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colors4.xml" ContentType="application/vnd.ms-office.chartcolorstyle+xml"/>
  <Override PartName="/ppt/charts/style5.xml" ContentType="application/vnd.ms-office.chartstyle+xml"/>
  <Override PartName="/ppt/charts/colors5.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831" r:id="rId2"/>
    <p:sldMasterId id="2147483855" r:id="rId3"/>
    <p:sldMasterId id="2147483867" r:id="rId4"/>
  </p:sldMasterIdLst>
  <p:notesMasterIdLst>
    <p:notesMasterId r:id="rId27"/>
  </p:notesMasterIdLst>
  <p:handoutMasterIdLst>
    <p:handoutMasterId r:id="rId28"/>
  </p:handoutMasterIdLst>
  <p:sldIdLst>
    <p:sldId id="354" r:id="rId5"/>
    <p:sldId id="689" r:id="rId6"/>
    <p:sldId id="691" r:id="rId7"/>
    <p:sldId id="690" r:id="rId8"/>
    <p:sldId id="697" r:id="rId9"/>
    <p:sldId id="698" r:id="rId10"/>
    <p:sldId id="700" r:id="rId11"/>
    <p:sldId id="701" r:id="rId12"/>
    <p:sldId id="714" r:id="rId13"/>
    <p:sldId id="715" r:id="rId14"/>
    <p:sldId id="711" r:id="rId15"/>
    <p:sldId id="712" r:id="rId16"/>
    <p:sldId id="713" r:id="rId17"/>
    <p:sldId id="695" r:id="rId18"/>
    <p:sldId id="716" r:id="rId19"/>
    <p:sldId id="717" r:id="rId20"/>
    <p:sldId id="718" r:id="rId21"/>
    <p:sldId id="692" r:id="rId22"/>
    <p:sldId id="694" r:id="rId23"/>
    <p:sldId id="649" r:id="rId24"/>
    <p:sldId id="699" r:id="rId25"/>
    <p:sldId id="607" r:id="rId26"/>
  </p:sldIdLst>
  <p:sldSz cx="9144000" cy="6858000" type="screen4x3"/>
  <p:notesSz cx="6858000" cy="9144000"/>
  <p:defaultTextStyle>
    <a:defPPr>
      <a:defRPr lang="lt-L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CEBF"/>
    <a:srgbClr val="EDF7F2"/>
    <a:srgbClr val="DFF1E7"/>
    <a:srgbClr val="C7E7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56" autoAdjust="0"/>
    <p:restoredTop sz="80402" autoAdjust="0"/>
  </p:normalViewPr>
  <p:slideViewPr>
    <p:cSldViewPr>
      <p:cViewPr varScale="1">
        <p:scale>
          <a:sx n="71" d="100"/>
          <a:sy n="71" d="100"/>
        </p:scale>
        <p:origin x="-164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672945978199334E-2"/>
          <c:y val="0.13748991918804257"/>
          <c:w val="0.83918459796149492"/>
          <c:h val="0.63840565337736477"/>
        </c:manualLayout>
      </c:layout>
      <c:barChart>
        <c:barDir val="col"/>
        <c:grouping val="clustered"/>
        <c:varyColors val="0"/>
        <c:ser>
          <c:idx val="0"/>
          <c:order val="0"/>
          <c:tx>
            <c:strRef>
              <c:f>'[Diagrama, esantis 2014veikla (Suderinamumo režimas)]Sheet1'!$A$41</c:f>
              <c:strCache>
                <c:ptCount val="1"/>
                <c:pt idx="0">
                  <c:v>Užimti 15-64 m. (Employed 15-64)</c:v>
                </c:pt>
              </c:strCache>
            </c:strRef>
          </c:tx>
          <c:spPr>
            <a:solidFill>
              <a:srgbClr val="FF9900"/>
            </a:solidFill>
            <a:ln w="27440">
              <a:noFill/>
            </a:ln>
            <a:effectLst>
              <a:outerShdw dist="35921" dir="2700000" algn="br">
                <a:srgbClr val="000000"/>
              </a:outerShdw>
            </a:effectLst>
          </c:spPr>
          <c:invertIfNegative val="0"/>
          <c:dLbls>
            <c:dLbl>
              <c:idx val="0"/>
              <c:layout>
                <c:manualLayout>
                  <c:x val="9.3309207145253256E-3"/>
                  <c:y val="-1.8063912508974152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6.7416154317421224E-3"/>
                  <c:y val="-4.6994795260401345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9.0477951746911877E-3"/>
                  <c:y val="-6.5042806248781879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3.0609834138983312E-3"/>
                  <c:y val="-6.7640556011709541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8.5519101659037344E-4"/>
                  <c:y val="-6.0351642788241386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6.5551987414323295E-3"/>
                  <c:y val="6.9975930684841939E-2"/>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6"/>
              <c:layout>
                <c:manualLayout>
                  <c:x val="-1.690588676415448E-4"/>
                  <c:y val="1.7515210181731116E-2"/>
                </c:manualLayout>
              </c:layout>
              <c:dLblPos val="outEnd"/>
              <c:showLegendKey val="0"/>
              <c:showVal val="1"/>
              <c:showCatName val="0"/>
              <c:showSerName val="0"/>
              <c:showPercent val="0"/>
              <c:showBubbleSize val="0"/>
              <c:extLst>
                <c:ext xmlns:c15="http://schemas.microsoft.com/office/drawing/2012/chart" uri="{CE6537A1-D6FC-4f65-9D91-7224C49458BB}"/>
              </c:extLst>
            </c:dLbl>
            <c:spPr>
              <a:noFill/>
              <a:ln w="27440">
                <a:noFill/>
              </a:ln>
            </c:spPr>
            <c:txPr>
              <a:bodyPr/>
              <a:lstStyle/>
              <a:p>
                <a:pPr>
                  <a:defRPr sz="1200" b="0" i="0" u="none" strike="noStrike" baseline="0">
                    <a:solidFill>
                      <a:srgbClr val="000000"/>
                    </a:solidFill>
                    <a:latin typeface="Arial"/>
                    <a:ea typeface="Arial"/>
                    <a:cs typeface="Arial"/>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'[Diagrama, esantis 2014veikla (Suderinamumo režimas)]Sheet1'!$I$40:$M$40</c:f>
              <c:numCache>
                <c:formatCode>General</c:formatCode>
                <c:ptCount val="5"/>
                <c:pt idx="0">
                  <c:v>2010</c:v>
                </c:pt>
                <c:pt idx="1">
                  <c:v>2011</c:v>
                </c:pt>
                <c:pt idx="2">
                  <c:v>2012</c:v>
                </c:pt>
                <c:pt idx="3">
                  <c:v>2013</c:v>
                </c:pt>
                <c:pt idx="4">
                  <c:v>2014</c:v>
                </c:pt>
              </c:numCache>
            </c:numRef>
          </c:cat>
          <c:val>
            <c:numRef>
              <c:f>'[Diagrama, esantis 2014veikla (Suderinamumo režimas)]Sheet1'!$I$41:$M$41</c:f>
              <c:numCache>
                <c:formatCode>0.0</c:formatCode>
                <c:ptCount val="5"/>
                <c:pt idx="0">
                  <c:v>1224.2</c:v>
                </c:pt>
                <c:pt idx="1">
                  <c:v>1225.7</c:v>
                </c:pt>
                <c:pt idx="2">
                  <c:v>1244.4000000000001</c:v>
                </c:pt>
                <c:pt idx="3">
                  <c:v>1264.3</c:v>
                </c:pt>
                <c:pt idx="4">
                  <c:v>1291.7</c:v>
                </c:pt>
              </c:numCache>
            </c:numRef>
          </c:val>
        </c:ser>
        <c:dLbls>
          <c:showLegendKey val="0"/>
          <c:showVal val="0"/>
          <c:showCatName val="0"/>
          <c:showSerName val="0"/>
          <c:showPercent val="0"/>
          <c:showBubbleSize val="0"/>
        </c:dLbls>
        <c:gapWidth val="90"/>
        <c:axId val="25728896"/>
        <c:axId val="25730432"/>
      </c:barChart>
      <c:lineChart>
        <c:grouping val="standard"/>
        <c:varyColors val="0"/>
        <c:ser>
          <c:idx val="1"/>
          <c:order val="1"/>
          <c:tx>
            <c:strRef>
              <c:f>'[Diagrama, esantis 2014veikla (Suderinamumo režimas)]Sheet1'!$A$42</c:f>
              <c:strCache>
                <c:ptCount val="1"/>
                <c:pt idx="0">
                  <c:v>Užimtumo lygis 15-64 m. (Employment rate 15-64)</c:v>
                </c:pt>
              </c:strCache>
            </c:strRef>
          </c:tx>
          <c:dLbls>
            <c:dLbl>
              <c:idx val="0"/>
              <c:layout>
                <c:manualLayout>
                  <c:x val="-4.3941297372355297E-2"/>
                  <c:y val="5.2841827359769541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4.4674742033593687E-2"/>
                  <c:y val="6.2104677990984694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8022054838782788E-2"/>
                  <c:y val="0.10358164560538916"/>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4.4592391185041762E-2"/>
                  <c:y val="0.1099293607180439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4.4907792561772332E-2"/>
                  <c:y val="0.1185499188485236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4.3700533868447612E-2"/>
                  <c:y val="-4.7321635974224924E-2"/>
                </c:manualLayout>
              </c:layout>
              <c:dLblPos val="r"/>
              <c:showLegendKey val="0"/>
              <c:showVal val="1"/>
              <c:showCatName val="0"/>
              <c:showSerName val="0"/>
              <c:showPercent val="0"/>
              <c:showBubbleSize val="0"/>
              <c:extLst>
                <c:ext xmlns:c15="http://schemas.microsoft.com/office/drawing/2012/chart" uri="{CE6537A1-D6FC-4f65-9D91-7224C49458BB}"/>
              </c:extLst>
            </c:dLbl>
            <c:dLbl>
              <c:idx val="6"/>
              <c:layout>
                <c:manualLayout>
                  <c:x val="-4.5608938882639671E-2"/>
                  <c:y val="-6.3909791288329354E-2"/>
                </c:manualLayout>
              </c:layout>
              <c:dLblPos val="r"/>
              <c:showLegendKey val="0"/>
              <c:showVal val="1"/>
              <c:showCatName val="0"/>
              <c:showSerName val="0"/>
              <c:showPercent val="0"/>
              <c:showBubbleSize val="0"/>
              <c:extLst>
                <c:ext xmlns:c15="http://schemas.microsoft.com/office/drawing/2012/chart" uri="{CE6537A1-D6FC-4f65-9D91-7224C49458BB}"/>
              </c:extLst>
            </c:dLbl>
            <c:dLbl>
              <c:idx val="7"/>
              <c:layout>
                <c:manualLayout>
                  <c:x val="-4.6885614890490687E-2"/>
                  <c:y val="4.9275272175651037E-2"/>
                </c:manualLayout>
              </c:layout>
              <c:dLblPos val="r"/>
              <c:showLegendKey val="0"/>
              <c:showVal val="1"/>
              <c:showCatName val="0"/>
              <c:showSerName val="0"/>
              <c:showPercent val="0"/>
              <c:showBubbleSize val="0"/>
              <c:extLst>
                <c:ext xmlns:c15="http://schemas.microsoft.com/office/drawing/2012/chart" uri="{CE6537A1-D6FC-4f65-9D91-7224C49458BB}"/>
              </c:extLst>
            </c:dLbl>
            <c:dLbl>
              <c:idx val="8"/>
              <c:layout>
                <c:manualLayout>
                  <c:x val="-3.7735849056603661E-2"/>
                  <c:y val="5.1739129253928352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w="27440">
                <a:noFill/>
              </a:ln>
            </c:spPr>
            <c:txPr>
              <a:bodyPr/>
              <a:lstStyle/>
              <a:p>
                <a:pPr>
                  <a:defRPr sz="1400" b="0" i="0" u="none" strike="noStrike" baseline="0">
                    <a:solidFill>
                      <a:srgbClr val="000000"/>
                    </a:solidFill>
                    <a:latin typeface="Arial"/>
                    <a:ea typeface="Arial"/>
                    <a:cs typeface="Arial"/>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'[Diagrama, esantis 2014veikla (Suderinamumo režimas)]Sheet1'!$I$40:$M$40</c:f>
              <c:numCache>
                <c:formatCode>General</c:formatCode>
                <c:ptCount val="5"/>
                <c:pt idx="0">
                  <c:v>2010</c:v>
                </c:pt>
                <c:pt idx="1">
                  <c:v>2011</c:v>
                </c:pt>
                <c:pt idx="2">
                  <c:v>2012</c:v>
                </c:pt>
                <c:pt idx="3">
                  <c:v>2013</c:v>
                </c:pt>
                <c:pt idx="4">
                  <c:v>2014</c:v>
                </c:pt>
              </c:numCache>
            </c:numRef>
          </c:cat>
          <c:val>
            <c:numRef>
              <c:f>'[Diagrama, esantis 2014veikla (Suderinamumo režimas)]Sheet1'!$I$42:$M$42</c:f>
              <c:numCache>
                <c:formatCode>0.0</c:formatCode>
                <c:ptCount val="5"/>
                <c:pt idx="0">
                  <c:v>57.6</c:v>
                </c:pt>
                <c:pt idx="1">
                  <c:v>60.2</c:v>
                </c:pt>
                <c:pt idx="2">
                  <c:v>62</c:v>
                </c:pt>
                <c:pt idx="3">
                  <c:v>63.7</c:v>
                </c:pt>
                <c:pt idx="4">
                  <c:v>65.7</c:v>
                </c:pt>
              </c:numCache>
            </c:numRef>
          </c:val>
          <c:smooth val="0"/>
        </c:ser>
        <c:dLbls>
          <c:showLegendKey val="0"/>
          <c:showVal val="0"/>
          <c:showCatName val="0"/>
          <c:showSerName val="0"/>
          <c:showPercent val="0"/>
          <c:showBubbleSize val="0"/>
        </c:dLbls>
        <c:marker val="1"/>
        <c:smooth val="0"/>
        <c:axId val="8336512"/>
        <c:axId val="8338048"/>
      </c:lineChart>
      <c:catAx>
        <c:axId val="25728896"/>
        <c:scaling>
          <c:orientation val="minMax"/>
        </c:scaling>
        <c:delete val="0"/>
        <c:axPos val="b"/>
        <c:numFmt formatCode="General" sourceLinked="1"/>
        <c:majorTickMark val="cross"/>
        <c:minorTickMark val="none"/>
        <c:tickLblPos val="nextTo"/>
        <c:txPr>
          <a:bodyPr rot="0" vert="horz"/>
          <a:lstStyle/>
          <a:p>
            <a:pPr>
              <a:defRPr sz="1100" b="0" i="0" u="none" strike="noStrike" baseline="0">
                <a:solidFill>
                  <a:srgbClr val="000000"/>
                </a:solidFill>
                <a:latin typeface="Arial"/>
                <a:ea typeface="Arial"/>
                <a:cs typeface="Arial"/>
              </a:defRPr>
            </a:pPr>
            <a:endParaRPr lang="lt-LT"/>
          </a:p>
        </c:txPr>
        <c:crossAx val="25730432"/>
        <c:crosses val="autoZero"/>
        <c:auto val="0"/>
        <c:lblAlgn val="ctr"/>
        <c:lblOffset val="100"/>
        <c:tickLblSkip val="1"/>
        <c:tickMarkSkip val="1"/>
        <c:noMultiLvlLbl val="0"/>
      </c:catAx>
      <c:valAx>
        <c:axId val="25730432"/>
        <c:scaling>
          <c:orientation val="minMax"/>
          <c:max val="1500"/>
          <c:min val="0"/>
        </c:scaling>
        <c:delete val="0"/>
        <c:axPos val="l"/>
        <c:numFmt formatCode="0" sourceLinked="0"/>
        <c:majorTickMark val="cross"/>
        <c:minorTickMark val="none"/>
        <c:tickLblPos val="nextTo"/>
        <c:txPr>
          <a:bodyPr rot="0" vert="horz"/>
          <a:lstStyle/>
          <a:p>
            <a:pPr>
              <a:defRPr sz="1100" b="0" i="0" u="none" strike="noStrike" baseline="0">
                <a:solidFill>
                  <a:srgbClr val="000000"/>
                </a:solidFill>
                <a:latin typeface="Arial"/>
                <a:ea typeface="Arial"/>
                <a:cs typeface="Arial"/>
              </a:defRPr>
            </a:pPr>
            <a:endParaRPr lang="lt-LT"/>
          </a:p>
        </c:txPr>
        <c:crossAx val="25728896"/>
        <c:crosses val="autoZero"/>
        <c:crossBetween val="between"/>
        <c:majorUnit val="300"/>
        <c:minorUnit val="50"/>
      </c:valAx>
      <c:catAx>
        <c:axId val="8336512"/>
        <c:scaling>
          <c:orientation val="minMax"/>
        </c:scaling>
        <c:delete val="1"/>
        <c:axPos val="b"/>
        <c:numFmt formatCode="General" sourceLinked="1"/>
        <c:majorTickMark val="out"/>
        <c:minorTickMark val="none"/>
        <c:tickLblPos val="nextTo"/>
        <c:crossAx val="8338048"/>
        <c:crosses val="autoZero"/>
        <c:auto val="0"/>
        <c:lblAlgn val="ctr"/>
        <c:lblOffset val="100"/>
        <c:noMultiLvlLbl val="0"/>
      </c:catAx>
      <c:valAx>
        <c:axId val="8338048"/>
        <c:scaling>
          <c:orientation val="minMax"/>
          <c:min val="0"/>
        </c:scaling>
        <c:delete val="0"/>
        <c:axPos val="r"/>
        <c:numFmt formatCode="0" sourceLinked="0"/>
        <c:majorTickMark val="cross"/>
        <c:minorTickMark val="none"/>
        <c:tickLblPos val="nextTo"/>
        <c:txPr>
          <a:bodyPr rot="0" vert="horz"/>
          <a:lstStyle/>
          <a:p>
            <a:pPr>
              <a:defRPr sz="1100" b="0" i="0" u="none" strike="noStrike" baseline="0">
                <a:solidFill>
                  <a:srgbClr val="000000"/>
                </a:solidFill>
                <a:latin typeface="Arial"/>
                <a:ea typeface="Arial"/>
                <a:cs typeface="Arial"/>
              </a:defRPr>
            </a:pPr>
            <a:endParaRPr lang="lt-LT"/>
          </a:p>
        </c:txPr>
        <c:crossAx val="8336512"/>
        <c:crosses val="max"/>
        <c:crossBetween val="between"/>
      </c:valAx>
      <c:spPr>
        <a:noFill/>
        <a:ln w="25400">
          <a:noFill/>
        </a:ln>
      </c:spPr>
    </c:plotArea>
    <c:legend>
      <c:legendPos val="r"/>
      <c:legendEntry>
        <c:idx val="0"/>
        <c:txPr>
          <a:bodyPr/>
          <a:lstStyle/>
          <a:p>
            <a:pPr>
              <a:defRPr sz="1000" b="0" i="0" u="none" strike="noStrike" baseline="0">
                <a:solidFill>
                  <a:srgbClr val="000000"/>
                </a:solidFill>
                <a:latin typeface="Times New Roman" panose="02020603050405020304" pitchFamily="18" charset="0"/>
                <a:ea typeface="Arial"/>
                <a:cs typeface="Times New Roman" panose="02020603050405020304" pitchFamily="18" charset="0"/>
              </a:defRPr>
            </a:pPr>
            <a:endParaRPr lang="lt-LT"/>
          </a:p>
        </c:txPr>
      </c:legendEntry>
      <c:legendEntry>
        <c:idx val="1"/>
        <c:txPr>
          <a:bodyPr/>
          <a:lstStyle/>
          <a:p>
            <a:pPr>
              <a:defRPr sz="1000" b="0" i="0" u="none" strike="noStrike" baseline="0">
                <a:solidFill>
                  <a:srgbClr val="000000"/>
                </a:solidFill>
                <a:latin typeface="Times New Roman" panose="02020603050405020304" pitchFamily="18" charset="0"/>
                <a:ea typeface="Arial"/>
                <a:cs typeface="Times New Roman" panose="02020603050405020304" pitchFamily="18" charset="0"/>
              </a:defRPr>
            </a:pPr>
            <a:endParaRPr lang="lt-LT"/>
          </a:p>
        </c:txPr>
      </c:legendEntry>
      <c:layout>
        <c:manualLayout>
          <c:xMode val="edge"/>
          <c:yMode val="edge"/>
          <c:x val="1.9025083002837902E-2"/>
          <c:y val="0.88881737452806675"/>
          <c:w val="0.81062979875155894"/>
          <c:h val="6.4337122551085257E-2"/>
        </c:manualLayout>
      </c:layout>
      <c:overlay val="0"/>
      <c:txPr>
        <a:bodyPr/>
        <a:lstStyle/>
        <a:p>
          <a:pPr>
            <a:defRPr sz="1000" b="0" i="0" u="none" strike="noStrike" baseline="0">
              <a:solidFill>
                <a:srgbClr val="000000"/>
              </a:solidFill>
              <a:latin typeface="Times New Roman" panose="02020603050405020304" pitchFamily="18" charset="0"/>
              <a:ea typeface="Arial"/>
              <a:cs typeface="Times New Roman" panose="02020603050405020304" pitchFamily="18" charset="0"/>
            </a:defRPr>
          </a:pPr>
          <a:endParaRPr lang="lt-LT"/>
        </a:p>
      </c:txPr>
    </c:legend>
    <c:plotVisOnly val="1"/>
    <c:dispBlanksAs val="gap"/>
    <c:showDLblsOverMax val="0"/>
  </c:chart>
  <c:spPr>
    <a:noFill/>
    <a:ln>
      <a:noFill/>
    </a:ln>
  </c:spPr>
  <c:txPr>
    <a:bodyPr/>
    <a:lstStyle/>
    <a:p>
      <a:pPr>
        <a:defRPr sz="2105" b="0" i="0" u="none" strike="noStrike" baseline="0">
          <a:solidFill>
            <a:srgbClr val="000000"/>
          </a:solidFill>
          <a:latin typeface="Arial"/>
          <a:ea typeface="Arial"/>
          <a:cs typeface="Arial"/>
        </a:defRPr>
      </a:pPr>
      <a:endParaRPr lang="lt-LT"/>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lt-LT" dirty="0" smtClean="0"/>
              <a:t>Nedarbo</a:t>
            </a:r>
            <a:r>
              <a:rPr lang="lt-LT" baseline="0" dirty="0" smtClean="0"/>
              <a:t> lygio </a:t>
            </a:r>
            <a:r>
              <a:rPr lang="lt-LT" dirty="0" smtClean="0"/>
              <a:t>kitimo </a:t>
            </a:r>
            <a:r>
              <a:rPr lang="lt-LT" dirty="0"/>
              <a:t>dinamika</a:t>
            </a:r>
          </a:p>
        </c:rich>
      </c:tx>
      <c:layout/>
      <c:overlay val="0"/>
      <c:spPr>
        <a:noFill/>
        <a:ln>
          <a:noFill/>
        </a:ln>
        <a:effectLst/>
      </c:spPr>
    </c:title>
    <c:autoTitleDeleted val="0"/>
    <c:plotArea>
      <c:layout/>
      <c:lineChart>
        <c:grouping val="standard"/>
        <c:varyColors val="0"/>
        <c:ser>
          <c:idx val="0"/>
          <c:order val="0"/>
          <c:tx>
            <c:strRef>
              <c:f>NL!$E$1</c:f>
              <c:strCache>
                <c:ptCount val="1"/>
                <c:pt idx="0">
                  <c:v>Bendras</c:v>
                </c:pt>
              </c:strCache>
            </c:strRef>
          </c:tx>
          <c:spPr>
            <a:ln w="31750" cap="rnd">
              <a:solidFill>
                <a:schemeClr val="accent1"/>
              </a:solidFill>
              <a:round/>
            </a:ln>
            <a:effectLst/>
          </c:spPr>
          <c:marker>
            <c:symbol val="circle"/>
            <c:size val="10"/>
            <c:spPr>
              <a:solidFill>
                <a:schemeClr val="accent1"/>
              </a:solidFill>
              <a:ln>
                <a:no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lt-LT"/>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NL!$B$6:$C$16</c:f>
              <c:multiLvlStrCache>
                <c:ptCount val="11"/>
                <c:lvl>
                  <c:pt idx="0">
                    <c:v>01-01</c:v>
                  </c:pt>
                  <c:pt idx="1">
                    <c:v>04-01</c:v>
                  </c:pt>
                  <c:pt idx="2">
                    <c:v>07-01</c:v>
                  </c:pt>
                  <c:pt idx="3">
                    <c:v>10-01</c:v>
                  </c:pt>
                  <c:pt idx="4">
                    <c:v>01-01</c:v>
                  </c:pt>
                  <c:pt idx="5">
                    <c:v>04-01</c:v>
                  </c:pt>
                  <c:pt idx="6">
                    <c:v>07-01</c:v>
                  </c:pt>
                  <c:pt idx="7">
                    <c:v>10-01</c:v>
                  </c:pt>
                  <c:pt idx="8">
                    <c:v>01-01</c:v>
                  </c:pt>
                  <c:pt idx="9">
                    <c:v>04-01</c:v>
                  </c:pt>
                  <c:pt idx="10">
                    <c:v>06-01</c:v>
                  </c:pt>
                </c:lvl>
                <c:lvl>
                  <c:pt idx="0">
                    <c:v>2013 m.</c:v>
                  </c:pt>
                  <c:pt idx="4">
                    <c:v>2014 m.</c:v>
                  </c:pt>
                  <c:pt idx="8">
                    <c:v>2015 m.</c:v>
                  </c:pt>
                </c:lvl>
              </c:multiLvlStrCache>
            </c:multiLvlStrRef>
          </c:cat>
          <c:val>
            <c:numRef>
              <c:f>NL!$E$6:$E$16</c:f>
              <c:numCache>
                <c:formatCode>0.000</c:formatCode>
                <c:ptCount val="11"/>
                <c:pt idx="0">
                  <c:v>0.1</c:v>
                </c:pt>
                <c:pt idx="1">
                  <c:v>0.11</c:v>
                </c:pt>
                <c:pt idx="2" formatCode="General">
                  <c:v>8.3000000000000004E-2</c:v>
                </c:pt>
                <c:pt idx="3" formatCode="General">
                  <c:v>8.4000000000000005E-2</c:v>
                </c:pt>
                <c:pt idx="4" formatCode="General">
                  <c:v>9.8000000000000004E-2</c:v>
                </c:pt>
                <c:pt idx="5" formatCode="General">
                  <c:v>9.1999999999999998E-2</c:v>
                </c:pt>
                <c:pt idx="6" formatCode="General">
                  <c:v>6.9000000000000006E-2</c:v>
                </c:pt>
                <c:pt idx="7" formatCode="General">
                  <c:v>7.3999999999999996E-2</c:v>
                </c:pt>
                <c:pt idx="8" formatCode="General">
                  <c:v>8.5000000000000006E-2</c:v>
                </c:pt>
                <c:pt idx="9" formatCode="General">
                  <c:v>8.4000000000000005E-2</c:v>
                </c:pt>
                <c:pt idx="10" formatCode="General">
                  <c:v>7.8E-2</c:v>
                </c:pt>
              </c:numCache>
            </c:numRef>
          </c:val>
          <c:smooth val="0"/>
        </c:ser>
        <c:ser>
          <c:idx val="1"/>
          <c:order val="1"/>
          <c:tx>
            <c:strRef>
              <c:f>NL!$F$1</c:f>
              <c:strCache>
                <c:ptCount val="1"/>
                <c:pt idx="0">
                  <c:v>Jaunimas iki 25 m.</c:v>
                </c:pt>
              </c:strCache>
            </c:strRef>
          </c:tx>
          <c:spPr>
            <a:ln w="31750" cap="rnd">
              <a:solidFill>
                <a:schemeClr val="accent3"/>
              </a:solidFill>
              <a:round/>
            </a:ln>
            <a:effectLst/>
          </c:spPr>
          <c:marker>
            <c:symbol val="circle"/>
            <c:size val="10"/>
            <c:spPr>
              <a:solidFill>
                <a:schemeClr val="accent3"/>
              </a:solidFill>
              <a:ln>
                <a:no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lt-LT"/>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multiLvlStrRef>
              <c:f>NL!$B$6:$C$16</c:f>
              <c:multiLvlStrCache>
                <c:ptCount val="11"/>
                <c:lvl>
                  <c:pt idx="0">
                    <c:v>01-01</c:v>
                  </c:pt>
                  <c:pt idx="1">
                    <c:v>04-01</c:v>
                  </c:pt>
                  <c:pt idx="2">
                    <c:v>07-01</c:v>
                  </c:pt>
                  <c:pt idx="3">
                    <c:v>10-01</c:v>
                  </c:pt>
                  <c:pt idx="4">
                    <c:v>01-01</c:v>
                  </c:pt>
                  <c:pt idx="5">
                    <c:v>04-01</c:v>
                  </c:pt>
                  <c:pt idx="6">
                    <c:v>07-01</c:v>
                  </c:pt>
                  <c:pt idx="7">
                    <c:v>10-01</c:v>
                  </c:pt>
                  <c:pt idx="8">
                    <c:v>01-01</c:v>
                  </c:pt>
                  <c:pt idx="9">
                    <c:v>04-01</c:v>
                  </c:pt>
                  <c:pt idx="10">
                    <c:v>06-01</c:v>
                  </c:pt>
                </c:lvl>
                <c:lvl>
                  <c:pt idx="0">
                    <c:v>2013 m.</c:v>
                  </c:pt>
                  <c:pt idx="4">
                    <c:v>2014 m.</c:v>
                  </c:pt>
                  <c:pt idx="8">
                    <c:v>2015 m.</c:v>
                  </c:pt>
                </c:lvl>
              </c:multiLvlStrCache>
            </c:multiLvlStrRef>
          </c:cat>
          <c:val>
            <c:numRef>
              <c:f>NL!$F$6:$F$16</c:f>
              <c:numCache>
                <c:formatCode>General</c:formatCode>
                <c:ptCount val="11"/>
                <c:pt idx="0">
                  <c:v>6.2E-2</c:v>
                </c:pt>
                <c:pt idx="1">
                  <c:v>6.7000000000000004E-2</c:v>
                </c:pt>
                <c:pt idx="2">
                  <c:v>4.1000000000000002E-2</c:v>
                </c:pt>
                <c:pt idx="3">
                  <c:v>5.1999999999999998E-2</c:v>
                </c:pt>
                <c:pt idx="4">
                  <c:v>5.8999999999999997E-2</c:v>
                </c:pt>
                <c:pt idx="5">
                  <c:v>5.1999999999999998E-2</c:v>
                </c:pt>
                <c:pt idx="6">
                  <c:v>0.03</c:v>
                </c:pt>
                <c:pt idx="7">
                  <c:v>4.3999999999999997E-2</c:v>
                </c:pt>
                <c:pt idx="8">
                  <c:v>4.7E-2</c:v>
                </c:pt>
                <c:pt idx="9">
                  <c:v>4.3999999999999997E-2</c:v>
                </c:pt>
                <c:pt idx="10">
                  <c:v>3.5000000000000003E-2</c:v>
                </c:pt>
              </c:numCache>
            </c:numRef>
          </c:val>
          <c:smooth val="0"/>
        </c:ser>
        <c:dLbls>
          <c:dLblPos val="ctr"/>
          <c:showLegendKey val="0"/>
          <c:showVal val="1"/>
          <c:showCatName val="0"/>
          <c:showSerName val="0"/>
          <c:showPercent val="0"/>
          <c:showBubbleSize val="0"/>
        </c:dLbls>
        <c:marker val="1"/>
        <c:smooth val="0"/>
        <c:axId val="8898432"/>
        <c:axId val="8899200"/>
      </c:lineChart>
      <c:catAx>
        <c:axId val="8898432"/>
        <c:scaling>
          <c:orientation val="minMax"/>
        </c:scaling>
        <c:delete val="0"/>
        <c:axPos val="b"/>
        <c:numFmt formatCode="General" sourceLinked="0"/>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1" i="0" u="none" strike="noStrike" kern="1200" cap="all" baseline="0">
                <a:solidFill>
                  <a:schemeClr val="dk1">
                    <a:lumMod val="75000"/>
                    <a:lumOff val="25000"/>
                  </a:schemeClr>
                </a:solidFill>
                <a:latin typeface="+mn-lt"/>
                <a:ea typeface="+mn-ea"/>
                <a:cs typeface="+mn-cs"/>
              </a:defRPr>
            </a:pPr>
            <a:endParaRPr lang="lt-LT"/>
          </a:p>
        </c:txPr>
        <c:crossAx val="8899200"/>
        <c:crosses val="autoZero"/>
        <c:auto val="1"/>
        <c:lblAlgn val="ctr"/>
        <c:lblOffset val="100"/>
        <c:noMultiLvlLbl val="0"/>
      </c:catAx>
      <c:valAx>
        <c:axId val="8899200"/>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0" sourceLinked="1"/>
        <c:majorTickMark val="none"/>
        <c:minorTickMark val="none"/>
        <c:tickLblPos val="nextTo"/>
        <c:crossAx val="8898432"/>
        <c:crosses val="autoZero"/>
        <c:crossBetween val="between"/>
      </c:valAx>
      <c:spPr>
        <a:noFill/>
        <a:ln>
          <a:noFill/>
        </a:ln>
        <a:effectLst/>
      </c:spPr>
    </c:plotArea>
    <c:legend>
      <c:legendPos val="l"/>
      <c:layout/>
      <c:overlay val="0"/>
      <c:spPr>
        <a:solidFill>
          <a:schemeClr val="lt1">
            <a:lumMod val="95000"/>
            <a:alpha val="39000"/>
          </a:schemeClr>
        </a:solidFill>
        <a:ln>
          <a:noFill/>
        </a:ln>
        <a:effectLst/>
      </c:spPr>
      <c:txPr>
        <a:bodyPr rot="0" spcFirstLastPara="1" vertOverflow="ellipsis" vert="horz" wrap="square" anchor="ctr" anchorCtr="1"/>
        <a:lstStyle/>
        <a:p>
          <a:pPr>
            <a:defRPr sz="1600" b="1" i="0" u="none" strike="noStrike" kern="1200" baseline="0">
              <a:solidFill>
                <a:schemeClr val="dk1">
                  <a:lumMod val="75000"/>
                  <a:lumOff val="25000"/>
                </a:schemeClr>
              </a:solidFill>
              <a:latin typeface="+mn-lt"/>
              <a:ea typeface="+mn-ea"/>
              <a:cs typeface="+mn-cs"/>
            </a:defRPr>
          </a:pPr>
          <a:endParaRPr lang="lt-LT"/>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Sheet1!$A$2:$A$6</c:f>
              <c:strCache>
                <c:ptCount val="5"/>
                <c:pt idx="0">
                  <c:v>2010 m.</c:v>
                </c:pt>
                <c:pt idx="1">
                  <c:v>2011 m.</c:v>
                </c:pt>
                <c:pt idx="2">
                  <c:v>2012 m.</c:v>
                </c:pt>
                <c:pt idx="3">
                  <c:v>2013 m.</c:v>
                </c:pt>
                <c:pt idx="4">
                  <c:v>2014 m.</c:v>
                </c:pt>
              </c:strCache>
            </c:strRef>
          </c:cat>
          <c:val>
            <c:numRef>
              <c:f>Sheet1!$B$2:$B$6</c:f>
              <c:numCache>
                <c:formatCode>General</c:formatCode>
                <c:ptCount val="5"/>
                <c:pt idx="0">
                  <c:v>1808</c:v>
                </c:pt>
                <c:pt idx="1">
                  <c:v>3327</c:v>
                </c:pt>
                <c:pt idx="2">
                  <c:v>4627</c:v>
                </c:pt>
                <c:pt idx="3">
                  <c:v>5036</c:v>
                </c:pt>
                <c:pt idx="4">
                  <c:v>5382</c:v>
                </c:pt>
              </c:numCache>
            </c:numRef>
          </c:val>
        </c:ser>
        <c:dLbls>
          <c:dLblPos val="inEnd"/>
          <c:showLegendKey val="0"/>
          <c:showVal val="1"/>
          <c:showCatName val="0"/>
          <c:showSerName val="0"/>
          <c:showPercent val="0"/>
          <c:showBubbleSize val="0"/>
        </c:dLbls>
        <c:gapWidth val="65"/>
        <c:axId val="24793088"/>
        <c:axId val="24795776"/>
      </c:barChart>
      <c:catAx>
        <c:axId val="2479308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400" b="1" i="0" u="none" strike="noStrike" kern="1200" cap="all" baseline="0">
                <a:solidFill>
                  <a:schemeClr val="dk1">
                    <a:lumMod val="75000"/>
                    <a:lumOff val="25000"/>
                  </a:schemeClr>
                </a:solidFill>
                <a:latin typeface="+mn-lt"/>
                <a:ea typeface="+mn-ea"/>
                <a:cs typeface="+mn-cs"/>
              </a:defRPr>
            </a:pPr>
            <a:endParaRPr lang="lt-LT"/>
          </a:p>
        </c:txPr>
        <c:crossAx val="24795776"/>
        <c:crosses val="autoZero"/>
        <c:auto val="1"/>
        <c:lblAlgn val="ctr"/>
        <c:lblOffset val="100"/>
        <c:noMultiLvlLbl val="0"/>
      </c:catAx>
      <c:valAx>
        <c:axId val="24795776"/>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24793088"/>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lt-LT"/>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Sheet1!$A$2:$A$4</c:f>
              <c:strCache>
                <c:ptCount val="3"/>
                <c:pt idx="0">
                  <c:v>2012 m.</c:v>
                </c:pt>
                <c:pt idx="1">
                  <c:v>2013 m.</c:v>
                </c:pt>
                <c:pt idx="2">
                  <c:v>2014 m.</c:v>
                </c:pt>
              </c:strCache>
            </c:strRef>
          </c:cat>
          <c:val>
            <c:numRef>
              <c:f>Sheet1!$B$2:$B$4</c:f>
              <c:numCache>
                <c:formatCode>General</c:formatCode>
                <c:ptCount val="3"/>
                <c:pt idx="0">
                  <c:v>1073</c:v>
                </c:pt>
                <c:pt idx="1">
                  <c:v>1074</c:v>
                </c:pt>
                <c:pt idx="2">
                  <c:v>1078</c:v>
                </c:pt>
              </c:numCache>
            </c:numRef>
          </c:val>
        </c:ser>
        <c:dLbls>
          <c:dLblPos val="inEnd"/>
          <c:showLegendKey val="0"/>
          <c:showVal val="1"/>
          <c:showCatName val="0"/>
          <c:showSerName val="0"/>
          <c:showPercent val="0"/>
          <c:showBubbleSize val="0"/>
        </c:dLbls>
        <c:gapWidth val="65"/>
        <c:axId val="25216128"/>
        <c:axId val="25219072"/>
      </c:barChart>
      <c:catAx>
        <c:axId val="2521612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lt-LT"/>
          </a:p>
        </c:txPr>
        <c:crossAx val="25219072"/>
        <c:crosses val="autoZero"/>
        <c:auto val="1"/>
        <c:lblAlgn val="ctr"/>
        <c:lblOffset val="100"/>
        <c:noMultiLvlLbl val="0"/>
      </c:catAx>
      <c:valAx>
        <c:axId val="25219072"/>
        <c:scaling>
          <c:orientation val="minMax"/>
          <c:min val="1000"/>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25216128"/>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2"/>
              </a:solidFill>
              <a:ln>
                <a:noFill/>
              </a:ln>
              <a:effectLst>
                <a:outerShdw blurRad="254000" sx="102000" sy="102000" algn="ctr" rotWithShape="0">
                  <a:prstClr val="black">
                    <a:alpha val="20000"/>
                  </a:prstClr>
                </a:outerShdw>
              </a:effectLst>
            </c:spPr>
          </c:dPt>
          <c:dPt>
            <c:idx val="2"/>
            <c:bubble3D val="0"/>
            <c:spPr>
              <a:solidFill>
                <a:schemeClr val="accent3"/>
              </a:solidFill>
              <a:ln>
                <a:noFill/>
              </a:ln>
              <a:effectLst>
                <a:outerShdw blurRad="254000" sx="102000" sy="102000" algn="ctr" rotWithShape="0">
                  <a:prstClr val="black">
                    <a:alpha val="20000"/>
                  </a:prstClr>
                </a:outerShdw>
              </a:effectLst>
            </c:spPr>
          </c:dPt>
          <c:dPt>
            <c:idx val="3"/>
            <c:bubble3D val="0"/>
            <c:spPr>
              <a:solidFill>
                <a:schemeClr val="accent4"/>
              </a:solidFill>
              <a:ln>
                <a:noFill/>
              </a:ln>
              <a:effectLst>
                <a:outerShdw blurRad="254000" sx="102000" sy="102000" algn="ctr" rotWithShape="0">
                  <a:prstClr val="black">
                    <a:alpha val="20000"/>
                  </a:prstClr>
                </a:outerShdw>
              </a:effectLst>
            </c:spPr>
          </c:dPt>
          <c:dPt>
            <c:idx val="4"/>
            <c:bubble3D val="0"/>
            <c:spPr>
              <a:solidFill>
                <a:schemeClr val="accent5"/>
              </a:solidFill>
              <a:ln>
                <a:noFill/>
              </a:ln>
              <a:effectLst>
                <a:outerShdw blurRad="254000" sx="102000" sy="102000" algn="ctr" rotWithShape="0">
                  <a:prstClr val="black">
                    <a:alpha val="20000"/>
                  </a:prstClr>
                </a:outerShdw>
              </a:effectLst>
            </c:spPr>
          </c:dPt>
          <c:dPt>
            <c:idx val="5"/>
            <c:bubble3D val="0"/>
            <c:spPr>
              <a:solidFill>
                <a:schemeClr val="accent6"/>
              </a:solidFill>
              <a:ln>
                <a:noFill/>
              </a:ln>
              <a:effectLst>
                <a:outerShdw blurRad="254000" sx="102000" sy="102000" algn="ctr" rotWithShape="0">
                  <a:prstClr val="black">
                    <a:alpha val="20000"/>
                  </a:prstClr>
                </a:outerShdw>
              </a:effectLst>
            </c:spPr>
          </c:dPt>
          <c:dLbls>
            <c:numFmt formatCode="0.0%" sourceLinked="0"/>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lt-LT"/>
              </a:p>
            </c:txPr>
            <c:dLblPos val="bestFit"/>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Sheet1!$A$2:$A$7</c:f>
              <c:strCache>
                <c:ptCount val="6"/>
                <c:pt idx="0">
                  <c:v>Ukraina</c:v>
                </c:pt>
                <c:pt idx="1">
                  <c:v>Baltarusija</c:v>
                </c:pt>
                <c:pt idx="2">
                  <c:v>Kinija</c:v>
                </c:pt>
                <c:pt idx="3">
                  <c:v>Moldova</c:v>
                </c:pt>
                <c:pt idx="4">
                  <c:v>Rusija</c:v>
                </c:pt>
                <c:pt idx="5">
                  <c:v>Kitos šalys</c:v>
                </c:pt>
              </c:strCache>
            </c:strRef>
          </c:cat>
          <c:val>
            <c:numRef>
              <c:f>Sheet1!$B$2:$B$7</c:f>
              <c:numCache>
                <c:formatCode>General</c:formatCode>
                <c:ptCount val="6"/>
                <c:pt idx="0">
                  <c:v>864</c:v>
                </c:pt>
                <c:pt idx="1">
                  <c:v>94</c:v>
                </c:pt>
                <c:pt idx="2">
                  <c:v>52</c:v>
                </c:pt>
                <c:pt idx="3">
                  <c:v>45</c:v>
                </c:pt>
                <c:pt idx="4">
                  <c:v>17</c:v>
                </c:pt>
                <c:pt idx="5">
                  <c:v>6</c:v>
                </c:pt>
              </c:numCache>
            </c:numRef>
          </c:val>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2013 m.</c:v>
                </c:pt>
              </c:strCache>
            </c:strRef>
          </c:tx>
          <c:spPr>
            <a:solidFill>
              <a:schemeClr val="accent1">
                <a:alpha val="85000"/>
              </a:schemeClr>
            </a:solidFill>
            <a:ln w="9525" cap="flat" cmpd="sng" algn="ctr">
              <a:solidFill>
                <a:schemeClr val="lt1">
                  <a:alpha val="50000"/>
                </a:schemeClr>
              </a:solidFill>
              <a:round/>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Sheet1!$A$2:$A$4</c:f>
              <c:strCache>
                <c:ptCount val="3"/>
                <c:pt idx="0">
                  <c:v>Statyba</c:v>
                </c:pt>
                <c:pt idx="1">
                  <c:v>Pramonė</c:v>
                </c:pt>
                <c:pt idx="2">
                  <c:v>Paslaugos</c:v>
                </c:pt>
              </c:strCache>
            </c:strRef>
          </c:cat>
          <c:val>
            <c:numRef>
              <c:f>Sheet1!$B$2:$B$4</c:f>
              <c:numCache>
                <c:formatCode>General</c:formatCode>
                <c:ptCount val="3"/>
                <c:pt idx="0">
                  <c:v>0.01</c:v>
                </c:pt>
                <c:pt idx="1">
                  <c:v>0.14000000000000001</c:v>
                </c:pt>
                <c:pt idx="2">
                  <c:v>0.85</c:v>
                </c:pt>
              </c:numCache>
            </c:numRef>
          </c:val>
        </c:ser>
        <c:ser>
          <c:idx val="1"/>
          <c:order val="1"/>
          <c:tx>
            <c:strRef>
              <c:f>Sheet1!$C$1</c:f>
              <c:strCache>
                <c:ptCount val="1"/>
                <c:pt idx="0">
                  <c:v>2014 m.</c:v>
                </c:pt>
              </c:strCache>
            </c:strRef>
          </c:tx>
          <c:spPr>
            <a:solidFill>
              <a:schemeClr val="accent3">
                <a:alpha val="85000"/>
              </a:schemeClr>
            </a:solidFill>
            <a:ln w="9525" cap="flat" cmpd="sng" algn="ctr">
              <a:solidFill>
                <a:schemeClr val="lt1">
                  <a:alpha val="50000"/>
                </a:schemeClr>
              </a:solidFill>
              <a:round/>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Sheet1!$A$2:$A$4</c:f>
              <c:strCache>
                <c:ptCount val="3"/>
                <c:pt idx="0">
                  <c:v>Statyba</c:v>
                </c:pt>
                <c:pt idx="1">
                  <c:v>Pramonė</c:v>
                </c:pt>
                <c:pt idx="2">
                  <c:v>Paslaugos</c:v>
                </c:pt>
              </c:strCache>
            </c:strRef>
          </c:cat>
          <c:val>
            <c:numRef>
              <c:f>Sheet1!$C$2:$C$4</c:f>
              <c:numCache>
                <c:formatCode>General</c:formatCode>
                <c:ptCount val="3"/>
                <c:pt idx="0">
                  <c:v>0.02</c:v>
                </c:pt>
                <c:pt idx="1">
                  <c:v>0.09</c:v>
                </c:pt>
                <c:pt idx="2">
                  <c:v>0.89</c:v>
                </c:pt>
              </c:numCache>
            </c:numRef>
          </c:val>
        </c:ser>
        <c:dLbls>
          <c:dLblPos val="inEnd"/>
          <c:showLegendKey val="0"/>
          <c:showVal val="1"/>
          <c:showCatName val="0"/>
          <c:showSerName val="0"/>
          <c:showPercent val="0"/>
          <c:showBubbleSize val="0"/>
        </c:dLbls>
        <c:gapWidth val="65"/>
        <c:axId val="25622016"/>
        <c:axId val="25515520"/>
      </c:barChart>
      <c:catAx>
        <c:axId val="25622016"/>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800" b="1" i="0" u="none" strike="noStrike" kern="1200" cap="all" baseline="0">
                <a:solidFill>
                  <a:schemeClr val="dk1">
                    <a:lumMod val="75000"/>
                    <a:lumOff val="25000"/>
                  </a:schemeClr>
                </a:solidFill>
                <a:latin typeface="+mn-lt"/>
                <a:ea typeface="+mn-ea"/>
                <a:cs typeface="+mn-cs"/>
              </a:defRPr>
            </a:pPr>
            <a:endParaRPr lang="lt-LT"/>
          </a:p>
        </c:txPr>
        <c:crossAx val="25515520"/>
        <c:crosses val="autoZero"/>
        <c:auto val="1"/>
        <c:lblAlgn val="ctr"/>
        <c:lblOffset val="100"/>
        <c:noMultiLvlLbl val="0"/>
      </c:catAx>
      <c:valAx>
        <c:axId val="25515520"/>
        <c:scaling>
          <c:orientation val="minMax"/>
        </c:scaling>
        <c:delete val="1"/>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out"/>
        <c:minorTickMark val="none"/>
        <c:tickLblPos val="nextTo"/>
        <c:crossAx val="25622016"/>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2000" b="1" i="0" u="none" strike="noStrike" kern="1200" baseline="0">
              <a:solidFill>
                <a:schemeClr val="dk1">
                  <a:lumMod val="75000"/>
                  <a:lumOff val="25000"/>
                </a:schemeClr>
              </a:solidFill>
              <a:latin typeface="+mn-lt"/>
              <a:ea typeface="+mn-ea"/>
              <a:cs typeface="+mn-cs"/>
            </a:defRPr>
          </a:pPr>
          <a:endParaRPr lang="lt-LT"/>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1">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styleClr val="auto"/>
    </cs:fillRef>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_rels/data4.xml.rels><?xml version="1.0" encoding="UTF-8" standalone="yes"?>
<Relationships xmlns="http://schemas.openxmlformats.org/package/2006/relationships"><Relationship Id="rId1" Type="http://schemas.openxmlformats.org/officeDocument/2006/relationships/image" Target="../media/image1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5CC544-B709-4071-823B-DD07A3F4C2F8}"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lt-LT"/>
        </a:p>
      </dgm:t>
    </dgm:pt>
    <dgm:pt modelId="{72D285C6-0405-4439-8174-EB4219A5D175}">
      <dgm:prSet phldrT="[Tekstas]" custT="1"/>
      <dgm:spPr/>
      <dgm:t>
        <a:bodyPr/>
        <a:lstStyle/>
        <a:p>
          <a:r>
            <a:rPr lang="lt-LT" sz="2400" b="1" dirty="0" smtClean="0"/>
            <a:t>Užimtumas Lietuvoje</a:t>
          </a:r>
          <a:endParaRPr lang="lt-LT" sz="2400" b="1" dirty="0"/>
        </a:p>
      </dgm:t>
    </dgm:pt>
    <dgm:pt modelId="{8B846638-2827-4909-80EC-DDC90A35ED73}" type="parTrans" cxnId="{53C478BA-089F-43B8-9709-E6D68F850FF1}">
      <dgm:prSet/>
      <dgm:spPr/>
      <dgm:t>
        <a:bodyPr/>
        <a:lstStyle/>
        <a:p>
          <a:endParaRPr lang="lt-LT"/>
        </a:p>
      </dgm:t>
    </dgm:pt>
    <dgm:pt modelId="{9F847731-DF2D-4480-A733-965249AC4D3C}" type="sibTrans" cxnId="{53C478BA-089F-43B8-9709-E6D68F850FF1}">
      <dgm:prSet/>
      <dgm:spPr/>
      <dgm:t>
        <a:bodyPr/>
        <a:lstStyle/>
        <a:p>
          <a:endParaRPr lang="lt-LT"/>
        </a:p>
      </dgm:t>
    </dgm:pt>
    <dgm:pt modelId="{CA5B4694-E620-4FC0-AE24-DFF7732EF880}">
      <dgm:prSet phldrT="[Tekstas]" custT="1"/>
      <dgm:spPr/>
      <dgm:t>
        <a:bodyPr/>
        <a:lstStyle/>
        <a:p>
          <a:endParaRPr lang="lt-LT" sz="1400" b="1" dirty="0" smtClean="0">
            <a:solidFill>
              <a:schemeClr val="accent1">
                <a:lumMod val="50000"/>
              </a:schemeClr>
            </a:solidFill>
          </a:endParaRPr>
        </a:p>
        <a:p>
          <a:r>
            <a:rPr lang="lt-LT" sz="1800" b="1" dirty="0" smtClean="0">
              <a:solidFill>
                <a:schemeClr val="accent1">
                  <a:lumMod val="50000"/>
                </a:schemeClr>
              </a:solidFill>
            </a:rPr>
            <a:t>Stiprybės:</a:t>
          </a:r>
          <a:r>
            <a:rPr lang="lt-LT" sz="1400" dirty="0" smtClean="0">
              <a:solidFill>
                <a:schemeClr val="accent1">
                  <a:lumMod val="50000"/>
                </a:schemeClr>
              </a:solidFill>
            </a:rPr>
            <a:t> Lietuvoje sukurta nuosekli užimtumo politikos įgyvendinimo sistema, kurios tikslas – visiškas užimtumas, darbo kokybės ir našumo gerinimas, socialinė ir teritorinė sanglauda. Įgyvendinamos užimtumo politikos priemonės, skirtos darbo rinkai modernizuoti, užimtumo didėjimui ir investicijoms į žmogiškąjį kapitalą skatinti.</a:t>
          </a:r>
          <a:endParaRPr lang="lt-LT" sz="1400" b="1" dirty="0" smtClean="0">
            <a:solidFill>
              <a:schemeClr val="accent1">
                <a:lumMod val="50000"/>
              </a:schemeClr>
            </a:solidFill>
          </a:endParaRPr>
        </a:p>
        <a:p>
          <a:endParaRPr lang="lt-LT" sz="1800" b="1" dirty="0" smtClean="0">
            <a:solidFill>
              <a:schemeClr val="accent1">
                <a:lumMod val="50000"/>
              </a:schemeClr>
            </a:solidFill>
          </a:endParaRPr>
        </a:p>
      </dgm:t>
    </dgm:pt>
    <dgm:pt modelId="{857C0C03-65E6-4423-989C-5FA1C84956BF}" type="parTrans" cxnId="{191C4345-C1D4-4BE1-83C4-A79FE10168F1}">
      <dgm:prSet/>
      <dgm:spPr/>
      <dgm:t>
        <a:bodyPr/>
        <a:lstStyle/>
        <a:p>
          <a:endParaRPr lang="lt-LT" dirty="0"/>
        </a:p>
      </dgm:t>
    </dgm:pt>
    <dgm:pt modelId="{82DAA02B-A237-4F72-A782-A4EA83C9AA2A}" type="sibTrans" cxnId="{191C4345-C1D4-4BE1-83C4-A79FE10168F1}">
      <dgm:prSet/>
      <dgm:spPr/>
      <dgm:t>
        <a:bodyPr/>
        <a:lstStyle/>
        <a:p>
          <a:endParaRPr lang="lt-LT"/>
        </a:p>
      </dgm:t>
    </dgm:pt>
    <dgm:pt modelId="{17DC7BBE-81B7-4443-BADA-0F9849DD0186}">
      <dgm:prSet phldrT="[Tekstas]" custT="1"/>
      <dgm:spPr/>
      <dgm:t>
        <a:bodyPr/>
        <a:lstStyle/>
        <a:p>
          <a:endParaRPr lang="lt-LT" sz="1800" b="1" dirty="0" smtClean="0">
            <a:solidFill>
              <a:schemeClr val="accent1">
                <a:lumMod val="50000"/>
              </a:schemeClr>
            </a:solidFill>
          </a:endParaRPr>
        </a:p>
        <a:p>
          <a:pPr algn="ctr"/>
          <a:r>
            <a:rPr lang="lt-LT" sz="1800" b="1" dirty="0" smtClean="0">
              <a:solidFill>
                <a:schemeClr val="accent1">
                  <a:lumMod val="50000"/>
                </a:schemeClr>
              </a:solidFill>
            </a:rPr>
            <a:t>Silpnybės:</a:t>
          </a:r>
          <a:r>
            <a:rPr lang="lt-LT" sz="1800" b="0" dirty="0" smtClean="0">
              <a:solidFill>
                <a:schemeClr val="accent1">
                  <a:lumMod val="50000"/>
                </a:schemeClr>
              </a:solidFill>
            </a:rPr>
            <a:t> </a:t>
          </a:r>
          <a:r>
            <a:rPr lang="lt-LT" sz="1400" b="0" dirty="0" smtClean="0">
              <a:solidFill>
                <a:schemeClr val="accent1">
                  <a:lumMod val="50000"/>
                </a:schemeClr>
              </a:solidFill>
            </a:rPr>
            <a:t>Nepakankamas gyventojų ekonominis aktyvumas ir užimtumas. Dėl gana nelanksčios darbo rinkos pernelyg sunkiai prisitaikoma prie struktūrinių pokyčių. Vis dar didelis nelegalaus darbo mastas. Darbas dar finansiškai nepatrauklus. Ypač jautrus ekonominių sąlygų pokyčiams jaunimo nedarbas.</a:t>
          </a:r>
        </a:p>
        <a:p>
          <a:pPr algn="ctr"/>
          <a:endParaRPr lang="lt-LT" sz="1500" b="1" dirty="0">
            <a:solidFill>
              <a:schemeClr val="accent1">
                <a:lumMod val="50000"/>
              </a:schemeClr>
            </a:solidFill>
          </a:endParaRPr>
        </a:p>
      </dgm:t>
    </dgm:pt>
    <dgm:pt modelId="{BF456B18-42B8-4874-AC41-017F12BF6BE2}" type="parTrans" cxnId="{A067E5CF-0649-4415-A47E-B486EC43E803}">
      <dgm:prSet/>
      <dgm:spPr/>
      <dgm:t>
        <a:bodyPr/>
        <a:lstStyle/>
        <a:p>
          <a:endParaRPr lang="lt-LT" dirty="0"/>
        </a:p>
      </dgm:t>
    </dgm:pt>
    <dgm:pt modelId="{00EA27D0-D8F2-4CEE-A47C-6B91C097632C}" type="sibTrans" cxnId="{A067E5CF-0649-4415-A47E-B486EC43E803}">
      <dgm:prSet/>
      <dgm:spPr/>
      <dgm:t>
        <a:bodyPr/>
        <a:lstStyle/>
        <a:p>
          <a:endParaRPr lang="lt-LT"/>
        </a:p>
      </dgm:t>
    </dgm:pt>
    <dgm:pt modelId="{A3D9051B-B2D3-4DE8-A92C-8750BC0E547C}">
      <dgm:prSet phldrT="[Tekstas]" custT="1"/>
      <dgm:spPr/>
      <dgm:t>
        <a:bodyPr/>
        <a:lstStyle/>
        <a:p>
          <a:pPr algn="ctr"/>
          <a:r>
            <a:rPr lang="lt-LT" sz="1800" b="1" dirty="0" smtClean="0">
              <a:solidFill>
                <a:schemeClr val="accent1">
                  <a:lumMod val="50000"/>
                </a:schemeClr>
              </a:solidFill>
            </a:rPr>
            <a:t>Grėsmės: </a:t>
          </a:r>
          <a:r>
            <a:rPr lang="lt-LT" sz="1400" b="0" dirty="0" smtClean="0">
              <a:solidFill>
                <a:schemeClr val="accent1">
                  <a:lumMod val="50000"/>
                </a:schemeClr>
              </a:solidFill>
            </a:rPr>
            <a:t>Nelanksti darbo rinka, restruktūrizuojant ūkį, veikiant globalizacijos procesams, gali kliudyti mažinti nedarbą, diegti inovacijas, modernias technologijas. Darbo jėgos, ypač aukštos kvalifikacijos, emigracija gali stabdyti ekonomikos plėtrą. Dėl regionų plėtros netolygumo toliau didėjantys užimtumo ir nedarbo skirtumai gali labai išderinti darbo paklausą ir pasiūlą.</a:t>
          </a:r>
        </a:p>
      </dgm:t>
    </dgm:pt>
    <dgm:pt modelId="{592E4A69-34FE-4B20-8203-BA9828FD1A47}" type="parTrans" cxnId="{7A9DD22D-C167-473A-A71D-5727FBA36D6E}">
      <dgm:prSet/>
      <dgm:spPr/>
      <dgm:t>
        <a:bodyPr/>
        <a:lstStyle/>
        <a:p>
          <a:endParaRPr lang="lt-LT" dirty="0"/>
        </a:p>
      </dgm:t>
    </dgm:pt>
    <dgm:pt modelId="{519CF28F-D746-4AA4-B628-6F58412AD4EC}" type="sibTrans" cxnId="{7A9DD22D-C167-473A-A71D-5727FBA36D6E}">
      <dgm:prSet/>
      <dgm:spPr/>
      <dgm:t>
        <a:bodyPr/>
        <a:lstStyle/>
        <a:p>
          <a:endParaRPr lang="lt-LT"/>
        </a:p>
      </dgm:t>
    </dgm:pt>
    <dgm:pt modelId="{2EB1D87A-D8A8-44CD-B258-6A1E5D002DB0}">
      <dgm:prSet custT="1"/>
      <dgm:spPr/>
      <dgm:t>
        <a:bodyPr/>
        <a:lstStyle/>
        <a:p>
          <a:r>
            <a:rPr lang="lt-LT" sz="1800" b="1" dirty="0" smtClean="0">
              <a:solidFill>
                <a:schemeClr val="accent1">
                  <a:lumMod val="50000"/>
                </a:schemeClr>
              </a:solidFill>
            </a:rPr>
            <a:t>Galimybės:</a:t>
          </a:r>
          <a:r>
            <a:rPr lang="lt-LT" sz="1500" dirty="0" smtClean="0"/>
            <a:t> </a:t>
          </a:r>
          <a:r>
            <a:rPr lang="lt-LT" sz="1400" dirty="0" smtClean="0">
              <a:solidFill>
                <a:schemeClr val="accent1">
                  <a:lumMod val="50000"/>
                </a:schemeClr>
              </a:solidFill>
            </a:rPr>
            <a:t>Darbo rinkos lankstumo ir užimtumo saugumo pusiausvyros siekimas. Modernių technologijų diegimas. Geresnis darbuotojų ir įmonių gebėjimas prisitaikyti prie pokyčių, darbo saugos ir sveikatos stiprinimas. Investicijos į energijos naudojimo efektyvumo didinimą.</a:t>
          </a:r>
        </a:p>
      </dgm:t>
    </dgm:pt>
    <dgm:pt modelId="{6104A5FA-D419-463F-B107-15A9FEC1FD69}" type="parTrans" cxnId="{6942028A-4CB4-4B29-9C09-090FD12848D4}">
      <dgm:prSet/>
      <dgm:spPr/>
      <dgm:t>
        <a:bodyPr/>
        <a:lstStyle/>
        <a:p>
          <a:endParaRPr lang="lt-LT" dirty="0"/>
        </a:p>
      </dgm:t>
    </dgm:pt>
    <dgm:pt modelId="{A55D78D5-1D6D-4E9B-A140-1AAFA9087230}" type="sibTrans" cxnId="{6942028A-4CB4-4B29-9C09-090FD12848D4}">
      <dgm:prSet/>
      <dgm:spPr/>
      <dgm:t>
        <a:bodyPr/>
        <a:lstStyle/>
        <a:p>
          <a:endParaRPr lang="lt-LT"/>
        </a:p>
      </dgm:t>
    </dgm:pt>
    <dgm:pt modelId="{EC8B35DE-4510-4A34-8645-30F084124B9C}" type="pres">
      <dgm:prSet presAssocID="{225CC544-B709-4071-823B-DD07A3F4C2F8}" presName="diagram" presStyleCnt="0">
        <dgm:presLayoutVars>
          <dgm:chPref val="1"/>
          <dgm:dir/>
          <dgm:animOne val="branch"/>
          <dgm:animLvl val="lvl"/>
          <dgm:resizeHandles/>
        </dgm:presLayoutVars>
      </dgm:prSet>
      <dgm:spPr/>
      <dgm:t>
        <a:bodyPr/>
        <a:lstStyle/>
        <a:p>
          <a:endParaRPr lang="lt-LT"/>
        </a:p>
      </dgm:t>
    </dgm:pt>
    <dgm:pt modelId="{CD6B09CE-D139-4FF5-868E-A3C71A3581E5}" type="pres">
      <dgm:prSet presAssocID="{72D285C6-0405-4439-8174-EB4219A5D175}" presName="root" presStyleCnt="0"/>
      <dgm:spPr/>
    </dgm:pt>
    <dgm:pt modelId="{278833BE-55B9-4FF4-89BC-B799E363CBAB}" type="pres">
      <dgm:prSet presAssocID="{72D285C6-0405-4439-8174-EB4219A5D175}" presName="rootComposite" presStyleCnt="0"/>
      <dgm:spPr/>
    </dgm:pt>
    <dgm:pt modelId="{294EEDF4-80FE-44FE-863E-A7F857CE2C7F}" type="pres">
      <dgm:prSet presAssocID="{72D285C6-0405-4439-8174-EB4219A5D175}" presName="rootText" presStyleLbl="node1" presStyleIdx="0" presStyleCnt="1" custScaleX="648896" custScaleY="100684" custLinFactNeighborX="4951" custLinFactNeighborY="-27643"/>
      <dgm:spPr/>
      <dgm:t>
        <a:bodyPr/>
        <a:lstStyle/>
        <a:p>
          <a:endParaRPr lang="lt-LT"/>
        </a:p>
      </dgm:t>
    </dgm:pt>
    <dgm:pt modelId="{83DEAD5D-3A96-402E-965A-4B9A09868EE8}" type="pres">
      <dgm:prSet presAssocID="{72D285C6-0405-4439-8174-EB4219A5D175}" presName="rootConnector" presStyleLbl="node1" presStyleIdx="0" presStyleCnt="1"/>
      <dgm:spPr/>
      <dgm:t>
        <a:bodyPr/>
        <a:lstStyle/>
        <a:p>
          <a:endParaRPr lang="lt-LT"/>
        </a:p>
      </dgm:t>
    </dgm:pt>
    <dgm:pt modelId="{056E0EDD-40B0-4687-BE88-3D1D5450C4B6}" type="pres">
      <dgm:prSet presAssocID="{72D285C6-0405-4439-8174-EB4219A5D175}" presName="childShape" presStyleCnt="0"/>
      <dgm:spPr/>
    </dgm:pt>
    <dgm:pt modelId="{580AF154-8F85-4368-9871-E7D1D9AE35B9}" type="pres">
      <dgm:prSet presAssocID="{857C0C03-65E6-4423-989C-5FA1C84956BF}" presName="Name13" presStyleLbl="parChTrans1D2" presStyleIdx="0" presStyleCnt="4"/>
      <dgm:spPr/>
      <dgm:t>
        <a:bodyPr/>
        <a:lstStyle/>
        <a:p>
          <a:endParaRPr lang="lt-LT"/>
        </a:p>
      </dgm:t>
    </dgm:pt>
    <dgm:pt modelId="{C5A46612-2EBC-490E-865B-12034244F032}" type="pres">
      <dgm:prSet presAssocID="{CA5B4694-E620-4FC0-AE24-DFF7732EF880}" presName="childText" presStyleLbl="bgAcc1" presStyleIdx="0" presStyleCnt="4" custScaleX="788194" custScaleY="197024" custLinFactNeighborX="-3115" custLinFactNeighborY="-32526">
        <dgm:presLayoutVars>
          <dgm:bulletEnabled val="1"/>
        </dgm:presLayoutVars>
      </dgm:prSet>
      <dgm:spPr/>
      <dgm:t>
        <a:bodyPr/>
        <a:lstStyle/>
        <a:p>
          <a:endParaRPr lang="lt-LT"/>
        </a:p>
      </dgm:t>
    </dgm:pt>
    <dgm:pt modelId="{257E425A-C59F-48E2-A77A-1A8E82AC6E61}" type="pres">
      <dgm:prSet presAssocID="{BF456B18-42B8-4874-AC41-017F12BF6BE2}" presName="Name13" presStyleLbl="parChTrans1D2" presStyleIdx="1" presStyleCnt="4"/>
      <dgm:spPr/>
      <dgm:t>
        <a:bodyPr/>
        <a:lstStyle/>
        <a:p>
          <a:endParaRPr lang="lt-LT"/>
        </a:p>
      </dgm:t>
    </dgm:pt>
    <dgm:pt modelId="{D4FEC519-75B6-4760-94B2-705DFD47D4C9}" type="pres">
      <dgm:prSet presAssocID="{17DC7BBE-81B7-4443-BADA-0F9849DD0186}" presName="childText" presStyleLbl="bgAcc1" presStyleIdx="1" presStyleCnt="4" custScaleX="789340" custScaleY="167502" custLinFactNeighborX="-1850" custLinFactNeighborY="-31396">
        <dgm:presLayoutVars>
          <dgm:bulletEnabled val="1"/>
        </dgm:presLayoutVars>
      </dgm:prSet>
      <dgm:spPr/>
      <dgm:t>
        <a:bodyPr/>
        <a:lstStyle/>
        <a:p>
          <a:endParaRPr lang="lt-LT"/>
        </a:p>
      </dgm:t>
    </dgm:pt>
    <dgm:pt modelId="{902FD217-7760-44D4-9952-78BD198D5820}" type="pres">
      <dgm:prSet presAssocID="{6104A5FA-D419-463F-B107-15A9FEC1FD69}" presName="Name13" presStyleLbl="parChTrans1D2" presStyleIdx="2" presStyleCnt="4"/>
      <dgm:spPr/>
      <dgm:t>
        <a:bodyPr/>
        <a:lstStyle/>
        <a:p>
          <a:endParaRPr lang="lt-LT"/>
        </a:p>
      </dgm:t>
    </dgm:pt>
    <dgm:pt modelId="{1A9A4FB0-6E93-4F6E-8FCE-1EA3A301F66D}" type="pres">
      <dgm:prSet presAssocID="{2EB1D87A-D8A8-44CD-B258-6A1E5D002DB0}" presName="childText" presStyleLbl="bgAcc1" presStyleIdx="2" presStyleCnt="4" custScaleX="792396" custScaleY="155314" custLinFactNeighborX="-1850" custLinFactNeighborY="-23962">
        <dgm:presLayoutVars>
          <dgm:bulletEnabled val="1"/>
        </dgm:presLayoutVars>
      </dgm:prSet>
      <dgm:spPr/>
      <dgm:t>
        <a:bodyPr/>
        <a:lstStyle/>
        <a:p>
          <a:endParaRPr lang="lt-LT"/>
        </a:p>
      </dgm:t>
    </dgm:pt>
    <dgm:pt modelId="{08B7E4E7-0C67-4EA2-9818-40F62B3A4399}" type="pres">
      <dgm:prSet presAssocID="{592E4A69-34FE-4B20-8203-BA9828FD1A47}" presName="Name13" presStyleLbl="parChTrans1D2" presStyleIdx="3" presStyleCnt="4"/>
      <dgm:spPr/>
      <dgm:t>
        <a:bodyPr/>
        <a:lstStyle/>
        <a:p>
          <a:endParaRPr lang="lt-LT"/>
        </a:p>
      </dgm:t>
    </dgm:pt>
    <dgm:pt modelId="{1A2D2009-4D02-44BD-95B8-856ECD312682}" type="pres">
      <dgm:prSet presAssocID="{A3D9051B-B2D3-4DE8-A92C-8750BC0E547C}" presName="childText" presStyleLbl="bgAcc1" presStyleIdx="3" presStyleCnt="4" custScaleX="781461" custScaleY="215783" custLinFactNeighborX="-721" custLinFactNeighborY="-13473">
        <dgm:presLayoutVars>
          <dgm:bulletEnabled val="1"/>
        </dgm:presLayoutVars>
      </dgm:prSet>
      <dgm:spPr/>
      <dgm:t>
        <a:bodyPr/>
        <a:lstStyle/>
        <a:p>
          <a:endParaRPr lang="lt-LT"/>
        </a:p>
      </dgm:t>
    </dgm:pt>
  </dgm:ptLst>
  <dgm:cxnLst>
    <dgm:cxn modelId="{4D7BC5DA-231D-4155-A667-E087C1CDAFF2}" type="presOf" srcId="{592E4A69-34FE-4B20-8203-BA9828FD1A47}" destId="{08B7E4E7-0C67-4EA2-9818-40F62B3A4399}" srcOrd="0" destOrd="0" presId="urn:microsoft.com/office/officeart/2005/8/layout/hierarchy3"/>
    <dgm:cxn modelId="{063A28C9-3621-4CBE-9E26-ACD47EB85597}" type="presOf" srcId="{857C0C03-65E6-4423-989C-5FA1C84956BF}" destId="{580AF154-8F85-4368-9871-E7D1D9AE35B9}" srcOrd="0" destOrd="0" presId="urn:microsoft.com/office/officeart/2005/8/layout/hierarchy3"/>
    <dgm:cxn modelId="{7A9DD22D-C167-473A-A71D-5727FBA36D6E}" srcId="{72D285C6-0405-4439-8174-EB4219A5D175}" destId="{A3D9051B-B2D3-4DE8-A92C-8750BC0E547C}" srcOrd="3" destOrd="0" parTransId="{592E4A69-34FE-4B20-8203-BA9828FD1A47}" sibTransId="{519CF28F-D746-4AA4-B628-6F58412AD4EC}"/>
    <dgm:cxn modelId="{947E435D-A205-4E67-A145-8A58F40E438D}" type="presOf" srcId="{2EB1D87A-D8A8-44CD-B258-6A1E5D002DB0}" destId="{1A9A4FB0-6E93-4F6E-8FCE-1EA3A301F66D}" srcOrd="0" destOrd="0" presId="urn:microsoft.com/office/officeart/2005/8/layout/hierarchy3"/>
    <dgm:cxn modelId="{0B6C4EAB-F6B0-4719-8187-89201A75DD0E}" type="presOf" srcId="{A3D9051B-B2D3-4DE8-A92C-8750BC0E547C}" destId="{1A2D2009-4D02-44BD-95B8-856ECD312682}" srcOrd="0" destOrd="0" presId="urn:microsoft.com/office/officeart/2005/8/layout/hierarchy3"/>
    <dgm:cxn modelId="{15FF7A35-9B78-4FCD-B150-92147566671C}" type="presOf" srcId="{17DC7BBE-81B7-4443-BADA-0F9849DD0186}" destId="{D4FEC519-75B6-4760-94B2-705DFD47D4C9}" srcOrd="0" destOrd="0" presId="urn:microsoft.com/office/officeart/2005/8/layout/hierarchy3"/>
    <dgm:cxn modelId="{191C4345-C1D4-4BE1-83C4-A79FE10168F1}" srcId="{72D285C6-0405-4439-8174-EB4219A5D175}" destId="{CA5B4694-E620-4FC0-AE24-DFF7732EF880}" srcOrd="0" destOrd="0" parTransId="{857C0C03-65E6-4423-989C-5FA1C84956BF}" sibTransId="{82DAA02B-A237-4F72-A782-A4EA83C9AA2A}"/>
    <dgm:cxn modelId="{E0D72451-826F-4203-978B-E2948F6342C6}" type="presOf" srcId="{72D285C6-0405-4439-8174-EB4219A5D175}" destId="{294EEDF4-80FE-44FE-863E-A7F857CE2C7F}" srcOrd="0" destOrd="0" presId="urn:microsoft.com/office/officeart/2005/8/layout/hierarchy3"/>
    <dgm:cxn modelId="{53C478BA-089F-43B8-9709-E6D68F850FF1}" srcId="{225CC544-B709-4071-823B-DD07A3F4C2F8}" destId="{72D285C6-0405-4439-8174-EB4219A5D175}" srcOrd="0" destOrd="0" parTransId="{8B846638-2827-4909-80EC-DDC90A35ED73}" sibTransId="{9F847731-DF2D-4480-A733-965249AC4D3C}"/>
    <dgm:cxn modelId="{4675B382-8937-4CD6-B582-451DB82D4DC6}" type="presOf" srcId="{225CC544-B709-4071-823B-DD07A3F4C2F8}" destId="{EC8B35DE-4510-4A34-8645-30F084124B9C}" srcOrd="0" destOrd="0" presId="urn:microsoft.com/office/officeart/2005/8/layout/hierarchy3"/>
    <dgm:cxn modelId="{070F1091-B2E9-4D4C-AA8A-65BE6466749F}" type="presOf" srcId="{72D285C6-0405-4439-8174-EB4219A5D175}" destId="{83DEAD5D-3A96-402E-965A-4B9A09868EE8}" srcOrd="1" destOrd="0" presId="urn:microsoft.com/office/officeart/2005/8/layout/hierarchy3"/>
    <dgm:cxn modelId="{6942028A-4CB4-4B29-9C09-090FD12848D4}" srcId="{72D285C6-0405-4439-8174-EB4219A5D175}" destId="{2EB1D87A-D8A8-44CD-B258-6A1E5D002DB0}" srcOrd="2" destOrd="0" parTransId="{6104A5FA-D419-463F-B107-15A9FEC1FD69}" sibTransId="{A55D78D5-1D6D-4E9B-A140-1AAFA9087230}"/>
    <dgm:cxn modelId="{4425EAD3-BB32-4748-BD6F-5B1CC5A16818}" type="presOf" srcId="{CA5B4694-E620-4FC0-AE24-DFF7732EF880}" destId="{C5A46612-2EBC-490E-865B-12034244F032}" srcOrd="0" destOrd="0" presId="urn:microsoft.com/office/officeart/2005/8/layout/hierarchy3"/>
    <dgm:cxn modelId="{80A4670A-8EEC-4888-B0A8-5097784343F6}" type="presOf" srcId="{6104A5FA-D419-463F-B107-15A9FEC1FD69}" destId="{902FD217-7760-44D4-9952-78BD198D5820}" srcOrd="0" destOrd="0" presId="urn:microsoft.com/office/officeart/2005/8/layout/hierarchy3"/>
    <dgm:cxn modelId="{6099ED43-91A1-41B4-B960-B54B45DBA264}" type="presOf" srcId="{BF456B18-42B8-4874-AC41-017F12BF6BE2}" destId="{257E425A-C59F-48E2-A77A-1A8E82AC6E61}" srcOrd="0" destOrd="0" presId="urn:microsoft.com/office/officeart/2005/8/layout/hierarchy3"/>
    <dgm:cxn modelId="{A067E5CF-0649-4415-A47E-B486EC43E803}" srcId="{72D285C6-0405-4439-8174-EB4219A5D175}" destId="{17DC7BBE-81B7-4443-BADA-0F9849DD0186}" srcOrd="1" destOrd="0" parTransId="{BF456B18-42B8-4874-AC41-017F12BF6BE2}" sibTransId="{00EA27D0-D8F2-4CEE-A47C-6B91C097632C}"/>
    <dgm:cxn modelId="{87744190-AA4B-491D-B6FC-FABE35625461}" type="presParOf" srcId="{EC8B35DE-4510-4A34-8645-30F084124B9C}" destId="{CD6B09CE-D139-4FF5-868E-A3C71A3581E5}" srcOrd="0" destOrd="0" presId="urn:microsoft.com/office/officeart/2005/8/layout/hierarchy3"/>
    <dgm:cxn modelId="{A6CDF046-027F-41FA-B4FC-3A3DEBE5F04B}" type="presParOf" srcId="{CD6B09CE-D139-4FF5-868E-A3C71A3581E5}" destId="{278833BE-55B9-4FF4-89BC-B799E363CBAB}" srcOrd="0" destOrd="0" presId="urn:microsoft.com/office/officeart/2005/8/layout/hierarchy3"/>
    <dgm:cxn modelId="{AFE4821A-21DA-4936-934A-B6DA11D2F449}" type="presParOf" srcId="{278833BE-55B9-4FF4-89BC-B799E363CBAB}" destId="{294EEDF4-80FE-44FE-863E-A7F857CE2C7F}" srcOrd="0" destOrd="0" presId="urn:microsoft.com/office/officeart/2005/8/layout/hierarchy3"/>
    <dgm:cxn modelId="{A8E607E8-120E-46DE-A35D-52BB504FD418}" type="presParOf" srcId="{278833BE-55B9-4FF4-89BC-B799E363CBAB}" destId="{83DEAD5D-3A96-402E-965A-4B9A09868EE8}" srcOrd="1" destOrd="0" presId="urn:microsoft.com/office/officeart/2005/8/layout/hierarchy3"/>
    <dgm:cxn modelId="{039967B1-E581-4EC6-B5F1-327F36AE4D11}" type="presParOf" srcId="{CD6B09CE-D139-4FF5-868E-A3C71A3581E5}" destId="{056E0EDD-40B0-4687-BE88-3D1D5450C4B6}" srcOrd="1" destOrd="0" presId="urn:microsoft.com/office/officeart/2005/8/layout/hierarchy3"/>
    <dgm:cxn modelId="{ED7BB1F9-C95D-4A3F-9902-96E5B0CA66A7}" type="presParOf" srcId="{056E0EDD-40B0-4687-BE88-3D1D5450C4B6}" destId="{580AF154-8F85-4368-9871-E7D1D9AE35B9}" srcOrd="0" destOrd="0" presId="urn:microsoft.com/office/officeart/2005/8/layout/hierarchy3"/>
    <dgm:cxn modelId="{049E9920-492F-4C62-A225-CED0D4D1037D}" type="presParOf" srcId="{056E0EDD-40B0-4687-BE88-3D1D5450C4B6}" destId="{C5A46612-2EBC-490E-865B-12034244F032}" srcOrd="1" destOrd="0" presId="urn:microsoft.com/office/officeart/2005/8/layout/hierarchy3"/>
    <dgm:cxn modelId="{215EF36C-E977-4C8F-8E5C-0810A86E0EDC}" type="presParOf" srcId="{056E0EDD-40B0-4687-BE88-3D1D5450C4B6}" destId="{257E425A-C59F-48E2-A77A-1A8E82AC6E61}" srcOrd="2" destOrd="0" presId="urn:microsoft.com/office/officeart/2005/8/layout/hierarchy3"/>
    <dgm:cxn modelId="{D41390B1-6961-4755-A60D-59AE9BE2202E}" type="presParOf" srcId="{056E0EDD-40B0-4687-BE88-3D1D5450C4B6}" destId="{D4FEC519-75B6-4760-94B2-705DFD47D4C9}" srcOrd="3" destOrd="0" presId="urn:microsoft.com/office/officeart/2005/8/layout/hierarchy3"/>
    <dgm:cxn modelId="{FF10ADB4-2337-4A3F-B485-27A373972ED6}" type="presParOf" srcId="{056E0EDD-40B0-4687-BE88-3D1D5450C4B6}" destId="{902FD217-7760-44D4-9952-78BD198D5820}" srcOrd="4" destOrd="0" presId="urn:microsoft.com/office/officeart/2005/8/layout/hierarchy3"/>
    <dgm:cxn modelId="{AE5F21C5-2BF1-45AA-90AD-3E54390CDD26}" type="presParOf" srcId="{056E0EDD-40B0-4687-BE88-3D1D5450C4B6}" destId="{1A9A4FB0-6E93-4F6E-8FCE-1EA3A301F66D}" srcOrd="5" destOrd="0" presId="urn:microsoft.com/office/officeart/2005/8/layout/hierarchy3"/>
    <dgm:cxn modelId="{CFDDB5F8-7AA6-4FF8-8C50-823766023C03}" type="presParOf" srcId="{056E0EDD-40B0-4687-BE88-3D1D5450C4B6}" destId="{08B7E4E7-0C67-4EA2-9818-40F62B3A4399}" srcOrd="6" destOrd="0" presId="urn:microsoft.com/office/officeart/2005/8/layout/hierarchy3"/>
    <dgm:cxn modelId="{C142B560-535C-4362-A0CE-70E299B69042}" type="presParOf" srcId="{056E0EDD-40B0-4687-BE88-3D1D5450C4B6}" destId="{1A2D2009-4D02-44BD-95B8-856ECD312682}"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537DB7-08E7-4A68-8E61-4D311F2B8447}"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lt-LT"/>
        </a:p>
      </dgm:t>
    </dgm:pt>
    <dgm:pt modelId="{6A7319CC-99BB-411D-8439-23AECDF9869C}">
      <dgm:prSet phldrT="[Tekstas]" custT="1"/>
      <dgm:spPr/>
      <dgm:t>
        <a:bodyPr/>
        <a:lstStyle/>
        <a:p>
          <a:r>
            <a:rPr lang="lt-LT" sz="2000" b="1" noProof="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1. Skatinti darbo vietų kūrimą ir darbo paklausą</a:t>
          </a:r>
          <a:endParaRPr lang="lt-LT" sz="2000" noProof="0" dirty="0">
            <a:solidFill>
              <a:schemeClr val="bg1"/>
            </a:solidFill>
            <a:effectLst>
              <a:outerShdw blurRad="38100" dist="38100" dir="2700000" algn="tl">
                <a:srgbClr val="000000">
                  <a:alpha val="43137"/>
                </a:srgbClr>
              </a:outerShdw>
            </a:effectLst>
          </a:endParaRPr>
        </a:p>
      </dgm:t>
    </dgm:pt>
    <dgm:pt modelId="{4C91BD83-DA18-4EA9-A6AC-681D0259ABE5}" type="parTrans" cxnId="{003D4D86-A19B-44E3-A6C1-12BC506BB774}">
      <dgm:prSet/>
      <dgm:spPr/>
      <dgm:t>
        <a:bodyPr/>
        <a:lstStyle/>
        <a:p>
          <a:endParaRPr lang="lt-LT"/>
        </a:p>
      </dgm:t>
    </dgm:pt>
    <dgm:pt modelId="{9601C657-6C53-4F60-9A35-930155B01248}" type="sibTrans" cxnId="{003D4D86-A19B-44E3-A6C1-12BC506BB774}">
      <dgm:prSet/>
      <dgm:spPr/>
      <dgm:t>
        <a:bodyPr/>
        <a:lstStyle/>
        <a:p>
          <a:endParaRPr lang="lt-LT"/>
        </a:p>
      </dgm:t>
    </dgm:pt>
    <dgm:pt modelId="{93CD916E-F7B3-4446-A6E0-76705BB92146}">
      <dgm:prSet phldrT="[Tekstas]"/>
      <dgm:spPr/>
      <dgm:t>
        <a:bodyPr/>
        <a:lstStyle/>
        <a:p>
          <a:r>
            <a:rPr lang="lt-LT"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3. Laisvus darbo</a:t>
          </a:r>
          <a:r>
            <a:rPr lang="en-US"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r>
            <a:rPr lang="lt-LT"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išteklius integruoti į darbo rinką ir joje išlaikyti</a:t>
          </a:r>
          <a:endParaRPr lang="lt-LT" dirty="0">
            <a:solidFill>
              <a:schemeClr val="bg1"/>
            </a:solidFill>
            <a:effectLst>
              <a:outerShdw blurRad="38100" dist="38100" dir="2700000" algn="tl">
                <a:srgbClr val="000000">
                  <a:alpha val="43137"/>
                </a:srgbClr>
              </a:outerShdw>
            </a:effectLst>
          </a:endParaRPr>
        </a:p>
      </dgm:t>
    </dgm:pt>
    <dgm:pt modelId="{F89C6AB4-6604-4A72-B72B-2BAB9EE6C661}" type="parTrans" cxnId="{1F7EB185-5095-47D2-AEE0-963CFAE2C229}">
      <dgm:prSet/>
      <dgm:spPr/>
      <dgm:t>
        <a:bodyPr/>
        <a:lstStyle/>
        <a:p>
          <a:endParaRPr lang="lt-LT"/>
        </a:p>
      </dgm:t>
    </dgm:pt>
    <dgm:pt modelId="{1FEB2240-7DB9-4E76-9EB0-FAA552E13247}" type="sibTrans" cxnId="{1F7EB185-5095-47D2-AEE0-963CFAE2C229}">
      <dgm:prSet/>
      <dgm:spPr/>
      <dgm:t>
        <a:bodyPr/>
        <a:lstStyle/>
        <a:p>
          <a:endParaRPr lang="lt-LT"/>
        </a:p>
      </dgm:t>
    </dgm:pt>
    <dgm:pt modelId="{193785DB-A278-4C6A-B1CD-EB03B1E0E09A}">
      <dgm:prSet phldrT="[Tekstas]" custT="1"/>
      <dgm:spPr/>
      <dgm:t>
        <a:bodyPr/>
        <a:lstStyle/>
        <a:p>
          <a:pPr algn="l"/>
          <a:r>
            <a:rPr lang="lt-LT" sz="2000" b="1" dirty="0" smtClean="0">
              <a:solidFill>
                <a:srgbClr val="A84E0A"/>
              </a:solidFill>
              <a:effectLst>
                <a:outerShdw blurRad="38100" dist="38100" dir="2700000" algn="tl">
                  <a:srgbClr val="000000">
                    <a:alpha val="43137"/>
                  </a:srgbClr>
                </a:outerShdw>
              </a:effectLst>
              <a:latin typeface="Times New Roman" pitchFamily="18" charset="0"/>
              <a:cs typeface="Times New Roman" pitchFamily="18" charset="0"/>
            </a:rPr>
            <a:t>Užimtųjų (15–64 m.) gyventojų skaičius padidės 28,3 proc.</a:t>
          </a:r>
          <a:endParaRPr lang="lt-LT" sz="2000" dirty="0">
            <a:solidFill>
              <a:srgbClr val="A84E0A"/>
            </a:solidFill>
            <a:effectLst>
              <a:outerShdw blurRad="38100" dist="38100" dir="2700000" algn="tl">
                <a:srgbClr val="000000">
                  <a:alpha val="43137"/>
                </a:srgbClr>
              </a:outerShdw>
            </a:effectLst>
          </a:endParaRPr>
        </a:p>
      </dgm:t>
    </dgm:pt>
    <dgm:pt modelId="{673D6C11-4B13-4D2F-BCC5-AB63A455D286}" type="parTrans" cxnId="{1A93B4E9-75E5-454E-B4EB-5D9898ACF3E0}">
      <dgm:prSet/>
      <dgm:spPr/>
      <dgm:t>
        <a:bodyPr/>
        <a:lstStyle/>
        <a:p>
          <a:endParaRPr lang="lt-LT"/>
        </a:p>
      </dgm:t>
    </dgm:pt>
    <dgm:pt modelId="{38EB61EF-4D21-4B36-9F87-3AC07D91C884}" type="sibTrans" cxnId="{1A93B4E9-75E5-454E-B4EB-5D9898ACF3E0}">
      <dgm:prSet/>
      <dgm:spPr/>
      <dgm:t>
        <a:bodyPr/>
        <a:lstStyle/>
        <a:p>
          <a:endParaRPr lang="lt-LT"/>
        </a:p>
      </dgm:t>
    </dgm:pt>
    <dgm:pt modelId="{1B3F2178-1A80-4DBB-9112-9FDEF6D9D134}">
      <dgm:prSet phldrT="[Tekstas]" custT="1"/>
      <dgm:spPr/>
      <dgm:t>
        <a:bodyPr/>
        <a:lstStyle/>
        <a:p>
          <a:r>
            <a:rPr lang="lt-LT" sz="1800" b="1" dirty="0" smtClean="0">
              <a:solidFill>
                <a:srgbClr val="A84E0A"/>
              </a:solidFill>
              <a:effectLst>
                <a:outerShdw blurRad="38100" dist="38100" dir="2700000" algn="tl">
                  <a:srgbClr val="000000">
                    <a:alpha val="43137"/>
                  </a:srgbClr>
                </a:outerShdw>
              </a:effectLst>
              <a:latin typeface="Times New Roman" pitchFamily="18" charset="0"/>
              <a:cs typeface="Times New Roman" pitchFamily="18" charset="0"/>
            </a:rPr>
            <a:t>15–64 m. amžiaus gyventojų darbo jėgos aktyvumo lygis padidės iki 75,4 proc.</a:t>
          </a:r>
          <a:endParaRPr lang="lt-LT" sz="1800" b="1" dirty="0">
            <a:solidFill>
              <a:srgbClr val="A84E0A"/>
            </a:solidFill>
            <a:effectLst>
              <a:outerShdw blurRad="38100" dist="38100" dir="2700000" algn="tl">
                <a:srgbClr val="000000">
                  <a:alpha val="43137"/>
                </a:srgbClr>
              </a:outerShdw>
            </a:effectLst>
          </a:endParaRPr>
        </a:p>
      </dgm:t>
    </dgm:pt>
    <dgm:pt modelId="{4FA29262-F76F-4EB1-9B08-7662EFF87E5F}" type="parTrans" cxnId="{C17A16FB-36F8-4668-A060-DC183885D0D3}">
      <dgm:prSet/>
      <dgm:spPr/>
      <dgm:t>
        <a:bodyPr/>
        <a:lstStyle/>
        <a:p>
          <a:endParaRPr lang="lt-LT"/>
        </a:p>
      </dgm:t>
    </dgm:pt>
    <dgm:pt modelId="{FCE9A80D-FED9-41AC-BD2B-0972D86BD1A7}" type="sibTrans" cxnId="{C17A16FB-36F8-4668-A060-DC183885D0D3}">
      <dgm:prSet/>
      <dgm:spPr/>
      <dgm:t>
        <a:bodyPr/>
        <a:lstStyle/>
        <a:p>
          <a:endParaRPr lang="lt-LT"/>
        </a:p>
      </dgm:t>
    </dgm:pt>
    <dgm:pt modelId="{225932F2-82F9-413C-8921-1026F6B1DC79}">
      <dgm:prSet phldrT="[Tekstas]" custT="1"/>
      <dgm:spPr/>
      <dgm:t>
        <a:bodyPr/>
        <a:lstStyle/>
        <a:p>
          <a:r>
            <a:rPr lang="lt-LT" sz="24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2. </a:t>
          </a:r>
          <a:r>
            <a:rPr lang="lt-LT" sz="20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Didinti darbo jėgos</a:t>
          </a:r>
          <a:r>
            <a:rPr lang="en-US" sz="20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r>
            <a:rPr lang="lt-LT" sz="20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kvalifikacijos atitiktį darbo rinkos reikmėms</a:t>
          </a:r>
          <a:endParaRPr lang="lt-LT" sz="2000" dirty="0">
            <a:solidFill>
              <a:schemeClr val="bg1"/>
            </a:solidFill>
            <a:effectLst>
              <a:outerShdw blurRad="38100" dist="38100" dir="2700000" algn="tl">
                <a:srgbClr val="000000">
                  <a:alpha val="43137"/>
                </a:srgbClr>
              </a:outerShdw>
            </a:effectLst>
          </a:endParaRPr>
        </a:p>
      </dgm:t>
    </dgm:pt>
    <dgm:pt modelId="{8EB8AB94-C4C1-4C3D-9CC8-594D10A65BE2}" type="parTrans" cxnId="{E1011D0A-8D2B-444E-9344-E06D240F69E3}">
      <dgm:prSet/>
      <dgm:spPr/>
      <dgm:t>
        <a:bodyPr/>
        <a:lstStyle/>
        <a:p>
          <a:endParaRPr lang="lt-LT"/>
        </a:p>
      </dgm:t>
    </dgm:pt>
    <dgm:pt modelId="{B76D285F-4E05-45FD-BBA6-0B4A13B71C65}" type="sibTrans" cxnId="{E1011D0A-8D2B-444E-9344-E06D240F69E3}">
      <dgm:prSet/>
      <dgm:spPr/>
      <dgm:t>
        <a:bodyPr/>
        <a:lstStyle/>
        <a:p>
          <a:endParaRPr lang="lt-LT"/>
        </a:p>
      </dgm:t>
    </dgm:pt>
    <dgm:pt modelId="{08DE610A-6B90-46B1-ADB4-FCA389A03824}">
      <dgm:prSet custT="1"/>
      <dgm:spPr/>
      <dgm:t>
        <a:bodyPr/>
        <a:lstStyle/>
        <a:p>
          <a:r>
            <a:rPr lang="lt-LT" sz="1800" b="1" dirty="0" smtClean="0">
              <a:solidFill>
                <a:srgbClr val="A84E0A"/>
              </a:solidFill>
              <a:effectLst>
                <a:outerShdw blurRad="38100" dist="38100" dir="2700000" algn="tl">
                  <a:srgbClr val="000000">
                    <a:alpha val="43137"/>
                  </a:srgbClr>
                </a:outerShdw>
              </a:effectLst>
              <a:latin typeface="Times New Roman" pitchFamily="18" charset="0"/>
              <a:cs typeface="Times New Roman" pitchFamily="18" charset="0"/>
            </a:rPr>
            <a:t>TDB registruotų aukštųjų mokyklų absolventų sumažės iki 5 proc., o profesinio mokymo įstaigų absolventų - iki 18 proc</a:t>
          </a:r>
          <a:r>
            <a:rPr lang="lt-LT" sz="1800" dirty="0" smtClean="0">
              <a:solidFill>
                <a:srgbClr val="A84E0A"/>
              </a:solidFill>
              <a:effectLst>
                <a:outerShdw blurRad="38100" dist="38100" dir="2700000" algn="tl">
                  <a:srgbClr val="000000">
                    <a:alpha val="43137"/>
                  </a:srgbClr>
                </a:outerShdw>
              </a:effectLst>
              <a:latin typeface="Times New Roman" pitchFamily="18" charset="0"/>
              <a:cs typeface="Times New Roman" pitchFamily="18" charset="0"/>
            </a:rPr>
            <a:t>.</a:t>
          </a:r>
          <a:endParaRPr lang="lt-LT" sz="1800" dirty="0">
            <a:solidFill>
              <a:srgbClr val="A84E0A"/>
            </a:solidFill>
            <a:effectLst>
              <a:outerShdw blurRad="38100" dist="38100" dir="2700000" algn="tl">
                <a:srgbClr val="000000">
                  <a:alpha val="43137"/>
                </a:srgbClr>
              </a:outerShdw>
            </a:effectLst>
          </a:endParaRPr>
        </a:p>
      </dgm:t>
    </dgm:pt>
    <dgm:pt modelId="{825741F1-A58A-4733-88F4-387517DCD189}" type="parTrans" cxnId="{045B4D7E-7CE5-4911-A992-89F234E883F6}">
      <dgm:prSet/>
      <dgm:spPr/>
      <dgm:t>
        <a:bodyPr/>
        <a:lstStyle/>
        <a:p>
          <a:endParaRPr lang="lt-LT"/>
        </a:p>
      </dgm:t>
    </dgm:pt>
    <dgm:pt modelId="{D3A9D62D-2E41-4C23-8C49-B047B2E7AD70}" type="sibTrans" cxnId="{045B4D7E-7CE5-4911-A992-89F234E883F6}">
      <dgm:prSet/>
      <dgm:spPr/>
      <dgm:t>
        <a:bodyPr/>
        <a:lstStyle/>
        <a:p>
          <a:endParaRPr lang="lt-LT"/>
        </a:p>
      </dgm:t>
    </dgm:pt>
    <dgm:pt modelId="{DB80E7E8-ACC2-4915-8CBD-20EFAAFC009D}" type="pres">
      <dgm:prSet presAssocID="{21537DB7-08E7-4A68-8E61-4D311F2B8447}" presName="Name0" presStyleCnt="0">
        <dgm:presLayoutVars>
          <dgm:dir/>
          <dgm:animLvl val="lvl"/>
          <dgm:resizeHandles/>
        </dgm:presLayoutVars>
      </dgm:prSet>
      <dgm:spPr/>
      <dgm:t>
        <a:bodyPr/>
        <a:lstStyle/>
        <a:p>
          <a:endParaRPr lang="lt-LT"/>
        </a:p>
      </dgm:t>
    </dgm:pt>
    <dgm:pt modelId="{91D83396-AEE5-46A7-89BB-62DED4E13840}" type="pres">
      <dgm:prSet presAssocID="{6A7319CC-99BB-411D-8439-23AECDF9869C}" presName="linNode" presStyleCnt="0"/>
      <dgm:spPr/>
    </dgm:pt>
    <dgm:pt modelId="{338A0B83-D8EC-4F9B-9600-AF12BAC0DB8D}" type="pres">
      <dgm:prSet presAssocID="{6A7319CC-99BB-411D-8439-23AECDF9869C}" presName="parentShp" presStyleLbl="node1" presStyleIdx="0" presStyleCnt="3">
        <dgm:presLayoutVars>
          <dgm:bulletEnabled val="1"/>
        </dgm:presLayoutVars>
      </dgm:prSet>
      <dgm:spPr/>
      <dgm:t>
        <a:bodyPr/>
        <a:lstStyle/>
        <a:p>
          <a:endParaRPr lang="lt-LT"/>
        </a:p>
      </dgm:t>
    </dgm:pt>
    <dgm:pt modelId="{74E0A27E-CDCE-45D6-84FE-B914552E4935}" type="pres">
      <dgm:prSet presAssocID="{6A7319CC-99BB-411D-8439-23AECDF9869C}" presName="childShp" presStyleLbl="bgAccFollowNode1" presStyleIdx="0" presStyleCnt="3" custScaleY="54849">
        <dgm:presLayoutVars>
          <dgm:bulletEnabled val="1"/>
        </dgm:presLayoutVars>
      </dgm:prSet>
      <dgm:spPr/>
      <dgm:t>
        <a:bodyPr/>
        <a:lstStyle/>
        <a:p>
          <a:endParaRPr lang="lt-LT"/>
        </a:p>
      </dgm:t>
    </dgm:pt>
    <dgm:pt modelId="{45432153-677B-4241-AD96-0F71EEEEF0EF}" type="pres">
      <dgm:prSet presAssocID="{9601C657-6C53-4F60-9A35-930155B01248}" presName="spacing" presStyleCnt="0"/>
      <dgm:spPr/>
    </dgm:pt>
    <dgm:pt modelId="{F1A4F24E-7252-436E-ACEA-4B65BF082212}" type="pres">
      <dgm:prSet presAssocID="{225932F2-82F9-413C-8921-1026F6B1DC79}" presName="linNode" presStyleCnt="0"/>
      <dgm:spPr/>
    </dgm:pt>
    <dgm:pt modelId="{F93CA6D7-9CBE-4266-9FB5-4FAC644C716A}" type="pres">
      <dgm:prSet presAssocID="{225932F2-82F9-413C-8921-1026F6B1DC79}" presName="parentShp" presStyleLbl="node1" presStyleIdx="1" presStyleCnt="3">
        <dgm:presLayoutVars>
          <dgm:bulletEnabled val="1"/>
        </dgm:presLayoutVars>
      </dgm:prSet>
      <dgm:spPr/>
      <dgm:t>
        <a:bodyPr/>
        <a:lstStyle/>
        <a:p>
          <a:endParaRPr lang="lt-LT"/>
        </a:p>
      </dgm:t>
    </dgm:pt>
    <dgm:pt modelId="{0B73866C-9592-40BB-A0EE-A27063F0F08E}" type="pres">
      <dgm:prSet presAssocID="{225932F2-82F9-413C-8921-1026F6B1DC79}" presName="childShp" presStyleLbl="bgAccFollowNode1" presStyleIdx="1" presStyleCnt="3">
        <dgm:presLayoutVars>
          <dgm:bulletEnabled val="1"/>
        </dgm:presLayoutVars>
      </dgm:prSet>
      <dgm:spPr/>
      <dgm:t>
        <a:bodyPr/>
        <a:lstStyle/>
        <a:p>
          <a:endParaRPr lang="lt-LT"/>
        </a:p>
      </dgm:t>
    </dgm:pt>
    <dgm:pt modelId="{31421320-7F15-4739-BDE9-6FA6178B6680}" type="pres">
      <dgm:prSet presAssocID="{B76D285F-4E05-45FD-BBA6-0B4A13B71C65}" presName="spacing" presStyleCnt="0"/>
      <dgm:spPr/>
    </dgm:pt>
    <dgm:pt modelId="{19D1FBB3-862A-460A-A317-D6FC691143BF}" type="pres">
      <dgm:prSet presAssocID="{93CD916E-F7B3-4446-A6E0-76705BB92146}" presName="linNode" presStyleCnt="0"/>
      <dgm:spPr/>
    </dgm:pt>
    <dgm:pt modelId="{67E16FD6-4709-4CE7-8D14-6BEB959D384E}" type="pres">
      <dgm:prSet presAssocID="{93CD916E-F7B3-4446-A6E0-76705BB92146}" presName="parentShp" presStyleLbl="node1" presStyleIdx="2" presStyleCnt="3">
        <dgm:presLayoutVars>
          <dgm:bulletEnabled val="1"/>
        </dgm:presLayoutVars>
      </dgm:prSet>
      <dgm:spPr/>
      <dgm:t>
        <a:bodyPr/>
        <a:lstStyle/>
        <a:p>
          <a:endParaRPr lang="lt-LT"/>
        </a:p>
      </dgm:t>
    </dgm:pt>
    <dgm:pt modelId="{1B5284AF-2AF3-4238-801B-B363DB58CC2D}" type="pres">
      <dgm:prSet presAssocID="{93CD916E-F7B3-4446-A6E0-76705BB92146}" presName="childShp" presStyleLbl="bgAccFollowNode1" presStyleIdx="2" presStyleCnt="3" custScaleY="51259">
        <dgm:presLayoutVars>
          <dgm:bulletEnabled val="1"/>
        </dgm:presLayoutVars>
      </dgm:prSet>
      <dgm:spPr/>
      <dgm:t>
        <a:bodyPr/>
        <a:lstStyle/>
        <a:p>
          <a:endParaRPr lang="lt-LT"/>
        </a:p>
      </dgm:t>
    </dgm:pt>
  </dgm:ptLst>
  <dgm:cxnLst>
    <dgm:cxn modelId="{D0AE03F4-7F36-48DE-8D7F-A20747975CD8}" type="presOf" srcId="{08DE610A-6B90-46B1-ADB4-FCA389A03824}" destId="{0B73866C-9592-40BB-A0EE-A27063F0F08E}" srcOrd="0" destOrd="0" presId="urn:microsoft.com/office/officeart/2005/8/layout/vList6"/>
    <dgm:cxn modelId="{AC0DC3FE-E6AB-4ABC-9298-76495F0052B2}" type="presOf" srcId="{93CD916E-F7B3-4446-A6E0-76705BB92146}" destId="{67E16FD6-4709-4CE7-8D14-6BEB959D384E}" srcOrd="0" destOrd="0" presId="urn:microsoft.com/office/officeart/2005/8/layout/vList6"/>
    <dgm:cxn modelId="{FAF35074-344B-438F-BD38-B4017D18A68E}" type="presOf" srcId="{1B3F2178-1A80-4DBB-9112-9FDEF6D9D134}" destId="{1B5284AF-2AF3-4238-801B-B363DB58CC2D}" srcOrd="0" destOrd="0" presId="urn:microsoft.com/office/officeart/2005/8/layout/vList6"/>
    <dgm:cxn modelId="{045B4D7E-7CE5-4911-A992-89F234E883F6}" srcId="{225932F2-82F9-413C-8921-1026F6B1DC79}" destId="{08DE610A-6B90-46B1-ADB4-FCA389A03824}" srcOrd="0" destOrd="0" parTransId="{825741F1-A58A-4733-88F4-387517DCD189}" sibTransId="{D3A9D62D-2E41-4C23-8C49-B047B2E7AD70}"/>
    <dgm:cxn modelId="{43D92835-766D-4C1D-93FF-492AB9DF4323}" type="presOf" srcId="{193785DB-A278-4C6A-B1CD-EB03B1E0E09A}" destId="{74E0A27E-CDCE-45D6-84FE-B914552E4935}" srcOrd="0" destOrd="0" presId="urn:microsoft.com/office/officeart/2005/8/layout/vList6"/>
    <dgm:cxn modelId="{E1011D0A-8D2B-444E-9344-E06D240F69E3}" srcId="{21537DB7-08E7-4A68-8E61-4D311F2B8447}" destId="{225932F2-82F9-413C-8921-1026F6B1DC79}" srcOrd="1" destOrd="0" parTransId="{8EB8AB94-C4C1-4C3D-9CC8-594D10A65BE2}" sibTransId="{B76D285F-4E05-45FD-BBA6-0B4A13B71C65}"/>
    <dgm:cxn modelId="{003D4D86-A19B-44E3-A6C1-12BC506BB774}" srcId="{21537DB7-08E7-4A68-8E61-4D311F2B8447}" destId="{6A7319CC-99BB-411D-8439-23AECDF9869C}" srcOrd="0" destOrd="0" parTransId="{4C91BD83-DA18-4EA9-A6AC-681D0259ABE5}" sibTransId="{9601C657-6C53-4F60-9A35-930155B01248}"/>
    <dgm:cxn modelId="{C17A16FB-36F8-4668-A060-DC183885D0D3}" srcId="{93CD916E-F7B3-4446-A6E0-76705BB92146}" destId="{1B3F2178-1A80-4DBB-9112-9FDEF6D9D134}" srcOrd="0" destOrd="0" parTransId="{4FA29262-F76F-4EB1-9B08-7662EFF87E5F}" sibTransId="{FCE9A80D-FED9-41AC-BD2B-0972D86BD1A7}"/>
    <dgm:cxn modelId="{CC27D849-F26C-4B57-A466-5622EDFD760E}" type="presOf" srcId="{21537DB7-08E7-4A68-8E61-4D311F2B8447}" destId="{DB80E7E8-ACC2-4915-8CBD-20EFAAFC009D}" srcOrd="0" destOrd="0" presId="urn:microsoft.com/office/officeart/2005/8/layout/vList6"/>
    <dgm:cxn modelId="{34E5DAD6-B129-41A2-B487-17A174EFD74E}" type="presOf" srcId="{225932F2-82F9-413C-8921-1026F6B1DC79}" destId="{F93CA6D7-9CBE-4266-9FB5-4FAC644C716A}" srcOrd="0" destOrd="0" presId="urn:microsoft.com/office/officeart/2005/8/layout/vList6"/>
    <dgm:cxn modelId="{A4C5A445-F578-4884-9DC7-497463A69359}" type="presOf" srcId="{6A7319CC-99BB-411D-8439-23AECDF9869C}" destId="{338A0B83-D8EC-4F9B-9600-AF12BAC0DB8D}" srcOrd="0" destOrd="0" presId="urn:microsoft.com/office/officeart/2005/8/layout/vList6"/>
    <dgm:cxn modelId="{1F7EB185-5095-47D2-AEE0-963CFAE2C229}" srcId="{21537DB7-08E7-4A68-8E61-4D311F2B8447}" destId="{93CD916E-F7B3-4446-A6E0-76705BB92146}" srcOrd="2" destOrd="0" parTransId="{F89C6AB4-6604-4A72-B72B-2BAB9EE6C661}" sibTransId="{1FEB2240-7DB9-4E76-9EB0-FAA552E13247}"/>
    <dgm:cxn modelId="{1A93B4E9-75E5-454E-B4EB-5D9898ACF3E0}" srcId="{6A7319CC-99BB-411D-8439-23AECDF9869C}" destId="{193785DB-A278-4C6A-B1CD-EB03B1E0E09A}" srcOrd="0" destOrd="0" parTransId="{673D6C11-4B13-4D2F-BCC5-AB63A455D286}" sibTransId="{38EB61EF-4D21-4B36-9F87-3AC07D91C884}"/>
    <dgm:cxn modelId="{2770CB6A-B9AE-4825-A5FB-41B8D799C04C}" type="presParOf" srcId="{DB80E7E8-ACC2-4915-8CBD-20EFAAFC009D}" destId="{91D83396-AEE5-46A7-89BB-62DED4E13840}" srcOrd="0" destOrd="0" presId="urn:microsoft.com/office/officeart/2005/8/layout/vList6"/>
    <dgm:cxn modelId="{497B870E-FB45-412D-9DF9-F4625AA35DC5}" type="presParOf" srcId="{91D83396-AEE5-46A7-89BB-62DED4E13840}" destId="{338A0B83-D8EC-4F9B-9600-AF12BAC0DB8D}" srcOrd="0" destOrd="0" presId="urn:microsoft.com/office/officeart/2005/8/layout/vList6"/>
    <dgm:cxn modelId="{91C9531C-8D56-478C-890F-4D239A1A24EF}" type="presParOf" srcId="{91D83396-AEE5-46A7-89BB-62DED4E13840}" destId="{74E0A27E-CDCE-45D6-84FE-B914552E4935}" srcOrd="1" destOrd="0" presId="urn:microsoft.com/office/officeart/2005/8/layout/vList6"/>
    <dgm:cxn modelId="{CD1AA657-AA10-4C4D-8BD7-10E6E06895F7}" type="presParOf" srcId="{DB80E7E8-ACC2-4915-8CBD-20EFAAFC009D}" destId="{45432153-677B-4241-AD96-0F71EEEEF0EF}" srcOrd="1" destOrd="0" presId="urn:microsoft.com/office/officeart/2005/8/layout/vList6"/>
    <dgm:cxn modelId="{BD624D03-AB6A-4578-9F89-2BB71AB90628}" type="presParOf" srcId="{DB80E7E8-ACC2-4915-8CBD-20EFAAFC009D}" destId="{F1A4F24E-7252-436E-ACEA-4B65BF082212}" srcOrd="2" destOrd="0" presId="urn:microsoft.com/office/officeart/2005/8/layout/vList6"/>
    <dgm:cxn modelId="{3D8ED173-AC43-48CD-9A1D-B7FAA2AC8562}" type="presParOf" srcId="{F1A4F24E-7252-436E-ACEA-4B65BF082212}" destId="{F93CA6D7-9CBE-4266-9FB5-4FAC644C716A}" srcOrd="0" destOrd="0" presId="urn:microsoft.com/office/officeart/2005/8/layout/vList6"/>
    <dgm:cxn modelId="{CAB0E06D-E5F7-4150-BE72-EAF55C6EA80B}" type="presParOf" srcId="{F1A4F24E-7252-436E-ACEA-4B65BF082212}" destId="{0B73866C-9592-40BB-A0EE-A27063F0F08E}" srcOrd="1" destOrd="0" presId="urn:microsoft.com/office/officeart/2005/8/layout/vList6"/>
    <dgm:cxn modelId="{665AB569-FDE9-4A56-A6E0-59510BC1077D}" type="presParOf" srcId="{DB80E7E8-ACC2-4915-8CBD-20EFAAFC009D}" destId="{31421320-7F15-4739-BDE9-6FA6178B6680}" srcOrd="3" destOrd="0" presId="urn:microsoft.com/office/officeart/2005/8/layout/vList6"/>
    <dgm:cxn modelId="{9D35D9F0-5269-4E3D-A1BB-237A2D2FDACF}" type="presParOf" srcId="{DB80E7E8-ACC2-4915-8CBD-20EFAAFC009D}" destId="{19D1FBB3-862A-460A-A317-D6FC691143BF}" srcOrd="4" destOrd="0" presId="urn:microsoft.com/office/officeart/2005/8/layout/vList6"/>
    <dgm:cxn modelId="{33BCB962-B675-406A-BB03-0950EF566AA7}" type="presParOf" srcId="{19D1FBB3-862A-460A-A317-D6FC691143BF}" destId="{67E16FD6-4709-4CE7-8D14-6BEB959D384E}" srcOrd="0" destOrd="0" presId="urn:microsoft.com/office/officeart/2005/8/layout/vList6"/>
    <dgm:cxn modelId="{D995EDD9-85F4-4262-97B7-95045629AB9A}" type="presParOf" srcId="{19D1FBB3-862A-460A-A317-D6FC691143BF}" destId="{1B5284AF-2AF3-4238-801B-B363DB58CC2D}"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5CC544-B709-4071-823B-DD07A3F4C2F8}"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lt-LT"/>
        </a:p>
      </dgm:t>
    </dgm:pt>
    <dgm:pt modelId="{72D285C6-0405-4439-8174-EB4219A5D175}">
      <dgm:prSet phldrT="[Tekstas]"/>
      <dgm:spPr/>
      <dgm:t>
        <a:bodyPr/>
        <a:lstStyle/>
        <a:p>
          <a:r>
            <a:rPr lang="lt-LT" b="1" dirty="0" smtClean="0"/>
            <a:t>Gyventojų kokybiško užimtumo didinimas</a:t>
          </a:r>
          <a:endParaRPr lang="lt-LT" b="1" dirty="0"/>
        </a:p>
      </dgm:t>
    </dgm:pt>
    <dgm:pt modelId="{8B846638-2827-4909-80EC-DDC90A35ED73}" type="parTrans" cxnId="{53C478BA-089F-43B8-9709-E6D68F850FF1}">
      <dgm:prSet/>
      <dgm:spPr/>
      <dgm:t>
        <a:bodyPr/>
        <a:lstStyle/>
        <a:p>
          <a:endParaRPr lang="lt-LT"/>
        </a:p>
      </dgm:t>
    </dgm:pt>
    <dgm:pt modelId="{9F847731-DF2D-4480-A733-965249AC4D3C}" type="sibTrans" cxnId="{53C478BA-089F-43B8-9709-E6D68F850FF1}">
      <dgm:prSet/>
      <dgm:spPr/>
      <dgm:t>
        <a:bodyPr/>
        <a:lstStyle/>
        <a:p>
          <a:endParaRPr lang="lt-LT"/>
        </a:p>
      </dgm:t>
    </dgm:pt>
    <dgm:pt modelId="{CA5B4694-E620-4FC0-AE24-DFF7732EF880}">
      <dgm:prSet phldrT="[Tekstas]" custT="1"/>
      <dgm:spPr/>
      <dgm:t>
        <a:bodyPr/>
        <a:lstStyle/>
        <a:p>
          <a:r>
            <a:rPr lang="lt-LT" sz="1800" b="1" dirty="0" smtClean="0">
              <a:solidFill>
                <a:schemeClr val="accent1">
                  <a:lumMod val="50000"/>
                </a:schemeClr>
              </a:solidFill>
            </a:rPr>
            <a:t>Darbo vietų kūrimo ir darbo paklausos skatinimas</a:t>
          </a:r>
        </a:p>
        <a:p>
          <a:r>
            <a:rPr lang="lt-LT" sz="1500" dirty="0" smtClean="0"/>
            <a:t>kuriant  naujas įmones, steigiant darbo vietas, teikiant pagalbą verslo pradžiai ir didinant verslo paslaugų, finansinių išteklių prieinamumą pradedantiems bei plėtojantiems verslą asmenims.</a:t>
          </a:r>
          <a:r>
            <a:rPr lang="lt-LT" sz="1500" b="1" dirty="0" smtClean="0">
              <a:solidFill>
                <a:schemeClr val="accent1">
                  <a:lumMod val="50000"/>
                </a:schemeClr>
              </a:solidFill>
            </a:rPr>
            <a:t> </a:t>
          </a:r>
          <a:endParaRPr lang="lt-LT" sz="1500" dirty="0">
            <a:solidFill>
              <a:schemeClr val="accent1">
                <a:lumMod val="50000"/>
              </a:schemeClr>
            </a:solidFill>
          </a:endParaRPr>
        </a:p>
      </dgm:t>
    </dgm:pt>
    <dgm:pt modelId="{857C0C03-65E6-4423-989C-5FA1C84956BF}" type="parTrans" cxnId="{191C4345-C1D4-4BE1-83C4-A79FE10168F1}">
      <dgm:prSet/>
      <dgm:spPr/>
      <dgm:t>
        <a:bodyPr/>
        <a:lstStyle/>
        <a:p>
          <a:endParaRPr lang="lt-LT" dirty="0"/>
        </a:p>
      </dgm:t>
    </dgm:pt>
    <dgm:pt modelId="{82DAA02B-A237-4F72-A782-A4EA83C9AA2A}" type="sibTrans" cxnId="{191C4345-C1D4-4BE1-83C4-A79FE10168F1}">
      <dgm:prSet/>
      <dgm:spPr/>
      <dgm:t>
        <a:bodyPr/>
        <a:lstStyle/>
        <a:p>
          <a:endParaRPr lang="lt-LT"/>
        </a:p>
      </dgm:t>
    </dgm:pt>
    <dgm:pt modelId="{17DC7BBE-81B7-4443-BADA-0F9849DD0186}">
      <dgm:prSet phldrT="[Tekstas]" custT="1"/>
      <dgm:spPr/>
      <dgm:t>
        <a:bodyPr/>
        <a:lstStyle/>
        <a:p>
          <a:pPr algn="ctr"/>
          <a:r>
            <a:rPr lang="lt-LT" sz="1800" b="1" dirty="0" smtClean="0">
              <a:solidFill>
                <a:schemeClr val="accent1">
                  <a:lumMod val="50000"/>
                </a:schemeClr>
              </a:solidFill>
            </a:rPr>
            <a:t>Darbo jėgos kvalifikacijos atitikties darbo rinkos reikmėms didinimas </a:t>
          </a:r>
        </a:p>
        <a:p>
          <a:pPr algn="ctr"/>
          <a:r>
            <a:rPr lang="lt-LT" sz="1500" dirty="0" smtClean="0"/>
            <a:t>siekiant studijų ir mokymo programų pasiūlos jaunimui ir suaugusiesiems atitikimo darbdavių ir regionų ūkio poreikius, sudarant besimokantiems kuo daugiau galimybių įgyti konkrečių praktinių įgūdžių realiose darbo vietose, darbdaviams aktyviai dalyvaujant rengiant bei įgyvendinant mokymo ir studijų programas.</a:t>
          </a:r>
          <a:endParaRPr lang="lt-LT" sz="1500" b="1" dirty="0">
            <a:solidFill>
              <a:schemeClr val="accent1">
                <a:lumMod val="50000"/>
              </a:schemeClr>
            </a:solidFill>
          </a:endParaRPr>
        </a:p>
      </dgm:t>
    </dgm:pt>
    <dgm:pt modelId="{BF456B18-42B8-4874-AC41-017F12BF6BE2}" type="parTrans" cxnId="{A067E5CF-0649-4415-A47E-B486EC43E803}">
      <dgm:prSet/>
      <dgm:spPr/>
      <dgm:t>
        <a:bodyPr/>
        <a:lstStyle/>
        <a:p>
          <a:endParaRPr lang="lt-LT" dirty="0"/>
        </a:p>
      </dgm:t>
    </dgm:pt>
    <dgm:pt modelId="{00EA27D0-D8F2-4CEE-A47C-6B91C097632C}" type="sibTrans" cxnId="{A067E5CF-0649-4415-A47E-B486EC43E803}">
      <dgm:prSet/>
      <dgm:spPr/>
      <dgm:t>
        <a:bodyPr/>
        <a:lstStyle/>
        <a:p>
          <a:endParaRPr lang="lt-LT"/>
        </a:p>
      </dgm:t>
    </dgm:pt>
    <dgm:pt modelId="{A3D9051B-B2D3-4DE8-A92C-8750BC0E547C}">
      <dgm:prSet phldrT="[Tekstas]" custT="1"/>
      <dgm:spPr/>
      <dgm:t>
        <a:bodyPr/>
        <a:lstStyle/>
        <a:p>
          <a:r>
            <a:rPr lang="lt-LT" sz="1800" b="1" dirty="0" smtClean="0">
              <a:solidFill>
                <a:schemeClr val="accent1">
                  <a:lumMod val="50000"/>
                </a:schemeClr>
              </a:solidFill>
            </a:rPr>
            <a:t>Investavimas į jaunimą</a:t>
          </a:r>
        </a:p>
        <a:p>
          <a:r>
            <a:rPr lang="lt-LT" sz="1500" b="0" dirty="0" smtClean="0">
              <a:solidFill>
                <a:schemeClr val="tx1"/>
              </a:solidFill>
            </a:rPr>
            <a:t>didinant integracijos į darbo rinką ir visuomenę galimybes</a:t>
          </a:r>
          <a:endParaRPr lang="lt-LT" sz="1500" b="0" dirty="0">
            <a:solidFill>
              <a:schemeClr val="tx1"/>
            </a:solidFill>
          </a:endParaRPr>
        </a:p>
      </dgm:t>
    </dgm:pt>
    <dgm:pt modelId="{592E4A69-34FE-4B20-8203-BA9828FD1A47}" type="parTrans" cxnId="{7A9DD22D-C167-473A-A71D-5727FBA36D6E}">
      <dgm:prSet/>
      <dgm:spPr/>
      <dgm:t>
        <a:bodyPr/>
        <a:lstStyle/>
        <a:p>
          <a:endParaRPr lang="lt-LT" dirty="0"/>
        </a:p>
      </dgm:t>
    </dgm:pt>
    <dgm:pt modelId="{519CF28F-D746-4AA4-B628-6F58412AD4EC}" type="sibTrans" cxnId="{7A9DD22D-C167-473A-A71D-5727FBA36D6E}">
      <dgm:prSet/>
      <dgm:spPr/>
      <dgm:t>
        <a:bodyPr/>
        <a:lstStyle/>
        <a:p>
          <a:endParaRPr lang="lt-LT"/>
        </a:p>
      </dgm:t>
    </dgm:pt>
    <dgm:pt modelId="{2EB1D87A-D8A8-44CD-B258-6A1E5D002DB0}">
      <dgm:prSet custT="1"/>
      <dgm:spPr/>
      <dgm:t>
        <a:bodyPr/>
        <a:lstStyle/>
        <a:p>
          <a:r>
            <a:rPr lang="lt-LT" sz="1800" b="1" dirty="0" smtClean="0">
              <a:solidFill>
                <a:schemeClr val="accent1">
                  <a:lumMod val="50000"/>
                </a:schemeClr>
              </a:solidFill>
            </a:rPr>
            <a:t>Laisvų darbo išteklių integravimas į darbo rinką ir joje išlaikymas </a:t>
          </a:r>
        </a:p>
        <a:p>
          <a:r>
            <a:rPr lang="lt-LT" sz="1500" dirty="0" smtClean="0"/>
            <a:t>sutelkiant visus darbingo amžiaus Lietuvos gyventojus ir skatinant juos aktyviai dalyvauti ekonominėje veikloje, integruotis į darbo rinką ir kuo ilgiau joje išlikti.</a:t>
          </a:r>
          <a:endParaRPr lang="lt-LT" sz="1500" dirty="0">
            <a:solidFill>
              <a:schemeClr val="accent1">
                <a:lumMod val="50000"/>
              </a:schemeClr>
            </a:solidFill>
          </a:endParaRPr>
        </a:p>
      </dgm:t>
    </dgm:pt>
    <dgm:pt modelId="{6104A5FA-D419-463F-B107-15A9FEC1FD69}" type="parTrans" cxnId="{6942028A-4CB4-4B29-9C09-090FD12848D4}">
      <dgm:prSet/>
      <dgm:spPr/>
      <dgm:t>
        <a:bodyPr/>
        <a:lstStyle/>
        <a:p>
          <a:endParaRPr lang="lt-LT" dirty="0"/>
        </a:p>
      </dgm:t>
    </dgm:pt>
    <dgm:pt modelId="{A55D78D5-1D6D-4E9B-A140-1AAFA9087230}" type="sibTrans" cxnId="{6942028A-4CB4-4B29-9C09-090FD12848D4}">
      <dgm:prSet/>
      <dgm:spPr/>
      <dgm:t>
        <a:bodyPr/>
        <a:lstStyle/>
        <a:p>
          <a:endParaRPr lang="lt-LT"/>
        </a:p>
      </dgm:t>
    </dgm:pt>
    <dgm:pt modelId="{EC8B35DE-4510-4A34-8645-30F084124B9C}" type="pres">
      <dgm:prSet presAssocID="{225CC544-B709-4071-823B-DD07A3F4C2F8}" presName="diagram" presStyleCnt="0">
        <dgm:presLayoutVars>
          <dgm:chPref val="1"/>
          <dgm:dir/>
          <dgm:animOne val="branch"/>
          <dgm:animLvl val="lvl"/>
          <dgm:resizeHandles/>
        </dgm:presLayoutVars>
      </dgm:prSet>
      <dgm:spPr/>
      <dgm:t>
        <a:bodyPr/>
        <a:lstStyle/>
        <a:p>
          <a:endParaRPr lang="lt-LT"/>
        </a:p>
      </dgm:t>
    </dgm:pt>
    <dgm:pt modelId="{CD6B09CE-D139-4FF5-868E-A3C71A3581E5}" type="pres">
      <dgm:prSet presAssocID="{72D285C6-0405-4439-8174-EB4219A5D175}" presName="root" presStyleCnt="0"/>
      <dgm:spPr/>
    </dgm:pt>
    <dgm:pt modelId="{278833BE-55B9-4FF4-89BC-B799E363CBAB}" type="pres">
      <dgm:prSet presAssocID="{72D285C6-0405-4439-8174-EB4219A5D175}" presName="rootComposite" presStyleCnt="0"/>
      <dgm:spPr/>
    </dgm:pt>
    <dgm:pt modelId="{294EEDF4-80FE-44FE-863E-A7F857CE2C7F}" type="pres">
      <dgm:prSet presAssocID="{72D285C6-0405-4439-8174-EB4219A5D175}" presName="rootText" presStyleLbl="node1" presStyleIdx="0" presStyleCnt="1" custScaleX="648896" custScaleY="140479" custLinFactNeighborX="4951" custLinFactNeighborY="-27643"/>
      <dgm:spPr/>
      <dgm:t>
        <a:bodyPr/>
        <a:lstStyle/>
        <a:p>
          <a:endParaRPr lang="lt-LT"/>
        </a:p>
      </dgm:t>
    </dgm:pt>
    <dgm:pt modelId="{83DEAD5D-3A96-402E-965A-4B9A09868EE8}" type="pres">
      <dgm:prSet presAssocID="{72D285C6-0405-4439-8174-EB4219A5D175}" presName="rootConnector" presStyleLbl="node1" presStyleIdx="0" presStyleCnt="1"/>
      <dgm:spPr/>
      <dgm:t>
        <a:bodyPr/>
        <a:lstStyle/>
        <a:p>
          <a:endParaRPr lang="lt-LT"/>
        </a:p>
      </dgm:t>
    </dgm:pt>
    <dgm:pt modelId="{056E0EDD-40B0-4687-BE88-3D1D5450C4B6}" type="pres">
      <dgm:prSet presAssocID="{72D285C6-0405-4439-8174-EB4219A5D175}" presName="childShape" presStyleCnt="0"/>
      <dgm:spPr/>
    </dgm:pt>
    <dgm:pt modelId="{580AF154-8F85-4368-9871-E7D1D9AE35B9}" type="pres">
      <dgm:prSet presAssocID="{857C0C03-65E6-4423-989C-5FA1C84956BF}" presName="Name13" presStyleLbl="parChTrans1D2" presStyleIdx="0" presStyleCnt="4"/>
      <dgm:spPr/>
      <dgm:t>
        <a:bodyPr/>
        <a:lstStyle/>
        <a:p>
          <a:endParaRPr lang="lt-LT"/>
        </a:p>
      </dgm:t>
    </dgm:pt>
    <dgm:pt modelId="{C5A46612-2EBC-490E-865B-12034244F032}" type="pres">
      <dgm:prSet presAssocID="{CA5B4694-E620-4FC0-AE24-DFF7732EF880}" presName="childText" presStyleLbl="bgAcc1" presStyleIdx="0" presStyleCnt="4" custScaleX="788194" custScaleY="197024" custLinFactNeighborX="-3115" custLinFactNeighborY="-32526">
        <dgm:presLayoutVars>
          <dgm:bulletEnabled val="1"/>
        </dgm:presLayoutVars>
      </dgm:prSet>
      <dgm:spPr/>
      <dgm:t>
        <a:bodyPr/>
        <a:lstStyle/>
        <a:p>
          <a:endParaRPr lang="lt-LT"/>
        </a:p>
      </dgm:t>
    </dgm:pt>
    <dgm:pt modelId="{257E425A-C59F-48E2-A77A-1A8E82AC6E61}" type="pres">
      <dgm:prSet presAssocID="{BF456B18-42B8-4874-AC41-017F12BF6BE2}" presName="Name13" presStyleLbl="parChTrans1D2" presStyleIdx="1" presStyleCnt="4"/>
      <dgm:spPr/>
      <dgm:t>
        <a:bodyPr/>
        <a:lstStyle/>
        <a:p>
          <a:endParaRPr lang="lt-LT"/>
        </a:p>
      </dgm:t>
    </dgm:pt>
    <dgm:pt modelId="{D4FEC519-75B6-4760-94B2-705DFD47D4C9}" type="pres">
      <dgm:prSet presAssocID="{17DC7BBE-81B7-4443-BADA-0F9849DD0186}" presName="childText" presStyleLbl="bgAcc1" presStyleIdx="1" presStyleCnt="4" custScaleX="780639" custScaleY="310200" custLinFactNeighborX="-1850" custLinFactNeighborY="-31396">
        <dgm:presLayoutVars>
          <dgm:bulletEnabled val="1"/>
        </dgm:presLayoutVars>
      </dgm:prSet>
      <dgm:spPr/>
      <dgm:t>
        <a:bodyPr/>
        <a:lstStyle/>
        <a:p>
          <a:endParaRPr lang="lt-LT"/>
        </a:p>
      </dgm:t>
    </dgm:pt>
    <dgm:pt modelId="{902FD217-7760-44D4-9952-78BD198D5820}" type="pres">
      <dgm:prSet presAssocID="{6104A5FA-D419-463F-B107-15A9FEC1FD69}" presName="Name13" presStyleLbl="parChTrans1D2" presStyleIdx="2" presStyleCnt="4"/>
      <dgm:spPr/>
      <dgm:t>
        <a:bodyPr/>
        <a:lstStyle/>
        <a:p>
          <a:endParaRPr lang="lt-LT"/>
        </a:p>
      </dgm:t>
    </dgm:pt>
    <dgm:pt modelId="{1A9A4FB0-6E93-4F6E-8FCE-1EA3A301F66D}" type="pres">
      <dgm:prSet presAssocID="{2EB1D87A-D8A8-44CD-B258-6A1E5D002DB0}" presName="childText" presStyleLbl="bgAcc1" presStyleIdx="2" presStyleCnt="4" custScaleX="792396" custScaleY="234498" custLinFactNeighborX="-1850" custLinFactNeighborY="-23962">
        <dgm:presLayoutVars>
          <dgm:bulletEnabled val="1"/>
        </dgm:presLayoutVars>
      </dgm:prSet>
      <dgm:spPr/>
      <dgm:t>
        <a:bodyPr/>
        <a:lstStyle/>
        <a:p>
          <a:endParaRPr lang="lt-LT"/>
        </a:p>
      </dgm:t>
    </dgm:pt>
    <dgm:pt modelId="{08B7E4E7-0C67-4EA2-9818-40F62B3A4399}" type="pres">
      <dgm:prSet presAssocID="{592E4A69-34FE-4B20-8203-BA9828FD1A47}" presName="Name13" presStyleLbl="parChTrans1D2" presStyleIdx="3" presStyleCnt="4"/>
      <dgm:spPr/>
      <dgm:t>
        <a:bodyPr/>
        <a:lstStyle/>
        <a:p>
          <a:endParaRPr lang="lt-LT"/>
        </a:p>
      </dgm:t>
    </dgm:pt>
    <dgm:pt modelId="{1A2D2009-4D02-44BD-95B8-856ECD312682}" type="pres">
      <dgm:prSet presAssocID="{A3D9051B-B2D3-4DE8-A92C-8750BC0E547C}" presName="childText" presStyleLbl="bgAcc1" presStyleIdx="3" presStyleCnt="4" custScaleX="781461" custScaleY="141174" custLinFactNeighborX="-721" custLinFactNeighborY="-13473">
        <dgm:presLayoutVars>
          <dgm:bulletEnabled val="1"/>
        </dgm:presLayoutVars>
      </dgm:prSet>
      <dgm:spPr/>
      <dgm:t>
        <a:bodyPr/>
        <a:lstStyle/>
        <a:p>
          <a:endParaRPr lang="lt-LT"/>
        </a:p>
      </dgm:t>
    </dgm:pt>
  </dgm:ptLst>
  <dgm:cxnLst>
    <dgm:cxn modelId="{7A9DD22D-C167-473A-A71D-5727FBA36D6E}" srcId="{72D285C6-0405-4439-8174-EB4219A5D175}" destId="{A3D9051B-B2D3-4DE8-A92C-8750BC0E547C}" srcOrd="3" destOrd="0" parTransId="{592E4A69-34FE-4B20-8203-BA9828FD1A47}" sibTransId="{519CF28F-D746-4AA4-B628-6F58412AD4EC}"/>
    <dgm:cxn modelId="{618CA4A9-8686-4EA7-ABCB-95C38CD220F3}" type="presOf" srcId="{857C0C03-65E6-4423-989C-5FA1C84956BF}" destId="{580AF154-8F85-4368-9871-E7D1D9AE35B9}" srcOrd="0" destOrd="0" presId="urn:microsoft.com/office/officeart/2005/8/layout/hierarchy3"/>
    <dgm:cxn modelId="{84FD7CAF-1E4B-4E58-92CA-2B17A9F802B9}" type="presOf" srcId="{A3D9051B-B2D3-4DE8-A92C-8750BC0E547C}" destId="{1A2D2009-4D02-44BD-95B8-856ECD312682}" srcOrd="0" destOrd="0" presId="urn:microsoft.com/office/officeart/2005/8/layout/hierarchy3"/>
    <dgm:cxn modelId="{51C8B48C-F6A4-4FEC-BA3E-4DE960090167}" type="presOf" srcId="{592E4A69-34FE-4B20-8203-BA9828FD1A47}" destId="{08B7E4E7-0C67-4EA2-9818-40F62B3A4399}" srcOrd="0" destOrd="0" presId="urn:microsoft.com/office/officeart/2005/8/layout/hierarchy3"/>
    <dgm:cxn modelId="{191C4345-C1D4-4BE1-83C4-A79FE10168F1}" srcId="{72D285C6-0405-4439-8174-EB4219A5D175}" destId="{CA5B4694-E620-4FC0-AE24-DFF7732EF880}" srcOrd="0" destOrd="0" parTransId="{857C0C03-65E6-4423-989C-5FA1C84956BF}" sibTransId="{82DAA02B-A237-4F72-A782-A4EA83C9AA2A}"/>
    <dgm:cxn modelId="{53C478BA-089F-43B8-9709-E6D68F850FF1}" srcId="{225CC544-B709-4071-823B-DD07A3F4C2F8}" destId="{72D285C6-0405-4439-8174-EB4219A5D175}" srcOrd="0" destOrd="0" parTransId="{8B846638-2827-4909-80EC-DDC90A35ED73}" sibTransId="{9F847731-DF2D-4480-A733-965249AC4D3C}"/>
    <dgm:cxn modelId="{842FFD16-2189-4C1F-970C-BFF753138C66}" type="presOf" srcId="{6104A5FA-D419-463F-B107-15A9FEC1FD69}" destId="{902FD217-7760-44D4-9952-78BD198D5820}" srcOrd="0" destOrd="0" presId="urn:microsoft.com/office/officeart/2005/8/layout/hierarchy3"/>
    <dgm:cxn modelId="{FD4AEA9F-E37F-4FE3-B345-E6B4472426C8}" type="presOf" srcId="{2EB1D87A-D8A8-44CD-B258-6A1E5D002DB0}" destId="{1A9A4FB0-6E93-4F6E-8FCE-1EA3A301F66D}" srcOrd="0" destOrd="0" presId="urn:microsoft.com/office/officeart/2005/8/layout/hierarchy3"/>
    <dgm:cxn modelId="{61761040-63C2-43C1-A9BE-979B489B03FF}" type="presOf" srcId="{17DC7BBE-81B7-4443-BADA-0F9849DD0186}" destId="{D4FEC519-75B6-4760-94B2-705DFD47D4C9}" srcOrd="0" destOrd="0" presId="urn:microsoft.com/office/officeart/2005/8/layout/hierarchy3"/>
    <dgm:cxn modelId="{59EBEDEA-2151-4DAF-BF64-6397B630C5C1}" type="presOf" srcId="{225CC544-B709-4071-823B-DD07A3F4C2F8}" destId="{EC8B35DE-4510-4A34-8645-30F084124B9C}" srcOrd="0" destOrd="0" presId="urn:microsoft.com/office/officeart/2005/8/layout/hierarchy3"/>
    <dgm:cxn modelId="{6942028A-4CB4-4B29-9C09-090FD12848D4}" srcId="{72D285C6-0405-4439-8174-EB4219A5D175}" destId="{2EB1D87A-D8A8-44CD-B258-6A1E5D002DB0}" srcOrd="2" destOrd="0" parTransId="{6104A5FA-D419-463F-B107-15A9FEC1FD69}" sibTransId="{A55D78D5-1D6D-4E9B-A140-1AAFA9087230}"/>
    <dgm:cxn modelId="{64345698-6B5D-4B26-9AD3-84BC5BE8812F}" type="presOf" srcId="{72D285C6-0405-4439-8174-EB4219A5D175}" destId="{294EEDF4-80FE-44FE-863E-A7F857CE2C7F}" srcOrd="0" destOrd="0" presId="urn:microsoft.com/office/officeart/2005/8/layout/hierarchy3"/>
    <dgm:cxn modelId="{CBD7F1CD-3C51-49B4-B4D7-4E960713C335}" type="presOf" srcId="{CA5B4694-E620-4FC0-AE24-DFF7732EF880}" destId="{C5A46612-2EBC-490E-865B-12034244F032}" srcOrd="0" destOrd="0" presId="urn:microsoft.com/office/officeart/2005/8/layout/hierarchy3"/>
    <dgm:cxn modelId="{372828DF-0053-48FC-AA46-4245363F0B53}" type="presOf" srcId="{BF456B18-42B8-4874-AC41-017F12BF6BE2}" destId="{257E425A-C59F-48E2-A77A-1A8E82AC6E61}" srcOrd="0" destOrd="0" presId="urn:microsoft.com/office/officeart/2005/8/layout/hierarchy3"/>
    <dgm:cxn modelId="{147A8DFC-E686-4A30-B1D4-A2D8B1A381CB}" type="presOf" srcId="{72D285C6-0405-4439-8174-EB4219A5D175}" destId="{83DEAD5D-3A96-402E-965A-4B9A09868EE8}" srcOrd="1" destOrd="0" presId="urn:microsoft.com/office/officeart/2005/8/layout/hierarchy3"/>
    <dgm:cxn modelId="{A067E5CF-0649-4415-A47E-B486EC43E803}" srcId="{72D285C6-0405-4439-8174-EB4219A5D175}" destId="{17DC7BBE-81B7-4443-BADA-0F9849DD0186}" srcOrd="1" destOrd="0" parTransId="{BF456B18-42B8-4874-AC41-017F12BF6BE2}" sibTransId="{00EA27D0-D8F2-4CEE-A47C-6B91C097632C}"/>
    <dgm:cxn modelId="{B1E7638D-3561-4D53-9950-12DC6AFB9B06}" type="presParOf" srcId="{EC8B35DE-4510-4A34-8645-30F084124B9C}" destId="{CD6B09CE-D139-4FF5-868E-A3C71A3581E5}" srcOrd="0" destOrd="0" presId="urn:microsoft.com/office/officeart/2005/8/layout/hierarchy3"/>
    <dgm:cxn modelId="{09448A8C-5CD6-4F19-904D-2DE36D062059}" type="presParOf" srcId="{CD6B09CE-D139-4FF5-868E-A3C71A3581E5}" destId="{278833BE-55B9-4FF4-89BC-B799E363CBAB}" srcOrd="0" destOrd="0" presId="urn:microsoft.com/office/officeart/2005/8/layout/hierarchy3"/>
    <dgm:cxn modelId="{E44E60E6-B2F5-4400-BF88-37B08D2C462C}" type="presParOf" srcId="{278833BE-55B9-4FF4-89BC-B799E363CBAB}" destId="{294EEDF4-80FE-44FE-863E-A7F857CE2C7F}" srcOrd="0" destOrd="0" presId="urn:microsoft.com/office/officeart/2005/8/layout/hierarchy3"/>
    <dgm:cxn modelId="{6E3A81B7-51B5-40C5-BD0E-60EA059F5039}" type="presParOf" srcId="{278833BE-55B9-4FF4-89BC-B799E363CBAB}" destId="{83DEAD5D-3A96-402E-965A-4B9A09868EE8}" srcOrd="1" destOrd="0" presId="urn:microsoft.com/office/officeart/2005/8/layout/hierarchy3"/>
    <dgm:cxn modelId="{F358B77F-7F24-4284-87FD-C32A7FC0E47C}" type="presParOf" srcId="{CD6B09CE-D139-4FF5-868E-A3C71A3581E5}" destId="{056E0EDD-40B0-4687-BE88-3D1D5450C4B6}" srcOrd="1" destOrd="0" presId="urn:microsoft.com/office/officeart/2005/8/layout/hierarchy3"/>
    <dgm:cxn modelId="{4A557B87-9359-4169-B4A5-7BC2D8A8CB2A}" type="presParOf" srcId="{056E0EDD-40B0-4687-BE88-3D1D5450C4B6}" destId="{580AF154-8F85-4368-9871-E7D1D9AE35B9}" srcOrd="0" destOrd="0" presId="urn:microsoft.com/office/officeart/2005/8/layout/hierarchy3"/>
    <dgm:cxn modelId="{02484C78-46CE-4389-BEC3-239F162D46AC}" type="presParOf" srcId="{056E0EDD-40B0-4687-BE88-3D1D5450C4B6}" destId="{C5A46612-2EBC-490E-865B-12034244F032}" srcOrd="1" destOrd="0" presId="urn:microsoft.com/office/officeart/2005/8/layout/hierarchy3"/>
    <dgm:cxn modelId="{21CCE2F1-7199-4674-A341-EEB98EAC749B}" type="presParOf" srcId="{056E0EDD-40B0-4687-BE88-3D1D5450C4B6}" destId="{257E425A-C59F-48E2-A77A-1A8E82AC6E61}" srcOrd="2" destOrd="0" presId="urn:microsoft.com/office/officeart/2005/8/layout/hierarchy3"/>
    <dgm:cxn modelId="{42BDBFC1-410E-42C1-BA78-EB696E5C4E29}" type="presParOf" srcId="{056E0EDD-40B0-4687-BE88-3D1D5450C4B6}" destId="{D4FEC519-75B6-4760-94B2-705DFD47D4C9}" srcOrd="3" destOrd="0" presId="urn:microsoft.com/office/officeart/2005/8/layout/hierarchy3"/>
    <dgm:cxn modelId="{364CE198-DFC0-4103-8F90-66EEBD0F8125}" type="presParOf" srcId="{056E0EDD-40B0-4687-BE88-3D1D5450C4B6}" destId="{902FD217-7760-44D4-9952-78BD198D5820}" srcOrd="4" destOrd="0" presId="urn:microsoft.com/office/officeart/2005/8/layout/hierarchy3"/>
    <dgm:cxn modelId="{5EAE0484-1461-45CC-A920-434F60A806FA}" type="presParOf" srcId="{056E0EDD-40B0-4687-BE88-3D1D5450C4B6}" destId="{1A9A4FB0-6E93-4F6E-8FCE-1EA3A301F66D}" srcOrd="5" destOrd="0" presId="urn:microsoft.com/office/officeart/2005/8/layout/hierarchy3"/>
    <dgm:cxn modelId="{C7D9D7B3-1352-47AE-9F87-1E4BD6133F88}" type="presParOf" srcId="{056E0EDD-40B0-4687-BE88-3D1D5450C4B6}" destId="{08B7E4E7-0C67-4EA2-9818-40F62B3A4399}" srcOrd="6" destOrd="0" presId="urn:microsoft.com/office/officeart/2005/8/layout/hierarchy3"/>
    <dgm:cxn modelId="{4ADA460F-D197-4047-88E4-7B6BB0D75DA9}" type="presParOf" srcId="{056E0EDD-40B0-4687-BE88-3D1D5450C4B6}" destId="{1A2D2009-4D02-44BD-95B8-856ECD312682}"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1B3506E-55EF-4702-A1DF-8FA25BE60D9F}" type="doc">
      <dgm:prSet loTypeId="urn:microsoft.com/office/officeart/2005/8/layout/equation2" loCatId="relationship" qsTypeId="urn:microsoft.com/office/officeart/2005/8/quickstyle/3d6" qsCatId="3D" csTypeId="urn:microsoft.com/office/officeart/2005/8/colors/accent1_2" csCatId="accent1" phldr="1"/>
      <dgm:spPr/>
    </dgm:pt>
    <dgm:pt modelId="{39B15F20-3235-4C73-9CBA-0A3A60D24733}">
      <dgm:prSet phldrT="[Tekstas]"/>
      <dgm:spPr/>
      <dgm:t>
        <a:bodyPr/>
        <a:lstStyle/>
        <a:p>
          <a:r>
            <a:rPr lang="lt-LT" dirty="0" smtClean="0"/>
            <a:t>Ačiū už dėmesį</a:t>
          </a:r>
          <a:endParaRPr lang="lt-LT" dirty="0"/>
        </a:p>
      </dgm:t>
    </dgm:pt>
    <dgm:pt modelId="{E4F6325F-B503-457E-9924-80DDE05E0F87}" type="parTrans" cxnId="{E6A963BF-E249-4B02-9ADE-76BF9393688E}">
      <dgm:prSet/>
      <dgm:spPr/>
      <dgm:t>
        <a:bodyPr/>
        <a:lstStyle/>
        <a:p>
          <a:endParaRPr lang="lt-LT"/>
        </a:p>
      </dgm:t>
    </dgm:pt>
    <dgm:pt modelId="{4A71E31E-E23D-454F-9F34-B29F006CD699}" type="sibTrans" cxnId="{E6A963BF-E249-4B02-9ADE-76BF9393688E}">
      <dgm:prSet/>
      <dgm:spPr/>
      <dgm:t>
        <a:bodyPr/>
        <a:lstStyle/>
        <a:p>
          <a:endParaRPr lang="lt-LT"/>
        </a:p>
      </dgm:t>
    </dgm:pt>
    <dgm:pt modelId="{4C5430A3-1EA5-4F77-8314-C64FEFDC321D}" type="pres">
      <dgm:prSet presAssocID="{61B3506E-55EF-4702-A1DF-8FA25BE60D9F}" presName="Name0" presStyleCnt="0">
        <dgm:presLayoutVars>
          <dgm:dir/>
          <dgm:resizeHandles val="exact"/>
        </dgm:presLayoutVars>
      </dgm:prSet>
      <dgm:spPr/>
    </dgm:pt>
    <dgm:pt modelId="{FBA7E9C6-D2CD-469F-AA33-684E6A5A3A8D}" type="pres">
      <dgm:prSet presAssocID="{61B3506E-55EF-4702-A1DF-8FA25BE60D9F}" presName="vNodes" presStyleCnt="0"/>
      <dgm:spPr/>
    </dgm:pt>
    <dgm:pt modelId="{1CDE4361-5513-4865-B9DE-758CED4A0831}" type="pres">
      <dgm:prSet presAssocID="{61B3506E-55EF-4702-A1DF-8FA25BE60D9F}" presName="lastNode" presStyleLbl="node1" presStyleIdx="0" presStyleCnt="1" custLinFactNeighborX="70384" custLinFactNeighborY="-31312">
        <dgm:presLayoutVars>
          <dgm:bulletEnabled val="1"/>
        </dgm:presLayoutVars>
      </dgm:prSet>
      <dgm:spPr/>
      <dgm:t>
        <a:bodyPr/>
        <a:lstStyle/>
        <a:p>
          <a:endParaRPr lang="lt-LT"/>
        </a:p>
      </dgm:t>
    </dgm:pt>
  </dgm:ptLst>
  <dgm:cxnLst>
    <dgm:cxn modelId="{E6A963BF-E249-4B02-9ADE-76BF9393688E}" srcId="{61B3506E-55EF-4702-A1DF-8FA25BE60D9F}" destId="{39B15F20-3235-4C73-9CBA-0A3A60D24733}" srcOrd="0" destOrd="0" parTransId="{E4F6325F-B503-457E-9924-80DDE05E0F87}" sibTransId="{4A71E31E-E23D-454F-9F34-B29F006CD699}"/>
    <dgm:cxn modelId="{A4B9A304-DE70-46F4-8199-FAEF581E61EF}" type="presOf" srcId="{61B3506E-55EF-4702-A1DF-8FA25BE60D9F}" destId="{4C5430A3-1EA5-4F77-8314-C64FEFDC321D}" srcOrd="0" destOrd="0" presId="urn:microsoft.com/office/officeart/2005/8/layout/equation2"/>
    <dgm:cxn modelId="{4BE5865A-FC43-4FE7-8547-515556B76561}" type="presOf" srcId="{39B15F20-3235-4C73-9CBA-0A3A60D24733}" destId="{1CDE4361-5513-4865-B9DE-758CED4A0831}" srcOrd="0" destOrd="0" presId="urn:microsoft.com/office/officeart/2005/8/layout/equation2"/>
    <dgm:cxn modelId="{61BF4026-F261-4803-BEAD-FF0BD0B43749}" type="presParOf" srcId="{4C5430A3-1EA5-4F77-8314-C64FEFDC321D}" destId="{FBA7E9C6-D2CD-469F-AA33-684E6A5A3A8D}" srcOrd="0" destOrd="0" presId="urn:microsoft.com/office/officeart/2005/8/layout/equation2"/>
    <dgm:cxn modelId="{DABD9B10-7425-4133-9588-26836028E65E}" type="presParOf" srcId="{4C5430A3-1EA5-4F77-8314-C64FEFDC321D}" destId="{1CDE4361-5513-4865-B9DE-758CED4A0831}" srcOrd="1" destOrd="0" presId="urn:microsoft.com/office/officeart/2005/8/layout/equation2"/>
  </dgm:cxnLst>
  <dgm:bg>
    <a:blipFill>
      <a:blip xmlns:r="http://schemas.openxmlformats.org/officeDocument/2006/relationships" r:embed="rId1"/>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4EEDF4-80FE-44FE-863E-A7F857CE2C7F}">
      <dsp:nvSpPr>
        <dsp:cNvPr id="0" name=""/>
        <dsp:cNvSpPr/>
      </dsp:nvSpPr>
      <dsp:spPr>
        <a:xfrm>
          <a:off x="55919" y="354669"/>
          <a:ext cx="6988092" cy="5421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lt-LT" sz="2400" b="1" kern="1200" dirty="0" smtClean="0"/>
            <a:t>Užimtumas Lietuvoje</a:t>
          </a:r>
          <a:endParaRPr lang="lt-LT" sz="2400" b="1" kern="1200" dirty="0"/>
        </a:p>
      </dsp:txBody>
      <dsp:txXfrm>
        <a:off x="71798" y="370548"/>
        <a:ext cx="6956334" cy="510385"/>
      </dsp:txXfrm>
    </dsp:sp>
    <dsp:sp modelId="{580AF154-8F85-4368-9871-E7D1D9AE35B9}">
      <dsp:nvSpPr>
        <dsp:cNvPr id="0" name=""/>
        <dsp:cNvSpPr/>
      </dsp:nvSpPr>
      <dsp:spPr>
        <a:xfrm>
          <a:off x="754728" y="896812"/>
          <a:ext cx="618654" cy="638769"/>
        </a:xfrm>
        <a:custGeom>
          <a:avLst/>
          <a:gdLst/>
          <a:ahLst/>
          <a:cxnLst/>
          <a:rect l="0" t="0" r="0" b="0"/>
          <a:pathLst>
            <a:path>
              <a:moveTo>
                <a:pt x="0" y="0"/>
              </a:moveTo>
              <a:lnTo>
                <a:pt x="0" y="638769"/>
              </a:lnTo>
              <a:lnTo>
                <a:pt x="618654" y="63876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A46612-2EBC-490E-865B-12034244F032}">
      <dsp:nvSpPr>
        <dsp:cNvPr id="0" name=""/>
        <dsp:cNvSpPr/>
      </dsp:nvSpPr>
      <dsp:spPr>
        <a:xfrm>
          <a:off x="1373383" y="1005134"/>
          <a:ext cx="6790577" cy="106089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endParaRPr lang="lt-LT" sz="1400" b="1" kern="1200" dirty="0" smtClean="0">
            <a:solidFill>
              <a:schemeClr val="accent1">
                <a:lumMod val="50000"/>
              </a:schemeClr>
            </a:solidFill>
          </a:endParaRPr>
        </a:p>
        <a:p>
          <a:pPr lvl="0" algn="ctr" defTabSz="622300">
            <a:lnSpc>
              <a:spcPct val="90000"/>
            </a:lnSpc>
            <a:spcBef>
              <a:spcPct val="0"/>
            </a:spcBef>
            <a:spcAft>
              <a:spcPct val="35000"/>
            </a:spcAft>
          </a:pPr>
          <a:r>
            <a:rPr lang="lt-LT" sz="1800" b="1" kern="1200" dirty="0" smtClean="0">
              <a:solidFill>
                <a:schemeClr val="accent1">
                  <a:lumMod val="50000"/>
                </a:schemeClr>
              </a:solidFill>
            </a:rPr>
            <a:t>Stiprybės:</a:t>
          </a:r>
          <a:r>
            <a:rPr lang="lt-LT" sz="1400" kern="1200" dirty="0" smtClean="0">
              <a:solidFill>
                <a:schemeClr val="accent1">
                  <a:lumMod val="50000"/>
                </a:schemeClr>
              </a:solidFill>
            </a:rPr>
            <a:t> Lietuvoje sukurta nuosekli užimtumo politikos įgyvendinimo sistema, kurios tikslas – visiškas užimtumas, darbo kokybės ir našumo gerinimas, socialinė ir teritorinė sanglauda. Įgyvendinamos užimtumo politikos priemonės, skirtos darbo rinkai modernizuoti, užimtumo didėjimui ir investicijoms į žmogiškąjį kapitalą skatinti.</a:t>
          </a:r>
          <a:endParaRPr lang="lt-LT" sz="1400" b="1" kern="1200" dirty="0" smtClean="0">
            <a:solidFill>
              <a:schemeClr val="accent1">
                <a:lumMod val="50000"/>
              </a:schemeClr>
            </a:solidFill>
          </a:endParaRPr>
        </a:p>
        <a:p>
          <a:pPr lvl="0" algn="ctr" defTabSz="622300">
            <a:lnSpc>
              <a:spcPct val="90000"/>
            </a:lnSpc>
            <a:spcBef>
              <a:spcPct val="0"/>
            </a:spcBef>
            <a:spcAft>
              <a:spcPct val="35000"/>
            </a:spcAft>
          </a:pPr>
          <a:endParaRPr lang="lt-LT" sz="1800" b="1" kern="1200" dirty="0" smtClean="0">
            <a:solidFill>
              <a:schemeClr val="accent1">
                <a:lumMod val="50000"/>
              </a:schemeClr>
            </a:solidFill>
          </a:endParaRPr>
        </a:p>
      </dsp:txBody>
      <dsp:txXfrm>
        <a:off x="1404456" y="1036207"/>
        <a:ext cx="6728431" cy="998749"/>
      </dsp:txXfrm>
    </dsp:sp>
    <dsp:sp modelId="{257E425A-C59F-48E2-A77A-1A8E82AC6E61}">
      <dsp:nvSpPr>
        <dsp:cNvPr id="0" name=""/>
        <dsp:cNvSpPr/>
      </dsp:nvSpPr>
      <dsp:spPr>
        <a:xfrm>
          <a:off x="754728" y="896812"/>
          <a:ext cx="629552" cy="1760883"/>
        </a:xfrm>
        <a:custGeom>
          <a:avLst/>
          <a:gdLst/>
          <a:ahLst/>
          <a:cxnLst/>
          <a:rect l="0" t="0" r="0" b="0"/>
          <a:pathLst>
            <a:path>
              <a:moveTo>
                <a:pt x="0" y="0"/>
              </a:moveTo>
              <a:lnTo>
                <a:pt x="0" y="1760883"/>
              </a:lnTo>
              <a:lnTo>
                <a:pt x="629552" y="176088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FEC519-75B6-4760-94B2-705DFD47D4C9}">
      <dsp:nvSpPr>
        <dsp:cNvPr id="0" name=""/>
        <dsp:cNvSpPr/>
      </dsp:nvSpPr>
      <dsp:spPr>
        <a:xfrm>
          <a:off x="1384281" y="2206730"/>
          <a:ext cx="6800450" cy="90193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defTabSz="800100">
            <a:lnSpc>
              <a:spcPct val="90000"/>
            </a:lnSpc>
            <a:spcBef>
              <a:spcPct val="0"/>
            </a:spcBef>
            <a:spcAft>
              <a:spcPct val="35000"/>
            </a:spcAft>
          </a:pPr>
          <a:endParaRPr lang="lt-LT" sz="1800" b="1" kern="1200" dirty="0" smtClean="0">
            <a:solidFill>
              <a:schemeClr val="accent1">
                <a:lumMod val="50000"/>
              </a:schemeClr>
            </a:solidFill>
          </a:endParaRPr>
        </a:p>
        <a:p>
          <a:pPr lvl="0" algn="ctr" defTabSz="800100">
            <a:lnSpc>
              <a:spcPct val="90000"/>
            </a:lnSpc>
            <a:spcBef>
              <a:spcPct val="0"/>
            </a:spcBef>
            <a:spcAft>
              <a:spcPct val="35000"/>
            </a:spcAft>
          </a:pPr>
          <a:r>
            <a:rPr lang="lt-LT" sz="1800" b="1" kern="1200" dirty="0" smtClean="0">
              <a:solidFill>
                <a:schemeClr val="accent1">
                  <a:lumMod val="50000"/>
                </a:schemeClr>
              </a:solidFill>
            </a:rPr>
            <a:t>Silpnybės:</a:t>
          </a:r>
          <a:r>
            <a:rPr lang="lt-LT" sz="1800" b="0" kern="1200" dirty="0" smtClean="0">
              <a:solidFill>
                <a:schemeClr val="accent1">
                  <a:lumMod val="50000"/>
                </a:schemeClr>
              </a:solidFill>
            </a:rPr>
            <a:t> </a:t>
          </a:r>
          <a:r>
            <a:rPr lang="lt-LT" sz="1400" b="0" kern="1200" dirty="0" smtClean="0">
              <a:solidFill>
                <a:schemeClr val="accent1">
                  <a:lumMod val="50000"/>
                </a:schemeClr>
              </a:solidFill>
            </a:rPr>
            <a:t>Nepakankamas gyventojų ekonominis aktyvumas ir užimtumas. Dėl gana nelanksčios darbo rinkos pernelyg sunkiai prisitaikoma prie struktūrinių pokyčių. Vis dar didelis nelegalaus darbo mastas. Darbas dar finansiškai nepatrauklus. Ypač jautrus ekonominių sąlygų pokyčiams jaunimo nedarbas.</a:t>
          </a:r>
        </a:p>
        <a:p>
          <a:pPr lvl="0" algn="ctr" defTabSz="800100">
            <a:lnSpc>
              <a:spcPct val="90000"/>
            </a:lnSpc>
            <a:spcBef>
              <a:spcPct val="0"/>
            </a:spcBef>
            <a:spcAft>
              <a:spcPct val="35000"/>
            </a:spcAft>
          </a:pPr>
          <a:endParaRPr lang="lt-LT" sz="1500" b="1" kern="1200" dirty="0">
            <a:solidFill>
              <a:schemeClr val="accent1">
                <a:lumMod val="50000"/>
              </a:schemeClr>
            </a:solidFill>
          </a:endParaRPr>
        </a:p>
      </dsp:txBody>
      <dsp:txXfrm>
        <a:off x="1410698" y="2233147"/>
        <a:ext cx="6747616" cy="849097"/>
      </dsp:txXfrm>
    </dsp:sp>
    <dsp:sp modelId="{902FD217-7760-44D4-9952-78BD198D5820}">
      <dsp:nvSpPr>
        <dsp:cNvPr id="0" name=""/>
        <dsp:cNvSpPr/>
      </dsp:nvSpPr>
      <dsp:spPr>
        <a:xfrm>
          <a:off x="754728" y="896812"/>
          <a:ext cx="629552" cy="2804645"/>
        </a:xfrm>
        <a:custGeom>
          <a:avLst/>
          <a:gdLst/>
          <a:ahLst/>
          <a:cxnLst/>
          <a:rect l="0" t="0" r="0" b="0"/>
          <a:pathLst>
            <a:path>
              <a:moveTo>
                <a:pt x="0" y="0"/>
              </a:moveTo>
              <a:lnTo>
                <a:pt x="0" y="2804645"/>
              </a:lnTo>
              <a:lnTo>
                <a:pt x="629552" y="280464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9A4FB0-6E93-4F6E-8FCE-1EA3A301F66D}">
      <dsp:nvSpPr>
        <dsp:cNvPr id="0" name=""/>
        <dsp:cNvSpPr/>
      </dsp:nvSpPr>
      <dsp:spPr>
        <a:xfrm>
          <a:off x="1384281" y="3283305"/>
          <a:ext cx="6826778" cy="8363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lt-LT" sz="1800" b="1" kern="1200" dirty="0" smtClean="0">
              <a:solidFill>
                <a:schemeClr val="accent1">
                  <a:lumMod val="50000"/>
                </a:schemeClr>
              </a:solidFill>
            </a:rPr>
            <a:t>Galimybės:</a:t>
          </a:r>
          <a:r>
            <a:rPr lang="lt-LT" sz="1500" kern="1200" dirty="0" smtClean="0"/>
            <a:t> </a:t>
          </a:r>
          <a:r>
            <a:rPr lang="lt-LT" sz="1400" kern="1200" dirty="0" smtClean="0">
              <a:solidFill>
                <a:schemeClr val="accent1">
                  <a:lumMod val="50000"/>
                </a:schemeClr>
              </a:solidFill>
            </a:rPr>
            <a:t>Darbo rinkos lankstumo ir užimtumo saugumo pusiausvyros siekimas. Modernių technologijų diegimas. Geresnis darbuotojų ir įmonių gebėjimas prisitaikyti prie pokyčių, darbo saugos ir sveikatos stiprinimas. Investicijos į energijos naudojimo efektyvumo didinimą.</a:t>
          </a:r>
        </a:p>
      </dsp:txBody>
      <dsp:txXfrm>
        <a:off x="1408776" y="3307800"/>
        <a:ext cx="6777788" cy="787314"/>
      </dsp:txXfrm>
    </dsp:sp>
    <dsp:sp modelId="{08B7E4E7-0C67-4EA2-9818-40F62B3A4399}">
      <dsp:nvSpPr>
        <dsp:cNvPr id="0" name=""/>
        <dsp:cNvSpPr/>
      </dsp:nvSpPr>
      <dsp:spPr>
        <a:xfrm>
          <a:off x="754728" y="896812"/>
          <a:ext cx="639279" cy="3994843"/>
        </a:xfrm>
        <a:custGeom>
          <a:avLst/>
          <a:gdLst/>
          <a:ahLst/>
          <a:cxnLst/>
          <a:rect l="0" t="0" r="0" b="0"/>
          <a:pathLst>
            <a:path>
              <a:moveTo>
                <a:pt x="0" y="0"/>
              </a:moveTo>
              <a:lnTo>
                <a:pt x="0" y="3994843"/>
              </a:lnTo>
              <a:lnTo>
                <a:pt x="639279" y="399484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2D2009-4D02-44BD-95B8-856ECD312682}">
      <dsp:nvSpPr>
        <dsp:cNvPr id="0" name=""/>
        <dsp:cNvSpPr/>
      </dsp:nvSpPr>
      <dsp:spPr>
        <a:xfrm>
          <a:off x="1394008" y="4310703"/>
          <a:ext cx="6732569" cy="116190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lt-LT" sz="1800" b="1" kern="1200" dirty="0" smtClean="0">
              <a:solidFill>
                <a:schemeClr val="accent1">
                  <a:lumMod val="50000"/>
                </a:schemeClr>
              </a:solidFill>
            </a:rPr>
            <a:t>Grėsmės: </a:t>
          </a:r>
          <a:r>
            <a:rPr lang="lt-LT" sz="1400" b="0" kern="1200" dirty="0" smtClean="0">
              <a:solidFill>
                <a:schemeClr val="accent1">
                  <a:lumMod val="50000"/>
                </a:schemeClr>
              </a:solidFill>
            </a:rPr>
            <a:t>Nelanksti darbo rinka, restruktūrizuojant ūkį, veikiant globalizacijos procesams, gali kliudyti mažinti nedarbą, diegti inovacijas, modernias technologijas. Darbo jėgos, ypač aukštos kvalifikacijos, emigracija gali stabdyti ekonomikos plėtrą. Dėl regionų plėtros netolygumo toliau didėjantys užimtumo ir nedarbo skirtumai gali labai išderinti darbo paklausą ir pasiūlą.</a:t>
          </a:r>
        </a:p>
      </dsp:txBody>
      <dsp:txXfrm>
        <a:off x="1428039" y="4344734"/>
        <a:ext cx="6664507" cy="10938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0A27E-CDCE-45D6-84FE-B914552E4935}">
      <dsp:nvSpPr>
        <dsp:cNvPr id="0" name=""/>
        <dsp:cNvSpPr/>
      </dsp:nvSpPr>
      <dsp:spPr>
        <a:xfrm>
          <a:off x="3291839" y="293946"/>
          <a:ext cx="4937760" cy="714166"/>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lt-LT" sz="2000" b="1" kern="1200" dirty="0" smtClean="0">
              <a:solidFill>
                <a:srgbClr val="A84E0A"/>
              </a:solidFill>
              <a:effectLst>
                <a:outerShdw blurRad="38100" dist="38100" dir="2700000" algn="tl">
                  <a:srgbClr val="000000">
                    <a:alpha val="43137"/>
                  </a:srgbClr>
                </a:outerShdw>
              </a:effectLst>
              <a:latin typeface="Times New Roman" pitchFamily="18" charset="0"/>
              <a:cs typeface="Times New Roman" pitchFamily="18" charset="0"/>
            </a:rPr>
            <a:t>Užimtųjų (15–64 m.) gyventojų skaičius padidės 28,3 proc.</a:t>
          </a:r>
          <a:endParaRPr lang="lt-LT" sz="2000" kern="1200" dirty="0">
            <a:solidFill>
              <a:srgbClr val="A84E0A"/>
            </a:solidFill>
            <a:effectLst>
              <a:outerShdw blurRad="38100" dist="38100" dir="2700000" algn="tl">
                <a:srgbClr val="000000">
                  <a:alpha val="43137"/>
                </a:srgbClr>
              </a:outerShdw>
            </a:effectLst>
          </a:endParaRPr>
        </a:p>
      </dsp:txBody>
      <dsp:txXfrm>
        <a:off x="3291839" y="383217"/>
        <a:ext cx="4669948" cy="535624"/>
      </dsp:txXfrm>
    </dsp:sp>
    <dsp:sp modelId="{338A0B83-D8EC-4F9B-9600-AF12BAC0DB8D}">
      <dsp:nvSpPr>
        <dsp:cNvPr id="0" name=""/>
        <dsp:cNvSpPr/>
      </dsp:nvSpPr>
      <dsp:spPr>
        <a:xfrm>
          <a:off x="0" y="0"/>
          <a:ext cx="3291839" cy="13020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lt-LT" sz="2000" b="1" kern="1200" noProof="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1. Skatinti darbo vietų kūrimą ir darbo paklausą</a:t>
          </a:r>
          <a:endParaRPr lang="lt-LT" sz="2000" kern="1200" noProof="0" dirty="0">
            <a:solidFill>
              <a:schemeClr val="bg1"/>
            </a:solidFill>
            <a:effectLst>
              <a:outerShdw blurRad="38100" dist="38100" dir="2700000" algn="tl">
                <a:srgbClr val="000000">
                  <a:alpha val="43137"/>
                </a:srgbClr>
              </a:outerShdw>
            </a:effectLst>
          </a:endParaRPr>
        </a:p>
      </dsp:txBody>
      <dsp:txXfrm>
        <a:off x="63561" y="63561"/>
        <a:ext cx="3164717" cy="1174937"/>
      </dsp:txXfrm>
    </dsp:sp>
    <dsp:sp modelId="{0B73866C-9592-40BB-A0EE-A27063F0F08E}">
      <dsp:nvSpPr>
        <dsp:cNvPr id="0" name=""/>
        <dsp:cNvSpPr/>
      </dsp:nvSpPr>
      <dsp:spPr>
        <a:xfrm>
          <a:off x="3291839" y="1432266"/>
          <a:ext cx="4937760" cy="1302059"/>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lt-LT" sz="1800" b="1" kern="1200" dirty="0" smtClean="0">
              <a:solidFill>
                <a:srgbClr val="A84E0A"/>
              </a:solidFill>
              <a:effectLst>
                <a:outerShdw blurRad="38100" dist="38100" dir="2700000" algn="tl">
                  <a:srgbClr val="000000">
                    <a:alpha val="43137"/>
                  </a:srgbClr>
                </a:outerShdw>
              </a:effectLst>
              <a:latin typeface="Times New Roman" pitchFamily="18" charset="0"/>
              <a:cs typeface="Times New Roman" pitchFamily="18" charset="0"/>
            </a:rPr>
            <a:t>TDB registruotų aukštųjų mokyklų absolventų sumažės iki 5 proc., o profesinio mokymo įstaigų absolventų - iki 18 proc</a:t>
          </a:r>
          <a:r>
            <a:rPr lang="lt-LT" sz="1800" kern="1200" dirty="0" smtClean="0">
              <a:solidFill>
                <a:srgbClr val="A84E0A"/>
              </a:solidFill>
              <a:effectLst>
                <a:outerShdw blurRad="38100" dist="38100" dir="2700000" algn="tl">
                  <a:srgbClr val="000000">
                    <a:alpha val="43137"/>
                  </a:srgbClr>
                </a:outerShdw>
              </a:effectLst>
              <a:latin typeface="Times New Roman" pitchFamily="18" charset="0"/>
              <a:cs typeface="Times New Roman" pitchFamily="18" charset="0"/>
            </a:rPr>
            <a:t>.</a:t>
          </a:r>
          <a:endParaRPr lang="lt-LT" sz="1800" kern="1200" dirty="0">
            <a:solidFill>
              <a:srgbClr val="A84E0A"/>
            </a:solidFill>
            <a:effectLst>
              <a:outerShdw blurRad="38100" dist="38100" dir="2700000" algn="tl">
                <a:srgbClr val="000000">
                  <a:alpha val="43137"/>
                </a:srgbClr>
              </a:outerShdw>
            </a:effectLst>
          </a:endParaRPr>
        </a:p>
      </dsp:txBody>
      <dsp:txXfrm>
        <a:off x="3291839" y="1595023"/>
        <a:ext cx="4449488" cy="976545"/>
      </dsp:txXfrm>
    </dsp:sp>
    <dsp:sp modelId="{F93CA6D7-9CBE-4266-9FB5-4FAC644C716A}">
      <dsp:nvSpPr>
        <dsp:cNvPr id="0" name=""/>
        <dsp:cNvSpPr/>
      </dsp:nvSpPr>
      <dsp:spPr>
        <a:xfrm>
          <a:off x="0" y="1432266"/>
          <a:ext cx="3291839" cy="13020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lt-LT" sz="2400" b="1" kern="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2. </a:t>
          </a:r>
          <a:r>
            <a:rPr lang="lt-LT" sz="2000" b="1" kern="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Didinti darbo jėgos</a:t>
          </a:r>
          <a:r>
            <a:rPr lang="en-US" sz="2000" b="1" kern="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r>
            <a:rPr lang="lt-LT" sz="2000" b="1" kern="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kvalifikacijos atitiktį darbo rinkos reikmėms</a:t>
          </a:r>
          <a:endParaRPr lang="lt-LT" sz="2000" kern="1200" dirty="0">
            <a:solidFill>
              <a:schemeClr val="bg1"/>
            </a:solidFill>
            <a:effectLst>
              <a:outerShdw blurRad="38100" dist="38100" dir="2700000" algn="tl">
                <a:srgbClr val="000000">
                  <a:alpha val="43137"/>
                </a:srgbClr>
              </a:outerShdw>
            </a:effectLst>
          </a:endParaRPr>
        </a:p>
      </dsp:txBody>
      <dsp:txXfrm>
        <a:off x="63561" y="1495827"/>
        <a:ext cx="3164717" cy="1174937"/>
      </dsp:txXfrm>
    </dsp:sp>
    <dsp:sp modelId="{1B5284AF-2AF3-4238-801B-B363DB58CC2D}">
      <dsp:nvSpPr>
        <dsp:cNvPr id="0" name=""/>
        <dsp:cNvSpPr/>
      </dsp:nvSpPr>
      <dsp:spPr>
        <a:xfrm>
          <a:off x="3291839" y="3181850"/>
          <a:ext cx="4937760" cy="667422"/>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lt-LT" sz="1800" b="1" kern="1200" dirty="0" smtClean="0">
              <a:solidFill>
                <a:srgbClr val="A84E0A"/>
              </a:solidFill>
              <a:effectLst>
                <a:outerShdw blurRad="38100" dist="38100" dir="2700000" algn="tl">
                  <a:srgbClr val="000000">
                    <a:alpha val="43137"/>
                  </a:srgbClr>
                </a:outerShdw>
              </a:effectLst>
              <a:latin typeface="Times New Roman" pitchFamily="18" charset="0"/>
              <a:cs typeface="Times New Roman" pitchFamily="18" charset="0"/>
            </a:rPr>
            <a:t>15–64 m. amžiaus gyventojų darbo jėgos aktyvumo lygis padidės iki 75,4 proc.</a:t>
          </a:r>
          <a:endParaRPr lang="lt-LT" sz="1800" b="1" kern="1200" dirty="0">
            <a:solidFill>
              <a:srgbClr val="A84E0A"/>
            </a:solidFill>
            <a:effectLst>
              <a:outerShdw blurRad="38100" dist="38100" dir="2700000" algn="tl">
                <a:srgbClr val="000000">
                  <a:alpha val="43137"/>
                </a:srgbClr>
              </a:outerShdw>
            </a:effectLst>
          </a:endParaRPr>
        </a:p>
      </dsp:txBody>
      <dsp:txXfrm>
        <a:off x="3291839" y="3265278"/>
        <a:ext cx="4687477" cy="500566"/>
      </dsp:txXfrm>
    </dsp:sp>
    <dsp:sp modelId="{67E16FD6-4709-4CE7-8D14-6BEB959D384E}">
      <dsp:nvSpPr>
        <dsp:cNvPr id="0" name=""/>
        <dsp:cNvSpPr/>
      </dsp:nvSpPr>
      <dsp:spPr>
        <a:xfrm>
          <a:off x="0" y="2864531"/>
          <a:ext cx="3291839" cy="13020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lvl="0" algn="ctr" defTabSz="933450">
            <a:lnSpc>
              <a:spcPct val="90000"/>
            </a:lnSpc>
            <a:spcBef>
              <a:spcPct val="0"/>
            </a:spcBef>
            <a:spcAft>
              <a:spcPct val="35000"/>
            </a:spcAft>
          </a:pPr>
          <a:r>
            <a:rPr lang="lt-LT" sz="2100" b="1" kern="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3. Laisvus darbo</a:t>
          </a:r>
          <a:r>
            <a:rPr lang="en-US" sz="2100" b="1" kern="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r>
            <a:rPr lang="lt-LT" sz="2100" b="1" kern="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išteklius integruoti į darbo rinką ir joje išlaikyti</a:t>
          </a:r>
          <a:endParaRPr lang="lt-LT" sz="2100" kern="1200" dirty="0">
            <a:solidFill>
              <a:schemeClr val="bg1"/>
            </a:solidFill>
            <a:effectLst>
              <a:outerShdw blurRad="38100" dist="38100" dir="2700000" algn="tl">
                <a:srgbClr val="000000">
                  <a:alpha val="43137"/>
                </a:srgbClr>
              </a:outerShdw>
            </a:effectLst>
          </a:endParaRPr>
        </a:p>
      </dsp:txBody>
      <dsp:txXfrm>
        <a:off x="63561" y="2928092"/>
        <a:ext cx="3164717" cy="11749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4EEDF4-80FE-44FE-863E-A7F857CE2C7F}">
      <dsp:nvSpPr>
        <dsp:cNvPr id="0" name=""/>
        <dsp:cNvSpPr/>
      </dsp:nvSpPr>
      <dsp:spPr>
        <a:xfrm>
          <a:off x="63492" y="0"/>
          <a:ext cx="6975055" cy="7550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lt-LT" sz="2600" b="1" kern="1200" dirty="0" smtClean="0"/>
            <a:t>Gyventojų kokybiško užimtumo didinimas</a:t>
          </a:r>
          <a:endParaRPr lang="lt-LT" sz="2600" b="1" kern="1200" dirty="0"/>
        </a:p>
      </dsp:txBody>
      <dsp:txXfrm>
        <a:off x="85606" y="22114"/>
        <a:ext cx="6930827" cy="710784"/>
      </dsp:txXfrm>
    </dsp:sp>
    <dsp:sp modelId="{580AF154-8F85-4368-9871-E7D1D9AE35B9}">
      <dsp:nvSpPr>
        <dsp:cNvPr id="0" name=""/>
        <dsp:cNvSpPr/>
      </dsp:nvSpPr>
      <dsp:spPr>
        <a:xfrm>
          <a:off x="760997" y="755012"/>
          <a:ext cx="617499" cy="494524"/>
        </a:xfrm>
        <a:custGeom>
          <a:avLst/>
          <a:gdLst/>
          <a:ahLst/>
          <a:cxnLst/>
          <a:rect l="0" t="0" r="0" b="0"/>
          <a:pathLst>
            <a:path>
              <a:moveTo>
                <a:pt x="0" y="0"/>
              </a:moveTo>
              <a:lnTo>
                <a:pt x="0" y="494524"/>
              </a:lnTo>
              <a:lnTo>
                <a:pt x="617499" y="4945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A46612-2EBC-490E-865B-12034244F032}">
      <dsp:nvSpPr>
        <dsp:cNvPr id="0" name=""/>
        <dsp:cNvSpPr/>
      </dsp:nvSpPr>
      <dsp:spPr>
        <a:xfrm>
          <a:off x="1378497" y="720078"/>
          <a:ext cx="6777908" cy="105891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lt-LT" sz="1800" b="1" kern="1200" dirty="0" smtClean="0">
              <a:solidFill>
                <a:schemeClr val="accent1">
                  <a:lumMod val="50000"/>
                </a:schemeClr>
              </a:solidFill>
            </a:rPr>
            <a:t>Darbo vietų kūrimo ir darbo paklausos skatinimas</a:t>
          </a:r>
        </a:p>
        <a:p>
          <a:pPr lvl="0" algn="ctr" defTabSz="800100">
            <a:lnSpc>
              <a:spcPct val="90000"/>
            </a:lnSpc>
            <a:spcBef>
              <a:spcPct val="0"/>
            </a:spcBef>
            <a:spcAft>
              <a:spcPct val="35000"/>
            </a:spcAft>
          </a:pPr>
          <a:r>
            <a:rPr lang="lt-LT" sz="1500" kern="1200" dirty="0" smtClean="0"/>
            <a:t>kuriant  naujas įmones, steigiant darbo vietas, teikiant pagalbą verslo pradžiai ir didinant verslo paslaugų, finansinių išteklių prieinamumą pradedantiems bei plėtojantiems verslą asmenims.</a:t>
          </a:r>
          <a:r>
            <a:rPr lang="lt-LT" sz="1500" b="1" kern="1200" dirty="0" smtClean="0">
              <a:solidFill>
                <a:schemeClr val="accent1">
                  <a:lumMod val="50000"/>
                </a:schemeClr>
              </a:solidFill>
            </a:rPr>
            <a:t> </a:t>
          </a:r>
          <a:endParaRPr lang="lt-LT" sz="1500" kern="1200" dirty="0">
            <a:solidFill>
              <a:schemeClr val="accent1">
                <a:lumMod val="50000"/>
              </a:schemeClr>
            </a:solidFill>
          </a:endParaRPr>
        </a:p>
      </dsp:txBody>
      <dsp:txXfrm>
        <a:off x="1409512" y="751093"/>
        <a:ext cx="6715878" cy="996886"/>
      </dsp:txXfrm>
    </dsp:sp>
    <dsp:sp modelId="{257E425A-C59F-48E2-A77A-1A8E82AC6E61}">
      <dsp:nvSpPr>
        <dsp:cNvPr id="0" name=""/>
        <dsp:cNvSpPr/>
      </dsp:nvSpPr>
      <dsp:spPr>
        <a:xfrm>
          <a:off x="760997" y="755012"/>
          <a:ext cx="628377" cy="1998013"/>
        </a:xfrm>
        <a:custGeom>
          <a:avLst/>
          <a:gdLst/>
          <a:ahLst/>
          <a:cxnLst/>
          <a:rect l="0" t="0" r="0" b="0"/>
          <a:pathLst>
            <a:path>
              <a:moveTo>
                <a:pt x="0" y="0"/>
              </a:moveTo>
              <a:lnTo>
                <a:pt x="0" y="1998013"/>
              </a:lnTo>
              <a:lnTo>
                <a:pt x="628377" y="19980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FEC519-75B6-4760-94B2-705DFD47D4C9}">
      <dsp:nvSpPr>
        <dsp:cNvPr id="0" name=""/>
        <dsp:cNvSpPr/>
      </dsp:nvSpPr>
      <dsp:spPr>
        <a:xfrm>
          <a:off x="1389375" y="1919432"/>
          <a:ext cx="6712940" cy="166718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lt-LT" sz="1800" b="1" kern="1200" dirty="0" smtClean="0">
              <a:solidFill>
                <a:schemeClr val="accent1">
                  <a:lumMod val="50000"/>
                </a:schemeClr>
              </a:solidFill>
            </a:rPr>
            <a:t>Darbo jėgos kvalifikacijos atitikties darbo rinkos reikmėms didinimas </a:t>
          </a:r>
        </a:p>
        <a:p>
          <a:pPr lvl="0" algn="ctr" defTabSz="800100">
            <a:lnSpc>
              <a:spcPct val="90000"/>
            </a:lnSpc>
            <a:spcBef>
              <a:spcPct val="0"/>
            </a:spcBef>
            <a:spcAft>
              <a:spcPct val="35000"/>
            </a:spcAft>
          </a:pPr>
          <a:r>
            <a:rPr lang="lt-LT" sz="1500" kern="1200" dirty="0" smtClean="0"/>
            <a:t>siekiant studijų ir mokymo programų pasiūlos jaunimui ir suaugusiesiems atitikimo darbdavių ir regionų ūkio poreikius, sudarant besimokantiems kuo daugiau galimybių įgyti konkrečių praktinių įgūdžių realiose darbo vietose, darbdaviams aktyviai dalyvaujant rengiant bei įgyvendinant mokymo ir studijų programas.</a:t>
          </a:r>
          <a:endParaRPr lang="lt-LT" sz="1500" b="1" kern="1200" dirty="0">
            <a:solidFill>
              <a:schemeClr val="accent1">
                <a:lumMod val="50000"/>
              </a:schemeClr>
            </a:solidFill>
          </a:endParaRPr>
        </a:p>
      </dsp:txBody>
      <dsp:txXfrm>
        <a:off x="1438205" y="1968262"/>
        <a:ext cx="6615280" cy="1569527"/>
      </dsp:txXfrm>
    </dsp:sp>
    <dsp:sp modelId="{902FD217-7760-44D4-9952-78BD198D5820}">
      <dsp:nvSpPr>
        <dsp:cNvPr id="0" name=""/>
        <dsp:cNvSpPr/>
      </dsp:nvSpPr>
      <dsp:spPr>
        <a:xfrm>
          <a:off x="760997" y="755012"/>
          <a:ext cx="628377" cy="3636086"/>
        </a:xfrm>
        <a:custGeom>
          <a:avLst/>
          <a:gdLst/>
          <a:ahLst/>
          <a:cxnLst/>
          <a:rect l="0" t="0" r="0" b="0"/>
          <a:pathLst>
            <a:path>
              <a:moveTo>
                <a:pt x="0" y="0"/>
              </a:moveTo>
              <a:lnTo>
                <a:pt x="0" y="3636086"/>
              </a:lnTo>
              <a:lnTo>
                <a:pt x="628377" y="36360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9A4FB0-6E93-4F6E-8FCE-1EA3A301F66D}">
      <dsp:nvSpPr>
        <dsp:cNvPr id="0" name=""/>
        <dsp:cNvSpPr/>
      </dsp:nvSpPr>
      <dsp:spPr>
        <a:xfrm>
          <a:off x="1389375" y="3760937"/>
          <a:ext cx="6814042" cy="126032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lt-LT" sz="1800" b="1" kern="1200" dirty="0" smtClean="0">
              <a:solidFill>
                <a:schemeClr val="accent1">
                  <a:lumMod val="50000"/>
                </a:schemeClr>
              </a:solidFill>
            </a:rPr>
            <a:t>Laisvų darbo išteklių integravimas į darbo rinką ir joje išlaikymas </a:t>
          </a:r>
        </a:p>
        <a:p>
          <a:pPr lvl="0" algn="ctr" defTabSz="800100">
            <a:lnSpc>
              <a:spcPct val="90000"/>
            </a:lnSpc>
            <a:spcBef>
              <a:spcPct val="0"/>
            </a:spcBef>
            <a:spcAft>
              <a:spcPct val="35000"/>
            </a:spcAft>
          </a:pPr>
          <a:r>
            <a:rPr lang="lt-LT" sz="1500" kern="1200" dirty="0" smtClean="0"/>
            <a:t>sutelkiant visus darbingo amžiaus Lietuvos gyventojus ir skatinant juos aktyviai dalyvauti ekonominėje veikloje, integruotis į darbo rinką ir kuo ilgiau joje išlikti.</a:t>
          </a:r>
          <a:endParaRPr lang="lt-LT" sz="1500" kern="1200" dirty="0">
            <a:solidFill>
              <a:schemeClr val="accent1">
                <a:lumMod val="50000"/>
              </a:schemeClr>
            </a:solidFill>
          </a:endParaRPr>
        </a:p>
      </dsp:txBody>
      <dsp:txXfrm>
        <a:off x="1426289" y="3797851"/>
        <a:ext cx="6740214" cy="1186494"/>
      </dsp:txXfrm>
    </dsp:sp>
    <dsp:sp modelId="{08B7E4E7-0C67-4EA2-9818-40F62B3A4399}">
      <dsp:nvSpPr>
        <dsp:cNvPr id="0" name=""/>
        <dsp:cNvSpPr/>
      </dsp:nvSpPr>
      <dsp:spPr>
        <a:xfrm>
          <a:off x="760997" y="755012"/>
          <a:ext cx="638086" cy="4836359"/>
        </a:xfrm>
        <a:custGeom>
          <a:avLst/>
          <a:gdLst/>
          <a:ahLst/>
          <a:cxnLst/>
          <a:rect l="0" t="0" r="0" b="0"/>
          <a:pathLst>
            <a:path>
              <a:moveTo>
                <a:pt x="0" y="0"/>
              </a:moveTo>
              <a:lnTo>
                <a:pt x="0" y="4836359"/>
              </a:lnTo>
              <a:lnTo>
                <a:pt x="638086" y="483635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2D2009-4D02-44BD-95B8-856ECD312682}">
      <dsp:nvSpPr>
        <dsp:cNvPr id="0" name=""/>
        <dsp:cNvSpPr/>
      </dsp:nvSpPr>
      <dsp:spPr>
        <a:xfrm>
          <a:off x="1399084" y="5211997"/>
          <a:ext cx="6720009" cy="7587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lt-LT" sz="1800" b="1" kern="1200" dirty="0" smtClean="0">
              <a:solidFill>
                <a:schemeClr val="accent1">
                  <a:lumMod val="50000"/>
                </a:schemeClr>
              </a:solidFill>
            </a:rPr>
            <a:t>Investavimas į jaunimą</a:t>
          </a:r>
        </a:p>
        <a:p>
          <a:pPr lvl="0" algn="ctr" defTabSz="800100">
            <a:lnSpc>
              <a:spcPct val="90000"/>
            </a:lnSpc>
            <a:spcBef>
              <a:spcPct val="0"/>
            </a:spcBef>
            <a:spcAft>
              <a:spcPct val="35000"/>
            </a:spcAft>
          </a:pPr>
          <a:r>
            <a:rPr lang="lt-LT" sz="1500" b="0" kern="1200" dirty="0" smtClean="0">
              <a:solidFill>
                <a:schemeClr val="tx1"/>
              </a:solidFill>
            </a:rPr>
            <a:t>didinant integracijos į darbo rinką ir visuomenę galimybes</a:t>
          </a:r>
          <a:endParaRPr lang="lt-LT" sz="1500" b="0" kern="1200" dirty="0">
            <a:solidFill>
              <a:schemeClr val="tx1"/>
            </a:solidFill>
          </a:endParaRPr>
        </a:p>
      </dsp:txBody>
      <dsp:txXfrm>
        <a:off x="1421307" y="5234220"/>
        <a:ext cx="6675563" cy="7143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DE4361-5513-4865-B9DE-758CED4A0831}">
      <dsp:nvSpPr>
        <dsp:cNvPr id="0" name=""/>
        <dsp:cNvSpPr/>
      </dsp:nvSpPr>
      <dsp:spPr>
        <a:xfrm>
          <a:off x="4343846" y="0"/>
          <a:ext cx="3885753" cy="3885753"/>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2800350">
            <a:lnSpc>
              <a:spcPct val="90000"/>
            </a:lnSpc>
            <a:spcBef>
              <a:spcPct val="0"/>
            </a:spcBef>
            <a:spcAft>
              <a:spcPct val="35000"/>
            </a:spcAft>
          </a:pPr>
          <a:r>
            <a:rPr lang="lt-LT" sz="6300" kern="1200" dirty="0" smtClean="0"/>
            <a:t>Ačiū už dėmesį</a:t>
          </a:r>
          <a:endParaRPr lang="lt-LT" sz="6300" kern="1200" dirty="0"/>
        </a:p>
      </dsp:txBody>
      <dsp:txXfrm>
        <a:off x="4912901" y="569055"/>
        <a:ext cx="2747643" cy="274764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0.90568</cdr:x>
      <cdr:y>0.00325</cdr:y>
    </cdr:from>
    <cdr:to>
      <cdr:x>0.94793</cdr:x>
      <cdr:y>0.0715</cdr:y>
    </cdr:to>
    <cdr:sp macro="" textlink="">
      <cdr:nvSpPr>
        <cdr:cNvPr id="12289" name="Text Box 1"/>
        <cdr:cNvSpPr txBox="1">
          <a:spLocks xmlns:a="http://schemas.openxmlformats.org/drawingml/2006/main" noChangeArrowheads="1"/>
        </cdr:cNvSpPr>
      </cdr:nvSpPr>
      <cdr:spPr bwMode="auto">
        <a:xfrm xmlns:a="http://schemas.openxmlformats.org/drawingml/2006/main">
          <a:off x="7672415" y="17446"/>
          <a:ext cx="365874" cy="32462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7432" rIns="0" bIns="0" anchor="t" upright="1"/>
        <a:lstStyle xmlns:a="http://schemas.openxmlformats.org/drawingml/2006/main"/>
        <a:p xmlns:a="http://schemas.openxmlformats.org/drawingml/2006/main">
          <a:pPr algn="l" rtl="0">
            <a:defRPr sz="1000"/>
          </a:pPr>
          <a:r>
            <a:rPr lang="lt-LT" sz="1600" b="0" i="0" strike="noStrike" dirty="0" smtClean="0">
              <a:solidFill>
                <a:srgbClr val="000000"/>
              </a:solidFill>
              <a:latin typeface="Times New Roman"/>
              <a:cs typeface="Times New Roman"/>
            </a:rPr>
            <a:t>%</a:t>
          </a:r>
          <a:endParaRPr lang="lt-LT" sz="1600" b="0" i="0" strike="noStrike" dirty="0">
            <a:solidFill>
              <a:srgbClr val="000000"/>
            </a:solidFill>
            <a:latin typeface="Times New Roman"/>
            <a:cs typeface="Times New Roman"/>
          </a:endParaRPr>
        </a:p>
      </cdr:txBody>
    </cdr:sp>
  </cdr:relSizeAnchor>
  <cdr:relSizeAnchor xmlns:cdr="http://schemas.openxmlformats.org/drawingml/2006/chartDrawing">
    <cdr:from>
      <cdr:x>0.00753</cdr:x>
      <cdr:y>0.00585</cdr:y>
    </cdr:from>
    <cdr:to>
      <cdr:x>0.15501</cdr:x>
      <cdr:y>0.06861</cdr:y>
    </cdr:to>
    <cdr:sp macro="" textlink="">
      <cdr:nvSpPr>
        <cdr:cNvPr id="1026" name="Text Box 2"/>
        <cdr:cNvSpPr txBox="1">
          <a:spLocks xmlns:a="http://schemas.openxmlformats.org/drawingml/2006/main" noChangeArrowheads="1"/>
        </cdr:cNvSpPr>
      </cdr:nvSpPr>
      <cdr:spPr bwMode="auto">
        <a:xfrm xmlns:a="http://schemas.openxmlformats.org/drawingml/2006/main">
          <a:off x="46099" y="27118"/>
          <a:ext cx="902878" cy="290935"/>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Overflow="clip" wrap="square" lIns="27432" tIns="27432" rIns="0" bIns="0" anchor="t"/>
        <a:lstStyle xmlns:a="http://schemas.openxmlformats.org/drawingml/2006/main"/>
        <a:p xmlns:a="http://schemas.openxmlformats.org/drawingml/2006/main">
          <a:pPr algn="l" rtl="0">
            <a:defRPr sz="1000"/>
          </a:pPr>
          <a:r>
            <a:rPr lang="lt-LT" sz="1200" b="0" i="0" u="none" strike="noStrike" baseline="0" dirty="0">
              <a:solidFill>
                <a:srgbClr val="000000"/>
              </a:solidFill>
              <a:latin typeface="Arial"/>
              <a:cs typeface="Arial"/>
            </a:rPr>
            <a:t>tūkst.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lt-LT" dirty="0"/>
          </a:p>
        </p:txBody>
      </p:sp>
      <p:sp>
        <p:nvSpPr>
          <p:cNvPr id="3" name="Datos vietos rezervavimo ženklas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94CC3D4-6C93-4B13-B014-D3B41A8D6C75}" type="datetimeFigureOut">
              <a:rPr lang="lt-LT"/>
              <a:pPr>
                <a:defRPr/>
              </a:pPr>
              <a:t>2015.06.04</a:t>
            </a:fld>
            <a:endParaRPr lang="lt-LT" dirty="0"/>
          </a:p>
        </p:txBody>
      </p:sp>
      <p:sp>
        <p:nvSpPr>
          <p:cNvPr id="4" name="Poraštės vietos rezervavimo ženklas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lt-LT" dirty="0"/>
          </a:p>
        </p:txBody>
      </p:sp>
      <p:sp>
        <p:nvSpPr>
          <p:cNvPr id="5" name="Skaidrės numerio vietos rezervavimo ženklas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BCAD4F75-F767-44A2-863A-8768B4E92F98}" type="slidenum">
              <a:rPr lang="lt-LT"/>
              <a:pPr>
                <a:defRPr/>
              </a:pPr>
              <a:t>‹#›</a:t>
            </a:fld>
            <a:endParaRPr lang="lt-LT" dirty="0"/>
          </a:p>
        </p:txBody>
      </p:sp>
    </p:spTree>
    <p:extLst>
      <p:ext uri="{BB962C8B-B14F-4D97-AF65-F5344CB8AC3E}">
        <p14:creationId xmlns:p14="http://schemas.microsoft.com/office/powerpoint/2010/main" val="1641650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lt-LT" dirty="0"/>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BF3DB7B7-89DA-4A69-B0E3-29450D1BBEC8}" type="datetimeFigureOut">
              <a:rPr lang="lt-LT"/>
              <a:pPr>
                <a:defRPr/>
              </a:pPr>
              <a:t>2015.06.04</a:t>
            </a:fld>
            <a:endParaRPr lang="lt-LT" dirty="0"/>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lt-LT" noProof="0" dirty="0" smtClean="0"/>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lt-LT" noProof="0" smtClean="0"/>
              <a:t>Spustelėkite ruošinio teksto stiliams keisti</a:t>
            </a:r>
          </a:p>
          <a:p>
            <a:pPr lvl="1"/>
            <a:r>
              <a:rPr lang="lt-LT" noProof="0" smtClean="0"/>
              <a:t>Antras lygmuo</a:t>
            </a:r>
          </a:p>
          <a:p>
            <a:pPr lvl="2"/>
            <a:r>
              <a:rPr lang="lt-LT" noProof="0" smtClean="0"/>
              <a:t>Trečias lygmuo</a:t>
            </a:r>
          </a:p>
          <a:p>
            <a:pPr lvl="3"/>
            <a:r>
              <a:rPr lang="lt-LT" noProof="0" smtClean="0"/>
              <a:t>Ketvirtas lygmuo</a:t>
            </a:r>
          </a:p>
          <a:p>
            <a:pPr lvl="4"/>
            <a:r>
              <a:rPr lang="lt-LT" noProof="0" smtClean="0"/>
              <a:t>Penktas lygmuo</a:t>
            </a:r>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lt-LT" dirty="0"/>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6D50FE98-DDAD-47D9-BA98-E1576EF7350C}" type="slidenum">
              <a:rPr lang="lt-LT"/>
              <a:pPr>
                <a:defRPr/>
              </a:pPr>
              <a:t>‹#›</a:t>
            </a:fld>
            <a:endParaRPr lang="lt-LT" dirty="0"/>
          </a:p>
        </p:txBody>
      </p:sp>
    </p:spTree>
    <p:extLst>
      <p:ext uri="{BB962C8B-B14F-4D97-AF65-F5344CB8AC3E}">
        <p14:creationId xmlns:p14="http://schemas.microsoft.com/office/powerpoint/2010/main" val="12709558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2014 m. beveik visų amžiaus grupių tiek vyrų, tiek moterų užimtumo lygis buvo didžiausias per pastaruosius 5 metus. Užimtumo lygis 15–64 metų amžiaus gyventojų grupėje per 2014 m. padidėjo 2 procentiniais punktais ir sudarė 65,7 proc. 15–64 metų amžiaus vyrų užimtumo lygis per metus padidėjo 1,8 procentinio punkto, moterų – 2,1 procentinio punkto ir sudarė atitinkamai 66,5 proc. ir 64,9 proc. Vyresnio amžiaus (55–64 metų) gyventojų užimtumo lygis per 2014 m. padidėjo 2,8 procentinio punkto ir sudarė 56,2 proc.</a:t>
            </a:r>
            <a:endParaRPr lang="lt-LT" dirty="0"/>
          </a:p>
        </p:txBody>
      </p:sp>
      <p:sp>
        <p:nvSpPr>
          <p:cNvPr id="4" name="Skaidrės numerio vietos rezervavimo ženklas 3"/>
          <p:cNvSpPr>
            <a:spLocks noGrp="1"/>
          </p:cNvSpPr>
          <p:nvPr>
            <p:ph type="sldNum" sz="quarter" idx="10"/>
          </p:nvPr>
        </p:nvSpPr>
        <p:spPr/>
        <p:txBody>
          <a:bodyPr/>
          <a:lstStyle/>
          <a:p>
            <a:pPr>
              <a:defRPr/>
            </a:pPr>
            <a:fld id="{6D50FE98-DDAD-47D9-BA98-E1576EF7350C}" type="slidenum">
              <a:rPr lang="lt-LT" smtClean="0"/>
              <a:pPr>
                <a:defRPr/>
              </a:pPr>
              <a:t>3</a:t>
            </a:fld>
            <a:endParaRPr lang="lt-LT" dirty="0"/>
          </a:p>
        </p:txBody>
      </p:sp>
    </p:spTree>
    <p:extLst>
      <p:ext uri="{BB962C8B-B14F-4D97-AF65-F5344CB8AC3E}">
        <p14:creationId xmlns:p14="http://schemas.microsoft.com/office/powerpoint/2010/main" val="2654253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lt-LT" altLang="lt-LT" dirty="0" smtClean="0"/>
              <a:t>Daugiausia darbingo amžiaus gyventojų gegužės 1 d., buvo registruota bedarbiais Ignalinos (16,3 proc.), Alytaus ir Lazdijų (po 15,4 proc.) rajonų savivaldybėse.</a:t>
            </a:r>
          </a:p>
          <a:p>
            <a:r>
              <a:rPr lang="lt-LT" altLang="lt-LT" dirty="0" smtClean="0"/>
              <a:t>Mažiausiai bedarbių buvo Trakų r. (4,7 proc.), Elektrėnuose ir Kretingoje (po 4,9 proc.).</a:t>
            </a:r>
          </a:p>
          <a:p>
            <a:r>
              <a:rPr lang="lt-LT" altLang="lt-LT" dirty="0" smtClean="0"/>
              <a:t>Visuose didžiuosiuose šalies miestuose registruotas nedarbas žemesnis už šalies vidurkį: aukščiausias - Panevėžyje (8,1 proc.), žemiausias - Šiauliuose (5,4 proc.).</a:t>
            </a:r>
          </a:p>
          <a:p>
            <a:r>
              <a:rPr lang="lt-LT" altLang="lt-LT" dirty="0" smtClean="0"/>
              <a:t>Skirtumas tarp aukščiausio ir žemiausio nedarbo teritorijų per mėnesį sumažėjo nuo 12,3 iki 11,6 proc. punkto.</a:t>
            </a:r>
          </a:p>
          <a:p>
            <a:r>
              <a:rPr lang="lt-LT" altLang="lt-LT" dirty="0" smtClean="0"/>
              <a:t>Aukščiausias moterų nedarbas gegužės 1 d. buvo Ignalinos ir Alytaus (po 15,2 proc.) rajonų savivaldybėse. Daugiausia neturinčių darbo vyrų buvo Lazdijuose ir Ignalinoje (po 17,3 proc.). Žemiausi moterų nedarbo rodikliai gegužės 1 d. registruoti Elektrėnuose (4,6 proc.), vyrų - Trakuose (4,3 proc.).</a:t>
            </a:r>
          </a:p>
          <a:p>
            <a:r>
              <a:rPr lang="lt-LT" altLang="lt-LT" dirty="0" smtClean="0"/>
              <a:t>Daugiausia neturinčių darbo jaunuolių (16-29 m. amžiaus) registruota Jurbarko savivaldybėje – 9,6 proc. Žemiausias jaunimo nedarbas - Kaišiadoryse ir Trakuose (po 1,7 proc.).</a:t>
            </a:r>
          </a:p>
        </p:txBody>
      </p:sp>
      <p:sp>
        <p:nvSpPr>
          <p:cNvPr id="6148" name="Slide Number Placeholder 3"/>
          <p:cNvSpPr txBox="1">
            <a:spLocks noGrp="1"/>
          </p:cNvSpPr>
          <p:nvPr/>
        </p:nvSpPr>
        <p:spPr bwMode="auto">
          <a:xfrm>
            <a:off x="3885666" y="8688266"/>
            <a:ext cx="2972334" cy="455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lgn="r" eaLnBrk="0" hangingPunct="0">
              <a:spcBef>
                <a:spcPct val="0"/>
              </a:spcBef>
            </a:pPr>
            <a:fld id="{292CB556-FD09-423E-85DD-8D325701812C}" type="slidenum">
              <a:rPr lang="en-GB" altLang="lt-LT" smtClean="0">
                <a:solidFill>
                  <a:prstClr val="black"/>
                </a:solidFill>
              </a:rPr>
              <a:pPr algn="r" eaLnBrk="0" hangingPunct="0">
                <a:spcBef>
                  <a:spcPct val="0"/>
                </a:spcBef>
              </a:pPr>
              <a:t>5</a:t>
            </a:fld>
            <a:endParaRPr lang="en-GB" altLang="lt-LT" smtClean="0">
              <a:solidFill>
                <a:prstClr val="black"/>
              </a:solidFill>
            </a:endParaRPr>
          </a:p>
        </p:txBody>
      </p:sp>
    </p:spTree>
    <p:extLst>
      <p:ext uri="{BB962C8B-B14F-4D97-AF65-F5344CB8AC3E}">
        <p14:creationId xmlns:p14="http://schemas.microsoft.com/office/powerpoint/2010/main" val="728884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a:ln/>
        </p:spPr>
      </p:sp>
      <p:sp>
        <p:nvSpPr>
          <p:cNvPr id="40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lt-LT" altLang="lt-LT" dirty="0" smtClean="0"/>
              <a:t>Lietuvos darbo biržos duomenimis šių metų gegužės 1 d. šalyje buvo registruota 155,6 tūkst. bedarbių. Per balandį bedarbių sumažėjo 10,3 tūkst., o palyginti su 2014 m. gegužės 1 d. – 23,9 tūkst. arba 13,3 proc. Darbo biržoje registruoti neturintys darbo asmenys sudarė 8,5 proc. visų šalies darbingo amžiaus gyventojų arba 0,6 proc. punkto mažiau negu balandžio 1 d. ir 1,3 proc. punkto mažiau negu prieš metus.</a:t>
            </a:r>
          </a:p>
          <a:p>
            <a:r>
              <a:rPr lang="lt-LT" altLang="lt-LT" dirty="0" smtClean="0"/>
              <a:t>Vyrų nedarbas per balandį sumažėjo 0,7 proc. punkto – tai yra dvigubai sparčiau negu moterų, tačiau nors skirtumas mažėja vis dar išlieka aukštesnis – 8,8 proc. Prieš metus vyrų nedarbas buvo 1,4 proc. punkto aukštesnis. Šių metų gegužės 1 d. šalies teritorinėse darbo biržose buvo registruota 79,4 tūkst. neturinčių darbo vyrų. Bedarbių vyrų skaičius, palyginti su balandžio 1 d. sumažėjo 6,8 tūkst., o palyginti su 2014 m. gegužės 1 d. – 13,3 tūkst.</a:t>
            </a:r>
          </a:p>
          <a:p>
            <a:r>
              <a:rPr lang="lt-LT" altLang="lt-LT" dirty="0" smtClean="0"/>
              <a:t>Šių metų balandžio pabaigoje teritorinėse darbo biržose buvo registruota 76,2 tūkst. darbo neturinčių moterų. Tai yra 3,6 tūkst. mažiau negu prieš mėnesį, per metus bedarbių moterų sumažėjo 10,6 tūkst. Bedarbės sudarė 8,3 proc. šalies darbingo amžiaus moterų, tai yra 0,4 proc. punkto mažiau negu balandžio 1 d. ir 1,1 proc. punkto mažiau negu 2014 m. </a:t>
            </a:r>
            <a:r>
              <a:rPr lang="lt-LT" altLang="lt-LT" smtClean="0"/>
              <a:t>gegužės 1 d.</a:t>
            </a:r>
          </a:p>
        </p:txBody>
      </p:sp>
      <p:sp>
        <p:nvSpPr>
          <p:cNvPr id="4100" name="Slide Number Placeholder 3"/>
          <p:cNvSpPr txBox="1">
            <a:spLocks noGrp="1"/>
          </p:cNvSpPr>
          <p:nvPr/>
        </p:nvSpPr>
        <p:spPr bwMode="auto">
          <a:xfrm>
            <a:off x="3885666" y="8688266"/>
            <a:ext cx="2972334" cy="455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lgn="r">
              <a:spcBef>
                <a:spcPct val="0"/>
              </a:spcBef>
            </a:pPr>
            <a:fld id="{BA28EAF7-3FB5-44B7-A91A-FF2B5AA44AE6}" type="slidenum">
              <a:rPr lang="en-GB" altLang="lt-LT"/>
              <a:pPr algn="r">
                <a:spcBef>
                  <a:spcPct val="0"/>
                </a:spcBef>
              </a:pPr>
              <a:t>6</a:t>
            </a:fld>
            <a:endParaRPr lang="en-GB" altLang="lt-LT"/>
          </a:p>
        </p:txBody>
      </p:sp>
    </p:spTree>
    <p:extLst>
      <p:ext uri="{BB962C8B-B14F-4D97-AF65-F5344CB8AC3E}">
        <p14:creationId xmlns:p14="http://schemas.microsoft.com/office/powerpoint/2010/main" val="1609891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pPr>
              <a:defRPr/>
            </a:pPr>
            <a:fld id="{6D50FE98-DDAD-47D9-BA98-E1576EF7350C}" type="slidenum">
              <a:rPr lang="lt-LT" smtClean="0"/>
              <a:pPr>
                <a:defRPr/>
              </a:pPr>
              <a:t>8</a:t>
            </a:fld>
            <a:endParaRPr lang="lt-LT" dirty="0"/>
          </a:p>
        </p:txBody>
      </p:sp>
    </p:spTree>
    <p:extLst>
      <p:ext uri="{BB962C8B-B14F-4D97-AF65-F5344CB8AC3E}">
        <p14:creationId xmlns:p14="http://schemas.microsoft.com/office/powerpoint/2010/main" val="1652867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r>
              <a:rPr lang="lt-LT" b="1" dirty="0" smtClean="0"/>
              <a:t>Darnusis vystymasis </a:t>
            </a:r>
            <a:r>
              <a:rPr lang="lt-LT" dirty="0" smtClean="0"/>
              <a:t>– visuma metodų, </a:t>
            </a:r>
            <a:r>
              <a:rPr lang="lt-LT" b="1" dirty="0" smtClean="0"/>
              <a:t>kuriais siekiama užtikrinti vystymąsi, tenkinantį žmonių gerovę dabartyje, </a:t>
            </a:r>
            <a:r>
              <a:rPr lang="lt-LT" dirty="0" smtClean="0"/>
              <a:t>nesumažinant žmonių gerovės galimybių ateityje.</a:t>
            </a:r>
          </a:p>
          <a:p>
            <a:endParaRPr lang="lt-LT" dirty="0" smtClean="0"/>
          </a:p>
          <a:p>
            <a:r>
              <a:rPr lang="lt-LT" b="1" dirty="0" smtClean="0"/>
              <a:t>Darnaus vystymosi tikslas </a:t>
            </a:r>
            <a:r>
              <a:rPr lang="lt-LT" dirty="0" smtClean="0"/>
              <a:t>yra sumažinti skurdą, įtvirtinti prasmingus gyvenimo standartus (gyvenimo kokybę), patenkinti pagrindinius žmonių poreikius, skatinti darnų ekonominį ir politinį vystymąsi, siekiant išvengti neatitaisomos žalos natūraliajam kapitalui (gamtos ištekliams).</a:t>
            </a:r>
          </a:p>
          <a:p>
            <a:endParaRPr lang="lt-LT" dirty="0"/>
          </a:p>
        </p:txBody>
      </p:sp>
      <p:sp>
        <p:nvSpPr>
          <p:cNvPr id="4" name="Skaidrės numerio vietos rezervavimo ženklas 3"/>
          <p:cNvSpPr>
            <a:spLocks noGrp="1"/>
          </p:cNvSpPr>
          <p:nvPr>
            <p:ph type="sldNum" sz="quarter" idx="10"/>
          </p:nvPr>
        </p:nvSpPr>
        <p:spPr/>
        <p:txBody>
          <a:bodyPr/>
          <a:lstStyle/>
          <a:p>
            <a:pPr>
              <a:defRPr/>
            </a:pPr>
            <a:fld id="{6D50FE98-DDAD-47D9-BA98-E1576EF7350C}" type="slidenum">
              <a:rPr lang="lt-LT" smtClean="0">
                <a:solidFill>
                  <a:prstClr val="black"/>
                </a:solidFill>
              </a:rPr>
              <a:pPr>
                <a:defRPr/>
              </a:pPr>
              <a:t>14</a:t>
            </a:fld>
            <a:endParaRPr lang="lt-LT" dirty="0">
              <a:solidFill>
                <a:prstClr val="black"/>
              </a:solidFill>
            </a:endParaRPr>
          </a:p>
        </p:txBody>
      </p:sp>
    </p:spTree>
    <p:extLst>
      <p:ext uri="{BB962C8B-B14F-4D97-AF65-F5344CB8AC3E}">
        <p14:creationId xmlns:p14="http://schemas.microsoft.com/office/powerpoint/2010/main" val="196413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Strateginio tikslo siektinas rezultatas –  2020 m. pasiekti 20-64 metų gyventojų užimtumo lygį - 72,8 proc.</a:t>
            </a:r>
            <a:r>
              <a:rPr lang="lt-LT" baseline="0" dirty="0" smtClean="0"/>
              <a:t> </a:t>
            </a:r>
            <a:r>
              <a:rPr lang="lt-LT" dirty="0" smtClean="0"/>
              <a:t>Pradinė reikšmė (2012 m. 68,7 proc.)</a:t>
            </a:r>
          </a:p>
          <a:p>
            <a:endParaRPr lang="lt-LT" dirty="0"/>
          </a:p>
        </p:txBody>
      </p:sp>
      <p:sp>
        <p:nvSpPr>
          <p:cNvPr id="4" name="Skaidrės numerio vietos rezervavimo ženklas 3"/>
          <p:cNvSpPr>
            <a:spLocks noGrp="1"/>
          </p:cNvSpPr>
          <p:nvPr>
            <p:ph type="sldNum" sz="quarter" idx="10"/>
          </p:nvPr>
        </p:nvSpPr>
        <p:spPr/>
        <p:txBody>
          <a:bodyPr/>
          <a:lstStyle/>
          <a:p>
            <a:pPr>
              <a:defRPr/>
            </a:pPr>
            <a:fld id="{6D50FE98-DDAD-47D9-BA98-E1576EF7350C}" type="slidenum">
              <a:rPr lang="lt-LT" smtClean="0">
                <a:solidFill>
                  <a:prstClr val="black"/>
                </a:solidFill>
              </a:rPr>
              <a:pPr>
                <a:defRPr/>
              </a:pPr>
              <a:t>18</a:t>
            </a:fld>
            <a:endParaRPr lang="lt-LT" dirty="0">
              <a:solidFill>
                <a:prstClr val="black"/>
              </a:solidFill>
            </a:endParaRPr>
          </a:p>
        </p:txBody>
      </p:sp>
    </p:spTree>
    <p:extLst>
      <p:ext uri="{BB962C8B-B14F-4D97-AF65-F5344CB8AC3E}">
        <p14:creationId xmlns:p14="http://schemas.microsoft.com/office/powerpoint/2010/main" val="2927871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ES 2020 tikslas         			 Nacionalinis tikslas                                       	</a:t>
            </a:r>
            <a:r>
              <a:rPr lang="lt-LT" baseline="0" dirty="0" smtClean="0"/>
              <a:t>    </a:t>
            </a:r>
            <a:r>
              <a:rPr lang="lt-LT" dirty="0" smtClean="0"/>
              <a:t>Esama situacija Lietuvoje</a:t>
            </a:r>
          </a:p>
          <a:p>
            <a:r>
              <a:rPr lang="lt-LT" dirty="0" smtClean="0"/>
              <a:t>75 proc. užimtumo lygis 20-64 m. amžiaus grupėje	72,8 proc. užimtumo lygis 20-64 m. amžiaus grupėje	 71,8 proc. užimtumo lygis 20-64 m. amžiaus grupėje</a:t>
            </a:r>
          </a:p>
          <a:p>
            <a:endParaRPr lang="lt-LT" dirty="0" smtClean="0"/>
          </a:p>
          <a:p>
            <a:r>
              <a:rPr lang="lt-LT" dirty="0" smtClean="0"/>
              <a:t>Lietuva padarė pažangą siekdama strategijos „2020 m. Europa“ nacionalinio užimtumo tikslo – pasiekti 72,8 proc. užimtumo lygį 20-64 m. amžiaus grupėje. Per metus užimtumo lygis 20-64 m. amžiaus grupėje padidėjo 1,9 procentiniais punktais ir 2014 m. sudarė 71,8 proc.</a:t>
            </a:r>
          </a:p>
          <a:p>
            <a:endParaRPr lang="lt-LT" dirty="0" smtClean="0"/>
          </a:p>
          <a:p>
            <a:r>
              <a:rPr lang="lt-LT" i="1" dirty="0" smtClean="0"/>
              <a:t>Pradinės</a:t>
            </a:r>
            <a:r>
              <a:rPr lang="lt-LT" i="1" baseline="0" dirty="0" smtClean="0"/>
              <a:t> reikšmės:</a:t>
            </a:r>
          </a:p>
          <a:p>
            <a:r>
              <a:rPr lang="lt-LT" i="1" baseline="0" dirty="0" smtClean="0"/>
              <a:t>Užimtųjų (15-64 m.) gyventojų skaičius 2012 m. – </a:t>
            </a:r>
            <a:r>
              <a:rPr lang="lt-LT" sz="1200" i="1" kern="1200" dirty="0" smtClean="0">
                <a:solidFill>
                  <a:schemeClr val="tx1"/>
                </a:solidFill>
                <a:effectLst/>
                <a:latin typeface="+mn-lt"/>
                <a:ea typeface="+mn-ea"/>
                <a:cs typeface="+mn-cs"/>
              </a:rPr>
              <a:t>1.247 tūkst.,</a:t>
            </a:r>
            <a:r>
              <a:rPr lang="lt-LT" sz="1200" i="1" kern="1200" baseline="0" dirty="0" smtClean="0">
                <a:solidFill>
                  <a:schemeClr val="tx1"/>
                </a:solidFill>
                <a:effectLst/>
                <a:latin typeface="+mn-lt"/>
                <a:ea typeface="+mn-ea"/>
                <a:cs typeface="+mn-cs"/>
              </a:rPr>
              <a:t> padidėjimas 2016 m. - 13,4 proc., 2020 m. 28,3 proc.</a:t>
            </a:r>
          </a:p>
          <a:p>
            <a:r>
              <a:rPr lang="lt-LT" sz="1200" i="1" kern="1200" baseline="0" dirty="0" smtClean="0">
                <a:solidFill>
                  <a:schemeClr val="tx1"/>
                </a:solidFill>
                <a:effectLst/>
                <a:latin typeface="+mn-lt"/>
                <a:ea typeface="+mn-ea"/>
                <a:cs typeface="+mn-cs"/>
              </a:rPr>
              <a:t>TDB aukštųjų mokyklų absolventų sumažės nuo 6,2 proc.(2012 m.) iki 5 proc. 2020 m., o profesinių mokymo įstaigų nuo 21,4 proc. (2012 m.) iki 18 proc. iki 2020 m.</a:t>
            </a:r>
          </a:p>
          <a:p>
            <a:r>
              <a:rPr lang="lt-LT" sz="1200" i="1" kern="1200" baseline="0" dirty="0" smtClean="0">
                <a:solidFill>
                  <a:schemeClr val="tx1"/>
                </a:solidFill>
                <a:effectLst/>
                <a:latin typeface="+mn-lt"/>
                <a:ea typeface="+mn-ea"/>
                <a:cs typeface="+mn-cs"/>
              </a:rPr>
              <a:t>15–64 m. amžiaus gyventojų darbo jėgos aktyvumo lygis nuo 71,9 proc. 2012 m.  padidės iki 75,4 proc. 2020 m.</a:t>
            </a:r>
          </a:p>
        </p:txBody>
      </p:sp>
      <p:sp>
        <p:nvSpPr>
          <p:cNvPr id="4" name="Skaidrės numerio vietos rezervavimo ženklas 3"/>
          <p:cNvSpPr>
            <a:spLocks noGrp="1"/>
          </p:cNvSpPr>
          <p:nvPr>
            <p:ph type="sldNum" sz="quarter" idx="10"/>
          </p:nvPr>
        </p:nvSpPr>
        <p:spPr/>
        <p:txBody>
          <a:bodyPr/>
          <a:lstStyle/>
          <a:p>
            <a:pPr>
              <a:defRPr/>
            </a:pPr>
            <a:fld id="{6D50FE98-DDAD-47D9-BA98-E1576EF7350C}" type="slidenum">
              <a:rPr lang="lt-LT" smtClean="0">
                <a:solidFill>
                  <a:prstClr val="black"/>
                </a:solidFill>
              </a:rPr>
              <a:pPr>
                <a:defRPr/>
              </a:pPr>
              <a:t>19</a:t>
            </a:fld>
            <a:endParaRPr lang="lt-LT" dirty="0">
              <a:solidFill>
                <a:prstClr val="black"/>
              </a:solidFill>
            </a:endParaRPr>
          </a:p>
        </p:txBody>
      </p:sp>
    </p:spTree>
    <p:extLst>
      <p:ext uri="{BB962C8B-B14F-4D97-AF65-F5344CB8AC3E}">
        <p14:creationId xmlns:p14="http://schemas.microsoft.com/office/powerpoint/2010/main" val="1263226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pPr eaLnBrk="1" hangingPunct="1">
              <a:lnSpc>
                <a:spcPct val="80000"/>
              </a:lnSpc>
            </a:pPr>
            <a:r>
              <a:rPr lang="lt-LT" altLang="zh-CN" sz="1600" b="1" dirty="0" smtClean="0"/>
              <a:t>Kokybiškų darbo vietų skaičiaus didinimas </a:t>
            </a:r>
            <a:r>
              <a:rPr lang="lt-LT" altLang="zh-CN" sz="1200" dirty="0" smtClean="0"/>
              <a:t>– </a:t>
            </a:r>
            <a:r>
              <a:rPr lang="lt-LT" altLang="zh-CN" sz="1200" b="1" i="1" dirty="0" smtClean="0"/>
              <a:t>skatins  ekonominį aktyvumą, didins bendrą užimtumo lygį, darbo saugumą bei užimtumo Lietuvoje patrauklumą</a:t>
            </a:r>
            <a:endParaRPr lang="lt-LT" altLang="zh-CN" sz="1200" b="1" dirty="0" smtClean="0"/>
          </a:p>
          <a:p>
            <a:pPr eaLnBrk="1" hangingPunct="1">
              <a:lnSpc>
                <a:spcPct val="80000"/>
              </a:lnSpc>
            </a:pPr>
            <a:endParaRPr lang="lt-LT" altLang="zh-CN" sz="1600" b="1" dirty="0" smtClean="0"/>
          </a:p>
          <a:p>
            <a:pPr eaLnBrk="1" hangingPunct="1">
              <a:lnSpc>
                <a:spcPct val="80000"/>
              </a:lnSpc>
            </a:pPr>
            <a:r>
              <a:rPr lang="lt-LT" altLang="zh-CN" sz="1600" b="1" dirty="0" smtClean="0"/>
              <a:t>Darbo rinkos subalansavimas </a:t>
            </a:r>
            <a:r>
              <a:rPr lang="lt-LT" altLang="zh-CN" sz="1200" dirty="0" smtClean="0"/>
              <a:t>–  </a:t>
            </a:r>
            <a:r>
              <a:rPr lang="lt-LT" altLang="zh-CN" sz="1200" b="1" i="1" dirty="0" smtClean="0"/>
              <a:t>Švietimo sistema suteiks</a:t>
            </a:r>
            <a:r>
              <a:rPr lang="lt-LT" altLang="zh-CN" sz="1200" b="1" i="1" baseline="0" dirty="0" smtClean="0"/>
              <a:t> darbo rinkos poreikius atitinkančias kvalifikacija ir </a:t>
            </a:r>
            <a:r>
              <a:rPr lang="lt-LT" altLang="zh-CN" sz="1200" b="1" i="1" dirty="0" smtClean="0"/>
              <a:t>efektyviau aprūpins Lietuvos ūkį (įmones) tinkama darbo jėga</a:t>
            </a:r>
          </a:p>
          <a:p>
            <a:pPr eaLnBrk="1" hangingPunct="1">
              <a:lnSpc>
                <a:spcPct val="80000"/>
              </a:lnSpc>
            </a:pPr>
            <a:endParaRPr lang="lt-LT" altLang="zh-CN" sz="1600" b="1" dirty="0" smtClean="0"/>
          </a:p>
          <a:p>
            <a:pPr eaLnBrk="1" hangingPunct="1">
              <a:lnSpc>
                <a:spcPct val="80000"/>
              </a:lnSpc>
            </a:pPr>
            <a:r>
              <a:rPr lang="lt-LT" altLang="zh-CN" sz="1600" b="1" dirty="0" smtClean="0"/>
              <a:t>Efektyvesnis darbo išteklių </a:t>
            </a:r>
            <a:r>
              <a:rPr lang="lt-LT" altLang="zh-CN" sz="1200" b="1" dirty="0" smtClean="0"/>
              <a:t>panaudojimas </a:t>
            </a:r>
            <a:r>
              <a:rPr lang="lt-LT" altLang="zh-CN" sz="1200" dirty="0" smtClean="0"/>
              <a:t>– </a:t>
            </a:r>
            <a:r>
              <a:rPr lang="lt-LT" altLang="zh-CN" sz="1200" b="1" i="1" dirty="0" smtClean="0"/>
              <a:t>didins darbo našumą, pasitenkinimą darbu bei gyvenimo lygį</a:t>
            </a:r>
          </a:p>
          <a:p>
            <a:pPr eaLnBrk="1" hangingPunct="1">
              <a:lnSpc>
                <a:spcPct val="80000"/>
              </a:lnSpc>
            </a:pPr>
            <a:endParaRPr lang="lt-LT" altLang="zh-CN" sz="1400" b="1" i="1" dirty="0" smtClean="0"/>
          </a:p>
          <a:p>
            <a:pPr eaLnBrk="1" hangingPunct="1">
              <a:lnSpc>
                <a:spcPct val="80000"/>
              </a:lnSpc>
            </a:pPr>
            <a:r>
              <a:rPr lang="lt-LT" altLang="zh-CN" sz="1600" b="1" dirty="0" smtClean="0"/>
              <a:t>Investavimas į jaunimą </a:t>
            </a:r>
            <a:r>
              <a:rPr lang="lt-LT" altLang="zh-CN" sz="1400" b="1" i="1" dirty="0" smtClean="0"/>
              <a:t>– didins jaunimo integracijos į darbo rinką ir visuomenę galimybes</a:t>
            </a:r>
          </a:p>
          <a:p>
            <a:endParaRPr lang="lt-LT" dirty="0"/>
          </a:p>
        </p:txBody>
      </p:sp>
      <p:sp>
        <p:nvSpPr>
          <p:cNvPr id="4" name="Skaidrės numerio vietos rezervavimo ženklas 3"/>
          <p:cNvSpPr>
            <a:spLocks noGrp="1"/>
          </p:cNvSpPr>
          <p:nvPr>
            <p:ph type="sldNum" sz="quarter" idx="10"/>
          </p:nvPr>
        </p:nvSpPr>
        <p:spPr/>
        <p:txBody>
          <a:bodyPr/>
          <a:lstStyle/>
          <a:p>
            <a:pPr>
              <a:defRPr/>
            </a:pPr>
            <a:fld id="{6D50FE98-DDAD-47D9-BA98-E1576EF7350C}" type="slidenum">
              <a:rPr lang="lt-LT" smtClean="0"/>
              <a:pPr>
                <a:defRPr/>
              </a:pPr>
              <a:t>20</a:t>
            </a:fld>
            <a:endParaRPr lang="lt-LT" dirty="0"/>
          </a:p>
        </p:txBody>
      </p:sp>
    </p:spTree>
    <p:extLst>
      <p:ext uri="{BB962C8B-B14F-4D97-AF65-F5344CB8AC3E}">
        <p14:creationId xmlns:p14="http://schemas.microsoft.com/office/powerpoint/2010/main" val="38439415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bg>
      <p:bgPr>
        <a:solidFill>
          <a:srgbClr val="EDF7F2"/>
        </a:solidFill>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1">
              <a:gsLst>
                <a:gs pos="0">
                  <a:srgbClr val="DFF1E7"/>
                </a:gs>
                <a:gs pos="100000">
                  <a:srgbClr val="96CEBF">
                    <a:alpha val="78999"/>
                  </a:srgbClr>
                </a:gs>
              </a:gsLst>
              <a:lin ang="18900000" scaled="1"/>
            </a:gradFill>
            <a:ln w="9525">
              <a:noFill/>
              <a:miter lim="800000"/>
              <a:headEnd/>
              <a:tailEnd/>
            </a:ln>
            <a:effectLst/>
          </p:spPr>
          <p:txBody>
            <a:bodyPr wrap="none" anchor="ctr"/>
            <a:lstStyle/>
            <a:p>
              <a:pPr algn="ctr">
                <a:defRPr/>
              </a:pPr>
              <a:endParaRPr lang="lt-LT" sz="2400" dirty="0">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gradFill rotWithShape="1">
              <a:gsLst>
                <a:gs pos="0">
                  <a:srgbClr val="DFF1E7"/>
                </a:gs>
                <a:gs pos="100000">
                  <a:srgbClr val="96CEBF">
                    <a:alpha val="78999"/>
                  </a:srgbClr>
                </a:gs>
              </a:gsLst>
              <a:lin ang="18900000" scaled="1"/>
            </a:gradFill>
            <a:ln w="9525">
              <a:noFill/>
              <a:miter lim="800000"/>
              <a:headEnd/>
              <a:tailEnd/>
            </a:ln>
          </p:spPr>
          <p:txBody>
            <a:bodyPr/>
            <a:lstStyle/>
            <a:p>
              <a:pPr>
                <a:defRPr/>
              </a:pPr>
              <a:endParaRPr lang="lt-LT" sz="2400" dirty="0">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gradFill rotWithShape="1">
                <a:gsLst>
                  <a:gs pos="0">
                    <a:srgbClr val="DFF1E7"/>
                  </a:gs>
                  <a:gs pos="100000">
                    <a:srgbClr val="96CEBF">
                      <a:alpha val="78999"/>
                    </a:srgbClr>
                  </a:gs>
                </a:gsLst>
                <a:lin ang="18900000" scaled="1"/>
              </a:gradFill>
              <a:ln w="9525">
                <a:noFill/>
                <a:miter lim="800000"/>
                <a:headEnd/>
                <a:tailEnd/>
              </a:ln>
            </p:spPr>
            <p:txBody>
              <a:bodyPr/>
              <a:lstStyle/>
              <a:p>
                <a:pPr>
                  <a:defRPr/>
                </a:pPr>
                <a:endParaRPr lang="lt-LT" sz="2400" dirty="0">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gradFill rotWithShape="1">
                <a:gsLst>
                  <a:gs pos="0">
                    <a:srgbClr val="DFF1E7"/>
                  </a:gs>
                  <a:gs pos="100000">
                    <a:srgbClr val="96CEBF">
                      <a:alpha val="78999"/>
                    </a:srgbClr>
                  </a:gs>
                </a:gsLst>
                <a:lin ang="18900000" scaled="1"/>
              </a:gradFill>
              <a:ln w="9525">
                <a:noFill/>
                <a:miter lim="800000"/>
                <a:headEnd/>
                <a:tailEnd/>
              </a:ln>
            </p:spPr>
            <p:txBody>
              <a:bodyPr/>
              <a:lstStyle/>
              <a:p>
                <a:pPr>
                  <a:defRPr/>
                </a:pPr>
                <a:endParaRPr lang="lt-LT" sz="2400" dirty="0">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gradFill rotWithShape="1">
                <a:gsLst>
                  <a:gs pos="0">
                    <a:srgbClr val="DFF1E7"/>
                  </a:gs>
                  <a:gs pos="100000">
                    <a:srgbClr val="96CEBF">
                      <a:alpha val="78999"/>
                    </a:srgbClr>
                  </a:gs>
                </a:gsLst>
                <a:lin ang="18900000" scaled="1"/>
              </a:gradFill>
              <a:ln w="9525">
                <a:noFill/>
                <a:miter lim="800000"/>
                <a:headEnd/>
                <a:tailEnd/>
              </a:ln>
            </p:spPr>
            <p:txBody>
              <a:bodyPr/>
              <a:lstStyle/>
              <a:p>
                <a:pPr>
                  <a:defRPr/>
                </a:pPr>
                <a:endParaRPr lang="lt-LT" sz="2400" dirty="0">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gradFill rotWithShape="1">
                <a:gsLst>
                  <a:gs pos="0">
                    <a:srgbClr val="DFF1E7"/>
                  </a:gs>
                  <a:gs pos="100000">
                    <a:srgbClr val="96CEBF">
                      <a:alpha val="78999"/>
                    </a:srgbClr>
                  </a:gs>
                </a:gsLst>
                <a:lin ang="18900000" scaled="1"/>
              </a:gradFill>
              <a:ln w="9525">
                <a:noFill/>
                <a:miter lim="800000"/>
                <a:headEnd/>
                <a:tailEnd/>
              </a:ln>
            </p:spPr>
            <p:txBody>
              <a:bodyPr/>
              <a:lstStyle/>
              <a:p>
                <a:pPr>
                  <a:defRPr/>
                </a:pPr>
                <a:endParaRPr lang="lt-LT" sz="2400" dirty="0">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gradFill rotWithShape="1">
                <a:gsLst>
                  <a:gs pos="0">
                    <a:srgbClr val="DFF1E7"/>
                  </a:gs>
                  <a:gs pos="100000">
                    <a:srgbClr val="96CEBF">
                      <a:alpha val="78999"/>
                    </a:srgbClr>
                  </a:gs>
                </a:gsLst>
                <a:lin ang="18900000" scaled="1"/>
              </a:gradFill>
              <a:ln w="9525">
                <a:noFill/>
                <a:miter lim="800000"/>
                <a:headEnd/>
                <a:tailEnd/>
              </a:ln>
            </p:spPr>
            <p:txBody>
              <a:bodyPr/>
              <a:lstStyle/>
              <a:p>
                <a:pPr>
                  <a:defRPr/>
                </a:pPr>
                <a:endParaRPr lang="lt-LT" sz="2400" dirty="0">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gradFill rotWithShape="1">
                <a:gsLst>
                  <a:gs pos="0">
                    <a:srgbClr val="DFF1E7"/>
                  </a:gs>
                  <a:gs pos="100000">
                    <a:srgbClr val="96CEBF">
                      <a:alpha val="78999"/>
                    </a:srgbClr>
                  </a:gs>
                </a:gsLst>
                <a:lin ang="18900000" scaled="1"/>
              </a:gradFill>
              <a:ln w="9525">
                <a:noFill/>
                <a:miter lim="800000"/>
                <a:headEnd/>
                <a:tailEnd/>
              </a:ln>
            </p:spPr>
            <p:txBody>
              <a:bodyPr/>
              <a:lstStyle/>
              <a:p>
                <a:pPr>
                  <a:defRPr/>
                </a:pPr>
                <a:endParaRPr lang="lt-LT" sz="2400" dirty="0">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gradFill rotWithShape="1">
                <a:gsLst>
                  <a:gs pos="0">
                    <a:srgbClr val="DFF1E7"/>
                  </a:gs>
                  <a:gs pos="100000">
                    <a:srgbClr val="96CEBF">
                      <a:alpha val="78999"/>
                    </a:srgbClr>
                  </a:gs>
                </a:gsLst>
                <a:lin ang="18900000" scaled="1"/>
              </a:gradFill>
              <a:ln w="9525">
                <a:noFill/>
                <a:miter lim="800000"/>
                <a:headEnd/>
                <a:tailEnd/>
              </a:ln>
            </p:spPr>
            <p:txBody>
              <a:bodyPr/>
              <a:lstStyle/>
              <a:p>
                <a:pPr>
                  <a:defRPr/>
                </a:pPr>
                <a:endParaRPr lang="lt-LT" sz="2400" dirty="0">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gradFill rotWithShape="1">
                <a:gsLst>
                  <a:gs pos="0">
                    <a:srgbClr val="DFF1E7"/>
                  </a:gs>
                  <a:gs pos="100000">
                    <a:srgbClr val="96CEBF">
                      <a:alpha val="78999"/>
                    </a:srgbClr>
                  </a:gs>
                </a:gsLst>
                <a:lin ang="18900000" scaled="1"/>
              </a:gradFill>
              <a:ln w="9525">
                <a:noFill/>
                <a:miter lim="800000"/>
                <a:headEnd/>
                <a:tailEnd/>
              </a:ln>
            </p:spPr>
            <p:txBody>
              <a:bodyPr/>
              <a:lstStyle/>
              <a:p>
                <a:pPr>
                  <a:defRPr/>
                </a:pPr>
                <a:endParaRPr lang="lt-LT" sz="2400" dirty="0">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gradFill rotWithShape="1">
                <a:gsLst>
                  <a:gs pos="0">
                    <a:srgbClr val="DFF1E7"/>
                  </a:gs>
                  <a:gs pos="100000">
                    <a:srgbClr val="96CEBF">
                      <a:alpha val="78999"/>
                    </a:srgbClr>
                  </a:gs>
                </a:gsLst>
                <a:lin ang="18900000" scaled="1"/>
              </a:gradFill>
              <a:ln w="9525">
                <a:noFill/>
                <a:miter lim="800000"/>
                <a:headEnd/>
                <a:tailEnd/>
              </a:ln>
            </p:spPr>
            <p:txBody>
              <a:bodyPr/>
              <a:lstStyle/>
              <a:p>
                <a:pPr>
                  <a:defRPr/>
                </a:pPr>
                <a:endParaRPr lang="lt-LT" sz="2400" dirty="0">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gradFill rotWithShape="1">
                <a:gsLst>
                  <a:gs pos="0">
                    <a:srgbClr val="DFF1E7"/>
                  </a:gs>
                  <a:gs pos="100000">
                    <a:srgbClr val="96CEBF">
                      <a:alpha val="78999"/>
                    </a:srgbClr>
                  </a:gs>
                </a:gsLst>
                <a:lin ang="18900000" scaled="1"/>
              </a:gradFill>
              <a:ln w="9525">
                <a:noFill/>
                <a:miter lim="800000"/>
                <a:headEnd/>
                <a:tailEnd/>
              </a:ln>
            </p:spPr>
            <p:txBody>
              <a:bodyPr/>
              <a:lstStyle/>
              <a:p>
                <a:pPr>
                  <a:defRPr/>
                </a:pPr>
                <a:endParaRPr lang="lt-LT" sz="2400" dirty="0">
                  <a:latin typeface="Times New Roman" pitchFamily="18" charset="0"/>
                </a:endParaRPr>
              </a:p>
            </p:txBody>
          </p:sp>
        </p:grpSp>
      </p:grpSp>
      <p:pic>
        <p:nvPicPr>
          <p:cNvPr id="18" name="Picture 22" descr="SADM-logo_transp"/>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72450" y="188913"/>
            <a:ext cx="798513"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9" name="Rectangle 19"/>
          <p:cNvSpPr>
            <a:spLocks noGrp="1" noChangeArrowheads="1"/>
          </p:cNvSpPr>
          <p:nvPr>
            <p:ph type="ctrTitle"/>
          </p:nvPr>
        </p:nvSpPr>
        <p:spPr>
          <a:xfrm>
            <a:off x="2971800" y="1828800"/>
            <a:ext cx="6019800" cy="2209800"/>
          </a:xfrm>
        </p:spPr>
        <p:txBody>
          <a:bodyPr/>
          <a:lstStyle>
            <a:lvl1pPr>
              <a:defRPr sz="5000"/>
            </a:lvl1pPr>
          </a:lstStyle>
          <a:p>
            <a:r>
              <a:rPr lang="lt-LT"/>
              <a:t>Pavadinimas </a:t>
            </a:r>
          </a:p>
        </p:txBody>
      </p:sp>
      <p:sp>
        <p:nvSpPr>
          <p:cNvPr id="5140"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lt-LT"/>
              <a:t>Paantraštė </a:t>
            </a:r>
          </a:p>
        </p:txBody>
      </p:sp>
      <p:sp>
        <p:nvSpPr>
          <p:cNvPr id="19" name="Rectangle 16"/>
          <p:cNvSpPr>
            <a:spLocks noGrp="1" noChangeArrowheads="1"/>
          </p:cNvSpPr>
          <p:nvPr>
            <p:ph type="dt" sz="half" idx="10"/>
          </p:nvPr>
        </p:nvSpPr>
        <p:spPr>
          <a:xfrm>
            <a:off x="457200" y="6248400"/>
            <a:ext cx="2133600" cy="457200"/>
          </a:xfrm>
        </p:spPr>
        <p:txBody>
          <a:bodyPr/>
          <a:lstStyle>
            <a:lvl1pPr>
              <a:defRPr b="1" i="1"/>
            </a:lvl1pPr>
          </a:lstStyle>
          <a:p>
            <a:pPr>
              <a:defRPr/>
            </a:pPr>
            <a:r>
              <a:rPr lang="lt-LT" dirty="0"/>
              <a:t>2012 metai</a:t>
            </a:r>
          </a:p>
        </p:txBody>
      </p:sp>
      <p:sp>
        <p:nvSpPr>
          <p:cNvPr id="20" name="Rectangle 17"/>
          <p:cNvSpPr>
            <a:spLocks noGrp="1" noChangeArrowheads="1"/>
          </p:cNvSpPr>
          <p:nvPr>
            <p:ph type="ftr" sz="quarter" idx="11"/>
          </p:nvPr>
        </p:nvSpPr>
        <p:spPr/>
        <p:txBody>
          <a:bodyPr/>
          <a:lstStyle>
            <a:lvl1pPr>
              <a:defRPr/>
            </a:lvl1pPr>
          </a:lstStyle>
          <a:p>
            <a:pPr>
              <a:defRPr/>
            </a:pPr>
            <a:endParaRPr lang="lt-LT" dirty="0"/>
          </a:p>
        </p:txBody>
      </p:sp>
      <p:sp>
        <p:nvSpPr>
          <p:cNvPr id="21" name="Rectangle 18"/>
          <p:cNvSpPr>
            <a:spLocks noGrp="1" noChangeArrowheads="1"/>
          </p:cNvSpPr>
          <p:nvPr>
            <p:ph type="sldNum" sz="quarter" idx="12"/>
          </p:nvPr>
        </p:nvSpPr>
        <p:spPr/>
        <p:txBody>
          <a:bodyPr/>
          <a:lstStyle>
            <a:lvl1pPr>
              <a:defRPr/>
            </a:lvl1pPr>
          </a:lstStyle>
          <a:p>
            <a:pPr>
              <a:defRPr/>
            </a:pPr>
            <a:fld id="{3CAD098E-E5DF-4831-ABF3-7FBCFD0F8AA8}" type="slidenum">
              <a:rPr lang="lt-LT"/>
              <a:pPr>
                <a:defRPr/>
              </a:pPr>
              <a:t>‹#›</a:t>
            </a:fld>
            <a:endParaRPr lang="lt-LT" dirty="0"/>
          </a:p>
        </p:txBody>
      </p:sp>
    </p:spTree>
    <p:extLst>
      <p:ext uri="{BB962C8B-B14F-4D97-AF65-F5344CB8AC3E}">
        <p14:creationId xmlns:p14="http://schemas.microsoft.com/office/powerpoint/2010/main" val="546792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Rectangle 2"/>
          <p:cNvSpPr>
            <a:spLocks noGrp="1" noChangeArrowheads="1"/>
          </p:cNvSpPr>
          <p:nvPr>
            <p:ph type="ftr" sz="quarter" idx="10"/>
          </p:nvPr>
        </p:nvSpPr>
        <p:spPr>
          <a:ln/>
        </p:spPr>
        <p:txBody>
          <a:bodyPr/>
          <a:lstStyle>
            <a:lvl1pPr>
              <a:defRPr/>
            </a:lvl1pPr>
          </a:lstStyle>
          <a:p>
            <a:pPr>
              <a:defRPr/>
            </a:pPr>
            <a:endParaRPr lang="lt-LT" dirty="0"/>
          </a:p>
        </p:txBody>
      </p:sp>
      <p:sp>
        <p:nvSpPr>
          <p:cNvPr id="5" name="Rectangle 3"/>
          <p:cNvSpPr>
            <a:spLocks noGrp="1" noChangeArrowheads="1"/>
          </p:cNvSpPr>
          <p:nvPr>
            <p:ph type="sldNum" sz="quarter" idx="11"/>
          </p:nvPr>
        </p:nvSpPr>
        <p:spPr>
          <a:ln/>
        </p:spPr>
        <p:txBody>
          <a:bodyPr/>
          <a:lstStyle>
            <a:lvl1pPr>
              <a:defRPr/>
            </a:lvl1pPr>
          </a:lstStyle>
          <a:p>
            <a:pPr>
              <a:defRPr/>
            </a:pPr>
            <a:fld id="{9B97BE3B-DE14-4E67-9918-FECDBCC96EDA}" type="slidenum">
              <a:rPr lang="lt-LT"/>
              <a:pPr>
                <a:defRPr/>
              </a:pPr>
              <a:t>‹#›</a:t>
            </a:fld>
            <a:endParaRPr lang="lt-LT" dirty="0"/>
          </a:p>
        </p:txBody>
      </p:sp>
      <p:sp>
        <p:nvSpPr>
          <p:cNvPr id="6" name="Rectangle 16"/>
          <p:cNvSpPr>
            <a:spLocks noGrp="1" noChangeArrowheads="1"/>
          </p:cNvSpPr>
          <p:nvPr>
            <p:ph type="dt" sz="half" idx="12"/>
          </p:nvPr>
        </p:nvSpPr>
        <p:spPr>
          <a:ln/>
        </p:spPr>
        <p:txBody>
          <a:bodyPr/>
          <a:lstStyle>
            <a:lvl1pPr>
              <a:defRPr/>
            </a:lvl1pPr>
          </a:lstStyle>
          <a:p>
            <a:pPr>
              <a:defRPr/>
            </a:pPr>
            <a:endParaRPr lang="lt-LT" dirty="0"/>
          </a:p>
        </p:txBody>
      </p:sp>
    </p:spTree>
    <p:extLst>
      <p:ext uri="{BB962C8B-B14F-4D97-AF65-F5344CB8AC3E}">
        <p14:creationId xmlns:p14="http://schemas.microsoft.com/office/powerpoint/2010/main" val="929264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lt-LT" smtClean="0"/>
              <a:t>Spustelėkite ruošinio teksto stiliams keisti</a:t>
            </a:r>
          </a:p>
        </p:txBody>
      </p:sp>
      <p:sp>
        <p:nvSpPr>
          <p:cNvPr id="4" name="Rectangle 2"/>
          <p:cNvSpPr>
            <a:spLocks noGrp="1" noChangeArrowheads="1"/>
          </p:cNvSpPr>
          <p:nvPr>
            <p:ph type="ftr" sz="quarter" idx="10"/>
          </p:nvPr>
        </p:nvSpPr>
        <p:spPr>
          <a:ln/>
        </p:spPr>
        <p:txBody>
          <a:bodyPr/>
          <a:lstStyle>
            <a:lvl1pPr>
              <a:defRPr/>
            </a:lvl1pPr>
          </a:lstStyle>
          <a:p>
            <a:pPr>
              <a:defRPr/>
            </a:pPr>
            <a:endParaRPr lang="lt-LT" dirty="0"/>
          </a:p>
        </p:txBody>
      </p:sp>
      <p:sp>
        <p:nvSpPr>
          <p:cNvPr id="5" name="Rectangle 3"/>
          <p:cNvSpPr>
            <a:spLocks noGrp="1" noChangeArrowheads="1"/>
          </p:cNvSpPr>
          <p:nvPr>
            <p:ph type="sldNum" sz="quarter" idx="11"/>
          </p:nvPr>
        </p:nvSpPr>
        <p:spPr>
          <a:ln/>
        </p:spPr>
        <p:txBody>
          <a:bodyPr/>
          <a:lstStyle>
            <a:lvl1pPr>
              <a:defRPr/>
            </a:lvl1pPr>
          </a:lstStyle>
          <a:p>
            <a:pPr>
              <a:defRPr/>
            </a:pPr>
            <a:fld id="{65449603-3065-474F-AEE0-A0940A591514}" type="slidenum">
              <a:rPr lang="lt-LT"/>
              <a:pPr>
                <a:defRPr/>
              </a:pPr>
              <a:t>‹#›</a:t>
            </a:fld>
            <a:endParaRPr lang="lt-LT" dirty="0"/>
          </a:p>
        </p:txBody>
      </p:sp>
      <p:sp>
        <p:nvSpPr>
          <p:cNvPr id="6" name="Rectangle 16"/>
          <p:cNvSpPr>
            <a:spLocks noGrp="1" noChangeArrowheads="1"/>
          </p:cNvSpPr>
          <p:nvPr>
            <p:ph type="dt" sz="half" idx="12"/>
          </p:nvPr>
        </p:nvSpPr>
        <p:spPr>
          <a:ln/>
        </p:spPr>
        <p:txBody>
          <a:bodyPr/>
          <a:lstStyle>
            <a:lvl1pPr>
              <a:defRPr/>
            </a:lvl1pPr>
          </a:lstStyle>
          <a:p>
            <a:pPr>
              <a:defRPr/>
            </a:pPr>
            <a:endParaRPr lang="lt-LT" dirty="0"/>
          </a:p>
        </p:txBody>
      </p:sp>
    </p:spTree>
    <p:extLst>
      <p:ext uri="{BB962C8B-B14F-4D97-AF65-F5344CB8AC3E}">
        <p14:creationId xmlns:p14="http://schemas.microsoft.com/office/powerpoint/2010/main" val="3789431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Rectangle 2"/>
          <p:cNvSpPr>
            <a:spLocks noGrp="1" noChangeArrowheads="1"/>
          </p:cNvSpPr>
          <p:nvPr>
            <p:ph type="ftr" sz="quarter" idx="10"/>
          </p:nvPr>
        </p:nvSpPr>
        <p:spPr>
          <a:ln/>
        </p:spPr>
        <p:txBody>
          <a:bodyPr/>
          <a:lstStyle>
            <a:lvl1pPr>
              <a:defRPr/>
            </a:lvl1pPr>
          </a:lstStyle>
          <a:p>
            <a:pPr>
              <a:defRPr/>
            </a:pPr>
            <a:endParaRPr lang="lt-LT" dirty="0"/>
          </a:p>
        </p:txBody>
      </p:sp>
      <p:sp>
        <p:nvSpPr>
          <p:cNvPr id="6" name="Rectangle 3"/>
          <p:cNvSpPr>
            <a:spLocks noGrp="1" noChangeArrowheads="1"/>
          </p:cNvSpPr>
          <p:nvPr>
            <p:ph type="sldNum" sz="quarter" idx="11"/>
          </p:nvPr>
        </p:nvSpPr>
        <p:spPr>
          <a:ln/>
        </p:spPr>
        <p:txBody>
          <a:bodyPr/>
          <a:lstStyle>
            <a:lvl1pPr>
              <a:defRPr/>
            </a:lvl1pPr>
          </a:lstStyle>
          <a:p>
            <a:pPr>
              <a:defRPr/>
            </a:pPr>
            <a:fld id="{A95FA4BC-4594-44B4-8A72-CE2380FA8267}" type="slidenum">
              <a:rPr lang="lt-LT"/>
              <a:pPr>
                <a:defRPr/>
              </a:pPr>
              <a:t>‹#›</a:t>
            </a:fld>
            <a:endParaRPr lang="lt-LT" dirty="0"/>
          </a:p>
        </p:txBody>
      </p:sp>
      <p:sp>
        <p:nvSpPr>
          <p:cNvPr id="7" name="Rectangle 16"/>
          <p:cNvSpPr>
            <a:spLocks noGrp="1" noChangeArrowheads="1"/>
          </p:cNvSpPr>
          <p:nvPr>
            <p:ph type="dt" sz="half" idx="12"/>
          </p:nvPr>
        </p:nvSpPr>
        <p:spPr>
          <a:ln/>
        </p:spPr>
        <p:txBody>
          <a:bodyPr/>
          <a:lstStyle>
            <a:lvl1pPr>
              <a:defRPr/>
            </a:lvl1pPr>
          </a:lstStyle>
          <a:p>
            <a:pPr>
              <a:defRPr/>
            </a:pPr>
            <a:endParaRPr lang="lt-LT" dirty="0"/>
          </a:p>
        </p:txBody>
      </p:sp>
    </p:spTree>
    <p:extLst>
      <p:ext uri="{BB962C8B-B14F-4D97-AF65-F5344CB8AC3E}">
        <p14:creationId xmlns:p14="http://schemas.microsoft.com/office/powerpoint/2010/main" val="4252946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Rectangle 2"/>
          <p:cNvSpPr>
            <a:spLocks noGrp="1" noChangeArrowheads="1"/>
          </p:cNvSpPr>
          <p:nvPr>
            <p:ph type="ftr" sz="quarter" idx="10"/>
          </p:nvPr>
        </p:nvSpPr>
        <p:spPr>
          <a:ln/>
        </p:spPr>
        <p:txBody>
          <a:bodyPr/>
          <a:lstStyle>
            <a:lvl1pPr>
              <a:defRPr/>
            </a:lvl1pPr>
          </a:lstStyle>
          <a:p>
            <a:pPr>
              <a:defRPr/>
            </a:pPr>
            <a:endParaRPr lang="lt-LT" dirty="0"/>
          </a:p>
        </p:txBody>
      </p:sp>
      <p:sp>
        <p:nvSpPr>
          <p:cNvPr id="8" name="Rectangle 3"/>
          <p:cNvSpPr>
            <a:spLocks noGrp="1" noChangeArrowheads="1"/>
          </p:cNvSpPr>
          <p:nvPr>
            <p:ph type="sldNum" sz="quarter" idx="11"/>
          </p:nvPr>
        </p:nvSpPr>
        <p:spPr>
          <a:ln/>
        </p:spPr>
        <p:txBody>
          <a:bodyPr/>
          <a:lstStyle>
            <a:lvl1pPr>
              <a:defRPr/>
            </a:lvl1pPr>
          </a:lstStyle>
          <a:p>
            <a:pPr>
              <a:defRPr/>
            </a:pPr>
            <a:fld id="{600C0D59-7555-4437-A1E4-4323E2A39660}" type="slidenum">
              <a:rPr lang="lt-LT"/>
              <a:pPr>
                <a:defRPr/>
              </a:pPr>
              <a:t>‹#›</a:t>
            </a:fld>
            <a:endParaRPr lang="lt-LT" dirty="0"/>
          </a:p>
        </p:txBody>
      </p:sp>
      <p:sp>
        <p:nvSpPr>
          <p:cNvPr id="9" name="Rectangle 16"/>
          <p:cNvSpPr>
            <a:spLocks noGrp="1" noChangeArrowheads="1"/>
          </p:cNvSpPr>
          <p:nvPr>
            <p:ph type="dt" sz="half" idx="12"/>
          </p:nvPr>
        </p:nvSpPr>
        <p:spPr>
          <a:ln/>
        </p:spPr>
        <p:txBody>
          <a:bodyPr/>
          <a:lstStyle>
            <a:lvl1pPr>
              <a:defRPr/>
            </a:lvl1pPr>
          </a:lstStyle>
          <a:p>
            <a:pPr>
              <a:defRPr/>
            </a:pPr>
            <a:endParaRPr lang="lt-LT" dirty="0"/>
          </a:p>
        </p:txBody>
      </p:sp>
    </p:spTree>
    <p:extLst>
      <p:ext uri="{BB962C8B-B14F-4D97-AF65-F5344CB8AC3E}">
        <p14:creationId xmlns:p14="http://schemas.microsoft.com/office/powerpoint/2010/main" val="2066086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Rectangle 2"/>
          <p:cNvSpPr>
            <a:spLocks noGrp="1" noChangeArrowheads="1"/>
          </p:cNvSpPr>
          <p:nvPr>
            <p:ph type="ftr" sz="quarter" idx="10"/>
          </p:nvPr>
        </p:nvSpPr>
        <p:spPr>
          <a:ln/>
        </p:spPr>
        <p:txBody>
          <a:bodyPr/>
          <a:lstStyle>
            <a:lvl1pPr>
              <a:defRPr/>
            </a:lvl1pPr>
          </a:lstStyle>
          <a:p>
            <a:pPr>
              <a:defRPr/>
            </a:pPr>
            <a:endParaRPr lang="lt-LT" dirty="0"/>
          </a:p>
        </p:txBody>
      </p:sp>
      <p:sp>
        <p:nvSpPr>
          <p:cNvPr id="4" name="Rectangle 3"/>
          <p:cNvSpPr>
            <a:spLocks noGrp="1" noChangeArrowheads="1"/>
          </p:cNvSpPr>
          <p:nvPr>
            <p:ph type="sldNum" sz="quarter" idx="11"/>
          </p:nvPr>
        </p:nvSpPr>
        <p:spPr>
          <a:ln/>
        </p:spPr>
        <p:txBody>
          <a:bodyPr/>
          <a:lstStyle>
            <a:lvl1pPr>
              <a:defRPr/>
            </a:lvl1pPr>
          </a:lstStyle>
          <a:p>
            <a:pPr>
              <a:defRPr/>
            </a:pPr>
            <a:fld id="{7A0E1941-5E48-4331-B326-D005BC49302C}" type="slidenum">
              <a:rPr lang="lt-LT"/>
              <a:pPr>
                <a:defRPr/>
              </a:pPr>
              <a:t>‹#›</a:t>
            </a:fld>
            <a:endParaRPr lang="lt-LT" dirty="0"/>
          </a:p>
        </p:txBody>
      </p:sp>
      <p:sp>
        <p:nvSpPr>
          <p:cNvPr id="5" name="Rectangle 16"/>
          <p:cNvSpPr>
            <a:spLocks noGrp="1" noChangeArrowheads="1"/>
          </p:cNvSpPr>
          <p:nvPr>
            <p:ph type="dt" sz="half" idx="12"/>
          </p:nvPr>
        </p:nvSpPr>
        <p:spPr>
          <a:ln/>
        </p:spPr>
        <p:txBody>
          <a:bodyPr/>
          <a:lstStyle>
            <a:lvl1pPr>
              <a:defRPr/>
            </a:lvl1pPr>
          </a:lstStyle>
          <a:p>
            <a:pPr>
              <a:defRPr/>
            </a:pPr>
            <a:endParaRPr lang="lt-LT" dirty="0"/>
          </a:p>
        </p:txBody>
      </p:sp>
    </p:spTree>
    <p:extLst>
      <p:ext uri="{BB962C8B-B14F-4D97-AF65-F5344CB8AC3E}">
        <p14:creationId xmlns:p14="http://schemas.microsoft.com/office/powerpoint/2010/main" val="3953652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lt-LT" dirty="0"/>
          </a:p>
        </p:txBody>
      </p:sp>
      <p:sp>
        <p:nvSpPr>
          <p:cNvPr id="3" name="Rectangle 3"/>
          <p:cNvSpPr>
            <a:spLocks noGrp="1" noChangeArrowheads="1"/>
          </p:cNvSpPr>
          <p:nvPr>
            <p:ph type="sldNum" sz="quarter" idx="11"/>
          </p:nvPr>
        </p:nvSpPr>
        <p:spPr>
          <a:ln/>
        </p:spPr>
        <p:txBody>
          <a:bodyPr/>
          <a:lstStyle>
            <a:lvl1pPr>
              <a:defRPr/>
            </a:lvl1pPr>
          </a:lstStyle>
          <a:p>
            <a:pPr>
              <a:defRPr/>
            </a:pPr>
            <a:fld id="{66791859-37F0-498C-92D6-85BB77862604}" type="slidenum">
              <a:rPr lang="lt-LT"/>
              <a:pPr>
                <a:defRPr/>
              </a:pPr>
              <a:t>‹#›</a:t>
            </a:fld>
            <a:endParaRPr lang="lt-LT" dirty="0"/>
          </a:p>
        </p:txBody>
      </p:sp>
      <p:sp>
        <p:nvSpPr>
          <p:cNvPr id="4" name="Rectangle 16"/>
          <p:cNvSpPr>
            <a:spLocks noGrp="1" noChangeArrowheads="1"/>
          </p:cNvSpPr>
          <p:nvPr>
            <p:ph type="dt" sz="half" idx="12"/>
          </p:nvPr>
        </p:nvSpPr>
        <p:spPr>
          <a:ln/>
        </p:spPr>
        <p:txBody>
          <a:bodyPr/>
          <a:lstStyle>
            <a:lvl1pPr>
              <a:defRPr/>
            </a:lvl1pPr>
          </a:lstStyle>
          <a:p>
            <a:pPr>
              <a:defRPr/>
            </a:pPr>
            <a:endParaRPr lang="lt-LT" dirty="0"/>
          </a:p>
        </p:txBody>
      </p:sp>
    </p:spTree>
    <p:extLst>
      <p:ext uri="{BB962C8B-B14F-4D97-AF65-F5344CB8AC3E}">
        <p14:creationId xmlns:p14="http://schemas.microsoft.com/office/powerpoint/2010/main" val="232429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Rectangle 2"/>
          <p:cNvSpPr>
            <a:spLocks noGrp="1" noChangeArrowheads="1"/>
          </p:cNvSpPr>
          <p:nvPr>
            <p:ph type="ftr" sz="quarter" idx="10"/>
          </p:nvPr>
        </p:nvSpPr>
        <p:spPr>
          <a:ln/>
        </p:spPr>
        <p:txBody>
          <a:bodyPr/>
          <a:lstStyle>
            <a:lvl1pPr>
              <a:defRPr/>
            </a:lvl1pPr>
          </a:lstStyle>
          <a:p>
            <a:pPr>
              <a:defRPr/>
            </a:pPr>
            <a:endParaRPr lang="lt-LT" dirty="0"/>
          </a:p>
        </p:txBody>
      </p:sp>
      <p:sp>
        <p:nvSpPr>
          <p:cNvPr id="6" name="Rectangle 3"/>
          <p:cNvSpPr>
            <a:spLocks noGrp="1" noChangeArrowheads="1"/>
          </p:cNvSpPr>
          <p:nvPr>
            <p:ph type="sldNum" sz="quarter" idx="11"/>
          </p:nvPr>
        </p:nvSpPr>
        <p:spPr>
          <a:ln/>
        </p:spPr>
        <p:txBody>
          <a:bodyPr/>
          <a:lstStyle>
            <a:lvl1pPr>
              <a:defRPr/>
            </a:lvl1pPr>
          </a:lstStyle>
          <a:p>
            <a:pPr>
              <a:defRPr/>
            </a:pPr>
            <a:fld id="{AEF50568-E705-4EC8-B4C6-4759A91D44E6}" type="slidenum">
              <a:rPr lang="lt-LT"/>
              <a:pPr>
                <a:defRPr/>
              </a:pPr>
              <a:t>‹#›</a:t>
            </a:fld>
            <a:endParaRPr lang="lt-LT" dirty="0"/>
          </a:p>
        </p:txBody>
      </p:sp>
      <p:sp>
        <p:nvSpPr>
          <p:cNvPr id="7" name="Rectangle 16"/>
          <p:cNvSpPr>
            <a:spLocks noGrp="1" noChangeArrowheads="1"/>
          </p:cNvSpPr>
          <p:nvPr>
            <p:ph type="dt" sz="half" idx="12"/>
          </p:nvPr>
        </p:nvSpPr>
        <p:spPr>
          <a:ln/>
        </p:spPr>
        <p:txBody>
          <a:bodyPr/>
          <a:lstStyle>
            <a:lvl1pPr>
              <a:defRPr/>
            </a:lvl1pPr>
          </a:lstStyle>
          <a:p>
            <a:pPr>
              <a:defRPr/>
            </a:pPr>
            <a:endParaRPr lang="lt-LT" dirty="0"/>
          </a:p>
        </p:txBody>
      </p:sp>
    </p:spTree>
    <p:extLst>
      <p:ext uri="{BB962C8B-B14F-4D97-AF65-F5344CB8AC3E}">
        <p14:creationId xmlns:p14="http://schemas.microsoft.com/office/powerpoint/2010/main" val="2507295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dirty="0" smtClean="0"/>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Rectangle 2"/>
          <p:cNvSpPr>
            <a:spLocks noGrp="1" noChangeArrowheads="1"/>
          </p:cNvSpPr>
          <p:nvPr>
            <p:ph type="ftr" sz="quarter" idx="10"/>
          </p:nvPr>
        </p:nvSpPr>
        <p:spPr>
          <a:ln/>
        </p:spPr>
        <p:txBody>
          <a:bodyPr/>
          <a:lstStyle>
            <a:lvl1pPr>
              <a:defRPr/>
            </a:lvl1pPr>
          </a:lstStyle>
          <a:p>
            <a:pPr>
              <a:defRPr/>
            </a:pPr>
            <a:endParaRPr lang="lt-LT" dirty="0"/>
          </a:p>
        </p:txBody>
      </p:sp>
      <p:sp>
        <p:nvSpPr>
          <p:cNvPr id="6" name="Rectangle 3"/>
          <p:cNvSpPr>
            <a:spLocks noGrp="1" noChangeArrowheads="1"/>
          </p:cNvSpPr>
          <p:nvPr>
            <p:ph type="sldNum" sz="quarter" idx="11"/>
          </p:nvPr>
        </p:nvSpPr>
        <p:spPr>
          <a:ln/>
        </p:spPr>
        <p:txBody>
          <a:bodyPr/>
          <a:lstStyle>
            <a:lvl1pPr>
              <a:defRPr/>
            </a:lvl1pPr>
          </a:lstStyle>
          <a:p>
            <a:pPr>
              <a:defRPr/>
            </a:pPr>
            <a:fld id="{594574E9-4CBA-4604-BCCA-420E4B26EF1D}" type="slidenum">
              <a:rPr lang="lt-LT"/>
              <a:pPr>
                <a:defRPr/>
              </a:pPr>
              <a:t>‹#›</a:t>
            </a:fld>
            <a:endParaRPr lang="lt-LT" dirty="0"/>
          </a:p>
        </p:txBody>
      </p:sp>
      <p:sp>
        <p:nvSpPr>
          <p:cNvPr id="7" name="Rectangle 16"/>
          <p:cNvSpPr>
            <a:spLocks noGrp="1" noChangeArrowheads="1"/>
          </p:cNvSpPr>
          <p:nvPr>
            <p:ph type="dt" sz="half" idx="12"/>
          </p:nvPr>
        </p:nvSpPr>
        <p:spPr>
          <a:ln/>
        </p:spPr>
        <p:txBody>
          <a:bodyPr/>
          <a:lstStyle>
            <a:lvl1pPr>
              <a:defRPr/>
            </a:lvl1pPr>
          </a:lstStyle>
          <a:p>
            <a:pPr>
              <a:defRPr/>
            </a:pPr>
            <a:endParaRPr lang="lt-LT" dirty="0"/>
          </a:p>
        </p:txBody>
      </p:sp>
    </p:spTree>
    <p:extLst>
      <p:ext uri="{BB962C8B-B14F-4D97-AF65-F5344CB8AC3E}">
        <p14:creationId xmlns:p14="http://schemas.microsoft.com/office/powerpoint/2010/main" val="3012776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Rectangle 2"/>
          <p:cNvSpPr>
            <a:spLocks noGrp="1" noChangeArrowheads="1"/>
          </p:cNvSpPr>
          <p:nvPr>
            <p:ph type="ftr" sz="quarter" idx="10"/>
          </p:nvPr>
        </p:nvSpPr>
        <p:spPr>
          <a:ln/>
        </p:spPr>
        <p:txBody>
          <a:bodyPr/>
          <a:lstStyle>
            <a:lvl1pPr>
              <a:defRPr/>
            </a:lvl1pPr>
          </a:lstStyle>
          <a:p>
            <a:pPr>
              <a:defRPr/>
            </a:pPr>
            <a:endParaRPr lang="lt-LT" dirty="0"/>
          </a:p>
        </p:txBody>
      </p:sp>
      <p:sp>
        <p:nvSpPr>
          <p:cNvPr id="5" name="Rectangle 3"/>
          <p:cNvSpPr>
            <a:spLocks noGrp="1" noChangeArrowheads="1"/>
          </p:cNvSpPr>
          <p:nvPr>
            <p:ph type="sldNum" sz="quarter" idx="11"/>
          </p:nvPr>
        </p:nvSpPr>
        <p:spPr>
          <a:ln/>
        </p:spPr>
        <p:txBody>
          <a:bodyPr/>
          <a:lstStyle>
            <a:lvl1pPr>
              <a:defRPr/>
            </a:lvl1pPr>
          </a:lstStyle>
          <a:p>
            <a:pPr>
              <a:defRPr/>
            </a:pPr>
            <a:fld id="{088E8499-3D85-42B3-9F97-C713782F1CC5}" type="slidenum">
              <a:rPr lang="lt-LT"/>
              <a:pPr>
                <a:defRPr/>
              </a:pPr>
              <a:t>‹#›</a:t>
            </a:fld>
            <a:endParaRPr lang="lt-LT" dirty="0"/>
          </a:p>
        </p:txBody>
      </p:sp>
      <p:sp>
        <p:nvSpPr>
          <p:cNvPr id="6" name="Rectangle 16"/>
          <p:cNvSpPr>
            <a:spLocks noGrp="1" noChangeArrowheads="1"/>
          </p:cNvSpPr>
          <p:nvPr>
            <p:ph type="dt" sz="half" idx="12"/>
          </p:nvPr>
        </p:nvSpPr>
        <p:spPr>
          <a:ln/>
        </p:spPr>
        <p:txBody>
          <a:bodyPr/>
          <a:lstStyle>
            <a:lvl1pPr>
              <a:defRPr/>
            </a:lvl1pPr>
          </a:lstStyle>
          <a:p>
            <a:pPr>
              <a:defRPr/>
            </a:pPr>
            <a:endParaRPr lang="lt-LT" dirty="0"/>
          </a:p>
        </p:txBody>
      </p:sp>
    </p:spTree>
    <p:extLst>
      <p:ext uri="{BB962C8B-B14F-4D97-AF65-F5344CB8AC3E}">
        <p14:creationId xmlns:p14="http://schemas.microsoft.com/office/powerpoint/2010/main" val="1173362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457200"/>
            <a:ext cx="2057400" cy="5410200"/>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457200"/>
            <a:ext cx="6019800" cy="5410200"/>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Rectangle 2"/>
          <p:cNvSpPr>
            <a:spLocks noGrp="1" noChangeArrowheads="1"/>
          </p:cNvSpPr>
          <p:nvPr>
            <p:ph type="ftr" sz="quarter" idx="10"/>
          </p:nvPr>
        </p:nvSpPr>
        <p:spPr>
          <a:ln/>
        </p:spPr>
        <p:txBody>
          <a:bodyPr/>
          <a:lstStyle>
            <a:lvl1pPr>
              <a:defRPr/>
            </a:lvl1pPr>
          </a:lstStyle>
          <a:p>
            <a:pPr>
              <a:defRPr/>
            </a:pPr>
            <a:endParaRPr lang="lt-LT" dirty="0"/>
          </a:p>
        </p:txBody>
      </p:sp>
      <p:sp>
        <p:nvSpPr>
          <p:cNvPr id="5" name="Rectangle 3"/>
          <p:cNvSpPr>
            <a:spLocks noGrp="1" noChangeArrowheads="1"/>
          </p:cNvSpPr>
          <p:nvPr>
            <p:ph type="sldNum" sz="quarter" idx="11"/>
          </p:nvPr>
        </p:nvSpPr>
        <p:spPr>
          <a:ln/>
        </p:spPr>
        <p:txBody>
          <a:bodyPr/>
          <a:lstStyle>
            <a:lvl1pPr>
              <a:defRPr/>
            </a:lvl1pPr>
          </a:lstStyle>
          <a:p>
            <a:pPr>
              <a:defRPr/>
            </a:pPr>
            <a:fld id="{3BC5F3F8-1313-45B6-8539-86DFE08F083A}" type="slidenum">
              <a:rPr lang="lt-LT"/>
              <a:pPr>
                <a:defRPr/>
              </a:pPr>
              <a:t>‹#›</a:t>
            </a:fld>
            <a:endParaRPr lang="lt-LT" dirty="0"/>
          </a:p>
        </p:txBody>
      </p:sp>
      <p:sp>
        <p:nvSpPr>
          <p:cNvPr id="6" name="Rectangle 16"/>
          <p:cNvSpPr>
            <a:spLocks noGrp="1" noChangeArrowheads="1"/>
          </p:cNvSpPr>
          <p:nvPr>
            <p:ph type="dt" sz="half" idx="12"/>
          </p:nvPr>
        </p:nvSpPr>
        <p:spPr>
          <a:ln/>
        </p:spPr>
        <p:txBody>
          <a:bodyPr/>
          <a:lstStyle>
            <a:lvl1pPr>
              <a:defRPr/>
            </a:lvl1pPr>
          </a:lstStyle>
          <a:p>
            <a:pPr>
              <a:defRPr/>
            </a:pPr>
            <a:endParaRPr lang="lt-LT" dirty="0"/>
          </a:p>
        </p:txBody>
      </p:sp>
    </p:spTree>
    <p:extLst>
      <p:ext uri="{BB962C8B-B14F-4D97-AF65-F5344CB8AC3E}">
        <p14:creationId xmlns:p14="http://schemas.microsoft.com/office/powerpoint/2010/main" val="1192465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lt-LT" smtClean="0"/>
              <a:t>Spustelėję redag. ruoš. pavad. stilių</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a:p>
        </p:txBody>
      </p:sp>
      <p:sp>
        <p:nvSpPr>
          <p:cNvPr id="4" name="Date Placeholder 3"/>
          <p:cNvSpPr>
            <a:spLocks noGrp="1"/>
          </p:cNvSpPr>
          <p:nvPr>
            <p:ph type="dt" sz="half" idx="10"/>
          </p:nvPr>
        </p:nvSpPr>
        <p:spPr/>
        <p:txBody>
          <a:bodyPr/>
          <a:lstStyle>
            <a:lvl1pPr>
              <a:defRPr/>
            </a:lvl1pPr>
          </a:lstStyle>
          <a:p>
            <a:pPr>
              <a:defRPr/>
            </a:pPr>
            <a:fld id="{31EC352F-54F4-4CB0-A310-14F1ADCB1E0B}" type="datetimeFigureOut">
              <a:rPr lang="en-US">
                <a:solidFill>
                  <a:prstClr val="black">
                    <a:tint val="75000"/>
                  </a:prstClr>
                </a:solidFill>
              </a:rPr>
              <a:pPr>
                <a:defRPr/>
              </a:pPr>
              <a:t>6/4/2015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10EE88B-1B56-49E4-967E-BB8AFFDF798A}" type="slidenum">
              <a:rPr lang="en-US" altLang="lt-LT"/>
              <a:pPr/>
              <a:t>‹#›</a:t>
            </a:fld>
            <a:endParaRPr lang="en-US" altLang="lt-LT"/>
          </a:p>
        </p:txBody>
      </p:sp>
    </p:spTree>
    <p:extLst>
      <p:ext uri="{BB962C8B-B14F-4D97-AF65-F5344CB8AC3E}">
        <p14:creationId xmlns:p14="http://schemas.microsoft.com/office/powerpoint/2010/main" val="23134779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lvl1pPr>
              <a:defRPr/>
            </a:lvl1pPr>
          </a:lstStyle>
          <a:p>
            <a:pPr>
              <a:defRPr/>
            </a:pPr>
            <a:fld id="{E3BDB4AA-B9F0-42CC-A40D-FFC840BD2B56}" type="datetimeFigureOut">
              <a:rPr lang="en-US">
                <a:solidFill>
                  <a:prstClr val="black">
                    <a:tint val="75000"/>
                  </a:prstClr>
                </a:solidFill>
              </a:rPr>
              <a:pPr>
                <a:defRPr/>
              </a:pPr>
              <a:t>6/4/2015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15DD561E-9FDD-4FE6-996B-1D0E85419A38}" type="slidenum">
              <a:rPr lang="en-US" altLang="lt-LT"/>
              <a:pPr/>
              <a:t>‹#›</a:t>
            </a:fld>
            <a:endParaRPr lang="en-US" altLang="lt-LT"/>
          </a:p>
        </p:txBody>
      </p:sp>
    </p:spTree>
    <p:extLst>
      <p:ext uri="{BB962C8B-B14F-4D97-AF65-F5344CB8AC3E}">
        <p14:creationId xmlns:p14="http://schemas.microsoft.com/office/powerpoint/2010/main" val="24294526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lt-LT" smtClean="0"/>
              <a:t>Spustelėję redag. ruoš. pavad. stilių</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lvl1pPr>
              <a:defRPr/>
            </a:lvl1pPr>
          </a:lstStyle>
          <a:p>
            <a:pPr>
              <a:defRPr/>
            </a:pPr>
            <a:fld id="{23517B8D-5B20-4ABF-9BBE-CB0FA47B52EA}" type="datetimeFigureOut">
              <a:rPr lang="en-US">
                <a:solidFill>
                  <a:prstClr val="black">
                    <a:tint val="75000"/>
                  </a:prstClr>
                </a:solidFill>
              </a:rPr>
              <a:pPr>
                <a:defRPr/>
              </a:pPr>
              <a:t>6/4/2015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9158B89-7F84-4A63-81A2-3F1662C90EC7}" type="slidenum">
              <a:rPr lang="en-US" altLang="lt-LT"/>
              <a:pPr/>
              <a:t>‹#›</a:t>
            </a:fld>
            <a:endParaRPr lang="en-US" altLang="lt-LT"/>
          </a:p>
        </p:txBody>
      </p:sp>
    </p:spTree>
    <p:extLst>
      <p:ext uri="{BB962C8B-B14F-4D97-AF65-F5344CB8AC3E}">
        <p14:creationId xmlns:p14="http://schemas.microsoft.com/office/powerpoint/2010/main" val="4055411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5" name="Date Placeholder 3"/>
          <p:cNvSpPr>
            <a:spLocks noGrp="1"/>
          </p:cNvSpPr>
          <p:nvPr>
            <p:ph type="dt" sz="half" idx="10"/>
          </p:nvPr>
        </p:nvSpPr>
        <p:spPr/>
        <p:txBody>
          <a:bodyPr/>
          <a:lstStyle>
            <a:lvl1pPr>
              <a:defRPr/>
            </a:lvl1pPr>
          </a:lstStyle>
          <a:p>
            <a:pPr>
              <a:defRPr/>
            </a:pPr>
            <a:fld id="{8AAE4C2D-BD7D-4F67-899F-014FA45E35C8}" type="datetimeFigureOut">
              <a:rPr lang="en-US">
                <a:solidFill>
                  <a:prstClr val="black">
                    <a:tint val="75000"/>
                  </a:prstClr>
                </a:solidFill>
              </a:rPr>
              <a:pPr>
                <a:defRPr/>
              </a:pPr>
              <a:t>6/4/2015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040C72A5-62EA-4FF1-A668-5F0373FB8293}" type="slidenum">
              <a:rPr lang="en-US" altLang="lt-LT"/>
              <a:pPr/>
              <a:t>‹#›</a:t>
            </a:fld>
            <a:endParaRPr lang="en-US" altLang="lt-LT"/>
          </a:p>
        </p:txBody>
      </p:sp>
    </p:spTree>
    <p:extLst>
      <p:ext uri="{BB962C8B-B14F-4D97-AF65-F5344CB8AC3E}">
        <p14:creationId xmlns:p14="http://schemas.microsoft.com/office/powerpoint/2010/main" val="5523153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7" name="Date Placeholder 3"/>
          <p:cNvSpPr>
            <a:spLocks noGrp="1"/>
          </p:cNvSpPr>
          <p:nvPr>
            <p:ph type="dt" sz="half" idx="10"/>
          </p:nvPr>
        </p:nvSpPr>
        <p:spPr/>
        <p:txBody>
          <a:bodyPr/>
          <a:lstStyle>
            <a:lvl1pPr>
              <a:defRPr/>
            </a:lvl1pPr>
          </a:lstStyle>
          <a:p>
            <a:pPr>
              <a:defRPr/>
            </a:pPr>
            <a:fld id="{85288CE3-7E1D-42E8-8A90-A8931E4B41A6}" type="datetimeFigureOut">
              <a:rPr lang="en-US">
                <a:solidFill>
                  <a:prstClr val="black">
                    <a:tint val="75000"/>
                  </a:prstClr>
                </a:solidFill>
              </a:rPr>
              <a:pPr>
                <a:defRPr/>
              </a:pPr>
              <a:t>6/4/2015</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A1A5CD22-6BDB-42F7-A364-21130CA42068}" type="slidenum">
              <a:rPr lang="en-US" altLang="lt-LT"/>
              <a:pPr/>
              <a:t>‹#›</a:t>
            </a:fld>
            <a:endParaRPr lang="en-US" altLang="lt-LT"/>
          </a:p>
        </p:txBody>
      </p:sp>
    </p:spTree>
    <p:extLst>
      <p:ext uri="{BB962C8B-B14F-4D97-AF65-F5344CB8AC3E}">
        <p14:creationId xmlns:p14="http://schemas.microsoft.com/office/powerpoint/2010/main" val="1678423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Date Placeholder 3"/>
          <p:cNvSpPr>
            <a:spLocks noGrp="1"/>
          </p:cNvSpPr>
          <p:nvPr>
            <p:ph type="dt" sz="half" idx="10"/>
          </p:nvPr>
        </p:nvSpPr>
        <p:spPr/>
        <p:txBody>
          <a:bodyPr/>
          <a:lstStyle>
            <a:lvl1pPr>
              <a:defRPr/>
            </a:lvl1pPr>
          </a:lstStyle>
          <a:p>
            <a:pPr>
              <a:defRPr/>
            </a:pPr>
            <a:fld id="{D1C32D5F-8621-4647-9782-D936A7BC82A4}" type="datetimeFigureOut">
              <a:rPr lang="en-US">
                <a:solidFill>
                  <a:prstClr val="black">
                    <a:tint val="75000"/>
                  </a:prstClr>
                </a:solidFill>
              </a:rPr>
              <a:pPr>
                <a:defRPr/>
              </a:pPr>
              <a:t>6/4/2015</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F516A352-7C83-4A89-99CF-8CAA1EFCF727}" type="slidenum">
              <a:rPr lang="en-US" altLang="lt-LT"/>
              <a:pPr/>
              <a:t>‹#›</a:t>
            </a:fld>
            <a:endParaRPr lang="en-US" altLang="lt-LT"/>
          </a:p>
        </p:txBody>
      </p:sp>
    </p:spTree>
    <p:extLst>
      <p:ext uri="{BB962C8B-B14F-4D97-AF65-F5344CB8AC3E}">
        <p14:creationId xmlns:p14="http://schemas.microsoft.com/office/powerpoint/2010/main" val="4839639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46D1240-A453-4CA1-82FE-74E636D86152}" type="datetimeFigureOut">
              <a:rPr lang="en-US">
                <a:solidFill>
                  <a:prstClr val="black">
                    <a:tint val="75000"/>
                  </a:prstClr>
                </a:solidFill>
              </a:rPr>
              <a:pPr>
                <a:defRPr/>
              </a:pPr>
              <a:t>6/4/2015</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251F4EE7-F2FD-432C-B94F-0A6B6F4BA150}" type="slidenum">
              <a:rPr lang="en-US" altLang="lt-LT"/>
              <a:pPr/>
              <a:t>‹#›</a:t>
            </a:fld>
            <a:endParaRPr lang="en-US" altLang="lt-LT"/>
          </a:p>
        </p:txBody>
      </p:sp>
    </p:spTree>
    <p:extLst>
      <p:ext uri="{BB962C8B-B14F-4D97-AF65-F5344CB8AC3E}">
        <p14:creationId xmlns:p14="http://schemas.microsoft.com/office/powerpoint/2010/main" val="15074488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lt-LT" smtClean="0"/>
              <a:t>Spustelėję redag. ruoš. pavad. stilių</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3"/>
          <p:cNvSpPr>
            <a:spLocks noGrp="1"/>
          </p:cNvSpPr>
          <p:nvPr>
            <p:ph type="dt" sz="half" idx="10"/>
          </p:nvPr>
        </p:nvSpPr>
        <p:spPr/>
        <p:txBody>
          <a:bodyPr/>
          <a:lstStyle>
            <a:lvl1pPr>
              <a:defRPr/>
            </a:lvl1pPr>
          </a:lstStyle>
          <a:p>
            <a:pPr>
              <a:defRPr/>
            </a:pPr>
            <a:fld id="{28A375F8-DAF2-4E83-A073-7A8F0106ED49}" type="datetimeFigureOut">
              <a:rPr lang="en-US">
                <a:solidFill>
                  <a:prstClr val="black">
                    <a:tint val="75000"/>
                  </a:prstClr>
                </a:solidFill>
              </a:rPr>
              <a:pPr>
                <a:defRPr/>
              </a:pPr>
              <a:t>6/4/2015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33145BE-69BC-465A-B171-C2C73504E0F9}" type="slidenum">
              <a:rPr lang="en-US" altLang="lt-LT"/>
              <a:pPr/>
              <a:t>‹#›</a:t>
            </a:fld>
            <a:endParaRPr lang="en-US" altLang="lt-LT"/>
          </a:p>
        </p:txBody>
      </p:sp>
    </p:spTree>
    <p:extLst>
      <p:ext uri="{BB962C8B-B14F-4D97-AF65-F5344CB8AC3E}">
        <p14:creationId xmlns:p14="http://schemas.microsoft.com/office/powerpoint/2010/main" val="36641590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lt-LT" smtClean="0"/>
              <a:t>Spustelėję redag. ruoš. pavad. stilių</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lt-LT" noProof="0" smtClean="0"/>
              <a:t>Spustelėkite piktogr. norėdami įtraukti pav.</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3"/>
          <p:cNvSpPr>
            <a:spLocks noGrp="1"/>
          </p:cNvSpPr>
          <p:nvPr>
            <p:ph type="dt" sz="half" idx="10"/>
          </p:nvPr>
        </p:nvSpPr>
        <p:spPr/>
        <p:txBody>
          <a:bodyPr/>
          <a:lstStyle>
            <a:lvl1pPr>
              <a:defRPr/>
            </a:lvl1pPr>
          </a:lstStyle>
          <a:p>
            <a:pPr>
              <a:defRPr/>
            </a:pPr>
            <a:fld id="{D99704E1-06DF-45F5-8059-C6349D95916F}" type="datetimeFigureOut">
              <a:rPr lang="en-US">
                <a:solidFill>
                  <a:prstClr val="black">
                    <a:tint val="75000"/>
                  </a:prstClr>
                </a:solidFill>
              </a:rPr>
              <a:pPr>
                <a:defRPr/>
              </a:pPr>
              <a:t>6/4/2015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3EF8089A-E7A1-4ED1-B8FB-1E905D28160F}" type="slidenum">
              <a:rPr lang="en-US" altLang="lt-LT"/>
              <a:pPr/>
              <a:t>‹#›</a:t>
            </a:fld>
            <a:endParaRPr lang="en-US" altLang="lt-LT"/>
          </a:p>
        </p:txBody>
      </p:sp>
    </p:spTree>
    <p:extLst>
      <p:ext uri="{BB962C8B-B14F-4D97-AF65-F5344CB8AC3E}">
        <p14:creationId xmlns:p14="http://schemas.microsoft.com/office/powerpoint/2010/main" val="405056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lvl1pPr>
              <a:defRPr/>
            </a:lvl1pPr>
          </a:lstStyle>
          <a:p>
            <a:pPr>
              <a:defRPr/>
            </a:pPr>
            <a:fld id="{574A1A6A-DAD9-4FF1-B290-2E7E584E5C56}" type="datetimeFigureOut">
              <a:rPr lang="en-US">
                <a:solidFill>
                  <a:prstClr val="black">
                    <a:tint val="75000"/>
                  </a:prstClr>
                </a:solidFill>
              </a:rPr>
              <a:pPr>
                <a:defRPr/>
              </a:pPr>
              <a:t>6/4/2015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BB97D7B-3A0C-4A62-9721-4099800502FD}" type="slidenum">
              <a:rPr lang="en-US" altLang="lt-LT"/>
              <a:pPr/>
              <a:t>‹#›</a:t>
            </a:fld>
            <a:endParaRPr lang="en-US" altLang="lt-LT"/>
          </a:p>
        </p:txBody>
      </p:sp>
    </p:spTree>
    <p:extLst>
      <p:ext uri="{BB962C8B-B14F-4D97-AF65-F5344CB8AC3E}">
        <p14:creationId xmlns:p14="http://schemas.microsoft.com/office/powerpoint/2010/main" val="18336668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lvl1pPr>
              <a:defRPr/>
            </a:lvl1pPr>
          </a:lstStyle>
          <a:p>
            <a:pPr>
              <a:defRPr/>
            </a:pPr>
            <a:fld id="{E1084C72-DA38-4EF5-8AAB-9D171B959A08}" type="datetimeFigureOut">
              <a:rPr lang="en-US">
                <a:solidFill>
                  <a:prstClr val="black">
                    <a:tint val="75000"/>
                  </a:prstClr>
                </a:solidFill>
              </a:rPr>
              <a:pPr>
                <a:defRPr/>
              </a:pPr>
              <a:t>6/4/2015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DEBFF3A-CA5E-4F86-866B-E94628EEE3E3}" type="slidenum">
              <a:rPr lang="en-US" altLang="lt-LT"/>
              <a:pPr/>
              <a:t>‹#›</a:t>
            </a:fld>
            <a:endParaRPr lang="en-US" altLang="lt-LT"/>
          </a:p>
        </p:txBody>
      </p:sp>
    </p:spTree>
    <p:extLst>
      <p:ext uri="{BB962C8B-B14F-4D97-AF65-F5344CB8AC3E}">
        <p14:creationId xmlns:p14="http://schemas.microsoft.com/office/powerpoint/2010/main" val="11041117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B63B864A-24C5-47C9-95E0-3F159EF6960D}" type="datetimeFigureOut">
              <a:rPr lang="lt-LT" smtClean="0">
                <a:solidFill>
                  <a:prstClr val="black">
                    <a:tint val="75000"/>
                  </a:prstClr>
                </a:solidFill>
              </a:rPr>
              <a:pPr/>
              <a:t>2015.06.04</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743D004B-0AF6-48D3-A51F-468E0AF4564B}" type="slidenum">
              <a:rPr lang="lt-LT" smtClean="0">
                <a:solidFill>
                  <a:prstClr val="black">
                    <a:tint val="75000"/>
                  </a:prstClr>
                </a:solidFill>
              </a:rPr>
              <a:pPr/>
              <a:t>‹#›</a:t>
            </a:fld>
            <a:endParaRPr lang="lt-LT">
              <a:solidFill>
                <a:prstClr val="black">
                  <a:tint val="75000"/>
                </a:prstClr>
              </a:solidFill>
            </a:endParaRPr>
          </a:p>
        </p:txBody>
      </p:sp>
    </p:spTree>
    <p:extLst>
      <p:ext uri="{BB962C8B-B14F-4D97-AF65-F5344CB8AC3E}">
        <p14:creationId xmlns:p14="http://schemas.microsoft.com/office/powerpoint/2010/main" val="11779795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B63B864A-24C5-47C9-95E0-3F159EF6960D}" type="datetimeFigureOut">
              <a:rPr lang="lt-LT" smtClean="0">
                <a:solidFill>
                  <a:prstClr val="black">
                    <a:tint val="75000"/>
                  </a:prstClr>
                </a:solidFill>
              </a:rPr>
              <a:pPr/>
              <a:t>2015.06.04</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743D004B-0AF6-48D3-A51F-468E0AF4564B}" type="slidenum">
              <a:rPr lang="lt-LT" smtClean="0">
                <a:solidFill>
                  <a:prstClr val="black">
                    <a:tint val="75000"/>
                  </a:prstClr>
                </a:solidFill>
              </a:rPr>
              <a:pPr/>
              <a:t>‹#›</a:t>
            </a:fld>
            <a:endParaRPr lang="lt-LT">
              <a:solidFill>
                <a:prstClr val="black">
                  <a:tint val="75000"/>
                </a:prstClr>
              </a:solidFill>
            </a:endParaRPr>
          </a:p>
        </p:txBody>
      </p:sp>
    </p:spTree>
    <p:extLst>
      <p:ext uri="{BB962C8B-B14F-4D97-AF65-F5344CB8AC3E}">
        <p14:creationId xmlns:p14="http://schemas.microsoft.com/office/powerpoint/2010/main" val="38387359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3B864A-24C5-47C9-95E0-3F159EF6960D}" type="datetimeFigureOut">
              <a:rPr lang="lt-LT" smtClean="0">
                <a:solidFill>
                  <a:prstClr val="black">
                    <a:tint val="75000"/>
                  </a:prstClr>
                </a:solidFill>
              </a:rPr>
              <a:pPr/>
              <a:t>2015.06.04</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743D004B-0AF6-48D3-A51F-468E0AF4564B}" type="slidenum">
              <a:rPr lang="lt-LT" smtClean="0">
                <a:solidFill>
                  <a:prstClr val="black">
                    <a:tint val="75000"/>
                  </a:prstClr>
                </a:solidFill>
              </a:rPr>
              <a:pPr/>
              <a:t>‹#›</a:t>
            </a:fld>
            <a:endParaRPr lang="lt-LT">
              <a:solidFill>
                <a:prstClr val="black">
                  <a:tint val="75000"/>
                </a:prstClr>
              </a:solidFill>
            </a:endParaRPr>
          </a:p>
        </p:txBody>
      </p:sp>
    </p:spTree>
    <p:extLst>
      <p:ext uri="{BB962C8B-B14F-4D97-AF65-F5344CB8AC3E}">
        <p14:creationId xmlns:p14="http://schemas.microsoft.com/office/powerpoint/2010/main" val="28862389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B63B864A-24C5-47C9-95E0-3F159EF6960D}" type="datetimeFigureOut">
              <a:rPr lang="lt-LT" smtClean="0">
                <a:solidFill>
                  <a:prstClr val="black">
                    <a:tint val="75000"/>
                  </a:prstClr>
                </a:solidFill>
              </a:rPr>
              <a:pPr/>
              <a:t>2015.06.04</a:t>
            </a:fld>
            <a:endParaRPr lang="lt-LT">
              <a:solidFill>
                <a:prstClr val="black">
                  <a:tint val="75000"/>
                </a:prstClr>
              </a:solidFill>
            </a:endParaRPr>
          </a:p>
        </p:txBody>
      </p:sp>
      <p:sp>
        <p:nvSpPr>
          <p:cNvPr id="6" name="Footer Placeholder 5"/>
          <p:cNvSpPr>
            <a:spLocks noGrp="1"/>
          </p:cNvSpPr>
          <p:nvPr>
            <p:ph type="ftr" sz="quarter" idx="11"/>
          </p:nvPr>
        </p:nvSpPr>
        <p:spPr/>
        <p:txBody>
          <a:bodyPr/>
          <a:lstStyle/>
          <a:p>
            <a:endParaRPr lang="lt-LT">
              <a:solidFill>
                <a:prstClr val="black">
                  <a:tint val="75000"/>
                </a:prstClr>
              </a:solidFill>
            </a:endParaRPr>
          </a:p>
        </p:txBody>
      </p:sp>
      <p:sp>
        <p:nvSpPr>
          <p:cNvPr id="7" name="Slide Number Placeholder 6"/>
          <p:cNvSpPr>
            <a:spLocks noGrp="1"/>
          </p:cNvSpPr>
          <p:nvPr>
            <p:ph type="sldNum" sz="quarter" idx="12"/>
          </p:nvPr>
        </p:nvSpPr>
        <p:spPr/>
        <p:txBody>
          <a:bodyPr/>
          <a:lstStyle/>
          <a:p>
            <a:fld id="{743D004B-0AF6-48D3-A51F-468E0AF4564B}" type="slidenum">
              <a:rPr lang="lt-LT" smtClean="0">
                <a:solidFill>
                  <a:prstClr val="black">
                    <a:tint val="75000"/>
                  </a:prstClr>
                </a:solidFill>
              </a:rPr>
              <a:pPr/>
              <a:t>‹#›</a:t>
            </a:fld>
            <a:endParaRPr lang="lt-LT">
              <a:solidFill>
                <a:prstClr val="black">
                  <a:tint val="75000"/>
                </a:prstClr>
              </a:solidFill>
            </a:endParaRPr>
          </a:p>
        </p:txBody>
      </p:sp>
    </p:spTree>
    <p:extLst>
      <p:ext uri="{BB962C8B-B14F-4D97-AF65-F5344CB8AC3E}">
        <p14:creationId xmlns:p14="http://schemas.microsoft.com/office/powerpoint/2010/main" val="31455629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B63B864A-24C5-47C9-95E0-3F159EF6960D}" type="datetimeFigureOut">
              <a:rPr lang="lt-LT" smtClean="0">
                <a:solidFill>
                  <a:prstClr val="black">
                    <a:tint val="75000"/>
                  </a:prstClr>
                </a:solidFill>
              </a:rPr>
              <a:pPr/>
              <a:t>2015.06.04</a:t>
            </a:fld>
            <a:endParaRPr lang="lt-LT">
              <a:solidFill>
                <a:prstClr val="black">
                  <a:tint val="75000"/>
                </a:prstClr>
              </a:solidFill>
            </a:endParaRPr>
          </a:p>
        </p:txBody>
      </p:sp>
      <p:sp>
        <p:nvSpPr>
          <p:cNvPr id="8" name="Footer Placeholder 7"/>
          <p:cNvSpPr>
            <a:spLocks noGrp="1"/>
          </p:cNvSpPr>
          <p:nvPr>
            <p:ph type="ftr" sz="quarter" idx="11"/>
          </p:nvPr>
        </p:nvSpPr>
        <p:spPr/>
        <p:txBody>
          <a:bodyPr/>
          <a:lstStyle/>
          <a:p>
            <a:endParaRPr lang="lt-LT">
              <a:solidFill>
                <a:prstClr val="black">
                  <a:tint val="75000"/>
                </a:prstClr>
              </a:solidFill>
            </a:endParaRPr>
          </a:p>
        </p:txBody>
      </p:sp>
      <p:sp>
        <p:nvSpPr>
          <p:cNvPr id="9" name="Slide Number Placeholder 8"/>
          <p:cNvSpPr>
            <a:spLocks noGrp="1"/>
          </p:cNvSpPr>
          <p:nvPr>
            <p:ph type="sldNum" sz="quarter" idx="12"/>
          </p:nvPr>
        </p:nvSpPr>
        <p:spPr/>
        <p:txBody>
          <a:bodyPr/>
          <a:lstStyle/>
          <a:p>
            <a:fld id="{743D004B-0AF6-48D3-A51F-468E0AF4564B}" type="slidenum">
              <a:rPr lang="lt-LT" smtClean="0">
                <a:solidFill>
                  <a:prstClr val="black">
                    <a:tint val="75000"/>
                  </a:prstClr>
                </a:solidFill>
              </a:rPr>
              <a:pPr/>
              <a:t>‹#›</a:t>
            </a:fld>
            <a:endParaRPr lang="lt-LT">
              <a:solidFill>
                <a:prstClr val="black">
                  <a:tint val="75000"/>
                </a:prstClr>
              </a:solidFill>
            </a:endParaRPr>
          </a:p>
        </p:txBody>
      </p:sp>
    </p:spTree>
    <p:extLst>
      <p:ext uri="{BB962C8B-B14F-4D97-AF65-F5344CB8AC3E}">
        <p14:creationId xmlns:p14="http://schemas.microsoft.com/office/powerpoint/2010/main" val="19244814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B63B864A-24C5-47C9-95E0-3F159EF6960D}" type="datetimeFigureOut">
              <a:rPr lang="lt-LT" smtClean="0">
                <a:solidFill>
                  <a:prstClr val="black">
                    <a:tint val="75000"/>
                  </a:prstClr>
                </a:solidFill>
              </a:rPr>
              <a:pPr/>
              <a:t>2015.06.04</a:t>
            </a:fld>
            <a:endParaRPr lang="lt-LT">
              <a:solidFill>
                <a:prstClr val="black">
                  <a:tint val="75000"/>
                </a:prstClr>
              </a:solidFill>
            </a:endParaRPr>
          </a:p>
        </p:txBody>
      </p:sp>
      <p:sp>
        <p:nvSpPr>
          <p:cNvPr id="4" name="Footer Placeholder 3"/>
          <p:cNvSpPr>
            <a:spLocks noGrp="1"/>
          </p:cNvSpPr>
          <p:nvPr>
            <p:ph type="ftr" sz="quarter" idx="11"/>
          </p:nvPr>
        </p:nvSpPr>
        <p:spPr/>
        <p:txBody>
          <a:bodyPr/>
          <a:lstStyle/>
          <a:p>
            <a:endParaRPr lang="lt-LT">
              <a:solidFill>
                <a:prstClr val="black">
                  <a:tint val="75000"/>
                </a:prstClr>
              </a:solidFill>
            </a:endParaRPr>
          </a:p>
        </p:txBody>
      </p:sp>
      <p:sp>
        <p:nvSpPr>
          <p:cNvPr id="5" name="Slide Number Placeholder 4"/>
          <p:cNvSpPr>
            <a:spLocks noGrp="1"/>
          </p:cNvSpPr>
          <p:nvPr>
            <p:ph type="sldNum" sz="quarter" idx="12"/>
          </p:nvPr>
        </p:nvSpPr>
        <p:spPr/>
        <p:txBody>
          <a:bodyPr/>
          <a:lstStyle/>
          <a:p>
            <a:fld id="{743D004B-0AF6-48D3-A51F-468E0AF4564B}" type="slidenum">
              <a:rPr lang="lt-LT" smtClean="0">
                <a:solidFill>
                  <a:prstClr val="black">
                    <a:tint val="75000"/>
                  </a:prstClr>
                </a:solidFill>
              </a:rPr>
              <a:pPr/>
              <a:t>‹#›</a:t>
            </a:fld>
            <a:endParaRPr lang="lt-LT">
              <a:solidFill>
                <a:prstClr val="black">
                  <a:tint val="75000"/>
                </a:prstClr>
              </a:solidFill>
            </a:endParaRPr>
          </a:p>
        </p:txBody>
      </p:sp>
    </p:spTree>
    <p:extLst>
      <p:ext uri="{BB962C8B-B14F-4D97-AF65-F5344CB8AC3E}">
        <p14:creationId xmlns:p14="http://schemas.microsoft.com/office/powerpoint/2010/main" val="24226565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3B864A-24C5-47C9-95E0-3F159EF6960D}" type="datetimeFigureOut">
              <a:rPr lang="lt-LT" smtClean="0">
                <a:solidFill>
                  <a:prstClr val="black">
                    <a:tint val="75000"/>
                  </a:prstClr>
                </a:solidFill>
              </a:rPr>
              <a:pPr/>
              <a:t>2015.06.04</a:t>
            </a:fld>
            <a:endParaRPr lang="lt-LT">
              <a:solidFill>
                <a:prstClr val="black">
                  <a:tint val="75000"/>
                </a:prstClr>
              </a:solidFill>
            </a:endParaRPr>
          </a:p>
        </p:txBody>
      </p:sp>
      <p:sp>
        <p:nvSpPr>
          <p:cNvPr id="3" name="Footer Placeholder 2"/>
          <p:cNvSpPr>
            <a:spLocks noGrp="1"/>
          </p:cNvSpPr>
          <p:nvPr>
            <p:ph type="ftr" sz="quarter" idx="11"/>
          </p:nvPr>
        </p:nvSpPr>
        <p:spPr/>
        <p:txBody>
          <a:bodyPr/>
          <a:lstStyle/>
          <a:p>
            <a:endParaRPr lang="lt-LT">
              <a:solidFill>
                <a:prstClr val="black">
                  <a:tint val="75000"/>
                </a:prstClr>
              </a:solidFill>
            </a:endParaRPr>
          </a:p>
        </p:txBody>
      </p:sp>
      <p:sp>
        <p:nvSpPr>
          <p:cNvPr id="4" name="Slide Number Placeholder 3"/>
          <p:cNvSpPr>
            <a:spLocks noGrp="1"/>
          </p:cNvSpPr>
          <p:nvPr>
            <p:ph type="sldNum" sz="quarter" idx="12"/>
          </p:nvPr>
        </p:nvSpPr>
        <p:spPr/>
        <p:txBody>
          <a:bodyPr/>
          <a:lstStyle/>
          <a:p>
            <a:fld id="{743D004B-0AF6-48D3-A51F-468E0AF4564B}" type="slidenum">
              <a:rPr lang="lt-LT" smtClean="0">
                <a:solidFill>
                  <a:prstClr val="black">
                    <a:tint val="75000"/>
                  </a:prstClr>
                </a:solidFill>
              </a:rPr>
              <a:pPr/>
              <a:t>‹#›</a:t>
            </a:fld>
            <a:endParaRPr lang="lt-LT">
              <a:solidFill>
                <a:prstClr val="black">
                  <a:tint val="75000"/>
                </a:prstClr>
              </a:solidFill>
            </a:endParaRPr>
          </a:p>
        </p:txBody>
      </p:sp>
    </p:spTree>
    <p:extLst>
      <p:ext uri="{BB962C8B-B14F-4D97-AF65-F5344CB8AC3E}">
        <p14:creationId xmlns:p14="http://schemas.microsoft.com/office/powerpoint/2010/main" val="14297513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3B864A-24C5-47C9-95E0-3F159EF6960D}" type="datetimeFigureOut">
              <a:rPr lang="lt-LT" smtClean="0">
                <a:solidFill>
                  <a:prstClr val="black">
                    <a:tint val="75000"/>
                  </a:prstClr>
                </a:solidFill>
              </a:rPr>
              <a:pPr/>
              <a:t>2015.06.04</a:t>
            </a:fld>
            <a:endParaRPr lang="lt-LT">
              <a:solidFill>
                <a:prstClr val="black">
                  <a:tint val="75000"/>
                </a:prstClr>
              </a:solidFill>
            </a:endParaRPr>
          </a:p>
        </p:txBody>
      </p:sp>
      <p:sp>
        <p:nvSpPr>
          <p:cNvPr id="6" name="Footer Placeholder 5"/>
          <p:cNvSpPr>
            <a:spLocks noGrp="1"/>
          </p:cNvSpPr>
          <p:nvPr>
            <p:ph type="ftr" sz="quarter" idx="11"/>
          </p:nvPr>
        </p:nvSpPr>
        <p:spPr/>
        <p:txBody>
          <a:bodyPr/>
          <a:lstStyle/>
          <a:p>
            <a:endParaRPr lang="lt-LT">
              <a:solidFill>
                <a:prstClr val="black">
                  <a:tint val="75000"/>
                </a:prstClr>
              </a:solidFill>
            </a:endParaRPr>
          </a:p>
        </p:txBody>
      </p:sp>
      <p:sp>
        <p:nvSpPr>
          <p:cNvPr id="7" name="Slide Number Placeholder 6"/>
          <p:cNvSpPr>
            <a:spLocks noGrp="1"/>
          </p:cNvSpPr>
          <p:nvPr>
            <p:ph type="sldNum" sz="quarter" idx="12"/>
          </p:nvPr>
        </p:nvSpPr>
        <p:spPr/>
        <p:txBody>
          <a:bodyPr/>
          <a:lstStyle/>
          <a:p>
            <a:fld id="{743D004B-0AF6-48D3-A51F-468E0AF4564B}" type="slidenum">
              <a:rPr lang="lt-LT" smtClean="0">
                <a:solidFill>
                  <a:prstClr val="black">
                    <a:tint val="75000"/>
                  </a:prstClr>
                </a:solidFill>
              </a:rPr>
              <a:pPr/>
              <a:t>‹#›</a:t>
            </a:fld>
            <a:endParaRPr lang="lt-LT">
              <a:solidFill>
                <a:prstClr val="black">
                  <a:tint val="75000"/>
                </a:prstClr>
              </a:solidFill>
            </a:endParaRPr>
          </a:p>
        </p:txBody>
      </p:sp>
    </p:spTree>
    <p:extLst>
      <p:ext uri="{BB962C8B-B14F-4D97-AF65-F5344CB8AC3E}">
        <p14:creationId xmlns:p14="http://schemas.microsoft.com/office/powerpoint/2010/main" val="8214927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3B864A-24C5-47C9-95E0-3F159EF6960D}" type="datetimeFigureOut">
              <a:rPr lang="lt-LT" smtClean="0">
                <a:solidFill>
                  <a:prstClr val="black">
                    <a:tint val="75000"/>
                  </a:prstClr>
                </a:solidFill>
              </a:rPr>
              <a:pPr/>
              <a:t>2015.06.04</a:t>
            </a:fld>
            <a:endParaRPr lang="lt-LT">
              <a:solidFill>
                <a:prstClr val="black">
                  <a:tint val="75000"/>
                </a:prstClr>
              </a:solidFill>
            </a:endParaRPr>
          </a:p>
        </p:txBody>
      </p:sp>
      <p:sp>
        <p:nvSpPr>
          <p:cNvPr id="6" name="Footer Placeholder 5"/>
          <p:cNvSpPr>
            <a:spLocks noGrp="1"/>
          </p:cNvSpPr>
          <p:nvPr>
            <p:ph type="ftr" sz="quarter" idx="11"/>
          </p:nvPr>
        </p:nvSpPr>
        <p:spPr/>
        <p:txBody>
          <a:bodyPr/>
          <a:lstStyle/>
          <a:p>
            <a:endParaRPr lang="lt-LT">
              <a:solidFill>
                <a:prstClr val="black">
                  <a:tint val="75000"/>
                </a:prstClr>
              </a:solidFill>
            </a:endParaRPr>
          </a:p>
        </p:txBody>
      </p:sp>
      <p:sp>
        <p:nvSpPr>
          <p:cNvPr id="7" name="Slide Number Placeholder 6"/>
          <p:cNvSpPr>
            <a:spLocks noGrp="1"/>
          </p:cNvSpPr>
          <p:nvPr>
            <p:ph type="sldNum" sz="quarter" idx="12"/>
          </p:nvPr>
        </p:nvSpPr>
        <p:spPr/>
        <p:txBody>
          <a:bodyPr/>
          <a:lstStyle/>
          <a:p>
            <a:fld id="{743D004B-0AF6-48D3-A51F-468E0AF4564B}" type="slidenum">
              <a:rPr lang="lt-LT" smtClean="0">
                <a:solidFill>
                  <a:prstClr val="black">
                    <a:tint val="75000"/>
                  </a:prstClr>
                </a:solidFill>
              </a:rPr>
              <a:pPr/>
              <a:t>‹#›</a:t>
            </a:fld>
            <a:endParaRPr lang="lt-LT">
              <a:solidFill>
                <a:prstClr val="black">
                  <a:tint val="75000"/>
                </a:prstClr>
              </a:solidFill>
            </a:endParaRPr>
          </a:p>
        </p:txBody>
      </p:sp>
    </p:spTree>
    <p:extLst>
      <p:ext uri="{BB962C8B-B14F-4D97-AF65-F5344CB8AC3E}">
        <p14:creationId xmlns:p14="http://schemas.microsoft.com/office/powerpoint/2010/main" val="22989029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B63B864A-24C5-47C9-95E0-3F159EF6960D}" type="datetimeFigureOut">
              <a:rPr lang="lt-LT" smtClean="0">
                <a:solidFill>
                  <a:prstClr val="black">
                    <a:tint val="75000"/>
                  </a:prstClr>
                </a:solidFill>
              </a:rPr>
              <a:pPr/>
              <a:t>2015.06.04</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743D004B-0AF6-48D3-A51F-468E0AF4564B}" type="slidenum">
              <a:rPr lang="lt-LT" smtClean="0">
                <a:solidFill>
                  <a:prstClr val="black">
                    <a:tint val="75000"/>
                  </a:prstClr>
                </a:solidFill>
              </a:rPr>
              <a:pPr/>
              <a:t>‹#›</a:t>
            </a:fld>
            <a:endParaRPr lang="lt-LT">
              <a:solidFill>
                <a:prstClr val="black">
                  <a:tint val="75000"/>
                </a:prstClr>
              </a:solidFill>
            </a:endParaRPr>
          </a:p>
        </p:txBody>
      </p:sp>
    </p:spTree>
    <p:extLst>
      <p:ext uri="{BB962C8B-B14F-4D97-AF65-F5344CB8AC3E}">
        <p14:creationId xmlns:p14="http://schemas.microsoft.com/office/powerpoint/2010/main" val="23383162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B63B864A-24C5-47C9-95E0-3F159EF6960D}" type="datetimeFigureOut">
              <a:rPr lang="lt-LT" smtClean="0">
                <a:solidFill>
                  <a:prstClr val="black">
                    <a:tint val="75000"/>
                  </a:prstClr>
                </a:solidFill>
              </a:rPr>
              <a:pPr/>
              <a:t>2015.06.04</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743D004B-0AF6-48D3-A51F-468E0AF4564B}" type="slidenum">
              <a:rPr lang="lt-LT" smtClean="0">
                <a:solidFill>
                  <a:prstClr val="black">
                    <a:tint val="75000"/>
                  </a:prstClr>
                </a:solidFill>
              </a:rPr>
              <a:pPr/>
              <a:t>‹#›</a:t>
            </a:fld>
            <a:endParaRPr lang="lt-LT">
              <a:solidFill>
                <a:prstClr val="black">
                  <a:tint val="75000"/>
                </a:prstClr>
              </a:solidFill>
            </a:endParaRPr>
          </a:p>
        </p:txBody>
      </p:sp>
    </p:spTree>
    <p:extLst>
      <p:ext uri="{BB962C8B-B14F-4D97-AF65-F5344CB8AC3E}">
        <p14:creationId xmlns:p14="http://schemas.microsoft.com/office/powerpoint/2010/main" val="7621591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bg>
      <p:bgPr>
        <a:solidFill>
          <a:srgbClr val="EDF7F2"/>
        </a:solidFill>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1">
              <a:gsLst>
                <a:gs pos="0">
                  <a:srgbClr val="DFF1E7"/>
                </a:gs>
                <a:gs pos="100000">
                  <a:srgbClr val="96CEBF">
                    <a:alpha val="78998"/>
                  </a:srgbClr>
                </a:gs>
              </a:gsLst>
              <a:lin ang="18900000" scaled="1"/>
            </a:gradFill>
            <a:ln w="9525">
              <a:noFill/>
              <a:miter lim="800000"/>
              <a:headEnd/>
              <a:tailEnd/>
            </a:ln>
          </p:spPr>
          <p:txBody>
            <a:bodyPr wrap="none" anchor="ctr"/>
            <a:lstStyle/>
            <a:p>
              <a:pPr algn="ctr">
                <a:defRPr/>
              </a:pPr>
              <a:endParaRPr lang="lt-LT" sz="2400">
                <a:solidFill>
                  <a:prstClr val="black"/>
                </a:solidFill>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gradFill rotWithShape="1">
              <a:gsLst>
                <a:gs pos="0">
                  <a:srgbClr val="DFF1E7"/>
                </a:gs>
                <a:gs pos="100000">
                  <a:srgbClr val="96CEBF">
                    <a:alpha val="78998"/>
                  </a:srgbClr>
                </a:gs>
              </a:gsLst>
              <a:lin ang="18900000" scaled="1"/>
            </a:gradFill>
            <a:ln w="9525">
              <a:noFill/>
              <a:miter lim="800000"/>
              <a:headEnd/>
              <a:tailEnd/>
            </a:ln>
          </p:spPr>
          <p:txBody>
            <a:bodyPr/>
            <a:lstStyle/>
            <a:p>
              <a:pPr>
                <a:defRPr/>
              </a:pPr>
              <a:endParaRPr lang="lt-LT" sz="2400">
                <a:solidFill>
                  <a:prstClr val="black"/>
                </a:solidFill>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gradFill rotWithShape="1">
                <a:gsLst>
                  <a:gs pos="0">
                    <a:srgbClr val="DFF1E7"/>
                  </a:gs>
                  <a:gs pos="100000">
                    <a:srgbClr val="96CEBF">
                      <a:alpha val="78998"/>
                    </a:srgbClr>
                  </a:gs>
                </a:gsLst>
                <a:lin ang="18900000" scaled="1"/>
              </a:gradFill>
              <a:ln w="9525">
                <a:noFill/>
                <a:miter lim="800000"/>
                <a:headEnd/>
                <a:tailEnd/>
              </a:ln>
            </p:spPr>
            <p:txBody>
              <a:bodyPr/>
              <a:lstStyle/>
              <a:p>
                <a:pPr>
                  <a:defRPr/>
                </a:pPr>
                <a:endParaRPr lang="lt-LT" sz="2400">
                  <a:solidFill>
                    <a:prstClr val="black"/>
                  </a:solidFill>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gradFill rotWithShape="1">
                <a:gsLst>
                  <a:gs pos="0">
                    <a:srgbClr val="DFF1E7"/>
                  </a:gs>
                  <a:gs pos="100000">
                    <a:srgbClr val="96CEBF">
                      <a:alpha val="78998"/>
                    </a:srgbClr>
                  </a:gs>
                </a:gsLst>
                <a:lin ang="18900000" scaled="1"/>
              </a:gradFill>
              <a:ln w="9525">
                <a:noFill/>
                <a:miter lim="800000"/>
                <a:headEnd/>
                <a:tailEnd/>
              </a:ln>
            </p:spPr>
            <p:txBody>
              <a:bodyPr/>
              <a:lstStyle/>
              <a:p>
                <a:pPr>
                  <a:defRPr/>
                </a:pPr>
                <a:endParaRPr lang="lt-LT" sz="2400">
                  <a:solidFill>
                    <a:prstClr val="black"/>
                  </a:solidFill>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gradFill rotWithShape="1">
                <a:gsLst>
                  <a:gs pos="0">
                    <a:srgbClr val="DFF1E7"/>
                  </a:gs>
                  <a:gs pos="100000">
                    <a:srgbClr val="96CEBF">
                      <a:alpha val="78998"/>
                    </a:srgbClr>
                  </a:gs>
                </a:gsLst>
                <a:lin ang="18900000" scaled="1"/>
              </a:gradFill>
              <a:ln w="9525">
                <a:noFill/>
                <a:miter lim="800000"/>
                <a:headEnd/>
                <a:tailEnd/>
              </a:ln>
            </p:spPr>
            <p:txBody>
              <a:bodyPr/>
              <a:lstStyle/>
              <a:p>
                <a:pPr>
                  <a:defRPr/>
                </a:pPr>
                <a:endParaRPr lang="lt-LT" sz="2400">
                  <a:solidFill>
                    <a:prstClr val="black"/>
                  </a:solidFill>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gradFill rotWithShape="1">
                <a:gsLst>
                  <a:gs pos="0">
                    <a:srgbClr val="DFF1E7"/>
                  </a:gs>
                  <a:gs pos="100000">
                    <a:srgbClr val="96CEBF">
                      <a:alpha val="78998"/>
                    </a:srgbClr>
                  </a:gs>
                </a:gsLst>
                <a:lin ang="18900000" scaled="1"/>
              </a:gradFill>
              <a:ln w="9525">
                <a:noFill/>
                <a:miter lim="800000"/>
                <a:headEnd/>
                <a:tailEnd/>
              </a:ln>
            </p:spPr>
            <p:txBody>
              <a:bodyPr/>
              <a:lstStyle/>
              <a:p>
                <a:pPr>
                  <a:defRPr/>
                </a:pPr>
                <a:endParaRPr lang="lt-LT" sz="2400">
                  <a:solidFill>
                    <a:prstClr val="black"/>
                  </a:solidFill>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gradFill rotWithShape="1">
                <a:gsLst>
                  <a:gs pos="0">
                    <a:srgbClr val="DFF1E7"/>
                  </a:gs>
                  <a:gs pos="100000">
                    <a:srgbClr val="96CEBF">
                      <a:alpha val="78998"/>
                    </a:srgbClr>
                  </a:gs>
                </a:gsLst>
                <a:lin ang="18900000" scaled="1"/>
              </a:gradFill>
              <a:ln w="9525">
                <a:noFill/>
                <a:miter lim="800000"/>
                <a:headEnd/>
                <a:tailEnd/>
              </a:ln>
            </p:spPr>
            <p:txBody>
              <a:bodyPr/>
              <a:lstStyle/>
              <a:p>
                <a:pPr>
                  <a:defRPr/>
                </a:pPr>
                <a:endParaRPr lang="lt-LT" sz="2400">
                  <a:solidFill>
                    <a:prstClr val="black"/>
                  </a:solidFill>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gradFill rotWithShape="1">
                <a:gsLst>
                  <a:gs pos="0">
                    <a:srgbClr val="DFF1E7"/>
                  </a:gs>
                  <a:gs pos="100000">
                    <a:srgbClr val="96CEBF">
                      <a:alpha val="78998"/>
                    </a:srgbClr>
                  </a:gs>
                </a:gsLst>
                <a:lin ang="18900000" scaled="1"/>
              </a:gradFill>
              <a:ln w="9525">
                <a:noFill/>
                <a:miter lim="800000"/>
                <a:headEnd/>
                <a:tailEnd/>
              </a:ln>
            </p:spPr>
            <p:txBody>
              <a:bodyPr/>
              <a:lstStyle/>
              <a:p>
                <a:pPr>
                  <a:defRPr/>
                </a:pPr>
                <a:endParaRPr lang="lt-LT" sz="2400">
                  <a:solidFill>
                    <a:prstClr val="black"/>
                  </a:solidFill>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gradFill rotWithShape="1">
                <a:gsLst>
                  <a:gs pos="0">
                    <a:srgbClr val="DFF1E7"/>
                  </a:gs>
                  <a:gs pos="100000">
                    <a:srgbClr val="96CEBF">
                      <a:alpha val="78998"/>
                    </a:srgbClr>
                  </a:gs>
                </a:gsLst>
                <a:lin ang="18900000" scaled="1"/>
              </a:gradFill>
              <a:ln w="9525">
                <a:noFill/>
                <a:miter lim="800000"/>
                <a:headEnd/>
                <a:tailEnd/>
              </a:ln>
            </p:spPr>
            <p:txBody>
              <a:bodyPr/>
              <a:lstStyle/>
              <a:p>
                <a:pPr>
                  <a:defRPr/>
                </a:pPr>
                <a:endParaRPr lang="lt-LT" sz="2400">
                  <a:solidFill>
                    <a:prstClr val="black"/>
                  </a:solidFill>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gradFill rotWithShape="1">
                <a:gsLst>
                  <a:gs pos="0">
                    <a:srgbClr val="DFF1E7"/>
                  </a:gs>
                  <a:gs pos="100000">
                    <a:srgbClr val="96CEBF">
                      <a:alpha val="78998"/>
                    </a:srgbClr>
                  </a:gs>
                </a:gsLst>
                <a:lin ang="18900000" scaled="1"/>
              </a:gradFill>
              <a:ln w="9525">
                <a:noFill/>
                <a:miter lim="800000"/>
                <a:headEnd/>
                <a:tailEnd/>
              </a:ln>
            </p:spPr>
            <p:txBody>
              <a:bodyPr/>
              <a:lstStyle/>
              <a:p>
                <a:pPr>
                  <a:defRPr/>
                </a:pPr>
                <a:endParaRPr lang="lt-LT" sz="2400">
                  <a:solidFill>
                    <a:prstClr val="black"/>
                  </a:solidFill>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gradFill rotWithShape="1">
                <a:gsLst>
                  <a:gs pos="0">
                    <a:srgbClr val="DFF1E7"/>
                  </a:gs>
                  <a:gs pos="100000">
                    <a:srgbClr val="96CEBF">
                      <a:alpha val="78998"/>
                    </a:srgbClr>
                  </a:gs>
                </a:gsLst>
                <a:lin ang="18900000" scaled="1"/>
              </a:gradFill>
              <a:ln w="9525">
                <a:noFill/>
                <a:miter lim="800000"/>
                <a:headEnd/>
                <a:tailEnd/>
              </a:ln>
            </p:spPr>
            <p:txBody>
              <a:bodyPr/>
              <a:lstStyle/>
              <a:p>
                <a:pPr>
                  <a:defRPr/>
                </a:pPr>
                <a:endParaRPr lang="lt-LT" sz="2400">
                  <a:solidFill>
                    <a:prstClr val="black"/>
                  </a:solidFill>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gradFill rotWithShape="1">
                <a:gsLst>
                  <a:gs pos="0">
                    <a:srgbClr val="DFF1E7"/>
                  </a:gs>
                  <a:gs pos="100000">
                    <a:srgbClr val="96CEBF">
                      <a:alpha val="78998"/>
                    </a:srgbClr>
                  </a:gs>
                </a:gsLst>
                <a:lin ang="18900000" scaled="1"/>
              </a:gradFill>
              <a:ln w="9525">
                <a:noFill/>
                <a:miter lim="800000"/>
                <a:headEnd/>
                <a:tailEnd/>
              </a:ln>
            </p:spPr>
            <p:txBody>
              <a:bodyPr/>
              <a:lstStyle/>
              <a:p>
                <a:pPr>
                  <a:defRPr/>
                </a:pPr>
                <a:endParaRPr lang="lt-LT" sz="2400">
                  <a:solidFill>
                    <a:prstClr val="black"/>
                  </a:solidFill>
                  <a:latin typeface="Times New Roman" pitchFamily="18" charset="0"/>
                </a:endParaRPr>
              </a:p>
            </p:txBody>
          </p:sp>
        </p:grpSp>
      </p:grpSp>
      <p:pic>
        <p:nvPicPr>
          <p:cNvPr id="18" name="Picture 22" descr="SADM-logo_transp"/>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72450" y="188913"/>
            <a:ext cx="798513"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9" name="Rectangle 19"/>
          <p:cNvSpPr>
            <a:spLocks noGrp="1" noChangeArrowheads="1"/>
          </p:cNvSpPr>
          <p:nvPr>
            <p:ph type="ctrTitle"/>
          </p:nvPr>
        </p:nvSpPr>
        <p:spPr>
          <a:xfrm>
            <a:off x="2971800" y="1828800"/>
            <a:ext cx="6019800" cy="2209800"/>
          </a:xfrm>
        </p:spPr>
        <p:txBody>
          <a:bodyPr/>
          <a:lstStyle>
            <a:lvl1pPr>
              <a:defRPr sz="5000"/>
            </a:lvl1pPr>
          </a:lstStyle>
          <a:p>
            <a:r>
              <a:rPr lang="lt-LT"/>
              <a:t>Pavadinimas </a:t>
            </a:r>
          </a:p>
        </p:txBody>
      </p:sp>
      <p:sp>
        <p:nvSpPr>
          <p:cNvPr id="5140"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lt-LT"/>
              <a:t>Paantraštė </a:t>
            </a:r>
          </a:p>
        </p:txBody>
      </p:sp>
      <p:sp>
        <p:nvSpPr>
          <p:cNvPr id="19" name="Rectangle 16"/>
          <p:cNvSpPr>
            <a:spLocks noGrp="1" noChangeArrowheads="1"/>
          </p:cNvSpPr>
          <p:nvPr>
            <p:ph type="dt" sz="half" idx="10"/>
          </p:nvPr>
        </p:nvSpPr>
        <p:spPr>
          <a:xfrm>
            <a:off x="457200" y="6248400"/>
            <a:ext cx="2133600" cy="457200"/>
          </a:xfrm>
        </p:spPr>
        <p:txBody>
          <a:bodyPr/>
          <a:lstStyle>
            <a:lvl1pPr>
              <a:defRPr b="1" i="1"/>
            </a:lvl1pPr>
          </a:lstStyle>
          <a:p>
            <a:pPr>
              <a:defRPr/>
            </a:pPr>
            <a:r>
              <a:rPr lang="lt-LT">
                <a:solidFill>
                  <a:prstClr val="black"/>
                </a:solidFill>
              </a:rPr>
              <a:t>2012 metai</a:t>
            </a:r>
          </a:p>
        </p:txBody>
      </p:sp>
      <p:sp>
        <p:nvSpPr>
          <p:cNvPr id="20" name="Rectangle 17"/>
          <p:cNvSpPr>
            <a:spLocks noGrp="1" noChangeArrowheads="1"/>
          </p:cNvSpPr>
          <p:nvPr>
            <p:ph type="ftr" sz="quarter" idx="11"/>
          </p:nvPr>
        </p:nvSpPr>
        <p:spPr/>
        <p:txBody>
          <a:bodyPr/>
          <a:lstStyle>
            <a:lvl1pPr>
              <a:defRPr/>
            </a:lvl1pPr>
          </a:lstStyle>
          <a:p>
            <a:pPr>
              <a:defRPr/>
            </a:pPr>
            <a:endParaRPr lang="lt-LT">
              <a:solidFill>
                <a:prstClr val="black"/>
              </a:solidFill>
            </a:endParaRPr>
          </a:p>
        </p:txBody>
      </p:sp>
      <p:sp>
        <p:nvSpPr>
          <p:cNvPr id="21" name="Rectangle 18"/>
          <p:cNvSpPr>
            <a:spLocks noGrp="1" noChangeArrowheads="1"/>
          </p:cNvSpPr>
          <p:nvPr>
            <p:ph type="sldNum" sz="quarter" idx="12"/>
          </p:nvPr>
        </p:nvSpPr>
        <p:spPr/>
        <p:txBody>
          <a:bodyPr/>
          <a:lstStyle>
            <a:lvl1pPr>
              <a:defRPr/>
            </a:lvl1pPr>
          </a:lstStyle>
          <a:p>
            <a:fld id="{A6DD8978-28F7-4761-8D99-6AA19888554C}" type="slidenum">
              <a:rPr lang="lt-LT" altLang="lt-LT">
                <a:solidFill>
                  <a:prstClr val="black"/>
                </a:solidFill>
              </a:rPr>
              <a:pPr/>
              <a:t>‹#›</a:t>
            </a:fld>
            <a:endParaRPr lang="lt-LT" altLang="lt-LT">
              <a:solidFill>
                <a:prstClr val="black"/>
              </a:solidFill>
            </a:endParaRPr>
          </a:p>
        </p:txBody>
      </p:sp>
    </p:spTree>
    <p:extLst>
      <p:ext uri="{BB962C8B-B14F-4D97-AF65-F5344CB8AC3E}">
        <p14:creationId xmlns:p14="http://schemas.microsoft.com/office/powerpoint/2010/main" val="24554918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Rectangle 2"/>
          <p:cNvSpPr>
            <a:spLocks noGrp="1" noChangeArrowheads="1"/>
          </p:cNvSpPr>
          <p:nvPr>
            <p:ph type="ftr" sz="quarter" idx="10"/>
          </p:nvPr>
        </p:nvSpPr>
        <p:spPr>
          <a:ln/>
        </p:spPr>
        <p:txBody>
          <a:bodyPr/>
          <a:lstStyle>
            <a:lvl1pPr>
              <a:defRPr/>
            </a:lvl1pPr>
          </a:lstStyle>
          <a:p>
            <a:pPr>
              <a:defRPr/>
            </a:pPr>
            <a:endParaRPr lang="lt-LT">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fld id="{260AFFD0-6757-469B-B9F2-FE9F69C53967}" type="slidenum">
              <a:rPr lang="lt-LT" altLang="lt-LT">
                <a:solidFill>
                  <a:prstClr val="black"/>
                </a:solidFill>
              </a:rPr>
              <a:pPr/>
              <a:t>‹#›</a:t>
            </a:fld>
            <a:endParaRPr lang="lt-LT" altLang="lt-LT">
              <a:solidFill>
                <a:prstClr val="black"/>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lt-LT">
              <a:solidFill>
                <a:prstClr val="black"/>
              </a:solidFill>
            </a:endParaRPr>
          </a:p>
        </p:txBody>
      </p:sp>
    </p:spTree>
    <p:extLst>
      <p:ext uri="{BB962C8B-B14F-4D97-AF65-F5344CB8AC3E}">
        <p14:creationId xmlns:p14="http://schemas.microsoft.com/office/powerpoint/2010/main" val="34712443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lt-LT" smtClean="0"/>
              <a:t>Spustelėkite ruošinio teksto stiliams keisti</a:t>
            </a:r>
          </a:p>
        </p:txBody>
      </p:sp>
      <p:sp>
        <p:nvSpPr>
          <p:cNvPr id="4" name="Rectangle 2"/>
          <p:cNvSpPr>
            <a:spLocks noGrp="1" noChangeArrowheads="1"/>
          </p:cNvSpPr>
          <p:nvPr>
            <p:ph type="ftr" sz="quarter" idx="10"/>
          </p:nvPr>
        </p:nvSpPr>
        <p:spPr>
          <a:ln/>
        </p:spPr>
        <p:txBody>
          <a:bodyPr/>
          <a:lstStyle>
            <a:lvl1pPr>
              <a:defRPr/>
            </a:lvl1pPr>
          </a:lstStyle>
          <a:p>
            <a:pPr>
              <a:defRPr/>
            </a:pPr>
            <a:endParaRPr lang="lt-LT">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fld id="{7ABF2A54-801E-4EF3-B639-50D0AC1E345D}" type="slidenum">
              <a:rPr lang="lt-LT" altLang="lt-LT">
                <a:solidFill>
                  <a:prstClr val="black"/>
                </a:solidFill>
              </a:rPr>
              <a:pPr/>
              <a:t>‹#›</a:t>
            </a:fld>
            <a:endParaRPr lang="lt-LT" altLang="lt-LT">
              <a:solidFill>
                <a:prstClr val="black"/>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lt-LT">
              <a:solidFill>
                <a:prstClr val="black"/>
              </a:solidFill>
            </a:endParaRPr>
          </a:p>
        </p:txBody>
      </p:sp>
    </p:spTree>
    <p:extLst>
      <p:ext uri="{BB962C8B-B14F-4D97-AF65-F5344CB8AC3E}">
        <p14:creationId xmlns:p14="http://schemas.microsoft.com/office/powerpoint/2010/main" val="1983548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Rectangle 2"/>
          <p:cNvSpPr>
            <a:spLocks noGrp="1" noChangeArrowheads="1"/>
          </p:cNvSpPr>
          <p:nvPr>
            <p:ph type="ftr" sz="quarter" idx="10"/>
          </p:nvPr>
        </p:nvSpPr>
        <p:spPr>
          <a:ln/>
        </p:spPr>
        <p:txBody>
          <a:bodyPr/>
          <a:lstStyle>
            <a:lvl1pPr>
              <a:defRPr/>
            </a:lvl1pPr>
          </a:lstStyle>
          <a:p>
            <a:pPr>
              <a:defRPr/>
            </a:pPr>
            <a:endParaRPr lang="lt-LT">
              <a:solidFill>
                <a:prstClr val="black"/>
              </a:solidFill>
            </a:endParaRPr>
          </a:p>
        </p:txBody>
      </p:sp>
      <p:sp>
        <p:nvSpPr>
          <p:cNvPr id="6" name="Rectangle 3"/>
          <p:cNvSpPr>
            <a:spLocks noGrp="1" noChangeArrowheads="1"/>
          </p:cNvSpPr>
          <p:nvPr>
            <p:ph type="sldNum" sz="quarter" idx="11"/>
          </p:nvPr>
        </p:nvSpPr>
        <p:spPr>
          <a:ln/>
        </p:spPr>
        <p:txBody>
          <a:bodyPr/>
          <a:lstStyle>
            <a:lvl1pPr>
              <a:defRPr/>
            </a:lvl1pPr>
          </a:lstStyle>
          <a:p>
            <a:fld id="{E909ACA0-0C8D-40C7-A47A-E54E44528139}" type="slidenum">
              <a:rPr lang="lt-LT" altLang="lt-LT">
                <a:solidFill>
                  <a:prstClr val="black"/>
                </a:solidFill>
              </a:rPr>
              <a:pPr/>
              <a:t>‹#›</a:t>
            </a:fld>
            <a:endParaRPr lang="lt-LT" altLang="lt-LT">
              <a:solidFill>
                <a:prstClr val="black"/>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lt-LT">
              <a:solidFill>
                <a:prstClr val="black"/>
              </a:solidFill>
            </a:endParaRPr>
          </a:p>
        </p:txBody>
      </p:sp>
    </p:spTree>
    <p:extLst>
      <p:ext uri="{BB962C8B-B14F-4D97-AF65-F5344CB8AC3E}">
        <p14:creationId xmlns:p14="http://schemas.microsoft.com/office/powerpoint/2010/main" val="11355169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Rectangle 2"/>
          <p:cNvSpPr>
            <a:spLocks noGrp="1" noChangeArrowheads="1"/>
          </p:cNvSpPr>
          <p:nvPr>
            <p:ph type="ftr" sz="quarter" idx="10"/>
          </p:nvPr>
        </p:nvSpPr>
        <p:spPr>
          <a:ln/>
        </p:spPr>
        <p:txBody>
          <a:bodyPr/>
          <a:lstStyle>
            <a:lvl1pPr>
              <a:defRPr/>
            </a:lvl1pPr>
          </a:lstStyle>
          <a:p>
            <a:pPr>
              <a:defRPr/>
            </a:pPr>
            <a:endParaRPr lang="lt-LT">
              <a:solidFill>
                <a:prstClr val="black"/>
              </a:solidFill>
            </a:endParaRPr>
          </a:p>
        </p:txBody>
      </p:sp>
      <p:sp>
        <p:nvSpPr>
          <p:cNvPr id="8" name="Rectangle 3"/>
          <p:cNvSpPr>
            <a:spLocks noGrp="1" noChangeArrowheads="1"/>
          </p:cNvSpPr>
          <p:nvPr>
            <p:ph type="sldNum" sz="quarter" idx="11"/>
          </p:nvPr>
        </p:nvSpPr>
        <p:spPr>
          <a:ln/>
        </p:spPr>
        <p:txBody>
          <a:bodyPr/>
          <a:lstStyle>
            <a:lvl1pPr>
              <a:defRPr/>
            </a:lvl1pPr>
          </a:lstStyle>
          <a:p>
            <a:fld id="{7945AD70-9311-4913-A16C-DA5A5F752614}" type="slidenum">
              <a:rPr lang="lt-LT" altLang="lt-LT">
                <a:solidFill>
                  <a:prstClr val="black"/>
                </a:solidFill>
              </a:rPr>
              <a:pPr/>
              <a:t>‹#›</a:t>
            </a:fld>
            <a:endParaRPr lang="lt-LT" altLang="lt-LT">
              <a:solidFill>
                <a:prstClr val="black"/>
              </a:solidFill>
            </a:endParaRPr>
          </a:p>
        </p:txBody>
      </p:sp>
      <p:sp>
        <p:nvSpPr>
          <p:cNvPr id="9" name="Rectangle 16"/>
          <p:cNvSpPr>
            <a:spLocks noGrp="1" noChangeArrowheads="1"/>
          </p:cNvSpPr>
          <p:nvPr>
            <p:ph type="dt" sz="half" idx="12"/>
          </p:nvPr>
        </p:nvSpPr>
        <p:spPr>
          <a:ln/>
        </p:spPr>
        <p:txBody>
          <a:bodyPr/>
          <a:lstStyle>
            <a:lvl1pPr>
              <a:defRPr/>
            </a:lvl1pPr>
          </a:lstStyle>
          <a:p>
            <a:pPr>
              <a:defRPr/>
            </a:pPr>
            <a:endParaRPr lang="lt-LT">
              <a:solidFill>
                <a:prstClr val="black"/>
              </a:solidFill>
            </a:endParaRPr>
          </a:p>
        </p:txBody>
      </p:sp>
    </p:spTree>
    <p:extLst>
      <p:ext uri="{BB962C8B-B14F-4D97-AF65-F5344CB8AC3E}">
        <p14:creationId xmlns:p14="http://schemas.microsoft.com/office/powerpoint/2010/main" val="36676012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Rectangle 2"/>
          <p:cNvSpPr>
            <a:spLocks noGrp="1" noChangeArrowheads="1"/>
          </p:cNvSpPr>
          <p:nvPr>
            <p:ph type="ftr" sz="quarter" idx="10"/>
          </p:nvPr>
        </p:nvSpPr>
        <p:spPr>
          <a:ln/>
        </p:spPr>
        <p:txBody>
          <a:bodyPr/>
          <a:lstStyle>
            <a:lvl1pPr>
              <a:defRPr/>
            </a:lvl1pPr>
          </a:lstStyle>
          <a:p>
            <a:pPr>
              <a:defRPr/>
            </a:pPr>
            <a:endParaRPr lang="lt-LT">
              <a:solidFill>
                <a:prstClr val="black"/>
              </a:solidFill>
            </a:endParaRPr>
          </a:p>
        </p:txBody>
      </p:sp>
      <p:sp>
        <p:nvSpPr>
          <p:cNvPr id="4" name="Rectangle 3"/>
          <p:cNvSpPr>
            <a:spLocks noGrp="1" noChangeArrowheads="1"/>
          </p:cNvSpPr>
          <p:nvPr>
            <p:ph type="sldNum" sz="quarter" idx="11"/>
          </p:nvPr>
        </p:nvSpPr>
        <p:spPr>
          <a:ln/>
        </p:spPr>
        <p:txBody>
          <a:bodyPr/>
          <a:lstStyle>
            <a:lvl1pPr>
              <a:defRPr/>
            </a:lvl1pPr>
          </a:lstStyle>
          <a:p>
            <a:fld id="{49691A9A-B801-4F0C-924C-1B3C15E006D6}" type="slidenum">
              <a:rPr lang="lt-LT" altLang="lt-LT">
                <a:solidFill>
                  <a:prstClr val="black"/>
                </a:solidFill>
              </a:rPr>
              <a:pPr/>
              <a:t>‹#›</a:t>
            </a:fld>
            <a:endParaRPr lang="lt-LT" altLang="lt-LT">
              <a:solidFill>
                <a:prstClr val="black"/>
              </a:solidFill>
            </a:endParaRPr>
          </a:p>
        </p:txBody>
      </p:sp>
      <p:sp>
        <p:nvSpPr>
          <p:cNvPr id="5" name="Rectangle 16"/>
          <p:cNvSpPr>
            <a:spLocks noGrp="1" noChangeArrowheads="1"/>
          </p:cNvSpPr>
          <p:nvPr>
            <p:ph type="dt" sz="half" idx="12"/>
          </p:nvPr>
        </p:nvSpPr>
        <p:spPr>
          <a:ln/>
        </p:spPr>
        <p:txBody>
          <a:bodyPr/>
          <a:lstStyle>
            <a:lvl1pPr>
              <a:defRPr/>
            </a:lvl1pPr>
          </a:lstStyle>
          <a:p>
            <a:pPr>
              <a:defRPr/>
            </a:pPr>
            <a:endParaRPr lang="lt-LT">
              <a:solidFill>
                <a:prstClr val="black"/>
              </a:solidFill>
            </a:endParaRPr>
          </a:p>
        </p:txBody>
      </p:sp>
    </p:spTree>
    <p:extLst>
      <p:ext uri="{BB962C8B-B14F-4D97-AF65-F5344CB8AC3E}">
        <p14:creationId xmlns:p14="http://schemas.microsoft.com/office/powerpoint/2010/main" val="28701646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lt-LT">
              <a:solidFill>
                <a:prstClr val="black"/>
              </a:solidFill>
            </a:endParaRPr>
          </a:p>
        </p:txBody>
      </p:sp>
      <p:sp>
        <p:nvSpPr>
          <p:cNvPr id="3" name="Rectangle 3"/>
          <p:cNvSpPr>
            <a:spLocks noGrp="1" noChangeArrowheads="1"/>
          </p:cNvSpPr>
          <p:nvPr>
            <p:ph type="sldNum" sz="quarter" idx="11"/>
          </p:nvPr>
        </p:nvSpPr>
        <p:spPr>
          <a:ln/>
        </p:spPr>
        <p:txBody>
          <a:bodyPr/>
          <a:lstStyle>
            <a:lvl1pPr>
              <a:defRPr/>
            </a:lvl1pPr>
          </a:lstStyle>
          <a:p>
            <a:fld id="{BC6250D9-67D9-4C65-8BE8-CB7BDA91DB47}" type="slidenum">
              <a:rPr lang="lt-LT" altLang="lt-LT">
                <a:solidFill>
                  <a:prstClr val="black"/>
                </a:solidFill>
              </a:rPr>
              <a:pPr/>
              <a:t>‹#›</a:t>
            </a:fld>
            <a:endParaRPr lang="lt-LT" altLang="lt-LT">
              <a:solidFill>
                <a:prstClr val="black"/>
              </a:solidFill>
            </a:endParaRPr>
          </a:p>
        </p:txBody>
      </p:sp>
      <p:sp>
        <p:nvSpPr>
          <p:cNvPr id="4" name="Rectangle 16"/>
          <p:cNvSpPr>
            <a:spLocks noGrp="1" noChangeArrowheads="1"/>
          </p:cNvSpPr>
          <p:nvPr>
            <p:ph type="dt" sz="half" idx="12"/>
          </p:nvPr>
        </p:nvSpPr>
        <p:spPr>
          <a:ln/>
        </p:spPr>
        <p:txBody>
          <a:bodyPr/>
          <a:lstStyle>
            <a:lvl1pPr>
              <a:defRPr/>
            </a:lvl1pPr>
          </a:lstStyle>
          <a:p>
            <a:pPr>
              <a:defRPr/>
            </a:pPr>
            <a:endParaRPr lang="lt-LT">
              <a:solidFill>
                <a:prstClr val="black"/>
              </a:solidFill>
            </a:endParaRPr>
          </a:p>
        </p:txBody>
      </p:sp>
    </p:spTree>
    <p:extLst>
      <p:ext uri="{BB962C8B-B14F-4D97-AF65-F5344CB8AC3E}">
        <p14:creationId xmlns:p14="http://schemas.microsoft.com/office/powerpoint/2010/main" val="24318391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Rectangle 2"/>
          <p:cNvSpPr>
            <a:spLocks noGrp="1" noChangeArrowheads="1"/>
          </p:cNvSpPr>
          <p:nvPr>
            <p:ph type="ftr" sz="quarter" idx="10"/>
          </p:nvPr>
        </p:nvSpPr>
        <p:spPr>
          <a:ln/>
        </p:spPr>
        <p:txBody>
          <a:bodyPr/>
          <a:lstStyle>
            <a:lvl1pPr>
              <a:defRPr/>
            </a:lvl1pPr>
          </a:lstStyle>
          <a:p>
            <a:pPr>
              <a:defRPr/>
            </a:pPr>
            <a:endParaRPr lang="lt-LT">
              <a:solidFill>
                <a:prstClr val="black"/>
              </a:solidFill>
            </a:endParaRPr>
          </a:p>
        </p:txBody>
      </p:sp>
      <p:sp>
        <p:nvSpPr>
          <p:cNvPr id="6" name="Rectangle 3"/>
          <p:cNvSpPr>
            <a:spLocks noGrp="1" noChangeArrowheads="1"/>
          </p:cNvSpPr>
          <p:nvPr>
            <p:ph type="sldNum" sz="quarter" idx="11"/>
          </p:nvPr>
        </p:nvSpPr>
        <p:spPr>
          <a:ln/>
        </p:spPr>
        <p:txBody>
          <a:bodyPr/>
          <a:lstStyle>
            <a:lvl1pPr>
              <a:defRPr/>
            </a:lvl1pPr>
          </a:lstStyle>
          <a:p>
            <a:fld id="{4F5285A1-FDAE-4DBC-AAF4-3C415B9ED3EE}" type="slidenum">
              <a:rPr lang="lt-LT" altLang="lt-LT">
                <a:solidFill>
                  <a:prstClr val="black"/>
                </a:solidFill>
              </a:rPr>
              <a:pPr/>
              <a:t>‹#›</a:t>
            </a:fld>
            <a:endParaRPr lang="lt-LT" altLang="lt-LT">
              <a:solidFill>
                <a:prstClr val="black"/>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lt-LT">
              <a:solidFill>
                <a:prstClr val="black"/>
              </a:solidFill>
            </a:endParaRPr>
          </a:p>
        </p:txBody>
      </p:sp>
    </p:spTree>
    <p:extLst>
      <p:ext uri="{BB962C8B-B14F-4D97-AF65-F5344CB8AC3E}">
        <p14:creationId xmlns:p14="http://schemas.microsoft.com/office/powerpoint/2010/main" val="23926416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smtClean="0"/>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Rectangle 2"/>
          <p:cNvSpPr>
            <a:spLocks noGrp="1" noChangeArrowheads="1"/>
          </p:cNvSpPr>
          <p:nvPr>
            <p:ph type="ftr" sz="quarter" idx="10"/>
          </p:nvPr>
        </p:nvSpPr>
        <p:spPr>
          <a:ln/>
        </p:spPr>
        <p:txBody>
          <a:bodyPr/>
          <a:lstStyle>
            <a:lvl1pPr>
              <a:defRPr/>
            </a:lvl1pPr>
          </a:lstStyle>
          <a:p>
            <a:pPr>
              <a:defRPr/>
            </a:pPr>
            <a:endParaRPr lang="lt-LT">
              <a:solidFill>
                <a:prstClr val="black"/>
              </a:solidFill>
            </a:endParaRPr>
          </a:p>
        </p:txBody>
      </p:sp>
      <p:sp>
        <p:nvSpPr>
          <p:cNvPr id="6" name="Rectangle 3"/>
          <p:cNvSpPr>
            <a:spLocks noGrp="1" noChangeArrowheads="1"/>
          </p:cNvSpPr>
          <p:nvPr>
            <p:ph type="sldNum" sz="quarter" idx="11"/>
          </p:nvPr>
        </p:nvSpPr>
        <p:spPr>
          <a:ln/>
        </p:spPr>
        <p:txBody>
          <a:bodyPr/>
          <a:lstStyle>
            <a:lvl1pPr>
              <a:defRPr/>
            </a:lvl1pPr>
          </a:lstStyle>
          <a:p>
            <a:fld id="{AFD62D29-D51F-403C-B652-79C3C7095033}" type="slidenum">
              <a:rPr lang="lt-LT" altLang="lt-LT">
                <a:solidFill>
                  <a:prstClr val="black"/>
                </a:solidFill>
              </a:rPr>
              <a:pPr/>
              <a:t>‹#›</a:t>
            </a:fld>
            <a:endParaRPr lang="lt-LT" altLang="lt-LT">
              <a:solidFill>
                <a:prstClr val="black"/>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lt-LT">
              <a:solidFill>
                <a:prstClr val="black"/>
              </a:solidFill>
            </a:endParaRPr>
          </a:p>
        </p:txBody>
      </p:sp>
    </p:spTree>
    <p:extLst>
      <p:ext uri="{BB962C8B-B14F-4D97-AF65-F5344CB8AC3E}">
        <p14:creationId xmlns:p14="http://schemas.microsoft.com/office/powerpoint/2010/main" val="11999258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Rectangle 2"/>
          <p:cNvSpPr>
            <a:spLocks noGrp="1" noChangeArrowheads="1"/>
          </p:cNvSpPr>
          <p:nvPr>
            <p:ph type="ftr" sz="quarter" idx="10"/>
          </p:nvPr>
        </p:nvSpPr>
        <p:spPr>
          <a:ln/>
        </p:spPr>
        <p:txBody>
          <a:bodyPr/>
          <a:lstStyle>
            <a:lvl1pPr>
              <a:defRPr/>
            </a:lvl1pPr>
          </a:lstStyle>
          <a:p>
            <a:pPr>
              <a:defRPr/>
            </a:pPr>
            <a:endParaRPr lang="lt-LT">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fld id="{C7DDBF7A-FD12-4DC9-8186-6B1BB51D4D64}" type="slidenum">
              <a:rPr lang="lt-LT" altLang="lt-LT">
                <a:solidFill>
                  <a:prstClr val="black"/>
                </a:solidFill>
              </a:rPr>
              <a:pPr/>
              <a:t>‹#›</a:t>
            </a:fld>
            <a:endParaRPr lang="lt-LT" altLang="lt-LT">
              <a:solidFill>
                <a:prstClr val="black"/>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lt-LT">
              <a:solidFill>
                <a:prstClr val="black"/>
              </a:solidFill>
            </a:endParaRPr>
          </a:p>
        </p:txBody>
      </p:sp>
    </p:spTree>
    <p:extLst>
      <p:ext uri="{BB962C8B-B14F-4D97-AF65-F5344CB8AC3E}">
        <p14:creationId xmlns:p14="http://schemas.microsoft.com/office/powerpoint/2010/main" val="12623290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457200"/>
            <a:ext cx="2057400" cy="5410200"/>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457200"/>
            <a:ext cx="6019800" cy="5410200"/>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Rectangle 2"/>
          <p:cNvSpPr>
            <a:spLocks noGrp="1" noChangeArrowheads="1"/>
          </p:cNvSpPr>
          <p:nvPr>
            <p:ph type="ftr" sz="quarter" idx="10"/>
          </p:nvPr>
        </p:nvSpPr>
        <p:spPr>
          <a:ln/>
        </p:spPr>
        <p:txBody>
          <a:bodyPr/>
          <a:lstStyle>
            <a:lvl1pPr>
              <a:defRPr/>
            </a:lvl1pPr>
          </a:lstStyle>
          <a:p>
            <a:pPr>
              <a:defRPr/>
            </a:pPr>
            <a:endParaRPr lang="lt-LT">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fld id="{CA204CAB-BB68-4229-B1D5-75F8B8427EE9}" type="slidenum">
              <a:rPr lang="lt-LT" altLang="lt-LT">
                <a:solidFill>
                  <a:prstClr val="black"/>
                </a:solidFill>
              </a:rPr>
              <a:pPr/>
              <a:t>‹#›</a:t>
            </a:fld>
            <a:endParaRPr lang="lt-LT" altLang="lt-LT">
              <a:solidFill>
                <a:prstClr val="black"/>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lt-LT">
              <a:solidFill>
                <a:prstClr val="black"/>
              </a:solidFill>
            </a:endParaRPr>
          </a:p>
        </p:txBody>
      </p:sp>
    </p:spTree>
    <p:extLst>
      <p:ext uri="{BB962C8B-B14F-4D97-AF65-F5344CB8AC3E}">
        <p14:creationId xmlns:p14="http://schemas.microsoft.com/office/powerpoint/2010/main" val="2125525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vl1pPr>
          </a:lstStyle>
          <a:p>
            <a:pPr>
              <a:defRPr/>
            </a:pPr>
            <a:endParaRPr lang="lt-LT" dirty="0"/>
          </a:p>
        </p:txBody>
      </p:sp>
      <p:sp>
        <p:nvSpPr>
          <p:cNvPr id="4099"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defRPr>
            </a:lvl1pPr>
          </a:lstStyle>
          <a:p>
            <a:pPr>
              <a:defRPr/>
            </a:pPr>
            <a:fld id="{8A5F335F-75BE-4021-B04A-38991D9F4C81}" type="slidenum">
              <a:rPr lang="lt-LT"/>
              <a:pPr>
                <a:defRPr/>
              </a:pPr>
              <a:t>‹#›</a:t>
            </a:fld>
            <a:endParaRPr lang="lt-LT" dirty="0"/>
          </a:p>
        </p:txBody>
      </p:sp>
      <p:grpSp>
        <p:nvGrpSpPr>
          <p:cNvPr id="1028" name="Group 4"/>
          <p:cNvGrpSpPr>
            <a:grpSpLocks/>
          </p:cNvGrpSpPr>
          <p:nvPr/>
        </p:nvGrpSpPr>
        <p:grpSpPr bwMode="auto">
          <a:xfrm>
            <a:off x="0" y="0"/>
            <a:ext cx="8172450" cy="546100"/>
            <a:chOff x="0" y="0"/>
            <a:chExt cx="5760" cy="344"/>
          </a:xfrm>
        </p:grpSpPr>
        <p:sp>
          <p:nvSpPr>
            <p:cNvPr id="4101" name="Rectangle 5"/>
            <p:cNvSpPr>
              <a:spLocks noChangeArrowheads="1"/>
            </p:cNvSpPr>
            <p:nvPr/>
          </p:nvSpPr>
          <p:spPr bwMode="auto">
            <a:xfrm>
              <a:off x="0" y="0"/>
              <a:ext cx="180" cy="336"/>
            </a:xfrm>
            <a:prstGeom prst="rect">
              <a:avLst/>
            </a:prstGeom>
            <a:gradFill rotWithShape="1">
              <a:gsLst>
                <a:gs pos="0">
                  <a:srgbClr val="DFF1E7"/>
                </a:gs>
                <a:gs pos="100000">
                  <a:srgbClr val="96CEBF"/>
                </a:gs>
              </a:gsLst>
              <a:lin ang="2700000" scaled="1"/>
            </a:gradFill>
            <a:ln w="9525">
              <a:noFill/>
              <a:miter lim="800000"/>
              <a:headEnd/>
              <a:tailEnd/>
            </a:ln>
            <a:effectLst/>
          </p:spPr>
          <p:txBody>
            <a:bodyPr wrap="none" anchor="ctr"/>
            <a:lstStyle/>
            <a:p>
              <a:pPr algn="ctr">
                <a:defRPr/>
              </a:pPr>
              <a:endParaRPr lang="lt-LT" sz="2400" dirty="0">
                <a:latin typeface="Times New Roman" pitchFamily="18" charset="0"/>
              </a:endParaRPr>
            </a:p>
          </p:txBody>
        </p:sp>
        <p:sp>
          <p:nvSpPr>
            <p:cNvPr id="4102" name="Rectangle 6"/>
            <p:cNvSpPr>
              <a:spLocks noChangeArrowheads="1"/>
            </p:cNvSpPr>
            <p:nvPr/>
          </p:nvSpPr>
          <p:spPr bwMode="auto">
            <a:xfrm>
              <a:off x="260" y="85"/>
              <a:ext cx="5500" cy="173"/>
            </a:xfrm>
            <a:prstGeom prst="rect">
              <a:avLst/>
            </a:prstGeom>
            <a:gradFill rotWithShape="1">
              <a:gsLst>
                <a:gs pos="0">
                  <a:srgbClr val="DFF1E7"/>
                </a:gs>
                <a:gs pos="100000">
                  <a:srgbClr val="96CEBF"/>
                </a:gs>
              </a:gsLst>
              <a:lin ang="2700000" scaled="1"/>
            </a:gradFill>
            <a:ln w="9525">
              <a:noFill/>
              <a:miter lim="800000"/>
              <a:headEnd/>
              <a:tailEnd/>
            </a:ln>
          </p:spPr>
          <p:txBody>
            <a:bodyPr/>
            <a:lstStyle/>
            <a:p>
              <a:pPr>
                <a:defRPr/>
              </a:pPr>
              <a:endParaRPr lang="lt-LT" sz="2400" dirty="0">
                <a:latin typeface="Times New Roman" pitchFamily="18" charset="0"/>
              </a:endParaRPr>
            </a:p>
          </p:txBody>
        </p:sp>
        <p:sp>
          <p:nvSpPr>
            <p:cNvPr id="4103" name="Rectangle 7"/>
            <p:cNvSpPr>
              <a:spLocks noChangeArrowheads="1"/>
            </p:cNvSpPr>
            <p:nvPr/>
          </p:nvSpPr>
          <p:spPr bwMode="auto">
            <a:xfrm>
              <a:off x="258" y="85"/>
              <a:ext cx="85" cy="89"/>
            </a:xfrm>
            <a:prstGeom prst="rect">
              <a:avLst/>
            </a:prstGeom>
            <a:gradFill rotWithShape="1">
              <a:gsLst>
                <a:gs pos="0">
                  <a:srgbClr val="DFF1E7"/>
                </a:gs>
                <a:gs pos="100000">
                  <a:srgbClr val="96CEBF"/>
                </a:gs>
              </a:gsLst>
              <a:lin ang="2700000" scaled="1"/>
            </a:gradFill>
            <a:ln w="9525">
              <a:noFill/>
              <a:miter lim="800000"/>
              <a:headEnd/>
              <a:tailEnd/>
            </a:ln>
          </p:spPr>
          <p:txBody>
            <a:bodyPr/>
            <a:lstStyle/>
            <a:p>
              <a:pPr>
                <a:defRPr/>
              </a:pPr>
              <a:endParaRPr lang="lt-LT" dirty="0">
                <a:solidFill>
                  <a:schemeClr val="hlink"/>
                </a:solidFill>
              </a:endParaRPr>
            </a:p>
          </p:txBody>
        </p:sp>
        <p:sp>
          <p:nvSpPr>
            <p:cNvPr id="4104" name="Rectangle 8"/>
            <p:cNvSpPr>
              <a:spLocks noChangeArrowheads="1"/>
            </p:cNvSpPr>
            <p:nvPr/>
          </p:nvSpPr>
          <p:spPr bwMode="auto">
            <a:xfrm>
              <a:off x="345" y="0"/>
              <a:ext cx="88" cy="87"/>
            </a:xfrm>
            <a:prstGeom prst="rect">
              <a:avLst/>
            </a:prstGeom>
            <a:gradFill rotWithShape="1">
              <a:gsLst>
                <a:gs pos="0">
                  <a:srgbClr val="DFF1E7"/>
                </a:gs>
                <a:gs pos="100000">
                  <a:srgbClr val="96CEBF"/>
                </a:gs>
              </a:gsLst>
              <a:lin ang="2700000" scaled="1"/>
            </a:gradFill>
            <a:ln w="9525">
              <a:noFill/>
              <a:miter lim="800000"/>
              <a:headEnd/>
              <a:tailEnd/>
            </a:ln>
          </p:spPr>
          <p:txBody>
            <a:bodyPr/>
            <a:lstStyle/>
            <a:p>
              <a:pPr>
                <a:defRPr/>
              </a:pPr>
              <a:endParaRPr lang="lt-LT" dirty="0">
                <a:solidFill>
                  <a:schemeClr val="hlink"/>
                </a:solidFill>
              </a:endParaRPr>
            </a:p>
          </p:txBody>
        </p:sp>
        <p:sp>
          <p:nvSpPr>
            <p:cNvPr id="4105" name="Rectangle 9"/>
            <p:cNvSpPr>
              <a:spLocks noChangeArrowheads="1"/>
            </p:cNvSpPr>
            <p:nvPr/>
          </p:nvSpPr>
          <p:spPr bwMode="auto">
            <a:xfrm>
              <a:off x="345" y="85"/>
              <a:ext cx="88" cy="89"/>
            </a:xfrm>
            <a:prstGeom prst="rect">
              <a:avLst/>
            </a:prstGeom>
            <a:gradFill rotWithShape="1">
              <a:gsLst>
                <a:gs pos="0">
                  <a:srgbClr val="DFF1E7"/>
                </a:gs>
                <a:gs pos="100000">
                  <a:srgbClr val="96CEBF"/>
                </a:gs>
              </a:gsLst>
              <a:lin ang="2700000" scaled="1"/>
            </a:gradFill>
            <a:ln w="9525">
              <a:noFill/>
              <a:miter lim="800000"/>
              <a:headEnd/>
              <a:tailEnd/>
            </a:ln>
          </p:spPr>
          <p:txBody>
            <a:bodyPr/>
            <a:lstStyle/>
            <a:p>
              <a:pPr>
                <a:defRPr/>
              </a:pPr>
              <a:endParaRPr lang="lt-LT" dirty="0">
                <a:solidFill>
                  <a:schemeClr val="accent2"/>
                </a:solidFill>
              </a:endParaRPr>
            </a:p>
          </p:txBody>
        </p:sp>
        <p:sp>
          <p:nvSpPr>
            <p:cNvPr id="4106" name="Rectangle 10"/>
            <p:cNvSpPr>
              <a:spLocks noChangeArrowheads="1"/>
            </p:cNvSpPr>
            <p:nvPr/>
          </p:nvSpPr>
          <p:spPr bwMode="auto">
            <a:xfrm>
              <a:off x="173" y="173"/>
              <a:ext cx="85" cy="87"/>
            </a:xfrm>
            <a:prstGeom prst="rect">
              <a:avLst/>
            </a:prstGeom>
            <a:gradFill rotWithShape="1">
              <a:gsLst>
                <a:gs pos="0">
                  <a:srgbClr val="DFF1E7"/>
                </a:gs>
                <a:gs pos="100000">
                  <a:srgbClr val="96CEBF"/>
                </a:gs>
              </a:gsLst>
              <a:lin ang="2700000" scaled="1"/>
            </a:gradFill>
            <a:ln w="9525">
              <a:noFill/>
              <a:miter lim="800000"/>
              <a:headEnd/>
              <a:tailEnd/>
            </a:ln>
          </p:spPr>
          <p:txBody>
            <a:bodyPr/>
            <a:lstStyle/>
            <a:p>
              <a:pPr>
                <a:defRPr/>
              </a:pPr>
              <a:endParaRPr lang="lt-LT" dirty="0">
                <a:solidFill>
                  <a:schemeClr val="hlink"/>
                </a:solidFill>
              </a:endParaRPr>
            </a:p>
          </p:txBody>
        </p:sp>
        <p:sp>
          <p:nvSpPr>
            <p:cNvPr id="4107" name="Rectangle 11"/>
            <p:cNvSpPr>
              <a:spLocks noChangeArrowheads="1"/>
            </p:cNvSpPr>
            <p:nvPr/>
          </p:nvSpPr>
          <p:spPr bwMode="auto">
            <a:xfrm>
              <a:off x="83" y="86"/>
              <a:ext cx="92" cy="87"/>
            </a:xfrm>
            <a:prstGeom prst="rect">
              <a:avLst/>
            </a:prstGeom>
            <a:gradFill rotWithShape="1">
              <a:gsLst>
                <a:gs pos="0">
                  <a:srgbClr val="DFF1E7"/>
                </a:gs>
                <a:gs pos="100000">
                  <a:srgbClr val="96CEBF"/>
                </a:gs>
              </a:gsLst>
              <a:lin ang="2700000" scaled="1"/>
            </a:gradFill>
            <a:ln w="9525">
              <a:noFill/>
              <a:miter lim="800000"/>
              <a:headEnd/>
              <a:tailEnd/>
            </a:ln>
          </p:spPr>
          <p:txBody>
            <a:bodyPr/>
            <a:lstStyle/>
            <a:p>
              <a:pPr>
                <a:defRPr/>
              </a:pPr>
              <a:endParaRPr lang="lt-LT" sz="2400" dirty="0">
                <a:latin typeface="Times New Roman" pitchFamily="18" charset="0"/>
              </a:endParaRPr>
            </a:p>
          </p:txBody>
        </p:sp>
        <p:sp>
          <p:nvSpPr>
            <p:cNvPr id="4108" name="Rectangle 12"/>
            <p:cNvSpPr>
              <a:spLocks noChangeArrowheads="1"/>
            </p:cNvSpPr>
            <p:nvPr/>
          </p:nvSpPr>
          <p:spPr bwMode="auto">
            <a:xfrm>
              <a:off x="258" y="171"/>
              <a:ext cx="85" cy="87"/>
            </a:xfrm>
            <a:prstGeom prst="rect">
              <a:avLst/>
            </a:prstGeom>
            <a:gradFill rotWithShape="1">
              <a:gsLst>
                <a:gs pos="0">
                  <a:srgbClr val="DFF1E7"/>
                </a:gs>
                <a:gs pos="100000">
                  <a:srgbClr val="96CEBF"/>
                </a:gs>
              </a:gsLst>
              <a:lin ang="2700000" scaled="1"/>
            </a:gradFill>
            <a:ln w="9525">
              <a:noFill/>
              <a:miter lim="800000"/>
              <a:headEnd/>
              <a:tailEnd/>
            </a:ln>
          </p:spPr>
          <p:txBody>
            <a:bodyPr/>
            <a:lstStyle/>
            <a:p>
              <a:pPr>
                <a:defRPr/>
              </a:pPr>
              <a:endParaRPr lang="lt-LT" dirty="0">
                <a:solidFill>
                  <a:schemeClr val="accent2"/>
                </a:solidFill>
              </a:endParaRPr>
            </a:p>
          </p:txBody>
        </p:sp>
        <p:sp>
          <p:nvSpPr>
            <p:cNvPr id="4109" name="Rectangle 13"/>
            <p:cNvSpPr>
              <a:spLocks noChangeArrowheads="1"/>
            </p:cNvSpPr>
            <p:nvPr/>
          </p:nvSpPr>
          <p:spPr bwMode="auto">
            <a:xfrm>
              <a:off x="173" y="258"/>
              <a:ext cx="85" cy="86"/>
            </a:xfrm>
            <a:prstGeom prst="rect">
              <a:avLst/>
            </a:prstGeom>
            <a:gradFill rotWithShape="1">
              <a:gsLst>
                <a:gs pos="0">
                  <a:srgbClr val="DFF1E7"/>
                </a:gs>
                <a:gs pos="100000">
                  <a:srgbClr val="96CEBF"/>
                </a:gs>
              </a:gsLst>
              <a:lin ang="2700000" scaled="1"/>
            </a:gradFill>
            <a:ln w="9525">
              <a:noFill/>
              <a:miter lim="800000"/>
              <a:headEnd/>
              <a:tailEnd/>
            </a:ln>
          </p:spPr>
          <p:txBody>
            <a:bodyPr/>
            <a:lstStyle/>
            <a:p>
              <a:pPr>
                <a:defRPr/>
              </a:pPr>
              <a:endParaRPr lang="lt-LT" dirty="0">
                <a:solidFill>
                  <a:schemeClr val="accent2"/>
                </a:solidFill>
              </a:endParaRPr>
            </a:p>
          </p:txBody>
        </p:sp>
      </p:grpSp>
      <p:sp>
        <p:nvSpPr>
          <p:cNvPr id="1029" name="Rectangle 14"/>
          <p:cNvSpPr>
            <a:spLocks noGrp="1" noChangeArrowheads="1"/>
          </p:cNvSpPr>
          <p:nvPr>
            <p:ph type="title"/>
          </p:nvPr>
        </p:nvSpPr>
        <p:spPr bwMode="auto">
          <a:xfrm>
            <a:off x="457200" y="457200"/>
            <a:ext cx="77152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lt-LT" smtClean="0"/>
              <a:t>Spustelėkite, jei norite keisite ruoš. pav. stilių</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p>
        </p:txBody>
      </p:sp>
      <p:sp>
        <p:nvSpPr>
          <p:cNvPr id="4112"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lt-LT" dirty="0"/>
          </a:p>
        </p:txBody>
      </p:sp>
      <p:pic>
        <p:nvPicPr>
          <p:cNvPr id="1032" name="Picture 17" descr="SADM-logo_transp"/>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43888" y="115888"/>
            <a:ext cx="73183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0"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C7E7D5"/>
        </a:buClr>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C7E7D5"/>
        </a:buClr>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rgbClr val="C7E7D5"/>
        </a:buClr>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rgbClr val="C7E7D5"/>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rgbClr val="C7E7D5"/>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rgbClr val="C7E7D5"/>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rgbClr val="C7E7D5"/>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rgbClr val="C7E7D5"/>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rgbClr val="C7E7D5"/>
        </a:buClr>
        <a:buFont typeface="Wingdings" pitchFamily="2" charset="2"/>
        <a:buChar char="§"/>
        <a:defRPr sz="2000">
          <a:solidFill>
            <a:schemeClr val="tx1"/>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lt-LT" altLang="lt-LT" smtClean="0"/>
              <a:t>Spustelėję redag. ruoš. pavad. stilių</a:t>
            </a:r>
            <a:endParaRPr lang="en-US" altLang="lt-LT"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lt-LT" altLang="lt-LT" smtClean="0"/>
              <a:t>Spustelėję redag. ruoš. teksto stilių</a:t>
            </a:r>
          </a:p>
          <a:p>
            <a:pPr lvl="1"/>
            <a:r>
              <a:rPr lang="lt-LT" altLang="lt-LT" smtClean="0"/>
              <a:t>Antras lygmuo</a:t>
            </a:r>
          </a:p>
          <a:p>
            <a:pPr lvl="2"/>
            <a:r>
              <a:rPr lang="lt-LT" altLang="lt-LT" smtClean="0"/>
              <a:t>Trečias lygmuo</a:t>
            </a:r>
          </a:p>
          <a:p>
            <a:pPr lvl="3"/>
            <a:r>
              <a:rPr lang="lt-LT" altLang="lt-LT" smtClean="0"/>
              <a:t>Ketvirtas lygmuo</a:t>
            </a:r>
          </a:p>
          <a:p>
            <a:pPr lvl="4"/>
            <a:r>
              <a:rPr lang="lt-LT" altLang="lt-LT" smtClean="0"/>
              <a:t>Penktas lygmuo</a:t>
            </a:r>
            <a:endParaRPr lang="en-US" altLang="lt-LT"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eaLnBrk="0" hangingPunct="0">
              <a:defRPr/>
            </a:pPr>
            <a:fld id="{2243BDDA-4965-456F-B024-582142702CA2}" type="datetimeFigureOut">
              <a:rPr lang="en-US">
                <a:solidFill>
                  <a:prstClr val="black">
                    <a:tint val="75000"/>
                  </a:prstClr>
                </a:solidFill>
              </a:rPr>
              <a:pPr eaLnBrk="0" hangingPunct="0">
                <a:defRPr/>
              </a:pPr>
              <a:t>6/4/2015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eaLnBrk="0" hangingPunct="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eaLnBrk="0" hangingPunct="0"/>
            <a:fld id="{8A54B161-1430-4373-B3F7-DDEB5250F9A2}" type="slidenum">
              <a:rPr lang="en-US" altLang="lt-LT" smtClean="0"/>
              <a:pPr eaLnBrk="0" hangingPunct="0"/>
              <a:t>‹#›</a:t>
            </a:fld>
            <a:endParaRPr lang="en-US" altLang="lt-LT" smtClean="0"/>
          </a:p>
        </p:txBody>
      </p:sp>
    </p:spTree>
    <p:extLst>
      <p:ext uri="{BB962C8B-B14F-4D97-AF65-F5344CB8AC3E}">
        <p14:creationId xmlns:p14="http://schemas.microsoft.com/office/powerpoint/2010/main" val="818569537"/>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ransition spd="slow">
    <p:fade thruBlk="1"/>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63B864A-24C5-47C9-95E0-3F159EF6960D}" type="datetimeFigureOut">
              <a:rPr lang="lt-LT" smtClean="0">
                <a:solidFill>
                  <a:prstClr val="black">
                    <a:tint val="75000"/>
                  </a:prstClr>
                </a:solidFill>
                <a:latin typeface="Calibri"/>
              </a:rPr>
              <a:pPr fontAlgn="auto">
                <a:spcBef>
                  <a:spcPts val="0"/>
                </a:spcBef>
                <a:spcAft>
                  <a:spcPts val="0"/>
                </a:spcAft>
              </a:pPr>
              <a:t>2015.06.04</a:t>
            </a:fld>
            <a:endParaRPr lang="lt-LT">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lt-LT">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743D004B-0AF6-48D3-A51F-468E0AF4564B}" type="slidenum">
              <a:rPr lang="lt-LT" smtClean="0">
                <a:solidFill>
                  <a:prstClr val="black">
                    <a:tint val="75000"/>
                  </a:prstClr>
                </a:solidFill>
                <a:latin typeface="Calibri"/>
              </a:rPr>
              <a:pPr fontAlgn="auto">
                <a:spcBef>
                  <a:spcPts val="0"/>
                </a:spcBef>
                <a:spcAft>
                  <a:spcPts val="0"/>
                </a:spcAft>
              </a:pPr>
              <a:t>‹#›</a:t>
            </a:fld>
            <a:endParaRPr lang="lt-LT">
              <a:solidFill>
                <a:prstClr val="black">
                  <a:tint val="75000"/>
                </a:prstClr>
              </a:solidFill>
              <a:latin typeface="Calibri"/>
            </a:endParaRPr>
          </a:p>
        </p:txBody>
      </p:sp>
    </p:spTree>
    <p:extLst>
      <p:ext uri="{BB962C8B-B14F-4D97-AF65-F5344CB8AC3E}">
        <p14:creationId xmlns:p14="http://schemas.microsoft.com/office/powerpoint/2010/main" val="67624099"/>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Arial" charset="0"/>
              </a:defRPr>
            </a:lvl1pPr>
          </a:lstStyle>
          <a:p>
            <a:pPr>
              <a:defRPr/>
            </a:pPr>
            <a:endParaRPr lang="lt-LT">
              <a:solidFill>
                <a:prstClr val="black"/>
              </a:solidFill>
            </a:endParaRPr>
          </a:p>
        </p:txBody>
      </p:sp>
      <p:sp>
        <p:nvSpPr>
          <p:cNvPr id="4099"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anose="020B0A04020102020204" pitchFamily="34" charset="0"/>
              </a:defRPr>
            </a:lvl1pPr>
          </a:lstStyle>
          <a:p>
            <a:fld id="{84DC1F9B-5BDC-4D37-804F-04FDF6B86C21}" type="slidenum">
              <a:rPr lang="lt-LT" altLang="lt-LT" smtClean="0">
                <a:solidFill>
                  <a:prstClr val="black"/>
                </a:solidFill>
              </a:rPr>
              <a:pPr/>
              <a:t>‹#›</a:t>
            </a:fld>
            <a:endParaRPr lang="lt-LT" altLang="lt-LT" smtClean="0">
              <a:solidFill>
                <a:prstClr val="black"/>
              </a:solidFill>
            </a:endParaRPr>
          </a:p>
        </p:txBody>
      </p:sp>
      <p:grpSp>
        <p:nvGrpSpPr>
          <p:cNvPr id="1028" name="Group 4"/>
          <p:cNvGrpSpPr>
            <a:grpSpLocks/>
          </p:cNvGrpSpPr>
          <p:nvPr/>
        </p:nvGrpSpPr>
        <p:grpSpPr bwMode="auto">
          <a:xfrm>
            <a:off x="0" y="0"/>
            <a:ext cx="8172450" cy="546100"/>
            <a:chOff x="0" y="0"/>
            <a:chExt cx="5760" cy="344"/>
          </a:xfrm>
        </p:grpSpPr>
        <p:sp>
          <p:nvSpPr>
            <p:cNvPr id="1033" name="Rectangle 5"/>
            <p:cNvSpPr>
              <a:spLocks noChangeArrowheads="1"/>
            </p:cNvSpPr>
            <p:nvPr/>
          </p:nvSpPr>
          <p:spPr bwMode="auto">
            <a:xfrm>
              <a:off x="0" y="0"/>
              <a:ext cx="180" cy="336"/>
            </a:xfrm>
            <a:prstGeom prst="rect">
              <a:avLst/>
            </a:prstGeom>
            <a:gradFill rotWithShape="1">
              <a:gsLst>
                <a:gs pos="0">
                  <a:srgbClr val="DFF1E7"/>
                </a:gs>
                <a:gs pos="100000">
                  <a:srgbClr val="96CEBF"/>
                </a:gs>
              </a:gsLst>
              <a:lin ang="2700000" scaled="1"/>
            </a:gradFill>
            <a:ln w="9525">
              <a:noFill/>
              <a:miter lim="800000"/>
              <a:headEnd/>
              <a:tailEnd/>
            </a:ln>
          </p:spPr>
          <p:txBody>
            <a:bodyPr wrap="none" anchor="ctr"/>
            <a:lstStyle/>
            <a:p>
              <a:pPr algn="ctr">
                <a:defRPr/>
              </a:pPr>
              <a:endParaRPr lang="lt-LT" sz="2400">
                <a:solidFill>
                  <a:prstClr val="black"/>
                </a:solidFill>
                <a:latin typeface="Times New Roman" pitchFamily="18" charset="0"/>
              </a:endParaRPr>
            </a:p>
          </p:txBody>
        </p:sp>
        <p:sp>
          <p:nvSpPr>
            <p:cNvPr id="1034" name="Rectangle 6"/>
            <p:cNvSpPr>
              <a:spLocks noChangeArrowheads="1"/>
            </p:cNvSpPr>
            <p:nvPr/>
          </p:nvSpPr>
          <p:spPr bwMode="auto">
            <a:xfrm>
              <a:off x="260" y="85"/>
              <a:ext cx="5500" cy="173"/>
            </a:xfrm>
            <a:prstGeom prst="rect">
              <a:avLst/>
            </a:prstGeom>
            <a:gradFill rotWithShape="1">
              <a:gsLst>
                <a:gs pos="0">
                  <a:srgbClr val="DFF1E7"/>
                </a:gs>
                <a:gs pos="100000">
                  <a:srgbClr val="96CEBF"/>
                </a:gs>
              </a:gsLst>
              <a:lin ang="2700000" scaled="1"/>
            </a:gradFill>
            <a:ln w="9525">
              <a:noFill/>
              <a:miter lim="800000"/>
              <a:headEnd/>
              <a:tailEnd/>
            </a:ln>
          </p:spPr>
          <p:txBody>
            <a:bodyPr/>
            <a:lstStyle/>
            <a:p>
              <a:pPr>
                <a:defRPr/>
              </a:pPr>
              <a:endParaRPr lang="lt-LT" sz="2400">
                <a:solidFill>
                  <a:prstClr val="black"/>
                </a:solidFill>
                <a:latin typeface="Times New Roman" pitchFamily="18" charset="0"/>
              </a:endParaRPr>
            </a:p>
          </p:txBody>
        </p:sp>
        <p:sp>
          <p:nvSpPr>
            <p:cNvPr id="1035" name="Rectangle 7"/>
            <p:cNvSpPr>
              <a:spLocks noChangeArrowheads="1"/>
            </p:cNvSpPr>
            <p:nvPr/>
          </p:nvSpPr>
          <p:spPr bwMode="auto">
            <a:xfrm>
              <a:off x="258" y="85"/>
              <a:ext cx="85" cy="89"/>
            </a:xfrm>
            <a:prstGeom prst="rect">
              <a:avLst/>
            </a:prstGeom>
            <a:gradFill rotWithShape="1">
              <a:gsLst>
                <a:gs pos="0">
                  <a:srgbClr val="DFF1E7"/>
                </a:gs>
                <a:gs pos="100000">
                  <a:srgbClr val="96CEBF"/>
                </a:gs>
              </a:gsLst>
              <a:lin ang="2700000" scaled="1"/>
            </a:gradFill>
            <a:ln w="9525">
              <a:noFill/>
              <a:miter lim="800000"/>
              <a:headEnd/>
              <a:tailEnd/>
            </a:ln>
          </p:spPr>
          <p:txBody>
            <a:bodyPr/>
            <a:lstStyle/>
            <a:p>
              <a:pPr>
                <a:defRPr/>
              </a:pPr>
              <a:endParaRPr lang="lt-LT">
                <a:solidFill>
                  <a:srgbClr val="56C7AA"/>
                </a:solidFill>
              </a:endParaRPr>
            </a:p>
          </p:txBody>
        </p:sp>
        <p:sp>
          <p:nvSpPr>
            <p:cNvPr id="1036" name="Rectangle 8"/>
            <p:cNvSpPr>
              <a:spLocks noChangeArrowheads="1"/>
            </p:cNvSpPr>
            <p:nvPr/>
          </p:nvSpPr>
          <p:spPr bwMode="auto">
            <a:xfrm>
              <a:off x="345" y="0"/>
              <a:ext cx="88" cy="87"/>
            </a:xfrm>
            <a:prstGeom prst="rect">
              <a:avLst/>
            </a:prstGeom>
            <a:gradFill rotWithShape="1">
              <a:gsLst>
                <a:gs pos="0">
                  <a:srgbClr val="DFF1E7"/>
                </a:gs>
                <a:gs pos="100000">
                  <a:srgbClr val="96CEBF"/>
                </a:gs>
              </a:gsLst>
              <a:lin ang="2700000" scaled="1"/>
            </a:gradFill>
            <a:ln w="9525">
              <a:noFill/>
              <a:miter lim="800000"/>
              <a:headEnd/>
              <a:tailEnd/>
            </a:ln>
          </p:spPr>
          <p:txBody>
            <a:bodyPr/>
            <a:lstStyle/>
            <a:p>
              <a:pPr>
                <a:defRPr/>
              </a:pPr>
              <a:endParaRPr lang="lt-LT">
                <a:solidFill>
                  <a:srgbClr val="56C7AA"/>
                </a:solidFill>
              </a:endParaRPr>
            </a:p>
          </p:txBody>
        </p:sp>
        <p:sp>
          <p:nvSpPr>
            <p:cNvPr id="1037" name="Rectangle 9"/>
            <p:cNvSpPr>
              <a:spLocks noChangeArrowheads="1"/>
            </p:cNvSpPr>
            <p:nvPr/>
          </p:nvSpPr>
          <p:spPr bwMode="auto">
            <a:xfrm>
              <a:off x="345" y="85"/>
              <a:ext cx="88" cy="89"/>
            </a:xfrm>
            <a:prstGeom prst="rect">
              <a:avLst/>
            </a:prstGeom>
            <a:gradFill rotWithShape="1">
              <a:gsLst>
                <a:gs pos="0">
                  <a:srgbClr val="DFF1E7"/>
                </a:gs>
                <a:gs pos="100000">
                  <a:srgbClr val="96CEBF"/>
                </a:gs>
              </a:gsLst>
              <a:lin ang="2700000" scaled="1"/>
            </a:gradFill>
            <a:ln w="9525">
              <a:noFill/>
              <a:miter lim="800000"/>
              <a:headEnd/>
              <a:tailEnd/>
            </a:ln>
          </p:spPr>
          <p:txBody>
            <a:bodyPr/>
            <a:lstStyle/>
            <a:p>
              <a:pPr>
                <a:defRPr/>
              </a:pPr>
              <a:endParaRPr lang="lt-LT">
                <a:solidFill>
                  <a:srgbClr val="5ECCF3"/>
                </a:solidFill>
              </a:endParaRPr>
            </a:p>
          </p:txBody>
        </p:sp>
        <p:sp>
          <p:nvSpPr>
            <p:cNvPr id="1038" name="Rectangle 10"/>
            <p:cNvSpPr>
              <a:spLocks noChangeArrowheads="1"/>
            </p:cNvSpPr>
            <p:nvPr/>
          </p:nvSpPr>
          <p:spPr bwMode="auto">
            <a:xfrm>
              <a:off x="173" y="173"/>
              <a:ext cx="85" cy="87"/>
            </a:xfrm>
            <a:prstGeom prst="rect">
              <a:avLst/>
            </a:prstGeom>
            <a:gradFill rotWithShape="1">
              <a:gsLst>
                <a:gs pos="0">
                  <a:srgbClr val="DFF1E7"/>
                </a:gs>
                <a:gs pos="100000">
                  <a:srgbClr val="96CEBF"/>
                </a:gs>
              </a:gsLst>
              <a:lin ang="2700000" scaled="1"/>
            </a:gradFill>
            <a:ln w="9525">
              <a:noFill/>
              <a:miter lim="800000"/>
              <a:headEnd/>
              <a:tailEnd/>
            </a:ln>
          </p:spPr>
          <p:txBody>
            <a:bodyPr/>
            <a:lstStyle/>
            <a:p>
              <a:pPr>
                <a:defRPr/>
              </a:pPr>
              <a:endParaRPr lang="lt-LT">
                <a:solidFill>
                  <a:srgbClr val="56C7AA"/>
                </a:solidFill>
              </a:endParaRPr>
            </a:p>
          </p:txBody>
        </p:sp>
        <p:sp>
          <p:nvSpPr>
            <p:cNvPr id="1039" name="Rectangle 11"/>
            <p:cNvSpPr>
              <a:spLocks noChangeArrowheads="1"/>
            </p:cNvSpPr>
            <p:nvPr/>
          </p:nvSpPr>
          <p:spPr bwMode="auto">
            <a:xfrm>
              <a:off x="83" y="86"/>
              <a:ext cx="92" cy="87"/>
            </a:xfrm>
            <a:prstGeom prst="rect">
              <a:avLst/>
            </a:prstGeom>
            <a:gradFill rotWithShape="1">
              <a:gsLst>
                <a:gs pos="0">
                  <a:srgbClr val="DFF1E7"/>
                </a:gs>
                <a:gs pos="100000">
                  <a:srgbClr val="96CEBF"/>
                </a:gs>
              </a:gsLst>
              <a:lin ang="2700000" scaled="1"/>
            </a:gradFill>
            <a:ln w="9525">
              <a:noFill/>
              <a:miter lim="800000"/>
              <a:headEnd/>
              <a:tailEnd/>
            </a:ln>
          </p:spPr>
          <p:txBody>
            <a:bodyPr/>
            <a:lstStyle/>
            <a:p>
              <a:pPr>
                <a:defRPr/>
              </a:pPr>
              <a:endParaRPr lang="lt-LT" sz="2400">
                <a:solidFill>
                  <a:prstClr val="black"/>
                </a:solidFill>
                <a:latin typeface="Times New Roman" pitchFamily="18" charset="0"/>
              </a:endParaRPr>
            </a:p>
          </p:txBody>
        </p:sp>
        <p:sp>
          <p:nvSpPr>
            <p:cNvPr id="1040" name="Rectangle 12"/>
            <p:cNvSpPr>
              <a:spLocks noChangeArrowheads="1"/>
            </p:cNvSpPr>
            <p:nvPr/>
          </p:nvSpPr>
          <p:spPr bwMode="auto">
            <a:xfrm>
              <a:off x="258" y="171"/>
              <a:ext cx="85" cy="87"/>
            </a:xfrm>
            <a:prstGeom prst="rect">
              <a:avLst/>
            </a:prstGeom>
            <a:gradFill rotWithShape="1">
              <a:gsLst>
                <a:gs pos="0">
                  <a:srgbClr val="DFF1E7"/>
                </a:gs>
                <a:gs pos="100000">
                  <a:srgbClr val="96CEBF"/>
                </a:gs>
              </a:gsLst>
              <a:lin ang="2700000" scaled="1"/>
            </a:gradFill>
            <a:ln w="9525">
              <a:noFill/>
              <a:miter lim="800000"/>
              <a:headEnd/>
              <a:tailEnd/>
            </a:ln>
          </p:spPr>
          <p:txBody>
            <a:bodyPr/>
            <a:lstStyle/>
            <a:p>
              <a:pPr>
                <a:defRPr/>
              </a:pPr>
              <a:endParaRPr lang="lt-LT">
                <a:solidFill>
                  <a:srgbClr val="5ECCF3"/>
                </a:solidFill>
              </a:endParaRPr>
            </a:p>
          </p:txBody>
        </p:sp>
        <p:sp>
          <p:nvSpPr>
            <p:cNvPr id="1041" name="Rectangle 13"/>
            <p:cNvSpPr>
              <a:spLocks noChangeArrowheads="1"/>
            </p:cNvSpPr>
            <p:nvPr/>
          </p:nvSpPr>
          <p:spPr bwMode="auto">
            <a:xfrm>
              <a:off x="173" y="258"/>
              <a:ext cx="85" cy="86"/>
            </a:xfrm>
            <a:prstGeom prst="rect">
              <a:avLst/>
            </a:prstGeom>
            <a:gradFill rotWithShape="1">
              <a:gsLst>
                <a:gs pos="0">
                  <a:srgbClr val="DFF1E7"/>
                </a:gs>
                <a:gs pos="100000">
                  <a:srgbClr val="96CEBF"/>
                </a:gs>
              </a:gsLst>
              <a:lin ang="2700000" scaled="1"/>
            </a:gradFill>
            <a:ln w="9525">
              <a:noFill/>
              <a:miter lim="800000"/>
              <a:headEnd/>
              <a:tailEnd/>
            </a:ln>
          </p:spPr>
          <p:txBody>
            <a:bodyPr/>
            <a:lstStyle/>
            <a:p>
              <a:pPr>
                <a:defRPr/>
              </a:pPr>
              <a:endParaRPr lang="lt-LT">
                <a:solidFill>
                  <a:srgbClr val="5ECCF3"/>
                </a:solidFill>
              </a:endParaRPr>
            </a:p>
          </p:txBody>
        </p:sp>
      </p:grpSp>
      <p:sp>
        <p:nvSpPr>
          <p:cNvPr id="1029" name="Rectangle 14"/>
          <p:cNvSpPr>
            <a:spLocks noGrp="1" noChangeArrowheads="1"/>
          </p:cNvSpPr>
          <p:nvPr>
            <p:ph type="title"/>
          </p:nvPr>
        </p:nvSpPr>
        <p:spPr bwMode="auto">
          <a:xfrm>
            <a:off x="457200" y="457200"/>
            <a:ext cx="77152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lt-LT" altLang="lt-LT" smtClean="0"/>
              <a:t>Spustelėkite, jei norite keisite ruoš. pav. stilių</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lt-LT" altLang="lt-LT" smtClean="0"/>
              <a:t>Spustelėkite ruošinio teksto stiliams keisti</a:t>
            </a:r>
          </a:p>
          <a:p>
            <a:pPr lvl="1"/>
            <a:r>
              <a:rPr lang="lt-LT" altLang="lt-LT" smtClean="0"/>
              <a:t>Antras lygmuo</a:t>
            </a:r>
          </a:p>
          <a:p>
            <a:pPr lvl="2"/>
            <a:r>
              <a:rPr lang="lt-LT" altLang="lt-LT" smtClean="0"/>
              <a:t>Trečias lygmuo</a:t>
            </a:r>
          </a:p>
          <a:p>
            <a:pPr lvl="3"/>
            <a:r>
              <a:rPr lang="lt-LT" altLang="lt-LT" smtClean="0"/>
              <a:t>Ketvirtas lygmuo</a:t>
            </a:r>
          </a:p>
          <a:p>
            <a:pPr lvl="4"/>
            <a:r>
              <a:rPr lang="lt-LT" altLang="lt-LT" smtClean="0"/>
              <a:t>Penktas lygmuo</a:t>
            </a:r>
          </a:p>
        </p:txBody>
      </p:sp>
      <p:sp>
        <p:nvSpPr>
          <p:cNvPr id="4112"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lt-LT">
              <a:solidFill>
                <a:prstClr val="black"/>
              </a:solidFill>
            </a:endParaRPr>
          </a:p>
        </p:txBody>
      </p:sp>
      <p:pic>
        <p:nvPicPr>
          <p:cNvPr id="1032" name="Picture 17" descr="SADM-logo_transp"/>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243888" y="115888"/>
            <a:ext cx="73183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5991466"/>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C7E7D5"/>
        </a:buClr>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C7E7D5"/>
        </a:buClr>
        <a:buFont typeface="Wingdings" panose="05000000000000000000"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rgbClr val="C7E7D5"/>
        </a:buClr>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rgbClr val="C7E7D5"/>
        </a:buClr>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rgbClr val="C7E7D5"/>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rgbClr val="C7E7D5"/>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rgbClr val="C7E7D5"/>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rgbClr val="C7E7D5"/>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rgbClr val="C7E7D5"/>
        </a:buClr>
        <a:buFont typeface="Wingdings" pitchFamily="2" charset="2"/>
        <a:buChar char="§"/>
        <a:defRPr sz="2000">
          <a:solidFill>
            <a:schemeClr val="tx1"/>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7.xml"/><Relationship Id="rId4" Type="http://schemas.openxmlformats.org/officeDocument/2006/relationships/image" Target="../media/image10.gif"/></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5.png"/><Relationship Id="rId1" Type="http://schemas.openxmlformats.org/officeDocument/2006/relationships/slideLayout" Target="../slideLayouts/slideLayout27.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1187624" y="1981200"/>
            <a:ext cx="7956376"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50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a:lstStyle>
          <a:p>
            <a:pPr algn="ctr" eaLnBrk="1" hangingPunct="1"/>
            <a:r>
              <a:rPr lang="lt-LT" sz="4000" dirty="0" smtClean="0">
                <a:solidFill>
                  <a:schemeClr val="accent1">
                    <a:lumMod val="50000"/>
                  </a:schemeClr>
                </a:solidFill>
              </a:rPr>
              <a:t>Jungtinis BA Socialinės gerovės ir Švietimo, mokslo ir kultūros komitetų posėdis</a:t>
            </a:r>
            <a:endParaRPr lang="lt-LT" sz="4000" b="1" dirty="0" smtClean="0">
              <a:ln w="1905"/>
              <a:solidFill>
                <a:schemeClr val="accent1">
                  <a:lumMod val="50000"/>
                </a:schemeClr>
              </a:solidFill>
              <a:effectLst>
                <a:innerShdw blurRad="69850" dist="43180" dir="5400000">
                  <a:srgbClr val="000000">
                    <a:alpha val="65000"/>
                  </a:srgbClr>
                </a:innerShdw>
              </a:effectLst>
            </a:endParaRPr>
          </a:p>
        </p:txBody>
      </p:sp>
      <p:sp>
        <p:nvSpPr>
          <p:cNvPr id="6" name="Rectangle 3"/>
          <p:cNvSpPr txBox="1">
            <a:spLocks noChangeArrowheads="1"/>
          </p:cNvSpPr>
          <p:nvPr/>
        </p:nvSpPr>
        <p:spPr bwMode="auto">
          <a:xfrm>
            <a:off x="3137455" y="4365104"/>
            <a:ext cx="5624264" cy="201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rgbClr val="C7E7D5"/>
              </a:buClr>
              <a:buFont typeface="Wingdings" pitchFamily="2" charset="2"/>
              <a:buNone/>
              <a:defRPr sz="3400">
                <a:solidFill>
                  <a:schemeClr val="tx1"/>
                </a:solidFill>
                <a:latin typeface="+mn-lt"/>
                <a:ea typeface="+mn-ea"/>
                <a:cs typeface="+mn-cs"/>
              </a:defRPr>
            </a:lvl1pPr>
            <a:lvl2pPr marL="742950" indent="-285750" algn="l" rtl="0" eaLnBrk="0" fontAlgn="base" hangingPunct="0">
              <a:spcBef>
                <a:spcPct val="20000"/>
              </a:spcBef>
              <a:spcAft>
                <a:spcPct val="0"/>
              </a:spcAft>
              <a:buClr>
                <a:srgbClr val="C7E7D5"/>
              </a:buClr>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rgbClr val="C7E7D5"/>
              </a:buClr>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rgbClr val="C7E7D5"/>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rgbClr val="C7E7D5"/>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rgbClr val="C7E7D5"/>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rgbClr val="C7E7D5"/>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rgbClr val="C7E7D5"/>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rgbClr val="C7E7D5"/>
              </a:buClr>
              <a:buFont typeface="Wingdings" pitchFamily="2" charset="2"/>
              <a:buChar char="§"/>
              <a:defRPr sz="2000">
                <a:solidFill>
                  <a:schemeClr val="tx1"/>
                </a:solidFill>
                <a:latin typeface="+mn-lt"/>
              </a:defRPr>
            </a:lvl9pPr>
          </a:lstStyle>
          <a:p>
            <a:pPr algn="ctr" eaLnBrk="1" hangingPunct="1"/>
            <a:endParaRPr lang="lt-LT" sz="2400" b="1" dirty="0" smtClean="0"/>
          </a:p>
          <a:p>
            <a:pPr algn="ctr" eaLnBrk="1" hangingPunct="1"/>
            <a:endParaRPr lang="lt-LT" sz="1800" b="1" dirty="0" smtClean="0"/>
          </a:p>
          <a:p>
            <a:pPr algn="ctr" eaLnBrk="1" hangingPunct="1"/>
            <a:r>
              <a:rPr lang="lt-LT" sz="1800" b="1" i="1" dirty="0" smtClean="0">
                <a:solidFill>
                  <a:schemeClr val="accent1">
                    <a:lumMod val="50000"/>
                  </a:schemeClr>
                </a:solidFill>
              </a:rPr>
              <a:t>Socialinės apsaugos ir darbo ministerija</a:t>
            </a:r>
          </a:p>
          <a:p>
            <a:pPr algn="ctr" eaLnBrk="1" hangingPunct="1"/>
            <a:r>
              <a:rPr lang="lt-LT" sz="1600" b="1" i="1" dirty="0" smtClean="0">
                <a:solidFill>
                  <a:schemeClr val="accent1">
                    <a:lumMod val="50000"/>
                  </a:schemeClr>
                </a:solidFill>
              </a:rPr>
              <a:t>2015 m. birželio 5 d.</a:t>
            </a:r>
          </a:p>
          <a:p>
            <a:pPr algn="ctr" eaLnBrk="1" hangingPunct="1"/>
            <a:r>
              <a:rPr lang="lt-LT" sz="1600" b="1" i="1" dirty="0" smtClean="0">
                <a:solidFill>
                  <a:schemeClr val="accent1">
                    <a:lumMod val="50000"/>
                  </a:schemeClr>
                </a:solidFill>
              </a:rPr>
              <a:t>Klaipėdos teritorinė darbo birža</a:t>
            </a:r>
          </a:p>
          <a:p>
            <a:pPr algn="ctr" eaLnBrk="1" hangingPunct="1"/>
            <a:r>
              <a:rPr lang="lt-LT" sz="1600" b="1" i="1" dirty="0" smtClean="0">
                <a:solidFill>
                  <a:schemeClr val="accent1">
                    <a:lumMod val="50000"/>
                  </a:schemeClr>
                </a:solidFill>
              </a:rPr>
              <a:t>Direktoriaus pavaduotojas Andrius Adomaitis</a:t>
            </a:r>
          </a:p>
        </p:txBody>
      </p:sp>
    </p:spTree>
    <p:extLst>
      <p:ext uri="{BB962C8B-B14F-4D97-AF65-F5344CB8AC3E}">
        <p14:creationId xmlns:p14="http://schemas.microsoft.com/office/powerpoint/2010/main" val="8929501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2708920"/>
            <a:ext cx="8229600" cy="3158480"/>
          </a:xfrm>
        </p:spPr>
        <p:txBody>
          <a:bodyPr/>
          <a:lstStyle/>
          <a:p>
            <a:r>
              <a:rPr lang="lt-LT" sz="2000" b="1" dirty="0" smtClean="0">
                <a:solidFill>
                  <a:schemeClr val="accent1">
                    <a:lumMod val="50000"/>
                  </a:schemeClr>
                </a:solidFill>
              </a:rPr>
              <a:t>Kokios yra pastarojo meto užimtumo ir bedarbystės tendencijos?</a:t>
            </a:r>
          </a:p>
          <a:p>
            <a:endParaRPr lang="lt-LT" sz="2000" dirty="0">
              <a:solidFill>
                <a:schemeClr val="accent1">
                  <a:lumMod val="50000"/>
                </a:schemeClr>
              </a:solidFill>
            </a:endParaRPr>
          </a:p>
          <a:p>
            <a:r>
              <a:rPr lang="lt-LT" sz="2000" b="1" dirty="0" smtClean="0">
                <a:solidFill>
                  <a:schemeClr val="accent1">
                    <a:lumMod val="50000"/>
                  </a:schemeClr>
                </a:solidFill>
              </a:rPr>
              <a:t>Kokios yra pastarojo meto atlyginimų, darbo našumo ir darbo užmokesčio tendencijos?</a:t>
            </a:r>
          </a:p>
          <a:p>
            <a:endParaRPr lang="lt-LT" sz="2000" dirty="0">
              <a:solidFill>
                <a:schemeClr val="accent1">
                  <a:lumMod val="50000"/>
                </a:schemeClr>
              </a:solidFill>
            </a:endParaRPr>
          </a:p>
          <a:p>
            <a:r>
              <a:rPr lang="lt-LT" sz="2000" b="1" dirty="0" smtClean="0">
                <a:solidFill>
                  <a:schemeClr val="accent1">
                    <a:lumMod val="50000"/>
                  </a:schemeClr>
                </a:solidFill>
              </a:rPr>
              <a:t>Kokią politiką reikėtų vykdyti, siekiant įveikti iššūkius darbo rinkoje?</a:t>
            </a:r>
            <a:endParaRPr lang="lt-LT" sz="2000" b="1" dirty="0">
              <a:solidFill>
                <a:schemeClr val="accent1">
                  <a:lumMod val="50000"/>
                </a:schemeClr>
              </a:solidFill>
            </a:endParaRPr>
          </a:p>
        </p:txBody>
      </p:sp>
      <p:sp>
        <p:nvSpPr>
          <p:cNvPr id="4" name="Antraštė 3"/>
          <p:cNvSpPr>
            <a:spLocks noGrp="1"/>
          </p:cNvSpPr>
          <p:nvPr>
            <p:ph type="title"/>
          </p:nvPr>
        </p:nvSpPr>
        <p:spPr>
          <a:xfrm>
            <a:off x="539552" y="692696"/>
            <a:ext cx="7715250" cy="1371600"/>
          </a:xfrm>
        </p:spPr>
        <p:txBody>
          <a:bodyPr/>
          <a:lstStyle/>
          <a:p>
            <a:pPr algn="ctr"/>
            <a:r>
              <a:rPr lang="lt-LT" sz="2800" dirty="0" smtClean="0">
                <a:solidFill>
                  <a:schemeClr val="accent1">
                    <a:lumMod val="50000"/>
                  </a:schemeClr>
                </a:solidFill>
              </a:rPr>
              <a:t>I SESIJA: DARBO RINKA</a:t>
            </a:r>
            <a:r>
              <a:rPr lang="lt-LT" sz="3200" dirty="0" smtClean="0">
                <a:solidFill>
                  <a:schemeClr val="accent1">
                    <a:lumMod val="50000"/>
                  </a:schemeClr>
                </a:solidFill>
              </a:rPr>
              <a:t/>
            </a:r>
            <a:br>
              <a:rPr lang="lt-LT" sz="3200" dirty="0" smtClean="0">
                <a:solidFill>
                  <a:schemeClr val="accent1">
                    <a:lumMod val="50000"/>
                  </a:schemeClr>
                </a:solidFill>
              </a:rPr>
            </a:br>
            <a:r>
              <a:rPr lang="lt-LT" sz="2400" b="1" dirty="0" smtClean="0">
                <a:solidFill>
                  <a:schemeClr val="accent1">
                    <a:lumMod val="50000"/>
                  </a:schemeClr>
                </a:solidFill>
              </a:rPr>
              <a:t>Baltijos valstybių darbo rinka: perspektyva, pagrindiniai iššūkiai ir politiniai sprendimai</a:t>
            </a:r>
            <a:endParaRPr lang="lt-LT" sz="2400" b="1" dirty="0">
              <a:solidFill>
                <a:schemeClr val="accent1">
                  <a:lumMod val="50000"/>
                </a:schemeClr>
              </a:solidFill>
            </a:endParaRPr>
          </a:p>
        </p:txBody>
      </p:sp>
    </p:spTree>
    <p:extLst>
      <p:ext uri="{BB962C8B-B14F-4D97-AF65-F5344CB8AC3E}">
        <p14:creationId xmlns:p14="http://schemas.microsoft.com/office/powerpoint/2010/main" val="18647326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23528" y="457200"/>
            <a:ext cx="7848922" cy="811560"/>
          </a:xfrm>
        </p:spPr>
        <p:txBody>
          <a:bodyPr/>
          <a:lstStyle/>
          <a:p>
            <a:r>
              <a:rPr lang="lt-LT" sz="2000" b="1" i="1" dirty="0">
                <a:solidFill>
                  <a:schemeClr val="accent1">
                    <a:lumMod val="50000"/>
                  </a:schemeClr>
                </a:solidFill>
              </a:rPr>
              <a:t>Kokios yra pastarojo </a:t>
            </a:r>
            <a:r>
              <a:rPr lang="lt-LT" sz="2000" b="1" i="1" dirty="0" smtClean="0">
                <a:solidFill>
                  <a:schemeClr val="accent1">
                    <a:lumMod val="50000"/>
                  </a:schemeClr>
                </a:solidFill>
              </a:rPr>
              <a:t>meto </a:t>
            </a:r>
            <a:r>
              <a:rPr lang="lt-LT" sz="2000" b="1" i="1" dirty="0">
                <a:solidFill>
                  <a:schemeClr val="accent1">
                    <a:lumMod val="50000"/>
                  </a:schemeClr>
                </a:solidFill>
              </a:rPr>
              <a:t>užimtumo ir bedarbystės tendencijos</a:t>
            </a:r>
            <a:r>
              <a:rPr lang="lt-LT" sz="2000" b="1" i="1" dirty="0" smtClean="0">
                <a:solidFill>
                  <a:schemeClr val="accent1">
                    <a:lumMod val="50000"/>
                  </a:schemeClr>
                </a:solidFill>
              </a:rPr>
              <a:t>? (1)</a:t>
            </a:r>
            <a:endParaRPr lang="lt-LT" sz="2000" b="1" i="1" dirty="0">
              <a:solidFill>
                <a:schemeClr val="accent1">
                  <a:lumMod val="50000"/>
                </a:schemeClr>
              </a:solidFill>
            </a:endParaRPr>
          </a:p>
        </p:txBody>
      </p:sp>
      <p:sp>
        <p:nvSpPr>
          <p:cNvPr id="4" name="TextBox 3"/>
          <p:cNvSpPr txBox="1"/>
          <p:nvPr/>
        </p:nvSpPr>
        <p:spPr>
          <a:xfrm>
            <a:off x="2987824" y="1412776"/>
            <a:ext cx="3506088" cy="369332"/>
          </a:xfrm>
          <a:prstGeom prst="rect">
            <a:avLst/>
          </a:prstGeom>
          <a:noFill/>
        </p:spPr>
        <p:txBody>
          <a:bodyPr wrap="none" rtlCol="0">
            <a:spAutoFit/>
          </a:bodyPr>
          <a:lstStyle/>
          <a:p>
            <a:r>
              <a:rPr lang="lt-LT" b="1" dirty="0" smtClean="0">
                <a:solidFill>
                  <a:srgbClr val="72A376">
                    <a:lumMod val="50000"/>
                  </a:srgbClr>
                </a:solidFill>
              </a:rPr>
              <a:t>Užimtumas 2010-2014 metais</a:t>
            </a:r>
            <a:endParaRPr lang="lt-LT" b="1" dirty="0">
              <a:solidFill>
                <a:srgbClr val="72A376">
                  <a:lumMod val="50000"/>
                </a:srgbClr>
              </a:solidFill>
            </a:endParaRPr>
          </a:p>
        </p:txBody>
      </p:sp>
      <p:sp>
        <p:nvSpPr>
          <p:cNvPr id="5" name="TextBox 4"/>
          <p:cNvSpPr txBox="1"/>
          <p:nvPr/>
        </p:nvSpPr>
        <p:spPr>
          <a:xfrm>
            <a:off x="755576" y="5949280"/>
            <a:ext cx="7507183" cy="307777"/>
          </a:xfrm>
          <a:prstGeom prst="rect">
            <a:avLst/>
          </a:prstGeom>
          <a:noFill/>
        </p:spPr>
        <p:txBody>
          <a:bodyPr wrap="none" rtlCol="0">
            <a:spAutoFit/>
          </a:bodyPr>
          <a:lstStyle/>
          <a:p>
            <a:r>
              <a:rPr lang="lt-LT" sz="1400" dirty="0" smtClean="0">
                <a:solidFill>
                  <a:srgbClr val="72A376">
                    <a:lumMod val="50000"/>
                  </a:srgbClr>
                </a:solidFill>
              </a:rPr>
              <a:t>2014 metais visų amžiaus grupių užimtumo lygis buvo didžiausias per pastaruosius 5 metus.</a:t>
            </a:r>
            <a:endParaRPr lang="lt-LT" sz="1400" dirty="0">
              <a:solidFill>
                <a:srgbClr val="72A376">
                  <a:lumMod val="50000"/>
                </a:srgbClr>
              </a:solidFill>
            </a:endParaRPr>
          </a:p>
        </p:txBody>
      </p:sp>
      <p:graphicFrame>
        <p:nvGraphicFramePr>
          <p:cNvPr id="7" name="Turinio vietos rezervavimo ženklas 6"/>
          <p:cNvGraphicFramePr>
            <a:graphicFrameLocks noGrp="1"/>
          </p:cNvGraphicFramePr>
          <p:nvPr>
            <p:ph idx="1"/>
          </p:nvPr>
        </p:nvGraphicFramePr>
        <p:xfrm>
          <a:off x="457200" y="1981200"/>
          <a:ext cx="8229600" cy="3886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235854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23528" y="457200"/>
            <a:ext cx="7848922" cy="811560"/>
          </a:xfrm>
        </p:spPr>
        <p:txBody>
          <a:bodyPr/>
          <a:lstStyle/>
          <a:p>
            <a:r>
              <a:rPr lang="lt-LT" sz="2000" b="1" i="1" dirty="0">
                <a:solidFill>
                  <a:schemeClr val="accent1">
                    <a:lumMod val="50000"/>
                  </a:schemeClr>
                </a:solidFill>
              </a:rPr>
              <a:t>Kokios yra pastarojo </a:t>
            </a:r>
            <a:r>
              <a:rPr lang="lt-LT" sz="2000" b="1" i="1" dirty="0" smtClean="0">
                <a:solidFill>
                  <a:schemeClr val="accent1">
                    <a:lumMod val="50000"/>
                  </a:schemeClr>
                </a:solidFill>
              </a:rPr>
              <a:t>meto </a:t>
            </a:r>
            <a:r>
              <a:rPr lang="lt-LT" sz="2000" b="1" i="1" dirty="0">
                <a:solidFill>
                  <a:schemeClr val="accent1">
                    <a:lumMod val="50000"/>
                  </a:schemeClr>
                </a:solidFill>
              </a:rPr>
              <a:t>užimtumo ir bedarbystės tendencijos</a:t>
            </a:r>
            <a:r>
              <a:rPr lang="lt-LT" sz="2000" b="1" i="1" dirty="0" smtClean="0">
                <a:solidFill>
                  <a:schemeClr val="accent1">
                    <a:lumMod val="50000"/>
                  </a:schemeClr>
                </a:solidFill>
              </a:rPr>
              <a:t>? (2)</a:t>
            </a:r>
            <a:endParaRPr lang="lt-LT" sz="2000" b="1" i="1" dirty="0">
              <a:solidFill>
                <a:schemeClr val="accent1">
                  <a:lumMod val="50000"/>
                </a:schemeClr>
              </a:solidFill>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7855" y="2038438"/>
            <a:ext cx="7794545" cy="3334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987824" y="1412776"/>
            <a:ext cx="3672800" cy="369332"/>
          </a:xfrm>
          <a:prstGeom prst="rect">
            <a:avLst/>
          </a:prstGeom>
          <a:noFill/>
        </p:spPr>
        <p:txBody>
          <a:bodyPr wrap="none" rtlCol="0">
            <a:spAutoFit/>
          </a:bodyPr>
          <a:lstStyle/>
          <a:p>
            <a:r>
              <a:rPr lang="lt-LT" b="1" dirty="0" smtClean="0">
                <a:solidFill>
                  <a:schemeClr val="accent1">
                    <a:lumMod val="50000"/>
                  </a:schemeClr>
                </a:solidFill>
              </a:rPr>
              <a:t>Nedarbo lygis 2008-2014 metais</a:t>
            </a:r>
            <a:endParaRPr lang="lt-LT" b="1" dirty="0">
              <a:solidFill>
                <a:schemeClr val="accent1">
                  <a:lumMod val="50000"/>
                </a:schemeClr>
              </a:solidFill>
            </a:endParaRPr>
          </a:p>
        </p:txBody>
      </p:sp>
      <p:sp>
        <p:nvSpPr>
          <p:cNvPr id="5" name="TextBox 4"/>
          <p:cNvSpPr txBox="1"/>
          <p:nvPr/>
        </p:nvSpPr>
        <p:spPr>
          <a:xfrm>
            <a:off x="323528" y="5949280"/>
            <a:ext cx="6431569" cy="738664"/>
          </a:xfrm>
          <a:prstGeom prst="rect">
            <a:avLst/>
          </a:prstGeom>
          <a:noFill/>
        </p:spPr>
        <p:txBody>
          <a:bodyPr wrap="none" rtlCol="0">
            <a:spAutoFit/>
          </a:bodyPr>
          <a:lstStyle/>
          <a:p>
            <a:r>
              <a:rPr lang="lt-LT" sz="1400" dirty="0" smtClean="0">
                <a:solidFill>
                  <a:schemeClr val="accent1">
                    <a:lumMod val="50000"/>
                  </a:schemeClr>
                </a:solidFill>
              </a:rPr>
              <a:t>2014 m. nedarbo lygis  buvo 1,1 procentinio punkto mažesnis nei 2013 metais.</a:t>
            </a:r>
          </a:p>
          <a:p>
            <a:r>
              <a:rPr lang="lt-LT" sz="1400" dirty="0" smtClean="0">
                <a:solidFill>
                  <a:schemeClr val="accent1">
                    <a:lumMod val="50000"/>
                  </a:schemeClr>
                </a:solidFill>
              </a:rPr>
              <a:t>Jaunimo nedarbo lygis  -  2,6 procentinio punkto mažesnis lyginant su 2013 m.</a:t>
            </a:r>
          </a:p>
          <a:p>
            <a:r>
              <a:rPr lang="lt-LT" sz="1400" dirty="0" smtClean="0">
                <a:solidFill>
                  <a:schemeClr val="accent1">
                    <a:lumMod val="50000"/>
                  </a:schemeClr>
                </a:solidFill>
              </a:rPr>
              <a:t>Ilgalaikio nedarbo lygis -  0,3 proc. punkto mažesnis nei 2013 m.</a:t>
            </a:r>
            <a:endParaRPr lang="lt-LT" sz="1400" dirty="0">
              <a:solidFill>
                <a:schemeClr val="accent1">
                  <a:lumMod val="50000"/>
                </a:schemeClr>
              </a:solidFill>
            </a:endParaRPr>
          </a:p>
        </p:txBody>
      </p:sp>
    </p:spTree>
    <p:extLst>
      <p:ext uri="{BB962C8B-B14F-4D97-AF65-F5344CB8AC3E}">
        <p14:creationId xmlns:p14="http://schemas.microsoft.com/office/powerpoint/2010/main" val="10162767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4" name="Paveikslėlis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6" y="0"/>
            <a:ext cx="9141767" cy="6858000"/>
          </a:xfrm>
          <a:prstGeom prst="rect">
            <a:avLst/>
          </a:prstGeom>
        </p:spPr>
      </p:pic>
      <p:sp>
        <p:nvSpPr>
          <p:cNvPr id="5122" name="Rectangle 3"/>
          <p:cNvSpPr>
            <a:spLocks noChangeArrowheads="1"/>
          </p:cNvSpPr>
          <p:nvPr/>
        </p:nvSpPr>
        <p:spPr bwMode="auto">
          <a:xfrm>
            <a:off x="773113" y="692150"/>
            <a:ext cx="7775575"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0" hangingPunct="0">
              <a:spcBef>
                <a:spcPct val="50000"/>
              </a:spcBef>
              <a:buFontTx/>
              <a:buNone/>
            </a:pPr>
            <a:r>
              <a:rPr lang="lt-LT" altLang="lt-LT" sz="2000" b="1" dirty="0" smtClean="0">
                <a:solidFill>
                  <a:prstClr val="black"/>
                </a:solidFill>
                <a:latin typeface="Arial" charset="0"/>
              </a:rPr>
              <a:t>BEDARBIŲ PROCENTAS NUO DARBINGO AMŽIAUS GYVENTOJŲ 2015  M. GEGUŽĖS 1 D. </a:t>
            </a:r>
            <a:endParaRPr lang="lt-LT" altLang="lt-LT" sz="1600" b="1" dirty="0" smtClean="0">
              <a:solidFill>
                <a:prstClr val="white"/>
              </a:solidFill>
              <a:latin typeface="Arial" charset="0"/>
            </a:endParaRPr>
          </a:p>
        </p:txBody>
      </p:sp>
      <p:pic>
        <p:nvPicPr>
          <p:cNvPr id="5123" name="Picture 3" descr="C:\Users\DStriskiene\Documents\DALIA\2014\Bedarbiai_2015-05-0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8175" y="1330325"/>
            <a:ext cx="6159500" cy="539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525555"/>
      </p:ext>
    </p:extLst>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6" y="0"/>
            <a:ext cx="9141767" cy="6858000"/>
          </a:xfrm>
          <a:prstGeom prst="rect">
            <a:avLst/>
          </a:prstGeom>
        </p:spPr>
      </p:pic>
      <p:pic>
        <p:nvPicPr>
          <p:cNvPr id="3074" name="Paveikslėlis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57575" y="2060575"/>
            <a:ext cx="2278063"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3"/>
          <p:cNvSpPr>
            <a:spLocks noChangeArrowheads="1"/>
          </p:cNvSpPr>
          <p:nvPr/>
        </p:nvSpPr>
        <p:spPr bwMode="auto">
          <a:xfrm>
            <a:off x="992188" y="933450"/>
            <a:ext cx="69278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lt-LT" altLang="lt-LT" sz="2300" b="1" dirty="0">
                <a:latin typeface="Arial" charset="0"/>
              </a:rPr>
              <a:t>BEDARBIO PORTRETAS 2015 M. GEGUŽĖS 1 D.</a:t>
            </a:r>
          </a:p>
          <a:p>
            <a:pPr algn="ctr">
              <a:spcBef>
                <a:spcPct val="0"/>
              </a:spcBef>
              <a:buFontTx/>
              <a:buNone/>
            </a:pPr>
            <a:r>
              <a:rPr lang="lt-LT" altLang="lt-LT" sz="1800" dirty="0">
                <a:latin typeface="Arial" charset="0"/>
              </a:rPr>
              <a:t>(skliaustuose – 2014 05 01 duomenys)</a:t>
            </a:r>
            <a:endParaRPr lang="lt-LT" altLang="lt-LT" sz="1800" b="1" dirty="0">
              <a:latin typeface="Arial" charset="0"/>
            </a:endParaRPr>
          </a:p>
        </p:txBody>
      </p:sp>
      <p:sp>
        <p:nvSpPr>
          <p:cNvPr id="3076" name="Rectangle 10"/>
          <p:cNvSpPr>
            <a:spLocks noChangeArrowheads="1"/>
          </p:cNvSpPr>
          <p:nvPr/>
        </p:nvSpPr>
        <p:spPr bwMode="auto">
          <a:xfrm>
            <a:off x="3311525" y="1700213"/>
            <a:ext cx="2520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lt-LT" altLang="lt-LT" sz="1800" b="1">
                <a:latin typeface="Arial" charset="0"/>
                <a:cs typeface="Arial" charset="0"/>
              </a:rPr>
              <a:t>Jų </a:t>
            </a:r>
            <a:r>
              <a:rPr lang="en-GB" altLang="lt-LT" sz="1800" b="1">
                <a:latin typeface="Arial" charset="0"/>
                <a:cs typeface="Arial" charset="0"/>
              </a:rPr>
              <a:t>– </a:t>
            </a:r>
            <a:r>
              <a:rPr lang="lt-LT" altLang="lt-LT" sz="1800" b="1">
                <a:latin typeface="Arial" charset="0"/>
                <a:cs typeface="Arial" charset="0"/>
              </a:rPr>
              <a:t>155599 </a:t>
            </a:r>
            <a:r>
              <a:rPr lang="en-GB" altLang="lt-LT" sz="1800" b="1">
                <a:latin typeface="Arial" charset="0"/>
                <a:cs typeface="Arial" charset="0"/>
              </a:rPr>
              <a:t>(</a:t>
            </a:r>
            <a:r>
              <a:rPr lang="lt-LT" altLang="lt-LT" sz="1800" b="1">
                <a:latin typeface="Arial" charset="0"/>
                <a:cs typeface="Arial" charset="0"/>
              </a:rPr>
              <a:t>179463)</a:t>
            </a:r>
            <a:endParaRPr lang="en-GB" altLang="lt-LT" sz="1800" b="1">
              <a:latin typeface="Arial" charset="0"/>
              <a:cs typeface="Arial" charset="0"/>
            </a:endParaRPr>
          </a:p>
        </p:txBody>
      </p:sp>
      <p:sp>
        <p:nvSpPr>
          <p:cNvPr id="3077" name="Rectangle 4"/>
          <p:cNvSpPr>
            <a:spLocks noChangeArrowheads="1"/>
          </p:cNvSpPr>
          <p:nvPr/>
        </p:nvSpPr>
        <p:spPr bwMode="auto">
          <a:xfrm>
            <a:off x="250825" y="2332038"/>
            <a:ext cx="3384550"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nSpc>
                <a:spcPts val="2000"/>
              </a:lnSpc>
              <a:spcBef>
                <a:spcPct val="0"/>
              </a:spcBef>
              <a:buFontTx/>
              <a:buNone/>
            </a:pPr>
            <a:r>
              <a:rPr lang="lt-LT" altLang="lt-LT" sz="1400" b="1" dirty="0">
                <a:latin typeface="Arial" charset="0"/>
                <a:cs typeface="Arial" charset="0"/>
              </a:rPr>
              <a:t>Moterų  49,0 </a:t>
            </a:r>
            <a:r>
              <a:rPr lang="en-GB" altLang="lt-LT" sz="1400" b="1" dirty="0">
                <a:latin typeface="Arial" charset="0"/>
                <a:cs typeface="Arial" charset="0"/>
              </a:rPr>
              <a:t>% – </a:t>
            </a:r>
            <a:r>
              <a:rPr lang="lt-LT" altLang="lt-LT" sz="1400" b="1" dirty="0">
                <a:latin typeface="Arial" charset="0"/>
                <a:cs typeface="Arial" charset="0"/>
              </a:rPr>
              <a:t>76245     </a:t>
            </a:r>
          </a:p>
          <a:p>
            <a:pPr>
              <a:lnSpc>
                <a:spcPts val="2000"/>
              </a:lnSpc>
              <a:spcBef>
                <a:spcPct val="0"/>
              </a:spcBef>
              <a:buFontTx/>
              <a:buNone/>
            </a:pPr>
            <a:r>
              <a:rPr lang="lt-LT" altLang="lt-LT" sz="1400" b="1" dirty="0">
                <a:latin typeface="Arial" charset="0"/>
                <a:cs typeface="Arial" charset="0"/>
              </a:rPr>
              <a:t>(48,4</a:t>
            </a:r>
            <a:r>
              <a:rPr lang="en-GB" altLang="lt-LT" sz="1400" b="1" dirty="0">
                <a:latin typeface="Arial" charset="0"/>
                <a:cs typeface="Arial" charset="0"/>
              </a:rPr>
              <a:t> </a:t>
            </a:r>
            <a:r>
              <a:rPr lang="en-GB" altLang="lt-LT" sz="1400" b="1" dirty="0">
                <a:latin typeface="Arial" charset="0"/>
              </a:rPr>
              <a:t>%</a:t>
            </a:r>
            <a:r>
              <a:rPr lang="en-GB" altLang="lt-LT" sz="1400" b="1" dirty="0">
                <a:latin typeface="Arial" charset="0"/>
                <a:cs typeface="Arial" charset="0"/>
              </a:rPr>
              <a:t>– </a:t>
            </a:r>
            <a:r>
              <a:rPr lang="lt-LT" altLang="lt-LT" sz="1400" b="1" dirty="0">
                <a:latin typeface="Arial" charset="0"/>
                <a:cs typeface="Arial" charset="0"/>
              </a:rPr>
              <a:t>86844</a:t>
            </a:r>
            <a:r>
              <a:rPr lang="en-GB" altLang="lt-LT" sz="1400" b="1" dirty="0">
                <a:latin typeface="Arial" charset="0"/>
                <a:cs typeface="Arial" charset="0"/>
              </a:rPr>
              <a:t>)</a:t>
            </a:r>
            <a:endParaRPr lang="lt-LT" altLang="lt-LT" sz="1400" b="1" dirty="0">
              <a:latin typeface="Arial" charset="0"/>
              <a:cs typeface="Arial" charset="0"/>
            </a:endParaRPr>
          </a:p>
          <a:p>
            <a:pPr>
              <a:lnSpc>
                <a:spcPts val="2000"/>
              </a:lnSpc>
              <a:spcBef>
                <a:spcPct val="0"/>
              </a:spcBef>
              <a:buFontTx/>
              <a:buNone/>
            </a:pPr>
            <a:endParaRPr lang="lt-LT" altLang="lt-LT" sz="1400" b="1" dirty="0">
              <a:latin typeface="Arial" charset="0"/>
              <a:cs typeface="Arial" charset="0"/>
            </a:endParaRPr>
          </a:p>
          <a:p>
            <a:pPr>
              <a:lnSpc>
                <a:spcPts val="2000"/>
              </a:lnSpc>
              <a:spcBef>
                <a:spcPct val="0"/>
              </a:spcBef>
              <a:buFontTx/>
              <a:buNone/>
            </a:pPr>
            <a:r>
              <a:rPr lang="lt-LT" altLang="lt-LT" sz="1400" b="1" dirty="0">
                <a:latin typeface="Arial" charset="0"/>
                <a:cs typeface="Arial" charset="0"/>
              </a:rPr>
              <a:t>Su aukštuoju universitetiniu </a:t>
            </a:r>
          </a:p>
          <a:p>
            <a:pPr>
              <a:lnSpc>
                <a:spcPts val="2000"/>
              </a:lnSpc>
              <a:spcBef>
                <a:spcPct val="0"/>
              </a:spcBef>
              <a:buFontTx/>
              <a:buNone/>
            </a:pPr>
            <a:r>
              <a:rPr lang="lt-LT" altLang="lt-LT" sz="1400" b="1" dirty="0">
                <a:latin typeface="Arial" charset="0"/>
                <a:cs typeface="Arial" charset="0"/>
              </a:rPr>
              <a:t>išsilavinimu – 12,1 (11,6) %</a:t>
            </a:r>
          </a:p>
          <a:p>
            <a:pPr>
              <a:lnSpc>
                <a:spcPts val="2000"/>
              </a:lnSpc>
              <a:spcBef>
                <a:spcPct val="0"/>
              </a:spcBef>
              <a:buFontTx/>
              <a:buNone/>
            </a:pPr>
            <a:endParaRPr lang="lt-LT" altLang="lt-LT" sz="1400" b="1" dirty="0">
              <a:latin typeface="Arial" charset="0"/>
              <a:cs typeface="Arial" charset="0"/>
            </a:endParaRPr>
          </a:p>
          <a:p>
            <a:pPr>
              <a:lnSpc>
                <a:spcPts val="2000"/>
              </a:lnSpc>
              <a:spcBef>
                <a:spcPct val="0"/>
              </a:spcBef>
              <a:buFontTx/>
              <a:buNone/>
            </a:pPr>
            <a:r>
              <a:rPr lang="lt-LT" altLang="lt-LT" sz="1400" b="1" dirty="0">
                <a:latin typeface="Arial" charset="0"/>
                <a:cs typeface="Arial" charset="0"/>
              </a:rPr>
              <a:t>Nekvalifikuotos – 38,0 (39,5) %</a:t>
            </a:r>
          </a:p>
          <a:p>
            <a:pPr>
              <a:lnSpc>
                <a:spcPts val="2000"/>
              </a:lnSpc>
              <a:spcBef>
                <a:spcPct val="0"/>
              </a:spcBef>
              <a:buFontTx/>
              <a:buNone/>
            </a:pPr>
            <a:endParaRPr lang="lt-LT" altLang="lt-LT" sz="1400" b="1" dirty="0">
              <a:latin typeface="Arial" charset="0"/>
              <a:cs typeface="Arial" charset="0"/>
            </a:endParaRPr>
          </a:p>
          <a:p>
            <a:pPr>
              <a:lnSpc>
                <a:spcPts val="2000"/>
              </a:lnSpc>
              <a:spcBef>
                <a:spcPct val="0"/>
              </a:spcBef>
              <a:buFontTx/>
              <a:buNone/>
            </a:pPr>
            <a:r>
              <a:rPr lang="lt-LT" altLang="lt-LT" sz="1400" b="1" dirty="0">
                <a:latin typeface="Arial" charset="0"/>
                <a:cs typeface="Arial" charset="0"/>
              </a:rPr>
              <a:t>Niekur nedirbusios – 18,6 (10,2) %</a:t>
            </a:r>
          </a:p>
          <a:p>
            <a:pPr>
              <a:lnSpc>
                <a:spcPts val="2000"/>
              </a:lnSpc>
              <a:spcBef>
                <a:spcPct val="0"/>
              </a:spcBef>
              <a:buFontTx/>
              <a:buNone/>
            </a:pPr>
            <a:endParaRPr lang="lt-LT" altLang="lt-LT" sz="1400" b="1" dirty="0">
              <a:latin typeface="Arial" charset="0"/>
              <a:cs typeface="Arial" charset="0"/>
            </a:endParaRPr>
          </a:p>
          <a:p>
            <a:pPr>
              <a:lnSpc>
                <a:spcPts val="2000"/>
              </a:lnSpc>
              <a:spcBef>
                <a:spcPct val="0"/>
              </a:spcBef>
              <a:buFontTx/>
              <a:buNone/>
            </a:pPr>
            <a:r>
              <a:rPr lang="lt-LT" altLang="lt-LT" sz="1400" b="1" dirty="0">
                <a:latin typeface="Arial" charset="0"/>
                <a:cs typeface="Arial" charset="0"/>
              </a:rPr>
              <a:t>Ilgalaikės bedarbės – 33,0 (38,2) %</a:t>
            </a:r>
          </a:p>
          <a:p>
            <a:pPr>
              <a:lnSpc>
                <a:spcPts val="2000"/>
              </a:lnSpc>
              <a:spcBef>
                <a:spcPct val="0"/>
              </a:spcBef>
              <a:buFontTx/>
              <a:buNone/>
            </a:pPr>
            <a:endParaRPr lang="lt-LT" altLang="lt-LT" sz="1400" b="1" dirty="0">
              <a:latin typeface="Arial" charset="0"/>
              <a:cs typeface="Arial" charset="0"/>
            </a:endParaRPr>
          </a:p>
          <a:p>
            <a:pPr>
              <a:lnSpc>
                <a:spcPts val="2000"/>
              </a:lnSpc>
              <a:spcBef>
                <a:spcPct val="0"/>
              </a:spcBef>
              <a:buFontTx/>
              <a:buNone/>
            </a:pPr>
            <a:r>
              <a:rPr lang="lt-LT" altLang="lt-LT" sz="1400" b="1" dirty="0">
                <a:latin typeface="Arial" charset="0"/>
                <a:cs typeface="Arial" charset="0"/>
              </a:rPr>
              <a:t>Jaunimas iki 29 m. amžiaus – </a:t>
            </a:r>
          </a:p>
          <a:p>
            <a:pPr>
              <a:lnSpc>
                <a:spcPts val="2000"/>
              </a:lnSpc>
              <a:spcBef>
                <a:spcPct val="0"/>
              </a:spcBef>
              <a:buFontTx/>
              <a:buNone/>
            </a:pPr>
            <a:r>
              <a:rPr lang="lt-LT" altLang="lt-LT" sz="1400" b="1" dirty="0">
                <a:latin typeface="Arial" charset="0"/>
                <a:cs typeface="Arial" charset="0"/>
              </a:rPr>
              <a:t>17,2 (19,2) %</a:t>
            </a:r>
          </a:p>
          <a:p>
            <a:pPr>
              <a:lnSpc>
                <a:spcPts val="2000"/>
              </a:lnSpc>
              <a:spcBef>
                <a:spcPct val="0"/>
              </a:spcBef>
              <a:buFontTx/>
              <a:buNone/>
            </a:pPr>
            <a:endParaRPr lang="lt-LT" altLang="lt-LT" sz="1400" b="1" dirty="0">
              <a:latin typeface="Arial" charset="0"/>
              <a:cs typeface="Arial" charset="0"/>
            </a:endParaRPr>
          </a:p>
          <a:p>
            <a:pPr>
              <a:lnSpc>
                <a:spcPts val="2000"/>
              </a:lnSpc>
              <a:spcBef>
                <a:spcPct val="0"/>
              </a:spcBef>
              <a:buFontTx/>
              <a:buNone/>
            </a:pPr>
            <a:r>
              <a:rPr lang="lt-LT" altLang="lt-LT" sz="1400" b="1" dirty="0">
                <a:latin typeface="Arial" charset="0"/>
                <a:cs typeface="Arial" charset="0"/>
              </a:rPr>
              <a:t>Vyresnės nei 50 m. – 38,3 (35,6) %</a:t>
            </a:r>
            <a:endParaRPr lang="en-GB" altLang="lt-LT" sz="1400" b="1" dirty="0">
              <a:latin typeface="Arial" charset="0"/>
              <a:cs typeface="Arial" charset="0"/>
            </a:endParaRPr>
          </a:p>
        </p:txBody>
      </p:sp>
      <p:sp>
        <p:nvSpPr>
          <p:cNvPr id="3078" name="Rectangle 4"/>
          <p:cNvSpPr>
            <a:spLocks noChangeArrowheads="1"/>
          </p:cNvSpPr>
          <p:nvPr/>
        </p:nvSpPr>
        <p:spPr bwMode="auto">
          <a:xfrm>
            <a:off x="5508625" y="2332038"/>
            <a:ext cx="3384550"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a:lnSpc>
                <a:spcPts val="2000"/>
              </a:lnSpc>
              <a:spcBef>
                <a:spcPct val="0"/>
              </a:spcBef>
              <a:buFontTx/>
              <a:buNone/>
            </a:pPr>
            <a:r>
              <a:rPr lang="lt-LT" altLang="lt-LT" sz="1400" b="1">
                <a:latin typeface="Arial" charset="0"/>
                <a:cs typeface="Arial" charset="0"/>
              </a:rPr>
              <a:t>Vyrų  51,0% – 79354 </a:t>
            </a:r>
          </a:p>
          <a:p>
            <a:pPr algn="r">
              <a:lnSpc>
                <a:spcPts val="2000"/>
              </a:lnSpc>
              <a:spcBef>
                <a:spcPct val="0"/>
              </a:spcBef>
              <a:buFontTx/>
              <a:buNone/>
            </a:pPr>
            <a:r>
              <a:rPr lang="lt-LT" altLang="lt-LT" sz="1400" b="1">
                <a:latin typeface="Arial" charset="0"/>
                <a:cs typeface="Arial" charset="0"/>
              </a:rPr>
              <a:t>(51,6% – 92619)</a:t>
            </a:r>
          </a:p>
          <a:p>
            <a:pPr algn="r">
              <a:lnSpc>
                <a:spcPts val="2000"/>
              </a:lnSpc>
              <a:spcBef>
                <a:spcPct val="0"/>
              </a:spcBef>
              <a:buFontTx/>
              <a:buNone/>
            </a:pPr>
            <a:endParaRPr lang="lt-LT" altLang="lt-LT" sz="1400" b="1">
              <a:latin typeface="Arial" charset="0"/>
              <a:cs typeface="Arial" charset="0"/>
            </a:endParaRPr>
          </a:p>
          <a:p>
            <a:pPr algn="r">
              <a:lnSpc>
                <a:spcPts val="2000"/>
              </a:lnSpc>
              <a:spcBef>
                <a:spcPct val="0"/>
              </a:spcBef>
              <a:buFontTx/>
              <a:buNone/>
            </a:pPr>
            <a:r>
              <a:rPr lang="lt-LT" altLang="lt-LT" sz="1400" b="1">
                <a:latin typeface="Arial" charset="0"/>
                <a:cs typeface="Arial" charset="0"/>
              </a:rPr>
              <a:t>Su aukštuoju universitetiniu </a:t>
            </a:r>
          </a:p>
          <a:p>
            <a:pPr algn="r">
              <a:lnSpc>
                <a:spcPts val="2000"/>
              </a:lnSpc>
              <a:spcBef>
                <a:spcPct val="0"/>
              </a:spcBef>
              <a:buFontTx/>
              <a:buNone/>
            </a:pPr>
            <a:r>
              <a:rPr lang="lt-LT" altLang="lt-LT" sz="1400" b="1">
                <a:latin typeface="Arial" charset="0"/>
                <a:cs typeface="Arial" charset="0"/>
              </a:rPr>
              <a:t>išsilavinimu –</a:t>
            </a:r>
            <a:r>
              <a:rPr lang="lt-LT" altLang="lt-LT" sz="1400" b="1">
                <a:solidFill>
                  <a:srgbClr val="FF0000"/>
                </a:solidFill>
                <a:latin typeface="Arial" charset="0"/>
                <a:cs typeface="Arial" charset="0"/>
              </a:rPr>
              <a:t> </a:t>
            </a:r>
            <a:r>
              <a:rPr lang="lt-LT" altLang="lt-LT" sz="1400" b="1">
                <a:latin typeface="Arial" charset="0"/>
                <a:cs typeface="Arial" charset="0"/>
              </a:rPr>
              <a:t>6,9 (6,5) %</a:t>
            </a:r>
          </a:p>
          <a:p>
            <a:pPr algn="r">
              <a:lnSpc>
                <a:spcPts val="2000"/>
              </a:lnSpc>
              <a:spcBef>
                <a:spcPct val="0"/>
              </a:spcBef>
              <a:buFontTx/>
              <a:buNone/>
            </a:pPr>
            <a:endParaRPr lang="lt-LT" altLang="lt-LT" sz="1400" b="1">
              <a:latin typeface="Arial" charset="0"/>
              <a:cs typeface="Arial" charset="0"/>
            </a:endParaRPr>
          </a:p>
          <a:p>
            <a:pPr algn="r">
              <a:lnSpc>
                <a:spcPts val="2000"/>
              </a:lnSpc>
              <a:spcBef>
                <a:spcPct val="0"/>
              </a:spcBef>
              <a:buFontTx/>
              <a:buNone/>
            </a:pPr>
            <a:r>
              <a:rPr lang="lt-LT" altLang="lt-LT" sz="1400" b="1">
                <a:latin typeface="Arial" charset="0"/>
                <a:cs typeface="Arial" charset="0"/>
              </a:rPr>
              <a:t>Nekvalifikuoti –  39,8 (42,5 ) % </a:t>
            </a:r>
          </a:p>
          <a:p>
            <a:pPr algn="r">
              <a:lnSpc>
                <a:spcPts val="2000"/>
              </a:lnSpc>
              <a:spcBef>
                <a:spcPct val="0"/>
              </a:spcBef>
              <a:buFontTx/>
              <a:buNone/>
            </a:pPr>
            <a:endParaRPr lang="lt-LT" altLang="lt-LT" sz="1400" b="1">
              <a:latin typeface="Arial" charset="0"/>
              <a:cs typeface="Arial" charset="0"/>
            </a:endParaRPr>
          </a:p>
          <a:p>
            <a:pPr algn="r">
              <a:lnSpc>
                <a:spcPts val="2000"/>
              </a:lnSpc>
              <a:spcBef>
                <a:spcPct val="0"/>
              </a:spcBef>
              <a:buFontTx/>
              <a:buNone/>
            </a:pPr>
            <a:r>
              <a:rPr lang="lt-LT" altLang="lt-LT" sz="1400" b="1">
                <a:latin typeface="Arial" charset="0"/>
                <a:cs typeface="Arial" charset="0"/>
              </a:rPr>
              <a:t>Niekur nedirbę  – 16,0 (9,1) %</a:t>
            </a:r>
          </a:p>
          <a:p>
            <a:pPr algn="r">
              <a:lnSpc>
                <a:spcPts val="2000"/>
              </a:lnSpc>
              <a:spcBef>
                <a:spcPct val="0"/>
              </a:spcBef>
              <a:buFontTx/>
              <a:buNone/>
            </a:pPr>
            <a:endParaRPr lang="lt-LT" altLang="lt-LT" sz="1400" b="1">
              <a:latin typeface="Arial" charset="0"/>
              <a:cs typeface="Arial" charset="0"/>
            </a:endParaRPr>
          </a:p>
          <a:p>
            <a:pPr algn="r">
              <a:lnSpc>
                <a:spcPts val="2000"/>
              </a:lnSpc>
              <a:spcBef>
                <a:spcPct val="0"/>
              </a:spcBef>
              <a:buFontTx/>
              <a:buNone/>
            </a:pPr>
            <a:r>
              <a:rPr lang="lt-LT" altLang="lt-LT" sz="1400" b="1">
                <a:latin typeface="Arial" charset="0"/>
                <a:cs typeface="Arial" charset="0"/>
              </a:rPr>
              <a:t>Ilgalaikiai bedarbiai – 29,0 (32,4) %</a:t>
            </a:r>
          </a:p>
          <a:p>
            <a:pPr algn="r">
              <a:lnSpc>
                <a:spcPts val="2000"/>
              </a:lnSpc>
              <a:spcBef>
                <a:spcPct val="0"/>
              </a:spcBef>
              <a:buFontTx/>
              <a:buNone/>
            </a:pPr>
            <a:endParaRPr lang="lt-LT" altLang="lt-LT" sz="1400" b="1">
              <a:latin typeface="Arial" charset="0"/>
              <a:cs typeface="Arial" charset="0"/>
            </a:endParaRPr>
          </a:p>
          <a:p>
            <a:pPr algn="r">
              <a:lnSpc>
                <a:spcPts val="2000"/>
              </a:lnSpc>
              <a:spcBef>
                <a:spcPct val="0"/>
              </a:spcBef>
              <a:buFontTx/>
              <a:buNone/>
            </a:pPr>
            <a:r>
              <a:rPr lang="lt-LT" altLang="lt-LT" sz="1400" b="1">
                <a:latin typeface="Arial" charset="0"/>
                <a:cs typeface="Arial" charset="0"/>
              </a:rPr>
              <a:t>Jaunimas iki 29 m. amžiaus – </a:t>
            </a:r>
          </a:p>
          <a:p>
            <a:pPr algn="r">
              <a:lnSpc>
                <a:spcPts val="2000"/>
              </a:lnSpc>
              <a:spcBef>
                <a:spcPct val="0"/>
              </a:spcBef>
              <a:buFontTx/>
              <a:buNone/>
            </a:pPr>
            <a:r>
              <a:rPr lang="lt-LT" altLang="lt-LT" sz="1400" b="1">
                <a:latin typeface="Arial" charset="0"/>
                <a:cs typeface="Arial" charset="0"/>
              </a:rPr>
              <a:t>17,1 (26,4) %</a:t>
            </a:r>
          </a:p>
          <a:p>
            <a:pPr algn="r">
              <a:lnSpc>
                <a:spcPts val="2000"/>
              </a:lnSpc>
              <a:spcBef>
                <a:spcPct val="0"/>
              </a:spcBef>
              <a:buFontTx/>
              <a:buNone/>
            </a:pPr>
            <a:endParaRPr lang="lt-LT" altLang="lt-LT" sz="1400" b="1">
              <a:latin typeface="Arial" charset="0"/>
              <a:cs typeface="Arial" charset="0"/>
            </a:endParaRPr>
          </a:p>
          <a:p>
            <a:pPr algn="r">
              <a:lnSpc>
                <a:spcPts val="2000"/>
              </a:lnSpc>
              <a:spcBef>
                <a:spcPct val="0"/>
              </a:spcBef>
              <a:buFontTx/>
              <a:buNone/>
            </a:pPr>
            <a:r>
              <a:rPr lang="lt-LT" altLang="lt-LT" sz="1400" b="1">
                <a:latin typeface="Arial" charset="0"/>
                <a:cs typeface="Arial" charset="0"/>
              </a:rPr>
              <a:t>Vyresni nei 50 m. – 37,8 (34,7) %</a:t>
            </a:r>
            <a:endParaRPr lang="en-GB" altLang="lt-LT" sz="1400" b="1">
              <a:latin typeface="Arial" charset="0"/>
              <a:cs typeface="Arial" charset="0"/>
            </a:endParaRPr>
          </a:p>
        </p:txBody>
      </p:sp>
    </p:spTree>
    <p:extLst>
      <p:ext uri="{BB962C8B-B14F-4D97-AF65-F5344CB8AC3E}">
        <p14:creationId xmlns:p14="http://schemas.microsoft.com/office/powerpoint/2010/main" val="3932496846"/>
      </p:ext>
    </p:extLst>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alphaModFix amt="30000"/>
            <a:lum/>
          </a:blip>
          <a:srcRect/>
          <a:stretch>
            <a:fillRect t="-14000" b="-1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600" b="1" dirty="0" smtClean="0">
                <a:solidFill>
                  <a:schemeClr val="bg1">
                    <a:lumMod val="50000"/>
                  </a:schemeClr>
                </a:solidFill>
              </a:rPr>
              <a:t>Klaipėdos teritorinė darbo birža</a:t>
            </a:r>
            <a:endParaRPr lang="lt-LT" sz="3600" b="1" dirty="0">
              <a:solidFill>
                <a:schemeClr val="bg1">
                  <a:lumMod val="50000"/>
                </a:schemeClr>
              </a:solidFill>
            </a:endParaRPr>
          </a:p>
        </p:txBody>
      </p:sp>
      <p:pic>
        <p:nvPicPr>
          <p:cNvPr id="4" name="Picture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1124744"/>
            <a:ext cx="3497727" cy="5445923"/>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568" y="287480"/>
            <a:ext cx="852674" cy="837264"/>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550211700"/>
              </p:ext>
            </p:extLst>
          </p:nvPr>
        </p:nvGraphicFramePr>
        <p:xfrm>
          <a:off x="2915816" y="1916832"/>
          <a:ext cx="6096000" cy="2966720"/>
        </p:xfrm>
        <a:graphic>
          <a:graphicData uri="http://schemas.openxmlformats.org/drawingml/2006/table">
            <a:tbl>
              <a:tblPr firstRow="1" bandRow="1">
                <a:tableStyleId>{5C22544A-7EE6-4342-B048-85BDC9FD1C3A}</a:tableStyleId>
              </a:tblPr>
              <a:tblGrid>
                <a:gridCol w="2664296"/>
                <a:gridCol w="1152128"/>
                <a:gridCol w="1080120"/>
                <a:gridCol w="1199456"/>
              </a:tblGrid>
              <a:tr h="370840">
                <a:tc>
                  <a:txBody>
                    <a:bodyPr/>
                    <a:lstStyle/>
                    <a:p>
                      <a:pPr algn="ctr"/>
                      <a:r>
                        <a:rPr lang="lt-LT" b="1" dirty="0" smtClean="0">
                          <a:solidFill>
                            <a:schemeClr val="tx1"/>
                          </a:solidFill>
                        </a:rPr>
                        <a:t>BIRŽELIO 1 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lt-LT" b="1" dirty="0" smtClean="0">
                          <a:solidFill>
                            <a:schemeClr val="tx1"/>
                          </a:solidFill>
                        </a:rPr>
                        <a:t>2015 M.</a:t>
                      </a:r>
                      <a:endParaRPr lang="lt-LT"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lt-LT" b="1" dirty="0" smtClean="0">
                          <a:solidFill>
                            <a:schemeClr val="tx1"/>
                          </a:solidFill>
                        </a:rPr>
                        <a:t>2014 M.</a:t>
                      </a:r>
                      <a:endParaRPr lang="lt-LT"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lt-LT" b="1" dirty="0" smtClean="0">
                          <a:solidFill>
                            <a:schemeClr val="tx1"/>
                          </a:solidFill>
                        </a:rPr>
                        <a:t>Pokytis </a:t>
                      </a:r>
                      <a:endParaRPr lang="lt-LT"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lt-LT" b="1" dirty="0" smtClean="0">
                          <a:solidFill>
                            <a:schemeClr val="tx1"/>
                          </a:solidFill>
                        </a:rPr>
                        <a:t>Bedarbių skaičius,</a:t>
                      </a:r>
                      <a:r>
                        <a:rPr lang="lt-LT" b="1" baseline="0" dirty="0" smtClean="0">
                          <a:solidFill>
                            <a:schemeClr val="tx1"/>
                          </a:solidFill>
                        </a:rPr>
                        <a:t> iš jų:</a:t>
                      </a:r>
                      <a:endParaRPr lang="lt-LT"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1" dirty="0" smtClean="0">
                          <a:solidFill>
                            <a:schemeClr val="tx1"/>
                          </a:solidFill>
                        </a:rPr>
                        <a:t>15842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1" dirty="0" smtClean="0">
                          <a:solidFill>
                            <a:schemeClr val="tx1"/>
                          </a:solidFill>
                        </a:rPr>
                        <a:t>15399</a:t>
                      </a:r>
                      <a:endParaRPr lang="lt-LT"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1" dirty="0" smtClean="0">
                          <a:solidFill>
                            <a:schemeClr val="tx1"/>
                          </a:solidFill>
                        </a:rPr>
                        <a:t>+443</a:t>
                      </a:r>
                      <a:endParaRPr lang="lt-LT"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r"/>
                      <a:r>
                        <a:rPr lang="lt-LT" b="0" i="1" dirty="0" smtClean="0">
                          <a:solidFill>
                            <a:schemeClr val="tx1"/>
                          </a:solidFill>
                        </a:rPr>
                        <a:t>moterys</a:t>
                      </a:r>
                      <a:endParaRPr lang="lt-LT" b="0"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0" i="1" dirty="0" smtClean="0">
                          <a:solidFill>
                            <a:schemeClr val="tx1"/>
                          </a:solidFill>
                        </a:rPr>
                        <a:t>7892</a:t>
                      </a:r>
                      <a:endParaRPr lang="lt-LT" b="0"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0" i="1" dirty="0" smtClean="0">
                          <a:solidFill>
                            <a:schemeClr val="tx1"/>
                          </a:solidFill>
                        </a:rPr>
                        <a:t>7760</a:t>
                      </a:r>
                      <a:endParaRPr lang="lt-LT" b="0"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0" i="1" dirty="0" smtClean="0">
                          <a:solidFill>
                            <a:schemeClr val="tx1"/>
                          </a:solidFill>
                        </a:rPr>
                        <a:t>+132</a:t>
                      </a:r>
                      <a:endParaRPr lang="lt-LT" b="0"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r"/>
                      <a:r>
                        <a:rPr lang="lt-LT" b="0" i="1" dirty="0" smtClean="0">
                          <a:solidFill>
                            <a:schemeClr val="tx1"/>
                          </a:solidFill>
                        </a:rPr>
                        <a:t>vyrai</a:t>
                      </a:r>
                      <a:endParaRPr lang="lt-LT" b="0"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0" i="1" dirty="0" smtClean="0">
                          <a:solidFill>
                            <a:schemeClr val="tx1"/>
                          </a:solidFill>
                        </a:rPr>
                        <a:t>7950</a:t>
                      </a:r>
                      <a:endParaRPr lang="lt-LT" b="0"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0" i="1" dirty="0" smtClean="0">
                          <a:solidFill>
                            <a:schemeClr val="tx1"/>
                          </a:solidFill>
                        </a:rPr>
                        <a:t>7639</a:t>
                      </a:r>
                      <a:endParaRPr lang="lt-LT" b="0"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0" i="1" dirty="0" smtClean="0">
                          <a:solidFill>
                            <a:schemeClr val="tx1"/>
                          </a:solidFill>
                        </a:rPr>
                        <a:t>+311</a:t>
                      </a:r>
                      <a:endParaRPr lang="lt-LT" b="0"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r"/>
                      <a:r>
                        <a:rPr lang="lt-LT" b="0" i="1" dirty="0" smtClean="0">
                          <a:solidFill>
                            <a:schemeClr val="tx1"/>
                          </a:solidFill>
                        </a:rPr>
                        <a:t>jaunimas iki 25 metų </a:t>
                      </a:r>
                      <a:endParaRPr lang="lt-LT" b="0"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0" i="1" dirty="0" smtClean="0">
                          <a:solidFill>
                            <a:schemeClr val="tx1"/>
                          </a:solidFill>
                        </a:rPr>
                        <a:t>1387</a:t>
                      </a:r>
                      <a:endParaRPr lang="lt-LT" b="0"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0" i="1" dirty="0" smtClean="0">
                          <a:solidFill>
                            <a:schemeClr val="tx1"/>
                          </a:solidFill>
                        </a:rPr>
                        <a:t>1372</a:t>
                      </a:r>
                      <a:endParaRPr lang="lt-LT" b="0"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0" i="1" dirty="0" smtClean="0">
                          <a:solidFill>
                            <a:schemeClr val="tx1"/>
                          </a:solidFill>
                        </a:rPr>
                        <a:t>+15</a:t>
                      </a:r>
                      <a:endParaRPr lang="lt-LT" b="0"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r"/>
                      <a:r>
                        <a:rPr lang="lt-LT" b="0" i="1" dirty="0" smtClean="0">
                          <a:solidFill>
                            <a:schemeClr val="tx1"/>
                          </a:solidFill>
                        </a:rPr>
                        <a:t>v</a:t>
                      </a:r>
                      <a:r>
                        <a:rPr lang="it-IT" b="0" i="1" dirty="0" smtClean="0">
                          <a:solidFill>
                            <a:schemeClr val="tx1"/>
                          </a:solidFill>
                        </a:rPr>
                        <a:t>yresni nei 50 metų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0" i="1" dirty="0" smtClean="0">
                          <a:solidFill>
                            <a:schemeClr val="tx1"/>
                          </a:solidFill>
                        </a:rPr>
                        <a:t>5898</a:t>
                      </a:r>
                      <a:endParaRPr lang="lt-LT" b="0"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0" i="1" dirty="0" smtClean="0">
                          <a:solidFill>
                            <a:schemeClr val="tx1"/>
                          </a:solidFill>
                        </a:rPr>
                        <a:t>5680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0" i="1" dirty="0" smtClean="0">
                          <a:solidFill>
                            <a:schemeClr val="tx1"/>
                          </a:solidFill>
                        </a:rPr>
                        <a:t>+218</a:t>
                      </a:r>
                      <a:endParaRPr lang="lt-LT" b="0"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endParaRPr lang="lt-LT"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lang="lt-LT"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lang="lt-LT"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lang="lt-LT"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lt-LT" b="1" dirty="0" smtClean="0">
                          <a:solidFill>
                            <a:schemeClr val="tx1"/>
                          </a:solidFill>
                        </a:rPr>
                        <a:t>Nedarbo lygis </a:t>
                      </a:r>
                      <a:endParaRPr lang="lt-LT"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1" dirty="0" smtClean="0">
                          <a:solidFill>
                            <a:schemeClr val="tx1"/>
                          </a:solidFill>
                        </a:rPr>
                        <a:t>7,8 proc.</a:t>
                      </a:r>
                      <a:endParaRPr lang="lt-LT"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1" dirty="0" smtClean="0">
                          <a:solidFill>
                            <a:schemeClr val="tx1"/>
                          </a:solidFill>
                        </a:rPr>
                        <a:t>7,5 proc.</a:t>
                      </a:r>
                      <a:endParaRPr lang="lt-LT"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lt-LT" b="1" dirty="0" smtClean="0">
                          <a:solidFill>
                            <a:schemeClr val="tx1"/>
                          </a:solidFill>
                        </a:rPr>
                        <a:t>+0,3</a:t>
                      </a:r>
                      <a:endParaRPr lang="lt-LT"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1504220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6" y="0"/>
            <a:ext cx="9141767" cy="6858000"/>
          </a:xfrm>
          <a:prstGeom prst="rect">
            <a:avLst/>
          </a:prstGeom>
        </p:spPr>
      </p:pic>
      <p:sp>
        <p:nvSpPr>
          <p:cNvPr id="3" name="Title 2"/>
          <p:cNvSpPr>
            <a:spLocks noGrp="1"/>
          </p:cNvSpPr>
          <p:nvPr>
            <p:ph type="title"/>
          </p:nvPr>
        </p:nvSpPr>
        <p:spPr/>
        <p:txBody>
          <a:bodyPr anchor="b"/>
          <a:lstStyle/>
          <a:p>
            <a:r>
              <a:rPr lang="lt-LT" sz="2800" b="1" dirty="0"/>
              <a:t>Darbo rinkos tendencijos Klaipėdos </a:t>
            </a:r>
            <a:r>
              <a:rPr lang="lt-LT" sz="2800" b="1" dirty="0" smtClean="0"/>
              <a:t>apskrityje</a:t>
            </a:r>
            <a:endParaRPr lang="lt-LT" sz="2800" b="1" dirty="0"/>
          </a:p>
        </p:txBody>
      </p:sp>
      <p:graphicFrame>
        <p:nvGraphicFramePr>
          <p:cNvPr id="17" name="Content Placeholder 16"/>
          <p:cNvGraphicFramePr>
            <a:graphicFrameLocks noGrp="1"/>
          </p:cNvGraphicFramePr>
          <p:nvPr>
            <p:ph idx="1"/>
            <p:extLst>
              <p:ext uri="{D42A27DB-BD31-4B8C-83A1-F6EECF244321}">
                <p14:modId xmlns:p14="http://schemas.microsoft.com/office/powerpoint/2010/main" val="3133454937"/>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656506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veikslėlis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41" y="0"/>
            <a:ext cx="9141767" cy="6858000"/>
          </a:xfrm>
          <a:prstGeom prst="rect">
            <a:avLst/>
          </a:prstGeom>
        </p:spPr>
      </p:pic>
      <p:sp>
        <p:nvSpPr>
          <p:cNvPr id="2" name="Title 1"/>
          <p:cNvSpPr>
            <a:spLocks noGrp="1"/>
          </p:cNvSpPr>
          <p:nvPr>
            <p:ph type="title"/>
          </p:nvPr>
        </p:nvSpPr>
        <p:spPr/>
        <p:txBody>
          <a:bodyPr anchor="b">
            <a:normAutofit/>
          </a:bodyPr>
          <a:lstStyle/>
          <a:p>
            <a:r>
              <a:rPr lang="lt-LT" sz="2000" b="1" dirty="0" smtClean="0"/>
              <a:t>BENDRA SITUACIJA LEIDIMŲ DIRBTI UŽSIENIEČIAMS IŠDAVIMO SRITYJE</a:t>
            </a:r>
            <a:endParaRPr lang="lt-LT" sz="2000" b="1" dirty="0"/>
          </a:p>
        </p:txBody>
      </p:sp>
      <p:sp>
        <p:nvSpPr>
          <p:cNvPr id="14" name="Text Placeholder 13"/>
          <p:cNvSpPr>
            <a:spLocks noGrp="1"/>
          </p:cNvSpPr>
          <p:nvPr>
            <p:ph type="body" idx="1"/>
          </p:nvPr>
        </p:nvSpPr>
        <p:spPr/>
        <p:style>
          <a:lnRef idx="2">
            <a:schemeClr val="accent1"/>
          </a:lnRef>
          <a:fillRef idx="1">
            <a:schemeClr val="lt1"/>
          </a:fillRef>
          <a:effectRef idx="0">
            <a:schemeClr val="accent1"/>
          </a:effectRef>
          <a:fontRef idx="minor">
            <a:schemeClr val="dk1"/>
          </a:fontRef>
        </p:style>
        <p:txBody>
          <a:bodyPr anchor="ctr"/>
          <a:lstStyle/>
          <a:p>
            <a:r>
              <a:rPr lang="lt-LT" dirty="0" smtClean="0"/>
              <a:t>Išduotų leidimų skaičius šalyje</a:t>
            </a:r>
            <a:endParaRPr lang="lt-LT" dirty="0"/>
          </a:p>
        </p:txBody>
      </p:sp>
      <p:graphicFrame>
        <p:nvGraphicFramePr>
          <p:cNvPr id="20" name="Content Placeholder 19"/>
          <p:cNvGraphicFramePr>
            <a:graphicFrameLocks noGrp="1"/>
          </p:cNvGraphicFramePr>
          <p:nvPr>
            <p:ph sz="half" idx="2"/>
            <p:extLst>
              <p:ext uri="{D42A27DB-BD31-4B8C-83A1-F6EECF244321}">
                <p14:modId xmlns:p14="http://schemas.microsoft.com/office/powerpoint/2010/main" val="469356375"/>
              </p:ext>
            </p:extLst>
          </p:nvPr>
        </p:nvGraphicFramePr>
        <p:xfrm>
          <a:off x="457200" y="2174875"/>
          <a:ext cx="4040188" cy="3951288"/>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 Placeholder 15"/>
          <p:cNvSpPr>
            <a:spLocks noGrp="1"/>
          </p:cNvSpPr>
          <p:nvPr>
            <p:ph type="body" sz="quarter" idx="3"/>
          </p:nvPr>
        </p:nvSpPr>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algn="ctr"/>
            <a:r>
              <a:rPr lang="lt-LT" dirty="0" smtClean="0"/>
              <a:t>Klaipėdos TDB gautų prašymų išduoti leidimus dirbti skaičius</a:t>
            </a:r>
            <a:endParaRPr lang="lt-LT" dirty="0"/>
          </a:p>
        </p:txBody>
      </p:sp>
      <p:graphicFrame>
        <p:nvGraphicFramePr>
          <p:cNvPr id="23" name="Content Placeholder 22"/>
          <p:cNvGraphicFramePr>
            <a:graphicFrameLocks noGrp="1"/>
          </p:cNvGraphicFramePr>
          <p:nvPr>
            <p:ph sz="quarter" idx="4"/>
            <p:extLst>
              <p:ext uri="{D42A27DB-BD31-4B8C-83A1-F6EECF244321}">
                <p14:modId xmlns:p14="http://schemas.microsoft.com/office/powerpoint/2010/main" val="2456135040"/>
              </p:ext>
            </p:extLst>
          </p:nvPr>
        </p:nvGraphicFramePr>
        <p:xfrm>
          <a:off x="4645025" y="2174875"/>
          <a:ext cx="4041775" cy="39512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899038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aveikslėlis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 y="0"/>
            <a:ext cx="9141767" cy="6858000"/>
          </a:xfrm>
          <a:prstGeom prst="rect">
            <a:avLst/>
          </a:prstGeom>
        </p:spPr>
      </p:pic>
      <p:sp>
        <p:nvSpPr>
          <p:cNvPr id="2" name="Title 1"/>
          <p:cNvSpPr>
            <a:spLocks noGrp="1"/>
          </p:cNvSpPr>
          <p:nvPr>
            <p:ph type="title"/>
          </p:nvPr>
        </p:nvSpPr>
        <p:spPr/>
        <p:txBody>
          <a:bodyPr anchor="b">
            <a:normAutofit/>
          </a:bodyPr>
          <a:lstStyle/>
          <a:p>
            <a:r>
              <a:rPr lang="lt-LT" sz="2000" b="1" dirty="0"/>
              <a:t>Klaipėdos TDB 2014 m. gauti prašymai pagal užsieniečio pilietybę</a:t>
            </a:r>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2103832015"/>
              </p:ext>
            </p:extLst>
          </p:nvPr>
        </p:nvGraphicFramePr>
        <p:xfrm>
          <a:off x="457200" y="16288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985383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veikslėlis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 y="0"/>
            <a:ext cx="9141767" cy="6858000"/>
          </a:xfrm>
          <a:prstGeom prst="rect">
            <a:avLst/>
          </a:prstGeom>
        </p:spPr>
      </p:pic>
      <p:sp>
        <p:nvSpPr>
          <p:cNvPr id="7" name="Title 6"/>
          <p:cNvSpPr>
            <a:spLocks noGrp="1"/>
          </p:cNvSpPr>
          <p:nvPr>
            <p:ph type="title"/>
          </p:nvPr>
        </p:nvSpPr>
        <p:spPr/>
        <p:txBody>
          <a:bodyPr anchor="b">
            <a:normAutofit/>
          </a:bodyPr>
          <a:lstStyle/>
          <a:p>
            <a:r>
              <a:rPr lang="lt-LT" sz="1800" b="1" cap="all" dirty="0" smtClean="0"/>
              <a:t>Įdarbintų užsieniečių pasiskirstymas </a:t>
            </a:r>
            <a:br>
              <a:rPr lang="lt-LT" sz="1800" b="1" cap="all" dirty="0" smtClean="0"/>
            </a:br>
            <a:r>
              <a:rPr lang="lt-LT" sz="1800" b="1" cap="all" dirty="0" smtClean="0"/>
              <a:t>pagal ekonomines veiklas šalyje</a:t>
            </a:r>
            <a:endParaRPr lang="lt-LT" sz="1800" b="1" cap="all"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2270993363"/>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591316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aveikslėlis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 y="0"/>
            <a:ext cx="9141767" cy="6858000"/>
          </a:xfrm>
          <a:prstGeom prst="rect">
            <a:avLst/>
          </a:prstGeom>
        </p:spPr>
      </p:pic>
      <p:sp>
        <p:nvSpPr>
          <p:cNvPr id="4" name="Title 3"/>
          <p:cNvSpPr>
            <a:spLocks noGrp="1"/>
          </p:cNvSpPr>
          <p:nvPr>
            <p:ph type="title"/>
          </p:nvPr>
        </p:nvSpPr>
        <p:spPr/>
        <p:txBody>
          <a:bodyPr anchor="b">
            <a:noAutofit/>
          </a:bodyPr>
          <a:lstStyle/>
          <a:p>
            <a:r>
              <a:rPr lang="lt-LT" sz="2400" b="1" dirty="0"/>
              <a:t>Populiariausios </a:t>
            </a:r>
            <a:r>
              <a:rPr lang="lt-LT" sz="2400" b="1" dirty="0" smtClean="0"/>
              <a:t>profesijos šalyje, </a:t>
            </a:r>
            <a:br>
              <a:rPr lang="lt-LT" sz="2400" b="1" dirty="0" smtClean="0"/>
            </a:br>
            <a:r>
              <a:rPr lang="lt-LT" sz="2400" b="1" dirty="0" smtClean="0"/>
              <a:t>kurių </a:t>
            </a:r>
            <a:r>
              <a:rPr lang="lt-LT" sz="2400" b="1" dirty="0"/>
              <a:t>atstovams 2014 m. išduoti leidimai </a:t>
            </a:r>
            <a:r>
              <a:rPr lang="lt-LT" sz="2400" b="1" dirty="0" smtClean="0"/>
              <a:t>dirbti</a:t>
            </a:r>
            <a:endParaRPr lang="lt-LT" sz="2400" b="1" dirty="0"/>
          </a:p>
        </p:txBody>
      </p:sp>
      <p:graphicFrame>
        <p:nvGraphicFramePr>
          <p:cNvPr id="23" name="Content Placeholder 22"/>
          <p:cNvGraphicFramePr>
            <a:graphicFrameLocks noGrp="1"/>
          </p:cNvGraphicFramePr>
          <p:nvPr>
            <p:ph idx="1"/>
            <p:extLst>
              <p:ext uri="{D42A27DB-BD31-4B8C-83A1-F6EECF244321}">
                <p14:modId xmlns:p14="http://schemas.microsoft.com/office/powerpoint/2010/main" val="465499687"/>
              </p:ext>
            </p:extLst>
          </p:nvPr>
        </p:nvGraphicFramePr>
        <p:xfrm>
          <a:off x="445404" y="1988840"/>
          <a:ext cx="8231300" cy="3119628"/>
        </p:xfrm>
        <a:graphic>
          <a:graphicData uri="http://schemas.openxmlformats.org/drawingml/2006/table">
            <a:tbl>
              <a:tblPr firstRow="1" firstCol="1" bandRow="1">
                <a:tableStyleId>{3B4B98B0-60AC-42C2-AFA5-B58CD77FA1E5}</a:tableStyleId>
              </a:tblPr>
              <a:tblGrid>
                <a:gridCol w="6996605"/>
                <a:gridCol w="1234695"/>
              </a:tblGrid>
              <a:tr h="143828">
                <a:tc>
                  <a:txBody>
                    <a:bodyPr/>
                    <a:lstStyle/>
                    <a:p>
                      <a:pPr algn="ctr">
                        <a:lnSpc>
                          <a:spcPct val="115000"/>
                        </a:lnSpc>
                        <a:spcAft>
                          <a:spcPts val="0"/>
                        </a:spcAft>
                      </a:pPr>
                      <a:r>
                        <a:rPr lang="lt-LT" sz="1800" dirty="0">
                          <a:effectLst/>
                        </a:rPr>
                        <a:t>Profesija</a:t>
                      </a:r>
                      <a:endParaRPr lang="lt-LT" sz="1800" dirty="0">
                        <a:effectLst/>
                        <a:latin typeface="Times New Roman" panose="02020603050405020304" pitchFamily="18" charset="0"/>
                        <a:ea typeface="Times New Roman" panose="02020603050405020304" pitchFamily="18" charset="0"/>
                      </a:endParaRPr>
                    </a:p>
                  </a:txBody>
                  <a:tcPr marL="93948" marR="93948" marT="0" marB="0" anchor="ctr"/>
                </a:tc>
                <a:tc>
                  <a:txBody>
                    <a:bodyPr/>
                    <a:lstStyle/>
                    <a:p>
                      <a:pPr algn="ctr">
                        <a:lnSpc>
                          <a:spcPct val="115000"/>
                        </a:lnSpc>
                        <a:spcAft>
                          <a:spcPts val="0"/>
                        </a:spcAft>
                      </a:pPr>
                      <a:r>
                        <a:rPr lang="lt-LT" sz="1800" dirty="0" smtClean="0">
                          <a:effectLst/>
                        </a:rPr>
                        <a:t>Sk.</a:t>
                      </a:r>
                      <a:endParaRPr lang="lt-LT" sz="1800" dirty="0">
                        <a:effectLst/>
                        <a:latin typeface="Times New Roman" panose="02020603050405020304" pitchFamily="18" charset="0"/>
                        <a:ea typeface="Times New Roman" panose="02020603050405020304" pitchFamily="18" charset="0"/>
                      </a:endParaRPr>
                    </a:p>
                  </a:txBody>
                  <a:tcPr marL="93948" marR="93948" marT="0" marB="0" anchor="ctr"/>
                </a:tc>
              </a:tr>
              <a:tr h="151225">
                <a:tc>
                  <a:txBody>
                    <a:bodyPr/>
                    <a:lstStyle/>
                    <a:p>
                      <a:pPr>
                        <a:lnSpc>
                          <a:spcPct val="115000"/>
                        </a:lnSpc>
                        <a:spcAft>
                          <a:spcPts val="0"/>
                        </a:spcAft>
                      </a:pPr>
                      <a:r>
                        <a:rPr lang="lt-LT" sz="1600" dirty="0">
                          <a:effectLst/>
                        </a:rPr>
                        <a:t>Tarptautinio krovinių vežimo transporto priemonės vairuotojas</a:t>
                      </a:r>
                      <a:endParaRPr lang="lt-LT" sz="1600" dirty="0">
                        <a:effectLst/>
                        <a:latin typeface="Times New Roman" panose="02020603050405020304" pitchFamily="18" charset="0"/>
                        <a:ea typeface="Times New Roman" panose="02020603050405020304" pitchFamily="18" charset="0"/>
                      </a:endParaRPr>
                    </a:p>
                  </a:txBody>
                  <a:tcPr marL="93948" marR="93948" marT="0" marB="0" anchor="ctr"/>
                </a:tc>
                <a:tc>
                  <a:txBody>
                    <a:bodyPr/>
                    <a:lstStyle/>
                    <a:p>
                      <a:pPr algn="ctr">
                        <a:lnSpc>
                          <a:spcPct val="115000"/>
                        </a:lnSpc>
                        <a:spcAft>
                          <a:spcPts val="0"/>
                        </a:spcAft>
                      </a:pPr>
                      <a:r>
                        <a:rPr lang="lt-LT" sz="1600">
                          <a:effectLst/>
                        </a:rPr>
                        <a:t>4316</a:t>
                      </a:r>
                      <a:endParaRPr lang="lt-LT" sz="1600">
                        <a:effectLst/>
                        <a:latin typeface="Times New Roman" panose="02020603050405020304" pitchFamily="18" charset="0"/>
                        <a:ea typeface="Times New Roman" panose="02020603050405020304" pitchFamily="18" charset="0"/>
                      </a:endParaRPr>
                    </a:p>
                  </a:txBody>
                  <a:tcPr marL="93948" marR="93948" marT="0" marB="0" anchor="ctr"/>
                </a:tc>
              </a:tr>
              <a:tr h="151225">
                <a:tc>
                  <a:txBody>
                    <a:bodyPr/>
                    <a:lstStyle/>
                    <a:p>
                      <a:pPr>
                        <a:lnSpc>
                          <a:spcPct val="115000"/>
                        </a:lnSpc>
                        <a:spcAft>
                          <a:spcPts val="0"/>
                        </a:spcAft>
                      </a:pPr>
                      <a:r>
                        <a:rPr lang="lt-LT" sz="1600" dirty="0">
                          <a:effectLst/>
                        </a:rPr>
                        <a:t>Metalinių laivų korpusų surinkėjas</a:t>
                      </a:r>
                      <a:endParaRPr lang="lt-LT" sz="1600" dirty="0">
                        <a:effectLst/>
                        <a:latin typeface="Times New Roman" panose="02020603050405020304" pitchFamily="18" charset="0"/>
                        <a:ea typeface="Times New Roman" panose="02020603050405020304" pitchFamily="18" charset="0"/>
                      </a:endParaRPr>
                    </a:p>
                  </a:txBody>
                  <a:tcPr marL="93948" marR="93948" marT="0" marB="0" anchor="ctr"/>
                </a:tc>
                <a:tc>
                  <a:txBody>
                    <a:bodyPr/>
                    <a:lstStyle/>
                    <a:p>
                      <a:pPr algn="ctr">
                        <a:lnSpc>
                          <a:spcPct val="115000"/>
                        </a:lnSpc>
                        <a:spcAft>
                          <a:spcPts val="0"/>
                        </a:spcAft>
                      </a:pPr>
                      <a:r>
                        <a:rPr lang="lt-LT" sz="1600">
                          <a:effectLst/>
                        </a:rPr>
                        <a:t>278</a:t>
                      </a:r>
                      <a:endParaRPr lang="lt-LT" sz="1600">
                        <a:effectLst/>
                        <a:latin typeface="Times New Roman" panose="02020603050405020304" pitchFamily="18" charset="0"/>
                        <a:ea typeface="Times New Roman" panose="02020603050405020304" pitchFamily="18" charset="0"/>
                      </a:endParaRPr>
                    </a:p>
                  </a:txBody>
                  <a:tcPr marL="93948" marR="93948" marT="0" marB="0" anchor="ctr"/>
                </a:tc>
              </a:tr>
              <a:tr h="151225">
                <a:tc>
                  <a:txBody>
                    <a:bodyPr/>
                    <a:lstStyle/>
                    <a:p>
                      <a:pPr>
                        <a:lnSpc>
                          <a:spcPct val="115000"/>
                        </a:lnSpc>
                        <a:spcAft>
                          <a:spcPts val="0"/>
                        </a:spcAft>
                      </a:pPr>
                      <a:r>
                        <a:rPr lang="lt-LT" sz="1600" dirty="0">
                          <a:effectLst/>
                        </a:rPr>
                        <a:t>Suvirintojas</a:t>
                      </a:r>
                      <a:endParaRPr lang="lt-LT" sz="1600" dirty="0">
                        <a:effectLst/>
                        <a:latin typeface="Times New Roman" panose="02020603050405020304" pitchFamily="18" charset="0"/>
                        <a:ea typeface="Times New Roman" panose="02020603050405020304" pitchFamily="18" charset="0"/>
                      </a:endParaRPr>
                    </a:p>
                  </a:txBody>
                  <a:tcPr marL="93948" marR="93948" marT="0" marB="0" anchor="ctr"/>
                </a:tc>
                <a:tc>
                  <a:txBody>
                    <a:bodyPr/>
                    <a:lstStyle/>
                    <a:p>
                      <a:pPr algn="ctr">
                        <a:lnSpc>
                          <a:spcPct val="115000"/>
                        </a:lnSpc>
                        <a:spcAft>
                          <a:spcPts val="0"/>
                        </a:spcAft>
                      </a:pPr>
                      <a:r>
                        <a:rPr lang="lt-LT" sz="1600">
                          <a:effectLst/>
                        </a:rPr>
                        <a:t>193</a:t>
                      </a:r>
                      <a:endParaRPr lang="lt-LT" sz="1600">
                        <a:effectLst/>
                        <a:latin typeface="Times New Roman" panose="02020603050405020304" pitchFamily="18" charset="0"/>
                        <a:ea typeface="Times New Roman" panose="02020603050405020304" pitchFamily="18" charset="0"/>
                      </a:endParaRPr>
                    </a:p>
                  </a:txBody>
                  <a:tcPr marL="93948" marR="93948" marT="0" marB="0" anchor="ctr"/>
                </a:tc>
              </a:tr>
              <a:tr h="151225">
                <a:tc>
                  <a:txBody>
                    <a:bodyPr/>
                    <a:lstStyle/>
                    <a:p>
                      <a:pPr>
                        <a:lnSpc>
                          <a:spcPct val="115000"/>
                        </a:lnSpc>
                        <a:spcAft>
                          <a:spcPts val="0"/>
                        </a:spcAft>
                      </a:pPr>
                      <a:r>
                        <a:rPr lang="lt-LT" sz="1600" dirty="0">
                          <a:effectLst/>
                        </a:rPr>
                        <a:t>Restorano virėjas</a:t>
                      </a:r>
                      <a:endParaRPr lang="lt-LT" sz="1600" dirty="0">
                        <a:effectLst/>
                        <a:latin typeface="Times New Roman" panose="02020603050405020304" pitchFamily="18" charset="0"/>
                        <a:ea typeface="Times New Roman" panose="02020603050405020304" pitchFamily="18" charset="0"/>
                      </a:endParaRPr>
                    </a:p>
                  </a:txBody>
                  <a:tcPr marL="93948" marR="93948" marT="0" marB="0" anchor="ctr"/>
                </a:tc>
                <a:tc>
                  <a:txBody>
                    <a:bodyPr/>
                    <a:lstStyle/>
                    <a:p>
                      <a:pPr algn="ctr">
                        <a:lnSpc>
                          <a:spcPct val="115000"/>
                        </a:lnSpc>
                        <a:spcAft>
                          <a:spcPts val="0"/>
                        </a:spcAft>
                      </a:pPr>
                      <a:r>
                        <a:rPr lang="lt-LT" sz="1600">
                          <a:effectLst/>
                        </a:rPr>
                        <a:t>161</a:t>
                      </a:r>
                      <a:endParaRPr lang="lt-LT" sz="1600">
                        <a:effectLst/>
                        <a:latin typeface="Times New Roman" panose="02020603050405020304" pitchFamily="18" charset="0"/>
                        <a:ea typeface="Times New Roman" panose="02020603050405020304" pitchFamily="18" charset="0"/>
                      </a:endParaRPr>
                    </a:p>
                  </a:txBody>
                  <a:tcPr marL="93948" marR="93948" marT="0" marB="0" anchor="ctr"/>
                </a:tc>
              </a:tr>
              <a:tr h="151225">
                <a:tc>
                  <a:txBody>
                    <a:bodyPr/>
                    <a:lstStyle/>
                    <a:p>
                      <a:pPr>
                        <a:lnSpc>
                          <a:spcPct val="115000"/>
                        </a:lnSpc>
                        <a:spcAft>
                          <a:spcPts val="0"/>
                        </a:spcAft>
                      </a:pPr>
                      <a:r>
                        <a:rPr lang="lt-LT" sz="1600" dirty="0">
                          <a:effectLst/>
                        </a:rPr>
                        <a:t>Vyriškų drabužių siuvėjas</a:t>
                      </a:r>
                      <a:endParaRPr lang="lt-LT" sz="1600" dirty="0">
                        <a:effectLst/>
                        <a:latin typeface="Times New Roman" panose="02020603050405020304" pitchFamily="18" charset="0"/>
                        <a:ea typeface="Times New Roman" panose="02020603050405020304" pitchFamily="18" charset="0"/>
                      </a:endParaRPr>
                    </a:p>
                  </a:txBody>
                  <a:tcPr marL="93948" marR="93948" marT="0" marB="0" anchor="ctr"/>
                </a:tc>
                <a:tc>
                  <a:txBody>
                    <a:bodyPr/>
                    <a:lstStyle/>
                    <a:p>
                      <a:pPr algn="ctr">
                        <a:lnSpc>
                          <a:spcPct val="115000"/>
                        </a:lnSpc>
                        <a:spcAft>
                          <a:spcPts val="0"/>
                        </a:spcAft>
                      </a:pPr>
                      <a:r>
                        <a:rPr lang="lt-LT" sz="1600">
                          <a:effectLst/>
                        </a:rPr>
                        <a:t>46</a:t>
                      </a:r>
                      <a:endParaRPr lang="lt-LT" sz="1600">
                        <a:effectLst/>
                        <a:latin typeface="Times New Roman" panose="02020603050405020304" pitchFamily="18" charset="0"/>
                        <a:ea typeface="Times New Roman" panose="02020603050405020304" pitchFamily="18" charset="0"/>
                      </a:endParaRPr>
                    </a:p>
                  </a:txBody>
                  <a:tcPr marL="93948" marR="93948" marT="0" marB="0" anchor="ctr"/>
                </a:tc>
              </a:tr>
              <a:tr h="151225">
                <a:tc>
                  <a:txBody>
                    <a:bodyPr/>
                    <a:lstStyle/>
                    <a:p>
                      <a:pPr>
                        <a:lnSpc>
                          <a:spcPct val="115000"/>
                        </a:lnSpc>
                        <a:spcAft>
                          <a:spcPts val="0"/>
                        </a:spcAft>
                      </a:pPr>
                      <a:r>
                        <a:rPr lang="lt-LT" sz="1600" dirty="0" err="1">
                          <a:effectLst/>
                        </a:rPr>
                        <a:t>Izoliuotojas</a:t>
                      </a:r>
                      <a:endParaRPr lang="lt-LT" sz="1600" dirty="0">
                        <a:effectLst/>
                        <a:latin typeface="Times New Roman" panose="02020603050405020304" pitchFamily="18" charset="0"/>
                        <a:ea typeface="Times New Roman" panose="02020603050405020304" pitchFamily="18" charset="0"/>
                      </a:endParaRPr>
                    </a:p>
                  </a:txBody>
                  <a:tcPr marL="93948" marR="93948" marT="0" marB="0" anchor="ctr"/>
                </a:tc>
                <a:tc>
                  <a:txBody>
                    <a:bodyPr/>
                    <a:lstStyle/>
                    <a:p>
                      <a:pPr algn="ctr">
                        <a:lnSpc>
                          <a:spcPct val="115000"/>
                        </a:lnSpc>
                        <a:spcAft>
                          <a:spcPts val="0"/>
                        </a:spcAft>
                      </a:pPr>
                      <a:r>
                        <a:rPr lang="lt-LT" sz="1600">
                          <a:effectLst/>
                        </a:rPr>
                        <a:t>31</a:t>
                      </a:r>
                      <a:endParaRPr lang="lt-LT" sz="1600">
                        <a:effectLst/>
                        <a:latin typeface="Times New Roman" panose="02020603050405020304" pitchFamily="18" charset="0"/>
                        <a:ea typeface="Times New Roman" panose="02020603050405020304" pitchFamily="18" charset="0"/>
                      </a:endParaRPr>
                    </a:p>
                  </a:txBody>
                  <a:tcPr marL="93948" marR="93948" marT="0" marB="0" anchor="ctr"/>
                </a:tc>
              </a:tr>
              <a:tr h="151225">
                <a:tc>
                  <a:txBody>
                    <a:bodyPr/>
                    <a:lstStyle/>
                    <a:p>
                      <a:pPr>
                        <a:lnSpc>
                          <a:spcPct val="115000"/>
                        </a:lnSpc>
                        <a:spcAft>
                          <a:spcPts val="0"/>
                        </a:spcAft>
                      </a:pPr>
                      <a:r>
                        <a:rPr lang="lt-LT" sz="1600" dirty="0">
                          <a:effectLst/>
                        </a:rPr>
                        <a:t>Suvirintojas elektra ir dujomis</a:t>
                      </a:r>
                      <a:endParaRPr lang="lt-LT" sz="1600" dirty="0">
                        <a:effectLst/>
                        <a:latin typeface="Times New Roman" panose="02020603050405020304" pitchFamily="18" charset="0"/>
                        <a:ea typeface="Times New Roman" panose="02020603050405020304" pitchFamily="18" charset="0"/>
                      </a:endParaRPr>
                    </a:p>
                  </a:txBody>
                  <a:tcPr marL="93948" marR="93948" marT="0" marB="0" anchor="ctr"/>
                </a:tc>
                <a:tc>
                  <a:txBody>
                    <a:bodyPr/>
                    <a:lstStyle/>
                    <a:p>
                      <a:pPr algn="ctr">
                        <a:lnSpc>
                          <a:spcPct val="115000"/>
                        </a:lnSpc>
                        <a:spcAft>
                          <a:spcPts val="0"/>
                        </a:spcAft>
                      </a:pPr>
                      <a:r>
                        <a:rPr lang="lt-LT" sz="1600">
                          <a:effectLst/>
                        </a:rPr>
                        <a:t>28</a:t>
                      </a:r>
                      <a:endParaRPr lang="lt-LT" sz="1600">
                        <a:effectLst/>
                        <a:latin typeface="Times New Roman" panose="02020603050405020304" pitchFamily="18" charset="0"/>
                        <a:ea typeface="Times New Roman" panose="02020603050405020304" pitchFamily="18" charset="0"/>
                      </a:endParaRPr>
                    </a:p>
                  </a:txBody>
                  <a:tcPr marL="93948" marR="93948" marT="0" marB="0" anchor="ctr"/>
                </a:tc>
              </a:tr>
              <a:tr h="151225">
                <a:tc>
                  <a:txBody>
                    <a:bodyPr/>
                    <a:lstStyle/>
                    <a:p>
                      <a:pPr>
                        <a:lnSpc>
                          <a:spcPct val="115000"/>
                        </a:lnSpc>
                        <a:spcAft>
                          <a:spcPts val="0"/>
                        </a:spcAft>
                      </a:pPr>
                      <a:r>
                        <a:rPr lang="lt-LT" sz="1600" dirty="0">
                          <a:effectLst/>
                        </a:rPr>
                        <a:t>Metalinių konstrukcijų montuotojas</a:t>
                      </a:r>
                      <a:endParaRPr lang="lt-LT" sz="1600" dirty="0">
                        <a:effectLst/>
                        <a:latin typeface="Times New Roman" panose="02020603050405020304" pitchFamily="18" charset="0"/>
                        <a:ea typeface="Times New Roman" panose="02020603050405020304" pitchFamily="18" charset="0"/>
                      </a:endParaRPr>
                    </a:p>
                  </a:txBody>
                  <a:tcPr marL="93948" marR="93948" marT="0" marB="0" anchor="ctr"/>
                </a:tc>
                <a:tc>
                  <a:txBody>
                    <a:bodyPr/>
                    <a:lstStyle/>
                    <a:p>
                      <a:pPr algn="ctr">
                        <a:lnSpc>
                          <a:spcPct val="115000"/>
                        </a:lnSpc>
                        <a:spcAft>
                          <a:spcPts val="0"/>
                        </a:spcAft>
                      </a:pPr>
                      <a:r>
                        <a:rPr lang="lt-LT" sz="1600">
                          <a:effectLst/>
                        </a:rPr>
                        <a:t>26</a:t>
                      </a:r>
                      <a:endParaRPr lang="lt-LT" sz="1600">
                        <a:effectLst/>
                        <a:latin typeface="Times New Roman" panose="02020603050405020304" pitchFamily="18" charset="0"/>
                        <a:ea typeface="Times New Roman" panose="02020603050405020304" pitchFamily="18" charset="0"/>
                      </a:endParaRPr>
                    </a:p>
                  </a:txBody>
                  <a:tcPr marL="93948" marR="93948" marT="0" marB="0" anchor="ctr"/>
                </a:tc>
              </a:tr>
              <a:tr h="151225">
                <a:tc>
                  <a:txBody>
                    <a:bodyPr/>
                    <a:lstStyle/>
                    <a:p>
                      <a:pPr>
                        <a:lnSpc>
                          <a:spcPct val="115000"/>
                        </a:lnSpc>
                        <a:spcAft>
                          <a:spcPts val="0"/>
                        </a:spcAft>
                      </a:pPr>
                      <a:r>
                        <a:rPr lang="lt-LT" sz="1600" dirty="0">
                          <a:effectLst/>
                        </a:rPr>
                        <a:t>Grožio salono darbuotojas</a:t>
                      </a:r>
                      <a:endParaRPr lang="lt-LT" sz="1600" dirty="0">
                        <a:effectLst/>
                        <a:latin typeface="Times New Roman" panose="02020603050405020304" pitchFamily="18" charset="0"/>
                        <a:ea typeface="Times New Roman" panose="02020603050405020304" pitchFamily="18" charset="0"/>
                      </a:endParaRPr>
                    </a:p>
                  </a:txBody>
                  <a:tcPr marL="93948" marR="93948" marT="0" marB="0" anchor="ctr"/>
                </a:tc>
                <a:tc>
                  <a:txBody>
                    <a:bodyPr/>
                    <a:lstStyle/>
                    <a:p>
                      <a:pPr algn="ctr">
                        <a:lnSpc>
                          <a:spcPct val="115000"/>
                        </a:lnSpc>
                        <a:spcAft>
                          <a:spcPts val="0"/>
                        </a:spcAft>
                      </a:pPr>
                      <a:r>
                        <a:rPr lang="lt-LT" sz="1600">
                          <a:effectLst/>
                        </a:rPr>
                        <a:t>15</a:t>
                      </a:r>
                      <a:endParaRPr lang="lt-LT" sz="1600">
                        <a:effectLst/>
                        <a:latin typeface="Times New Roman" panose="02020603050405020304" pitchFamily="18" charset="0"/>
                        <a:ea typeface="Times New Roman" panose="02020603050405020304" pitchFamily="18" charset="0"/>
                      </a:endParaRPr>
                    </a:p>
                  </a:txBody>
                  <a:tcPr marL="93948" marR="93948" marT="0" marB="0" anchor="ctr"/>
                </a:tc>
              </a:tr>
              <a:tr h="151225">
                <a:tc>
                  <a:txBody>
                    <a:bodyPr/>
                    <a:lstStyle/>
                    <a:p>
                      <a:pPr>
                        <a:lnSpc>
                          <a:spcPct val="115000"/>
                        </a:lnSpc>
                        <a:spcAft>
                          <a:spcPts val="0"/>
                        </a:spcAft>
                      </a:pPr>
                      <a:r>
                        <a:rPr lang="lt-LT" sz="1600" dirty="0">
                          <a:effectLst/>
                        </a:rPr>
                        <a:t>Verslo paslaugų vadybininkas</a:t>
                      </a:r>
                      <a:endParaRPr lang="lt-LT" sz="1600" dirty="0">
                        <a:effectLst/>
                        <a:latin typeface="Times New Roman" panose="02020603050405020304" pitchFamily="18" charset="0"/>
                        <a:ea typeface="Times New Roman" panose="02020603050405020304" pitchFamily="18" charset="0"/>
                      </a:endParaRPr>
                    </a:p>
                  </a:txBody>
                  <a:tcPr marL="93948" marR="93948" marT="0" marB="0" anchor="ctr"/>
                </a:tc>
                <a:tc>
                  <a:txBody>
                    <a:bodyPr/>
                    <a:lstStyle/>
                    <a:p>
                      <a:pPr algn="ctr">
                        <a:lnSpc>
                          <a:spcPct val="115000"/>
                        </a:lnSpc>
                        <a:spcAft>
                          <a:spcPts val="0"/>
                        </a:spcAft>
                      </a:pPr>
                      <a:r>
                        <a:rPr lang="lt-LT" sz="1600" dirty="0">
                          <a:effectLst/>
                        </a:rPr>
                        <a:t>12</a:t>
                      </a:r>
                      <a:endParaRPr lang="lt-LT" sz="1600" dirty="0">
                        <a:effectLst/>
                        <a:latin typeface="Times New Roman" panose="02020603050405020304" pitchFamily="18" charset="0"/>
                        <a:ea typeface="Times New Roman" panose="02020603050405020304" pitchFamily="18" charset="0"/>
                      </a:endParaRPr>
                    </a:p>
                  </a:txBody>
                  <a:tcPr marL="93948" marR="93948" marT="0" marB="0" anchor="ctr"/>
                </a:tc>
              </a:tr>
            </a:tbl>
          </a:graphicData>
        </a:graphic>
      </p:graphicFrame>
    </p:spTree>
    <p:extLst>
      <p:ext uri="{BB962C8B-B14F-4D97-AF65-F5344CB8AC3E}">
        <p14:creationId xmlns:p14="http://schemas.microsoft.com/office/powerpoint/2010/main" val="19234318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aveikslėlis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 y="0"/>
            <a:ext cx="9141767" cy="6858000"/>
          </a:xfrm>
          <a:prstGeom prst="rect">
            <a:avLst/>
          </a:prstGeom>
        </p:spPr>
      </p:pic>
      <p:sp>
        <p:nvSpPr>
          <p:cNvPr id="4" name="Title 3"/>
          <p:cNvSpPr>
            <a:spLocks noGrp="1"/>
          </p:cNvSpPr>
          <p:nvPr>
            <p:ph type="title"/>
          </p:nvPr>
        </p:nvSpPr>
        <p:spPr/>
        <p:txBody>
          <a:bodyPr anchor="b">
            <a:noAutofit/>
          </a:bodyPr>
          <a:lstStyle/>
          <a:p>
            <a:r>
              <a:rPr lang="lt-LT" sz="2400" b="1" dirty="0"/>
              <a:t>Klaipėdos TDB </a:t>
            </a:r>
            <a:r>
              <a:rPr lang="lt-LT" sz="2400" b="1" dirty="0" smtClean="0"/>
              <a:t>2014-2013 </a:t>
            </a:r>
            <a:r>
              <a:rPr lang="lt-LT" sz="2400" b="1" dirty="0"/>
              <a:t>m. </a:t>
            </a:r>
            <a:r>
              <a:rPr lang="lt-LT" sz="2400" b="1" dirty="0" smtClean="0"/>
              <a:t/>
            </a:r>
            <a:br>
              <a:rPr lang="lt-LT" sz="2400" b="1" dirty="0" smtClean="0"/>
            </a:br>
            <a:r>
              <a:rPr lang="lt-LT" sz="2400" b="1" dirty="0" smtClean="0"/>
              <a:t>gauti </a:t>
            </a:r>
            <a:r>
              <a:rPr lang="lt-LT" sz="2400" b="1" dirty="0"/>
              <a:t>prašymai išduoti leidimą dirbti pagal profesijas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495616284"/>
              </p:ext>
            </p:extLst>
          </p:nvPr>
        </p:nvGraphicFramePr>
        <p:xfrm>
          <a:off x="457200" y="1916832"/>
          <a:ext cx="8229600" cy="2595880"/>
        </p:xfrm>
        <a:graphic>
          <a:graphicData uri="http://schemas.openxmlformats.org/drawingml/2006/table">
            <a:tbl>
              <a:tblPr firstRow="1" bandRow="1">
                <a:tableStyleId>{C083E6E3-FA7D-4D7B-A595-EF9225AFEA82}</a:tableStyleId>
              </a:tblPr>
              <a:tblGrid>
                <a:gridCol w="4114800"/>
                <a:gridCol w="1296144"/>
                <a:gridCol w="1224136"/>
                <a:gridCol w="1594520"/>
              </a:tblGrid>
              <a:tr h="370840">
                <a:tc>
                  <a:txBody>
                    <a:bodyPr/>
                    <a:lstStyle/>
                    <a:p>
                      <a:pPr algn="ctr"/>
                      <a:r>
                        <a:rPr lang="lt-LT" dirty="0" smtClean="0"/>
                        <a:t>Profesija</a:t>
                      </a:r>
                      <a:endParaRPr lang="lt-LT" dirty="0"/>
                    </a:p>
                  </a:txBody>
                  <a:tcPr anchor="ctr"/>
                </a:tc>
                <a:tc>
                  <a:txBody>
                    <a:bodyPr/>
                    <a:lstStyle/>
                    <a:p>
                      <a:pPr algn="ctr"/>
                      <a:r>
                        <a:rPr lang="lt-LT" dirty="0" smtClean="0"/>
                        <a:t>2014 m.</a:t>
                      </a:r>
                      <a:endParaRPr lang="lt-LT" dirty="0"/>
                    </a:p>
                  </a:txBody>
                  <a:tcPr anchor="ctr"/>
                </a:tc>
                <a:tc>
                  <a:txBody>
                    <a:bodyPr/>
                    <a:lstStyle/>
                    <a:p>
                      <a:pPr algn="ctr"/>
                      <a:r>
                        <a:rPr lang="lt-LT" dirty="0" smtClean="0"/>
                        <a:t>2013</a:t>
                      </a:r>
                      <a:r>
                        <a:rPr lang="lt-LT" baseline="0" dirty="0" smtClean="0"/>
                        <a:t> m.</a:t>
                      </a:r>
                      <a:endParaRPr lang="lt-LT" dirty="0"/>
                    </a:p>
                  </a:txBody>
                  <a:tcPr anchor="ctr"/>
                </a:tc>
                <a:tc>
                  <a:txBody>
                    <a:bodyPr/>
                    <a:lstStyle/>
                    <a:p>
                      <a:pPr algn="ctr"/>
                      <a:r>
                        <a:rPr lang="lt-LT" dirty="0" smtClean="0"/>
                        <a:t>Pokytis </a:t>
                      </a:r>
                      <a:endParaRPr lang="lt-LT" dirty="0"/>
                    </a:p>
                  </a:txBody>
                  <a:tcPr anchor="ctr"/>
                </a:tc>
              </a:tr>
              <a:tr h="370840">
                <a:tc>
                  <a:txBody>
                    <a:bodyPr/>
                    <a:lstStyle/>
                    <a:p>
                      <a:r>
                        <a:rPr lang="lt-LT" dirty="0" smtClean="0"/>
                        <a:t>Tarptautinių pervežimų vairuotojai</a:t>
                      </a:r>
                      <a:endParaRPr lang="lt-LT" dirty="0"/>
                    </a:p>
                  </a:txBody>
                  <a:tcPr/>
                </a:tc>
                <a:tc>
                  <a:txBody>
                    <a:bodyPr/>
                    <a:lstStyle/>
                    <a:p>
                      <a:pPr algn="ctr"/>
                      <a:r>
                        <a:rPr lang="lt-LT" dirty="0" smtClean="0"/>
                        <a:t>538</a:t>
                      </a:r>
                      <a:endParaRPr lang="lt-LT" dirty="0"/>
                    </a:p>
                  </a:txBody>
                  <a:tcPr/>
                </a:tc>
                <a:tc>
                  <a:txBody>
                    <a:bodyPr/>
                    <a:lstStyle/>
                    <a:p>
                      <a:pPr algn="ctr"/>
                      <a:r>
                        <a:rPr lang="lt-LT" dirty="0" smtClean="0"/>
                        <a:t>304</a:t>
                      </a:r>
                      <a:endParaRPr lang="lt-LT" dirty="0"/>
                    </a:p>
                  </a:txBody>
                  <a:tcPr/>
                </a:tc>
                <a:tc>
                  <a:txBody>
                    <a:bodyPr/>
                    <a:lstStyle/>
                    <a:p>
                      <a:pPr algn="ctr"/>
                      <a:r>
                        <a:rPr lang="lt-LT" dirty="0" smtClean="0"/>
                        <a:t>+234</a:t>
                      </a:r>
                      <a:endParaRPr lang="lt-LT" dirty="0"/>
                    </a:p>
                  </a:txBody>
                  <a:tcPr/>
                </a:tc>
              </a:tr>
              <a:tr h="370840">
                <a:tc>
                  <a:txBody>
                    <a:bodyPr/>
                    <a:lstStyle/>
                    <a:p>
                      <a:r>
                        <a:rPr lang="lt-LT" dirty="0" smtClean="0"/>
                        <a:t>Laivų korpusų surinkėjai</a:t>
                      </a:r>
                      <a:endParaRPr lang="lt-LT" dirty="0"/>
                    </a:p>
                  </a:txBody>
                  <a:tcPr/>
                </a:tc>
                <a:tc>
                  <a:txBody>
                    <a:bodyPr/>
                    <a:lstStyle/>
                    <a:p>
                      <a:pPr algn="ctr"/>
                      <a:r>
                        <a:rPr lang="lt-LT" dirty="0" smtClean="0"/>
                        <a:t>283</a:t>
                      </a:r>
                      <a:endParaRPr lang="lt-LT" dirty="0"/>
                    </a:p>
                  </a:txBody>
                  <a:tcPr/>
                </a:tc>
                <a:tc>
                  <a:txBody>
                    <a:bodyPr/>
                    <a:lstStyle/>
                    <a:p>
                      <a:pPr algn="ctr"/>
                      <a:r>
                        <a:rPr lang="lt-LT" dirty="0" smtClean="0"/>
                        <a:t>391</a:t>
                      </a:r>
                      <a:endParaRPr lang="lt-LT" dirty="0"/>
                    </a:p>
                  </a:txBody>
                  <a:tcPr/>
                </a:tc>
                <a:tc>
                  <a:txBody>
                    <a:bodyPr/>
                    <a:lstStyle/>
                    <a:p>
                      <a:pPr algn="ctr"/>
                      <a:r>
                        <a:rPr lang="lt-LT" dirty="0" smtClean="0"/>
                        <a:t>-108</a:t>
                      </a:r>
                      <a:endParaRPr lang="lt-LT" dirty="0"/>
                    </a:p>
                  </a:txBody>
                  <a:tcPr/>
                </a:tc>
              </a:tr>
              <a:tr h="370840">
                <a:tc>
                  <a:txBody>
                    <a:bodyPr/>
                    <a:lstStyle/>
                    <a:p>
                      <a:r>
                        <a:rPr lang="lt-LT" dirty="0" smtClean="0"/>
                        <a:t>Suvirintojai</a:t>
                      </a:r>
                      <a:endParaRPr lang="lt-LT" dirty="0"/>
                    </a:p>
                  </a:txBody>
                  <a:tcPr/>
                </a:tc>
                <a:tc>
                  <a:txBody>
                    <a:bodyPr/>
                    <a:lstStyle/>
                    <a:p>
                      <a:pPr algn="ctr"/>
                      <a:r>
                        <a:rPr lang="lt-LT" dirty="0" smtClean="0"/>
                        <a:t>186</a:t>
                      </a:r>
                      <a:endParaRPr lang="lt-LT" dirty="0"/>
                    </a:p>
                  </a:txBody>
                  <a:tcPr/>
                </a:tc>
                <a:tc>
                  <a:txBody>
                    <a:bodyPr/>
                    <a:lstStyle/>
                    <a:p>
                      <a:pPr algn="ctr"/>
                      <a:r>
                        <a:rPr lang="lt-LT" dirty="0" smtClean="0"/>
                        <a:t>310</a:t>
                      </a:r>
                      <a:endParaRPr lang="lt-LT" dirty="0"/>
                    </a:p>
                  </a:txBody>
                  <a:tcPr/>
                </a:tc>
                <a:tc>
                  <a:txBody>
                    <a:bodyPr/>
                    <a:lstStyle/>
                    <a:p>
                      <a:pPr algn="ctr"/>
                      <a:r>
                        <a:rPr lang="lt-LT" dirty="0" smtClean="0"/>
                        <a:t>-124</a:t>
                      </a:r>
                      <a:endParaRPr lang="lt-LT" dirty="0"/>
                    </a:p>
                  </a:txBody>
                  <a:tcPr/>
                </a:tc>
              </a:tr>
              <a:tr h="370840">
                <a:tc>
                  <a:txBody>
                    <a:bodyPr/>
                    <a:lstStyle/>
                    <a:p>
                      <a:r>
                        <a:rPr lang="lt-LT" dirty="0" smtClean="0"/>
                        <a:t>Virėjai</a:t>
                      </a:r>
                      <a:endParaRPr lang="lt-LT" dirty="0"/>
                    </a:p>
                  </a:txBody>
                  <a:tcPr/>
                </a:tc>
                <a:tc>
                  <a:txBody>
                    <a:bodyPr/>
                    <a:lstStyle/>
                    <a:p>
                      <a:pPr algn="ctr"/>
                      <a:r>
                        <a:rPr lang="lt-LT" dirty="0" smtClean="0"/>
                        <a:t>15</a:t>
                      </a:r>
                      <a:endParaRPr lang="lt-LT" dirty="0"/>
                    </a:p>
                  </a:txBody>
                  <a:tcPr/>
                </a:tc>
                <a:tc>
                  <a:txBody>
                    <a:bodyPr/>
                    <a:lstStyle/>
                    <a:p>
                      <a:pPr algn="ctr"/>
                      <a:r>
                        <a:rPr lang="lt-LT" dirty="0" smtClean="0"/>
                        <a:t>17</a:t>
                      </a:r>
                      <a:endParaRPr lang="lt-LT" dirty="0"/>
                    </a:p>
                  </a:txBody>
                  <a:tcPr/>
                </a:tc>
                <a:tc>
                  <a:txBody>
                    <a:bodyPr/>
                    <a:lstStyle/>
                    <a:p>
                      <a:pPr algn="ctr"/>
                      <a:r>
                        <a:rPr lang="lt-LT" dirty="0" smtClean="0"/>
                        <a:t>-2</a:t>
                      </a:r>
                      <a:endParaRPr lang="lt-LT" dirty="0"/>
                    </a:p>
                  </a:txBody>
                  <a:tcPr/>
                </a:tc>
              </a:tr>
              <a:tr h="370840">
                <a:tc>
                  <a:txBody>
                    <a:bodyPr/>
                    <a:lstStyle/>
                    <a:p>
                      <a:r>
                        <a:rPr lang="lt-LT" dirty="0" smtClean="0"/>
                        <a:t>Vadovai, administratoriai, asistentai</a:t>
                      </a:r>
                      <a:endParaRPr lang="lt-LT" dirty="0"/>
                    </a:p>
                  </a:txBody>
                  <a:tcPr/>
                </a:tc>
                <a:tc>
                  <a:txBody>
                    <a:bodyPr/>
                    <a:lstStyle/>
                    <a:p>
                      <a:pPr algn="ctr"/>
                      <a:r>
                        <a:rPr lang="lt-LT" dirty="0" smtClean="0"/>
                        <a:t>8</a:t>
                      </a:r>
                      <a:endParaRPr lang="lt-LT" dirty="0"/>
                    </a:p>
                  </a:txBody>
                  <a:tcPr/>
                </a:tc>
                <a:tc>
                  <a:txBody>
                    <a:bodyPr/>
                    <a:lstStyle/>
                    <a:p>
                      <a:pPr algn="ctr"/>
                      <a:r>
                        <a:rPr lang="lt-LT" dirty="0" smtClean="0"/>
                        <a:t>12</a:t>
                      </a:r>
                      <a:endParaRPr lang="lt-LT" dirty="0"/>
                    </a:p>
                  </a:txBody>
                  <a:tcPr/>
                </a:tc>
                <a:tc>
                  <a:txBody>
                    <a:bodyPr/>
                    <a:lstStyle/>
                    <a:p>
                      <a:pPr algn="ctr"/>
                      <a:r>
                        <a:rPr lang="lt-LT" dirty="0" smtClean="0"/>
                        <a:t>-4</a:t>
                      </a:r>
                      <a:endParaRPr lang="lt-LT" dirty="0"/>
                    </a:p>
                  </a:txBody>
                  <a:tcPr/>
                </a:tc>
              </a:tr>
              <a:tr h="370840">
                <a:tc>
                  <a:txBody>
                    <a:bodyPr/>
                    <a:lstStyle/>
                    <a:p>
                      <a:r>
                        <a:rPr lang="lt-LT" dirty="0" smtClean="0"/>
                        <a:t>Kiti specialistai</a:t>
                      </a:r>
                      <a:endParaRPr lang="lt-LT" dirty="0"/>
                    </a:p>
                  </a:txBody>
                  <a:tcPr/>
                </a:tc>
                <a:tc>
                  <a:txBody>
                    <a:bodyPr/>
                    <a:lstStyle/>
                    <a:p>
                      <a:pPr algn="ctr"/>
                      <a:r>
                        <a:rPr lang="lt-LT" dirty="0" smtClean="0"/>
                        <a:t>48</a:t>
                      </a:r>
                      <a:endParaRPr lang="lt-LT" dirty="0"/>
                    </a:p>
                  </a:txBody>
                  <a:tcPr/>
                </a:tc>
                <a:tc>
                  <a:txBody>
                    <a:bodyPr/>
                    <a:lstStyle/>
                    <a:p>
                      <a:pPr algn="ctr"/>
                      <a:r>
                        <a:rPr lang="lt-LT" dirty="0" smtClean="0"/>
                        <a:t>40</a:t>
                      </a:r>
                      <a:endParaRPr lang="lt-LT" dirty="0"/>
                    </a:p>
                  </a:txBody>
                  <a:tcPr/>
                </a:tc>
                <a:tc>
                  <a:txBody>
                    <a:bodyPr/>
                    <a:lstStyle/>
                    <a:p>
                      <a:pPr algn="ctr"/>
                      <a:r>
                        <a:rPr lang="lt-LT" dirty="0" smtClean="0"/>
                        <a:t>+8</a:t>
                      </a:r>
                      <a:endParaRPr lang="lt-LT" dirty="0"/>
                    </a:p>
                  </a:txBody>
                  <a:tcPr/>
                </a:tc>
              </a:tr>
            </a:tbl>
          </a:graphicData>
        </a:graphic>
      </p:graphicFrame>
    </p:spTree>
    <p:extLst>
      <p:ext uri="{BB962C8B-B14F-4D97-AF65-F5344CB8AC3E}">
        <p14:creationId xmlns:p14="http://schemas.microsoft.com/office/powerpoint/2010/main" val="26560782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1512457494"/>
              </p:ext>
            </p:extLst>
          </p:nvPr>
        </p:nvGraphicFramePr>
        <p:xfrm>
          <a:off x="457200" y="332656"/>
          <a:ext cx="8229600" cy="6048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533082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3850" y="457200"/>
            <a:ext cx="7848600" cy="1371600"/>
          </a:xfrm>
        </p:spPr>
        <p:txBody>
          <a:bodyPr/>
          <a:lstStyle/>
          <a:p>
            <a:pPr algn="ctr">
              <a:lnSpc>
                <a:spcPct val="115000"/>
              </a:lnSpc>
              <a:spcAft>
                <a:spcPts val="1000"/>
              </a:spcAft>
            </a:pPr>
            <a:r>
              <a:rPr lang="lt-LT" altLang="lt-LT" sz="2800" b="1" smtClean="0">
                <a:latin typeface="Times New Roman" panose="02020603050405020304" pitchFamily="18" charset="0"/>
                <a:ea typeface="Calibri" panose="020F0502020204030204" pitchFamily="34" charset="0"/>
                <a:cs typeface="Times New Roman" panose="02020603050405020304" pitchFamily="18" charset="0"/>
              </a:rPr>
              <a:t/>
            </a:r>
            <a:br>
              <a:rPr lang="lt-LT" altLang="lt-LT" sz="2800" b="1" smtClean="0">
                <a:latin typeface="Times New Roman" panose="02020603050405020304" pitchFamily="18" charset="0"/>
                <a:ea typeface="Calibri" panose="020F0502020204030204" pitchFamily="34" charset="0"/>
                <a:cs typeface="Times New Roman" panose="02020603050405020304" pitchFamily="18" charset="0"/>
              </a:rPr>
            </a:br>
            <a:r>
              <a:rPr lang="lt-LT" altLang="lt-LT" sz="2800" b="1" smtClean="0">
                <a:latin typeface="Times New Roman" panose="02020603050405020304" pitchFamily="18" charset="0"/>
                <a:ea typeface="Calibri" panose="020F0502020204030204" pitchFamily="34" charset="0"/>
                <a:cs typeface="Times New Roman" panose="02020603050405020304" pitchFamily="18" charset="0"/>
              </a:rPr>
              <a:t/>
            </a:r>
            <a:br>
              <a:rPr lang="lt-LT" altLang="lt-LT" sz="2800" b="1" smtClean="0">
                <a:latin typeface="Times New Roman" panose="02020603050405020304" pitchFamily="18" charset="0"/>
                <a:ea typeface="Calibri" panose="020F0502020204030204" pitchFamily="34" charset="0"/>
                <a:cs typeface="Times New Roman" panose="02020603050405020304" pitchFamily="18" charset="0"/>
              </a:rPr>
            </a:br>
            <a:r>
              <a:rPr lang="lt-LT" altLang="lt-LT" sz="2800" b="1" smtClean="0">
                <a:latin typeface="Times New Roman" panose="02020603050405020304" pitchFamily="18" charset="0"/>
                <a:ea typeface="Calibri" panose="020F0502020204030204" pitchFamily="34" charset="0"/>
                <a:cs typeface="Times New Roman" panose="02020603050405020304" pitchFamily="18" charset="0"/>
              </a:rPr>
              <a:t/>
            </a:r>
            <a:br>
              <a:rPr lang="lt-LT" altLang="lt-LT" sz="2800" b="1" smtClean="0">
                <a:latin typeface="Times New Roman" panose="02020603050405020304" pitchFamily="18" charset="0"/>
                <a:ea typeface="Calibri" panose="020F0502020204030204" pitchFamily="34" charset="0"/>
                <a:cs typeface="Times New Roman" panose="02020603050405020304" pitchFamily="18" charset="0"/>
              </a:rPr>
            </a:br>
            <a:r>
              <a:rPr lang="en-US" altLang="lt-LT" sz="2400" b="1" smtClean="0">
                <a:latin typeface="Times New Roman" panose="02020603050405020304" pitchFamily="18" charset="0"/>
                <a:ea typeface="Calibri" panose="020F0502020204030204" pitchFamily="34" charset="0"/>
                <a:cs typeface="Times New Roman" panose="02020603050405020304" pitchFamily="18" charset="0"/>
              </a:rPr>
              <a:t>VIDUTINIO MĖNESINIO  DARBO UŽMOKESČIO IR DARBO NAŠUMO POKYČIAI IR TENDENCIJOS</a:t>
            </a:r>
            <a:r>
              <a:rPr lang="lt-LT" altLang="lt-LT" sz="3600" smtClean="0">
                <a:latin typeface="Calibri" panose="020F0502020204030204" pitchFamily="34" charset="0"/>
                <a:ea typeface="Calibri" panose="020F0502020204030204" pitchFamily="34" charset="0"/>
                <a:cs typeface="Times New Roman" panose="02020603050405020304" pitchFamily="18" charset="0"/>
              </a:rPr>
              <a:t/>
            </a:r>
            <a:br>
              <a:rPr lang="lt-LT" altLang="lt-LT" sz="3600" smtClean="0">
                <a:latin typeface="Calibri" panose="020F0502020204030204" pitchFamily="34" charset="0"/>
                <a:ea typeface="Calibri" panose="020F0502020204030204" pitchFamily="34" charset="0"/>
                <a:cs typeface="Times New Roman" panose="02020603050405020304" pitchFamily="18" charset="0"/>
              </a:rPr>
            </a:br>
            <a:r>
              <a:rPr lang="lt-LT" altLang="lt-LT" sz="4000" smtClean="0">
                <a:latin typeface="Calibri" panose="020F0502020204030204" pitchFamily="34" charset="0"/>
                <a:ea typeface="Calibri" panose="020F0502020204030204" pitchFamily="34" charset="0"/>
                <a:cs typeface="Times New Roman" panose="02020603050405020304" pitchFamily="18" charset="0"/>
              </a:rPr>
              <a:t/>
            </a:r>
            <a:br>
              <a:rPr lang="lt-LT" altLang="lt-LT" sz="4000" smtClean="0">
                <a:latin typeface="Calibri" panose="020F0502020204030204" pitchFamily="34" charset="0"/>
                <a:ea typeface="Calibri" panose="020F0502020204030204" pitchFamily="34" charset="0"/>
                <a:cs typeface="Times New Roman" panose="02020603050405020304" pitchFamily="18" charset="0"/>
              </a:rPr>
            </a:br>
            <a:endParaRPr lang="lt-LT" altLang="lt-LT" smtClean="0">
              <a:ea typeface="Calibri" panose="020F0502020204030204" pitchFamily="34" charset="0"/>
              <a:cs typeface="Times New Roman" panose="02020603050405020304" pitchFamily="18" charset="0"/>
            </a:endParaRPr>
          </a:p>
        </p:txBody>
      </p:sp>
      <p:sp>
        <p:nvSpPr>
          <p:cNvPr id="3075" name="Rectangle 3"/>
          <p:cNvSpPr>
            <a:spLocks noGrp="1" noChangeArrowheads="1"/>
          </p:cNvSpPr>
          <p:nvPr>
            <p:ph type="body" idx="1"/>
          </p:nvPr>
        </p:nvSpPr>
        <p:spPr>
          <a:xfrm>
            <a:off x="827088" y="5516563"/>
            <a:ext cx="7777162" cy="649287"/>
          </a:xfrm>
        </p:spPr>
        <p:txBody>
          <a:bodyPr/>
          <a:lstStyle/>
          <a:p>
            <a:pPr>
              <a:lnSpc>
                <a:spcPct val="115000"/>
              </a:lnSpc>
              <a:spcAft>
                <a:spcPts val="1000"/>
              </a:spcAft>
            </a:pPr>
            <a:r>
              <a:rPr lang="lt-LT" altLang="lt-LT" sz="1600" smtClean="0">
                <a:latin typeface="Times New Roman" panose="02020603050405020304" pitchFamily="18" charset="0"/>
                <a:cs typeface="Times New Roman" panose="02020603050405020304" pitchFamily="18" charset="0"/>
              </a:rPr>
              <a:t>Informacija parengta pagal Lietuvos statistikos departamento duomenis ir Finansų ministerijos skelbiamas vidutinės trukmės ekonominių rodiklių projekcijas</a:t>
            </a:r>
            <a:endParaRPr lang="lt-LT" altLang="lt-LT" smtClean="0">
              <a:latin typeface="Times New Roman" panose="02020603050405020304" pitchFamily="18" charset="0"/>
              <a:cs typeface="Times New Roman" panose="02020603050405020304" pitchFamily="18" charset="0"/>
            </a:endParaRPr>
          </a:p>
        </p:txBody>
      </p:sp>
      <p:graphicFrame>
        <p:nvGraphicFramePr>
          <p:cNvPr id="2" name="Lentelė 1"/>
          <p:cNvGraphicFramePr>
            <a:graphicFrameLocks noGrp="1"/>
          </p:cNvGraphicFramePr>
          <p:nvPr>
            <p:extLst>
              <p:ext uri="{D42A27DB-BD31-4B8C-83A1-F6EECF244321}">
                <p14:modId xmlns:p14="http://schemas.microsoft.com/office/powerpoint/2010/main" val="2970959189"/>
              </p:ext>
            </p:extLst>
          </p:nvPr>
        </p:nvGraphicFramePr>
        <p:xfrm>
          <a:off x="827088" y="1773238"/>
          <a:ext cx="6977063" cy="3575304"/>
        </p:xfrm>
        <a:graphic>
          <a:graphicData uri="http://schemas.openxmlformats.org/drawingml/2006/table">
            <a:tbl>
              <a:tblPr firstRow="1" firstCol="1" bandRow="1">
                <a:tableStyleId>{5C22544A-7EE6-4342-B048-85BDC9FD1C3A}</a:tableStyleId>
              </a:tblPr>
              <a:tblGrid>
                <a:gridCol w="1980655"/>
                <a:gridCol w="810297"/>
                <a:gridCol w="810297"/>
                <a:gridCol w="810297"/>
                <a:gridCol w="810297"/>
                <a:gridCol w="877610"/>
                <a:gridCol w="877610"/>
              </a:tblGrid>
              <a:tr h="210297">
                <a:tc rowSpan="2">
                  <a:txBody>
                    <a:bodyPr/>
                    <a:lstStyle/>
                    <a:p>
                      <a:pPr algn="ctr">
                        <a:lnSpc>
                          <a:spcPct val="115000"/>
                        </a:lnSpc>
                        <a:spcAft>
                          <a:spcPts val="0"/>
                        </a:spcAft>
                      </a:pPr>
                      <a:r>
                        <a:rPr lang="lt-LT" sz="1200" dirty="0">
                          <a:effectLst/>
                        </a:rPr>
                        <a:t>Rodikliai</a:t>
                      </a:r>
                      <a:endParaRPr lang="lt-LT" sz="1100" dirty="0">
                        <a:effectLst/>
                        <a:latin typeface="Calibri"/>
                        <a:ea typeface="Calibri"/>
                        <a:cs typeface="Times New Roman"/>
                      </a:endParaRPr>
                    </a:p>
                  </a:txBody>
                  <a:tcPr marL="68583" marR="68583" marT="0" marB="0"/>
                </a:tc>
                <a:tc gridSpan="2">
                  <a:txBody>
                    <a:bodyPr/>
                    <a:lstStyle/>
                    <a:p>
                      <a:pPr algn="ctr">
                        <a:lnSpc>
                          <a:spcPct val="115000"/>
                        </a:lnSpc>
                        <a:spcAft>
                          <a:spcPts val="0"/>
                        </a:spcAft>
                      </a:pPr>
                      <a:r>
                        <a:rPr lang="lt-LT" sz="1200">
                          <a:effectLst/>
                        </a:rPr>
                        <a:t>Faktiniai dydžiai </a:t>
                      </a:r>
                      <a:endParaRPr lang="lt-LT" sz="1100">
                        <a:effectLst/>
                        <a:latin typeface="Calibri"/>
                        <a:ea typeface="Calibri"/>
                        <a:cs typeface="Times New Roman"/>
                      </a:endParaRPr>
                    </a:p>
                  </a:txBody>
                  <a:tcPr marL="68583" marR="68583" marT="0" marB="0"/>
                </a:tc>
                <a:tc hMerge="1">
                  <a:txBody>
                    <a:bodyPr/>
                    <a:lstStyle/>
                    <a:p>
                      <a:endParaRPr lang="lt-LT"/>
                    </a:p>
                  </a:txBody>
                  <a:tcPr/>
                </a:tc>
                <a:tc gridSpan="4">
                  <a:txBody>
                    <a:bodyPr/>
                    <a:lstStyle/>
                    <a:p>
                      <a:pPr algn="ctr">
                        <a:lnSpc>
                          <a:spcPct val="115000"/>
                        </a:lnSpc>
                        <a:spcAft>
                          <a:spcPts val="0"/>
                        </a:spcAft>
                      </a:pPr>
                      <a:r>
                        <a:rPr lang="lt-LT" sz="1200">
                          <a:effectLst/>
                        </a:rPr>
                        <a:t>Projekcijos</a:t>
                      </a:r>
                      <a:endParaRPr lang="lt-LT" sz="1100">
                        <a:effectLst/>
                        <a:latin typeface="Calibri"/>
                        <a:ea typeface="Calibri"/>
                        <a:cs typeface="Times New Roman"/>
                      </a:endParaRPr>
                    </a:p>
                  </a:txBody>
                  <a:tcPr marL="68583" marR="68583" marT="0" marB="0"/>
                </a:tc>
                <a:tc hMerge="1">
                  <a:txBody>
                    <a:bodyPr/>
                    <a:lstStyle/>
                    <a:p>
                      <a:endParaRPr lang="lt-LT"/>
                    </a:p>
                  </a:txBody>
                  <a:tcPr/>
                </a:tc>
                <a:tc hMerge="1">
                  <a:txBody>
                    <a:bodyPr/>
                    <a:lstStyle/>
                    <a:p>
                      <a:endParaRPr lang="lt-LT"/>
                    </a:p>
                  </a:txBody>
                  <a:tcPr/>
                </a:tc>
                <a:tc hMerge="1">
                  <a:txBody>
                    <a:bodyPr/>
                    <a:lstStyle/>
                    <a:p>
                      <a:endParaRPr lang="lt-LT"/>
                    </a:p>
                  </a:txBody>
                  <a:tcPr/>
                </a:tc>
              </a:tr>
              <a:tr h="210297">
                <a:tc vMerge="1">
                  <a:txBody>
                    <a:bodyPr/>
                    <a:lstStyle/>
                    <a:p>
                      <a:endParaRPr lang="lt-LT"/>
                    </a:p>
                  </a:txBody>
                  <a:tcPr/>
                </a:tc>
                <a:tc>
                  <a:txBody>
                    <a:bodyPr/>
                    <a:lstStyle/>
                    <a:p>
                      <a:pPr algn="ctr">
                        <a:lnSpc>
                          <a:spcPct val="115000"/>
                        </a:lnSpc>
                        <a:spcAft>
                          <a:spcPts val="0"/>
                        </a:spcAft>
                      </a:pPr>
                      <a:r>
                        <a:rPr lang="lt-LT" sz="1200" dirty="0">
                          <a:effectLst/>
                        </a:rPr>
                        <a:t>2013 m.</a:t>
                      </a:r>
                      <a:endParaRPr lang="lt-LT" sz="1100" dirty="0">
                        <a:effectLst/>
                        <a:latin typeface="Calibri"/>
                        <a:ea typeface="Calibri"/>
                        <a:cs typeface="Times New Roman"/>
                      </a:endParaRPr>
                    </a:p>
                  </a:txBody>
                  <a:tcPr marL="68583" marR="68583" marT="0" marB="0"/>
                </a:tc>
                <a:tc>
                  <a:txBody>
                    <a:bodyPr/>
                    <a:lstStyle/>
                    <a:p>
                      <a:pPr algn="ctr">
                        <a:lnSpc>
                          <a:spcPct val="115000"/>
                        </a:lnSpc>
                        <a:spcAft>
                          <a:spcPts val="0"/>
                        </a:spcAft>
                      </a:pPr>
                      <a:r>
                        <a:rPr lang="lt-LT" sz="1200">
                          <a:effectLst/>
                        </a:rPr>
                        <a:t>2014 m.</a:t>
                      </a:r>
                      <a:endParaRPr lang="lt-LT" sz="1100">
                        <a:effectLst/>
                        <a:latin typeface="Calibri"/>
                        <a:ea typeface="Calibri"/>
                        <a:cs typeface="Times New Roman"/>
                      </a:endParaRPr>
                    </a:p>
                  </a:txBody>
                  <a:tcPr marL="68583" marR="68583" marT="0" marB="0"/>
                </a:tc>
                <a:tc>
                  <a:txBody>
                    <a:bodyPr/>
                    <a:lstStyle/>
                    <a:p>
                      <a:pPr algn="ctr">
                        <a:lnSpc>
                          <a:spcPct val="115000"/>
                        </a:lnSpc>
                        <a:spcAft>
                          <a:spcPts val="0"/>
                        </a:spcAft>
                      </a:pPr>
                      <a:r>
                        <a:rPr lang="lt-LT" sz="1200" b="1" dirty="0">
                          <a:effectLst/>
                        </a:rPr>
                        <a:t>2015</a:t>
                      </a:r>
                      <a:r>
                        <a:rPr lang="lt-LT" sz="1200" dirty="0">
                          <a:effectLst/>
                        </a:rPr>
                        <a:t> m.</a:t>
                      </a:r>
                      <a:endParaRPr lang="lt-LT" sz="1100" dirty="0">
                        <a:effectLst/>
                        <a:latin typeface="Calibri"/>
                        <a:ea typeface="Calibri"/>
                        <a:cs typeface="Times New Roman"/>
                      </a:endParaRPr>
                    </a:p>
                  </a:txBody>
                  <a:tcPr marL="68583" marR="68583" marT="0" marB="0"/>
                </a:tc>
                <a:tc>
                  <a:txBody>
                    <a:bodyPr/>
                    <a:lstStyle/>
                    <a:p>
                      <a:pPr algn="ctr">
                        <a:lnSpc>
                          <a:spcPct val="115000"/>
                        </a:lnSpc>
                        <a:spcAft>
                          <a:spcPts val="0"/>
                        </a:spcAft>
                      </a:pPr>
                      <a:r>
                        <a:rPr lang="lt-LT" sz="1200">
                          <a:effectLst/>
                        </a:rPr>
                        <a:t>2016 m.</a:t>
                      </a:r>
                      <a:endParaRPr lang="lt-LT" sz="1100">
                        <a:effectLst/>
                        <a:latin typeface="Calibri"/>
                        <a:ea typeface="Calibri"/>
                        <a:cs typeface="Times New Roman"/>
                      </a:endParaRPr>
                    </a:p>
                  </a:txBody>
                  <a:tcPr marL="68583" marR="68583" marT="0" marB="0"/>
                </a:tc>
                <a:tc>
                  <a:txBody>
                    <a:bodyPr/>
                    <a:lstStyle/>
                    <a:p>
                      <a:pPr algn="ctr">
                        <a:lnSpc>
                          <a:spcPct val="115000"/>
                        </a:lnSpc>
                        <a:spcAft>
                          <a:spcPts val="0"/>
                        </a:spcAft>
                      </a:pPr>
                      <a:r>
                        <a:rPr lang="lt-LT" sz="1200">
                          <a:effectLst/>
                        </a:rPr>
                        <a:t>2017 m.</a:t>
                      </a:r>
                      <a:endParaRPr lang="lt-LT" sz="1100">
                        <a:effectLst/>
                        <a:latin typeface="Calibri"/>
                        <a:ea typeface="Calibri"/>
                        <a:cs typeface="Times New Roman"/>
                      </a:endParaRPr>
                    </a:p>
                  </a:txBody>
                  <a:tcPr marL="68583" marR="68583" marT="0" marB="0"/>
                </a:tc>
                <a:tc>
                  <a:txBody>
                    <a:bodyPr/>
                    <a:lstStyle/>
                    <a:p>
                      <a:pPr algn="ctr">
                        <a:lnSpc>
                          <a:spcPct val="115000"/>
                        </a:lnSpc>
                        <a:spcAft>
                          <a:spcPts val="0"/>
                        </a:spcAft>
                      </a:pPr>
                      <a:r>
                        <a:rPr lang="lt-LT" sz="1200">
                          <a:effectLst/>
                        </a:rPr>
                        <a:t>2018 m.</a:t>
                      </a:r>
                      <a:endParaRPr lang="lt-LT" sz="1100">
                        <a:effectLst/>
                        <a:latin typeface="Calibri"/>
                        <a:ea typeface="Calibri"/>
                        <a:cs typeface="Times New Roman"/>
                      </a:endParaRPr>
                    </a:p>
                  </a:txBody>
                  <a:tcPr marL="68583" marR="68583" marT="0" marB="0"/>
                </a:tc>
              </a:tr>
              <a:tr h="630891">
                <a:tc>
                  <a:txBody>
                    <a:bodyPr/>
                    <a:lstStyle/>
                    <a:p>
                      <a:pPr>
                        <a:lnSpc>
                          <a:spcPct val="115000"/>
                        </a:lnSpc>
                        <a:spcAft>
                          <a:spcPts val="0"/>
                        </a:spcAft>
                      </a:pPr>
                      <a:r>
                        <a:rPr lang="lt-LT" sz="1200" dirty="0">
                          <a:effectLst/>
                        </a:rPr>
                        <a:t>Vidutinis mėnesinis bruto darbo užmokestis šalyje</a:t>
                      </a:r>
                      <a:endParaRPr lang="lt-LT" sz="1100" dirty="0">
                        <a:effectLst/>
                        <a:latin typeface="Calibri"/>
                        <a:ea typeface="Calibri"/>
                        <a:cs typeface="Times New Roman"/>
                      </a:endParaRPr>
                    </a:p>
                  </a:txBody>
                  <a:tcPr marL="68583" marR="68583" marT="0" marB="0"/>
                </a:tc>
                <a:tc gridSpan="6">
                  <a:txBody>
                    <a:bodyPr/>
                    <a:lstStyle/>
                    <a:p>
                      <a:pPr>
                        <a:lnSpc>
                          <a:spcPct val="115000"/>
                        </a:lnSpc>
                        <a:spcAft>
                          <a:spcPts val="0"/>
                        </a:spcAft>
                      </a:pPr>
                      <a:r>
                        <a:rPr lang="lt-LT" sz="1200" dirty="0">
                          <a:effectLst/>
                        </a:rPr>
                        <a:t> </a:t>
                      </a:r>
                      <a:endParaRPr lang="lt-LT" sz="1100" dirty="0">
                        <a:effectLst/>
                      </a:endParaRPr>
                    </a:p>
                    <a:p>
                      <a:pPr>
                        <a:lnSpc>
                          <a:spcPct val="115000"/>
                        </a:lnSpc>
                        <a:spcAft>
                          <a:spcPts val="0"/>
                        </a:spcAft>
                      </a:pPr>
                      <a:r>
                        <a:rPr lang="lt-LT" sz="1200" dirty="0">
                          <a:effectLst/>
                        </a:rPr>
                        <a:t> </a:t>
                      </a:r>
                      <a:endParaRPr lang="lt-LT" sz="1100" dirty="0">
                        <a:effectLst/>
                        <a:latin typeface="Calibri"/>
                        <a:ea typeface="Calibri"/>
                        <a:cs typeface="Times New Roman"/>
                      </a:endParaRPr>
                    </a:p>
                  </a:txBody>
                  <a:tcPr marL="68583" marR="68583" marT="0" marB="0"/>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r>
              <a:tr h="210297">
                <a:tc>
                  <a:txBody>
                    <a:bodyPr/>
                    <a:lstStyle/>
                    <a:p>
                      <a:pPr>
                        <a:lnSpc>
                          <a:spcPct val="115000"/>
                        </a:lnSpc>
                        <a:spcAft>
                          <a:spcPts val="0"/>
                        </a:spcAft>
                      </a:pPr>
                      <a:r>
                        <a:rPr lang="lt-LT" sz="1200">
                          <a:effectLst/>
                        </a:rPr>
                        <a:t>eurais</a:t>
                      </a:r>
                      <a:endParaRPr lang="lt-LT" sz="110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smtClean="0">
                          <a:effectLst/>
                        </a:rPr>
                        <a:t>646,</a:t>
                      </a:r>
                      <a:r>
                        <a:rPr lang="en-US" sz="1200" dirty="0" smtClean="0">
                          <a:effectLst/>
                        </a:rPr>
                        <a:t>35</a:t>
                      </a:r>
                      <a:endParaRPr lang="lt-LT" sz="1100"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smtClean="0">
                          <a:effectLst/>
                        </a:rPr>
                        <a:t>67</a:t>
                      </a:r>
                      <a:r>
                        <a:rPr lang="en-US" sz="1200" dirty="0" smtClean="0">
                          <a:effectLst/>
                        </a:rPr>
                        <a:t>7</a:t>
                      </a:r>
                      <a:r>
                        <a:rPr lang="lt-LT" sz="1200" dirty="0" smtClean="0">
                          <a:effectLst/>
                        </a:rPr>
                        <a:t>,</a:t>
                      </a:r>
                      <a:r>
                        <a:rPr lang="en-US" sz="1200" dirty="0" smtClean="0">
                          <a:effectLst/>
                        </a:rPr>
                        <a:t>4</a:t>
                      </a:r>
                      <a:endParaRPr lang="lt-LT" sz="1100"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b="1" dirty="0" smtClean="0">
                          <a:effectLst/>
                        </a:rPr>
                        <a:t>70</a:t>
                      </a:r>
                      <a:r>
                        <a:rPr lang="en-US" sz="1200" b="1" dirty="0" smtClean="0">
                          <a:effectLst/>
                        </a:rPr>
                        <a:t>9</a:t>
                      </a:r>
                      <a:r>
                        <a:rPr lang="lt-LT" sz="1200" b="1" dirty="0" smtClean="0">
                          <a:effectLst/>
                        </a:rPr>
                        <a:t>,</a:t>
                      </a:r>
                      <a:r>
                        <a:rPr lang="en-US" sz="1200" b="1" dirty="0" smtClean="0">
                          <a:effectLst/>
                        </a:rPr>
                        <a:t>9</a:t>
                      </a:r>
                      <a:endParaRPr lang="lt-LT" sz="1100" b="1"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smtClean="0">
                          <a:effectLst/>
                        </a:rPr>
                        <a:t>74</a:t>
                      </a:r>
                      <a:r>
                        <a:rPr lang="en-US" sz="1200" dirty="0" smtClean="0">
                          <a:effectLst/>
                        </a:rPr>
                        <a:t>7</a:t>
                      </a:r>
                      <a:r>
                        <a:rPr lang="lt-LT" sz="1200" dirty="0" smtClean="0">
                          <a:effectLst/>
                        </a:rPr>
                        <a:t>,</a:t>
                      </a:r>
                      <a:r>
                        <a:rPr lang="en-US" sz="1200" dirty="0" smtClean="0">
                          <a:effectLst/>
                        </a:rPr>
                        <a:t>5</a:t>
                      </a:r>
                      <a:endParaRPr lang="lt-LT" sz="1100"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smtClean="0">
                          <a:effectLst/>
                        </a:rPr>
                        <a:t>7</a:t>
                      </a:r>
                      <a:r>
                        <a:rPr lang="en-US" sz="1200" dirty="0" smtClean="0">
                          <a:effectLst/>
                        </a:rPr>
                        <a:t>90</a:t>
                      </a:r>
                      <a:r>
                        <a:rPr lang="lt-LT" sz="1200" dirty="0" smtClean="0">
                          <a:effectLst/>
                        </a:rPr>
                        <a:t>,</a:t>
                      </a:r>
                      <a:r>
                        <a:rPr lang="en-US" sz="1200" dirty="0" smtClean="0">
                          <a:effectLst/>
                        </a:rPr>
                        <a:t>1</a:t>
                      </a:r>
                      <a:endParaRPr lang="lt-LT" sz="1100"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smtClean="0">
                          <a:effectLst/>
                        </a:rPr>
                        <a:t>83</a:t>
                      </a:r>
                      <a:r>
                        <a:rPr lang="en-US" sz="1200" dirty="0" smtClean="0">
                          <a:effectLst/>
                        </a:rPr>
                        <a:t>9</a:t>
                      </a:r>
                      <a:r>
                        <a:rPr lang="lt-LT" sz="1200" dirty="0" smtClean="0">
                          <a:effectLst/>
                        </a:rPr>
                        <a:t>,1</a:t>
                      </a:r>
                      <a:endParaRPr lang="lt-LT" sz="1100" dirty="0">
                        <a:effectLst/>
                        <a:latin typeface="Calibri"/>
                        <a:ea typeface="Calibri"/>
                        <a:cs typeface="Times New Roman"/>
                      </a:endParaRPr>
                    </a:p>
                  </a:txBody>
                  <a:tcPr marL="68583" marR="68583" marT="0" marB="0"/>
                </a:tc>
              </a:tr>
              <a:tr h="630891">
                <a:tc>
                  <a:txBody>
                    <a:bodyPr/>
                    <a:lstStyle/>
                    <a:p>
                      <a:pPr>
                        <a:lnSpc>
                          <a:spcPct val="115000"/>
                        </a:lnSpc>
                        <a:spcAft>
                          <a:spcPts val="0"/>
                        </a:spcAft>
                      </a:pPr>
                      <a:r>
                        <a:rPr lang="lt-LT" sz="1200" dirty="0" smtClean="0">
                          <a:effectLst/>
                        </a:rPr>
                        <a:t>Pokytis</a:t>
                      </a:r>
                      <a:r>
                        <a:rPr lang="en-US" sz="1200" dirty="0" smtClean="0">
                          <a:effectLst/>
                        </a:rPr>
                        <a:t>,</a:t>
                      </a:r>
                      <a:r>
                        <a:rPr lang="lt-LT" sz="1200" dirty="0" smtClean="0">
                          <a:effectLst/>
                        </a:rPr>
                        <a:t> </a:t>
                      </a:r>
                      <a:r>
                        <a:rPr lang="lt-LT" sz="1200" dirty="0">
                          <a:effectLst/>
                        </a:rPr>
                        <a:t>palyginti su prieš einančiais metais, procentais</a:t>
                      </a:r>
                      <a:endParaRPr lang="lt-LT" sz="1100"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a:effectLst/>
                        </a:rPr>
                        <a:t> </a:t>
                      </a:r>
                      <a:endParaRPr lang="lt-LT" sz="110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smtClean="0">
                          <a:effectLst/>
                        </a:rPr>
                        <a:t>4,</a:t>
                      </a:r>
                      <a:r>
                        <a:rPr lang="en-US" sz="1200" dirty="0" smtClean="0">
                          <a:effectLst/>
                        </a:rPr>
                        <a:t>8</a:t>
                      </a:r>
                      <a:endParaRPr lang="lt-LT" sz="1100"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smtClean="0">
                          <a:effectLst/>
                        </a:rPr>
                        <a:t>4,8</a:t>
                      </a:r>
                      <a:endParaRPr lang="lt-LT" sz="1100"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smtClean="0">
                          <a:effectLst/>
                        </a:rPr>
                        <a:t>5,3</a:t>
                      </a:r>
                      <a:endParaRPr lang="lt-LT" sz="1100"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smtClean="0">
                          <a:effectLst/>
                        </a:rPr>
                        <a:t>5,7</a:t>
                      </a:r>
                      <a:endParaRPr lang="lt-LT" sz="1100"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smtClean="0">
                          <a:effectLst/>
                        </a:rPr>
                        <a:t>6,2</a:t>
                      </a:r>
                      <a:endParaRPr lang="lt-LT" sz="1100" dirty="0">
                        <a:effectLst/>
                        <a:latin typeface="Calibri"/>
                        <a:ea typeface="Calibri"/>
                        <a:cs typeface="Times New Roman"/>
                      </a:endParaRPr>
                    </a:p>
                  </a:txBody>
                  <a:tcPr marL="68583" marR="68583" marT="0" marB="0"/>
                </a:tc>
              </a:tr>
              <a:tr h="630891">
                <a:tc>
                  <a:txBody>
                    <a:bodyPr/>
                    <a:lstStyle/>
                    <a:p>
                      <a:pPr>
                        <a:lnSpc>
                          <a:spcPct val="115000"/>
                        </a:lnSpc>
                        <a:spcAft>
                          <a:spcPts val="0"/>
                        </a:spcAft>
                      </a:pPr>
                      <a:r>
                        <a:rPr lang="lt-LT" sz="1200" dirty="0">
                          <a:effectLst/>
                        </a:rPr>
                        <a:t>Darbo </a:t>
                      </a:r>
                      <a:r>
                        <a:rPr lang="lt-LT" sz="1200" dirty="0" smtClean="0">
                          <a:effectLst/>
                        </a:rPr>
                        <a:t>našumas</a:t>
                      </a:r>
                      <a:r>
                        <a:rPr lang="en-US" sz="1200" dirty="0" smtClean="0">
                          <a:effectLst/>
                        </a:rPr>
                        <a:t>,</a:t>
                      </a:r>
                      <a:r>
                        <a:rPr lang="lt-LT" sz="1200" dirty="0" smtClean="0">
                          <a:effectLst/>
                        </a:rPr>
                        <a:t> </a:t>
                      </a:r>
                      <a:r>
                        <a:rPr lang="lt-LT" sz="1200" dirty="0">
                          <a:effectLst/>
                        </a:rPr>
                        <a:t>realus BVP vienam užimtam gyventojui </a:t>
                      </a:r>
                      <a:r>
                        <a:rPr lang="en-US" sz="1200" smtClean="0">
                          <a:effectLst/>
                        </a:rPr>
                        <a:t>,</a:t>
                      </a:r>
                      <a:endParaRPr lang="lt-LT" sz="1100">
                        <a:effectLst/>
                        <a:latin typeface="Calibri"/>
                        <a:ea typeface="Calibri"/>
                        <a:cs typeface="Times New Roman"/>
                      </a:endParaRPr>
                    </a:p>
                  </a:txBody>
                  <a:tcPr marL="68583" marR="68583" marT="0" marB="0"/>
                </a:tc>
                <a:tc gridSpan="6">
                  <a:txBody>
                    <a:bodyPr/>
                    <a:lstStyle/>
                    <a:p>
                      <a:pPr>
                        <a:lnSpc>
                          <a:spcPct val="115000"/>
                        </a:lnSpc>
                        <a:spcAft>
                          <a:spcPts val="0"/>
                        </a:spcAft>
                      </a:pPr>
                      <a:r>
                        <a:rPr lang="lt-LT" sz="1200" dirty="0">
                          <a:effectLst/>
                        </a:rPr>
                        <a:t> </a:t>
                      </a:r>
                      <a:endParaRPr lang="lt-LT" sz="1100" dirty="0">
                        <a:effectLst/>
                      </a:endParaRPr>
                    </a:p>
                    <a:p>
                      <a:pPr>
                        <a:lnSpc>
                          <a:spcPct val="115000"/>
                        </a:lnSpc>
                        <a:spcAft>
                          <a:spcPts val="0"/>
                        </a:spcAft>
                      </a:pPr>
                      <a:r>
                        <a:rPr lang="lt-LT" sz="1200" dirty="0">
                          <a:effectLst/>
                        </a:rPr>
                        <a:t> </a:t>
                      </a:r>
                      <a:endParaRPr lang="lt-LT" sz="1100" dirty="0">
                        <a:effectLst/>
                        <a:latin typeface="Calibri"/>
                        <a:ea typeface="Calibri"/>
                        <a:cs typeface="Times New Roman"/>
                      </a:endParaRPr>
                    </a:p>
                  </a:txBody>
                  <a:tcPr marL="68583" marR="68583" marT="0" marB="0"/>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r>
              <a:tr h="420594">
                <a:tc>
                  <a:txBody>
                    <a:bodyPr/>
                    <a:lstStyle/>
                    <a:p>
                      <a:pPr>
                        <a:lnSpc>
                          <a:spcPct val="115000"/>
                        </a:lnSpc>
                        <a:spcAft>
                          <a:spcPts val="0"/>
                        </a:spcAft>
                      </a:pPr>
                      <a:r>
                        <a:rPr lang="lt-LT" sz="1200">
                          <a:effectLst/>
                        </a:rPr>
                        <a:t>tūkst. eurų</a:t>
                      </a:r>
                      <a:endParaRPr lang="lt-LT" sz="1100">
                        <a:effectLst/>
                      </a:endParaRPr>
                    </a:p>
                    <a:p>
                      <a:pPr>
                        <a:lnSpc>
                          <a:spcPct val="115000"/>
                        </a:lnSpc>
                        <a:spcAft>
                          <a:spcPts val="0"/>
                        </a:spcAft>
                      </a:pPr>
                      <a:r>
                        <a:rPr lang="lt-LT" sz="1200">
                          <a:effectLst/>
                        </a:rPr>
                        <a:t> </a:t>
                      </a:r>
                      <a:endParaRPr lang="lt-LT" sz="110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smtClean="0">
                          <a:effectLst/>
                        </a:rPr>
                        <a:t>24,5</a:t>
                      </a:r>
                      <a:endParaRPr lang="lt-LT" sz="1100"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a:effectLst/>
                        </a:rPr>
                        <a:t>24,8</a:t>
                      </a:r>
                      <a:endParaRPr lang="lt-LT" sz="1100">
                        <a:effectLst/>
                        <a:latin typeface="Calibri"/>
                        <a:ea typeface="Calibri"/>
                        <a:cs typeface="Times New Roman"/>
                      </a:endParaRPr>
                    </a:p>
                  </a:txBody>
                  <a:tcPr marL="68583" marR="68583" marT="0" marB="0"/>
                </a:tc>
                <a:tc>
                  <a:txBody>
                    <a:bodyPr/>
                    <a:lstStyle/>
                    <a:p>
                      <a:pPr>
                        <a:lnSpc>
                          <a:spcPct val="115000"/>
                        </a:lnSpc>
                        <a:spcAft>
                          <a:spcPts val="0"/>
                        </a:spcAft>
                      </a:pPr>
                      <a:r>
                        <a:rPr lang="lt-LT" sz="1200" b="1" dirty="0">
                          <a:effectLst/>
                        </a:rPr>
                        <a:t>25,27</a:t>
                      </a:r>
                      <a:endParaRPr lang="lt-LT" sz="1100" b="1"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a:effectLst/>
                        </a:rPr>
                        <a:t>25,9</a:t>
                      </a:r>
                      <a:endParaRPr lang="lt-LT" sz="1100">
                        <a:effectLst/>
                        <a:latin typeface="Calibri"/>
                        <a:ea typeface="Calibri"/>
                        <a:cs typeface="Times New Roman"/>
                      </a:endParaRPr>
                    </a:p>
                  </a:txBody>
                  <a:tcPr marL="68583" marR="68583" marT="0" marB="0"/>
                </a:tc>
                <a:tc>
                  <a:txBody>
                    <a:bodyPr/>
                    <a:lstStyle/>
                    <a:p>
                      <a:pPr>
                        <a:lnSpc>
                          <a:spcPct val="115000"/>
                        </a:lnSpc>
                        <a:spcAft>
                          <a:spcPts val="0"/>
                        </a:spcAft>
                      </a:pPr>
                      <a:r>
                        <a:rPr lang="lt-LT" sz="1200">
                          <a:effectLst/>
                        </a:rPr>
                        <a:t>26,57</a:t>
                      </a:r>
                      <a:endParaRPr lang="lt-LT" sz="110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a:effectLst/>
                        </a:rPr>
                        <a:t>27,37</a:t>
                      </a:r>
                      <a:endParaRPr lang="lt-LT" sz="1100" dirty="0">
                        <a:effectLst/>
                        <a:latin typeface="Calibri"/>
                        <a:ea typeface="Calibri"/>
                        <a:cs typeface="Times New Roman"/>
                      </a:endParaRPr>
                    </a:p>
                  </a:txBody>
                  <a:tcPr marL="68583" marR="68583" marT="0" marB="0"/>
                </a:tc>
              </a:tr>
              <a:tr h="630891">
                <a:tc>
                  <a:txBody>
                    <a:bodyPr/>
                    <a:lstStyle/>
                    <a:p>
                      <a:pPr>
                        <a:lnSpc>
                          <a:spcPct val="115000"/>
                        </a:lnSpc>
                        <a:spcAft>
                          <a:spcPts val="0"/>
                        </a:spcAft>
                      </a:pPr>
                      <a:r>
                        <a:rPr lang="lt-LT" sz="1200" dirty="0">
                          <a:effectLst/>
                        </a:rPr>
                        <a:t>Pokytis,  palyginti su prieš einančiais metais, procentais</a:t>
                      </a:r>
                      <a:endParaRPr lang="lt-LT" sz="1100"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a:effectLst/>
                        </a:rPr>
                        <a:t> </a:t>
                      </a:r>
                      <a:endParaRPr lang="lt-LT" sz="110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smtClean="0">
                          <a:effectLst/>
                        </a:rPr>
                        <a:t>1,2</a:t>
                      </a:r>
                      <a:endParaRPr lang="lt-LT" sz="1100"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smtClean="0">
                          <a:effectLst/>
                        </a:rPr>
                        <a:t>1,9</a:t>
                      </a:r>
                      <a:endParaRPr lang="lt-LT" sz="1100"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smtClean="0">
                          <a:effectLst/>
                        </a:rPr>
                        <a:t>2,5</a:t>
                      </a:r>
                      <a:endParaRPr lang="lt-LT" sz="1100"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smtClean="0">
                          <a:effectLst/>
                        </a:rPr>
                        <a:t>2,6</a:t>
                      </a:r>
                      <a:endParaRPr lang="lt-LT" sz="1100" dirty="0">
                        <a:effectLst/>
                        <a:latin typeface="Calibri"/>
                        <a:ea typeface="Calibri"/>
                        <a:cs typeface="Times New Roman"/>
                      </a:endParaRPr>
                    </a:p>
                  </a:txBody>
                  <a:tcPr marL="68583" marR="68583" marT="0" marB="0"/>
                </a:tc>
                <a:tc>
                  <a:txBody>
                    <a:bodyPr/>
                    <a:lstStyle/>
                    <a:p>
                      <a:pPr>
                        <a:lnSpc>
                          <a:spcPct val="115000"/>
                        </a:lnSpc>
                        <a:spcAft>
                          <a:spcPts val="0"/>
                        </a:spcAft>
                      </a:pPr>
                      <a:r>
                        <a:rPr lang="lt-LT" sz="1200" dirty="0" smtClean="0">
                          <a:effectLst/>
                        </a:rPr>
                        <a:t>3,0</a:t>
                      </a:r>
                      <a:endParaRPr lang="lt-LT" sz="1100" dirty="0">
                        <a:effectLst/>
                        <a:latin typeface="Calibri"/>
                        <a:ea typeface="Calibri"/>
                        <a:cs typeface="Times New Roman"/>
                      </a:endParaRPr>
                    </a:p>
                  </a:txBody>
                  <a:tcPr marL="68583" marR="68583" marT="0" marB="0"/>
                </a:tc>
              </a:tr>
            </a:tbl>
          </a:graphicData>
        </a:graphic>
      </p:graphicFrame>
    </p:spTree>
    <p:extLst>
      <p:ext uri="{BB962C8B-B14F-4D97-AF65-F5344CB8AC3E}">
        <p14:creationId xmlns:p14="http://schemas.microsoft.com/office/powerpoint/2010/main" val="6991668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lt-LT" sz="2400" b="1" dirty="0" smtClean="0"/>
              <a:t>Minimalus mėnesio atlyginimas Baltijos šalyse </a:t>
            </a:r>
            <a:r>
              <a:rPr lang="lt-LT" sz="2400" dirty="0" smtClean="0"/>
              <a:t/>
            </a:r>
            <a:br>
              <a:rPr lang="lt-LT" sz="2400" dirty="0" smtClean="0"/>
            </a:br>
            <a:r>
              <a:rPr lang="lt-LT" sz="2400" dirty="0" smtClean="0"/>
              <a:t>(neatskaičius mokesčių)</a:t>
            </a:r>
            <a:endParaRPr lang="lt-LT" sz="2400" dirty="0"/>
          </a:p>
        </p:txBody>
      </p:sp>
      <p:pic>
        <p:nvPicPr>
          <p:cNvPr id="10" name="Picture 9"/>
          <p:cNvPicPr>
            <a:picLocks noChangeAspect="1"/>
          </p:cNvPicPr>
          <p:nvPr/>
        </p:nvPicPr>
        <p:blipFill>
          <a:blip r:embed="rId2"/>
          <a:stretch>
            <a:fillRect/>
          </a:stretch>
        </p:blipFill>
        <p:spPr>
          <a:xfrm>
            <a:off x="2123727" y="2420888"/>
            <a:ext cx="4857750" cy="3257550"/>
          </a:xfrm>
          <a:prstGeom prst="rect">
            <a:avLst/>
          </a:prstGeom>
        </p:spPr>
      </p:pic>
      <p:sp>
        <p:nvSpPr>
          <p:cNvPr id="11" name="Rectangle 10"/>
          <p:cNvSpPr/>
          <p:nvPr/>
        </p:nvSpPr>
        <p:spPr>
          <a:xfrm>
            <a:off x="2472546" y="6381328"/>
            <a:ext cx="4160113" cy="369332"/>
          </a:xfrm>
          <a:prstGeom prst="rect">
            <a:avLst/>
          </a:prstGeom>
        </p:spPr>
        <p:txBody>
          <a:bodyPr wrap="none">
            <a:spAutoFit/>
          </a:bodyPr>
          <a:lstStyle/>
          <a:p>
            <a:pPr algn="ctr"/>
            <a:r>
              <a:rPr lang="lt-LT" b="1" i="1" dirty="0">
                <a:solidFill>
                  <a:srgbClr val="414141"/>
                </a:solidFill>
                <a:latin typeface="Roboto"/>
              </a:rPr>
              <a:t>Statistikos departamentų duomenys</a:t>
            </a:r>
            <a:endParaRPr lang="lt-LT" b="1" i="1" dirty="0">
              <a:solidFill>
                <a:prstClr val="black"/>
              </a:solidFill>
            </a:endParaRPr>
          </a:p>
        </p:txBody>
      </p:sp>
    </p:spTree>
    <p:extLst>
      <p:ext uri="{BB962C8B-B14F-4D97-AF65-F5344CB8AC3E}">
        <p14:creationId xmlns:p14="http://schemas.microsoft.com/office/powerpoint/2010/main" val="8990708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lt-LT" sz="2400" b="1" dirty="0" smtClean="0"/>
              <a:t>Vidutinis atlyginimas Baltijos šalyse </a:t>
            </a:r>
            <a:r>
              <a:rPr lang="lt-LT" sz="2400" dirty="0" smtClean="0"/>
              <a:t/>
            </a:r>
            <a:br>
              <a:rPr lang="lt-LT" sz="2400" dirty="0" smtClean="0"/>
            </a:br>
            <a:r>
              <a:rPr lang="lt-LT" sz="2400" dirty="0"/>
              <a:t>(</a:t>
            </a:r>
            <a:r>
              <a:rPr lang="lt-LT" sz="2400" dirty="0" smtClean="0"/>
              <a:t>neatskaičius mokesčių)</a:t>
            </a:r>
            <a:endParaRPr lang="lt-LT" sz="2400" dirty="0"/>
          </a:p>
        </p:txBody>
      </p:sp>
      <p:sp>
        <p:nvSpPr>
          <p:cNvPr id="11" name="Rectangle 10"/>
          <p:cNvSpPr/>
          <p:nvPr/>
        </p:nvSpPr>
        <p:spPr>
          <a:xfrm>
            <a:off x="766417" y="6381328"/>
            <a:ext cx="7096815" cy="369332"/>
          </a:xfrm>
          <a:prstGeom prst="rect">
            <a:avLst/>
          </a:prstGeom>
        </p:spPr>
        <p:txBody>
          <a:bodyPr wrap="none">
            <a:spAutoFit/>
          </a:bodyPr>
          <a:lstStyle/>
          <a:p>
            <a:pPr algn="ctr"/>
            <a:r>
              <a:rPr lang="lt-LT" b="1" i="1" dirty="0">
                <a:solidFill>
                  <a:prstClr val="black"/>
                </a:solidFill>
              </a:rPr>
              <a:t>Statistikos departamentų duomenys, 2015 m. pirmasis ketvirtis</a:t>
            </a:r>
          </a:p>
        </p:txBody>
      </p:sp>
      <p:pic>
        <p:nvPicPr>
          <p:cNvPr id="12" name="Picture 11"/>
          <p:cNvPicPr>
            <a:picLocks noChangeAspect="1"/>
          </p:cNvPicPr>
          <p:nvPr/>
        </p:nvPicPr>
        <p:blipFill>
          <a:blip r:embed="rId2"/>
          <a:stretch>
            <a:fillRect/>
          </a:stretch>
        </p:blipFill>
        <p:spPr>
          <a:xfrm>
            <a:off x="2339752" y="1803016"/>
            <a:ext cx="4410075" cy="4362450"/>
          </a:xfrm>
          <a:prstGeom prst="rect">
            <a:avLst/>
          </a:prstGeom>
        </p:spPr>
      </p:pic>
    </p:spTree>
    <p:extLst>
      <p:ext uri="{BB962C8B-B14F-4D97-AF65-F5344CB8AC3E}">
        <p14:creationId xmlns:p14="http://schemas.microsoft.com/office/powerpoint/2010/main" val="18000705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404664"/>
            <a:ext cx="7715250" cy="739552"/>
          </a:xfrm>
        </p:spPr>
        <p:txBody>
          <a:bodyPr/>
          <a:lstStyle/>
          <a:p>
            <a:r>
              <a:rPr lang="lt-LT" sz="2000" b="1" i="1" dirty="0" smtClean="0">
                <a:solidFill>
                  <a:schemeClr val="accent1">
                    <a:lumMod val="50000"/>
                  </a:schemeClr>
                </a:solidFill>
              </a:rPr>
              <a:t>Kokią politiką reikėtų vykdyti, siekiant įveikti iššūkius darbo rinkoje</a:t>
            </a:r>
            <a:r>
              <a:rPr lang="lt-LT" sz="2000" b="1" i="1" dirty="0">
                <a:solidFill>
                  <a:schemeClr val="accent1">
                    <a:lumMod val="50000"/>
                  </a:schemeClr>
                </a:solidFill>
              </a:rPr>
              <a:t>?</a:t>
            </a:r>
          </a:p>
        </p:txBody>
      </p:sp>
      <p:sp>
        <p:nvSpPr>
          <p:cNvPr id="3" name="Turinio vietos rezervavimo ženklas 2"/>
          <p:cNvSpPr>
            <a:spLocks noGrp="1"/>
          </p:cNvSpPr>
          <p:nvPr>
            <p:ph idx="1"/>
          </p:nvPr>
        </p:nvSpPr>
        <p:spPr>
          <a:xfrm>
            <a:off x="323528" y="1340768"/>
            <a:ext cx="8568952" cy="5328592"/>
          </a:xfrm>
        </p:spPr>
        <p:txBody>
          <a:bodyPr/>
          <a:lstStyle/>
          <a:p>
            <a:r>
              <a:rPr lang="lt-LT" sz="1800" dirty="0" smtClean="0">
                <a:solidFill>
                  <a:schemeClr val="accent1">
                    <a:lumMod val="50000"/>
                  </a:schemeClr>
                </a:solidFill>
              </a:rPr>
              <a:t>Įgyvendinant </a:t>
            </a:r>
            <a:r>
              <a:rPr lang="lt-LT" sz="1800" dirty="0">
                <a:solidFill>
                  <a:schemeClr val="accent1">
                    <a:lumMod val="50000"/>
                  </a:schemeClr>
                </a:solidFill>
              </a:rPr>
              <a:t>Lietuvos Respublikos Vyriausybės 2012–2016 metų programą, Lietuvos Respublikos Vyriausybė 2013 metų rugsėjo mėnesį patvirtino Užimtumo didinimo 2014–2020 metų </a:t>
            </a:r>
            <a:r>
              <a:rPr lang="lt-LT" sz="1800" dirty="0" smtClean="0">
                <a:solidFill>
                  <a:schemeClr val="accent1">
                    <a:lumMod val="50000"/>
                  </a:schemeClr>
                </a:solidFill>
              </a:rPr>
              <a:t>programą.</a:t>
            </a:r>
            <a:endParaRPr lang="lt-LT" sz="1800" dirty="0">
              <a:solidFill>
                <a:schemeClr val="accent1">
                  <a:lumMod val="50000"/>
                </a:schemeClr>
              </a:solidFill>
            </a:endParaRPr>
          </a:p>
          <a:p>
            <a:endParaRPr lang="lt-LT" sz="1000" dirty="0" smtClean="0">
              <a:solidFill>
                <a:schemeClr val="accent1">
                  <a:lumMod val="50000"/>
                </a:schemeClr>
              </a:solidFill>
            </a:endParaRPr>
          </a:p>
          <a:p>
            <a:r>
              <a:rPr lang="lt-LT" sz="2000" b="1" dirty="0" smtClean="0">
                <a:solidFill>
                  <a:schemeClr val="accent1">
                    <a:lumMod val="50000"/>
                  </a:schemeClr>
                </a:solidFill>
              </a:rPr>
              <a:t>Užimtumo </a:t>
            </a:r>
            <a:r>
              <a:rPr lang="lt-LT" sz="2000" b="1" dirty="0">
                <a:solidFill>
                  <a:schemeClr val="accent1">
                    <a:lumMod val="50000"/>
                  </a:schemeClr>
                </a:solidFill>
              </a:rPr>
              <a:t>didinimo 2014–2020 metų </a:t>
            </a:r>
            <a:r>
              <a:rPr lang="lt-LT" sz="2000" b="1" dirty="0" smtClean="0">
                <a:solidFill>
                  <a:schemeClr val="accent1">
                    <a:lumMod val="50000"/>
                  </a:schemeClr>
                </a:solidFill>
              </a:rPr>
              <a:t>programa:</a:t>
            </a:r>
          </a:p>
          <a:p>
            <a:r>
              <a:rPr lang="lt-LT" sz="2000" b="1" i="1" dirty="0" smtClean="0">
                <a:solidFill>
                  <a:schemeClr val="accent1">
                    <a:lumMod val="50000"/>
                  </a:schemeClr>
                </a:solidFill>
              </a:rPr>
              <a:t>parengta</a:t>
            </a:r>
            <a:r>
              <a:rPr lang="lt-LT" sz="2000" dirty="0" smtClean="0">
                <a:solidFill>
                  <a:schemeClr val="accent1">
                    <a:lumMod val="50000"/>
                  </a:schemeClr>
                </a:solidFill>
              </a:rPr>
              <a:t> siekiant </a:t>
            </a:r>
            <a:r>
              <a:rPr lang="lt-LT" sz="2000" dirty="0">
                <a:solidFill>
                  <a:schemeClr val="accent1">
                    <a:lumMod val="50000"/>
                  </a:schemeClr>
                </a:solidFill>
              </a:rPr>
              <a:t>kompleksiškai spręsti šiuo metu itin aktualias gyventojų užimtumo problemas, sutelkiant verslo, švietimo ir darbo rinkos sektorius, taip pat įtraukiant socialinius partnerius ir savivaldybes į užimtumo politikos formavimą</a:t>
            </a:r>
            <a:r>
              <a:rPr lang="lt-LT" sz="2000" dirty="0" smtClean="0">
                <a:solidFill>
                  <a:schemeClr val="accent1">
                    <a:lumMod val="50000"/>
                  </a:schemeClr>
                </a:solidFill>
              </a:rPr>
              <a:t>.</a:t>
            </a:r>
          </a:p>
          <a:p>
            <a:endParaRPr lang="lt-LT" sz="1000" dirty="0">
              <a:solidFill>
                <a:schemeClr val="accent1">
                  <a:lumMod val="50000"/>
                </a:schemeClr>
              </a:solidFill>
            </a:endParaRPr>
          </a:p>
          <a:p>
            <a:r>
              <a:rPr lang="lt-LT" sz="2000" b="1" i="1" dirty="0" smtClean="0">
                <a:solidFill>
                  <a:schemeClr val="accent1">
                    <a:lumMod val="50000"/>
                  </a:schemeClr>
                </a:solidFill>
              </a:rPr>
              <a:t>parengimą lėmė </a:t>
            </a:r>
            <a:r>
              <a:rPr lang="lt-LT" sz="2000" dirty="0" smtClean="0">
                <a:solidFill>
                  <a:schemeClr val="accent1">
                    <a:lumMod val="50000"/>
                  </a:schemeClr>
                </a:solidFill>
              </a:rPr>
              <a:t>poreikis </a:t>
            </a:r>
            <a:r>
              <a:rPr lang="lt-LT" sz="2000" dirty="0">
                <a:solidFill>
                  <a:schemeClr val="accent1">
                    <a:lumMod val="50000"/>
                  </a:schemeClr>
                </a:solidFill>
              </a:rPr>
              <a:t>mažinti ekonomikos nuosmukio sukeltą </a:t>
            </a:r>
            <a:r>
              <a:rPr lang="lt-LT" sz="2000" dirty="0" smtClean="0">
                <a:solidFill>
                  <a:schemeClr val="accent1">
                    <a:lumMod val="50000"/>
                  </a:schemeClr>
                </a:solidFill>
              </a:rPr>
              <a:t>nedarbą, mažinti struktūrinį, jaunimo ir </a:t>
            </a:r>
            <a:r>
              <a:rPr lang="lt-LT" sz="2000" dirty="0">
                <a:solidFill>
                  <a:schemeClr val="accent1">
                    <a:lumMod val="50000"/>
                  </a:schemeClr>
                </a:solidFill>
              </a:rPr>
              <a:t>ilgalaikį </a:t>
            </a:r>
            <a:r>
              <a:rPr lang="lt-LT" sz="2000" dirty="0" smtClean="0">
                <a:solidFill>
                  <a:schemeClr val="accent1">
                    <a:lumMod val="50000"/>
                  </a:schemeClr>
                </a:solidFill>
              </a:rPr>
              <a:t>nedarbą bei reguliuoti </a:t>
            </a:r>
            <a:r>
              <a:rPr lang="lt-LT" sz="2000" dirty="0">
                <a:solidFill>
                  <a:schemeClr val="accent1">
                    <a:lumMod val="50000"/>
                  </a:schemeClr>
                </a:solidFill>
              </a:rPr>
              <a:t>emigracijos procesų poveikį darbo rinkai</a:t>
            </a:r>
            <a:r>
              <a:rPr lang="lt-LT" sz="2000" dirty="0" smtClean="0">
                <a:solidFill>
                  <a:schemeClr val="accent1">
                    <a:lumMod val="50000"/>
                  </a:schemeClr>
                </a:solidFill>
              </a:rPr>
              <a:t>.</a:t>
            </a:r>
          </a:p>
          <a:p>
            <a:endParaRPr lang="lt-LT" sz="1000" dirty="0" smtClean="0">
              <a:solidFill>
                <a:schemeClr val="accent1">
                  <a:lumMod val="50000"/>
                </a:schemeClr>
              </a:solidFill>
            </a:endParaRPr>
          </a:p>
          <a:p>
            <a:r>
              <a:rPr lang="lt-LT" sz="2000" b="1" i="1" dirty="0" smtClean="0">
                <a:solidFill>
                  <a:schemeClr val="accent1">
                    <a:lumMod val="50000"/>
                  </a:schemeClr>
                </a:solidFill>
              </a:rPr>
              <a:t>strateginis </a:t>
            </a:r>
            <a:r>
              <a:rPr lang="lt-LT" sz="2000" b="1" i="1" dirty="0">
                <a:solidFill>
                  <a:schemeClr val="accent1">
                    <a:lumMod val="50000"/>
                  </a:schemeClr>
                </a:solidFill>
              </a:rPr>
              <a:t>tikslas </a:t>
            </a:r>
            <a:r>
              <a:rPr lang="lt-LT" sz="2000" dirty="0" smtClean="0">
                <a:solidFill>
                  <a:schemeClr val="accent1">
                    <a:lumMod val="50000"/>
                  </a:schemeClr>
                </a:solidFill>
              </a:rPr>
              <a:t>- pasiekti </a:t>
            </a:r>
            <a:r>
              <a:rPr lang="lt-LT" sz="2000" dirty="0">
                <a:solidFill>
                  <a:schemeClr val="accent1">
                    <a:lumMod val="50000"/>
                  </a:schemeClr>
                </a:solidFill>
              </a:rPr>
              <a:t>kuo didesnį gyventojų užimtumą, kad kiekvienas gyventojas turėtų galimybę rasti turimą kvalifikaciją atitinkantį darbą ir užsitikrinti tinkamą pragyvenimo lygį</a:t>
            </a:r>
            <a:r>
              <a:rPr lang="lt-LT" sz="2000" dirty="0" smtClean="0">
                <a:solidFill>
                  <a:schemeClr val="accent1">
                    <a:lumMod val="50000"/>
                  </a:schemeClr>
                </a:solidFill>
              </a:rPr>
              <a:t>.</a:t>
            </a:r>
          </a:p>
          <a:p>
            <a:endParaRPr lang="lt-LT" sz="2000" dirty="0">
              <a:solidFill>
                <a:schemeClr val="accent1">
                  <a:lumMod val="50000"/>
                </a:schemeClr>
              </a:solidFill>
            </a:endParaRPr>
          </a:p>
        </p:txBody>
      </p:sp>
    </p:spTree>
    <p:extLst>
      <p:ext uri="{BB962C8B-B14F-4D97-AF65-F5344CB8AC3E}">
        <p14:creationId xmlns:p14="http://schemas.microsoft.com/office/powerpoint/2010/main" val="1230640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ntraštė 1"/>
          <p:cNvSpPr>
            <a:spLocks noGrp="1"/>
          </p:cNvSpPr>
          <p:nvPr>
            <p:ph type="title"/>
          </p:nvPr>
        </p:nvSpPr>
        <p:spPr>
          <a:xfrm>
            <a:off x="457200" y="457200"/>
            <a:ext cx="7715250" cy="883568"/>
          </a:xfrm>
        </p:spPr>
        <p:txBody>
          <a:bodyPr/>
          <a:lstStyle/>
          <a:p>
            <a:pPr algn="ctr"/>
            <a:r>
              <a:rPr lang="en-US" altLang="lt-LT" sz="2400" b="1" dirty="0" err="1">
                <a:solidFill>
                  <a:schemeClr val="accent1">
                    <a:lumMod val="50000"/>
                  </a:schemeClr>
                </a:solidFill>
                <a:latin typeface="Times New Roman" pitchFamily="18" charset="0"/>
                <a:cs typeface="Times New Roman" pitchFamily="18" charset="0"/>
              </a:rPr>
              <a:t>Užimtumo</a:t>
            </a:r>
            <a:r>
              <a:rPr lang="en-US" altLang="lt-LT" sz="2400" b="1" dirty="0">
                <a:solidFill>
                  <a:schemeClr val="accent1">
                    <a:lumMod val="50000"/>
                  </a:schemeClr>
                </a:solidFill>
                <a:latin typeface="Times New Roman" pitchFamily="18" charset="0"/>
                <a:cs typeface="Times New Roman" pitchFamily="18" charset="0"/>
              </a:rPr>
              <a:t> </a:t>
            </a:r>
            <a:r>
              <a:rPr lang="en-US" altLang="lt-LT" sz="2400" b="1" dirty="0" err="1">
                <a:solidFill>
                  <a:schemeClr val="accent1">
                    <a:lumMod val="50000"/>
                  </a:schemeClr>
                </a:solidFill>
                <a:latin typeface="Times New Roman" pitchFamily="18" charset="0"/>
                <a:cs typeface="Times New Roman" pitchFamily="18" charset="0"/>
              </a:rPr>
              <a:t>didinimo</a:t>
            </a:r>
            <a:r>
              <a:rPr lang="en-US" altLang="lt-LT" sz="2400" b="1" dirty="0">
                <a:solidFill>
                  <a:schemeClr val="accent1">
                    <a:lumMod val="50000"/>
                  </a:schemeClr>
                </a:solidFill>
                <a:latin typeface="Times New Roman" pitchFamily="18" charset="0"/>
                <a:cs typeface="Times New Roman" pitchFamily="18" charset="0"/>
              </a:rPr>
              <a:t> 2014-2020 m. </a:t>
            </a:r>
            <a:r>
              <a:rPr lang="en-US" altLang="lt-LT" sz="2400" b="1" dirty="0" err="1">
                <a:solidFill>
                  <a:schemeClr val="accent1">
                    <a:lumMod val="50000"/>
                  </a:schemeClr>
                </a:solidFill>
                <a:latin typeface="Times New Roman" pitchFamily="18" charset="0"/>
                <a:cs typeface="Times New Roman" pitchFamily="18" charset="0"/>
              </a:rPr>
              <a:t>programos</a:t>
            </a:r>
            <a:r>
              <a:rPr lang="en-US" altLang="lt-LT" sz="2400" b="1" dirty="0">
                <a:solidFill>
                  <a:schemeClr val="accent1">
                    <a:lumMod val="50000"/>
                  </a:schemeClr>
                </a:solidFill>
                <a:latin typeface="Times New Roman" pitchFamily="18" charset="0"/>
                <a:cs typeface="Times New Roman" pitchFamily="18" charset="0"/>
              </a:rPr>
              <a:t> </a:t>
            </a:r>
            <a:r>
              <a:rPr lang="en-US" altLang="lt-LT" sz="2400" b="1" dirty="0" err="1" smtClean="0">
                <a:solidFill>
                  <a:schemeClr val="accent1">
                    <a:lumMod val="50000"/>
                  </a:schemeClr>
                </a:solidFill>
                <a:latin typeface="Times New Roman" pitchFamily="18" charset="0"/>
                <a:cs typeface="Times New Roman" pitchFamily="18" charset="0"/>
              </a:rPr>
              <a:t>tiksla</a:t>
            </a:r>
            <a:r>
              <a:rPr lang="lt-LT" altLang="lt-LT" sz="2400" b="1" dirty="0" smtClean="0">
                <a:solidFill>
                  <a:schemeClr val="accent1">
                    <a:lumMod val="50000"/>
                  </a:schemeClr>
                </a:solidFill>
                <a:latin typeface="Times New Roman" pitchFamily="18" charset="0"/>
                <a:cs typeface="Times New Roman" pitchFamily="18" charset="0"/>
              </a:rPr>
              <a:t>i</a:t>
            </a:r>
            <a:endParaRPr lang="lt-LT" altLang="lt-LT" sz="2400" dirty="0" smtClean="0">
              <a:solidFill>
                <a:schemeClr val="accent1">
                  <a:lumMod val="50000"/>
                </a:schemeClr>
              </a:solidFill>
            </a:endParaRPr>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217483255"/>
              </p:ext>
            </p:extLst>
          </p:nvPr>
        </p:nvGraphicFramePr>
        <p:xfrm>
          <a:off x="457200" y="1700808"/>
          <a:ext cx="8229600" cy="4166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5553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4020884989"/>
              </p:ext>
            </p:extLst>
          </p:nvPr>
        </p:nvGraphicFramePr>
        <p:xfrm>
          <a:off x="457200" y="332656"/>
          <a:ext cx="8229600" cy="6048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457200"/>
            <a:ext cx="7715250" cy="883568"/>
          </a:xfrm>
        </p:spPr>
        <p:txBody>
          <a:bodyPr/>
          <a:lstStyle/>
          <a:p>
            <a:r>
              <a:rPr lang="lt-LT" sz="2400" dirty="0" smtClean="0">
                <a:solidFill>
                  <a:schemeClr val="accent1">
                    <a:lumMod val="50000"/>
                  </a:schemeClr>
                </a:solidFill>
              </a:rPr>
              <a:t>Europos Sąjungos Tarybos rekomendacijos Lietuvai</a:t>
            </a:r>
            <a:endParaRPr lang="lt-LT" sz="2400" dirty="0">
              <a:solidFill>
                <a:schemeClr val="accent1">
                  <a:lumMod val="50000"/>
                </a:schemeClr>
              </a:solidFill>
            </a:endParaRPr>
          </a:p>
        </p:txBody>
      </p:sp>
      <p:sp>
        <p:nvSpPr>
          <p:cNvPr id="3" name="Turinio vietos rezervavimo ženklas 2"/>
          <p:cNvSpPr>
            <a:spLocks noGrp="1"/>
          </p:cNvSpPr>
          <p:nvPr>
            <p:ph idx="1"/>
          </p:nvPr>
        </p:nvSpPr>
        <p:spPr>
          <a:xfrm>
            <a:off x="467544" y="1268760"/>
            <a:ext cx="8229600" cy="5256584"/>
          </a:xfrm>
        </p:spPr>
        <p:txBody>
          <a:bodyPr/>
          <a:lstStyle/>
          <a:p>
            <a:pPr marL="0" indent="0">
              <a:buNone/>
            </a:pPr>
            <a:r>
              <a:rPr lang="lt-LT" sz="1800" b="1" i="1" dirty="0" smtClean="0">
                <a:solidFill>
                  <a:schemeClr val="accent1">
                    <a:lumMod val="50000"/>
                  </a:schemeClr>
                </a:solidFill>
              </a:rPr>
              <a:t>2015–2016 </a:t>
            </a:r>
            <a:r>
              <a:rPr lang="lt-LT" sz="1800" b="1" i="1" dirty="0">
                <a:solidFill>
                  <a:schemeClr val="accent1">
                    <a:lumMod val="50000"/>
                  </a:schemeClr>
                </a:solidFill>
              </a:rPr>
              <a:t>m. imtis šių veiksmų:</a:t>
            </a:r>
          </a:p>
          <a:p>
            <a:r>
              <a:rPr lang="lt-LT" sz="1800" dirty="0">
                <a:solidFill>
                  <a:schemeClr val="accent1">
                    <a:lumMod val="50000"/>
                  </a:schemeClr>
                </a:solidFill>
              </a:rPr>
              <a:t>1. 2015 m. vengti nuokrypio nuo vidutinio laikotarpio tikslo ir užtikrinti, kad 2016 </a:t>
            </a:r>
            <a:r>
              <a:rPr lang="lt-LT" sz="1800" dirty="0" smtClean="0">
                <a:solidFill>
                  <a:schemeClr val="accent1">
                    <a:lumMod val="50000"/>
                  </a:schemeClr>
                </a:solidFill>
              </a:rPr>
              <a:t>m. nuokrypis </a:t>
            </a:r>
            <a:r>
              <a:rPr lang="lt-LT" sz="1800" dirty="0">
                <a:solidFill>
                  <a:schemeClr val="accent1">
                    <a:lumMod val="50000"/>
                  </a:schemeClr>
                </a:solidFill>
              </a:rPr>
              <a:t>neviršytų leidžiamos ribos, susijusios su sistemine pensijų reforma</a:t>
            </a:r>
            <a:r>
              <a:rPr lang="lt-LT" sz="1800" dirty="0" smtClean="0">
                <a:solidFill>
                  <a:schemeClr val="accent1">
                    <a:lumMod val="50000"/>
                  </a:schemeClr>
                </a:solidFill>
              </a:rPr>
              <a:t>. Išplėsti </a:t>
            </a:r>
            <a:r>
              <a:rPr lang="lt-LT" sz="1800" dirty="0">
                <a:solidFill>
                  <a:schemeClr val="accent1">
                    <a:lumMod val="50000"/>
                  </a:schemeClr>
                </a:solidFill>
              </a:rPr>
              <a:t>mokesčių bazę ir pagerinti mokestinių prievolių vykdymą</a:t>
            </a:r>
            <a:r>
              <a:rPr lang="lt-LT" sz="1800" dirty="0" smtClean="0">
                <a:solidFill>
                  <a:schemeClr val="accent1">
                    <a:lumMod val="50000"/>
                  </a:schemeClr>
                </a:solidFill>
              </a:rPr>
              <a:t>.</a:t>
            </a:r>
          </a:p>
          <a:p>
            <a:endParaRPr lang="lt-LT" sz="800" dirty="0">
              <a:solidFill>
                <a:schemeClr val="accent1">
                  <a:lumMod val="50000"/>
                </a:schemeClr>
              </a:solidFill>
            </a:endParaRPr>
          </a:p>
          <a:p>
            <a:r>
              <a:rPr lang="lt-LT" sz="1800" dirty="0">
                <a:solidFill>
                  <a:schemeClr val="accent1">
                    <a:lumMod val="50000"/>
                  </a:schemeClr>
                </a:solidFill>
              </a:rPr>
              <a:t>2. Spręsti darbingo amžiaus gyventojų mažėjimo problemą didinant švietimo </a:t>
            </a:r>
            <a:r>
              <a:rPr lang="lt-LT" sz="1800" dirty="0" smtClean="0">
                <a:solidFill>
                  <a:schemeClr val="accent1">
                    <a:lumMod val="50000"/>
                  </a:schemeClr>
                </a:solidFill>
              </a:rPr>
              <a:t>sistemos suteikiamų </a:t>
            </a:r>
            <a:r>
              <a:rPr lang="lt-LT" sz="1800" dirty="0">
                <a:solidFill>
                  <a:schemeClr val="accent1">
                    <a:lumMod val="50000"/>
                  </a:schemeClr>
                </a:solidFill>
              </a:rPr>
              <a:t>įgūdžių atitiktį darbo rinkos poreikiams, gerinant su </a:t>
            </a:r>
            <a:r>
              <a:rPr lang="lt-LT" sz="1800" dirty="0" smtClean="0">
                <a:solidFill>
                  <a:schemeClr val="accent1">
                    <a:lumMod val="50000"/>
                  </a:schemeClr>
                </a:solidFill>
              </a:rPr>
              <a:t>pagrindiniais gebėjimais </a:t>
            </a:r>
            <a:r>
              <a:rPr lang="lt-LT" sz="1800" dirty="0">
                <a:solidFill>
                  <a:schemeClr val="accent1">
                    <a:lumMod val="50000"/>
                  </a:schemeClr>
                </a:solidFill>
              </a:rPr>
              <a:t>susijusius rezultatus ir sveikatos priežiūros sistemos rezultatus; </a:t>
            </a:r>
            <a:r>
              <a:rPr lang="lt-LT" sz="1800" dirty="0" smtClean="0">
                <a:solidFill>
                  <a:schemeClr val="accent1">
                    <a:lumMod val="50000"/>
                  </a:schemeClr>
                </a:solidFill>
              </a:rPr>
              <a:t>sumažinti didelį </a:t>
            </a:r>
            <a:r>
              <a:rPr lang="lt-LT" sz="1800" dirty="0">
                <a:solidFill>
                  <a:schemeClr val="accent1">
                    <a:lumMod val="50000"/>
                  </a:schemeClr>
                </a:solidFill>
              </a:rPr>
              <a:t>mokesčių pleištą mažas pajamas gaunantiems asmenims, perkeliant </a:t>
            </a:r>
            <a:r>
              <a:rPr lang="lt-LT" sz="1800" dirty="0" smtClean="0">
                <a:solidFill>
                  <a:schemeClr val="accent1">
                    <a:lumMod val="50000"/>
                  </a:schemeClr>
                </a:solidFill>
              </a:rPr>
              <a:t>mokesčių naštą </a:t>
            </a:r>
            <a:r>
              <a:rPr lang="lt-LT" sz="1800" dirty="0">
                <a:solidFill>
                  <a:schemeClr val="accent1">
                    <a:lumMod val="50000"/>
                  </a:schemeClr>
                </a:solidFill>
              </a:rPr>
              <a:t>kitiems šaltiniams, kurių apmokestinimas mažiau kenkia ekonomikos augimui</a:t>
            </a:r>
            <a:r>
              <a:rPr lang="lt-LT" sz="1800" dirty="0" smtClean="0">
                <a:solidFill>
                  <a:schemeClr val="accent1">
                    <a:lumMod val="50000"/>
                  </a:schemeClr>
                </a:solidFill>
              </a:rPr>
              <a:t>.</a:t>
            </a:r>
          </a:p>
          <a:p>
            <a:endParaRPr lang="lt-LT" sz="800" dirty="0">
              <a:solidFill>
                <a:schemeClr val="accent1">
                  <a:lumMod val="50000"/>
                </a:schemeClr>
              </a:solidFill>
            </a:endParaRPr>
          </a:p>
          <a:p>
            <a:r>
              <a:rPr lang="lt-LT" sz="1800" dirty="0">
                <a:solidFill>
                  <a:schemeClr val="accent1">
                    <a:lumMod val="50000"/>
                  </a:schemeClr>
                </a:solidFill>
              </a:rPr>
              <a:t>3. Imtis visapusiškos pensijų sistemos reformos, pagal kurią būtų sprendžiama </a:t>
            </a:r>
            <a:r>
              <a:rPr lang="lt-LT" sz="1800" dirty="0" smtClean="0">
                <a:solidFill>
                  <a:schemeClr val="accent1">
                    <a:lumMod val="50000"/>
                  </a:schemeClr>
                </a:solidFill>
              </a:rPr>
              <a:t>ir pensijų </a:t>
            </a:r>
            <a:r>
              <a:rPr lang="lt-LT" sz="1800" dirty="0">
                <a:solidFill>
                  <a:schemeClr val="accent1">
                    <a:lumMod val="50000"/>
                  </a:schemeClr>
                </a:solidFill>
              </a:rPr>
              <a:t>adekvatumo problema. Padidinti bedarbių pašalpų ir piniginės </a:t>
            </a:r>
            <a:r>
              <a:rPr lang="lt-LT" sz="1800" dirty="0" smtClean="0">
                <a:solidFill>
                  <a:schemeClr val="accent1">
                    <a:lumMod val="50000"/>
                  </a:schemeClr>
                </a:solidFill>
              </a:rPr>
              <a:t>socialinės paramos </a:t>
            </a:r>
            <a:r>
              <a:rPr lang="lt-LT" sz="1800" dirty="0">
                <a:solidFill>
                  <a:schemeClr val="accent1">
                    <a:lumMod val="50000"/>
                  </a:schemeClr>
                </a:solidFill>
              </a:rPr>
              <a:t>aprėptį ir adekvatumą ir sudaryti geresnes sąlygas įsidarbinti </a:t>
            </a:r>
            <a:r>
              <a:rPr lang="lt-LT" sz="1800" dirty="0" smtClean="0">
                <a:solidFill>
                  <a:schemeClr val="accent1">
                    <a:lumMod val="50000"/>
                  </a:schemeClr>
                </a:solidFill>
              </a:rPr>
              <a:t>darbo ieškantiems asmenims.</a:t>
            </a:r>
            <a:endParaRPr lang="lt-LT" sz="1800" dirty="0">
              <a:solidFill>
                <a:schemeClr val="accent1">
                  <a:lumMod val="50000"/>
                </a:schemeClr>
              </a:solidFill>
            </a:endParaRPr>
          </a:p>
        </p:txBody>
      </p:sp>
    </p:spTree>
    <p:extLst>
      <p:ext uri="{BB962C8B-B14F-4D97-AF65-F5344CB8AC3E}">
        <p14:creationId xmlns:p14="http://schemas.microsoft.com/office/powerpoint/2010/main" val="15858868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ntraštė 1"/>
          <p:cNvSpPr>
            <a:spLocks noGrp="1"/>
          </p:cNvSpPr>
          <p:nvPr>
            <p:ph type="title"/>
          </p:nvPr>
        </p:nvSpPr>
        <p:spPr/>
        <p:txBody>
          <a:bodyPr/>
          <a:lstStyle/>
          <a:p>
            <a:pPr algn="ctr"/>
            <a:r>
              <a:rPr lang="lt-LT" sz="2400" b="1" dirty="0" smtClean="0">
                <a:solidFill>
                  <a:schemeClr val="accent1">
                    <a:lumMod val="50000"/>
                  </a:schemeClr>
                </a:solidFill>
              </a:rPr>
              <a:t>Socialinės apsaugos ir darbo ministerija</a:t>
            </a:r>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2296235242"/>
              </p:ext>
            </p:extLst>
          </p:nvPr>
        </p:nvGraphicFramePr>
        <p:xfrm>
          <a:off x="457200" y="1981200"/>
          <a:ext cx="8229600" cy="388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Pixel">
  <a:themeElements>
    <a:clrScheme name="Liejykla">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alpha val="4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Pixel">
  <a:themeElements>
    <a:clrScheme name="Srautas">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10172</TotalTime>
  <Words>2000</Words>
  <Application>Microsoft Office PowerPoint</Application>
  <PresentationFormat>On-screen Show (4:3)</PresentationFormat>
  <Paragraphs>286</Paragraphs>
  <Slides>22</Slides>
  <Notes>8</Notes>
  <HiddenSlides>0</HiddenSlides>
  <MMClips>0</MMClips>
  <ScaleCrop>false</ScaleCrop>
  <HeadingPairs>
    <vt:vector size="4" baseType="variant">
      <vt:variant>
        <vt:lpstr>Theme</vt:lpstr>
      </vt:variant>
      <vt:variant>
        <vt:i4>4</vt:i4>
      </vt:variant>
      <vt:variant>
        <vt:lpstr>Slide Titles</vt:lpstr>
      </vt:variant>
      <vt:variant>
        <vt:i4>22</vt:i4>
      </vt:variant>
    </vt:vector>
  </HeadingPairs>
  <TitlesOfParts>
    <vt:vector size="26" baseType="lpstr">
      <vt:lpstr>Pixel</vt:lpstr>
      <vt:lpstr>Office tema</vt:lpstr>
      <vt:lpstr>Office Theme</vt:lpstr>
      <vt:lpstr>1_Pixel</vt:lpstr>
      <vt:lpstr>PowerPoint Presentation</vt:lpstr>
      <vt:lpstr>I SESIJA: DARBO RINKA Baltijos valstybių darbo rinka: perspektyva, pagrindiniai iššūkiai ir politiniai sprendimai</vt:lpstr>
      <vt:lpstr>Kokios yra pastarojo meto užimtumo ir bedarbystės tendencijos? (1)</vt:lpstr>
      <vt:lpstr>Kokios yra pastarojo meto užimtumo ir bedarbystės tendencijos? (2)</vt:lpstr>
      <vt:lpstr>PowerPoint Presentation</vt:lpstr>
      <vt:lpstr>PowerPoint Presentation</vt:lpstr>
      <vt:lpstr>Klaipėdos teritorinė darbo birža</vt:lpstr>
      <vt:lpstr>Darbo rinkos tendencijos Klaipėdos apskrityje</vt:lpstr>
      <vt:lpstr>BENDRA SITUACIJA LEIDIMŲ DIRBTI UŽSIENIEČIAMS IŠDAVIMO SRITYJE</vt:lpstr>
      <vt:lpstr>Klaipėdos TDB 2014 m. gauti prašymai pagal užsieniečio pilietybę</vt:lpstr>
      <vt:lpstr>Įdarbintų užsieniečių pasiskirstymas  pagal ekonomines veiklas šalyje</vt:lpstr>
      <vt:lpstr>Populiariausios profesijos šalyje,  kurių atstovams 2014 m. išduoti leidimai dirbti</vt:lpstr>
      <vt:lpstr>Klaipėdos TDB 2014-2013 m.  gauti prašymai išduoti leidimą dirbti pagal profesijas</vt:lpstr>
      <vt:lpstr>PowerPoint Presentation</vt:lpstr>
      <vt:lpstr>   VIDUTINIO MĖNESINIO  DARBO UŽMOKESČIO IR DARBO NAŠUMO POKYČIAI IR TENDENCIJOS  </vt:lpstr>
      <vt:lpstr>Minimalus mėnesio atlyginimas Baltijos šalyse  (neatskaičius mokesčių)</vt:lpstr>
      <vt:lpstr>Vidutinis atlyginimas Baltijos šalyse  (neatskaičius mokesčių)</vt:lpstr>
      <vt:lpstr>Kokią politiką reikėtų vykdyti, siekiant įveikti iššūkius darbo rinkoje?</vt:lpstr>
      <vt:lpstr>Užimtumo didinimo 2014-2020 m. programos tikslai</vt:lpstr>
      <vt:lpstr>PowerPoint Presentation</vt:lpstr>
      <vt:lpstr>Europos Sąjungos Tarybos rekomendacijos Lietuvai</vt:lpstr>
      <vt:lpstr>Socialinės apsaugos ir darbo ministerija</vt:lpstr>
    </vt:vector>
  </TitlesOfParts>
  <Company>Soc. apsaugos ir darbo min.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Skaidrė 1</dc:title>
  <dc:creator>LR SADM</dc:creator>
  <cp:lastModifiedBy>Andrius Adomaitis</cp:lastModifiedBy>
  <cp:revision>839</cp:revision>
  <dcterms:created xsi:type="dcterms:W3CDTF">2011-05-02T09:42:53Z</dcterms:created>
  <dcterms:modified xsi:type="dcterms:W3CDTF">2015-06-04T13:50:47Z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