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7"/>
  </p:notesMasterIdLst>
  <p:sldIdLst>
    <p:sldId id="308" r:id="rId6"/>
    <p:sldId id="317" r:id="rId7"/>
    <p:sldId id="315" r:id="rId8"/>
    <p:sldId id="329" r:id="rId9"/>
    <p:sldId id="326" r:id="rId10"/>
    <p:sldId id="327" r:id="rId11"/>
    <p:sldId id="331" r:id="rId12"/>
    <p:sldId id="332" r:id="rId13"/>
    <p:sldId id="333" r:id="rId14"/>
    <p:sldId id="334" r:id="rId15"/>
    <p:sldId id="33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390"/>
    <a:srgbClr val="254061"/>
    <a:srgbClr val="5D0071"/>
    <a:srgbClr val="52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89174" autoAdjust="0"/>
  </p:normalViewPr>
  <p:slideViewPr>
    <p:cSldViewPr snapToObjects="1">
      <p:cViewPr varScale="1">
        <p:scale>
          <a:sx n="66" d="100"/>
          <a:sy n="66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C70F1-E04C-4F87-829B-E29CD0ED2D97}" type="datetimeFigureOut">
              <a:rPr lang="et-EE" smtClean="0"/>
              <a:pPr/>
              <a:t>22.05.2015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C6951-83F5-49B2-96F7-731A7F7B5D7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603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661B3-B311-4FFC-93B0-A9D4B5AF9C9D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74440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661B3-B311-4FFC-93B0-A9D4B5AF9C9D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7436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661B3-B311-4FFC-93B0-A9D4B5AF9C9D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0066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laadi muutmiseks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0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8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9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7" name="Kuupäeva kohatäid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8" name="Jaluse kohatäid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inumbri kohatä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4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3" name="Jaluse kohatäid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2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smtClean="0"/>
              <a:t>Pildi lisamiseks klõpsake ikooni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0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0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16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laadi muutmiseks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02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82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97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9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7" name="Kuupäeva kohatäid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8" name="Jaluse kohatäid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inumbri kohatä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42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3" name="Jaluse kohatäid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7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25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smtClean="0"/>
              <a:t>Pildi lisamiseks klõpsake ikooni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04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01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1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3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smtClean="0"/>
              <a:t>Muutke tiitli laadi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4C251-C4F8-F541-B13C-79EC92FCC0D5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49FCB-F8DA-DA4E-B581-1F7DA1E0F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3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Touri</a:t>
            </a:r>
            <a:r>
              <a:rPr lang="et-EE" b="1" dirty="0" smtClean="0">
                <a:solidFill>
                  <a:schemeClr val="accent1">
                    <a:lumMod val="50000"/>
                  </a:schemeClr>
                </a:solidFill>
              </a:rPr>
              <a:t>sm </a:t>
            </a:r>
            <a:r>
              <a:rPr lang="et-EE" b="1" dirty="0" err="1" smtClean="0">
                <a:solidFill>
                  <a:schemeClr val="accent1">
                    <a:lumMod val="50000"/>
                  </a:schemeClr>
                </a:solidFill>
              </a:rPr>
              <a:t>support</a:t>
            </a:r>
            <a:r>
              <a:rPr lang="et-EE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t-EE" b="1" dirty="0" err="1" smtClean="0">
                <a:solidFill>
                  <a:schemeClr val="accent1">
                    <a:lumMod val="50000"/>
                  </a:schemeClr>
                </a:solidFill>
              </a:rPr>
              <a:t>measures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GB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dirty="0">
                <a:solidFill>
                  <a:srgbClr val="4E7390"/>
                </a:solidFill>
                <a:cs typeface="Arial"/>
              </a:rPr>
              <a:t/>
            </a:r>
            <a:br>
              <a:rPr lang="en-GB" dirty="0">
                <a:solidFill>
                  <a:srgbClr val="4E7390"/>
                </a:solidFill>
                <a:cs typeface="Arial"/>
              </a:rPr>
            </a:br>
            <a:endParaRPr lang="et-EE" b="1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" y="4978322"/>
            <a:ext cx="3629025" cy="1866900"/>
          </a:xfrm>
          <a:prstGeom prst="rect">
            <a:avLst/>
          </a:prstGeom>
        </p:spPr>
      </p:pic>
      <p:sp>
        <p:nvSpPr>
          <p:cNvPr id="5" name="Pealkiri 1"/>
          <p:cNvSpPr txBox="1">
            <a:spLocks/>
          </p:cNvSpPr>
          <p:nvPr/>
        </p:nvSpPr>
        <p:spPr>
          <a:xfrm>
            <a:off x="5292080" y="4581128"/>
            <a:ext cx="316835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t-EE" sz="3200" dirty="0" smtClean="0"/>
              <a:t>Martti </a:t>
            </a:r>
            <a:r>
              <a:rPr lang="et-EE" sz="3200" dirty="0" err="1" smtClean="0"/>
              <a:t>Kalvik</a:t>
            </a:r>
            <a:endParaRPr lang="et-EE" sz="3200" dirty="0"/>
          </a:p>
        </p:txBody>
      </p:sp>
      <p:sp>
        <p:nvSpPr>
          <p:cNvPr id="6" name="Pealkiri 1"/>
          <p:cNvSpPr txBox="1">
            <a:spLocks/>
          </p:cNvSpPr>
          <p:nvPr/>
        </p:nvSpPr>
        <p:spPr>
          <a:xfrm>
            <a:off x="2339752" y="3573015"/>
            <a:ext cx="42484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3200" dirty="0"/>
          </a:p>
        </p:txBody>
      </p:sp>
    </p:spTree>
    <p:extLst>
      <p:ext uri="{BB962C8B-B14F-4D97-AF65-F5344CB8AC3E}">
        <p14:creationId xmlns:p14="http://schemas.microsoft.com/office/powerpoint/2010/main" val="38018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accent1">
                    <a:lumMod val="50000"/>
                  </a:schemeClr>
                </a:solidFill>
              </a:rPr>
              <a:t>Promoting Estonia as a travel destination</a:t>
            </a:r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4536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dirty="0"/>
              <a:t>Promoting Estonia as a travel </a:t>
            </a:r>
            <a:r>
              <a:rPr lang="pt-BR" sz="2400" dirty="0" smtClean="0"/>
              <a:t>destination</a:t>
            </a:r>
            <a:r>
              <a:rPr lang="et-EE" sz="2400" dirty="0" smtClean="0"/>
              <a:t> 26,5 MEUR</a:t>
            </a:r>
            <a:endParaRPr lang="en-US" sz="2400" dirty="0"/>
          </a:p>
          <a:p>
            <a:r>
              <a:rPr lang="en-US" sz="2400" dirty="0" smtClean="0"/>
              <a:t>Finland </a:t>
            </a:r>
            <a:endParaRPr lang="et-EE" sz="2400" dirty="0" smtClean="0"/>
          </a:p>
          <a:p>
            <a:r>
              <a:rPr lang="en-US" sz="2400" dirty="0" smtClean="0"/>
              <a:t>Russia </a:t>
            </a:r>
            <a:endParaRPr lang="et-EE" sz="2400" dirty="0" smtClean="0"/>
          </a:p>
          <a:p>
            <a:r>
              <a:rPr lang="en-US" sz="2400" dirty="0" smtClean="0"/>
              <a:t>Latvia </a:t>
            </a:r>
            <a:endParaRPr lang="et-EE" sz="2400" dirty="0" smtClean="0"/>
          </a:p>
          <a:p>
            <a:r>
              <a:rPr lang="en-US" sz="2400" dirty="0" smtClean="0"/>
              <a:t>Sweden</a:t>
            </a:r>
            <a:endParaRPr lang="et-EE" sz="2400" dirty="0" smtClean="0"/>
          </a:p>
          <a:p>
            <a:r>
              <a:rPr lang="en-US" sz="2400" dirty="0" smtClean="0"/>
              <a:t>Norway</a:t>
            </a:r>
            <a:endParaRPr lang="et-EE" sz="2400" dirty="0" smtClean="0"/>
          </a:p>
          <a:p>
            <a:r>
              <a:rPr lang="en-US" sz="2400" dirty="0" smtClean="0"/>
              <a:t>Germany </a:t>
            </a:r>
            <a:endParaRPr lang="et-EE" sz="2400" dirty="0" smtClean="0"/>
          </a:p>
          <a:p>
            <a:r>
              <a:rPr lang="en-US" sz="2400" dirty="0" smtClean="0"/>
              <a:t>Great Britain</a:t>
            </a:r>
            <a:endParaRPr lang="et-EE" sz="2400" dirty="0" smtClean="0"/>
          </a:p>
          <a:p>
            <a:r>
              <a:rPr lang="en-US" sz="2400" dirty="0" smtClean="0"/>
              <a:t>China</a:t>
            </a:r>
            <a:endParaRPr lang="et-EE" sz="2400" dirty="0" smtClean="0"/>
          </a:p>
          <a:p>
            <a:r>
              <a:rPr lang="en-US" sz="2400" dirty="0" smtClean="0"/>
              <a:t>Japan </a:t>
            </a:r>
            <a:endParaRPr lang="et-EE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US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619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</a:rPr>
              <a:t>Tourism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</a:rPr>
              <a:t>product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</a:rPr>
              <a:t>development</a:t>
            </a:r>
            <a:endParaRPr lang="en-GB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Focus </a:t>
            </a:r>
            <a:r>
              <a:rPr lang="en-US" sz="2400" dirty="0"/>
              <a:t>themes in product </a:t>
            </a:r>
            <a:r>
              <a:rPr lang="en-US" sz="2400" dirty="0" smtClean="0"/>
              <a:t>development</a:t>
            </a:r>
            <a:r>
              <a:rPr lang="et-EE" sz="2400" dirty="0" smtClean="0"/>
              <a:t> 3 MEUR</a:t>
            </a:r>
            <a:r>
              <a:rPr lang="en-US" sz="2400" dirty="0" smtClean="0"/>
              <a:t>: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Business and conference</a:t>
            </a:r>
          </a:p>
          <a:p>
            <a:r>
              <a:rPr lang="en-US" sz="2400" dirty="0"/>
              <a:t>Culture (attraction management, events)</a:t>
            </a:r>
          </a:p>
          <a:p>
            <a:r>
              <a:rPr lang="en-US" sz="2400" dirty="0"/>
              <a:t>Sport</a:t>
            </a:r>
          </a:p>
          <a:p>
            <a:r>
              <a:rPr lang="en-US" sz="2400" dirty="0"/>
              <a:t>Food</a:t>
            </a:r>
          </a:p>
          <a:p>
            <a:r>
              <a:rPr lang="en-US" sz="2400" dirty="0"/>
              <a:t>Nature and sea</a:t>
            </a:r>
          </a:p>
          <a:p>
            <a:r>
              <a:rPr lang="en-US" sz="2400" dirty="0"/>
              <a:t>Health</a:t>
            </a:r>
          </a:p>
          <a:p>
            <a:r>
              <a:rPr lang="en-US" sz="2400" dirty="0"/>
              <a:t>Family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908720"/>
            <a:ext cx="2252464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4437112"/>
            <a:ext cx="2897285" cy="188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45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Tourism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product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3600" b="1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development</a:t>
            </a:r>
            <a:endParaRPr lang="et-EE" sz="36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t-EE" sz="4000" dirty="0" smtClean="0"/>
              <a:t>S</a:t>
            </a:r>
            <a:r>
              <a:rPr lang="en-US" sz="4000" dirty="0" err="1" smtClean="0"/>
              <a:t>upport</a:t>
            </a:r>
            <a:r>
              <a:rPr lang="en-US" sz="4000" dirty="0" smtClean="0"/>
              <a:t> </a:t>
            </a:r>
            <a:r>
              <a:rPr lang="en-US" sz="4000" dirty="0"/>
              <a:t>of the introduction of new business models and design of </a:t>
            </a:r>
            <a:r>
              <a:rPr lang="en-US" sz="4000" dirty="0" smtClean="0"/>
              <a:t>services</a:t>
            </a:r>
            <a:r>
              <a:rPr lang="et-EE" sz="4000" dirty="0" smtClean="0"/>
              <a:t> </a:t>
            </a:r>
            <a:r>
              <a:rPr lang="en-GB" sz="4000" dirty="0"/>
              <a:t>in order to ensure higher added value and </a:t>
            </a:r>
            <a:r>
              <a:rPr lang="en-GB" sz="4000" dirty="0" smtClean="0"/>
              <a:t>differentiation</a:t>
            </a:r>
            <a:r>
              <a:rPr lang="et-EE" sz="4000" dirty="0" smtClean="0"/>
              <a:t> (6 MEUR).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 </a:t>
            </a:r>
            <a:endParaRPr lang="et-EE" dirty="0"/>
          </a:p>
          <a:p>
            <a:pPr marL="457200" lvl="1" indent="0">
              <a:buNone/>
            </a:pPr>
            <a:endParaRPr lang="et-EE" dirty="0"/>
          </a:p>
        </p:txBody>
      </p:sp>
      <p:pic>
        <p:nvPicPr>
          <p:cNvPr id="4" name="Pilt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3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61970" y="144737"/>
            <a:ext cx="8229600" cy="1143000"/>
          </a:xfrm>
        </p:spPr>
        <p:txBody>
          <a:bodyPr>
            <a:normAutofit/>
          </a:bodyPr>
          <a:lstStyle/>
          <a:p>
            <a:pPr algn="l" defTabSz="457200"/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Investments</a:t>
            </a:r>
            <a:endParaRPr lang="et-EE" sz="36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1970" y="1343276"/>
            <a:ext cx="8229600" cy="4525963"/>
          </a:xfrm>
        </p:spPr>
        <p:txBody>
          <a:bodyPr>
            <a:normAutofit/>
          </a:bodyPr>
          <a:lstStyle/>
          <a:p>
            <a:r>
              <a:rPr lang="et-EE" dirty="0" err="1" smtClean="0"/>
              <a:t>Development</a:t>
            </a:r>
            <a:r>
              <a:rPr lang="et-EE" dirty="0" smtClean="0"/>
              <a:t> </a:t>
            </a:r>
            <a:r>
              <a:rPr lang="et-EE" dirty="0"/>
              <a:t>of </a:t>
            </a:r>
            <a:r>
              <a:rPr lang="et-EE" dirty="0" err="1"/>
              <a:t>tourism</a:t>
            </a:r>
            <a:r>
              <a:rPr lang="et-EE" dirty="0"/>
              <a:t> </a:t>
            </a:r>
            <a:r>
              <a:rPr lang="et-EE" dirty="0" err="1"/>
              <a:t>attractions</a:t>
            </a:r>
            <a:r>
              <a:rPr lang="et-EE" dirty="0"/>
              <a:t> 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create</a:t>
            </a:r>
            <a:r>
              <a:rPr lang="et-EE" dirty="0" smtClean="0"/>
              <a:t> </a:t>
            </a:r>
            <a:r>
              <a:rPr lang="et-EE" dirty="0" err="1" smtClean="0"/>
              <a:t>motivation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travel</a:t>
            </a:r>
            <a:endParaRPr lang="et-EE" dirty="0" smtClean="0"/>
          </a:p>
          <a:p>
            <a:pPr lvl="1"/>
            <a:r>
              <a:rPr lang="et-EE" dirty="0" err="1" smtClean="0"/>
              <a:t>Conference</a:t>
            </a:r>
            <a:r>
              <a:rPr lang="et-EE" dirty="0" smtClean="0"/>
              <a:t> </a:t>
            </a:r>
            <a:r>
              <a:rPr lang="et-EE" dirty="0" err="1" smtClean="0"/>
              <a:t>centre</a:t>
            </a:r>
            <a:endParaRPr lang="et-EE" dirty="0"/>
          </a:p>
          <a:p>
            <a:pPr lvl="1"/>
            <a:r>
              <a:rPr lang="et-EE" dirty="0" err="1" smtClean="0"/>
              <a:t>Family</a:t>
            </a:r>
            <a:r>
              <a:rPr lang="et-EE" dirty="0" smtClean="0"/>
              <a:t> </a:t>
            </a:r>
            <a:r>
              <a:rPr lang="et-EE" dirty="0" err="1" smtClean="0"/>
              <a:t>attractions</a:t>
            </a:r>
            <a:endParaRPr lang="et-EE" dirty="0" smtClean="0"/>
          </a:p>
          <a:p>
            <a:r>
              <a:rPr lang="et-EE" dirty="0" err="1" smtClean="0"/>
              <a:t>Small</a:t>
            </a:r>
            <a:r>
              <a:rPr lang="et-EE" dirty="0" smtClean="0"/>
              <a:t> </a:t>
            </a:r>
            <a:r>
              <a:rPr lang="et-EE" dirty="0" err="1" smtClean="0"/>
              <a:t>harbour</a:t>
            </a:r>
            <a:endParaRPr lang="et-EE" dirty="0" smtClean="0"/>
          </a:p>
          <a:p>
            <a:pPr marL="0" indent="0">
              <a:buNone/>
            </a:pPr>
            <a:r>
              <a:rPr lang="et-EE" dirty="0"/>
              <a:t> </a:t>
            </a:r>
            <a:r>
              <a:rPr lang="et-EE" dirty="0" smtClean="0"/>
              <a:t>   </a:t>
            </a:r>
            <a:r>
              <a:rPr lang="et-EE" dirty="0" err="1"/>
              <a:t>network</a:t>
            </a:r>
            <a:r>
              <a:rPr lang="et-EE" dirty="0"/>
              <a:t> </a:t>
            </a:r>
          </a:p>
          <a:p>
            <a:pPr marL="0" indent="0">
              <a:buNone/>
            </a:pP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> </a:t>
            </a:r>
            <a:endParaRPr lang="et-E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358" y="2348880"/>
            <a:ext cx="4595642" cy="263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676" y="5594875"/>
            <a:ext cx="28289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13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t-EE" sz="36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Events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(7,4 MEUR)</a:t>
            </a:r>
            <a:r>
              <a:rPr lang="et-EE" dirty="0" smtClean="0"/>
              <a:t> 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7544" y="1312878"/>
            <a:ext cx="8229600" cy="4525963"/>
          </a:xfrm>
        </p:spPr>
        <p:txBody>
          <a:bodyPr>
            <a:normAutofit/>
          </a:bodyPr>
          <a:lstStyle/>
          <a:p>
            <a:r>
              <a:rPr lang="et-EE" dirty="0" err="1" smtClean="0"/>
              <a:t>Events</a:t>
            </a:r>
            <a:endParaRPr lang="et-EE" dirty="0" smtClean="0"/>
          </a:p>
          <a:p>
            <a:pPr lvl="1"/>
            <a:r>
              <a:rPr lang="et-EE" dirty="0" smtClean="0"/>
              <a:t>Major </a:t>
            </a:r>
            <a:r>
              <a:rPr lang="et-EE" dirty="0" err="1" smtClean="0"/>
              <a:t>events</a:t>
            </a:r>
            <a:r>
              <a:rPr lang="et-EE" dirty="0" smtClean="0"/>
              <a:t> </a:t>
            </a:r>
          </a:p>
          <a:p>
            <a:pPr lvl="1"/>
            <a:r>
              <a:rPr lang="et-EE" dirty="0" err="1" smtClean="0"/>
              <a:t>Cultural</a:t>
            </a:r>
            <a:r>
              <a:rPr lang="et-EE" dirty="0" smtClean="0"/>
              <a:t> and sport </a:t>
            </a:r>
            <a:r>
              <a:rPr lang="et-EE" dirty="0" err="1" smtClean="0"/>
              <a:t>events</a:t>
            </a:r>
            <a:endParaRPr lang="et-EE" dirty="0" smtClean="0"/>
          </a:p>
          <a:p>
            <a:pPr lvl="1"/>
            <a:r>
              <a:rPr lang="et-EE" dirty="0" smtClean="0"/>
              <a:t>International </a:t>
            </a:r>
            <a:r>
              <a:rPr lang="et-EE" dirty="0" err="1" smtClean="0"/>
              <a:t>conferences</a:t>
            </a:r>
            <a:r>
              <a:rPr lang="et-EE" dirty="0" smtClean="0"/>
              <a:t>  </a:t>
            </a:r>
            <a:endParaRPr lang="et-EE" dirty="0"/>
          </a:p>
          <a:p>
            <a:endParaRPr lang="et-E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62664"/>
            <a:ext cx="4932040" cy="328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lt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7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600" b="1" dirty="0">
                <a:solidFill>
                  <a:schemeClr val="accent1">
                    <a:lumMod val="50000"/>
                  </a:schemeClr>
                </a:solidFill>
              </a:rPr>
              <a:t>Cooperation 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</a:rPr>
              <a:t>between and </a:t>
            </a:r>
          </a:p>
          <a:p>
            <a:r>
              <a:rPr lang="et-EE" sz="3600" b="1" dirty="0">
                <a:solidFill>
                  <a:schemeClr val="accent1">
                    <a:lumMod val="50000"/>
                  </a:schemeClr>
                </a:solidFill>
              </a:rPr>
              <a:t>w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</a:rPr>
              <a:t>ith Baltic </a:t>
            </a:r>
            <a:r>
              <a:rPr lang="et-EE" sz="3600" b="1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t-EE" sz="3600" b="1" dirty="0" smtClean="0">
                <a:solidFill>
                  <a:schemeClr val="accent1">
                    <a:lumMod val="50000"/>
                  </a:schemeClr>
                </a:solidFill>
              </a:rPr>
              <a:t>ountries </a:t>
            </a:r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4536504"/>
          </a:xfrm>
        </p:spPr>
        <p:txBody>
          <a:bodyPr>
            <a:normAutofit/>
          </a:bodyPr>
          <a:lstStyle/>
          <a:p>
            <a:endParaRPr lang="et-EE" sz="2400" dirty="0" smtClean="0">
              <a:latin typeface="Arial"/>
              <a:cs typeface="Arial"/>
            </a:endParaRPr>
          </a:p>
          <a:p>
            <a:r>
              <a:rPr lang="et-EE" sz="2400" dirty="0" smtClean="0">
                <a:latin typeface="Arial"/>
                <a:cs typeface="Arial"/>
              </a:rPr>
              <a:t>Markets with joint interest</a:t>
            </a:r>
          </a:p>
          <a:p>
            <a:r>
              <a:rPr lang="et-EE" sz="2400" dirty="0" smtClean="0">
                <a:latin typeface="Arial"/>
                <a:cs typeface="Arial"/>
              </a:rPr>
              <a:t>Determing target client segments</a:t>
            </a:r>
          </a:p>
          <a:p>
            <a:r>
              <a:rPr lang="et-EE" sz="2400" dirty="0" smtClean="0">
                <a:latin typeface="Arial"/>
                <a:cs typeface="Arial"/>
              </a:rPr>
              <a:t>Settling the marketing activities</a:t>
            </a:r>
          </a:p>
          <a:p>
            <a:r>
              <a:rPr lang="et-EE" sz="2400" dirty="0" smtClean="0">
                <a:latin typeface="Arial"/>
                <a:cs typeface="Arial"/>
              </a:rPr>
              <a:t>Dividing responsibilities and costs</a:t>
            </a:r>
          </a:p>
          <a:p>
            <a:r>
              <a:rPr lang="et-EE" sz="2400" dirty="0" smtClean="0">
                <a:latin typeface="Arial"/>
                <a:cs typeface="Arial"/>
              </a:rPr>
              <a:t>Agreeing on communication messages</a:t>
            </a:r>
          </a:p>
          <a:p>
            <a:pPr marL="0" indent="0">
              <a:buNone/>
            </a:pPr>
            <a:r>
              <a:rPr lang="et-EE" sz="4400" dirty="0" smtClean="0">
                <a:latin typeface="Arial"/>
                <a:cs typeface="Arial"/>
              </a:rPr>
              <a:t>Sharing and involving</a:t>
            </a:r>
            <a:endParaRPr lang="en-US" sz="4400" dirty="0">
              <a:latin typeface="Arial"/>
              <a:cs typeface="Arial"/>
            </a:endParaRPr>
          </a:p>
          <a:p>
            <a:endParaRPr lang="en-US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314133"/>
            <a:ext cx="2677178" cy="383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75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Cooperation between </a:t>
            </a:r>
            <a:b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Baltic countries </a:t>
            </a:r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Tourist fairs, presentations, workshops</a:t>
            </a:r>
            <a:br>
              <a:rPr lang="en-US" sz="2400" dirty="0"/>
            </a:br>
            <a:r>
              <a:rPr lang="en-US" sz="2400" dirty="0"/>
              <a:t>and information days </a:t>
            </a:r>
            <a:br>
              <a:rPr lang="en-US" sz="2400" dirty="0"/>
            </a:br>
            <a:r>
              <a:rPr lang="en-US" sz="2400" dirty="0"/>
              <a:t>in Europe and long haul markets: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Germany (ITB Berlin)</a:t>
            </a:r>
          </a:p>
          <a:p>
            <a:pPr marL="0" indent="0">
              <a:buNone/>
            </a:pPr>
            <a:r>
              <a:rPr lang="en-US" sz="2400" dirty="0"/>
              <a:t>USA</a:t>
            </a:r>
          </a:p>
          <a:p>
            <a:pPr marL="0" indent="0">
              <a:buNone/>
            </a:pPr>
            <a:r>
              <a:rPr lang="en-US" sz="2400" dirty="0"/>
              <a:t>Japan</a:t>
            </a:r>
          </a:p>
          <a:p>
            <a:pPr marL="0" indent="0">
              <a:buNone/>
            </a:pPr>
            <a:r>
              <a:rPr lang="en-US" sz="2400" dirty="0"/>
              <a:t>China</a:t>
            </a:r>
          </a:p>
        </p:txBody>
      </p:sp>
      <p:pic>
        <p:nvPicPr>
          <p:cNvPr id="6147" name="Picture 3" descr="C:\Users\MarisE\AppData\Local\Microsoft\Windows\Temporary Internet Files\Content.Outlook\T1K9YE2H\Reisejournal (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1492" y="46259"/>
            <a:ext cx="3342507" cy="475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1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Cooperation between </a:t>
            </a:r>
            <a:b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Baltic countries </a:t>
            </a:r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4536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 smtClean="0"/>
              <a:t>Publications </a:t>
            </a:r>
            <a:r>
              <a:rPr lang="en-US" sz="2400" b="1" dirty="0"/>
              <a:t>and e-marketing:</a:t>
            </a:r>
          </a:p>
          <a:p>
            <a:pPr marL="0" indent="0">
              <a:buNone/>
            </a:pPr>
            <a:r>
              <a:rPr lang="en-US" sz="2400" dirty="0" smtClean="0"/>
              <a:t>Baltic </a:t>
            </a:r>
            <a:r>
              <a:rPr lang="en-US" sz="2400" dirty="0"/>
              <a:t>maps in Chinese, Japanese and American English</a:t>
            </a:r>
          </a:p>
          <a:p>
            <a:pPr marL="0" indent="0">
              <a:buNone/>
            </a:pPr>
            <a:r>
              <a:rPr lang="en-US" sz="2400" dirty="0" smtClean="0"/>
              <a:t>Baltic </a:t>
            </a:r>
            <a:r>
              <a:rPr lang="en-US" sz="2400" dirty="0"/>
              <a:t>itineraries (camping maps and brochures) in English and German</a:t>
            </a:r>
          </a:p>
          <a:p>
            <a:pPr marL="0" indent="0">
              <a:buNone/>
            </a:pPr>
            <a:r>
              <a:rPr lang="en-US" sz="2400" dirty="0" smtClean="0"/>
              <a:t>Flash </a:t>
            </a:r>
            <a:r>
              <a:rPr lang="en-US" sz="2400" dirty="0"/>
              <a:t>presentations in English and German</a:t>
            </a:r>
          </a:p>
          <a:p>
            <a:pPr marL="0" indent="0">
              <a:buNone/>
            </a:pPr>
            <a:r>
              <a:rPr lang="et-EE" sz="2400" b="1" dirty="0" smtClean="0"/>
              <a:t/>
            </a:r>
            <a:br>
              <a:rPr lang="et-EE" sz="2400" b="1" dirty="0" smtClean="0"/>
            </a:br>
            <a:r>
              <a:rPr lang="en-US" sz="2400" b="1" dirty="0" smtClean="0"/>
              <a:t>Press </a:t>
            </a:r>
            <a:r>
              <a:rPr lang="en-US" sz="2400" b="1" dirty="0"/>
              <a:t>and FAM trips from long haul markets:</a:t>
            </a:r>
          </a:p>
          <a:p>
            <a:pPr marL="0" indent="0">
              <a:buNone/>
            </a:pPr>
            <a:r>
              <a:rPr lang="en-US" sz="2400" dirty="0" smtClean="0"/>
              <a:t>Journalists </a:t>
            </a:r>
            <a:r>
              <a:rPr lang="en-US" sz="2400" dirty="0"/>
              <a:t>and tour operators visits from China, Japan and USA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Joint </a:t>
            </a:r>
            <a:r>
              <a:rPr lang="en-US" sz="2400" b="1" dirty="0"/>
              <a:t>campaign for Baltic domestic tourism </a:t>
            </a:r>
            <a:r>
              <a:rPr lang="en-US" sz="2400" b="1" dirty="0" smtClean="0"/>
              <a:t>promotion: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n-US" sz="2400" dirty="0" smtClean="0"/>
              <a:t>Great </a:t>
            </a:r>
            <a:r>
              <a:rPr lang="en-US" sz="2400" dirty="0"/>
              <a:t>Baltic Travel project (joint campaign for Baltic domestic tourism promotion)</a:t>
            </a:r>
          </a:p>
        </p:txBody>
      </p:sp>
    </p:spTree>
    <p:extLst>
      <p:ext uri="{BB962C8B-B14F-4D97-AF65-F5344CB8AC3E}">
        <p14:creationId xmlns:p14="http://schemas.microsoft.com/office/powerpoint/2010/main" val="424897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02" y="305361"/>
            <a:ext cx="8225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</a:rPr>
              <a:t>Cooperation between Baltic countries </a:t>
            </a:r>
            <a:r>
              <a:rPr lang="et-EE" sz="4400" b="1" dirty="0" smtClean="0">
                <a:solidFill>
                  <a:schemeClr val="accent1">
                    <a:lumMod val="50000"/>
                  </a:scheme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sp>
        <p:nvSpPr>
          <p:cNvPr id="4" name="Sisu kohatäide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6085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 smtClean="0"/>
              <a:t>General </a:t>
            </a:r>
            <a:r>
              <a:rPr lang="en-US" sz="2400" b="1" dirty="0"/>
              <a:t>cooperation:</a:t>
            </a:r>
          </a:p>
          <a:p>
            <a:pPr marL="0" indent="0">
              <a:buNone/>
            </a:pPr>
            <a:r>
              <a:rPr lang="en-US" sz="2400" dirty="0" smtClean="0"/>
              <a:t>Baltic </a:t>
            </a:r>
            <a:r>
              <a:rPr lang="en-US" sz="2400" dirty="0"/>
              <a:t>Connecting international workshop for European tourism </a:t>
            </a:r>
            <a:r>
              <a:rPr lang="en-US" sz="2400" dirty="0" smtClean="0"/>
              <a:t>industry</a:t>
            </a:r>
          </a:p>
          <a:p>
            <a:pPr marL="0" indent="0">
              <a:buNone/>
            </a:pPr>
            <a:r>
              <a:rPr lang="en-US" sz="2400" dirty="0" smtClean="0"/>
              <a:t>EDEN (product development (specialized maps and itineraries), marketing activities, press trips etc., targeted at the German market)</a:t>
            </a:r>
          </a:p>
          <a:p>
            <a:pPr marL="0" indent="0">
              <a:buNone/>
            </a:pPr>
            <a:r>
              <a:rPr lang="en-US" sz="2400" dirty="0" smtClean="0"/>
              <a:t>Joint </a:t>
            </a:r>
            <a:r>
              <a:rPr lang="en-US" sz="2400" dirty="0"/>
              <a:t>Baltic chapter on national tourism websites (unified content about all the three countries)</a:t>
            </a:r>
          </a:p>
          <a:p>
            <a:pPr marL="0" indent="0">
              <a:buNone/>
            </a:pPr>
            <a:r>
              <a:rPr lang="en-US" sz="2400" dirty="0" smtClean="0"/>
              <a:t>Cross-border </a:t>
            </a:r>
            <a:r>
              <a:rPr lang="en-US" sz="2400" dirty="0"/>
              <a:t>product development (main roads, routes, roundtrips, etc. Involves product development) towards Europe and distant markets</a:t>
            </a:r>
          </a:p>
          <a:p>
            <a:pPr marL="0" indent="0">
              <a:buNone/>
            </a:pPr>
            <a:r>
              <a:rPr lang="en-US" sz="2400" dirty="0" smtClean="0"/>
              <a:t>Quarterly </a:t>
            </a:r>
            <a:r>
              <a:rPr lang="en-US" sz="2400" dirty="0"/>
              <a:t>working meetings of Tourist Boards (3-4 times a year)</a:t>
            </a:r>
          </a:p>
          <a:p>
            <a:pPr marL="0" indent="0">
              <a:buNone/>
            </a:pPr>
            <a:r>
              <a:rPr lang="en-US" sz="2400" dirty="0" smtClean="0"/>
              <a:t>Preparation </a:t>
            </a:r>
            <a:r>
              <a:rPr lang="en-US" sz="2400" dirty="0"/>
              <a:t>of the working </a:t>
            </a:r>
            <a:r>
              <a:rPr lang="en-US" sz="2400" dirty="0" err="1"/>
              <a:t>programmes</a:t>
            </a:r>
            <a:r>
              <a:rPr lang="en-US" sz="2400" dirty="0"/>
              <a:t> for periods of two years</a:t>
            </a:r>
          </a:p>
          <a:p>
            <a:pPr marL="0" indent="0">
              <a:buNone/>
            </a:pPr>
            <a:r>
              <a:rPr lang="en-US" sz="2400" dirty="0" smtClean="0"/>
              <a:t>Product </a:t>
            </a:r>
            <a:r>
              <a:rPr lang="en-US" sz="2400" dirty="0"/>
              <a:t>development, educational study tours and information distribution within the Baltic states</a:t>
            </a:r>
          </a:p>
        </p:txBody>
      </p:sp>
    </p:spTree>
    <p:extLst>
      <p:ext uri="{BB962C8B-B14F-4D97-AF65-F5344CB8AC3E}">
        <p14:creationId xmlns:p14="http://schemas.microsoft.com/office/powerpoint/2010/main" val="377729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706" y="188640"/>
            <a:ext cx="8225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4F81BD">
                    <a:lumMod val="50000"/>
                  </a:srgbClr>
                </a:solidFill>
              </a:rPr>
              <a:t>Baltic Connecting</a:t>
            </a:r>
          </a:p>
          <a:p>
            <a:r>
              <a:rPr lang="et-EE" sz="4400" b="1" dirty="0" smtClean="0">
                <a:solidFill>
                  <a:srgbClr val="4F81BD">
                    <a:lumMod val="50000"/>
                  </a:srgbClr>
                </a:solidFill>
              </a:rPr>
              <a:t>	 </a:t>
            </a:r>
          </a:p>
        </p:txBody>
      </p:sp>
      <p:pic>
        <p:nvPicPr>
          <p:cNvPr id="7" name="Pilt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157" y="5589240"/>
            <a:ext cx="2826843" cy="126876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14" y="859320"/>
            <a:ext cx="4322763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14" y="4029075"/>
            <a:ext cx="4322763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9080" y="3310948"/>
            <a:ext cx="4846637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477" y="859320"/>
            <a:ext cx="4802929" cy="319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13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valdkond xmlns="cc33d38b-dc24-426e-ad98-5880b46b6086">---</valdkond>
    <dokumendi_x0020_t_x00fc__x00fc_p xmlns="cc33d38b-dc24-426e-ad98-5880b46b6086">logofail</dokumendi_x0020_t_x00fc__x00fc_p>
    <PublishingExpirationDate xmlns="http://schemas.microsoft.com/sharepoint/v3" xsi:nil="true"/>
    <PublishingStartDate xmlns="http://schemas.microsoft.com/sharepoint/v3" xsi:nil="true"/>
    <aasta xmlns="cc33d38b-dc24-426e-ad98-5880b46b6086">---</aast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36BC3BFEE4764BAAF6E35B3190A08C" ma:contentTypeVersion="4" ma:contentTypeDescription="Loo uus dokument" ma:contentTypeScope="" ma:versionID="e53bcab76f9c2c4d61e38c9b504dcc37">
  <xsd:schema xmlns:xsd="http://www.w3.org/2001/XMLSchema" xmlns:p="http://schemas.microsoft.com/office/2006/metadata/properties" xmlns:ns1="http://schemas.microsoft.com/sharepoint/v3" xmlns:ns2="cc33d38b-dc24-426e-ad98-5880b46b6086" targetNamespace="http://schemas.microsoft.com/office/2006/metadata/properties" ma:root="true" ma:fieldsID="241eb5e18b47f93392ed27a69553fcc8" ns1:_="" ns2:_="">
    <xsd:import namespace="http://schemas.microsoft.com/sharepoint/v3"/>
    <xsd:import namespace="cc33d38b-dc24-426e-ad98-5880b46b608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dokumendi_x0020_t_x00fc__x00fc_p" minOccurs="0"/>
                <xsd:element ref="ns2:valdkond" minOccurs="0"/>
                <xsd:element ref="ns2:aasta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Ajastamise alguskuupäev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Ajastamise lõppkuupäev" ma:description="" ma:hidden="true" ma:internalName="PublishingExpirationDate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cc33d38b-dc24-426e-ad98-5880b46b6086" elementFormDefault="qualified">
    <xsd:import namespace="http://schemas.microsoft.com/office/2006/documentManagement/types"/>
    <xsd:element name="dokumendi_x0020_t_x00fc__x00fc_p" ma:index="10" nillable="true" ma:displayName="dokumendi tüüp" ma:default="---" ma:format="Dropdown" ma:internalName="dokumendi_x0020_t_x00fc__x00fc_p">
      <xsd:simpleType>
        <xsd:restriction base="dms:Choice">
          <xsd:enumeration value="---"/>
          <xsd:enumeration value="uuring"/>
          <xsd:enumeration value="logofail"/>
          <xsd:enumeration value="muu"/>
        </xsd:restriction>
      </xsd:simpleType>
    </xsd:element>
    <xsd:element name="valdkond" ma:index="11" nillable="true" ma:displayName="valdkond" ma:default="---" ma:format="Dropdown" ma:internalName="valdkond">
      <xsd:simpleType>
        <xsd:restriction base="dms:Choice">
          <xsd:enumeration value="---"/>
          <xsd:enumeration value="Eesti teeninduse indeks"/>
          <xsd:enumeration value="EASi tuntus ja maine"/>
          <xsd:enumeration value="meediamonitooring"/>
          <xsd:enumeration value="kliendirahulolu"/>
        </xsd:restriction>
      </xsd:simpleType>
    </xsd:element>
    <xsd:element name="aasta" ma:index="12" nillable="true" ma:displayName="aasta" ma:default="---" ma:format="Dropdown" ma:internalName="aasta">
      <xsd:simpleType>
        <xsd:restriction base="dms:Choice">
          <xsd:enumeration value="---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 ma:readOnly="true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B594C03-3F45-4973-8256-8F0A0FAE0CC0}">
  <ds:schemaRefs>
    <ds:schemaRef ds:uri="http://schemas.openxmlformats.org/package/2006/metadata/core-properties"/>
    <ds:schemaRef ds:uri="http://schemas.microsoft.com/office/2006/documentManagement/types"/>
    <ds:schemaRef ds:uri="http://schemas.microsoft.com/sharepoint/v3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cc33d38b-dc24-426e-ad98-5880b46b608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EDA344C-DFA7-4BC8-948F-5307C1FA82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304D01-71BE-4C09-A9F4-A207B7624C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c33d38b-dc24-426e-ad98-5880b46b6086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MKM_</Template>
  <TotalTime>7413</TotalTime>
  <Words>307</Words>
  <Application>Microsoft Office PowerPoint</Application>
  <PresentationFormat>Ekraaniseanss (4:3)</PresentationFormat>
  <Paragraphs>78</Paragraphs>
  <Slides>11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11</vt:i4>
      </vt:variant>
    </vt:vector>
  </HeadingPairs>
  <TitlesOfParts>
    <vt:vector size="15" baseType="lpstr">
      <vt:lpstr>Arial</vt:lpstr>
      <vt:lpstr>Calibri</vt:lpstr>
      <vt:lpstr>Tarkvarakomplekti Office kujundus</vt:lpstr>
      <vt:lpstr>1_Tarkvarakomplekti Office kujundus</vt:lpstr>
      <vt:lpstr>Tourism support measures  </vt:lpstr>
      <vt:lpstr>PowerPointi esitlus</vt:lpstr>
      <vt:lpstr>PowerPointi esitlus</vt:lpstr>
      <vt:lpstr>Tourism product development</vt:lpstr>
      <vt:lpstr>Investments</vt:lpstr>
      <vt:lpstr>Events (7,4 MEUR) 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Tank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Eiko Ojala</dc:creator>
  <cp:lastModifiedBy>Martti Kalvik</cp:lastModifiedBy>
  <cp:revision>341</cp:revision>
  <dcterms:created xsi:type="dcterms:W3CDTF">2011-12-16T08:32:37Z</dcterms:created>
  <dcterms:modified xsi:type="dcterms:W3CDTF">2015-05-22T05:23:39Z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0x0101007E36BC3BFEE4764BAAF6E35B3190A08C</vt:lpwstr>
  </property>
</Properties>
</file>