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73" r:id="rId5"/>
    <p:sldId id="261" r:id="rId6"/>
    <p:sldId id="262" r:id="rId7"/>
    <p:sldId id="259" r:id="rId8"/>
    <p:sldId id="263" r:id="rId9"/>
    <p:sldId id="271" r:id="rId1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10" autoAdjust="0"/>
  </p:normalViewPr>
  <p:slideViewPr>
    <p:cSldViewPr snapToGrid="0">
      <p:cViewPr varScale="1">
        <p:scale>
          <a:sx n="87" d="100"/>
          <a:sy n="87" d="100"/>
        </p:scale>
        <p:origin x="-60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3325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8488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9160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383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8857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6316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220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550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37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1509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9010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8513C-08BA-46A1-822E-E0B41C559BE2}" type="datetimeFigureOut">
              <a:rPr lang="lt-LT" smtClean="0"/>
              <a:t>2015.05.22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66423-FE85-4EE0-9DA0-E13EAD0CC62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391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729946" y="100871"/>
            <a:ext cx="9144000" cy="1060664"/>
          </a:xfrm>
        </p:spPr>
        <p:txBody>
          <a:bodyPr>
            <a:normAutofit/>
          </a:bodyPr>
          <a:lstStyle/>
          <a:p>
            <a:r>
              <a:rPr lang="en-GB" sz="4400" b="1" dirty="0" err="1" smtClean="0">
                <a:latin typeface="Times New Roman" pitchFamily="18" charset="0"/>
                <a:cs typeface="Times New Roman" pitchFamily="18" charset="0"/>
              </a:rPr>
              <a:t>Jurbarko</a:t>
            </a:r>
            <a:r>
              <a:rPr lang="en-GB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400" b="1" dirty="0" err="1" smtClean="0">
                <a:latin typeface="Times New Roman" pitchFamily="18" charset="0"/>
                <a:cs typeface="Times New Roman" pitchFamily="18" charset="0"/>
              </a:rPr>
              <a:t>rajon</a:t>
            </a:r>
            <a:r>
              <a:rPr lang="lt-LT" sz="4400" b="1" dirty="0" err="1" smtClean="0">
                <a:latin typeface="Times New Roman" pitchFamily="18" charset="0"/>
                <a:cs typeface="Times New Roman" pitchFamily="18" charset="0"/>
              </a:rPr>
              <a:t>as</a:t>
            </a:r>
            <a:endParaRPr lang="lt-LT" sz="4400" dirty="0"/>
          </a:p>
        </p:txBody>
      </p:sp>
      <p:pic>
        <p:nvPicPr>
          <p:cNvPr id="4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771045"/>
            <a:ext cx="9366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712" y="1468147"/>
            <a:ext cx="7518146" cy="500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31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297172" y="880624"/>
            <a:ext cx="9452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Jurbarko rajonas yra pietvakarinėje Lietuvos dalyje, 70 km išsidriekęs šalia didžiausios Lietuvos upės -  Nemuno</a:t>
            </a:r>
            <a:endParaRPr lang="lt-LT" sz="24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33" y="2123603"/>
            <a:ext cx="10324214" cy="368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1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62913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JURBARKAS – MIESTAS PRIE NEMUNO</a:t>
            </a:r>
            <a:r>
              <a:rPr lang="lt-LT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b="1" dirty="0" smtClean="0"/>
              <a:t/>
            </a:r>
            <a:br>
              <a:rPr lang="lt-LT" b="1" dirty="0" smtClean="0"/>
            </a:b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446774" y="1318437"/>
            <a:ext cx="6134779" cy="4353868"/>
          </a:xfrm>
        </p:spPr>
        <p:txBody>
          <a:bodyPr>
            <a:normAutofit/>
          </a:bodyPr>
          <a:lstStyle/>
          <a:p>
            <a:pPr marL="274320" indent="-274320">
              <a:spcAft>
                <a:spcPts val="600"/>
              </a:spcAft>
              <a:defRPr/>
            </a:pP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Rajone gyvena 30453 gyventojai</a:t>
            </a:r>
          </a:p>
          <a:p>
            <a:pPr marL="274320" indent="-274320">
              <a:spcAft>
                <a:spcPts val="600"/>
              </a:spcAft>
              <a:defRPr/>
            </a:pP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Rajono 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teritorija užima 1507 kv. km.</a:t>
            </a:r>
          </a:p>
          <a:p>
            <a:pPr marL="274320" indent="-274320">
              <a:spcAft>
                <a:spcPts val="600"/>
              </a:spcAft>
              <a:defRPr/>
            </a:pP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35 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proc. savivaldybės teritorijos užima miškai, iš jų didžiausias – </a:t>
            </a:r>
            <a:r>
              <a:rPr lang="lt-LT" sz="2200" dirty="0" err="1">
                <a:latin typeface="Times New Roman" pitchFamily="18" charset="0"/>
                <a:cs typeface="Times New Roman" pitchFamily="18" charset="0"/>
              </a:rPr>
              <a:t>Karšuvos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 girios masyvas.</a:t>
            </a:r>
          </a:p>
          <a:p>
            <a:pPr marL="274320" indent="-274320">
              <a:spcAft>
                <a:spcPts val="600"/>
              </a:spcAft>
              <a:defRPr/>
            </a:pP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Krašto miškai turtingi įvairios augmenijos ir gyvūnijos.</a:t>
            </a:r>
          </a:p>
          <a:p>
            <a:pPr marL="274320" indent="-274320">
              <a:spcAft>
                <a:spcPts val="600"/>
              </a:spcAft>
              <a:defRPr/>
            </a:pP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Vakarinėje rajono dalyje prasideda </a:t>
            </a:r>
            <a:r>
              <a:rPr lang="lt-LT" sz="2200" dirty="0" err="1">
                <a:latin typeface="Times New Roman" pitchFamily="18" charset="0"/>
                <a:cs typeface="Times New Roman" pitchFamily="18" charset="0"/>
              </a:rPr>
              <a:t>Karšuvos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 giria, panemune, nuo Šilinės į rytus driekiasi Panemunių regioninis parkas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4320" indent="-274320">
              <a:spcAft>
                <a:spcPts val="600"/>
              </a:spcAft>
              <a:defRPr/>
            </a:pPr>
            <a:endParaRPr lang="lt-LT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287079" y="489786"/>
            <a:ext cx="6273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alt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Jurbarkas – gražios gamtos kraštas</a:t>
            </a:r>
            <a:endParaRPr lang="lt-LT" sz="2800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814" y="489786"/>
            <a:ext cx="4407227" cy="58691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12195" y="5728536"/>
            <a:ext cx="1878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Karšuvos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giria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11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4294967295"/>
          </p:nvPr>
        </p:nvSpPr>
        <p:spPr>
          <a:xfrm>
            <a:off x="194827" y="1170833"/>
            <a:ext cx="4514464" cy="5122818"/>
          </a:xfrm>
        </p:spPr>
        <p:txBody>
          <a:bodyPr rtlCol="0">
            <a:normAutofit/>
          </a:bodyPr>
          <a:lstStyle/>
          <a:p>
            <a:pPr marL="274320" indent="-274320"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Rajone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yra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229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kultūros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paveldo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objektai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indent="-274320">
              <a:spcBef>
                <a:spcPts val="600"/>
              </a:spcBef>
              <a:buFont typeface="Arial" pitchFamily="34" charset="0"/>
              <a:buChar char="–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archeologijos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objektas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lvl="1" indent="-274320">
              <a:spcBef>
                <a:spcPts val="600"/>
              </a:spcBef>
              <a:buFont typeface="Arial" pitchFamily="34" charset="0"/>
              <a:buChar char="–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istorijos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memorialinių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vietų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indent="-274320">
              <a:spcBef>
                <a:spcPts val="600"/>
              </a:spcBef>
              <a:buFont typeface="Arial" pitchFamily="34" charset="0"/>
              <a:buChar char="–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architektūros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objektai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indent="-274320">
              <a:spcBef>
                <a:spcPts val="600"/>
              </a:spcBef>
              <a:buFont typeface="Arial" pitchFamily="34" charset="0"/>
              <a:buChar char="–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dvarų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sodybos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4320" indent="-274320"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Nemuno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vandens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kelias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Panemunės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dviračių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trasa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lt-LT" dirty="0"/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444" y="1316768"/>
            <a:ext cx="4086323" cy="27242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37749" y="4503284"/>
            <a:ext cx="4695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Jurbarko turizmo ir verslo informacijos centras</a:t>
            </a:r>
            <a:endParaRPr lang="lt-L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91" y="1316768"/>
            <a:ext cx="2985342" cy="44864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1854" y="5863766"/>
            <a:ext cx="2561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Panemunės dviračių trasa</a:t>
            </a:r>
            <a:endParaRPr lang="lt-L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88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urinio vietos rezervavimo ženklas 2"/>
          <p:cNvSpPr>
            <a:spLocks noGrp="1"/>
          </p:cNvSpPr>
          <p:nvPr>
            <p:ph idx="4294967295"/>
          </p:nvPr>
        </p:nvSpPr>
        <p:spPr>
          <a:xfrm>
            <a:off x="340242" y="329609"/>
            <a:ext cx="5433237" cy="6188149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lt-LT" alt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Čia yra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autentiškiausia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XVII–XVIII a. Lietuvos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rezidencinė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renesanso stiliaus pilis – Panemunės pilis</a:t>
            </a:r>
          </a:p>
          <a:p>
            <a:pPr marL="0" indent="0" algn="just">
              <a:spcAft>
                <a:spcPts val="600"/>
              </a:spcAft>
              <a:buNone/>
            </a:pPr>
            <a:endParaRPr lang="lt-LT" alt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endParaRPr lang="lt-LT" alt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endParaRPr lang="lt-LT" alt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endParaRPr lang="lt-LT" alt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lt-LT" alt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Netoliese yra ir kita </a:t>
            </a:r>
            <a:r>
              <a:rPr lang="lt-LT" alt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rezidencinė</a:t>
            </a:r>
            <a:r>
              <a:rPr lang="lt-LT" alt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pilis – XIX amžiuje statyta </a:t>
            </a:r>
            <a:r>
              <a:rPr lang="lt-LT" alt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lt-LT" alt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audonės pilis</a:t>
            </a:r>
            <a:endParaRPr lang="lt-LT" alt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986" y="277462"/>
            <a:ext cx="5252485" cy="2994672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986" y="3463520"/>
            <a:ext cx="5252485" cy="297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/>
          </p:cNvSpPr>
          <p:nvPr>
            <p:ph idx="1"/>
          </p:nvPr>
        </p:nvSpPr>
        <p:spPr>
          <a:xfrm>
            <a:off x="532606" y="723104"/>
            <a:ext cx="5240873" cy="533170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lt-LT" alt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lt-LT" alt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lt-LT" alt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1611 m. lapkričio 4 d. Lenkijos karalius ir Lietuvos didysis kunigaikštis Zigmantas Vaza Jurbarkui suteikė Magdeburgo teises ir herbą – tris baltas lelijas raudoname skyde</a:t>
            </a:r>
          </a:p>
        </p:txBody>
      </p:sp>
      <p:pic>
        <p:nvPicPr>
          <p:cNvPr id="16387" name="Picture 5" descr="250px-Bacciarelli_-_Zygmunt_II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351" y="723104"/>
            <a:ext cx="2768429" cy="3787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931" y="1761235"/>
            <a:ext cx="1926488" cy="232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62551" y="4604952"/>
            <a:ext cx="3550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alt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Lenkijos karalius ir Lietuvos didysis kunigaikštis Zigmantas Vaza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5332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-13738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lt-LT" alt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alt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alt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Magdeburgo </a:t>
            </a:r>
            <a:r>
              <a:rPr lang="lt-LT" alt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teisės suteikimo  400 metų jubiliejui įamžinti 2011 m. savivaldybės aikštėje iškilo skulptoriaus Eriko </a:t>
            </a:r>
            <a:r>
              <a:rPr lang="lt-LT" altLang="lt-L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Daugulio</a:t>
            </a:r>
            <a:r>
              <a:rPr lang="lt-LT" alt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skulptūra „Angelas </a:t>
            </a:r>
            <a:r>
              <a:rPr lang="lt-LT" alt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5" t="8890" r="11114"/>
          <a:stretch/>
        </p:blipFill>
        <p:spPr>
          <a:xfrm>
            <a:off x="2364260" y="1188180"/>
            <a:ext cx="7463480" cy="5365437"/>
          </a:xfrm>
        </p:spPr>
      </p:pic>
    </p:spTree>
    <p:extLst>
      <p:ext uri="{BB962C8B-B14F-4D97-AF65-F5344CB8AC3E}">
        <p14:creationId xmlns:p14="http://schemas.microsoft.com/office/powerpoint/2010/main" val="113556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2454876" y="241600"/>
            <a:ext cx="9348702" cy="1143000"/>
          </a:xfrm>
        </p:spPr>
        <p:txBody>
          <a:bodyPr>
            <a:normAutofit/>
          </a:bodyPr>
          <a:lstStyle/>
          <a:p>
            <a:r>
              <a:rPr lang="lt-LT" alt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Garbingą </a:t>
            </a:r>
            <a:r>
              <a:rPr lang="lt-LT" alt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praeitį </a:t>
            </a:r>
            <a:r>
              <a:rPr lang="lt-LT" alt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mena </a:t>
            </a:r>
            <a:r>
              <a:rPr lang="lt-LT" alt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piliakalniai</a:t>
            </a:r>
            <a:endParaRPr lang="lt-LT" alt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4" descr="Veliuonos piliakalni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01" y="4072851"/>
            <a:ext cx="3508652" cy="2251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 descr="C:\Documents and Settings\Vartotojas\Desktop\361573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13" y="1322446"/>
            <a:ext cx="3549840" cy="250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6"/>
          <p:cNvSpPr txBox="1">
            <a:spLocks noChangeArrowheads="1"/>
          </p:cNvSpPr>
          <p:nvPr/>
        </p:nvSpPr>
        <p:spPr bwMode="auto">
          <a:xfrm>
            <a:off x="7274543" y="6406536"/>
            <a:ext cx="4248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lt-LT" altLang="lt-L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Veliuonos piliakalnių kompleksas</a:t>
            </a:r>
            <a:endParaRPr lang="en-US" altLang="lt-L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9" name="TextBox 7"/>
          <p:cNvSpPr txBox="1">
            <a:spLocks noChangeArrowheads="1"/>
          </p:cNvSpPr>
          <p:nvPr/>
        </p:nvSpPr>
        <p:spPr bwMode="auto">
          <a:xfrm>
            <a:off x="7664641" y="3795038"/>
            <a:ext cx="33131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lt-LT" altLang="lt-L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Palemono kalnas Seredžiuje</a:t>
            </a:r>
            <a:endParaRPr lang="en-US" altLang="lt-L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0" name="TextBox 8"/>
          <p:cNvSpPr txBox="1">
            <a:spLocks noChangeArrowheads="1"/>
          </p:cNvSpPr>
          <p:nvPr/>
        </p:nvSpPr>
        <p:spPr bwMode="auto">
          <a:xfrm>
            <a:off x="1823934" y="5954748"/>
            <a:ext cx="36718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lt-LT" altLang="lt-L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Bišpilio</a:t>
            </a:r>
            <a:r>
              <a:rPr lang="lt-LT" alt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piliakalnis Jurbarke</a:t>
            </a:r>
            <a:endParaRPr lang="en-US" alt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Turinio vietos rezervavimo ženklas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82" y="1322445"/>
            <a:ext cx="6875445" cy="4575015"/>
          </a:xfrm>
        </p:spPr>
      </p:pic>
    </p:spTree>
    <p:extLst>
      <p:ext uri="{BB962C8B-B14F-4D97-AF65-F5344CB8AC3E}">
        <p14:creationId xmlns:p14="http://schemas.microsoft.com/office/powerpoint/2010/main" val="33544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318437" y="786809"/>
            <a:ext cx="94523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Mūsų planuose – plėtoti turizmą kartu su kaimyniniais Kauno ir Šakių rajonais,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taip pat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kaimyninėmis šalimis. Todėl neabejoju, kad šiandien Baltijos asamblėjos posėdyje svarstomi klausimai bus svarbūs ir mūsų rajono turizmo plėtrai, praturtins mus naujomis idėjomis bei Latvijos, Estijos ir Gruzijos šalių patirtimi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Perduodu Jums nuoširdžius Jurbarko rajono gyventojų sveikinimus ir linkiu konstruktyvaus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darbo.</a:t>
            </a:r>
          </a:p>
          <a:p>
            <a:endParaRPr lang="lt-LT" sz="2000" dirty="0" smtClean="0"/>
          </a:p>
          <a:p>
            <a:endParaRPr lang="lt-LT" sz="2000" dirty="0"/>
          </a:p>
          <a:p>
            <a:endParaRPr lang="lt-LT" sz="2000" dirty="0" smtClean="0"/>
          </a:p>
          <a:p>
            <a:endParaRPr lang="lt-LT" sz="2000" dirty="0"/>
          </a:p>
          <a:p>
            <a:endParaRPr lang="lt-LT" sz="2000" dirty="0" smtClean="0"/>
          </a:p>
          <a:p>
            <a:endParaRPr lang="lt-LT" sz="2000" dirty="0"/>
          </a:p>
          <a:p>
            <a:endParaRPr lang="lt-LT" sz="2000" dirty="0" smtClean="0"/>
          </a:p>
          <a:p>
            <a:endParaRPr lang="lt-LT" sz="2000" dirty="0"/>
          </a:p>
          <a:p>
            <a:endParaRPr lang="lt-LT" sz="2000" dirty="0" smtClean="0"/>
          </a:p>
          <a:p>
            <a:endParaRPr lang="lt-LT" sz="2000" dirty="0"/>
          </a:p>
          <a:p>
            <a:endParaRPr lang="lt-LT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687" y="3023190"/>
            <a:ext cx="9781843" cy="321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90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258</Words>
  <Application>Microsoft Office PowerPoint</Application>
  <PresentationFormat>Pasirinktinai</PresentationFormat>
  <Paragraphs>47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„Office“ tema</vt:lpstr>
      <vt:lpstr>Jurbarko rajonas</vt:lpstr>
      <vt:lpstr>PowerPoint pristatymas</vt:lpstr>
      <vt:lpstr>JURBARKAS – MIESTAS PRIE NEMUNO  </vt:lpstr>
      <vt:lpstr>PowerPoint pristatymas</vt:lpstr>
      <vt:lpstr>PowerPoint pristatymas</vt:lpstr>
      <vt:lpstr>PowerPoint pristatymas</vt:lpstr>
      <vt:lpstr> Magdeburgo teisės suteikimo  400 metų jubiliejui įamžinti 2011 m. savivaldybės aikštėje iškilo skulptoriaus Eriko Daugulio skulptūra „Angelas “</vt:lpstr>
      <vt:lpstr>Garbingą praeitį mena piliakalniai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Jurbarko rajono savivaldybė</dc:title>
  <dc:creator>Raminta Greiciuviene</dc:creator>
  <cp:lastModifiedBy>Skirmantas</cp:lastModifiedBy>
  <cp:revision>60</cp:revision>
  <dcterms:created xsi:type="dcterms:W3CDTF">2015-05-20T13:03:51Z</dcterms:created>
  <dcterms:modified xsi:type="dcterms:W3CDTF">2015-05-22T05:11:01Z</dcterms:modified>
</cp:coreProperties>
</file>