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3" r:id="rId3"/>
    <p:sldId id="276" r:id="rId4"/>
    <p:sldId id="274" r:id="rId5"/>
    <p:sldId id="282" r:id="rId6"/>
    <p:sldId id="283" r:id="rId7"/>
    <p:sldId id="284" r:id="rId8"/>
    <p:sldId id="285" r:id="rId9"/>
    <p:sldId id="279" r:id="rId10"/>
    <p:sldId id="278" r:id="rId11"/>
    <p:sldId id="277" r:id="rId12"/>
    <p:sldId id="280" r:id="rId13"/>
    <p:sldId id="264" r:id="rId14"/>
  </p:sldIdLst>
  <p:sldSz cx="9144000" cy="6858000" type="screen4x3"/>
  <p:notesSz cx="6797675" cy="9926638"/>
  <p:defaultTextStyle>
    <a:defPPr>
      <a:defRPr lang="en-US"/>
    </a:defPPr>
    <a:lvl1pPr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68313" indent="-111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38213" indent="-238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408113" indent="-365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78013" indent="-492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1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6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0252593425821773E-2"/>
          <c:y val="3.2279166666666664E-2"/>
          <c:w val="0.59620027777777773"/>
          <c:h val="0.882803888888888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EU-15</c:v>
                </c:pt>
              </c:strCache>
            </c:strRef>
          </c:tx>
          <c:spPr>
            <a:solidFill>
              <a:srgbClr val="228B9D"/>
            </a:solidFill>
            <a:ln w="3175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Sheet1!$B$2:$G$2</c:f>
              <c:numCache>
                <c:formatCode>0</c:formatCode>
                <c:ptCount val="6"/>
                <c:pt idx="0">
                  <c:v>64.610217429733083</c:v>
                </c:pt>
                <c:pt idx="1">
                  <c:v>40.276264976730367</c:v>
                </c:pt>
                <c:pt idx="2">
                  <c:v>34.91691521090754</c:v>
                </c:pt>
                <c:pt idx="3">
                  <c:v>31</c:v>
                </c:pt>
                <c:pt idx="4" formatCode="General">
                  <c:v>32</c:v>
                </c:pt>
                <c:pt idx="5">
                  <c:v>33.299999999999997</c:v>
                </c:pt>
              </c:numCache>
            </c:numRef>
          </c:val>
        </c:ser>
        <c:ser>
          <c:idx val="4"/>
          <c:order val="1"/>
          <c:tx>
            <c:strRef>
              <c:f>Sheet1!$A$3</c:f>
              <c:strCache>
                <c:ptCount val="1"/>
                <c:pt idx="0">
                  <c:v>Lithuania</c:v>
                </c:pt>
              </c:strCache>
            </c:strRef>
          </c:tx>
          <c:spPr>
            <a:solidFill>
              <a:srgbClr val="FFC000"/>
            </a:solidFill>
            <a:ln w="3175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Sheet1!$B$3:$G$3</c:f>
              <c:numCache>
                <c:formatCode>0</c:formatCode>
                <c:ptCount val="6"/>
                <c:pt idx="0">
                  <c:v>7.6</c:v>
                </c:pt>
                <c:pt idx="1">
                  <c:v>15.8</c:v>
                </c:pt>
                <c:pt idx="2">
                  <c:v>16.2</c:v>
                </c:pt>
                <c:pt idx="3">
                  <c:v>17.2</c:v>
                </c:pt>
                <c:pt idx="4" formatCode="General">
                  <c:v>19</c:v>
                </c:pt>
                <c:pt idx="5">
                  <c:v>18.600000000000001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Estonia</c:v>
                </c:pt>
              </c:strCache>
            </c:strRef>
          </c:tx>
          <c:spPr>
            <a:solidFill>
              <a:srgbClr val="FFFFFF">
                <a:lumMod val="75000"/>
              </a:srgbClr>
            </a:solidFill>
            <a:ln w="3134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Sheet1!$B$4:$G$4</c:f>
              <c:numCache>
                <c:formatCode>0</c:formatCode>
                <c:ptCount val="6"/>
                <c:pt idx="0">
                  <c:v>5.3</c:v>
                </c:pt>
                <c:pt idx="1">
                  <c:v>14.4</c:v>
                </c:pt>
                <c:pt idx="2">
                  <c:v>13.5</c:v>
                </c:pt>
                <c:pt idx="3">
                  <c:v>12.7</c:v>
                </c:pt>
                <c:pt idx="4">
                  <c:v>11.7</c:v>
                </c:pt>
                <c:pt idx="5">
                  <c:v>12.1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CIS</c:v>
                </c:pt>
              </c:strCache>
            </c:strRef>
          </c:tx>
          <c:spPr>
            <a:solidFill>
              <a:srgbClr val="B9D416">
                <a:lumMod val="75000"/>
              </a:srgbClr>
            </a:solidFill>
            <a:ln w="3134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Sheet1!$B$5:$G$5</c:f>
              <c:numCache>
                <c:formatCode>0</c:formatCode>
                <c:ptCount val="6"/>
                <c:pt idx="0">
                  <c:v>8.6883507159271698</c:v>
                </c:pt>
                <c:pt idx="1">
                  <c:v>14.506386770967422</c:v>
                </c:pt>
                <c:pt idx="2">
                  <c:v>15.083084789092457</c:v>
                </c:pt>
                <c:pt idx="3">
                  <c:v>16.2</c:v>
                </c:pt>
                <c:pt idx="4">
                  <c:v>14.7</c:v>
                </c:pt>
                <c:pt idx="5">
                  <c:v>11.2</c:v>
                </c:pt>
              </c:numCache>
            </c:numRef>
          </c:val>
        </c:ser>
        <c:ser>
          <c:idx val="2"/>
          <c:order val="4"/>
          <c:tx>
            <c:strRef>
              <c:f>Sheet1!$A$6</c:f>
              <c:strCache>
                <c:ptCount val="1"/>
                <c:pt idx="0">
                  <c:v>Other countries</c:v>
                </c:pt>
              </c:strCache>
            </c:strRef>
          </c:tx>
          <c:spPr>
            <a:solidFill>
              <a:srgbClr val="DAEDA9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Sheet1!$B$6:$G$6</c:f>
              <c:numCache>
                <c:formatCode>0</c:formatCode>
                <c:ptCount val="6"/>
                <c:pt idx="0">
                  <c:v>13.814742796535267</c:v>
                </c:pt>
                <c:pt idx="1">
                  <c:v>15.006436280819882</c:v>
                </c:pt>
                <c:pt idx="2">
                  <c:v>20.302513847464848</c:v>
                </c:pt>
                <c:pt idx="3">
                  <c:v>23</c:v>
                </c:pt>
                <c:pt idx="4">
                  <c:v>22.6</c:v>
                </c:pt>
                <c:pt idx="5">
                  <c:v>24.8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100"/>
        <c:axId val="206275544"/>
        <c:axId val="206275936"/>
      </c:barChart>
      <c:catAx>
        <c:axId val="206275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lv-LV"/>
          </a:p>
        </c:txPr>
        <c:crossAx val="206275936"/>
        <c:crosses val="autoZero"/>
        <c:auto val="0"/>
        <c:lblAlgn val="ctr"/>
        <c:lblOffset val="0"/>
        <c:tickLblSkip val="1"/>
        <c:tickMarkSkip val="1"/>
        <c:noMultiLvlLbl val="0"/>
      </c:catAx>
      <c:valAx>
        <c:axId val="206275936"/>
        <c:scaling>
          <c:orientation val="minMax"/>
          <c:max val="10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lv-LV"/>
          </a:p>
        </c:txPr>
        <c:crossAx val="206275544"/>
        <c:crosses val="autoZero"/>
        <c:crossBetween val="between"/>
        <c:majorUnit val="20"/>
      </c:valAx>
      <c:spPr>
        <a:solidFill>
          <a:srgbClr val="FFFFFF"/>
        </a:solidFill>
        <a:ln w="25104">
          <a:noFill/>
        </a:ln>
      </c:spPr>
    </c:plotArea>
    <c:legend>
      <c:legendPos val="r"/>
      <c:layout>
        <c:manualLayout>
          <c:xMode val="edge"/>
          <c:yMode val="edge"/>
          <c:x val="0.75595749999999995"/>
          <c:y val="5.7265555555555563E-2"/>
          <c:w val="0.2338341807097975"/>
          <c:h val="0.79923138888888889"/>
        </c:manualLayout>
      </c:layout>
      <c:overlay val="0"/>
      <c:spPr>
        <a:solidFill>
          <a:srgbClr val="FFFFFF"/>
        </a:solidFill>
        <a:ln w="3134">
          <a:noFill/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00" b="0" i="0" u="none" strike="noStrike" baseline="0">
          <a:solidFill>
            <a:srgbClr val="005374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lv-LV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0252593425821773E-2"/>
          <c:y val="4.7029444444444443E-2"/>
          <c:w val="0.49084194444444446"/>
          <c:h val="0.873969722222222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Agricultural and food products </c:v>
                </c:pt>
              </c:strCache>
            </c:strRef>
          </c:tx>
          <c:spPr>
            <a:solidFill>
              <a:srgbClr val="228B9D"/>
            </a:solidFill>
            <a:ln w="3175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Sheet1!$B$2:$G$2</c:f>
              <c:numCache>
                <c:formatCode>0</c:formatCode>
                <c:ptCount val="6"/>
                <c:pt idx="0">
                  <c:v>5.8177847302710557</c:v>
                </c:pt>
                <c:pt idx="1">
                  <c:v>14.385484570369766</c:v>
                </c:pt>
                <c:pt idx="2">
                  <c:v>17.875880259013094</c:v>
                </c:pt>
                <c:pt idx="3">
                  <c:v>20.433533859126868</c:v>
                </c:pt>
                <c:pt idx="4">
                  <c:v>19.436422492274616</c:v>
                </c:pt>
                <c:pt idx="5">
                  <c:v>14.87522394935282</c:v>
                </c:pt>
              </c:numCache>
            </c:numRef>
          </c:val>
        </c:ser>
        <c:ser>
          <c:idx val="4"/>
          <c:order val="1"/>
          <c:tx>
            <c:strRef>
              <c:f>Sheet1!$A$3</c:f>
              <c:strCache>
                <c:ptCount val="1"/>
                <c:pt idx="0">
                  <c:v>Chemical products</c:v>
                </c:pt>
              </c:strCache>
            </c:strRef>
          </c:tx>
          <c:spPr>
            <a:solidFill>
              <a:srgbClr val="FFC000"/>
            </a:solidFill>
            <a:ln w="3175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Sheet1!$B$3:$G$3</c:f>
              <c:numCache>
                <c:formatCode>0</c:formatCode>
                <c:ptCount val="6"/>
                <c:pt idx="0">
                  <c:v>7.5471086391705908</c:v>
                </c:pt>
                <c:pt idx="1">
                  <c:v>10.390819858399379</c:v>
                </c:pt>
                <c:pt idx="2">
                  <c:v>10.709489386911454</c:v>
                </c:pt>
                <c:pt idx="3">
                  <c:v>9.75216646391703</c:v>
                </c:pt>
                <c:pt idx="4">
                  <c:v>9.9271713434620139</c:v>
                </c:pt>
                <c:pt idx="5">
                  <c:v>10.464305851327588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Products of light industry</c:v>
                </c:pt>
              </c:strCache>
            </c:strRef>
          </c:tx>
          <c:spPr>
            <a:solidFill>
              <a:srgbClr val="FFFFFF">
                <a:lumMod val="75000"/>
              </a:srgbClr>
            </a:solidFill>
            <a:ln w="3134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Sheet1!$B$4:$G$4</c:f>
              <c:numCache>
                <c:formatCode>0</c:formatCode>
                <c:ptCount val="6"/>
                <c:pt idx="0">
                  <c:v>14.99912182976518</c:v>
                </c:pt>
                <c:pt idx="1">
                  <c:v>7.2794018789921937</c:v>
                </c:pt>
                <c:pt idx="2">
                  <c:v>4.9784148496896705</c:v>
                </c:pt>
                <c:pt idx="3">
                  <c:v>4.9347342869240727</c:v>
                </c:pt>
                <c:pt idx="4">
                  <c:v>4.6208598026692274</c:v>
                </c:pt>
                <c:pt idx="5">
                  <c:v>4.9274747109146224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Wood and articles of wood</c:v>
                </c:pt>
              </c:strCache>
            </c:strRef>
          </c:tx>
          <c:spPr>
            <a:solidFill>
              <a:srgbClr val="B9D416">
                <a:lumMod val="75000"/>
              </a:srgbClr>
            </a:solidFill>
            <a:ln w="3134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Sheet1!$B$5:$G$5</c:f>
              <c:numCache>
                <c:formatCode>0</c:formatCode>
                <c:ptCount val="6"/>
                <c:pt idx="0">
                  <c:v>37.416339756952958</c:v>
                </c:pt>
                <c:pt idx="1">
                  <c:v>22.486233787655582</c:v>
                </c:pt>
                <c:pt idx="2">
                  <c:v>18.963470434394551</c:v>
                </c:pt>
                <c:pt idx="3">
                  <c:v>15.906163117024761</c:v>
                </c:pt>
                <c:pt idx="4">
                  <c:v>16.617391570029344</c:v>
                </c:pt>
                <c:pt idx="5">
                  <c:v>17.84364377219751</c:v>
                </c:pt>
              </c:numCache>
            </c:numRef>
          </c:val>
        </c:ser>
        <c:ser>
          <c:idx val="2"/>
          <c:order val="4"/>
          <c:tx>
            <c:strRef>
              <c:f>Sheet1!$A$6</c:f>
              <c:strCache>
                <c:ptCount val="1"/>
                <c:pt idx="0">
                  <c:v>Metals and metal articles </c:v>
                </c:pt>
              </c:strCache>
            </c:strRef>
          </c:tx>
          <c:spPr>
            <a:solidFill>
              <a:srgbClr val="DAEDA9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Sheet1!$B$6:$G$6</c:f>
              <c:numCache>
                <c:formatCode>0</c:formatCode>
                <c:ptCount val="6"/>
                <c:pt idx="0">
                  <c:v>13.368558425050786</c:v>
                </c:pt>
                <c:pt idx="1">
                  <c:v>14.595621425795317</c:v>
                </c:pt>
                <c:pt idx="2">
                  <c:v>13.84457044824784</c:v>
                </c:pt>
                <c:pt idx="3">
                  <c:v>10.494860011493591</c:v>
                </c:pt>
                <c:pt idx="4">
                  <c:v>9.0897582521439997</c:v>
                </c:pt>
                <c:pt idx="5">
                  <c:v>9.4042140835142973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Machinery and electrical equipment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Sheet1!$B$7:$G$7</c:f>
              <c:numCache>
                <c:formatCode>0</c:formatCode>
                <c:ptCount val="6"/>
                <c:pt idx="0">
                  <c:v>5.5018391945069895</c:v>
                </c:pt>
                <c:pt idx="1">
                  <c:v>10.98970676615394</c:v>
                </c:pt>
                <c:pt idx="2">
                  <c:v>12.973657736807398</c:v>
                </c:pt>
                <c:pt idx="3">
                  <c:v>15.577101577969387</c:v>
                </c:pt>
                <c:pt idx="4">
                  <c:v>16.76795717924654</c:v>
                </c:pt>
                <c:pt idx="5">
                  <c:v>19.259832003916589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Other goods</c:v>
                </c:pt>
              </c:strCache>
            </c:strRef>
          </c:tx>
          <c:spPr>
            <a:solidFill>
              <a:srgbClr val="00749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2000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2014</c:v>
                </c:pt>
                <c:pt idx="5">
                  <c:v>2015 I-VI</c:v>
                </c:pt>
              </c:strCache>
            </c:strRef>
          </c:cat>
          <c:val>
            <c:numRef>
              <c:f>Sheet1!$B$8:$G$8</c:f>
              <c:numCache>
                <c:formatCode>0</c:formatCode>
                <c:ptCount val="6"/>
                <c:pt idx="0">
                  <c:v>15.349247424282414</c:v>
                </c:pt>
                <c:pt idx="1">
                  <c:v>19.872731712633833</c:v>
                </c:pt>
                <c:pt idx="2">
                  <c:v>20.654516884936008</c:v>
                </c:pt>
                <c:pt idx="3">
                  <c:v>22.901440683544305</c:v>
                </c:pt>
                <c:pt idx="4">
                  <c:v>23.540439360174265</c:v>
                </c:pt>
                <c:pt idx="5">
                  <c:v>23.225305628776571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100"/>
        <c:axId val="206276720"/>
        <c:axId val="206277112"/>
      </c:barChart>
      <c:catAx>
        <c:axId val="206276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lv-LV"/>
          </a:p>
        </c:txPr>
        <c:crossAx val="206277112"/>
        <c:crosses val="autoZero"/>
        <c:auto val="0"/>
        <c:lblAlgn val="ctr"/>
        <c:lblOffset val="0"/>
        <c:tickLblSkip val="1"/>
        <c:tickMarkSkip val="1"/>
        <c:noMultiLvlLbl val="0"/>
      </c:catAx>
      <c:valAx>
        <c:axId val="206277112"/>
        <c:scaling>
          <c:orientation val="minMax"/>
          <c:max val="10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lv-LV"/>
          </a:p>
        </c:txPr>
        <c:crossAx val="206276720"/>
        <c:crosses val="autoZero"/>
        <c:crossBetween val="between"/>
        <c:majorUnit val="20"/>
      </c:valAx>
      <c:spPr>
        <a:solidFill>
          <a:srgbClr val="FFFFFF"/>
        </a:solidFill>
        <a:ln w="25104">
          <a:noFill/>
        </a:ln>
      </c:spPr>
    </c:plotArea>
    <c:legend>
      <c:legendPos val="r"/>
      <c:layout>
        <c:manualLayout>
          <c:xMode val="edge"/>
          <c:yMode val="edge"/>
          <c:x val="0.62813332361232621"/>
          <c:y val="0.10377361111111111"/>
          <c:w val="0.361119373967143"/>
          <c:h val="0.81696611111111106"/>
        </c:manualLayout>
      </c:layout>
      <c:overlay val="0"/>
      <c:spPr>
        <a:noFill/>
        <a:ln w="3134">
          <a:noFill/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00" b="0" i="0" u="none" strike="noStrike" baseline="0">
          <a:solidFill>
            <a:srgbClr val="005374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lv-LV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850887309972325E-2"/>
          <c:y val="6.8535825545171333E-2"/>
          <c:w val="0.90462711148448216"/>
          <c:h val="0.52357102558441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Lapa1!$B$1</c:f>
              <c:strCache>
                <c:ptCount val="1"/>
                <c:pt idx="0">
                  <c:v>Kolonna1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Lapa1!$A$2:$A$29</c:f>
              <c:strCache>
                <c:ptCount val="28"/>
                <c:pt idx="0">
                  <c:v>LT</c:v>
                </c:pt>
                <c:pt idx="1">
                  <c:v>EE</c:v>
                </c:pt>
                <c:pt idx="2">
                  <c:v>LV</c:v>
                </c:pt>
                <c:pt idx="3">
                  <c:v>PL</c:v>
                </c:pt>
                <c:pt idx="4">
                  <c:v>DK</c:v>
                </c:pt>
                <c:pt idx="5">
                  <c:v>FI</c:v>
                </c:pt>
                <c:pt idx="6">
                  <c:v>NL</c:v>
                </c:pt>
                <c:pt idx="7">
                  <c:v>HU</c:v>
                </c:pt>
                <c:pt idx="8">
                  <c:v>CY</c:v>
                </c:pt>
                <c:pt idx="9">
                  <c:v>BE</c:v>
                </c:pt>
                <c:pt idx="10">
                  <c:v>GR</c:v>
                </c:pt>
                <c:pt idx="11">
                  <c:v>IE</c:v>
                </c:pt>
                <c:pt idx="12">
                  <c:v>ES</c:v>
                </c:pt>
                <c:pt idx="13">
                  <c:v>AU</c:v>
                </c:pt>
                <c:pt idx="14">
                  <c:v>SL</c:v>
                </c:pt>
                <c:pt idx="15">
                  <c:v>BG</c:v>
                </c:pt>
                <c:pt idx="16">
                  <c:v>DE</c:v>
                </c:pt>
                <c:pt idx="17">
                  <c:v>HR</c:v>
                </c:pt>
                <c:pt idx="18">
                  <c:v>FR</c:v>
                </c:pt>
                <c:pt idx="19">
                  <c:v>IT</c:v>
                </c:pt>
                <c:pt idx="20">
                  <c:v>LU</c:v>
                </c:pt>
                <c:pt idx="21">
                  <c:v>PT</c:v>
                </c:pt>
                <c:pt idx="22">
                  <c:v>SL</c:v>
                </c:pt>
                <c:pt idx="23">
                  <c:v>CZ</c:v>
                </c:pt>
                <c:pt idx="24">
                  <c:v>SE</c:v>
                </c:pt>
                <c:pt idx="25">
                  <c:v>GB</c:v>
                </c:pt>
                <c:pt idx="26">
                  <c:v>RO</c:v>
                </c:pt>
                <c:pt idx="27">
                  <c:v>MT</c:v>
                </c:pt>
              </c:strCache>
            </c:strRef>
          </c:cat>
          <c:val>
            <c:numRef>
              <c:f>Lapa1!$B$2:$B$29</c:f>
              <c:numCache>
                <c:formatCode>General</c:formatCode>
                <c:ptCount val="28"/>
                <c:pt idx="0">
                  <c:v>2.6772390214604176</c:v>
                </c:pt>
                <c:pt idx="1">
                  <c:v>0.40588129993978744</c:v>
                </c:pt>
                <c:pt idx="2">
                  <c:v>0.30102986038909646</c:v>
                </c:pt>
                <c:pt idx="3">
                  <c:v>0.21568143915589394</c:v>
                </c:pt>
                <c:pt idx="4">
                  <c:v>0.15142255360783502</c:v>
                </c:pt>
                <c:pt idx="5">
                  <c:v>0.14906303148731148</c:v>
                </c:pt>
                <c:pt idx="6">
                  <c:v>8.7684723342260448E-2</c:v>
                </c:pt>
                <c:pt idx="7">
                  <c:v>7.9893412831298249E-2</c:v>
                </c:pt>
                <c:pt idx="8">
                  <c:v>7.905499978792635E-2</c:v>
                </c:pt>
                <c:pt idx="9">
                  <c:v>7.3476320382971166E-2</c:v>
                </c:pt>
                <c:pt idx="10">
                  <c:v>6.8453790135025713E-2</c:v>
                </c:pt>
                <c:pt idx="11">
                  <c:v>5.5051575801982083E-2</c:v>
                </c:pt>
                <c:pt idx="12">
                  <c:v>3.3074777025732457E-2</c:v>
                </c:pt>
                <c:pt idx="13">
                  <c:v>3.3065776037006785E-2</c:v>
                </c:pt>
                <c:pt idx="14">
                  <c:v>2.8184346376602058E-2</c:v>
                </c:pt>
                <c:pt idx="15">
                  <c:v>2.5385387691129007E-2</c:v>
                </c:pt>
                <c:pt idx="16">
                  <c:v>2.172760812390415E-2</c:v>
                </c:pt>
                <c:pt idx="17">
                  <c:v>1.5620978531298763E-2</c:v>
                </c:pt>
                <c:pt idx="18">
                  <c:v>1.1856045968351124E-2</c:v>
                </c:pt>
                <c:pt idx="19">
                  <c:v>1.0460866045761611E-2</c:v>
                </c:pt>
                <c:pt idx="20">
                  <c:v>9.932231266848732E-3</c:v>
                </c:pt>
                <c:pt idx="21">
                  <c:v>8.9196692618745844E-3</c:v>
                </c:pt>
                <c:pt idx="22">
                  <c:v>8.539650456580174E-3</c:v>
                </c:pt>
                <c:pt idx="23">
                  <c:v>7.7081511875957825E-3</c:v>
                </c:pt>
                <c:pt idx="24">
                  <c:v>3.1643170913279849E-3</c:v>
                </c:pt>
                <c:pt idx="25">
                  <c:v>2.1016292998044333E-3</c:v>
                </c:pt>
                <c:pt idx="26">
                  <c:v>9.3149078597434983E-4</c:v>
                </c:pt>
                <c:pt idx="2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690784"/>
        <c:axId val="206691176"/>
      </c:barChart>
      <c:catAx>
        <c:axId val="206690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0" i="1"/>
                </a:pPr>
                <a:r>
                  <a:rPr lang="lv-LV" sz="900" b="0" i="1" dirty="0" err="1" smtClean="0"/>
                  <a:t>Source</a:t>
                </a:r>
                <a:r>
                  <a:rPr lang="lv-LV" sz="900" b="0" i="1" dirty="0" smtClean="0"/>
                  <a:t>: </a:t>
                </a:r>
                <a:r>
                  <a:rPr lang="lv-LV" sz="900" b="0" i="1" u="none" strike="noStrike" baseline="0" dirty="0" err="1" smtClean="0"/>
                  <a:t>Ministry</a:t>
                </a:r>
                <a:r>
                  <a:rPr lang="lv-LV" sz="900" b="0" i="1" u="none" strike="noStrike" baseline="0" dirty="0" smtClean="0"/>
                  <a:t> </a:t>
                </a:r>
                <a:r>
                  <a:rPr lang="lv-LV" sz="900" b="0" i="1" u="none" strike="noStrike" baseline="0" dirty="0" err="1" smtClean="0"/>
                  <a:t>of</a:t>
                </a:r>
                <a:r>
                  <a:rPr lang="lv-LV" sz="900" b="0" i="1" u="none" strike="noStrike" baseline="0" dirty="0" smtClean="0"/>
                  <a:t> </a:t>
                </a:r>
                <a:r>
                  <a:rPr lang="lv-LV" sz="900" b="0" i="1" u="none" strike="noStrike" baseline="0" dirty="0" err="1" smtClean="0"/>
                  <a:t>Agriculture</a:t>
                </a:r>
                <a:r>
                  <a:rPr lang="lv-LV" sz="900" b="0" i="1" u="none" strike="noStrike" baseline="0" dirty="0" smtClean="0"/>
                  <a:t> </a:t>
                </a:r>
                <a:r>
                  <a:rPr lang="lv-LV" sz="900" b="0" i="1" u="none" strike="noStrike" baseline="0" dirty="0" err="1" smtClean="0"/>
                  <a:t>using</a:t>
                </a:r>
                <a:r>
                  <a:rPr lang="lv-LV" sz="900" b="0" i="1" dirty="0" smtClean="0"/>
                  <a:t> </a:t>
                </a:r>
                <a:r>
                  <a:rPr lang="lv-LV" sz="900" b="0" i="1" dirty="0" err="1"/>
                  <a:t>Eurostat</a:t>
                </a:r>
                <a:r>
                  <a:rPr lang="lv-LV" sz="900" b="0" i="1" dirty="0"/>
                  <a:t> </a:t>
                </a:r>
                <a:r>
                  <a:rPr lang="lv-LV" sz="900" b="0" i="1" dirty="0" err="1" smtClean="0"/>
                  <a:t>dataset</a:t>
                </a:r>
                <a:endParaRPr lang="lv-LV" sz="900" b="0" i="1" dirty="0"/>
              </a:p>
            </c:rich>
          </c:tx>
          <c:layout>
            <c:manualLayout>
              <c:xMode val="edge"/>
              <c:yMode val="edge"/>
              <c:x val="1.5498379158301415E-2"/>
              <c:y val="0.9061059190031152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lv-LV"/>
          </a:p>
        </c:txPr>
        <c:crossAx val="206691176"/>
        <c:crosses val="autoZero"/>
        <c:auto val="1"/>
        <c:lblAlgn val="ctr"/>
        <c:lblOffset val="100"/>
        <c:noMultiLvlLbl val="0"/>
      </c:catAx>
      <c:valAx>
        <c:axId val="206691176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lv-LV"/>
          </a:p>
        </c:txPr>
        <c:crossAx val="2066907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50">
          <a:latin typeface="Times New Roman" panose="02020603050405020304" pitchFamily="18" charset="0"/>
          <a:cs typeface="Times New Roman" panose="02020603050405020304" pitchFamily="18" charset="0"/>
        </a:defRPr>
      </a:pPr>
      <a:endParaRPr lang="lv-LV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9BF66418-F3F5-4720-8934-15366D8D71AC}" type="datetimeFigureOut">
              <a:rPr lang="lv-LV"/>
              <a:pPr>
                <a:defRPr/>
              </a:pPr>
              <a:t>30.09.2015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368C0C-1566-4D32-A76E-13F0B3C319CA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918077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3957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3957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FE0756-65DC-4644-A07B-3067DF022DFE}" type="datetimeFigureOut">
              <a:rPr lang="lv-LV"/>
              <a:pPr>
                <a:defRPr/>
              </a:pPr>
              <a:t>30.09.2015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3957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32FB6DA-5D99-4587-AD9D-F75D5674AE26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7820790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3821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Already from the beginning of the year 2014 the export volumes of goods included in the embargo list decreased, largely due to the worsening economic situation in Russia.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FB6DA-5D99-4587-AD9D-F75D5674AE26}" type="slidenum">
              <a:rPr lang="lv-LV" altLang="lv-LV" smtClean="0"/>
              <a:pPr/>
              <a:t>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005548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85800" y="4724400"/>
            <a:ext cx="77724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850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6F89888B-5422-4359-B101-B45148D8E072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10811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0A6B6295-146E-46A0-B51D-16A9B0719C23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00695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752600"/>
            <a:ext cx="28956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752600"/>
            <a:ext cx="29718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36B915A1-8EC4-470A-9D93-ED4D973ED918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928404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386940"/>
            <a:ext cx="28956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386940"/>
            <a:ext cx="29718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0" y="1852613"/>
            <a:ext cx="28956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851953"/>
            <a:ext cx="2971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22"/>
          <p:cNvSpPr>
            <a:spLocks noGrp="1"/>
          </p:cNvSpPr>
          <p:nvPr>
            <p:ph type="sldNum" sz="quarter" idx="18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3BBDDE7D-7050-44AC-B7C5-C4E0BB54461A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74304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16471EE7-7B89-4FE3-97DB-C1DD9D32B40D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196930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B89709B6-C539-41B4-B0DC-2E154941D244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6792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2975"/>
            <a:ext cx="2751026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9527" y="273054"/>
            <a:ext cx="3269672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0" y="1435119"/>
            <a:ext cx="2751026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B3287666-2730-4418-8723-149FDDADC3ED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366143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631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  <a:p>
            <a:pPr lvl="3"/>
            <a:r>
              <a:rPr lang="en-US" altLang="lv-LV" smtClean="0"/>
              <a:t>Fourth level</a:t>
            </a:r>
          </a:p>
          <a:p>
            <a:pPr lvl="4"/>
            <a:r>
              <a:rPr lang="en-US" altLang="lv-LV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 defTabSz="939575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BE3D03-197D-477D-8DE7-D4CC28675423}" type="datetime1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21CCE67-31B2-46E4-8F09-660A3E606551}" type="slidenum">
              <a:rPr lang="en-US" altLang="lv-LV"/>
              <a:pPr/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38213" rtl="0" eaLnBrk="1" fontAlgn="base" hangingPunct="1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2pPr>
      <a:lvl3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3pPr>
      <a:lvl4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4pPr>
      <a:lvl5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92100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31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30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29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.gov.lv/" TargetMode="External"/><Relationship Id="rId2" Type="http://schemas.openxmlformats.org/officeDocument/2006/relationships/hyperlink" Target="mailto:pasts@em.gov.lv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facebook.com/atbalstsuznemejiem" TargetMode="External"/><Relationship Id="rId4" Type="http://schemas.openxmlformats.org/officeDocument/2006/relationships/hyperlink" Target="http://www.youtube.com/ekonomikasministrij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38"/>
          </a:xfrm>
        </p:spPr>
        <p:txBody>
          <a:bodyPr>
            <a:normAutofit fontScale="90000"/>
          </a:bodyPr>
          <a:lstStyle/>
          <a:p>
            <a:r>
              <a:rPr lang="lv-LV" altLang="lv-LV" dirty="0" smtClean="0">
                <a:solidFill>
                  <a:schemeClr val="tx2"/>
                </a:solidFill>
              </a:rPr>
              <a:t>IMPACT OF FOOD IMPORTS BAN </a:t>
            </a:r>
            <a:br>
              <a:rPr lang="lv-LV" altLang="lv-LV" dirty="0" smtClean="0">
                <a:solidFill>
                  <a:schemeClr val="tx2"/>
                </a:solidFill>
              </a:rPr>
            </a:br>
            <a:r>
              <a:rPr lang="lv-LV" altLang="lv-LV" dirty="0" smtClean="0">
                <a:solidFill>
                  <a:schemeClr val="tx2"/>
                </a:solidFill>
              </a:rPr>
              <a:t>BY RUSSIA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v-LV" altLang="lv-LV" b="1" dirty="0" smtClean="0">
                <a:solidFill>
                  <a:schemeClr val="tx2"/>
                </a:solidFill>
              </a:rPr>
              <a:t>Jānis </a:t>
            </a:r>
            <a:r>
              <a:rPr lang="lv-LV" altLang="lv-LV" b="1" dirty="0" smtClean="0">
                <a:solidFill>
                  <a:schemeClr val="tx2"/>
                </a:solidFill>
              </a:rPr>
              <a:t>Volberts</a:t>
            </a:r>
          </a:p>
          <a:p>
            <a:r>
              <a:rPr lang="en-US" altLang="lv-LV" dirty="0">
                <a:solidFill>
                  <a:schemeClr val="tx2"/>
                </a:solidFill>
              </a:rPr>
              <a:t>Head of Foreign Investment Attraction, Tourism and Export Promotion Division</a:t>
            </a:r>
            <a:endParaRPr lang="lv-LV" altLang="lv-LV" dirty="0" smtClean="0">
              <a:solidFill>
                <a:schemeClr val="tx2"/>
              </a:solidFill>
            </a:endParaRPr>
          </a:p>
          <a:p>
            <a:endParaRPr lang="en-GB" altLang="lv-LV" dirty="0" smtClean="0"/>
          </a:p>
          <a:p>
            <a:endParaRPr lang="lv-LV" altLang="lv-LV" dirty="0" smtClean="0"/>
          </a:p>
        </p:txBody>
      </p:sp>
      <p:sp>
        <p:nvSpPr>
          <p:cNvPr id="11268" name="Text Placeholder 3"/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lv-LV" altLang="lv-LV" dirty="0" smtClean="0">
                <a:solidFill>
                  <a:schemeClr val="tx2"/>
                </a:solidFill>
              </a:rPr>
              <a:t>02.10.2015</a:t>
            </a:r>
            <a:r>
              <a:rPr lang="lv-LV" altLang="lv-LV" dirty="0" smtClean="0">
                <a:solidFill>
                  <a:schemeClr val="tx2"/>
                </a:solidFill>
              </a:rPr>
              <a:t>.</a:t>
            </a:r>
            <a:r>
              <a:rPr lang="en-GB" altLang="lv-LV" dirty="0" smtClean="0">
                <a:solidFill>
                  <a:schemeClr val="tx2"/>
                </a:solidFill>
              </a:rPr>
              <a:t> </a:t>
            </a:r>
            <a:r>
              <a:rPr lang="lv-LV" altLang="lv-LV" dirty="0" smtClean="0">
                <a:solidFill>
                  <a:schemeClr val="tx2"/>
                </a:solidFill>
              </a:rPr>
              <a:t>Kaunas, </a:t>
            </a:r>
            <a:r>
              <a:rPr lang="en-US" altLang="lv-LV" dirty="0" smtClean="0">
                <a:solidFill>
                  <a:schemeClr val="tx2"/>
                </a:solidFill>
              </a:rPr>
              <a:t>Lithuania</a:t>
            </a:r>
            <a:endParaRPr lang="en-US" altLang="lv-LV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2</a:t>
            </a:fld>
            <a:endParaRPr lang="en-US" altLang="lv-LV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590800" y="385009"/>
            <a:ext cx="6096000" cy="103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rmAutofit fontScale="90000" lnSpcReduction="10000"/>
          </a:bodyPr>
          <a:lstStyle>
            <a:lvl1pPr algn="l" defTabSz="938213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 smtClean="0"/>
              <a:t>The impact of the embargo on imports from</a:t>
            </a:r>
            <a:r>
              <a:rPr lang="lv-LV" dirty="0" smtClean="0"/>
              <a:t> Latvia to</a:t>
            </a:r>
            <a:r>
              <a:rPr lang="en-US" dirty="0" smtClean="0"/>
              <a:t> Russia</a:t>
            </a: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921565" y="1694644"/>
            <a:ext cx="6765235" cy="437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0" indent="0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73163" indent="-233363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43063" indent="-233363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112963" indent="-233363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GB" sz="1700" dirty="0" smtClean="0">
                <a:solidFill>
                  <a:schemeClr val="tx2"/>
                </a:solidFill>
              </a:rPr>
              <a:t>In the seven months of 2014 (before the introduction of an embargo) export of the goods within import embargo list amounted to 7.8% on the total share of Latvia’s export to Russia</a:t>
            </a:r>
          </a:p>
          <a:p>
            <a:pPr algn="just">
              <a:spcBef>
                <a:spcPts val="1200"/>
              </a:spcBef>
            </a:pPr>
            <a:endParaRPr lang="en-GB" sz="600" dirty="0" smtClean="0">
              <a:solidFill>
                <a:schemeClr val="tx2"/>
              </a:solidFill>
            </a:endParaRPr>
          </a:p>
          <a:p>
            <a:pPr marL="342900" indent="-342900" algn="just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GB" sz="1700" dirty="0" smtClean="0">
                <a:solidFill>
                  <a:schemeClr val="tx2"/>
                </a:solidFill>
              </a:rPr>
              <a:t>According to the estimates, the total </a:t>
            </a:r>
            <a:r>
              <a:rPr lang="en-GB" sz="1700" dirty="0" smtClean="0">
                <a:solidFill>
                  <a:schemeClr val="tx2"/>
                </a:solidFill>
              </a:rPr>
              <a:t>direct</a:t>
            </a:r>
            <a:r>
              <a:rPr lang="en-GB" sz="1700" dirty="0" smtClean="0">
                <a:solidFill>
                  <a:schemeClr val="tx2"/>
                </a:solidFill>
              </a:rPr>
              <a:t> impact of the Russian embargo reach 0.25% of Latvia’s GDP (including 1.5% of the agriculture’s added value, 0.3% of the processing industry’s and 0.1% of the trade and transport services’)</a:t>
            </a:r>
            <a:endParaRPr lang="en-GB" sz="1700" dirty="0" smtClean="0">
              <a:solidFill>
                <a:schemeClr val="tx2"/>
              </a:solidFill>
            </a:endParaRPr>
          </a:p>
          <a:p>
            <a:pPr marL="342900" indent="-342900" algn="just">
              <a:spcBef>
                <a:spcPts val="1200"/>
              </a:spcBef>
              <a:buFont typeface="Courier New" panose="02070309020205020404" pitchFamily="49" charset="0"/>
              <a:buChar char="o"/>
            </a:pPr>
            <a:endParaRPr lang="en-GB" sz="600" dirty="0" smtClean="0">
              <a:solidFill>
                <a:schemeClr val="tx2"/>
              </a:solidFill>
            </a:endParaRPr>
          </a:p>
          <a:p>
            <a:pPr marL="342900" indent="-342900" algn="just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GB" sz="1700" dirty="0" smtClean="0">
                <a:solidFill>
                  <a:schemeClr val="tx2"/>
                </a:solidFill>
              </a:rPr>
              <a:t>Indirect influence related</a:t>
            </a:r>
            <a:r>
              <a:rPr lang="en-GB" sz="1700" dirty="0" smtClean="0">
                <a:solidFill>
                  <a:schemeClr val="tx2"/>
                </a:solidFill>
              </a:rPr>
              <a:t> with economical slowdown in Russia and devaluation of rubble is more significant – 0,8% in first half of 2015</a:t>
            </a:r>
          </a:p>
          <a:p>
            <a:pPr marL="342900" indent="-342900" algn="just">
              <a:spcBef>
                <a:spcPts val="1200"/>
              </a:spcBef>
              <a:buFont typeface="Courier New" panose="02070309020205020404" pitchFamily="49" charset="0"/>
              <a:buChar char="o"/>
            </a:pPr>
            <a:endParaRPr lang="en-GB" sz="600" dirty="0" smtClean="0">
              <a:solidFill>
                <a:schemeClr val="tx2"/>
              </a:solidFill>
            </a:endParaRPr>
          </a:p>
          <a:p>
            <a:pPr marL="342900" indent="-342900" algn="just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GB" sz="1700" dirty="0" smtClean="0">
                <a:solidFill>
                  <a:schemeClr val="tx2"/>
                </a:solidFill>
              </a:rPr>
              <a:t>In the seven months of 2015 export to Russia decreased by 19,2% - 40% related to embargo list, 60% related to other goods  </a:t>
            </a:r>
            <a:endParaRPr lang="en-GB" sz="1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3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3</a:t>
            </a:fld>
            <a:endParaRPr lang="en-US" altLang="lv-LV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/>
          <a:lstStyle/>
          <a:p>
            <a:r>
              <a:rPr lang="lv-LV" dirty="0" smtClean="0"/>
              <a:t>T</a:t>
            </a:r>
            <a:r>
              <a:rPr lang="en-US" dirty="0" smtClean="0"/>
              <a:t>he </a:t>
            </a:r>
            <a:r>
              <a:rPr lang="en-US" dirty="0"/>
              <a:t>impact on the milk sector 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en-US" dirty="0" smtClean="0"/>
              <a:t>in </a:t>
            </a:r>
            <a:r>
              <a:rPr lang="en-US" dirty="0"/>
              <a:t>Latvia</a:t>
            </a:r>
            <a:endParaRPr lang="lv-LV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6684" b="10374"/>
          <a:stretch/>
        </p:blipFill>
        <p:spPr>
          <a:xfrm>
            <a:off x="408298" y="2531166"/>
            <a:ext cx="8281958" cy="2862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6191" y="2092256"/>
            <a:ext cx="711641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       Price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lv-LV" dirty="0" smtClean="0"/>
              <a:t>EUR</a:t>
            </a:r>
            <a:r>
              <a:rPr lang="en-US" dirty="0" smtClean="0"/>
              <a:t>/t</a:t>
            </a:r>
            <a:r>
              <a:rPr lang="en-US" dirty="0" smtClean="0"/>
              <a:t>) 			</a:t>
            </a:r>
            <a:r>
              <a:rPr lang="en-US" b="1" dirty="0" smtClean="0"/>
              <a:t>Volume </a:t>
            </a:r>
            <a:r>
              <a:rPr lang="en-US" dirty="0" smtClean="0"/>
              <a:t>(thousand t)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30304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4</a:t>
            </a:fld>
            <a:endParaRPr lang="en-US" altLang="lv-LV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/>
          <a:lstStyle/>
          <a:p>
            <a:r>
              <a:rPr lang="en-US" dirty="0" smtClean="0"/>
              <a:t>Export diversification of Latvia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240621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 the groups of countries, %</a:t>
            </a:r>
            <a:endParaRPr lang="en-US" sz="18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6226" y="2221696"/>
            <a:ext cx="446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 the groups of goods, %</a:t>
            </a:r>
            <a:endParaRPr lang="en-US" sz="18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0" name="Objec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638004"/>
              </p:ext>
            </p:extLst>
          </p:nvPr>
        </p:nvGraphicFramePr>
        <p:xfrm>
          <a:off x="613670" y="2735038"/>
          <a:ext cx="36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Objec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1190697"/>
              </p:ext>
            </p:extLst>
          </p:nvPr>
        </p:nvGraphicFramePr>
        <p:xfrm>
          <a:off x="4572000" y="2715538"/>
          <a:ext cx="41148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3201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TOP 5 </a:t>
            </a:r>
            <a:r>
              <a:rPr lang="lv-LV" dirty="0" err="1" smtClean="0"/>
              <a:t>Russian</a:t>
            </a:r>
            <a:r>
              <a:rPr lang="lv-LV" dirty="0" smtClean="0"/>
              <a:t> </a:t>
            </a:r>
            <a:r>
              <a:rPr lang="lv-LV" dirty="0" err="1" smtClean="0"/>
              <a:t>fruit</a:t>
            </a:r>
            <a:r>
              <a:rPr lang="lv-LV" dirty="0" smtClean="0"/>
              <a:t> import </a:t>
            </a:r>
            <a:r>
              <a:rPr lang="lv-LV" dirty="0" err="1" smtClean="0"/>
              <a:t>origins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EU </a:t>
            </a:r>
            <a:r>
              <a:rPr lang="lv-LV" dirty="0" err="1" smtClean="0"/>
              <a:t>exporting</a:t>
            </a:r>
            <a:r>
              <a:rPr lang="lv-LV" dirty="0" smtClean="0"/>
              <a:t> MS </a:t>
            </a:r>
            <a:br>
              <a:rPr lang="lv-LV" dirty="0" smtClean="0"/>
            </a:br>
            <a:r>
              <a:rPr lang="lv-LV" b="0" dirty="0" smtClean="0"/>
              <a:t>(2012-2013 </a:t>
            </a:r>
            <a:r>
              <a:rPr lang="lv-LV" b="0" dirty="0" err="1" smtClean="0"/>
              <a:t>average</a:t>
            </a:r>
            <a:r>
              <a:rPr lang="lv-LV" b="0" dirty="0" smtClean="0"/>
              <a:t>)</a:t>
            </a:r>
            <a:endParaRPr lang="lv-LV" b="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6191" y="2061944"/>
            <a:ext cx="7075211" cy="344781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5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413174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TOP 5 </a:t>
            </a:r>
            <a:r>
              <a:rPr lang="lv-LV" dirty="0" err="1" smtClean="0"/>
              <a:t>Russian</a:t>
            </a:r>
            <a:r>
              <a:rPr lang="lv-LV" dirty="0" smtClean="0"/>
              <a:t> </a:t>
            </a:r>
            <a:r>
              <a:rPr lang="lv-LV" dirty="0" err="1" smtClean="0"/>
              <a:t>vegetables</a:t>
            </a:r>
            <a:r>
              <a:rPr lang="lv-LV" dirty="0" smtClean="0"/>
              <a:t> import </a:t>
            </a:r>
            <a:r>
              <a:rPr lang="lv-LV" dirty="0" err="1" smtClean="0"/>
              <a:t>origins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EU </a:t>
            </a:r>
            <a:r>
              <a:rPr lang="lv-LV" dirty="0" err="1" smtClean="0"/>
              <a:t>exporting</a:t>
            </a:r>
            <a:r>
              <a:rPr lang="lv-LV" dirty="0" smtClean="0"/>
              <a:t> MS </a:t>
            </a:r>
            <a:br>
              <a:rPr lang="lv-LV" dirty="0" smtClean="0"/>
            </a:br>
            <a:r>
              <a:rPr lang="lv-LV" b="0" dirty="0" smtClean="0"/>
              <a:t>(2012-2013 </a:t>
            </a:r>
            <a:r>
              <a:rPr lang="lv-LV" b="0" dirty="0" err="1" smtClean="0"/>
              <a:t>average</a:t>
            </a:r>
            <a:r>
              <a:rPr lang="lv-LV" b="0" dirty="0" smtClean="0"/>
              <a:t>)</a:t>
            </a:r>
            <a:endParaRPr lang="lv-LV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6</a:t>
            </a:fld>
            <a:endParaRPr lang="en-US" altLang="lv-LV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5964" y="1893423"/>
            <a:ext cx="7870836" cy="395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61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TOP 5 </a:t>
            </a:r>
            <a:r>
              <a:rPr lang="lv-LV" dirty="0" err="1" smtClean="0"/>
              <a:t>Russian</a:t>
            </a:r>
            <a:r>
              <a:rPr lang="lv-LV" dirty="0" smtClean="0"/>
              <a:t> </a:t>
            </a:r>
            <a:r>
              <a:rPr lang="lv-LV" dirty="0" err="1" smtClean="0"/>
              <a:t>dairy</a:t>
            </a:r>
            <a:r>
              <a:rPr lang="lv-LV" dirty="0" smtClean="0"/>
              <a:t> import </a:t>
            </a:r>
            <a:r>
              <a:rPr lang="lv-LV" dirty="0" err="1" smtClean="0"/>
              <a:t>origins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EU </a:t>
            </a:r>
            <a:r>
              <a:rPr lang="lv-LV" dirty="0" err="1" smtClean="0"/>
              <a:t>exporting</a:t>
            </a:r>
            <a:r>
              <a:rPr lang="lv-LV" dirty="0" smtClean="0"/>
              <a:t> MS </a:t>
            </a:r>
            <a:br>
              <a:rPr lang="lv-LV" dirty="0" smtClean="0"/>
            </a:br>
            <a:r>
              <a:rPr lang="lv-LV" b="0" dirty="0" smtClean="0"/>
              <a:t>(2012-2013 </a:t>
            </a:r>
            <a:r>
              <a:rPr lang="lv-LV" b="0" dirty="0" err="1" smtClean="0"/>
              <a:t>average</a:t>
            </a:r>
            <a:r>
              <a:rPr lang="lv-LV" b="0" dirty="0" smtClean="0"/>
              <a:t>)</a:t>
            </a:r>
            <a:endParaRPr lang="lv-LV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7</a:t>
            </a:fld>
            <a:endParaRPr lang="en-US" altLang="lv-LV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7495" y="2097730"/>
            <a:ext cx="6924273" cy="357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0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TOP 5 </a:t>
            </a:r>
            <a:r>
              <a:rPr lang="lv-LV" dirty="0" err="1" smtClean="0"/>
              <a:t>Russian</a:t>
            </a:r>
            <a:r>
              <a:rPr lang="lv-LV" dirty="0" smtClean="0"/>
              <a:t> </a:t>
            </a:r>
            <a:r>
              <a:rPr lang="lv-LV" dirty="0" err="1" smtClean="0"/>
              <a:t>meat</a:t>
            </a:r>
            <a:r>
              <a:rPr lang="lv-LV" dirty="0" smtClean="0"/>
              <a:t> </a:t>
            </a:r>
            <a:r>
              <a:rPr lang="lv-LV" dirty="0" err="1" smtClean="0"/>
              <a:t>origins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EU </a:t>
            </a:r>
            <a:r>
              <a:rPr lang="lv-LV" dirty="0" err="1" smtClean="0"/>
              <a:t>exporting</a:t>
            </a:r>
            <a:r>
              <a:rPr lang="lv-LV" dirty="0" smtClean="0"/>
              <a:t> MS </a:t>
            </a:r>
            <a:br>
              <a:rPr lang="lv-LV" dirty="0" smtClean="0"/>
            </a:br>
            <a:r>
              <a:rPr lang="lv-LV" b="0" dirty="0" smtClean="0"/>
              <a:t>(2012-2013 </a:t>
            </a:r>
            <a:r>
              <a:rPr lang="lv-LV" b="0" dirty="0" err="1" smtClean="0"/>
              <a:t>average</a:t>
            </a:r>
            <a:r>
              <a:rPr lang="lv-LV" b="0" dirty="0" smtClean="0"/>
              <a:t>)</a:t>
            </a:r>
            <a:endParaRPr lang="lv-LV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8</a:t>
            </a:fld>
            <a:endParaRPr lang="en-US" altLang="lv-LV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849" y="1914283"/>
            <a:ext cx="7181539" cy="365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81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9</a:t>
            </a:fld>
            <a:endParaRPr lang="en-US" altLang="lv-LV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90800" y="304800"/>
            <a:ext cx="60960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Proportion of goods affected by Russian embargo from the agricultural GDP </a:t>
            </a:r>
            <a:r>
              <a:rPr lang="en-US" sz="2000" b="0" dirty="0" smtClean="0"/>
              <a:t>(2013)</a:t>
            </a:r>
            <a:endParaRPr lang="en-US" altLang="lv-LV" b="0" dirty="0" smtClean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717815951"/>
              </p:ext>
            </p:extLst>
          </p:nvPr>
        </p:nvGraphicFramePr>
        <p:xfrm>
          <a:off x="125895" y="1616766"/>
          <a:ext cx="8892209" cy="386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553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10</a:t>
            </a:fld>
            <a:endParaRPr lang="en-US" altLang="lv-LV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Depreciation of Russian ruble</a:t>
            </a:r>
            <a:r>
              <a:rPr lang="lv-LV" sz="2000" dirty="0"/>
              <a:t/>
            </a:r>
            <a:br>
              <a:rPr lang="lv-LV" sz="2000" dirty="0"/>
            </a:br>
            <a:endParaRPr lang="lv-LV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235" y="736432"/>
            <a:ext cx="4101548" cy="59857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6835" y="1736034"/>
            <a:ext cx="370398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Depreciation of Russian ruble</a:t>
            </a:r>
            <a:br>
              <a:rPr lang="en-US" sz="18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significantly affect also exports of goods and services not listed in embargo, including logistics and tourism </a:t>
            </a:r>
            <a:r>
              <a:rPr lang="en-US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industries</a:t>
            </a:r>
            <a:endParaRPr lang="en-US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515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endParaRPr lang="en-US" altLang="lv-LV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248400" cy="1036638"/>
          </a:xfrm>
        </p:spPr>
        <p:txBody>
          <a:bodyPr>
            <a:normAutofit/>
          </a:bodyPr>
          <a:lstStyle/>
          <a:p>
            <a:r>
              <a:rPr lang="en-US" dirty="0" smtClean="0"/>
              <a:t>The main support measures</a:t>
            </a:r>
            <a:endParaRPr lang="en-US" altLang="lv-LV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07601" y="2015148"/>
            <a:ext cx="8481391" cy="4373563"/>
          </a:xfrm>
        </p:spPr>
        <p:txBody>
          <a:bodyPr>
            <a:normAutofit/>
          </a:bodyPr>
          <a:lstStyle/>
          <a:p>
            <a:pPr marL="450850" indent="-265113"/>
            <a:r>
              <a:rPr lang="en-US" dirty="0" smtClean="0">
                <a:solidFill>
                  <a:schemeClr val="tx2"/>
                </a:solidFill>
              </a:rPr>
              <a:t>Amendments </a:t>
            </a:r>
            <a:r>
              <a:rPr lang="en-US" dirty="0" smtClean="0">
                <a:solidFill>
                  <a:schemeClr val="tx2"/>
                </a:solidFill>
              </a:rPr>
              <a:t>in</a:t>
            </a:r>
            <a:r>
              <a:rPr lang="en-US" dirty="0" smtClean="0">
                <a:solidFill>
                  <a:schemeClr val="tx2"/>
                </a:solidFill>
              </a:rPr>
              <a:t> regulat</a:t>
            </a:r>
            <a:r>
              <a:rPr lang="en-US" dirty="0" smtClean="0">
                <a:solidFill>
                  <a:schemeClr val="tx2"/>
                </a:solidFill>
              </a:rPr>
              <a:t>ions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</a:p>
          <a:p>
            <a:pPr marL="450850" indent="-26511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possibility to extend the taxation payment period</a:t>
            </a:r>
          </a:p>
          <a:p>
            <a:pPr marL="450850" indent="-26511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improvements in </a:t>
            </a:r>
            <a:r>
              <a:rPr lang="en-US" dirty="0" smtClean="0">
                <a:solidFill>
                  <a:schemeClr val="tx2"/>
                </a:solidFill>
              </a:rPr>
              <a:t>the customs </a:t>
            </a:r>
            <a:r>
              <a:rPr lang="en-US" dirty="0" smtClean="0">
                <a:solidFill>
                  <a:schemeClr val="tx2"/>
                </a:solidFill>
              </a:rPr>
              <a:t>regulations</a:t>
            </a:r>
          </a:p>
          <a:p>
            <a:pPr marL="185737"/>
            <a:endParaRPr lang="en-US" dirty="0" smtClean="0">
              <a:solidFill>
                <a:schemeClr val="tx2"/>
              </a:solidFill>
            </a:endParaRPr>
          </a:p>
          <a:p>
            <a:pPr marL="450850" indent="-265113"/>
            <a:r>
              <a:rPr lang="en-US" dirty="0" smtClean="0">
                <a:solidFill>
                  <a:schemeClr val="tx2"/>
                </a:solidFill>
              </a:rPr>
              <a:t>Aid for agricultural primary producers and processors:</a:t>
            </a:r>
          </a:p>
          <a:p>
            <a:pPr marL="450850" indent="-26511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increased credit guarantees for farmers</a:t>
            </a:r>
          </a:p>
          <a:p>
            <a:pPr marL="450850" indent="-26511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emergency aid for the milk producers</a:t>
            </a:r>
          </a:p>
          <a:p>
            <a:pPr marL="450850" indent="-265113"/>
            <a:endParaRPr lang="en-US" dirty="0" smtClean="0">
              <a:solidFill>
                <a:schemeClr val="tx2"/>
              </a:solidFill>
            </a:endParaRPr>
          </a:p>
          <a:p>
            <a:pPr marL="450850" indent="-265113"/>
            <a:r>
              <a:rPr lang="en-US" dirty="0" smtClean="0">
                <a:solidFill>
                  <a:schemeClr val="tx2"/>
                </a:solidFill>
              </a:rPr>
              <a:t>Export market reorientation:</a:t>
            </a:r>
          </a:p>
          <a:p>
            <a:pPr marL="450850" indent="-26511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additional activities to the support program</a:t>
            </a:r>
          </a:p>
          <a:p>
            <a:pPr marL="450850" indent="-26511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increased the intensity of the aid</a:t>
            </a:r>
          </a:p>
          <a:p>
            <a:pPr marL="357188" lvl="1" indent="-342900">
              <a:buFont typeface="Arial" panose="020B0604020202020204" pitchFamily="34" charset="0"/>
              <a:buChar char="•"/>
            </a:pPr>
            <a:endParaRPr lang="en-US" altLang="lv-LV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91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248400" cy="10366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a</a:t>
            </a:r>
            <a:r>
              <a:rPr lang="en-US" dirty="0" smtClean="0"/>
              <a:t>ctivities in the </a:t>
            </a:r>
            <a:r>
              <a:rPr lang="en-US" dirty="0" smtClean="0"/>
              <a:t>export market development </a:t>
            </a:r>
            <a:r>
              <a:rPr lang="en-US" dirty="0" smtClean="0"/>
              <a:t>support</a:t>
            </a:r>
            <a:r>
              <a:rPr lang="en-US" dirty="0" smtClean="0"/>
              <a:t> </a:t>
            </a:r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987993"/>
            <a:ext cx="6096000" cy="43735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Official representatives abroad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National stands at trade fairs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Trade missions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Marketing measures abroad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Visits by foreign companies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Transnational business forums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Export seminars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Advice on external markets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Business partner search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9888B-5422-4359-B101-B45148D8E072}" type="slidenum">
              <a:rPr lang="en-US" altLang="lv-LV" smtClean="0"/>
              <a:pPr/>
              <a:t>12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104380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85800" y="3490913"/>
            <a:ext cx="7772400" cy="914400"/>
          </a:xfrm>
        </p:spPr>
        <p:txBody>
          <a:bodyPr/>
          <a:lstStyle/>
          <a:p>
            <a:r>
              <a:rPr lang="en-GB" altLang="lv-LV" sz="4400" dirty="0" smtClean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4489450"/>
            <a:ext cx="7772400" cy="207803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lv-LV" altLang="lv-LV" sz="1200" b="1" dirty="0" smtClean="0"/>
          </a:p>
          <a:p>
            <a:pPr>
              <a:lnSpc>
                <a:spcPct val="90000"/>
              </a:lnSpc>
            </a:pPr>
            <a:r>
              <a:rPr lang="en-GB" altLang="lv-LV" sz="1200" b="1" dirty="0" smtClean="0"/>
              <a:t>Ministry of Economics of the Republic of Latvia</a:t>
            </a:r>
          </a:p>
          <a:p>
            <a:pPr>
              <a:lnSpc>
                <a:spcPct val="90000"/>
              </a:lnSpc>
            </a:pPr>
            <a:r>
              <a:rPr lang="en-GB" altLang="lv-LV" sz="1200" dirty="0" smtClean="0"/>
              <a:t>Address: </a:t>
            </a:r>
            <a:r>
              <a:rPr lang="en-GB" altLang="lv-LV" sz="1200" dirty="0" err="1" smtClean="0"/>
              <a:t>Brīvības</a:t>
            </a:r>
            <a:r>
              <a:rPr lang="en-GB" altLang="lv-LV" sz="1200" dirty="0" smtClean="0"/>
              <a:t> </a:t>
            </a:r>
            <a:r>
              <a:rPr lang="en-GB" altLang="lv-LV" sz="1200" dirty="0" err="1" smtClean="0"/>
              <a:t>iela</a:t>
            </a:r>
            <a:r>
              <a:rPr lang="en-GB" altLang="lv-LV" sz="1200" dirty="0" smtClean="0"/>
              <a:t> 55, </a:t>
            </a:r>
            <a:r>
              <a:rPr lang="en-GB" altLang="lv-LV" sz="1200" dirty="0" err="1" smtClean="0"/>
              <a:t>Rīga</a:t>
            </a:r>
            <a:r>
              <a:rPr lang="en-GB" altLang="lv-LV" sz="1200" dirty="0" smtClean="0"/>
              <a:t>, LV-1519, Latvia</a:t>
            </a:r>
            <a:endParaRPr lang="lv-LV" altLang="lv-LV" sz="1200" dirty="0" smtClean="0"/>
          </a:p>
          <a:p>
            <a:pPr>
              <a:lnSpc>
                <a:spcPct val="90000"/>
              </a:lnSpc>
            </a:pPr>
            <a:r>
              <a:rPr lang="lv-LV" altLang="lv-LV" sz="1200" dirty="0" smtClean="0"/>
              <a:t>P</a:t>
            </a:r>
            <a:r>
              <a:rPr lang="en-GB" altLang="lv-LV" sz="1200" dirty="0" smtClean="0"/>
              <a:t>hone</a:t>
            </a:r>
            <a:r>
              <a:rPr lang="lv-LV" altLang="lv-LV" sz="1200" dirty="0" smtClean="0"/>
              <a:t>:</a:t>
            </a:r>
            <a:r>
              <a:rPr lang="en-GB" altLang="lv-LV" sz="1200" dirty="0" smtClean="0"/>
              <a:t> +371 67013100</a:t>
            </a:r>
            <a:endParaRPr lang="lv-LV" altLang="lv-LV" sz="1200" dirty="0" smtClean="0"/>
          </a:p>
          <a:p>
            <a:pPr>
              <a:lnSpc>
                <a:spcPct val="90000"/>
              </a:lnSpc>
            </a:pPr>
            <a:r>
              <a:rPr lang="lv-LV" altLang="lv-LV" sz="1200" dirty="0" smtClean="0"/>
              <a:t>F</a:t>
            </a:r>
            <a:r>
              <a:rPr lang="en-GB" altLang="lv-LV" sz="1200" dirty="0" err="1" smtClean="0"/>
              <a:t>ax</a:t>
            </a:r>
            <a:r>
              <a:rPr lang="lv-LV" altLang="lv-LV" sz="1200" dirty="0" smtClean="0"/>
              <a:t>:</a:t>
            </a:r>
            <a:r>
              <a:rPr lang="en-GB" altLang="lv-LV" sz="1200" dirty="0" smtClean="0"/>
              <a:t> +371 67280882</a:t>
            </a:r>
            <a:endParaRPr lang="lv-LV" altLang="lv-LV" sz="1200" dirty="0" smtClean="0"/>
          </a:p>
          <a:p>
            <a:pPr>
              <a:lnSpc>
                <a:spcPct val="90000"/>
              </a:lnSpc>
            </a:pPr>
            <a:r>
              <a:rPr lang="lv-LV" altLang="lv-LV" sz="1200" dirty="0" smtClean="0"/>
              <a:t>E</a:t>
            </a:r>
            <a:r>
              <a:rPr lang="en-GB" altLang="lv-LV" sz="1200" dirty="0" smtClean="0"/>
              <a:t>-mail</a:t>
            </a:r>
            <a:r>
              <a:rPr lang="lv-LV" altLang="lv-LV" sz="1200" dirty="0" smtClean="0"/>
              <a:t>:</a:t>
            </a:r>
            <a:r>
              <a:rPr lang="en-GB" altLang="lv-LV" sz="1200" dirty="0" smtClean="0"/>
              <a:t> </a:t>
            </a:r>
            <a:r>
              <a:rPr lang="en-GB" altLang="lv-LV" sz="1200" dirty="0" smtClean="0">
                <a:hlinkClick r:id="rId2"/>
              </a:rPr>
              <a:t>pasts@em.gov.lv</a:t>
            </a:r>
            <a:endParaRPr lang="lv-LV" altLang="lv-LV" sz="1200" dirty="0" smtClean="0"/>
          </a:p>
          <a:p>
            <a:pPr>
              <a:lnSpc>
                <a:spcPct val="90000"/>
              </a:lnSpc>
            </a:pPr>
            <a:r>
              <a:rPr lang="lv-LV" altLang="lv-LV" sz="1200" dirty="0" smtClean="0"/>
              <a:t>Home </a:t>
            </a:r>
            <a:r>
              <a:rPr lang="lv-LV" altLang="lv-LV" sz="1200" dirty="0" err="1" smtClean="0"/>
              <a:t>page</a:t>
            </a:r>
            <a:r>
              <a:rPr lang="lv-LV" altLang="lv-LV" sz="1200" dirty="0" smtClean="0"/>
              <a:t>: </a:t>
            </a:r>
            <a:r>
              <a:rPr lang="en-GB" altLang="lv-LV" sz="1200" dirty="0" smtClean="0">
                <a:hlinkClick r:id="rId3"/>
              </a:rPr>
              <a:t>www.em.gov.lv</a:t>
            </a:r>
            <a:endParaRPr lang="lv-LV" altLang="lv-LV" sz="1200" dirty="0" smtClean="0"/>
          </a:p>
          <a:p>
            <a:pPr eaLnBrk="1" hangingPunct="1">
              <a:spcBef>
                <a:spcPct val="0"/>
              </a:spcBef>
              <a:buClr>
                <a:srgbClr val="DAEDA9"/>
              </a:buClr>
            </a:pPr>
            <a:r>
              <a:rPr lang="lv-LV" altLang="lv-LV" sz="1200" dirty="0" err="1" smtClean="0"/>
              <a:t>Twitter</a:t>
            </a:r>
            <a:r>
              <a:rPr lang="lv-LV" altLang="lv-LV" sz="1200" dirty="0" smtClean="0"/>
              <a:t>: @</a:t>
            </a:r>
            <a:r>
              <a:rPr lang="lv-LV" altLang="lv-LV" sz="1200" dirty="0" err="1" smtClean="0"/>
              <a:t>EM_gov_lv</a:t>
            </a:r>
            <a:r>
              <a:rPr lang="lv-LV" altLang="lv-LV" sz="1200" dirty="0" smtClean="0"/>
              <a:t>, @</a:t>
            </a:r>
            <a:r>
              <a:rPr lang="lv-LV" altLang="lv-LV" sz="1200" dirty="0" err="1" smtClean="0"/>
              <a:t>siltinam</a:t>
            </a:r>
            <a:endParaRPr lang="lv-LV" altLang="lv-LV" sz="1200" dirty="0" smtClean="0"/>
          </a:p>
          <a:p>
            <a:pPr eaLnBrk="1" hangingPunct="1">
              <a:spcBef>
                <a:spcPct val="0"/>
              </a:spcBef>
              <a:buClr>
                <a:srgbClr val="DAEDA9"/>
              </a:buClr>
            </a:pPr>
            <a:r>
              <a:rPr lang="lv-LV" altLang="lv-LV" sz="1200" dirty="0" err="1" smtClean="0"/>
              <a:t>Youtube</a:t>
            </a:r>
            <a:r>
              <a:rPr lang="lv-LV" altLang="lv-LV" sz="1200" dirty="0" smtClean="0"/>
              <a:t>: </a:t>
            </a:r>
            <a:r>
              <a:rPr lang="lv-LV" altLang="lv-LV" sz="1200" u="sng" dirty="0" smtClean="0">
                <a:solidFill>
                  <a:srgbClr val="005374"/>
                </a:solidFill>
                <a:hlinkClick r:id="rId4"/>
              </a:rPr>
              <a:t>http://www.youtube.com/ekonomikasministrija</a:t>
            </a:r>
            <a:endParaRPr lang="lv-LV" altLang="lv-LV" sz="1200" u="sng" dirty="0" smtClean="0">
              <a:solidFill>
                <a:srgbClr val="005374"/>
              </a:solidFill>
            </a:endParaRPr>
          </a:p>
          <a:p>
            <a:pPr eaLnBrk="1" hangingPunct="1">
              <a:spcBef>
                <a:spcPct val="0"/>
              </a:spcBef>
              <a:buClr>
                <a:srgbClr val="DAEDA9"/>
              </a:buClr>
            </a:pPr>
            <a:r>
              <a:rPr lang="lv-LV" altLang="lv-LV" sz="1200" dirty="0" err="1" smtClean="0"/>
              <a:t>Facebook</a:t>
            </a:r>
            <a:r>
              <a:rPr lang="lv-LV" altLang="lv-LV" sz="1200" dirty="0" smtClean="0"/>
              <a:t>:</a:t>
            </a:r>
            <a:r>
              <a:rPr lang="en-AU" altLang="lv-LV" sz="1200" dirty="0" smtClean="0"/>
              <a:t> </a:t>
            </a:r>
            <a:r>
              <a:rPr lang="en-AU" altLang="lv-LV" sz="1200" dirty="0" smtClean="0">
                <a:hlinkClick r:id="rId5"/>
              </a:rPr>
              <a:t>http:/</a:t>
            </a:r>
            <a:r>
              <a:rPr lang="lv-LV" altLang="lv-LV" sz="1200" dirty="0" smtClean="0">
                <a:hlinkClick r:id="rId5"/>
              </a:rPr>
              <a:t>/</a:t>
            </a:r>
            <a:r>
              <a:rPr lang="en-AU" altLang="lv-LV" sz="1200" u="sng" dirty="0" smtClean="0">
                <a:hlinkClick r:id="rId5"/>
              </a:rPr>
              <a:t>www.facebook.com/atbalstsuznemejiem</a:t>
            </a:r>
            <a:r>
              <a:rPr lang="lv-LV" altLang="lv-LV" sz="1200" u="sng" dirty="0" smtClean="0"/>
              <a:t> </a:t>
            </a:r>
            <a:endParaRPr lang="lv-LV" altLang="lv-LV" sz="1200" dirty="0" smtClean="0"/>
          </a:p>
          <a:p>
            <a:pPr>
              <a:lnSpc>
                <a:spcPct val="90000"/>
              </a:lnSpc>
            </a:pPr>
            <a:endParaRPr lang="lv-LV" altLang="lv-LV" dirty="0" smtClean="0"/>
          </a:p>
          <a:p>
            <a:pPr>
              <a:lnSpc>
                <a:spcPct val="90000"/>
              </a:lnSpc>
            </a:pPr>
            <a:endParaRPr lang="en-GB" altLang="lv-LV" dirty="0" smtClean="0"/>
          </a:p>
          <a:p>
            <a:pPr>
              <a:lnSpc>
                <a:spcPct val="90000"/>
              </a:lnSpc>
            </a:pPr>
            <a:endParaRPr lang="en-GB" alt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Prezentacija_EN</Template>
  <TotalTime>446</TotalTime>
  <Words>458</Words>
  <Application>Microsoft Office PowerPoint</Application>
  <PresentationFormat>On-screen Show (4:3)</PresentationFormat>
  <Paragraphs>71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Courier New</vt:lpstr>
      <vt:lpstr>Times New Roman</vt:lpstr>
      <vt:lpstr>Verdana</vt:lpstr>
      <vt:lpstr>89_Prezentacija_templateLV</vt:lpstr>
      <vt:lpstr>IMPACT OF FOOD IMPORTS BAN  BY RUSSIA</vt:lpstr>
      <vt:lpstr>PowerPoint Presentation</vt:lpstr>
      <vt:lpstr>The impact on the milk sector  in Latvia</vt:lpstr>
      <vt:lpstr>Export diversification of Latvia</vt:lpstr>
      <vt:lpstr>TOP 5 Russian fruit import origins and EU exporting MS  (2012-2013 average)</vt:lpstr>
      <vt:lpstr>TOP 5 Russian vegetables import origins and EU exporting MS  (2012-2013 average)</vt:lpstr>
      <vt:lpstr>TOP 5 Russian dairy import origins and EU exporting MS  (2012-2013 average)</vt:lpstr>
      <vt:lpstr>TOP 5 Russian meat origins and EU exporting MS  (2012-2013 average)</vt:lpstr>
      <vt:lpstr>Proportion of goods affected by Russian embargo from the agricultural GDP (2013)</vt:lpstr>
      <vt:lpstr>Depreciation of Russian ruble </vt:lpstr>
      <vt:lpstr>The main support measures</vt:lpstr>
      <vt:lpstr>Additional activities in the export market development support program</vt:lpstr>
      <vt:lpstr>PowerPoint Presentation</vt:lpstr>
    </vt:vector>
  </TitlesOfParts>
  <Company>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RUSSIAN FOOD IMPORTS BAN</dc:title>
  <dc:creator>Miķelis Zondaks</dc:creator>
  <cp:lastModifiedBy>Jānis Volberts</cp:lastModifiedBy>
  <cp:revision>23</cp:revision>
  <cp:lastPrinted>2015-01-05T10:38:08Z</cp:lastPrinted>
  <dcterms:created xsi:type="dcterms:W3CDTF">2015-09-29T11:38:13Z</dcterms:created>
  <dcterms:modified xsi:type="dcterms:W3CDTF">2015-09-30T11:32:27Z</dcterms:modified>
</cp:coreProperties>
</file>