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1" r:id="rId2"/>
    <p:sldId id="257" r:id="rId3"/>
    <p:sldId id="262" r:id="rId4"/>
    <p:sldId id="265" r:id="rId5"/>
    <p:sldId id="263" r:id="rId6"/>
    <p:sldId id="259" r:id="rId7"/>
  </p:sldIdLst>
  <p:sldSz cx="9144000" cy="6858000" type="screen4x3"/>
  <p:notesSz cx="6797675" cy="9929813"/>
  <p:defaultTextStyle>
    <a:defPPr>
      <a:defRPr lang="en-US"/>
    </a:defPPr>
    <a:lvl1pPr marL="0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69788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93957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40936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879152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348940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818729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28851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75830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0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8B0190-AB26-45BA-9728-4B31236091C6}" type="datetimeFigureOut">
              <a:rPr lang="lv-LV" smtClean="0"/>
              <a:pPr/>
              <a:t>2015.11.25.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6661"/>
            <a:ext cx="543814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79CF9-1BEB-4BD2-BFB6-79C9D6052C24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75990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9788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3957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40936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79152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48940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18729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8851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5830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pPr/>
              <a:t>2</a:t>
            </a:fld>
            <a:endParaRPr lang="lv-LV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9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9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9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9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8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187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88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58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0" y="4406905"/>
            <a:ext cx="7772400" cy="1362075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0" y="2906727"/>
            <a:ext cx="7772400" cy="1500188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5" y="1535116"/>
            <a:ext cx="4040190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9788" indent="0">
              <a:buNone/>
              <a:defRPr sz="1900" b="1"/>
            </a:lvl2pPr>
            <a:lvl3pPr marL="939575" indent="0">
              <a:buNone/>
              <a:defRPr sz="1700" b="1"/>
            </a:lvl3pPr>
            <a:lvl4pPr marL="1409365" indent="0">
              <a:buNone/>
              <a:defRPr sz="1600" b="1"/>
            </a:lvl4pPr>
            <a:lvl5pPr marL="1879152" indent="0">
              <a:buNone/>
              <a:defRPr sz="1600" b="1"/>
            </a:lvl5pPr>
            <a:lvl6pPr marL="2348940" indent="0">
              <a:buNone/>
              <a:defRPr sz="1600" b="1"/>
            </a:lvl6pPr>
            <a:lvl7pPr marL="2818729" indent="0">
              <a:buNone/>
              <a:defRPr sz="1600" b="1"/>
            </a:lvl7pPr>
            <a:lvl8pPr marL="3288515" indent="0">
              <a:buNone/>
              <a:defRPr sz="1600" b="1"/>
            </a:lvl8pPr>
            <a:lvl9pPr marL="375830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5" y="2174880"/>
            <a:ext cx="4040190" cy="3951285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6"/>
            <a:ext cx="4041780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9788" indent="0">
              <a:buNone/>
              <a:defRPr sz="1900" b="1"/>
            </a:lvl2pPr>
            <a:lvl3pPr marL="939575" indent="0">
              <a:buNone/>
              <a:defRPr sz="1700" b="1"/>
            </a:lvl3pPr>
            <a:lvl4pPr marL="1409365" indent="0">
              <a:buNone/>
              <a:defRPr sz="1600" b="1"/>
            </a:lvl4pPr>
            <a:lvl5pPr marL="1879152" indent="0">
              <a:buNone/>
              <a:defRPr sz="1600" b="1"/>
            </a:lvl5pPr>
            <a:lvl6pPr marL="2348940" indent="0">
              <a:buNone/>
              <a:defRPr sz="1600" b="1"/>
            </a:lvl6pPr>
            <a:lvl7pPr marL="2818729" indent="0">
              <a:buNone/>
              <a:defRPr sz="1600" b="1"/>
            </a:lvl7pPr>
            <a:lvl8pPr marL="3288515" indent="0">
              <a:buNone/>
              <a:defRPr sz="1600" b="1"/>
            </a:lvl8pPr>
            <a:lvl9pPr marL="375830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80"/>
            <a:ext cx="4041780" cy="3951285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5" y="273053"/>
            <a:ext cx="3008310" cy="1162051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68"/>
            <a:ext cx="5111750" cy="585311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5" y="1435110"/>
            <a:ext cx="300831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90" y="4800605"/>
            <a:ext cx="5486400" cy="566739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90" y="612773"/>
            <a:ext cx="5486400" cy="4114800"/>
          </a:xfrm>
        </p:spPr>
        <p:txBody>
          <a:bodyPr/>
          <a:lstStyle>
            <a:lvl1pPr marL="0" indent="0">
              <a:buNone/>
              <a:defRPr sz="3300"/>
            </a:lvl1pPr>
            <a:lvl2pPr marL="469788" indent="0">
              <a:buNone/>
              <a:defRPr sz="2900"/>
            </a:lvl2pPr>
            <a:lvl3pPr marL="939575" indent="0">
              <a:buNone/>
              <a:defRPr sz="2500"/>
            </a:lvl3pPr>
            <a:lvl4pPr marL="1409365" indent="0">
              <a:buNone/>
              <a:defRPr sz="1900"/>
            </a:lvl4pPr>
            <a:lvl5pPr marL="1879152" indent="0">
              <a:buNone/>
              <a:defRPr sz="1900"/>
            </a:lvl5pPr>
            <a:lvl6pPr marL="2348940" indent="0">
              <a:buNone/>
              <a:defRPr sz="1900"/>
            </a:lvl6pPr>
            <a:lvl7pPr marL="2818729" indent="0">
              <a:buNone/>
              <a:defRPr sz="1900"/>
            </a:lvl7pPr>
            <a:lvl8pPr marL="3288515" indent="0">
              <a:buNone/>
              <a:defRPr sz="1900"/>
            </a:lvl8pPr>
            <a:lvl9pPr marL="3758305" indent="0">
              <a:buNone/>
              <a:defRPr sz="1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90" y="5367353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7"/>
            <a:ext cx="2057400" cy="58515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7"/>
            <a:ext cx="6019800" cy="585152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43"/>
            <a:ext cx="8229600" cy="1143000"/>
          </a:xfrm>
          <a:prstGeom prst="rect">
            <a:avLst/>
          </a:prstGeom>
        </p:spPr>
        <p:txBody>
          <a:bodyPr vert="horz" lIns="93957" tIns="46979" rIns="93957" bIns="46979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8"/>
            <a:ext cx="8229600" cy="4525965"/>
          </a:xfrm>
          <a:prstGeom prst="rect">
            <a:avLst/>
          </a:prstGeom>
        </p:spPr>
        <p:txBody>
          <a:bodyPr vert="horz" lIns="93957" tIns="46979" rIns="93957" bIns="4697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9"/>
            <a:ext cx="2895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39575" rtl="0" eaLnBrk="1" latinLnBrk="0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2341" indent="-352341" algn="l" defTabSz="939575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3404" indent="-293618" algn="l" defTabSz="939575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74468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44259" indent="-234893" algn="l" defTabSz="939575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047" indent="-234893" algn="l" defTabSz="939575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83835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5362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41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93197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69788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3957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40936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79152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4894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8729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8851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5830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"/>
            <a:ext cx="3777632" cy="4166169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1066800"/>
          </a:xfrm>
        </p:spPr>
        <p:txBody>
          <a:bodyPr>
            <a:noAutofit/>
          </a:bodyPr>
          <a:lstStyle/>
          <a:p>
            <a:r>
              <a:rPr lang="en-US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Egita</a:t>
            </a:r>
            <a:r>
              <a:rPr lang="en-US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Pole</a:t>
            </a:r>
            <a:endParaRPr lang="en-US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 Secretary of State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Ministry of Health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Latvia</a:t>
            </a:r>
          </a:p>
          <a:p>
            <a:endParaRPr lang="lv-LV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371600" y="6096000"/>
            <a:ext cx="6400800" cy="457200"/>
          </a:xfrm>
          <a:prstGeom prst="rect">
            <a:avLst/>
          </a:prstGeom>
        </p:spPr>
        <p:txBody>
          <a:bodyPr vert="horz" lIns="93957" tIns="46979" rIns="93957" bIns="46979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20.11.2015. </a:t>
            </a:r>
            <a:r>
              <a:rPr lang="lv-LV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Vilnius</a:t>
            </a:r>
            <a:endParaRPr lang="lv-LV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2199"/>
            <a:ext cx="9144000" cy="2446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657600"/>
            <a:ext cx="7772400" cy="838200"/>
          </a:xfrm>
        </p:spPr>
        <p:txBody>
          <a:bodyPr>
            <a:normAutofit fontScale="90000"/>
          </a:bodyPr>
          <a:lstStyle/>
          <a:p>
            <a:r>
              <a:rPr lang="en-GB" sz="3200" b="1" dirty="0" smtClean="0">
                <a:latin typeface="Times New Roman" pitchFamily="18" charset="0"/>
                <a:cs typeface="Times New Roman" pitchFamily="18" charset="0"/>
              </a:rPr>
              <a:t>Joint health care projects</a:t>
            </a:r>
            <a:br>
              <a:rPr lang="en-GB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3200" b="1" dirty="0" smtClean="0">
                <a:latin typeface="Times New Roman" pitchFamily="18" charset="0"/>
                <a:cs typeface="Times New Roman" pitchFamily="18" charset="0"/>
              </a:rPr>
              <a:t>in the Baltic States</a:t>
            </a:r>
            <a:endParaRPr lang="en-GB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41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85800" y="1905014"/>
            <a:ext cx="7924800" cy="4435479"/>
          </a:xfrm>
        </p:spPr>
        <p:txBody>
          <a:bodyPr>
            <a:normAutofit/>
          </a:bodyPr>
          <a:lstStyle/>
          <a:p>
            <a:pPr marL="609600" indent="-609600" algn="l">
              <a:lnSpc>
                <a:spcPct val="90000"/>
              </a:lnSpc>
              <a:spcBef>
                <a:spcPts val="600"/>
              </a:spcBef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Established on 24 September 2010.</a:t>
            </a: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</a:pP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en-US" sz="19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mandate to perform the following tasks</a:t>
            </a:r>
            <a:r>
              <a:rPr lang="en-US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establishment of a </a:t>
            </a: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common system for state-funded procurement</a:t>
            </a: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of medicines and medicinal equipment – </a:t>
            </a: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Latvia</a:t>
            </a: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</a:pPr>
            <a:endParaRPr lang="en-US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establishment of </a:t>
            </a: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joint specialized medical centers </a:t>
            </a: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for more efficient use of professional skills in the Baltic States – </a:t>
            </a: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Lithuania</a:t>
            </a: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</a:pPr>
            <a:endParaRPr lang="en-US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establishment of an efficiently functioning </a:t>
            </a: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human organ transplant system</a:t>
            </a: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of the Baltic States – </a:t>
            </a: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Estonia</a:t>
            </a: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Ø"/>
            </a:pPr>
            <a:endParaRPr lang="en-US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coordination of </a:t>
            </a: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emergency help in the border towns </a:t>
            </a: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of the Baltic States – </a:t>
            </a: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Lithuania, Latvia</a:t>
            </a:r>
            <a:endParaRPr lang="en-US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</a:pP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pPr algn="ctr"/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Joint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care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Baltic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States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 </a:t>
            </a:r>
            <a:fld id="{B6F15528-21DE-4FAA-801E-634DDDAF4B2B}" type="slidenum">
              <a:rPr lang="en-US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2" cy="195779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09800" y="228600"/>
            <a:ext cx="6324600" cy="954911"/>
          </a:xfrm>
        </p:spPr>
        <p:txBody>
          <a:bodyPr anchor="b">
            <a:noAutofit/>
          </a:bodyPr>
          <a:lstStyle/>
          <a:p>
            <a:pPr algn="l"/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Task force for health</a:t>
            </a:r>
            <a:endParaRPr lang="en-GB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11"/>
          <p:cNvSpPr txBox="1">
            <a:spLocks/>
          </p:cNvSpPr>
          <p:nvPr/>
        </p:nvSpPr>
        <p:spPr>
          <a:xfrm>
            <a:off x="304800" y="6324600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20.11.2015. </a:t>
            </a:r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Vilnius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28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228600" y="1905000"/>
            <a:ext cx="8534400" cy="4283079"/>
          </a:xfrm>
        </p:spPr>
        <p:txBody>
          <a:bodyPr>
            <a:normAutofit fontScale="92500"/>
          </a:bodyPr>
          <a:lstStyle/>
          <a:p>
            <a:pPr marL="609600" indent="-609600" algn="l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Signing of the Partnership Agreement on 2 May, 2012</a:t>
            </a: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Decision on joint procurement of Tuberculosis vaccine (BCG) for infants</a:t>
            </a: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Preparation of procurement documentation as a basis for procurements in the future  (incl. change  of  some laws)</a:t>
            </a: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Setting up the procurement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comis</a:t>
            </a:r>
            <a:r>
              <a:rPr lang="lv-LV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ion (first m</a:t>
            </a:r>
            <a:r>
              <a:rPr lang="lv-LV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eting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04.09.2014. in Riga)</a:t>
            </a: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Announcement of the open procurement 02.04.2015.</a:t>
            </a: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Procurement finished without result 13.05.2015.</a:t>
            </a: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</a:pPr>
            <a:endParaRPr lang="en-US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Now:</a:t>
            </a:r>
          </a:p>
          <a:p>
            <a:pPr algn="l">
              <a:lnSpc>
                <a:spcPct val="90000"/>
              </a:lnSpc>
              <a:spcBef>
                <a:spcPts val="600"/>
              </a:spcBef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Working to improve  the procurement documentation (compiling information from Estonia and Lithuania about broadening the scope of  the procurement)</a:t>
            </a:r>
          </a:p>
          <a:p>
            <a:pPr algn="l">
              <a:lnSpc>
                <a:spcPct val="90000"/>
              </a:lnSpc>
              <a:spcBef>
                <a:spcPts val="600"/>
              </a:spcBef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The need to agree politically on the scope of the further procurements</a:t>
            </a:r>
          </a:p>
        </p:txBody>
      </p:sp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365123"/>
          </a:xfrm>
        </p:spPr>
        <p:txBody>
          <a:bodyPr/>
          <a:lstStyle/>
          <a:p>
            <a:pPr algn="ctr"/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Joint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care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Baltic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States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 </a:t>
            </a:r>
            <a:fld id="{B6F15528-21DE-4FAA-801E-634DDDAF4B2B}" type="slidenum">
              <a:rPr lang="en-US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3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2" cy="195779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0" y="304800"/>
            <a:ext cx="6324600" cy="954911"/>
          </a:xfrm>
        </p:spPr>
        <p:txBody>
          <a:bodyPr anchor="b">
            <a:noAutofit/>
          </a:bodyPr>
          <a:lstStyle/>
          <a:p>
            <a:pPr algn="l"/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I Task: Common Procurement System of Medicinal Products and Medical Devices</a:t>
            </a:r>
            <a:endParaRPr lang="en-GB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11"/>
          <p:cNvSpPr txBox="1">
            <a:spLocks/>
          </p:cNvSpPr>
          <p:nvPr/>
        </p:nvSpPr>
        <p:spPr>
          <a:xfrm>
            <a:off x="304800" y="6248400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20.11.2015. </a:t>
            </a:r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Vilnius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28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533400" y="1905014"/>
            <a:ext cx="8077200" cy="4435479"/>
          </a:xfrm>
        </p:spPr>
        <p:txBody>
          <a:bodyPr>
            <a:normAutofit/>
          </a:bodyPr>
          <a:lstStyle/>
          <a:p>
            <a:pPr marL="609600" indent="-609600" algn="l">
              <a:lnSpc>
                <a:spcPct val="90000"/>
              </a:lnSpc>
              <a:spcBef>
                <a:spcPts val="600"/>
              </a:spcBef>
            </a:pPr>
            <a:endParaRPr lang="en-GB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</a:pPr>
            <a:endParaRPr lang="en-GB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pPr algn="ctr"/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Joint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care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Baltic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States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 </a:t>
            </a:r>
            <a:fld id="{B6F15528-21DE-4FAA-801E-634DDDAF4B2B}" type="slidenum">
              <a:rPr lang="en-US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4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2" cy="195779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09800" y="304800"/>
            <a:ext cx="6324600" cy="954911"/>
          </a:xfrm>
        </p:spPr>
        <p:txBody>
          <a:bodyPr anchor="b">
            <a:noAutofit/>
          </a:bodyPr>
          <a:lstStyle/>
          <a:p>
            <a:pPr algn="l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Challenges and future for Common Procurement System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11"/>
          <p:cNvSpPr txBox="1">
            <a:spLocks/>
          </p:cNvSpPr>
          <p:nvPr/>
        </p:nvSpPr>
        <p:spPr>
          <a:xfrm>
            <a:off x="381000" y="6324600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20.11.2015. </a:t>
            </a:r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Vilnius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28600" y="1905000"/>
            <a:ext cx="8534400" cy="4283079"/>
          </a:xfrm>
          <a:prstGeom prst="rect">
            <a:avLst/>
          </a:prstGeom>
        </p:spPr>
        <p:txBody>
          <a:bodyPr vert="horz" lIns="93957" tIns="46979" rIns="93957" bIns="46979" rtlCol="0">
            <a:normAutofit/>
          </a:bodyPr>
          <a:lstStyle/>
          <a:p>
            <a:pPr marL="609600" marR="0" lvl="0" indent="-609600" algn="l" defTabSz="939575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lang="lv-LV" sz="2200" noProof="0" dirty="0" smtClean="0">
              <a:latin typeface="Times New Roman" pitchFamily="18" charset="0"/>
              <a:cs typeface="Times New Roman" pitchFamily="18" charset="0"/>
            </a:endParaRPr>
          </a:p>
          <a:p>
            <a:pPr marL="609600" marR="0" lvl="0" indent="-609600" algn="l" defTabSz="939575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609600" marR="0" lvl="0" indent="-609600" algn="l" defTabSz="939575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GB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609600" marR="0" lvl="0" indent="-609600" algn="l" defTabSz="939575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609600" marR="0" lvl="0" indent="-609600" algn="l" defTabSz="939575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066800" y="1752600"/>
          <a:ext cx="7010400" cy="419100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3505200"/>
                <a:gridCol w="3505200"/>
              </a:tblGrid>
              <a:tr h="2095500">
                <a:tc>
                  <a:txBody>
                    <a:bodyPr/>
                    <a:lstStyle/>
                    <a:p>
                      <a:r>
                        <a:rPr lang="en-US" sz="200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Strengths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developed</a:t>
                      </a:r>
                      <a:r>
                        <a:rPr lang="en-US" sz="2000" b="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a unified  procurement</a:t>
                      </a:r>
                      <a:r>
                        <a:rPr lang="en-US" sz="2000" b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documentation</a:t>
                      </a:r>
                      <a:r>
                        <a:rPr lang="en-US" sz="2000" b="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2000" b="0" noProof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000" noProof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000" noProof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noProof="0" smtClean="0">
                          <a:latin typeface="Times New Roman" pitchFamily="18" charset="0"/>
                          <a:cs typeface="Times New Roman" pitchFamily="18" charset="0"/>
                        </a:rPr>
                        <a:t>Weaknesses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noProof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b="0" noProof="0" smtClean="0">
                          <a:latin typeface="Times New Roman" pitchFamily="18" charset="0"/>
                          <a:cs typeface="Times New Roman" pitchFamily="18" charset="0"/>
                        </a:rPr>
                        <a:t>difficulties in organizational</a:t>
                      </a:r>
                      <a:r>
                        <a:rPr lang="en-US" sz="2000" b="0" baseline="0" noProof="0" smtClean="0">
                          <a:latin typeface="Times New Roman" pitchFamily="18" charset="0"/>
                          <a:cs typeface="Times New Roman" pitchFamily="18" charset="0"/>
                        </a:rPr>
                        <a:t> matter </a:t>
                      </a:r>
                      <a:r>
                        <a:rPr lang="en-US" sz="2000" b="0" noProof="0" smtClean="0">
                          <a:latin typeface="Times New Roman" pitchFamily="18" charset="0"/>
                          <a:cs typeface="Times New Roman" pitchFamily="18" charset="0"/>
                        </a:rPr>
                        <a:t>among countries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="0" baseline="0" noProof="0" smtClean="0">
                          <a:latin typeface="Times New Roman" pitchFamily="18" charset="0"/>
                          <a:cs typeface="Times New Roman" pitchFamily="18" charset="0"/>
                        </a:rPr>
                        <a:t> identifying the  procurement subject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endParaRPr lang="en-US" sz="2000" noProof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095500">
                <a:tc>
                  <a:txBody>
                    <a:bodyPr/>
                    <a:lstStyle/>
                    <a:p>
                      <a:r>
                        <a:rPr lang="en-US" sz="2000" b="1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Opportunities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="1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b="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better price for bigger market</a:t>
                      </a:r>
                      <a:endParaRPr lang="lv-LV" sz="2000" b="0" baseline="0" noProof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lv-LV" sz="2000" b="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lv-LV" sz="2000" b="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joint</a:t>
                      </a:r>
                      <a:r>
                        <a:rPr lang="lv-LV" sz="2000" b="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lv-LV" sz="2000" b="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procurement</a:t>
                      </a:r>
                      <a:r>
                        <a:rPr lang="lv-LV" sz="2000" b="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lv-LV" sz="2000" b="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system</a:t>
                      </a:r>
                      <a:r>
                        <a:rPr lang="lv-LV" sz="2000" b="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lv-LV" sz="2000" b="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within</a:t>
                      </a:r>
                      <a:r>
                        <a:rPr lang="lv-LV" sz="2000" b="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lv-LV" sz="2000" b="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the</a:t>
                      </a:r>
                      <a:r>
                        <a:rPr lang="lv-LV" sz="2000" b="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EC</a:t>
                      </a:r>
                    </a:p>
                    <a:p>
                      <a:endParaRPr lang="en-US" sz="2000" b="1" noProof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Threats</a:t>
                      </a:r>
                      <a:endParaRPr lang="en-US" sz="2000" b="0" strike="sngStrike" baseline="0" noProof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="0" strike="noStrike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unwillingness of the producers to give better price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328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09600" y="1600200"/>
            <a:ext cx="8153400" cy="4816493"/>
          </a:xfrm>
        </p:spPr>
        <p:txBody>
          <a:bodyPr>
            <a:normAutofit/>
          </a:bodyPr>
          <a:lstStyle/>
          <a:p>
            <a:pPr marL="609600" indent="-609600" algn="l">
              <a:lnSpc>
                <a:spcPct val="90000"/>
              </a:lnSpc>
              <a:spcBef>
                <a:spcPts val="600"/>
              </a:spcBef>
            </a:pP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 Task: Joint Specialized Medical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Centres</a:t>
            </a:r>
            <a:endParaRPr lang="en-US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Continuous cooperation  and information exchange among the specialists </a:t>
            </a: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</a:pP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</a:pP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III Task: Emergency Help in Border Towns</a:t>
            </a: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Signing of the Agreement between Latvia and Estonia on 24 September 2010</a:t>
            </a: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Ongoing work to sign similar agreement between Latvia and Lithuania</a:t>
            </a: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Ø"/>
            </a:pP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</a:pP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IV Task: Human Organ Transplant System</a:t>
            </a: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Signing of the Declaration on further Cooperation on 21 May 2013</a:t>
            </a:r>
          </a:p>
        </p:txBody>
      </p:sp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pPr algn="ctr"/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Joint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care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Baltic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States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 </a:t>
            </a:r>
            <a:fld id="{B6F15528-21DE-4FAA-801E-634DDDAF4B2B}" type="slidenum">
              <a:rPr lang="en-US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5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81200" cy="16764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0" y="228601"/>
            <a:ext cx="6324600" cy="762000"/>
          </a:xfrm>
        </p:spPr>
        <p:txBody>
          <a:bodyPr anchor="b">
            <a:noAutofit/>
          </a:bodyPr>
          <a:lstStyle/>
          <a:p>
            <a:pPr algn="l"/>
            <a:r>
              <a:rPr lang="lv-LV" sz="2400" b="1" dirty="0" err="1" smtClean="0">
                <a:latin typeface="Times New Roman" pitchFamily="18" charset="0"/>
                <a:cs typeface="Times New Roman" pitchFamily="18" charset="0"/>
              </a:rPr>
              <a:t>Other</a:t>
            </a:r>
            <a:r>
              <a:rPr lang="lv-LV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2400" b="1" dirty="0" err="1" smtClean="0">
                <a:latin typeface="Times New Roman" pitchFamily="18" charset="0"/>
                <a:cs typeface="Times New Roman" pitchFamily="18" charset="0"/>
              </a:rPr>
              <a:t>Tasks</a:t>
            </a:r>
            <a:endParaRPr lang="en-GB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11"/>
          <p:cNvSpPr txBox="1">
            <a:spLocks/>
          </p:cNvSpPr>
          <p:nvPr/>
        </p:nvSpPr>
        <p:spPr>
          <a:xfrm>
            <a:off x="457200" y="6324600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20.11.2015. </a:t>
            </a:r>
            <a:r>
              <a:rPr lang="lv-LV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Vilnius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28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 txBox="1">
            <a:spLocks/>
          </p:cNvSpPr>
          <p:nvPr/>
        </p:nvSpPr>
        <p:spPr>
          <a:xfrm>
            <a:off x="2286000" y="5334000"/>
            <a:ext cx="6400800" cy="609600"/>
          </a:xfrm>
          <a:prstGeom prst="rect">
            <a:avLst/>
          </a:prstGeom>
        </p:spPr>
        <p:txBody>
          <a:bodyPr vert="horz" lIns="93957" tIns="46979" rIns="93957" bIns="46979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20.11.2015.</a:t>
            </a:r>
          </a:p>
          <a:p>
            <a:pPr algn="l"/>
            <a:r>
              <a:rPr lang="lv-LV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Vilnius</a:t>
            </a:r>
            <a:endParaRPr lang="lv-LV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itle 3"/>
          <p:cNvSpPr>
            <a:spLocks noGrp="1"/>
          </p:cNvSpPr>
          <p:nvPr>
            <p:ph type="ctrTitle"/>
          </p:nvPr>
        </p:nvSpPr>
        <p:spPr>
          <a:xfrm>
            <a:off x="1828800" y="1905000"/>
            <a:ext cx="6324600" cy="2362200"/>
          </a:xfrm>
        </p:spPr>
        <p:txBody>
          <a:bodyPr anchor="t">
            <a:no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tabLst>
                <a:tab pos="5741988" algn="l"/>
              </a:tabLst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Thank you!</a:t>
            </a:r>
            <a:br>
              <a:rPr lang="en-GB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Questions?</a:t>
            </a:r>
            <a:endParaRPr lang="en-GB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2199"/>
            <a:ext cx="9144000" cy="2446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2" cy="195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28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962</TotalTime>
  <Words>396</Words>
  <Application>Microsoft Office PowerPoint</Application>
  <PresentationFormat>Demonstracija ekrane (4:3)</PresentationFormat>
  <Paragraphs>68</Paragraphs>
  <Slides>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6</vt:i4>
      </vt:variant>
    </vt:vector>
  </HeadingPairs>
  <TitlesOfParts>
    <vt:vector size="7" baseType="lpstr">
      <vt:lpstr>Office Theme</vt:lpstr>
      <vt:lpstr>Joint health care projects in the Baltic States</vt:lpstr>
      <vt:lpstr>Task force for health</vt:lpstr>
      <vt:lpstr>I Task: Common Procurement System of Medicinal Products and Medical Devices</vt:lpstr>
      <vt:lpstr>Challenges and future for Common Procurement System</vt:lpstr>
      <vt:lpstr>Other Tasks</vt:lpstr>
      <vt:lpstr>Thank you!  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Prezentācijas tēmas nosaukums</dc:title>
  <dc:creator>Dagnija</dc:creator>
  <cp:lastModifiedBy>RUDAITIS, Rimas</cp:lastModifiedBy>
  <cp:revision>79</cp:revision>
  <cp:lastPrinted>2015-11-18T06:43:53Z</cp:lastPrinted>
  <dcterms:created xsi:type="dcterms:W3CDTF">2006-08-16T00:00:00Z</dcterms:created>
  <dcterms:modified xsi:type="dcterms:W3CDTF">2015-11-25T09:49:28Z</dcterms:modified>
</cp:coreProperties>
</file>