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74" r:id="rId4"/>
    <p:sldId id="282" r:id="rId5"/>
    <p:sldId id="268" r:id="rId6"/>
    <p:sldId id="265" r:id="rId7"/>
    <p:sldId id="277" r:id="rId8"/>
    <p:sldId id="281" r:id="rId9"/>
    <p:sldId id="271" r:id="rId10"/>
    <p:sldId id="273" r:id="rId11"/>
    <p:sldId id="287" r:id="rId12"/>
    <p:sldId id="270" r:id="rId13"/>
    <p:sldId id="285" r:id="rId14"/>
    <p:sldId id="269" r:id="rId15"/>
    <p:sldId id="279" r:id="rId16"/>
    <p:sldId id="264" r:id="rId17"/>
    <p:sldId id="278" r:id="rId18"/>
    <p:sldId id="267" r:id="rId19"/>
    <p:sldId id="284" r:id="rId20"/>
    <p:sldId id="272" r:id="rId21"/>
    <p:sldId id="276" r:id="rId22"/>
    <p:sldId id="283" r:id="rId23"/>
    <p:sldId id="263" r:id="rId24"/>
    <p:sldId id="275" r:id="rId25"/>
    <p:sldId id="262" r:id="rId26"/>
    <p:sldId id="280" r:id="rId27"/>
    <p:sldId id="260" r:id="rId28"/>
    <p:sldId id="261" r:id="rId29"/>
    <p:sldId id="266" r:id="rId30"/>
    <p:sldId id="258" r:id="rId31"/>
    <p:sldId id="259" r:id="rId32"/>
    <p:sldId id="286" r:id="rId3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562A"/>
    <a:srgbClr val="006600"/>
    <a:srgbClr val="1F76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0" autoAdjust="0"/>
    <p:restoredTop sz="90360" autoAdjust="0"/>
  </p:normalViewPr>
  <p:slideViewPr>
    <p:cSldViewPr>
      <p:cViewPr varScale="1">
        <p:scale>
          <a:sx n="79" d="100"/>
          <a:sy n="79" d="100"/>
        </p:scale>
        <p:origin x="-1212"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384DAEE6-2F4E-4FCD-8A4A-26F3949721CD}" type="datetimeFigureOut">
              <a:rPr lang="lt-LT" smtClean="0"/>
              <a:t>2012.09.11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2653068336"/>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84DAEE6-2F4E-4FCD-8A4A-26F3949721CD}" type="datetimeFigureOut">
              <a:rPr lang="lt-LT" smtClean="0"/>
              <a:t>2012.09.11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2162583878"/>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384DAEE6-2F4E-4FCD-8A4A-26F3949721CD}" type="datetimeFigureOut">
              <a:rPr lang="lt-LT" smtClean="0"/>
              <a:t>2012.09.11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4045754181"/>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384DAEE6-2F4E-4FCD-8A4A-26F3949721CD}" type="datetimeFigureOut">
              <a:rPr lang="lt-LT" smtClean="0"/>
              <a:t>2012.09.11</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2382350207"/>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384DAEE6-2F4E-4FCD-8A4A-26F3949721CD}" type="datetimeFigureOut">
              <a:rPr lang="lt-LT" smtClean="0"/>
              <a:t>2012.09.11</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3264275380"/>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384DAEE6-2F4E-4FCD-8A4A-26F3949721CD}" type="datetimeFigureOut">
              <a:rPr lang="lt-LT" smtClean="0"/>
              <a:t>2012.09.11</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2541492863"/>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384DAEE6-2F4E-4FCD-8A4A-26F3949721CD}" type="datetimeFigureOut">
              <a:rPr lang="lt-LT" smtClean="0"/>
              <a:t>2012.09.11</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134964333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384DAEE6-2F4E-4FCD-8A4A-26F3949721CD}" type="datetimeFigureOut">
              <a:rPr lang="lt-LT" smtClean="0"/>
              <a:t>2012.09.11</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369992428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384DAEE6-2F4E-4FCD-8A4A-26F3949721CD}" type="datetimeFigureOut">
              <a:rPr lang="lt-LT" smtClean="0"/>
              <a:t>2012.09.11</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4178108471"/>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84DAEE6-2F4E-4FCD-8A4A-26F3949721CD}" type="datetimeFigureOut">
              <a:rPr lang="lt-LT" smtClean="0"/>
              <a:t>2012.09.11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2213789421"/>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84DAEE6-2F4E-4FCD-8A4A-26F3949721CD}" type="datetimeFigureOut">
              <a:rPr lang="lt-LT" smtClean="0"/>
              <a:t>2012.09.11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4CAD874-A513-43BC-83A5-945018A2C526}" type="slidenum">
              <a:rPr lang="lt-LT" smtClean="0"/>
              <a:t>‹#›</a:t>
            </a:fld>
            <a:endParaRPr lang="lt-LT"/>
          </a:p>
        </p:txBody>
      </p:sp>
    </p:spTree>
    <p:extLst>
      <p:ext uri="{BB962C8B-B14F-4D97-AF65-F5344CB8AC3E}">
        <p14:creationId xmlns:p14="http://schemas.microsoft.com/office/powerpoint/2010/main" val="2136000773"/>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4DAEE6-2F4E-4FCD-8A4A-26F3949721CD}" type="datetimeFigureOut">
              <a:rPr lang="lt-LT" smtClean="0"/>
              <a:t>2012.09.11</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AD874-A513-43BC-83A5-945018A2C526}" type="slidenum">
              <a:rPr lang="lt-LT" smtClean="0"/>
              <a:t>‹#›</a:t>
            </a:fld>
            <a:endParaRPr lang="lt-LT"/>
          </a:p>
        </p:txBody>
      </p:sp>
    </p:spTree>
    <p:extLst>
      <p:ext uri="{BB962C8B-B14F-4D97-AF65-F5344CB8AC3E}">
        <p14:creationId xmlns:p14="http://schemas.microsoft.com/office/powerpoint/2010/main" val="5255192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aveikslėlis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43608"/>
            <a:ext cx="9144000" cy="11009684"/>
          </a:xfrm>
          <a:prstGeom prst="rect">
            <a:avLst/>
          </a:prstGeom>
        </p:spPr>
      </p:pic>
      <p:sp>
        <p:nvSpPr>
          <p:cNvPr id="5" name="Antraštė 4"/>
          <p:cNvSpPr>
            <a:spLocks noGrp="1"/>
          </p:cNvSpPr>
          <p:nvPr>
            <p:ph type="ctrTitle"/>
          </p:nvPr>
        </p:nvSpPr>
        <p:spPr>
          <a:xfrm>
            <a:off x="683568" y="548680"/>
            <a:ext cx="7772400" cy="4824536"/>
          </a:xfrm>
          <a:ln>
            <a:noFill/>
          </a:ln>
        </p:spPr>
        <p:txBody>
          <a:bodyPr/>
          <a:lstStyle/>
          <a:p>
            <a:pPr algn="ctr"/>
            <a:r>
              <a:rPr lang="lt-LT" sz="2400" b="1" u="sng" dirty="0">
                <a:solidFill>
                  <a:srgbClr val="006600"/>
                </a:solidFill>
                <a:latin typeface="+mn-lt"/>
              </a:rPr>
              <a:t>Artėjant  SĄJŪDŽIO  25-mečiui</a:t>
            </a:r>
            <a:r>
              <a:rPr lang="lt-LT" sz="3200" b="1" dirty="0">
                <a:solidFill>
                  <a:srgbClr val="006600"/>
                </a:solidFill>
                <a:latin typeface="+mn-lt"/>
              </a:rPr>
              <a:t/>
            </a:r>
            <a:br>
              <a:rPr lang="lt-LT" sz="3200" b="1" dirty="0">
                <a:solidFill>
                  <a:srgbClr val="006600"/>
                </a:solidFill>
                <a:latin typeface="+mn-lt"/>
              </a:rPr>
            </a:br>
            <a:r>
              <a:rPr lang="lt-LT" sz="3200" b="1" dirty="0">
                <a:solidFill>
                  <a:srgbClr val="006600"/>
                </a:solidFill>
                <a:latin typeface="+mn-lt"/>
              </a:rPr>
              <a:t> </a:t>
            </a:r>
            <a:br>
              <a:rPr lang="lt-LT" sz="3200" b="1" dirty="0">
                <a:solidFill>
                  <a:srgbClr val="006600"/>
                </a:solidFill>
                <a:latin typeface="+mn-lt"/>
              </a:rPr>
            </a:br>
            <a:r>
              <a:rPr lang="lt-LT" sz="3600" b="1" dirty="0">
                <a:solidFill>
                  <a:srgbClr val="006600"/>
                </a:solidFill>
                <a:latin typeface="+mn-lt"/>
              </a:rPr>
              <a:t>Nuo </a:t>
            </a:r>
            <a:r>
              <a:rPr lang="lt-LT" sz="4000" b="1" dirty="0">
                <a:solidFill>
                  <a:srgbClr val="006600"/>
                </a:solidFill>
                <a:latin typeface="+mn-lt"/>
              </a:rPr>
              <a:t>SĄJŪDŽIO</a:t>
            </a:r>
            <a:r>
              <a:rPr lang="lt-LT" sz="3600" b="1" dirty="0">
                <a:solidFill>
                  <a:srgbClr val="006600"/>
                </a:solidFill>
                <a:latin typeface="+mn-lt"/>
              </a:rPr>
              <a:t> priešaušrio </a:t>
            </a:r>
            <a:br>
              <a:rPr lang="lt-LT" sz="3600" b="1" dirty="0">
                <a:solidFill>
                  <a:srgbClr val="006600"/>
                </a:solidFill>
                <a:latin typeface="+mn-lt"/>
              </a:rPr>
            </a:br>
            <a:r>
              <a:rPr lang="lt-LT" sz="3600" b="1" dirty="0">
                <a:solidFill>
                  <a:srgbClr val="006600"/>
                </a:solidFill>
                <a:latin typeface="+mn-lt"/>
              </a:rPr>
              <a:t>iki </a:t>
            </a:r>
            <a:r>
              <a:rPr lang="lt-LT" sz="4000" b="1" dirty="0">
                <a:solidFill>
                  <a:srgbClr val="006600"/>
                </a:solidFill>
                <a:latin typeface="+mn-lt"/>
              </a:rPr>
              <a:t>LIETUVOS</a:t>
            </a:r>
            <a:r>
              <a:rPr lang="lt-LT" sz="3600" b="1" dirty="0">
                <a:solidFill>
                  <a:srgbClr val="006600"/>
                </a:solidFill>
                <a:latin typeface="+mn-lt"/>
              </a:rPr>
              <a:t> valstybės </a:t>
            </a:r>
            <a:br>
              <a:rPr lang="lt-LT" sz="3600" b="1" dirty="0">
                <a:solidFill>
                  <a:srgbClr val="006600"/>
                </a:solidFill>
                <a:latin typeface="+mn-lt"/>
              </a:rPr>
            </a:br>
            <a:r>
              <a:rPr lang="lt-LT" sz="3600" b="1" dirty="0">
                <a:solidFill>
                  <a:srgbClr val="006600"/>
                </a:solidFill>
                <a:latin typeface="+mn-lt"/>
              </a:rPr>
              <a:t>nepriklausomybės atkūrimo</a:t>
            </a:r>
            <a:r>
              <a:rPr lang="lt-LT" sz="2800" dirty="0"/>
              <a:t/>
            </a:r>
            <a:br>
              <a:rPr lang="lt-LT" sz="2800" dirty="0"/>
            </a:br>
            <a:r>
              <a:rPr lang="lt-LT" sz="4400" dirty="0"/>
              <a:t> </a:t>
            </a:r>
            <a:br>
              <a:rPr lang="lt-LT" sz="4400" dirty="0"/>
            </a:br>
            <a:r>
              <a:rPr lang="lt-LT" sz="3200" dirty="0" smtClean="0">
                <a:solidFill>
                  <a:schemeClr val="tx2">
                    <a:lumMod val="75000"/>
                  </a:schemeClr>
                </a:solidFill>
                <a:latin typeface="Monotype Corsiva" pitchFamily="66" charset="0"/>
              </a:rPr>
              <a:t>Nežinomi  visuomenei „Alko“ klubo</a:t>
            </a:r>
            <a:br>
              <a:rPr lang="lt-LT" sz="3200" dirty="0" smtClean="0">
                <a:solidFill>
                  <a:schemeClr val="tx2">
                    <a:lumMod val="75000"/>
                  </a:schemeClr>
                </a:solidFill>
                <a:latin typeface="Monotype Corsiva" pitchFamily="66" charset="0"/>
              </a:rPr>
            </a:br>
            <a:r>
              <a:rPr lang="lt-LT" sz="3200" dirty="0" smtClean="0">
                <a:solidFill>
                  <a:schemeClr val="tx2">
                    <a:lumMod val="75000"/>
                  </a:schemeClr>
                </a:solidFill>
                <a:latin typeface="Monotype Corsiva" pitchFamily="66" charset="0"/>
              </a:rPr>
              <a:t>Atgimimo laikų plakatai</a:t>
            </a:r>
            <a:endParaRPr lang="lt-LT" sz="3200" dirty="0">
              <a:solidFill>
                <a:schemeClr val="tx2">
                  <a:lumMod val="75000"/>
                </a:schemeClr>
              </a:solidFill>
              <a:latin typeface="Monotype Corsiva" pitchFamily="66" charset="0"/>
            </a:endParaRPr>
          </a:p>
        </p:txBody>
      </p:sp>
      <p:sp>
        <p:nvSpPr>
          <p:cNvPr id="3" name="Subtitle 2"/>
          <p:cNvSpPr>
            <a:spLocks noGrp="1"/>
          </p:cNvSpPr>
          <p:nvPr>
            <p:ph type="subTitle" idx="1"/>
          </p:nvPr>
        </p:nvSpPr>
        <p:spPr>
          <a:xfrm>
            <a:off x="0" y="5445224"/>
            <a:ext cx="9144000" cy="816496"/>
          </a:xfrm>
        </p:spPr>
        <p:txBody>
          <a:bodyPr>
            <a:normAutofit/>
          </a:bodyPr>
          <a:lstStyle/>
          <a:p>
            <a:pPr algn="ctr"/>
            <a:r>
              <a:rPr lang="lt-LT" sz="2200" dirty="0" smtClean="0">
                <a:solidFill>
                  <a:srgbClr val="0C562A"/>
                </a:solidFill>
              </a:rPr>
              <a:t>Parodos autorius Steponas </a:t>
            </a:r>
            <a:r>
              <a:rPr lang="lt-LT" sz="2200" dirty="0">
                <a:solidFill>
                  <a:srgbClr val="0C562A"/>
                </a:solidFill>
              </a:rPr>
              <a:t>L</a:t>
            </a:r>
            <a:r>
              <a:rPr lang="lt-LT" sz="2200" dirty="0" smtClean="0">
                <a:solidFill>
                  <a:srgbClr val="0C562A"/>
                </a:solidFill>
              </a:rPr>
              <a:t>ukoševičius</a:t>
            </a:r>
            <a:endParaRPr lang="lt-LT" sz="2200" dirty="0">
              <a:solidFill>
                <a:srgbClr val="0C562A"/>
              </a:solidFill>
            </a:endParaRPr>
          </a:p>
        </p:txBody>
      </p:sp>
    </p:spTree>
    <p:extLst>
      <p:ext uri="{BB962C8B-B14F-4D97-AF65-F5344CB8AC3E}">
        <p14:creationId xmlns:p14="http://schemas.microsoft.com/office/powerpoint/2010/main" val="108566120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aveikslėlis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43608"/>
            <a:ext cx="9144000" cy="11009684"/>
          </a:xfrm>
          <a:prstGeom prst="rect">
            <a:avLst/>
          </a:prstGeom>
        </p:spPr>
      </p:pic>
      <p:sp>
        <p:nvSpPr>
          <p:cNvPr id="3" name="Content Placeholder 2"/>
          <p:cNvSpPr>
            <a:spLocks noGrp="1"/>
          </p:cNvSpPr>
          <p:nvPr>
            <p:ph idx="1"/>
          </p:nvPr>
        </p:nvSpPr>
        <p:spPr>
          <a:xfrm>
            <a:off x="457200" y="337306"/>
            <a:ext cx="8219256" cy="4315830"/>
          </a:xfrm>
        </p:spPr>
        <p:txBody>
          <a:bodyPr>
            <a:noAutofit/>
          </a:bodyPr>
          <a:lstStyle/>
          <a:p>
            <a:pPr marL="0" indent="0" algn="just">
              <a:buNone/>
            </a:pPr>
            <a:r>
              <a:rPr lang="lt-LT" sz="1350" dirty="0" smtClean="0">
                <a:solidFill>
                  <a:schemeClr val="tx1">
                    <a:lumMod val="95000"/>
                    <a:lumOff val="5000"/>
                  </a:schemeClr>
                </a:solidFill>
                <a:latin typeface="Arial" pitchFamily="34" charset="0"/>
                <a:cs typeface="Arial" pitchFamily="34" charset="0"/>
              </a:rPr>
              <a:t>    „</a:t>
            </a:r>
            <a:r>
              <a:rPr lang="lt-LT" sz="1350" dirty="0">
                <a:solidFill>
                  <a:schemeClr val="tx1">
                    <a:lumMod val="95000"/>
                    <a:lumOff val="5000"/>
                  </a:schemeClr>
                </a:solidFill>
                <a:latin typeface="Arial" pitchFamily="34" charset="0"/>
                <a:cs typeface="Arial" pitchFamily="34" charset="0"/>
              </a:rPr>
              <a:t>Alko“ klubo plakatai, kvietę gaivinti savąją dvasią ir istorinę atmintį, Atgimimo metais rodyti „Sigmos“ skaičiavimo technikos gamybiniame susivienijime bei Televizijos mazgų gamykloje. Ir tik praėjus daugiau nei 20 metų, „Naujajam Židiniui“ (Nr. 5, 2011 m.) paskelbus rašinį apie klubo veiklą slogiais sovietiniais metais bei išspausdinus kelis plakatus, juos pirmą kartą galėjo išvysti žymus Lietuvos plakatų kūrėjas prof. Juozas </a:t>
            </a:r>
            <a:r>
              <a:rPr lang="lt-LT" sz="1350" dirty="0" err="1">
                <a:solidFill>
                  <a:schemeClr val="tx1">
                    <a:lumMod val="95000"/>
                    <a:lumOff val="5000"/>
                  </a:schemeClr>
                </a:solidFill>
                <a:latin typeface="Arial" pitchFamily="34" charset="0"/>
                <a:cs typeface="Arial" pitchFamily="34" charset="0"/>
              </a:rPr>
              <a:t>Galkus</a:t>
            </a:r>
            <a:r>
              <a:rPr lang="lt-LT" sz="1350" dirty="0">
                <a:solidFill>
                  <a:schemeClr val="tx1">
                    <a:lumMod val="95000"/>
                    <a:lumOff val="5000"/>
                  </a:schemeClr>
                </a:solidFill>
                <a:latin typeface="Arial" pitchFamily="34" charset="0"/>
                <a:cs typeface="Arial" pitchFamily="34" charset="0"/>
              </a:rPr>
              <a:t>, dabar spaudai ruošiantis leidinį „Lietuvos plakatas“. </a:t>
            </a:r>
          </a:p>
          <a:p>
            <a:pPr marL="0" indent="0" algn="just">
              <a:buNone/>
            </a:pPr>
            <a:r>
              <a:rPr lang="lt-LT" sz="1350" dirty="0" smtClean="0">
                <a:solidFill>
                  <a:schemeClr val="tx1">
                    <a:lumMod val="95000"/>
                    <a:lumOff val="5000"/>
                  </a:schemeClr>
                </a:solidFill>
                <a:latin typeface="Arial" pitchFamily="34" charset="0"/>
                <a:cs typeface="Arial" pitchFamily="34" charset="0"/>
              </a:rPr>
              <a:t>    Apžiūrėdamas </a:t>
            </a:r>
            <a:r>
              <a:rPr lang="lt-LT" sz="1350" b="1" dirty="0">
                <a:solidFill>
                  <a:schemeClr val="tx1">
                    <a:lumMod val="95000"/>
                    <a:lumOff val="5000"/>
                  </a:schemeClr>
                </a:solidFill>
                <a:latin typeface="Arial" pitchFamily="34" charset="0"/>
                <a:cs typeface="Arial" pitchFamily="34" charset="0"/>
              </a:rPr>
              <a:t>Stepono Lukoševičiaus</a:t>
            </a:r>
            <a:r>
              <a:rPr lang="lt-LT" sz="1350" dirty="0">
                <a:solidFill>
                  <a:schemeClr val="tx1">
                    <a:lumMod val="95000"/>
                    <a:lumOff val="5000"/>
                  </a:schemeClr>
                </a:solidFill>
                <a:latin typeface="Arial" pitchFamily="34" charset="0"/>
                <a:cs typeface="Arial" pitchFamily="34" charset="0"/>
              </a:rPr>
              <a:t> plakatus, sukurtus „Alko“ klubui, profesorius teigė, jog „negalįs patikėti, kad tai ne profesionalaus dailininko darbai“, bei stebėjosi, „kad ir laisvėjimo metais jie išliko nežinomi – daugelis drąsiai galėjo būti išspausdinti tūkstantiniu tiražu ir skelbti žmonėms aktualias idėjas“. Tačiau, pasak plakatų autoriaus, juos piešęs, kaip sugebėjęs, negalvodamas apie meniškumą, o tik siekęs, kad būtų paveikiai išryškinti Tėvynės istorijos ir kultūros faktai, svarbūs „Alko“ klubo veiklai. </a:t>
            </a:r>
          </a:p>
          <a:p>
            <a:pPr marL="0" indent="0" algn="just">
              <a:buNone/>
            </a:pPr>
            <a:r>
              <a:rPr lang="lt-LT" sz="1350" dirty="0" smtClean="0">
                <a:solidFill>
                  <a:schemeClr val="tx1">
                    <a:lumMod val="95000"/>
                    <a:lumOff val="5000"/>
                  </a:schemeClr>
                </a:solidFill>
                <a:latin typeface="Arial" pitchFamily="34" charset="0"/>
                <a:cs typeface="Arial" pitchFamily="34" charset="0"/>
              </a:rPr>
              <a:t>    Prof</a:t>
            </a:r>
            <a:r>
              <a:rPr lang="lt-LT" sz="1350" dirty="0">
                <a:solidFill>
                  <a:schemeClr val="tx1">
                    <a:lumMod val="95000"/>
                    <a:lumOff val="5000"/>
                  </a:schemeClr>
                </a:solidFill>
                <a:latin typeface="Arial" pitchFamily="34" charset="0"/>
                <a:cs typeface="Arial" pitchFamily="34" charset="0"/>
              </a:rPr>
              <a:t>. Juozą </a:t>
            </a:r>
            <a:r>
              <a:rPr lang="lt-LT" sz="1350" dirty="0" err="1">
                <a:solidFill>
                  <a:schemeClr val="tx1">
                    <a:lumMod val="95000"/>
                    <a:lumOff val="5000"/>
                  </a:schemeClr>
                </a:solidFill>
                <a:latin typeface="Arial" pitchFamily="34" charset="0"/>
                <a:cs typeface="Arial" pitchFamily="34" charset="0"/>
              </a:rPr>
              <a:t>Galkų</a:t>
            </a:r>
            <a:r>
              <a:rPr lang="lt-LT" sz="1350" dirty="0">
                <a:solidFill>
                  <a:schemeClr val="tx1">
                    <a:lumMod val="95000"/>
                    <a:lumOff val="5000"/>
                  </a:schemeClr>
                </a:solidFill>
                <a:latin typeface="Arial" pitchFamily="34" charset="0"/>
                <a:cs typeface="Arial" pitchFamily="34" charset="0"/>
              </a:rPr>
              <a:t> nustebino ir tai, kad rinkinyje surado plakato „Sąjūdis“ originalą. „Per akimirką man nedavusi ramybės mįslė buvo įminta: atsirado autorius ir paaiškėjo plakato sukūrimo aplinkybės“. </a:t>
            </a:r>
            <a:r>
              <a:rPr lang="lt-LT" sz="1350" dirty="0" smtClean="0">
                <a:solidFill>
                  <a:schemeClr val="tx1">
                    <a:lumMod val="95000"/>
                    <a:lumOff val="5000"/>
                  </a:schemeClr>
                </a:solidFill>
                <a:latin typeface="Arial" pitchFamily="34" charset="0"/>
                <a:cs typeface="Arial" pitchFamily="34" charset="0"/>
              </a:rPr>
              <a:t>Pasirodo</a:t>
            </a:r>
            <a:r>
              <a:rPr lang="lt-LT" sz="1350" dirty="0">
                <a:solidFill>
                  <a:schemeClr val="tx1">
                    <a:lumMod val="95000"/>
                    <a:lumOff val="5000"/>
                  </a:schemeClr>
                </a:solidFill>
                <a:latin typeface="Arial" pitchFamily="34" charset="0"/>
                <a:cs typeface="Arial" pitchFamily="34" charset="0"/>
              </a:rPr>
              <a:t>, jog prieš kelerius metus garsusis pasaulyje Viktorijos ir Alberto muziejus Londone profesoriaus buvo paprašęs nustatyti šio plakato autorystę – muziejus tarp kitų Rytų Europos revoliucijos reliktinių leidinių turėjo įsigijęs ir šio plakato be metrikos kopiją, padarytą nekokybišku sovietiniu elektrografiniu aparatu. Tačiau tarp tuo metu plakatus kūrusių dailininkų, kuriuos profesorius gerai pažinojo daugelį metų dirbęs Dailės akademijos grafikos katedroje, „Sąjūdžio“ autorystė „nė vienam iš jų nepritiko“. Tad muziejui Londone pranešta prielaida, kad šį plakatą galėjęs sukurti užsienietis, o Lietuvoje buvo kopijuojamas.</a:t>
            </a:r>
          </a:p>
          <a:p>
            <a:pPr marL="0" indent="0" algn="just">
              <a:buNone/>
            </a:pPr>
            <a:r>
              <a:rPr lang="lt-LT" sz="1350" dirty="0">
                <a:solidFill>
                  <a:schemeClr val="bg1"/>
                </a:solidFill>
                <a:latin typeface="Arial" pitchFamily="34" charset="0"/>
                <a:cs typeface="Arial" pitchFamily="34" charset="0"/>
              </a:rPr>
              <a:t> </a:t>
            </a:r>
          </a:p>
          <a:p>
            <a:pPr algn="just"/>
            <a:endParaRPr lang="lt-LT" sz="1350" dirty="0">
              <a:solidFill>
                <a:schemeClr val="bg1"/>
              </a:solidFill>
              <a:latin typeface="Arial" pitchFamily="34" charset="0"/>
              <a:cs typeface="Arial"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5" y="4293096"/>
            <a:ext cx="2455113" cy="2353444"/>
          </a:xfrm>
          <a:prstGeom prst="rect">
            <a:avLst/>
          </a:prstGeom>
        </p:spPr>
      </p:pic>
      <p:sp>
        <p:nvSpPr>
          <p:cNvPr id="5" name="TextBox 4"/>
          <p:cNvSpPr txBox="1"/>
          <p:nvPr/>
        </p:nvSpPr>
        <p:spPr>
          <a:xfrm>
            <a:off x="467544" y="4437112"/>
            <a:ext cx="5328594" cy="2169825"/>
          </a:xfrm>
          <a:prstGeom prst="rect">
            <a:avLst/>
          </a:prstGeom>
          <a:noFill/>
        </p:spPr>
        <p:txBody>
          <a:bodyPr wrap="square" rtlCol="0">
            <a:spAutoFit/>
          </a:bodyPr>
          <a:lstStyle/>
          <a:p>
            <a:pPr algn="just"/>
            <a:r>
              <a:rPr lang="lt-LT" sz="1350" dirty="0" smtClean="0">
                <a:solidFill>
                  <a:schemeClr val="tx1">
                    <a:lumMod val="95000"/>
                    <a:lumOff val="5000"/>
                  </a:schemeClr>
                </a:solidFill>
                <a:latin typeface="Arial" pitchFamily="34" charset="0"/>
                <a:cs typeface="Arial" pitchFamily="34" charset="0"/>
              </a:rPr>
              <a:t>   Šią „Alko“ klubo plakatų ekspoziciją surengti jų autorių neabejotinai paskatino ir prof. Juozo </a:t>
            </a:r>
            <a:r>
              <a:rPr lang="lt-LT" sz="1350" dirty="0" err="1" smtClean="0">
                <a:solidFill>
                  <a:schemeClr val="tx1">
                    <a:lumMod val="95000"/>
                    <a:lumOff val="5000"/>
                  </a:schemeClr>
                </a:solidFill>
                <a:latin typeface="Arial" pitchFamily="34" charset="0"/>
                <a:cs typeface="Arial" pitchFamily="34" charset="0"/>
              </a:rPr>
              <a:t>Galkaus</a:t>
            </a:r>
            <a:r>
              <a:rPr lang="lt-LT" sz="1350" dirty="0" smtClean="0">
                <a:solidFill>
                  <a:schemeClr val="tx1">
                    <a:lumMod val="95000"/>
                    <a:lumOff val="5000"/>
                  </a:schemeClr>
                </a:solidFill>
                <a:latin typeface="Arial" pitchFamily="34" charset="0"/>
                <a:cs typeface="Arial" pitchFamily="34" charset="0"/>
              </a:rPr>
              <a:t> ypač palankūs vertinimai.</a:t>
            </a:r>
          </a:p>
          <a:p>
            <a:pPr algn="just"/>
            <a:endParaRPr lang="lt-LT" sz="1350" dirty="0" smtClean="0">
              <a:solidFill>
                <a:schemeClr val="tx1">
                  <a:lumMod val="95000"/>
                  <a:lumOff val="5000"/>
                </a:schemeClr>
              </a:solidFill>
              <a:latin typeface="Arial" pitchFamily="34" charset="0"/>
              <a:cs typeface="Arial" pitchFamily="34" charset="0"/>
            </a:endParaRPr>
          </a:p>
          <a:p>
            <a:pPr algn="just"/>
            <a:r>
              <a:rPr lang="lt-LT" sz="1350" dirty="0" smtClean="0">
                <a:solidFill>
                  <a:schemeClr val="tx1">
                    <a:lumMod val="95000"/>
                    <a:lumOff val="5000"/>
                  </a:schemeClr>
                </a:solidFill>
                <a:latin typeface="Arial" pitchFamily="34" charset="0"/>
                <a:cs typeface="Arial" pitchFamily="34" charset="0"/>
              </a:rPr>
              <a:t> </a:t>
            </a:r>
            <a:r>
              <a:rPr lang="lt-LT" sz="1350" b="1" dirty="0" smtClean="0">
                <a:solidFill>
                  <a:schemeClr val="tx1">
                    <a:lumMod val="95000"/>
                    <a:lumOff val="5000"/>
                  </a:schemeClr>
                </a:solidFill>
                <a:latin typeface="Arial" pitchFamily="34" charset="0"/>
                <a:cs typeface="Arial" pitchFamily="34" charset="0"/>
              </a:rPr>
              <a:t>Steponas Lukoševičius</a:t>
            </a:r>
            <a:r>
              <a:rPr lang="lt-LT" sz="1350" dirty="0" smtClean="0">
                <a:solidFill>
                  <a:schemeClr val="tx1">
                    <a:lumMod val="95000"/>
                    <a:lumOff val="5000"/>
                  </a:schemeClr>
                </a:solidFill>
                <a:latin typeface="Arial" pitchFamily="34" charset="0"/>
                <a:cs typeface="Arial" pitchFamily="34" charset="0"/>
              </a:rPr>
              <a:t> yra fizikas, išradėjas ir vienas pirmųjų lietuviškų skaičiavimo mašinų konstruktorius, kuris drauge su inžinieriais Edvardu Gudavičiumi (dabar istoriku akademiku) bei Zenonu Didžiuliu dar 1967 m. Vilniaus Skaičiavimo mašinų Specialiame konstravimo biure įkūrė minimą klubą „Alkas“.</a:t>
            </a:r>
          </a:p>
          <a:p>
            <a:pPr algn="just"/>
            <a:endParaRPr lang="lt-LT" sz="1350" dirty="0">
              <a:solidFill>
                <a:schemeClr val="accent6">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002903775"/>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descr="\\v490fs02.lrsk.lrs.lt\katalogai$\žilytė.l\My Documents\lizily\Parodos\2012\09.01Lukosevicius\Virtuali\00017-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103" y="189000"/>
            <a:ext cx="4633794"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28144"/>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v490fs02.lrsk.lrs.lt\katalogai$\žilytė.l\My Documents\lizily\Parodos\2012\09.01Lukosevicius\Virtuali\00028-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930" y="189000"/>
            <a:ext cx="4460141"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78500"/>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2" descr="\\v490fs02.lrsk.lrs.lt\katalogai$\žilytė.l\My Documents\lizily\Parodos\2012\09.01Lukosevicius\Virtuali\00011-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3058" y="189000"/>
            <a:ext cx="4377884"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096100"/>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descr="\\v490fs02.lrsk.lrs.lt\katalogai$\žilytė.l\My Documents\lizily\Parodos\2012\09.01Lukosevicius\Virtuali\00008-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816581"/>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2" descr="\\v490fs02.lrsk.lrs.lt\katalogai$\žilytė.l\My Documents\lizily\Parodos\2012\09.01Lukosevicius\Virtuali\00020-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52184"/>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descr="\\v490fs02.lrsk.lrs.lt\katalogai$\žilytė.l\My Documents\lizily\Parodos\2012\09.01Lukosevicius\Virtuali\00024-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5639" y="189000"/>
            <a:ext cx="4272722"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048536"/>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descr="\\v490fs02.lrsk.lrs.lt\katalogai$\žilytė.l\My Documents\lizily\Parodos\2012\09.01Lukosevicius\Virtuali\00014-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629" y="189000"/>
            <a:ext cx="4386742"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52325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2" descr="\\v490fs02.lrsk.lrs.lt\katalogai$\žilytė.l\My Documents\lizily\Parodos\2012\09.01Lukosevicius\Virtuali\00016-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7641236"/>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2" descr="\\v490fs02.lrsk.lrs.lt\katalogai$\žilytė.l\My Documents\lizily\Parodos\2012\09.01Lukosevicius\Virtuali\00026-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4773" y="189000"/>
            <a:ext cx="4374454"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543362"/>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4" name="Picture 2" descr="\\v490fs02.lrsk.lrs.lt\katalogai$\žilytė.l\My Documents\lizily\Parodos\2012\09.01Lukosevicius\Virtuali\00013-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103" y="189000"/>
            <a:ext cx="4633794"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499617"/>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v490fs02.lrsk.lrs.lt\katalogai$\žilytė.l\My Documents\lizily\Parodos\2012\09.01Lukosevicius\Virtuali\00027-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882454"/>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descr="\\v490fs02.lrsk.lrs.lt\katalogai$\žilytė.l\My Documents\lizily\Parodos\2012\09.01Lukosevicius\Virtuali\00012-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966178"/>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2" descr="\\v490fs02.lrsk.lrs.lt\katalogai$\žilytė.l\My Documents\lizily\Parodos\2012\09.01Lukosevicius\Virtuali\00022-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9000"/>
            <a:ext cx="4374454" cy="6480000"/>
          </a:xfrm>
          <a:prstGeom prst="rect">
            <a:avLst/>
          </a:prstGeom>
          <a:noFill/>
          <a:extLst>
            <a:ext uri="{909E8E84-426E-40DD-AFC4-6F175D3DCCD1}">
              <a14:hiddenFill xmlns:a14="http://schemas.microsoft.com/office/drawing/2010/main">
                <a:solidFill>
                  <a:srgbClr val="FFFFFF"/>
                </a:solidFill>
              </a14:hiddenFill>
            </a:ext>
          </a:extLst>
        </p:spPr>
      </p:pic>
      <p:sp>
        <p:nvSpPr>
          <p:cNvPr id="3" name="Antraštė 1"/>
          <p:cNvSpPr txBox="1">
            <a:spLocks/>
          </p:cNvSpPr>
          <p:nvPr/>
        </p:nvSpPr>
        <p:spPr>
          <a:xfrm>
            <a:off x="5220072" y="4509120"/>
            <a:ext cx="3708000" cy="12241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lt-LT" sz="2400" baseline="30000" dirty="0">
                <a:latin typeface="Aistika" pitchFamily="18" charset="0"/>
              </a:rPr>
              <a:t>Plakatas sukurtas </a:t>
            </a:r>
            <a:r>
              <a:rPr lang="lt-LT" sz="2400" b="1" baseline="30000" dirty="0">
                <a:latin typeface="Aistika" pitchFamily="18" charset="0"/>
              </a:rPr>
              <a:t>Lietuvos Persitvarkymo Sąjūdžio</a:t>
            </a:r>
            <a:r>
              <a:rPr lang="lt-LT" sz="2400" baseline="30000" dirty="0">
                <a:latin typeface="Aistika" pitchFamily="18" charset="0"/>
              </a:rPr>
              <a:t> suvažiavimo išvakarėse. 1988 m.</a:t>
            </a:r>
            <a:r>
              <a:rPr lang="lt-LT" sz="2400" b="1" baseline="30000" dirty="0" smtClean="0">
                <a:latin typeface="Aistika" pitchFamily="18" charset="0"/>
              </a:rPr>
              <a:t/>
            </a:r>
            <a:br>
              <a:rPr lang="lt-LT" sz="2400" b="1" baseline="30000" dirty="0" smtClean="0">
                <a:latin typeface="Aistika" pitchFamily="18" charset="0"/>
              </a:rPr>
            </a:br>
            <a:endParaRPr lang="lt-LT" sz="2400" dirty="0">
              <a:latin typeface="Aistika" pitchFamily="18" charset="0"/>
            </a:endParaRPr>
          </a:p>
        </p:txBody>
      </p:sp>
    </p:spTree>
    <p:extLst>
      <p:ext uri="{BB962C8B-B14F-4D97-AF65-F5344CB8AC3E}">
        <p14:creationId xmlns:p14="http://schemas.microsoft.com/office/powerpoint/2010/main" val="248110617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descr="\\v490fs02.lrsk.lrs.lt\katalogai$\žilytė.l\My Documents\lizily\Parodos\2012\09.01Lukosevicius\Virtuali\00007-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242978"/>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v490fs02.lrsk.lrs.lt\katalogai$\žilytė.l\My Documents\lizily\Parodos\2012\09.01Lukosevicius\Virtuali\00021-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4773" y="189000"/>
            <a:ext cx="4374454"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720273"/>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2" descr="\\v490fs02.lrsk.lrs.lt\katalogai$\žilytė.l\My Documents\lizily\Parodos\2012\09.01Lukosevicius\Virtuali\00010-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989022"/>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v490fs02.lrsk.lrs.lt\katalogai$\žilytė.l\My Documents\lizily\Parodos\2012\09.01Lukosevicius\Virtuali\00030-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545" y="189000"/>
            <a:ext cx="4392911"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30651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descr="\\v490fs02.lrsk.lrs.lt\katalogai$\žilytė.l\My Documents\lizily\Parodos\2012\09.01Lukosevicius\Virtuali\00015-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
        <p:nvSpPr>
          <p:cNvPr id="3" name="Antraštė 1"/>
          <p:cNvSpPr>
            <a:spLocks noGrp="1"/>
          </p:cNvSpPr>
          <p:nvPr>
            <p:ph type="title"/>
          </p:nvPr>
        </p:nvSpPr>
        <p:spPr>
          <a:xfrm>
            <a:off x="5220072" y="980728"/>
            <a:ext cx="3816424" cy="6120680"/>
          </a:xfrm>
        </p:spPr>
        <p:txBody>
          <a:bodyPr>
            <a:normAutofit/>
          </a:bodyPr>
          <a:lstStyle/>
          <a:p>
            <a:pPr algn="l"/>
            <a:r>
              <a:rPr lang="lt-LT" sz="2100" baseline="30000" dirty="0">
                <a:latin typeface="Aistika" pitchFamily="18" charset="0"/>
              </a:rPr>
              <a:t>Prasidėjus Vilniaus pilių tyrinėjimams, pirmiausia Žemutinės pilies, iškilo sumanymas ją atstatyti, kaip geriausią būdą apsaugoti atkastuosius pamatus ir išlikusius rūsius nuo aplinkos poveikio. Tačiau neapleido mintis, kad būtų dar reikšmingiau atstatyti Aukštutinę pilį. Apie tai šio plakato autorius kartu su dr. Napaliu </a:t>
            </a:r>
            <a:r>
              <a:rPr lang="lt-LT" sz="2100" baseline="30000" dirty="0" err="1">
                <a:latin typeface="Aistika" pitchFamily="18" charset="0"/>
              </a:rPr>
              <a:t>Kitkausku</a:t>
            </a:r>
            <a:r>
              <a:rPr lang="lt-LT" sz="2100" baseline="30000" dirty="0">
                <a:latin typeface="Aistika" pitchFamily="18" charset="0"/>
              </a:rPr>
              <a:t>, žymiu Vilniaus pilių tyrinėtoju, rašė spaudoje. Tad 1987 m. „Alko“ klubui sukurtas plakatas su atstatytos Vilniaus Aukštutinės pilies vizija, šalia kurios užrašas priminė, kad pirmą kartą Lietuvos vardas paminėtas 1009 m. </a:t>
            </a:r>
            <a:r>
              <a:rPr lang="lt-LT" sz="2100" baseline="30000" dirty="0" err="1">
                <a:latin typeface="Aistika" pitchFamily="18" charset="0"/>
              </a:rPr>
              <a:t>Kvedlinburgo</a:t>
            </a:r>
            <a:r>
              <a:rPr lang="lt-LT" sz="2100" baseline="30000" dirty="0">
                <a:latin typeface="Aistika" pitchFamily="18" charset="0"/>
              </a:rPr>
              <a:t> analuose. </a:t>
            </a:r>
            <a:r>
              <a:rPr lang="lt-LT" sz="2100" baseline="30000" dirty="0" smtClean="0">
                <a:latin typeface="Aistika" pitchFamily="18" charset="0"/>
              </a:rPr>
              <a:t/>
            </a:r>
            <a:br>
              <a:rPr lang="lt-LT" sz="2100" baseline="30000" dirty="0" smtClean="0">
                <a:latin typeface="Aistika" pitchFamily="18" charset="0"/>
              </a:rPr>
            </a:br>
            <a:r>
              <a:rPr lang="lt-LT" sz="2100" baseline="30000" dirty="0" smtClean="0">
                <a:latin typeface="Aistika" pitchFamily="18" charset="0"/>
              </a:rPr>
              <a:t>Tai </a:t>
            </a:r>
            <a:r>
              <a:rPr lang="lt-LT" sz="2100" baseline="30000" dirty="0">
                <a:latin typeface="Aistika" pitchFamily="18" charset="0"/>
              </a:rPr>
              <a:t>buvo dvi neįvardytos užuominos: tiesioginė, kad būtina atstatyti vieną iš Lietuvos valstybingumo simbolių – Gedimino pilį, ir netiesioginė – atkurti Lietuvos </a:t>
            </a:r>
            <a:r>
              <a:rPr lang="lt-LT" sz="2100" baseline="30000" dirty="0" smtClean="0">
                <a:latin typeface="Aistika" pitchFamily="18" charset="0"/>
              </a:rPr>
              <a:t>valstybę – </a:t>
            </a:r>
            <a:r>
              <a:rPr lang="lt-LT" sz="2100" baseline="30000" dirty="0">
                <a:latin typeface="Aistika" pitchFamily="18" charset="0"/>
              </a:rPr>
              <a:t>įgyvendinti pilies-valstybės viziją iki 2009 metų. Apie tai buvo galima suprasti skaitant plakato apačioje surašytą </a:t>
            </a:r>
            <a:r>
              <a:rPr lang="lt-LT" sz="2100" b="1" baseline="30000" dirty="0">
                <a:latin typeface="Aistika" pitchFamily="18" charset="0"/>
              </a:rPr>
              <a:t>tariamą 2009 m. „</a:t>
            </a:r>
            <a:r>
              <a:rPr lang="lt-LT" sz="2100" b="1" baseline="30000" dirty="0" err="1">
                <a:latin typeface="Aistika" pitchFamily="18" charset="0"/>
              </a:rPr>
              <a:t>Eltos</a:t>
            </a:r>
            <a:r>
              <a:rPr lang="lt-LT" sz="2100" b="1" baseline="30000" dirty="0">
                <a:latin typeface="Aistika" pitchFamily="18" charset="0"/>
              </a:rPr>
              <a:t> pranešimą“,</a:t>
            </a:r>
            <a:r>
              <a:rPr lang="lt-LT" sz="2100" baseline="30000" dirty="0">
                <a:latin typeface="Aistika" pitchFamily="18" charset="0"/>
              </a:rPr>
              <a:t> kad iškilmingame Lietuvos vardo 1000-mečio minėjime </a:t>
            </a:r>
            <a:r>
              <a:rPr lang="lt-LT" sz="2100" b="1" baseline="30000" dirty="0">
                <a:latin typeface="Aistika" pitchFamily="18" charset="0"/>
              </a:rPr>
              <a:t>Gedimino pilies didžiojoje menėje</a:t>
            </a:r>
            <a:r>
              <a:rPr lang="lt-LT" sz="2100" baseline="30000" dirty="0">
                <a:latin typeface="Aistika" pitchFamily="18" charset="0"/>
              </a:rPr>
              <a:t> dalyvavo </a:t>
            </a:r>
            <a:r>
              <a:rPr lang="lt-LT" sz="2100" b="1" baseline="30000" dirty="0">
                <a:latin typeface="Aistika" pitchFamily="18" charset="0"/>
              </a:rPr>
              <a:t>užsienio šalių vadovai,</a:t>
            </a:r>
            <a:r>
              <a:rPr lang="lt-LT" sz="2100" baseline="30000" dirty="0">
                <a:latin typeface="Aistika" pitchFamily="18" charset="0"/>
              </a:rPr>
              <a:t> kurie, žinoma, </a:t>
            </a:r>
            <a:r>
              <a:rPr lang="lt-LT" sz="2100" b="1" baseline="30000" dirty="0">
                <a:latin typeface="Aistika" pitchFamily="18" charset="0"/>
              </a:rPr>
              <a:t>nebūtų atvažiavę į „valstybę“, kurios nėra žemėlapiuose...</a:t>
            </a:r>
            <a:r>
              <a:rPr lang="lt-LT" sz="2100" baseline="30000" dirty="0">
                <a:latin typeface="Aistika" pitchFamily="18" charset="0"/>
              </a:rPr>
              <a:t> </a:t>
            </a:r>
            <a:r>
              <a:rPr lang="lt-LT" sz="2100" baseline="30000" dirty="0" smtClean="0">
                <a:latin typeface="Aistika" pitchFamily="18" charset="0"/>
              </a:rPr>
              <a:t/>
            </a:r>
            <a:br>
              <a:rPr lang="lt-LT" sz="2100" baseline="30000" dirty="0" smtClean="0">
                <a:latin typeface="Aistika" pitchFamily="18" charset="0"/>
              </a:rPr>
            </a:br>
            <a:endParaRPr lang="lt-LT" sz="2100" dirty="0">
              <a:latin typeface="Aistika" pitchFamily="18" charset="0"/>
            </a:endParaRPr>
          </a:p>
        </p:txBody>
      </p:sp>
    </p:spTree>
    <p:extLst>
      <p:ext uri="{BB962C8B-B14F-4D97-AF65-F5344CB8AC3E}">
        <p14:creationId xmlns:p14="http://schemas.microsoft.com/office/powerpoint/2010/main" val="162254393"/>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descr="\\v490fs02.lrsk.lrs.lt\katalogai$\žilytė.l\My Documents\lizily\Parodos\2012\09.01Lukosevicius\Virtuali\00019-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
        <p:nvSpPr>
          <p:cNvPr id="3" name="Antraštė 1"/>
          <p:cNvSpPr txBox="1">
            <a:spLocks/>
          </p:cNvSpPr>
          <p:nvPr/>
        </p:nvSpPr>
        <p:spPr>
          <a:xfrm>
            <a:off x="5220072" y="4005064"/>
            <a:ext cx="3708000" cy="122413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lt-LT" sz="2400" baseline="30000" dirty="0">
                <a:latin typeface="Aistika" pitchFamily="18" charset="0"/>
              </a:rPr>
              <a:t>Plakatas sukurtas artėjant rinkimams į </a:t>
            </a:r>
            <a:r>
              <a:rPr lang="lt-LT" sz="2400" b="1" baseline="30000" dirty="0">
                <a:latin typeface="Aistika" pitchFamily="18" charset="0"/>
              </a:rPr>
              <a:t>Lietuvos Aukščiausiąją Tarybą – Atkuriamąjį Seimą</a:t>
            </a:r>
            <a:r>
              <a:rPr lang="lt-LT" sz="2400" baseline="30000" dirty="0">
                <a:latin typeface="Aistika" pitchFamily="18" charset="0"/>
              </a:rPr>
              <a:t> 1990 m. ir naudotas vėlesniuose rinkimuose, kuriuose dalyvavo </a:t>
            </a:r>
            <a:r>
              <a:rPr lang="lt-LT" sz="2400" b="1" baseline="30000" dirty="0">
                <a:latin typeface="Aistika" pitchFamily="18" charset="0"/>
              </a:rPr>
              <a:t>Sąjūdis.</a:t>
            </a:r>
            <a:r>
              <a:rPr lang="lt-LT" sz="2400" b="1" baseline="30000" dirty="0" smtClean="0">
                <a:latin typeface="Aistika" pitchFamily="18" charset="0"/>
              </a:rPr>
              <a:t/>
            </a:r>
            <a:br>
              <a:rPr lang="lt-LT" sz="2400" b="1" baseline="30000" dirty="0" smtClean="0">
                <a:latin typeface="Aistika" pitchFamily="18" charset="0"/>
              </a:rPr>
            </a:br>
            <a:endParaRPr lang="lt-LT" sz="2400" dirty="0">
              <a:latin typeface="Aistika" pitchFamily="18" charset="0"/>
            </a:endParaRPr>
          </a:p>
        </p:txBody>
      </p:sp>
    </p:spTree>
    <p:extLst>
      <p:ext uri="{BB962C8B-B14F-4D97-AF65-F5344CB8AC3E}">
        <p14:creationId xmlns:p14="http://schemas.microsoft.com/office/powerpoint/2010/main" val="2229799302"/>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v490fs02.lrsk.lrs.lt\katalogai$\žilytė.l\My Documents\lizily\Parodos\2012\09.01Lukosevicius\Virtuali\00029-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545" y="189000"/>
            <a:ext cx="4392911"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60199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v490fs02.lrsk.lrs.lt\katalogai$\žilytė.l\My Documents\lizily\Parodos\2012\09.01Lukosevicius\Virtuali\00006-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500050"/>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2" descr="\\v490fs02.lrsk.lrs.lt\katalogai$\žilytė.l\My Documents\lizily\Parodos\2012\09.01Lukosevicius\Virtuali\00018-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06530"/>
            <a:ext cx="4405303" cy="6480000"/>
          </a:xfrm>
          <a:prstGeom prst="rect">
            <a:avLst/>
          </a:prstGeom>
          <a:noFill/>
          <a:extLst>
            <a:ext uri="{909E8E84-426E-40DD-AFC4-6F175D3DCCD1}">
              <a14:hiddenFill xmlns:a14="http://schemas.microsoft.com/office/drawing/2010/main">
                <a:solidFill>
                  <a:srgbClr val="FFFFFF"/>
                </a:solidFill>
              </a14:hiddenFill>
            </a:ext>
          </a:extLst>
        </p:spPr>
      </p:pic>
      <p:sp>
        <p:nvSpPr>
          <p:cNvPr id="3" name="Antraštė 1"/>
          <p:cNvSpPr txBox="1">
            <a:spLocks/>
          </p:cNvSpPr>
          <p:nvPr/>
        </p:nvSpPr>
        <p:spPr>
          <a:xfrm>
            <a:off x="5220072" y="4509120"/>
            <a:ext cx="3708000" cy="12241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lt-LT" sz="2400" baseline="30000" dirty="0" smtClean="0">
                <a:latin typeface="Aistika" pitchFamily="18" charset="0"/>
              </a:rPr>
              <a:t>Susikūrus Sąjūdžiui, </a:t>
            </a:r>
            <a:r>
              <a:rPr lang="lt-LT" sz="2400" b="1" baseline="30000" dirty="0">
                <a:latin typeface="Aistika" pitchFamily="18" charset="0"/>
              </a:rPr>
              <a:t>nemažai padorių žmonių dar </a:t>
            </a:r>
            <a:r>
              <a:rPr lang="lt-LT" sz="2400" b="1" baseline="30000" dirty="0" smtClean="0">
                <a:latin typeface="Aistika" pitchFamily="18" charset="0"/>
              </a:rPr>
              <a:t>dairėsi </a:t>
            </a:r>
            <a:r>
              <a:rPr lang="lt-LT" sz="2400" b="1" baseline="30000" dirty="0">
                <a:latin typeface="Aistika" pitchFamily="18" charset="0"/>
              </a:rPr>
              <a:t>ir laukė, kuo viskas pasibaigs.</a:t>
            </a:r>
            <a:r>
              <a:rPr lang="lt-LT" sz="2400" baseline="30000" dirty="0">
                <a:latin typeface="Aistika" pitchFamily="18" charset="0"/>
              </a:rPr>
              <a:t> Plakatas nupieštas 1989 m.</a:t>
            </a:r>
            <a:r>
              <a:rPr lang="lt-LT" sz="2000" b="1" baseline="30000" dirty="0" smtClean="0">
                <a:latin typeface="Aistika" pitchFamily="18" charset="0"/>
              </a:rPr>
              <a:t/>
            </a:r>
            <a:br>
              <a:rPr lang="lt-LT" sz="2000" b="1" baseline="30000" dirty="0" smtClean="0">
                <a:latin typeface="Aistika" pitchFamily="18" charset="0"/>
              </a:rPr>
            </a:br>
            <a:endParaRPr lang="lt-LT" sz="2000" dirty="0">
              <a:latin typeface="Aistika" pitchFamily="18" charset="0"/>
            </a:endParaRPr>
          </a:p>
        </p:txBody>
      </p:sp>
    </p:spTree>
    <p:extLst>
      <p:ext uri="{BB962C8B-B14F-4D97-AF65-F5344CB8AC3E}">
        <p14:creationId xmlns:p14="http://schemas.microsoft.com/office/powerpoint/2010/main" val="120274497"/>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descr="\\v490fs02.lrsk.lrs.lt\katalogai$\žilytė.l\My Documents\lizily\Parodos\2012\09.01Lukosevicius\Virtuali\00005-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
        <p:nvSpPr>
          <p:cNvPr id="2" name="Antraštė 1"/>
          <p:cNvSpPr>
            <a:spLocks noGrp="1"/>
          </p:cNvSpPr>
          <p:nvPr>
            <p:ph type="title"/>
          </p:nvPr>
        </p:nvSpPr>
        <p:spPr>
          <a:xfrm>
            <a:off x="5292080" y="2996952"/>
            <a:ext cx="3708000" cy="2736304"/>
          </a:xfrm>
        </p:spPr>
        <p:txBody>
          <a:bodyPr>
            <a:normAutofit/>
          </a:bodyPr>
          <a:lstStyle/>
          <a:p>
            <a:pPr algn="l"/>
            <a:r>
              <a:rPr lang="lt-LT" sz="2400" baseline="30000" dirty="0">
                <a:latin typeface="Aistika" pitchFamily="18" charset="0"/>
              </a:rPr>
              <a:t>Plakatas sukurtas po </a:t>
            </a:r>
            <a:r>
              <a:rPr lang="lt-LT" sz="2400" b="1" baseline="30000" dirty="0">
                <a:latin typeface="Aistika" pitchFamily="18" charset="0"/>
              </a:rPr>
              <a:t>Baltijos kelio</a:t>
            </a:r>
            <a:r>
              <a:rPr lang="lt-LT" sz="2400" baseline="30000" dirty="0">
                <a:latin typeface="Aistika" pitchFamily="18" charset="0"/>
              </a:rPr>
              <a:t> Sovietų Sąjungos kompartijos CK </a:t>
            </a:r>
            <a:r>
              <a:rPr lang="lt-LT" sz="2400" baseline="30000" dirty="0" smtClean="0">
                <a:latin typeface="Aistika" pitchFamily="18" charset="0"/>
              </a:rPr>
              <a:t/>
            </a:r>
            <a:br>
              <a:rPr lang="lt-LT" sz="2400" baseline="30000" dirty="0" smtClean="0">
                <a:latin typeface="Aistika" pitchFamily="18" charset="0"/>
              </a:rPr>
            </a:br>
            <a:r>
              <a:rPr lang="lt-LT" sz="2400" baseline="30000" dirty="0" smtClean="0">
                <a:latin typeface="Aistika" pitchFamily="18" charset="0"/>
              </a:rPr>
              <a:t>1989 </a:t>
            </a:r>
            <a:r>
              <a:rPr lang="lt-LT" sz="2400" baseline="30000" dirty="0">
                <a:latin typeface="Aistika" pitchFamily="18" charset="0"/>
              </a:rPr>
              <a:t>m. rugpjūčio 26 d. paskelbus Baltijos tautoms adresuotą pareiškimą, kuriame teigta ir įžūliai grasinta, kad </a:t>
            </a:r>
            <a:r>
              <a:rPr lang="lt-LT" sz="2400" b="1" baseline="30000" dirty="0">
                <a:latin typeface="Aistika" pitchFamily="18" charset="0"/>
              </a:rPr>
              <a:t>„nueita per toli“</a:t>
            </a:r>
            <a:r>
              <a:rPr lang="lt-LT" sz="2400" baseline="30000" dirty="0">
                <a:latin typeface="Aistika" pitchFamily="18" charset="0"/>
              </a:rPr>
              <a:t>, o </a:t>
            </a:r>
            <a:r>
              <a:rPr lang="lt-LT" sz="2400" b="1" baseline="30000" dirty="0">
                <a:latin typeface="Aistika" pitchFamily="18" charset="0"/>
              </a:rPr>
              <a:t>„padariniai galėtų būti tautoms katastrofiški. Galėtų iškilti klausimas dėl paties jų gyvybingumo</a:t>
            </a:r>
            <a:r>
              <a:rPr lang="lt-LT" sz="2400" b="1" baseline="30000" dirty="0" smtClean="0">
                <a:latin typeface="Aistika" pitchFamily="18" charset="0"/>
              </a:rPr>
              <a:t>“.</a:t>
            </a:r>
            <a:r>
              <a:rPr lang="lt-LT" sz="2000" b="1" baseline="30000" dirty="0" smtClean="0">
                <a:latin typeface="Aistika" pitchFamily="18" charset="0"/>
              </a:rPr>
              <a:t/>
            </a:r>
            <a:br>
              <a:rPr lang="lt-LT" sz="2000" b="1" baseline="30000" dirty="0" smtClean="0">
                <a:latin typeface="Aistika" pitchFamily="18" charset="0"/>
              </a:rPr>
            </a:br>
            <a:endParaRPr lang="lt-LT" sz="2000" dirty="0">
              <a:latin typeface="Aistika" pitchFamily="18" charset="0"/>
            </a:endParaRPr>
          </a:p>
        </p:txBody>
      </p:sp>
    </p:spTree>
    <p:extLst>
      <p:ext uri="{BB962C8B-B14F-4D97-AF65-F5344CB8AC3E}">
        <p14:creationId xmlns:p14="http://schemas.microsoft.com/office/powerpoint/2010/main" val="132186177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v490fs02.lrsk.lrs.lt\katalogai$\žilytė.l\My Documents\lizily\Parodos\2012\09.01Lukosevicius\Virtuali\00023-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639" y="189000"/>
            <a:ext cx="4432722"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076424"/>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descr="\\v490fs02.lrsk.lrs.lt\katalogai$\žilytė.l\My Documents\lizily\Parodos\2012\09.01Lukosevicius\Virtuali\00003-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691252"/>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v490fs02.lrsk.lrs.lt\katalogai$\žilytė.l\My Documents\lizily\Parodos\2012\09.01Lukosevicius\Virtuali\00004-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
        <p:nvSpPr>
          <p:cNvPr id="3" name="Antraštė 1"/>
          <p:cNvSpPr txBox="1">
            <a:spLocks/>
          </p:cNvSpPr>
          <p:nvPr/>
        </p:nvSpPr>
        <p:spPr>
          <a:xfrm>
            <a:off x="5220072" y="4365104"/>
            <a:ext cx="3708000" cy="187220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lt-LT" sz="2400" baseline="30000" dirty="0">
                <a:latin typeface="Aistika" pitchFamily="18" charset="0"/>
              </a:rPr>
              <a:t>Plakatas nupieštas dienomis, kai sovietinė armija prievarta į savo kariuomenę pradėjo imti </a:t>
            </a:r>
            <a:r>
              <a:rPr lang="lt-LT" sz="2400" b="1" baseline="30000" dirty="0">
                <a:latin typeface="Aistika" pitchFamily="18" charset="0"/>
              </a:rPr>
              <a:t>Lietuvos jaunuolius.</a:t>
            </a:r>
            <a:r>
              <a:rPr lang="lt-LT" sz="2400" b="1" baseline="30000" dirty="0" smtClean="0">
                <a:latin typeface="Aistika" pitchFamily="18" charset="0"/>
              </a:rPr>
              <a:t/>
            </a:r>
            <a:br>
              <a:rPr lang="lt-LT" sz="2400" b="1" baseline="30000" dirty="0" smtClean="0">
                <a:latin typeface="Aistika" pitchFamily="18" charset="0"/>
              </a:rPr>
            </a:br>
            <a:endParaRPr lang="lt-LT" sz="2400" dirty="0">
              <a:latin typeface="Aistika" pitchFamily="18" charset="0"/>
            </a:endParaRPr>
          </a:p>
        </p:txBody>
      </p:sp>
    </p:spTree>
    <p:extLst>
      <p:ext uri="{BB962C8B-B14F-4D97-AF65-F5344CB8AC3E}">
        <p14:creationId xmlns:p14="http://schemas.microsoft.com/office/powerpoint/2010/main" val="181812699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descr="\\v490fs02.lrsk.lrs.lt\katalogai$\žilytė.l\My Documents\lizily\Parodos\2012\09.01Lukosevicius\Virtuali\00009-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
        <p:nvSpPr>
          <p:cNvPr id="3" name="Antraštė 1"/>
          <p:cNvSpPr txBox="1">
            <a:spLocks/>
          </p:cNvSpPr>
          <p:nvPr/>
        </p:nvSpPr>
        <p:spPr>
          <a:xfrm>
            <a:off x="5220072" y="4365104"/>
            <a:ext cx="3708000" cy="187220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lt-LT" sz="2400" baseline="30000" dirty="0">
                <a:latin typeface="Aistika" pitchFamily="18" charset="0"/>
              </a:rPr>
              <a:t>Plakatas sukurtas Maskvai nuolatos reikalaujant ir grasinant atšaukti </a:t>
            </a:r>
            <a:endParaRPr lang="lt-LT" sz="2400" baseline="30000" dirty="0" smtClean="0">
              <a:latin typeface="Aistika" pitchFamily="18" charset="0"/>
            </a:endParaRPr>
          </a:p>
          <a:p>
            <a:pPr algn="l"/>
            <a:r>
              <a:rPr lang="lt-LT" sz="2400" b="1" baseline="30000" dirty="0" smtClean="0">
                <a:latin typeface="Aistika" pitchFamily="18" charset="0"/>
              </a:rPr>
              <a:t>Kovo </a:t>
            </a:r>
            <a:r>
              <a:rPr lang="lt-LT" sz="2400" b="1" baseline="30000" dirty="0">
                <a:latin typeface="Aistika" pitchFamily="18" charset="0"/>
              </a:rPr>
              <a:t>11-osios Lietuvos Valstybės Nepriklausomybės Atkūrimo Aktą.</a:t>
            </a:r>
            <a:r>
              <a:rPr lang="lt-LT" sz="2400" b="1" baseline="30000" dirty="0" smtClean="0">
                <a:latin typeface="Aistika" pitchFamily="18" charset="0"/>
              </a:rPr>
              <a:t/>
            </a:r>
            <a:br>
              <a:rPr lang="lt-LT" sz="2400" b="1" baseline="30000" dirty="0" smtClean="0">
                <a:latin typeface="Aistika" pitchFamily="18" charset="0"/>
              </a:rPr>
            </a:br>
            <a:endParaRPr lang="lt-LT" sz="2400" dirty="0">
              <a:latin typeface="Aistika" pitchFamily="18" charset="0"/>
            </a:endParaRPr>
          </a:p>
        </p:txBody>
      </p:sp>
    </p:spTree>
    <p:extLst>
      <p:ext uri="{BB962C8B-B14F-4D97-AF65-F5344CB8AC3E}">
        <p14:creationId xmlns:p14="http://schemas.microsoft.com/office/powerpoint/2010/main" val="3982228038"/>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v490fs02.lrsk.lrs.lt\katalogai$\žilytė.l\My Documents\lizily\Parodos\2012\09.01Lukosevicius\Virtuali\00001-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49"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93149"/>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v490fs02.lrsk.lrs.lt\katalogai$\žilytė.l\My Documents\lizily\Parodos\2012\09.01Lukosevicius\Virtuali\00002-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737" y="189000"/>
            <a:ext cx="4405303" cy="6480000"/>
          </a:xfrm>
          <a:prstGeom prst="rect">
            <a:avLst/>
          </a:prstGeom>
          <a:noFill/>
          <a:extLst>
            <a:ext uri="{909E8E84-426E-40DD-AFC4-6F175D3DCCD1}">
              <a14:hiddenFill xmlns:a14="http://schemas.microsoft.com/office/drawing/2010/main">
                <a:solidFill>
                  <a:srgbClr val="FFFFFF"/>
                </a:solidFill>
              </a14:hiddenFill>
            </a:ext>
          </a:extLst>
        </p:spPr>
      </p:pic>
      <p:sp>
        <p:nvSpPr>
          <p:cNvPr id="3" name="Antraštė 1"/>
          <p:cNvSpPr txBox="1">
            <a:spLocks/>
          </p:cNvSpPr>
          <p:nvPr/>
        </p:nvSpPr>
        <p:spPr>
          <a:xfrm>
            <a:off x="5220072" y="4365104"/>
            <a:ext cx="3708000" cy="187220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baseline="30000" dirty="0" err="1">
                <a:latin typeface="Aistika" pitchFamily="18" charset="0"/>
              </a:rPr>
              <a:t>Šis</a:t>
            </a:r>
            <a:r>
              <a:rPr lang="en-GB" sz="2400" baseline="30000" dirty="0">
                <a:latin typeface="Aistika" pitchFamily="18" charset="0"/>
              </a:rPr>
              <a:t> </a:t>
            </a:r>
            <a:r>
              <a:rPr lang="en-GB" sz="2400" baseline="30000" dirty="0" err="1">
                <a:latin typeface="Aistika" pitchFamily="18" charset="0"/>
              </a:rPr>
              <a:t>plakatas</a:t>
            </a:r>
            <a:r>
              <a:rPr lang="en-GB" sz="2400" baseline="30000" dirty="0">
                <a:latin typeface="Aistika" pitchFamily="18" charset="0"/>
              </a:rPr>
              <a:t>, </a:t>
            </a:r>
            <a:r>
              <a:rPr lang="en-GB" sz="2400" baseline="30000" dirty="0" err="1">
                <a:latin typeface="Aistika" pitchFamily="18" charset="0"/>
              </a:rPr>
              <a:t>kurį</a:t>
            </a:r>
            <a:r>
              <a:rPr lang="en-GB" sz="2400" baseline="30000" dirty="0">
                <a:latin typeface="Aistika" pitchFamily="18" charset="0"/>
              </a:rPr>
              <a:t> </a:t>
            </a:r>
            <a:r>
              <a:rPr lang="en-GB" sz="2400" baseline="30000" dirty="0" err="1">
                <a:latin typeface="Aistika" pitchFamily="18" charset="0"/>
              </a:rPr>
              <a:t>galima</a:t>
            </a:r>
            <a:r>
              <a:rPr lang="en-GB" sz="2400" baseline="30000" dirty="0">
                <a:latin typeface="Aistika" pitchFamily="18" charset="0"/>
              </a:rPr>
              <a:t> </a:t>
            </a:r>
            <a:r>
              <a:rPr lang="en-GB" sz="2400" baseline="30000" dirty="0" err="1">
                <a:latin typeface="Aistika" pitchFamily="18" charset="0"/>
              </a:rPr>
              <a:t>pavadinti</a:t>
            </a:r>
            <a:r>
              <a:rPr lang="en-GB" sz="2400" baseline="30000" dirty="0">
                <a:latin typeface="Aistika" pitchFamily="18" charset="0"/>
              </a:rPr>
              <a:t> </a:t>
            </a:r>
            <a:endParaRPr lang="lt-LT" sz="2400" baseline="30000" dirty="0" smtClean="0">
              <a:latin typeface="Aistika" pitchFamily="18" charset="0"/>
            </a:endParaRPr>
          </a:p>
          <a:p>
            <a:pPr algn="l"/>
            <a:r>
              <a:rPr lang="en-GB" sz="2400" b="1" baseline="30000" dirty="0" smtClean="0">
                <a:latin typeface="Aistika" pitchFamily="18" charset="0"/>
              </a:rPr>
              <a:t>„</a:t>
            </a:r>
            <a:r>
              <a:rPr lang="en-GB" sz="2400" b="1" baseline="30000" dirty="0">
                <a:latin typeface="Aistika" pitchFamily="18" charset="0"/>
              </a:rPr>
              <a:t>Po </a:t>
            </a:r>
            <a:r>
              <a:rPr lang="en-GB" sz="2400" b="1" baseline="30000" dirty="0" err="1">
                <a:latin typeface="Aistika" pitchFamily="18" charset="0"/>
              </a:rPr>
              <a:t>centru</a:t>
            </a:r>
            <a:r>
              <a:rPr lang="en-GB" sz="2400" b="1" baseline="30000" dirty="0">
                <a:latin typeface="Aistika" pitchFamily="18" charset="0"/>
              </a:rPr>
              <a:t> </a:t>
            </a:r>
            <a:r>
              <a:rPr lang="en-GB" sz="2400" b="1" baseline="30000" dirty="0" err="1">
                <a:latin typeface="Aistika" pitchFamily="18" charset="0"/>
              </a:rPr>
              <a:t>Evropy</a:t>
            </a:r>
            <a:r>
              <a:rPr lang="en-GB" sz="2400" b="1" baseline="30000" dirty="0">
                <a:latin typeface="Aistika" pitchFamily="18" charset="0"/>
              </a:rPr>
              <a:t> – </a:t>
            </a:r>
            <a:r>
              <a:rPr lang="en-GB" sz="2400" b="1" baseline="30000" dirty="0" err="1">
                <a:latin typeface="Aistika" pitchFamily="18" charset="0"/>
              </a:rPr>
              <a:t>ogon</a:t>
            </a:r>
            <a:r>
              <a:rPr lang="en-GB" sz="2400" b="1" baseline="30000" dirty="0">
                <a:latin typeface="Aistika" pitchFamily="18" charset="0"/>
              </a:rPr>
              <a:t>!“</a:t>
            </a:r>
            <a:r>
              <a:rPr lang="en-GB" sz="2400" baseline="30000" dirty="0">
                <a:latin typeface="Aistika" pitchFamily="18" charset="0"/>
              </a:rPr>
              <a:t> </a:t>
            </a:r>
          </a:p>
          <a:p>
            <a:pPr algn="l"/>
            <a:r>
              <a:rPr lang="lt-LT" sz="2400" baseline="30000" dirty="0">
                <a:latin typeface="Aistika" pitchFamily="18" charset="0"/>
              </a:rPr>
              <a:t>(„Į Europos centrą – ugnis!“), sukurtas </a:t>
            </a:r>
            <a:r>
              <a:rPr lang="lt-LT" sz="2400" b="1" baseline="30000" dirty="0">
                <a:latin typeface="Aistika" pitchFamily="18" charset="0"/>
              </a:rPr>
              <a:t>1991 m. sausyje, sovietų agresijos dienomis.</a:t>
            </a:r>
            <a:r>
              <a:rPr lang="lt-LT" sz="2400" b="1" baseline="30000" dirty="0" smtClean="0">
                <a:latin typeface="Aistika" pitchFamily="18" charset="0"/>
              </a:rPr>
              <a:t/>
            </a:r>
            <a:br>
              <a:rPr lang="lt-LT" sz="2400" b="1" baseline="30000" dirty="0" smtClean="0">
                <a:latin typeface="Aistika" pitchFamily="18" charset="0"/>
              </a:rPr>
            </a:br>
            <a:endParaRPr lang="lt-LT" sz="2400" dirty="0">
              <a:latin typeface="Aistika" pitchFamily="18" charset="0"/>
            </a:endParaRPr>
          </a:p>
        </p:txBody>
      </p:sp>
    </p:spTree>
    <p:extLst>
      <p:ext uri="{BB962C8B-B14F-4D97-AF65-F5344CB8AC3E}">
        <p14:creationId xmlns:p14="http://schemas.microsoft.com/office/powerpoint/2010/main" val="103399758"/>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2" descr="\\v490fs02.lrsk.lrs.lt\katalogai$\žilytė.l\My Documents\lizily\Parodos\2012\09.01Lukosevicius\Virtuali\00025-o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545" y="189000"/>
            <a:ext cx="4392911"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58230"/>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TotalTime>
  <Words>537</Words>
  <Application>Microsoft Office PowerPoint</Application>
  <PresentationFormat>Demonstracija ekrane (4:3)</PresentationFormat>
  <Paragraphs>20</Paragraphs>
  <Slides>32</Slides>
  <Notes>0</Notes>
  <HiddenSlides>0</HiddenSlides>
  <MMClips>0</MMClips>
  <ScaleCrop>false</ScaleCrop>
  <HeadingPairs>
    <vt:vector size="4" baseType="variant">
      <vt:variant>
        <vt:lpstr>Tema</vt:lpstr>
      </vt:variant>
      <vt:variant>
        <vt:i4>1</vt:i4>
      </vt:variant>
      <vt:variant>
        <vt:lpstr>Skaidrių pavadinimai</vt:lpstr>
      </vt:variant>
      <vt:variant>
        <vt:i4>32</vt:i4>
      </vt:variant>
    </vt:vector>
  </HeadingPairs>
  <TitlesOfParts>
    <vt:vector size="33" baseType="lpstr">
      <vt:lpstr>Office tema</vt:lpstr>
      <vt:lpstr>Artėjant  SĄJŪDŽIO  25-mečiui   Nuo SĄJŪDŽIO priešaušrio  iki LIETUVOS valstybės  nepriklausomybės atkūrimo   Nežinomi  visuomenei „Alko“ klubo Atgimimo laikų plakatai</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Prasidėjus Vilniaus pilių tyrinėjimams, pirmiausia Žemutinės pilies, iškilo sumanymas ją atstatyti, kaip geriausią būdą apsaugoti atkastuosius pamatus ir išlikusius rūsius nuo aplinkos poveikio. Tačiau neapleido mintis, kad būtų dar reikšmingiau atstatyti Aukštutinę pilį. Apie tai šio plakato autorius kartu su dr. Napaliu Kitkausku, žymiu Vilniaus pilių tyrinėtoju, rašė spaudoje. Tad 1987 m. „Alko“ klubui sukurtas plakatas su atstatytos Vilniaus Aukštutinės pilies vizija, šalia kurios užrašas priminė, kad pirmą kartą Lietuvos vardas paminėtas 1009 m. Kvedlinburgo analuose.  Tai buvo dvi neįvardytos užuominos: tiesioginė, kad būtina atstatyti vieną iš Lietuvos valstybingumo simbolių – Gedimino pilį, ir netiesioginė – atkurti Lietuvos valstybę – įgyvendinti pilies-valstybės viziją iki 2009 metų. Apie tai buvo galima suprasti skaitant plakato apačioje surašytą tariamą 2009 m. „Eltos pranešimą“, kad iškilmingame Lietuvos vardo 1000-mečio minėjime Gedimino pilies didžiojoje menėje dalyvavo užsienio šalių vadovai, kurie, žinoma, nebūtų atvažiavę į „valstybę“, kurios nėra žemėlapiuose...  </vt:lpstr>
      <vt:lpstr>PowerPoint pristatymas</vt:lpstr>
      <vt:lpstr>PowerPoint pristatymas</vt:lpstr>
      <vt:lpstr>PowerPoint pristatymas</vt:lpstr>
      <vt:lpstr>PowerPoint pristatymas</vt:lpstr>
      <vt:lpstr>Plakatas sukurtas po Baltijos kelio Sovietų Sąjungos kompartijos CK  1989 m. rugpjūčio 26 d. paskelbus Baltijos tautoms adresuotą pareiškimą, kuriame teigta ir įžūliai grasinta, kad „nueita per toli“, o „padariniai galėtų būti tautoms katastrofiški. Galėtų iškilti klausimas dėl paties jų gyvybingumo“. </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Artėjant  SĄJŪDŽIO  25-mečiui   Nuo SĄJŪDŽIO priešaušrio iki LIETUVOS valstybės  nepriklausomybės atkūrimo   Nežinomi visuomenei „Alko“ klubo Atgimimo laikų plakatai</dc:title>
  <dc:creator>Žilytė. L.</dc:creator>
  <cp:lastModifiedBy>MOTIEJŪNAITĖ Neringa</cp:lastModifiedBy>
  <cp:revision>26</cp:revision>
  <dcterms:created xsi:type="dcterms:W3CDTF">2012-08-29T05:23:12Z</dcterms:created>
  <dcterms:modified xsi:type="dcterms:W3CDTF">2012-09-11T11:16:28Z</dcterms:modified>
</cp:coreProperties>
</file>