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charts/chart9.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93" r:id="rId2"/>
    <p:sldId id="292" r:id="rId3"/>
    <p:sldId id="291" r:id="rId4"/>
    <p:sldId id="289" r:id="rId5"/>
    <p:sldId id="302" r:id="rId6"/>
    <p:sldId id="299" r:id="rId7"/>
    <p:sldId id="297" r:id="rId8"/>
    <p:sldId id="301" r:id="rId9"/>
    <p:sldId id="298" r:id="rId10"/>
    <p:sldId id="300" r:id="rId11"/>
    <p:sldId id="260" r:id="rId12"/>
    <p:sldId id="286" r:id="rId13"/>
    <p:sldId id="284" r:id="rId14"/>
    <p:sldId id="273" r:id="rId15"/>
    <p:sldId id="262" r:id="rId16"/>
    <p:sldId id="285" r:id="rId17"/>
    <p:sldId id="264" r:id="rId18"/>
    <p:sldId id="288" r:id="rId19"/>
    <p:sldId id="287" r:id="rId20"/>
    <p:sldId id="283" r:id="rId21"/>
    <p:sldId id="290" r:id="rId22"/>
    <p:sldId id="303" r:id="rId23"/>
  </p:sldIdLst>
  <p:sldSz cx="9144000" cy="6858000" type="screen4x3"/>
  <p:notesSz cx="6834188" cy="9979025"/>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A5FF"/>
    <a:srgbClr val="FF9B9B"/>
    <a:srgbClr val="FF4747"/>
    <a:srgbClr val="FF1D1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4660"/>
  </p:normalViewPr>
  <p:slideViewPr>
    <p:cSldViewPr>
      <p:cViewPr varScale="1">
        <p:scale>
          <a:sx n="111" d="100"/>
          <a:sy n="111" d="100"/>
        </p:scale>
        <p:origin x="-162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lt-LT"/>
  <c:chart>
    <c:view3D>
      <c:perspective val="30"/>
    </c:view3D>
    <c:plotArea>
      <c:layout>
        <c:manualLayout>
          <c:layoutTarget val="inner"/>
          <c:xMode val="edge"/>
          <c:yMode val="edge"/>
          <c:x val="7.8049115388354198E-2"/>
          <c:y val="4.4861391929187325E-2"/>
          <c:w val="0.66583588509769653"/>
          <c:h val="0.84317326500459722"/>
        </c:manualLayout>
      </c:layout>
      <c:bar3DChart>
        <c:barDir val="col"/>
        <c:grouping val="standard"/>
        <c:ser>
          <c:idx val="0"/>
          <c:order val="0"/>
          <c:tx>
            <c:strRef>
              <c:f>Sheet1!$B$1</c:f>
              <c:strCache>
                <c:ptCount val="1"/>
                <c:pt idx="0">
                  <c:v>Patarąjį mėnesį rūkė</c:v>
                </c:pt>
              </c:strCache>
            </c:strRef>
          </c:tx>
          <c:spPr>
            <a:solidFill>
              <a:srgbClr val="FF9B9B"/>
            </a:solidFill>
          </c:spPr>
          <c:dLbls>
            <c:dLbl>
              <c:idx val="0"/>
              <c:layout>
                <c:manualLayout>
                  <c:x val="3.0864197530864226E-3"/>
                  <c:y val="8.9793045148623796E-2"/>
                </c:manualLayout>
              </c:layout>
              <c:showVal val="1"/>
            </c:dLbl>
            <c:dLbl>
              <c:idx val="1"/>
              <c:layout>
                <c:manualLayout>
                  <c:x val="4.6296296296296346E-3"/>
                  <c:y val="7.295684918325672E-2"/>
                </c:manualLayout>
              </c:layout>
              <c:showVal val="1"/>
            </c:dLbl>
            <c:dLbl>
              <c:idx val="2"/>
              <c:layout>
                <c:manualLayout>
                  <c:x val="5.6583708480089045E-17"/>
                  <c:y val="8.1374947165940237E-2"/>
                </c:manualLayout>
              </c:layout>
              <c:showVal val="1"/>
            </c:dLbl>
            <c:showVal val="1"/>
          </c:dLbls>
          <c:cat>
            <c:numRef>
              <c:f>Sheet1!$A$2:$A$4</c:f>
              <c:numCache>
                <c:formatCode>General</c:formatCode>
                <c:ptCount val="3"/>
                <c:pt idx="0">
                  <c:v>2001</c:v>
                </c:pt>
                <c:pt idx="1">
                  <c:v>2005</c:v>
                </c:pt>
                <c:pt idx="2">
                  <c:v>2009</c:v>
                </c:pt>
              </c:numCache>
            </c:numRef>
          </c:cat>
          <c:val>
            <c:numRef>
              <c:f>Sheet1!$B$2:$B$4</c:f>
              <c:numCache>
                <c:formatCode>0.0</c:formatCode>
                <c:ptCount val="3"/>
                <c:pt idx="0">
                  <c:v>29.6</c:v>
                </c:pt>
                <c:pt idx="1">
                  <c:v>25.9</c:v>
                </c:pt>
                <c:pt idx="2">
                  <c:v>27.1</c:v>
                </c:pt>
              </c:numCache>
            </c:numRef>
          </c:val>
        </c:ser>
        <c:ser>
          <c:idx val="1"/>
          <c:order val="1"/>
          <c:tx>
            <c:strRef>
              <c:f>Sheet1!$C$1</c:f>
              <c:strCache>
                <c:ptCount val="1"/>
                <c:pt idx="0">
                  <c:v>Berniukai</c:v>
                </c:pt>
              </c:strCache>
            </c:strRef>
          </c:tx>
          <c:spPr>
            <a:solidFill>
              <a:srgbClr val="2DA5FF"/>
            </a:solidFill>
          </c:spPr>
          <c:dLbls>
            <c:dLbl>
              <c:idx val="0"/>
              <c:layout>
                <c:manualLayout>
                  <c:x val="3.0864197530864504E-3"/>
                  <c:y val="7.295684918325672E-2"/>
                </c:manualLayout>
              </c:layout>
              <c:showVal val="1"/>
            </c:dLbl>
            <c:dLbl>
              <c:idx val="1"/>
              <c:layout>
                <c:manualLayout>
                  <c:x val="-3.0864197530864226E-3"/>
                  <c:y val="7.8568914505045745E-2"/>
                </c:manualLayout>
              </c:layout>
              <c:showVal val="1"/>
            </c:dLbl>
            <c:dLbl>
              <c:idx val="2"/>
              <c:layout>
                <c:manualLayout>
                  <c:x val="1.5432098765432117E-3"/>
                  <c:y val="7.295684918325672E-2"/>
                </c:manualLayout>
              </c:layout>
              <c:showVal val="1"/>
            </c:dLbl>
            <c:showVal val="1"/>
          </c:dLbls>
          <c:cat>
            <c:numRef>
              <c:f>Sheet1!$A$2:$A$4</c:f>
              <c:numCache>
                <c:formatCode>General</c:formatCode>
                <c:ptCount val="3"/>
                <c:pt idx="0">
                  <c:v>2001</c:v>
                </c:pt>
                <c:pt idx="1">
                  <c:v>2005</c:v>
                </c:pt>
                <c:pt idx="2">
                  <c:v>2009</c:v>
                </c:pt>
              </c:numCache>
            </c:numRef>
          </c:cat>
          <c:val>
            <c:numRef>
              <c:f>Sheet1!$C$2:$C$4</c:f>
              <c:numCache>
                <c:formatCode>0.0</c:formatCode>
                <c:ptCount val="3"/>
                <c:pt idx="0">
                  <c:v>37.6</c:v>
                </c:pt>
                <c:pt idx="1">
                  <c:v>33.800000000000004</c:v>
                </c:pt>
                <c:pt idx="2">
                  <c:v>34.4</c:v>
                </c:pt>
              </c:numCache>
            </c:numRef>
          </c:val>
        </c:ser>
        <c:ser>
          <c:idx val="2"/>
          <c:order val="2"/>
          <c:tx>
            <c:strRef>
              <c:f>Sheet1!$D$1</c:f>
              <c:strCache>
                <c:ptCount val="1"/>
                <c:pt idx="0">
                  <c:v>Mergaitės</c:v>
                </c:pt>
              </c:strCache>
            </c:strRef>
          </c:tx>
          <c:spPr>
            <a:solidFill>
              <a:srgbClr val="FF9B9B"/>
            </a:solidFill>
          </c:spPr>
          <c:dLbls>
            <c:dLbl>
              <c:idx val="0"/>
              <c:layout>
                <c:manualLayout>
                  <c:x val="3.0864197530864226E-3"/>
                  <c:y val="7.8568914505045745E-2"/>
                </c:manualLayout>
              </c:layout>
              <c:showVal val="1"/>
            </c:dLbl>
            <c:dLbl>
              <c:idx val="1"/>
              <c:layout>
                <c:manualLayout>
                  <c:x val="3.0864197530864226E-3"/>
                  <c:y val="7.8568914505045745E-2"/>
                </c:manualLayout>
              </c:layout>
              <c:showVal val="1"/>
            </c:dLbl>
            <c:dLbl>
              <c:idx val="2"/>
              <c:layout>
                <c:manualLayout>
                  <c:x val="4.6296296296296346E-3"/>
                  <c:y val="7.295684918325672E-2"/>
                </c:manualLayout>
              </c:layout>
              <c:showVal val="1"/>
            </c:dLbl>
            <c:showVal val="1"/>
          </c:dLbls>
          <c:cat>
            <c:numRef>
              <c:f>Sheet1!$A$2:$A$4</c:f>
              <c:numCache>
                <c:formatCode>General</c:formatCode>
                <c:ptCount val="3"/>
                <c:pt idx="0">
                  <c:v>2001</c:v>
                </c:pt>
                <c:pt idx="1">
                  <c:v>2005</c:v>
                </c:pt>
                <c:pt idx="2">
                  <c:v>2009</c:v>
                </c:pt>
              </c:numCache>
            </c:numRef>
          </c:cat>
          <c:val>
            <c:numRef>
              <c:f>Sheet1!$D$2:$D$4</c:f>
              <c:numCache>
                <c:formatCode>0.0</c:formatCode>
                <c:ptCount val="3"/>
                <c:pt idx="0">
                  <c:v>68.099999999999994</c:v>
                </c:pt>
                <c:pt idx="1">
                  <c:v>65.599999999999994</c:v>
                </c:pt>
                <c:pt idx="2">
                  <c:v>67.599999999999994</c:v>
                </c:pt>
              </c:numCache>
            </c:numRef>
          </c:val>
        </c:ser>
        <c:ser>
          <c:idx val="3"/>
          <c:order val="3"/>
          <c:tx>
            <c:strRef>
              <c:f>Sheet1!$E$1</c:f>
              <c:strCache>
                <c:ptCount val="1"/>
                <c:pt idx="0">
                  <c:v>Bent kartą rūkė</c:v>
                </c:pt>
              </c:strCache>
            </c:strRef>
          </c:tx>
          <c:spPr>
            <a:solidFill>
              <a:srgbClr val="2DA5FF"/>
            </a:solidFill>
          </c:spPr>
          <c:dLbls>
            <c:dLbl>
              <c:idx val="0"/>
              <c:layout>
                <c:manualLayout>
                  <c:x val="0"/>
                  <c:y val="7.8568914505045703E-2"/>
                </c:manualLayout>
              </c:layout>
              <c:showVal val="1"/>
            </c:dLbl>
            <c:dLbl>
              <c:idx val="1"/>
              <c:layout>
                <c:manualLayout>
                  <c:x val="3.086298240497718E-3"/>
                  <c:y val="6.7344783861467722E-2"/>
                </c:manualLayout>
              </c:layout>
              <c:showVal val="1"/>
            </c:dLbl>
            <c:dLbl>
              <c:idx val="2"/>
              <c:layout>
                <c:manualLayout>
                  <c:x val="7.7160493827160594E-3"/>
                  <c:y val="7.0150816522362228E-2"/>
                </c:manualLayout>
              </c:layout>
              <c:showVal val="1"/>
            </c:dLbl>
            <c:showVal val="1"/>
          </c:dLbls>
          <c:cat>
            <c:numRef>
              <c:f>Sheet1!$A$2:$A$4</c:f>
              <c:numCache>
                <c:formatCode>General</c:formatCode>
                <c:ptCount val="3"/>
                <c:pt idx="0">
                  <c:v>2001</c:v>
                </c:pt>
                <c:pt idx="1">
                  <c:v>2005</c:v>
                </c:pt>
                <c:pt idx="2">
                  <c:v>2009</c:v>
                </c:pt>
              </c:numCache>
            </c:numRef>
          </c:cat>
          <c:val>
            <c:numRef>
              <c:f>Sheet1!$E$2:$E$4</c:f>
              <c:numCache>
                <c:formatCode>0.0</c:formatCode>
                <c:ptCount val="3"/>
                <c:pt idx="0">
                  <c:v>82.8</c:v>
                </c:pt>
                <c:pt idx="1">
                  <c:v>80</c:v>
                </c:pt>
                <c:pt idx="2">
                  <c:v>80.400000000000006</c:v>
                </c:pt>
              </c:numCache>
            </c:numRef>
          </c:val>
        </c:ser>
        <c:shape val="box"/>
        <c:axId val="114931200"/>
        <c:axId val="114932736"/>
        <c:axId val="114985152"/>
      </c:bar3DChart>
      <c:catAx>
        <c:axId val="114931200"/>
        <c:scaling>
          <c:orientation val="minMax"/>
        </c:scaling>
        <c:axPos val="b"/>
        <c:numFmt formatCode="General" sourceLinked="1"/>
        <c:tickLblPos val="nextTo"/>
        <c:crossAx val="114932736"/>
        <c:crosses val="autoZero"/>
        <c:auto val="1"/>
        <c:lblAlgn val="ctr"/>
        <c:lblOffset val="100"/>
      </c:catAx>
      <c:valAx>
        <c:axId val="114932736"/>
        <c:scaling>
          <c:orientation val="minMax"/>
        </c:scaling>
        <c:axPos val="l"/>
        <c:majorGridlines/>
        <c:numFmt formatCode="#,##0" sourceLinked="0"/>
        <c:tickLblPos val="nextTo"/>
        <c:crossAx val="114931200"/>
        <c:crosses val="autoZero"/>
        <c:crossBetween val="between"/>
      </c:valAx>
      <c:serAx>
        <c:axId val="114985152"/>
        <c:scaling>
          <c:orientation val="minMax"/>
        </c:scaling>
        <c:axPos val="b"/>
        <c:tickLblPos val="nextTo"/>
        <c:crossAx val="114932736"/>
        <c:crosses val="autoZero"/>
        <c:tickLblSkip val="3"/>
        <c:tickMarkSkip val="2"/>
      </c:serAx>
    </c:plotArea>
    <c:legend>
      <c:legendPos val="r"/>
      <c:legendEntry>
        <c:idx val="0"/>
        <c:delete val="1"/>
      </c:legendEntry>
      <c:legendEntry>
        <c:idx val="3"/>
        <c:delete val="1"/>
      </c:legendEntry>
      <c:layout>
        <c:manualLayout>
          <c:xMode val="edge"/>
          <c:yMode val="edge"/>
          <c:x val="0.76254240789345773"/>
          <c:y val="0.25375594100084337"/>
          <c:w val="0.15258104889666588"/>
          <c:h val="0.15576397774352121"/>
        </c:manualLayout>
      </c:layout>
    </c:legend>
    <c:plotVisOnly val="1"/>
  </c:chart>
  <c:txPr>
    <a:bodyPr/>
    <a:lstStyle/>
    <a:p>
      <a:pPr>
        <a:defRPr sz="1800"/>
      </a:pPr>
      <a:endParaRPr lang="lt-LT"/>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lt-LT"/>
  <c:chart>
    <c:view3D>
      <c:perspective val="30"/>
    </c:view3D>
    <c:plotArea>
      <c:layout>
        <c:manualLayout>
          <c:layoutTarget val="inner"/>
          <c:xMode val="edge"/>
          <c:yMode val="edge"/>
          <c:x val="4.9885413628851967E-2"/>
          <c:y val="4.4861391929187276E-2"/>
          <c:w val="0.79024193156411038"/>
          <c:h val="0.84317326500459699"/>
        </c:manualLayout>
      </c:layout>
      <c:bar3DChart>
        <c:barDir val="col"/>
        <c:grouping val="standard"/>
        <c:ser>
          <c:idx val="0"/>
          <c:order val="0"/>
          <c:tx>
            <c:strRef>
              <c:f>Sheet1!$B$1</c:f>
              <c:strCache>
                <c:ptCount val="1"/>
                <c:pt idx="0">
                  <c:v>Series 1</c:v>
                </c:pt>
              </c:strCache>
            </c:strRef>
          </c:tx>
          <c:spPr>
            <a:solidFill>
              <a:srgbClr val="FF9B9B"/>
            </a:solidFill>
          </c:spPr>
          <c:dLbls>
            <c:dLbl>
              <c:idx val="0"/>
              <c:layout>
                <c:manualLayout>
                  <c:x val="3.0864197530864204E-3"/>
                  <c:y val="8.6987012487729137E-2"/>
                </c:manualLayout>
              </c:layout>
              <c:showVal val="1"/>
            </c:dLbl>
            <c:dLbl>
              <c:idx val="1"/>
              <c:layout>
                <c:manualLayout>
                  <c:x val="-3.0864197530864204E-3"/>
                  <c:y val="7.01508165223622E-2"/>
                </c:manualLayout>
              </c:layout>
              <c:showVal val="1"/>
            </c:dLbl>
            <c:dLbl>
              <c:idx val="2"/>
              <c:layout>
                <c:manualLayout>
                  <c:x val="4.6296296296296311E-3"/>
                  <c:y val="7.5762881844151225E-2"/>
                </c:manualLayout>
              </c:layout>
              <c:showVal val="1"/>
            </c:dLbl>
            <c:showVal val="1"/>
          </c:dLbls>
          <c:cat>
            <c:numRef>
              <c:f>Sheet1!$A$2:$A$4</c:f>
              <c:numCache>
                <c:formatCode>General</c:formatCode>
                <c:ptCount val="3"/>
                <c:pt idx="0">
                  <c:v>2001</c:v>
                </c:pt>
                <c:pt idx="1">
                  <c:v>2005</c:v>
                </c:pt>
                <c:pt idx="2">
                  <c:v>2009</c:v>
                </c:pt>
              </c:numCache>
            </c:numRef>
          </c:cat>
          <c:val>
            <c:numRef>
              <c:f>Sheet1!$B$2:$B$4</c:f>
              <c:numCache>
                <c:formatCode>0.0</c:formatCode>
                <c:ptCount val="3"/>
                <c:pt idx="0">
                  <c:v>15.4</c:v>
                </c:pt>
                <c:pt idx="1">
                  <c:v>10.5</c:v>
                </c:pt>
                <c:pt idx="2">
                  <c:v>10.1</c:v>
                </c:pt>
              </c:numCache>
            </c:numRef>
          </c:val>
        </c:ser>
        <c:ser>
          <c:idx val="1"/>
          <c:order val="1"/>
          <c:tx>
            <c:strRef>
              <c:f>Sheet1!$C$1</c:f>
              <c:strCache>
                <c:ptCount val="1"/>
                <c:pt idx="0">
                  <c:v>Berniukai</c:v>
                </c:pt>
              </c:strCache>
            </c:strRef>
          </c:tx>
          <c:spPr>
            <a:solidFill>
              <a:srgbClr val="2DA5FF"/>
            </a:solidFill>
            <a:ln>
              <a:solidFill>
                <a:srgbClr val="2DA5FF"/>
              </a:solidFill>
            </a:ln>
          </c:spPr>
          <c:dLbls>
            <c:dLbl>
              <c:idx val="0"/>
              <c:layout>
                <c:manualLayout>
                  <c:x val="0"/>
                  <c:y val="8.9793045148623699E-2"/>
                </c:manualLayout>
              </c:layout>
              <c:showVal val="1"/>
            </c:dLbl>
            <c:dLbl>
              <c:idx val="1"/>
              <c:layout>
                <c:manualLayout>
                  <c:x val="-3.086419753086479E-3"/>
                  <c:y val="7.8568914505045703E-2"/>
                </c:manualLayout>
              </c:layout>
              <c:showVal val="1"/>
            </c:dLbl>
            <c:dLbl>
              <c:idx val="2"/>
              <c:layout>
                <c:manualLayout>
                  <c:x val="0"/>
                  <c:y val="8.4180979826834645E-2"/>
                </c:manualLayout>
              </c:layout>
              <c:showVal val="1"/>
            </c:dLbl>
            <c:showVal val="1"/>
          </c:dLbls>
          <c:cat>
            <c:numRef>
              <c:f>Sheet1!$A$2:$A$4</c:f>
              <c:numCache>
                <c:formatCode>General</c:formatCode>
                <c:ptCount val="3"/>
                <c:pt idx="0">
                  <c:v>2001</c:v>
                </c:pt>
                <c:pt idx="1">
                  <c:v>2005</c:v>
                </c:pt>
                <c:pt idx="2">
                  <c:v>2009</c:v>
                </c:pt>
              </c:numCache>
            </c:numRef>
          </c:cat>
          <c:val>
            <c:numRef>
              <c:f>Sheet1!$C$2:$C$4</c:f>
              <c:numCache>
                <c:formatCode>0.0</c:formatCode>
                <c:ptCount val="3"/>
                <c:pt idx="0">
                  <c:v>17</c:v>
                </c:pt>
                <c:pt idx="1">
                  <c:v>14.3</c:v>
                </c:pt>
                <c:pt idx="2">
                  <c:v>13.2</c:v>
                </c:pt>
              </c:numCache>
            </c:numRef>
          </c:val>
        </c:ser>
        <c:ser>
          <c:idx val="2"/>
          <c:order val="2"/>
          <c:tx>
            <c:strRef>
              <c:f>Sheet1!$D$1</c:f>
              <c:strCache>
                <c:ptCount val="1"/>
                <c:pt idx="0">
                  <c:v>Mergaitės</c:v>
                </c:pt>
              </c:strCache>
            </c:strRef>
          </c:tx>
          <c:spPr>
            <a:solidFill>
              <a:srgbClr val="FF9B9B"/>
            </a:solidFill>
          </c:spPr>
          <c:dLbls>
            <c:dLbl>
              <c:idx val="0"/>
              <c:layout>
                <c:manualLayout>
                  <c:x val="0"/>
                  <c:y val="8.6987012487729137E-2"/>
                </c:manualLayout>
              </c:layout>
              <c:showVal val="1"/>
            </c:dLbl>
            <c:dLbl>
              <c:idx val="1"/>
              <c:layout>
                <c:manualLayout>
                  <c:x val="6.1728395061728392E-3"/>
                  <c:y val="7.8568914505045703E-2"/>
                </c:manualLayout>
              </c:layout>
              <c:showVal val="1"/>
            </c:dLbl>
            <c:dLbl>
              <c:idx val="2"/>
              <c:layout>
                <c:manualLayout>
                  <c:x val="3.0864197530864204E-3"/>
                  <c:y val="8.1374947165940167E-2"/>
                </c:manualLayout>
              </c:layout>
              <c:showVal val="1"/>
            </c:dLbl>
            <c:showVal val="1"/>
          </c:dLbls>
          <c:cat>
            <c:numRef>
              <c:f>Sheet1!$A$2:$A$4</c:f>
              <c:numCache>
                <c:formatCode>General</c:formatCode>
                <c:ptCount val="3"/>
                <c:pt idx="0">
                  <c:v>2001</c:v>
                </c:pt>
                <c:pt idx="1">
                  <c:v>2005</c:v>
                </c:pt>
                <c:pt idx="2">
                  <c:v>2009</c:v>
                </c:pt>
              </c:numCache>
            </c:numRef>
          </c:cat>
          <c:val>
            <c:numRef>
              <c:f>Sheet1!$D$2:$D$4</c:f>
              <c:numCache>
                <c:formatCode>0.0</c:formatCode>
                <c:ptCount val="3"/>
                <c:pt idx="0">
                  <c:v>25.2</c:v>
                </c:pt>
                <c:pt idx="1">
                  <c:v>20.8</c:v>
                </c:pt>
                <c:pt idx="2">
                  <c:v>29.6</c:v>
                </c:pt>
              </c:numCache>
            </c:numRef>
          </c:val>
        </c:ser>
        <c:ser>
          <c:idx val="3"/>
          <c:order val="3"/>
          <c:tx>
            <c:strRef>
              <c:f>Sheet1!$E$1</c:f>
              <c:strCache>
                <c:ptCount val="1"/>
                <c:pt idx="0">
                  <c:v>Series 4</c:v>
                </c:pt>
              </c:strCache>
            </c:strRef>
          </c:tx>
          <c:spPr>
            <a:solidFill>
              <a:srgbClr val="2DA5FF"/>
            </a:solidFill>
          </c:spPr>
          <c:dLbls>
            <c:dLbl>
              <c:idx val="0"/>
              <c:layout>
                <c:manualLayout>
                  <c:x val="0"/>
                  <c:y val="7.5762881844151225E-2"/>
                </c:manualLayout>
              </c:layout>
              <c:showVal val="1"/>
            </c:dLbl>
            <c:dLbl>
              <c:idx val="1"/>
              <c:layout>
                <c:manualLayout>
                  <c:x val="-3.0864197530864204E-3"/>
                  <c:y val="7.8568914505045703E-2"/>
                </c:manualLayout>
              </c:layout>
              <c:showVal val="1"/>
            </c:dLbl>
            <c:dLbl>
              <c:idx val="2"/>
              <c:layout>
                <c:manualLayout>
                  <c:x val="3.0864197530864204E-3"/>
                  <c:y val="8.6987012487729137E-2"/>
                </c:manualLayout>
              </c:layout>
              <c:showVal val="1"/>
            </c:dLbl>
            <c:showVal val="1"/>
          </c:dLbls>
          <c:cat>
            <c:numRef>
              <c:f>Sheet1!$A$2:$A$4</c:f>
              <c:numCache>
                <c:formatCode>General</c:formatCode>
                <c:ptCount val="3"/>
                <c:pt idx="0">
                  <c:v>2001</c:v>
                </c:pt>
                <c:pt idx="1">
                  <c:v>2005</c:v>
                </c:pt>
                <c:pt idx="2">
                  <c:v>2009</c:v>
                </c:pt>
              </c:numCache>
            </c:numRef>
          </c:cat>
          <c:val>
            <c:numRef>
              <c:f>Sheet1!$E$2:$E$4</c:f>
              <c:numCache>
                <c:formatCode>0.0</c:formatCode>
                <c:ptCount val="3"/>
                <c:pt idx="0">
                  <c:v>32.9</c:v>
                </c:pt>
                <c:pt idx="1">
                  <c:v>28.6</c:v>
                </c:pt>
                <c:pt idx="2">
                  <c:v>35.5</c:v>
                </c:pt>
              </c:numCache>
            </c:numRef>
          </c:val>
        </c:ser>
        <c:shape val="box"/>
        <c:axId val="121638912"/>
        <c:axId val="121640448"/>
        <c:axId val="121516480"/>
      </c:bar3DChart>
      <c:catAx>
        <c:axId val="121638912"/>
        <c:scaling>
          <c:orientation val="minMax"/>
        </c:scaling>
        <c:axPos val="b"/>
        <c:numFmt formatCode="General" sourceLinked="1"/>
        <c:tickLblPos val="nextTo"/>
        <c:crossAx val="121640448"/>
        <c:crosses val="autoZero"/>
        <c:auto val="1"/>
        <c:lblAlgn val="ctr"/>
        <c:lblOffset val="100"/>
      </c:catAx>
      <c:valAx>
        <c:axId val="121640448"/>
        <c:scaling>
          <c:orientation val="minMax"/>
        </c:scaling>
        <c:axPos val="l"/>
        <c:majorGridlines/>
        <c:numFmt formatCode="0.0" sourceLinked="1"/>
        <c:tickLblPos val="nextTo"/>
        <c:crossAx val="121638912"/>
        <c:crosses val="autoZero"/>
        <c:crossBetween val="between"/>
      </c:valAx>
      <c:serAx>
        <c:axId val="121516480"/>
        <c:scaling>
          <c:orientation val="minMax"/>
        </c:scaling>
        <c:delete val="1"/>
        <c:axPos val="b"/>
        <c:tickLblPos val="none"/>
        <c:crossAx val="121640448"/>
        <c:crosses val="autoZero"/>
      </c:serAx>
    </c:plotArea>
    <c:legend>
      <c:legendPos val="r"/>
      <c:legendEntry>
        <c:idx val="0"/>
        <c:delete val="1"/>
      </c:legendEntry>
      <c:legendEntry>
        <c:idx val="3"/>
        <c:delete val="1"/>
      </c:legendEntry>
      <c:layout>
        <c:manualLayout>
          <c:xMode val="edge"/>
          <c:yMode val="edge"/>
          <c:x val="0.83353006221444548"/>
          <c:y val="0.38844550872377881"/>
          <c:w val="0.15258104889666574"/>
          <c:h val="0.15576397774352113"/>
        </c:manualLayout>
      </c:layout>
    </c:legend>
    <c:plotVisOnly val="1"/>
  </c:chart>
  <c:txPr>
    <a:bodyPr/>
    <a:lstStyle/>
    <a:p>
      <a:pPr>
        <a:defRPr sz="1800"/>
      </a:pPr>
      <a:endParaRPr lang="lt-LT"/>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lt-LT"/>
  <c:chart>
    <c:view3D>
      <c:perspective val="30"/>
    </c:view3D>
    <c:plotArea>
      <c:layout/>
      <c:bar3DChart>
        <c:barDir val="col"/>
        <c:grouping val="standard"/>
        <c:ser>
          <c:idx val="0"/>
          <c:order val="0"/>
          <c:tx>
            <c:strRef>
              <c:f>Sheet1!$B$1</c:f>
              <c:strCache>
                <c:ptCount val="1"/>
                <c:pt idx="0">
                  <c:v>Series 1</c:v>
                </c:pt>
              </c:strCache>
            </c:strRef>
          </c:tx>
          <c:spPr>
            <a:solidFill>
              <a:srgbClr val="2DA5FF"/>
            </a:solidFill>
          </c:spPr>
          <c:dLbls>
            <c:dLbl>
              <c:idx val="0"/>
              <c:layout>
                <c:manualLayout>
                  <c:x val="0"/>
                  <c:y val="8.6987012487729137E-2"/>
                </c:manualLayout>
              </c:layout>
              <c:showVal val="1"/>
            </c:dLbl>
            <c:dLbl>
              <c:idx val="1"/>
              <c:layout>
                <c:manualLayout>
                  <c:x val="3.0864197530864204E-3"/>
                  <c:y val="7.2956849183256692E-2"/>
                </c:manualLayout>
              </c:layout>
              <c:showVal val="1"/>
            </c:dLbl>
            <c:dLbl>
              <c:idx val="2"/>
              <c:layout>
                <c:manualLayout>
                  <c:x val="5.6583708480088946E-17"/>
                  <c:y val="8.6987012487729137E-2"/>
                </c:manualLayout>
              </c:layout>
              <c:showVal val="1"/>
            </c:dLbl>
            <c:showVal val="1"/>
          </c:dLbls>
          <c:cat>
            <c:numRef>
              <c:f>Sheet1!$A$2:$A$4</c:f>
              <c:numCache>
                <c:formatCode>General</c:formatCode>
                <c:ptCount val="3"/>
                <c:pt idx="0">
                  <c:v>2001</c:v>
                </c:pt>
                <c:pt idx="1">
                  <c:v>2005</c:v>
                </c:pt>
                <c:pt idx="2">
                  <c:v>2009</c:v>
                </c:pt>
              </c:numCache>
            </c:numRef>
          </c:cat>
          <c:val>
            <c:numRef>
              <c:f>Sheet1!$B$2:$B$4</c:f>
              <c:numCache>
                <c:formatCode>0.0</c:formatCode>
                <c:ptCount val="3"/>
                <c:pt idx="0">
                  <c:v>86.8</c:v>
                </c:pt>
                <c:pt idx="1">
                  <c:v>82.7</c:v>
                </c:pt>
                <c:pt idx="2">
                  <c:v>85</c:v>
                </c:pt>
              </c:numCache>
            </c:numRef>
          </c:val>
        </c:ser>
        <c:ser>
          <c:idx val="1"/>
          <c:order val="1"/>
          <c:tx>
            <c:strRef>
              <c:f>Sheet1!$C$1</c:f>
              <c:strCache>
                <c:ptCount val="1"/>
                <c:pt idx="0">
                  <c:v>Mergaitės</c:v>
                </c:pt>
              </c:strCache>
            </c:strRef>
          </c:tx>
          <c:spPr>
            <a:solidFill>
              <a:srgbClr val="FF9B9B"/>
            </a:solidFill>
          </c:spPr>
          <c:dLbls>
            <c:dLbl>
              <c:idx val="0"/>
              <c:layout>
                <c:manualLayout>
                  <c:x val="1.543209876543182E-3"/>
                  <c:y val="7.8568914505045703E-2"/>
                </c:manualLayout>
              </c:layout>
              <c:showVal val="1"/>
            </c:dLbl>
            <c:dLbl>
              <c:idx val="1"/>
              <c:layout>
                <c:manualLayout>
                  <c:x val="-3.0864197530864204E-3"/>
                  <c:y val="7.2956849183256692E-2"/>
                </c:manualLayout>
              </c:layout>
              <c:showVal val="1"/>
            </c:dLbl>
            <c:dLbl>
              <c:idx val="2"/>
              <c:layout>
                <c:manualLayout>
                  <c:x val="1.5432098765432104E-3"/>
                  <c:y val="6.4538751200573258E-2"/>
                </c:manualLayout>
              </c:layout>
              <c:showVal val="1"/>
            </c:dLbl>
            <c:showVal val="1"/>
          </c:dLbls>
          <c:cat>
            <c:numRef>
              <c:f>Sheet1!$A$2:$A$4</c:f>
              <c:numCache>
                <c:formatCode>General</c:formatCode>
                <c:ptCount val="3"/>
                <c:pt idx="0">
                  <c:v>2001</c:v>
                </c:pt>
                <c:pt idx="1">
                  <c:v>2005</c:v>
                </c:pt>
                <c:pt idx="2">
                  <c:v>2009</c:v>
                </c:pt>
              </c:numCache>
            </c:numRef>
          </c:cat>
          <c:val>
            <c:numRef>
              <c:f>Sheet1!$C$2:$C$4</c:f>
              <c:numCache>
                <c:formatCode>0.0</c:formatCode>
                <c:ptCount val="3"/>
                <c:pt idx="0">
                  <c:v>90.4</c:v>
                </c:pt>
                <c:pt idx="1">
                  <c:v>89.5</c:v>
                </c:pt>
                <c:pt idx="2">
                  <c:v>90.1</c:v>
                </c:pt>
              </c:numCache>
            </c:numRef>
          </c:val>
        </c:ser>
        <c:ser>
          <c:idx val="2"/>
          <c:order val="2"/>
          <c:tx>
            <c:strRef>
              <c:f>Sheet1!$D$1</c:f>
              <c:strCache>
                <c:ptCount val="1"/>
                <c:pt idx="0">
                  <c:v>Berniukai</c:v>
                </c:pt>
              </c:strCache>
            </c:strRef>
          </c:tx>
          <c:spPr>
            <a:solidFill>
              <a:srgbClr val="2DA5FF"/>
            </a:solidFill>
          </c:spPr>
          <c:dLbls>
            <c:dLbl>
              <c:idx val="0"/>
              <c:layout>
                <c:manualLayout>
                  <c:x val="1.5432098765432104E-3"/>
                  <c:y val="7.5762881844151225E-2"/>
                </c:manualLayout>
              </c:layout>
              <c:showVal val="1"/>
            </c:dLbl>
            <c:dLbl>
              <c:idx val="1"/>
              <c:layout>
                <c:manualLayout>
                  <c:x val="3.0864197530864204E-3"/>
                  <c:y val="6.4538751200573258E-2"/>
                </c:manualLayout>
              </c:layout>
              <c:showVal val="1"/>
            </c:dLbl>
            <c:dLbl>
              <c:idx val="2"/>
              <c:layout>
                <c:manualLayout>
                  <c:x val="1.5432098765432104E-3"/>
                  <c:y val="6.4538751200573258E-2"/>
                </c:manualLayout>
              </c:layout>
              <c:showVal val="1"/>
            </c:dLbl>
            <c:showVal val="1"/>
          </c:dLbls>
          <c:cat>
            <c:numRef>
              <c:f>Sheet1!$A$2:$A$4</c:f>
              <c:numCache>
                <c:formatCode>General</c:formatCode>
                <c:ptCount val="3"/>
                <c:pt idx="0">
                  <c:v>2001</c:v>
                </c:pt>
                <c:pt idx="1">
                  <c:v>2005</c:v>
                </c:pt>
                <c:pt idx="2">
                  <c:v>2009</c:v>
                </c:pt>
              </c:numCache>
            </c:numRef>
          </c:cat>
          <c:val>
            <c:numRef>
              <c:f>Sheet1!$D$2:$D$4</c:f>
              <c:numCache>
                <c:formatCode>0.0</c:formatCode>
                <c:ptCount val="3"/>
                <c:pt idx="0">
                  <c:v>93.2</c:v>
                </c:pt>
                <c:pt idx="1">
                  <c:v>89.6</c:v>
                </c:pt>
                <c:pt idx="2">
                  <c:v>90.5</c:v>
                </c:pt>
              </c:numCache>
            </c:numRef>
          </c:val>
        </c:ser>
        <c:ser>
          <c:idx val="3"/>
          <c:order val="3"/>
          <c:tx>
            <c:strRef>
              <c:f>Sheet1!$E$1</c:f>
              <c:strCache>
                <c:ptCount val="1"/>
                <c:pt idx="0">
                  <c:v>Series 4</c:v>
                </c:pt>
              </c:strCache>
            </c:strRef>
          </c:tx>
          <c:spPr>
            <a:solidFill>
              <a:srgbClr val="FF9B9B"/>
            </a:solidFill>
          </c:spPr>
          <c:dLbls>
            <c:dLbl>
              <c:idx val="0"/>
              <c:layout>
                <c:manualLayout>
                  <c:x val="1.5432098765432104E-3"/>
                  <c:y val="6.7344783861467708E-2"/>
                </c:manualLayout>
              </c:layout>
              <c:showVal val="1"/>
            </c:dLbl>
            <c:dLbl>
              <c:idx val="1"/>
              <c:layout>
                <c:manualLayout>
                  <c:x val="1.5432098765432104E-3"/>
                  <c:y val="7.2956849183256692E-2"/>
                </c:manualLayout>
              </c:layout>
              <c:showVal val="1"/>
            </c:dLbl>
            <c:dLbl>
              <c:idx val="2"/>
              <c:layout>
                <c:manualLayout>
                  <c:x val="3.0864197530864204E-3"/>
                  <c:y val="7.2956628235803109E-2"/>
                </c:manualLayout>
              </c:layout>
              <c:showVal val="1"/>
            </c:dLbl>
            <c:showVal val="1"/>
          </c:dLbls>
          <c:cat>
            <c:numRef>
              <c:f>Sheet1!$A$2:$A$4</c:f>
              <c:numCache>
                <c:formatCode>General</c:formatCode>
                <c:ptCount val="3"/>
                <c:pt idx="0">
                  <c:v>2001</c:v>
                </c:pt>
                <c:pt idx="1">
                  <c:v>2005</c:v>
                </c:pt>
                <c:pt idx="2">
                  <c:v>2009</c:v>
                </c:pt>
              </c:numCache>
            </c:numRef>
          </c:cat>
          <c:val>
            <c:numRef>
              <c:f>Sheet1!$E$2:$E$4</c:f>
              <c:numCache>
                <c:formatCode>0.0</c:formatCode>
                <c:ptCount val="3"/>
                <c:pt idx="0">
                  <c:v>96.5</c:v>
                </c:pt>
                <c:pt idx="1">
                  <c:v>94.1</c:v>
                </c:pt>
                <c:pt idx="2">
                  <c:v>93.3</c:v>
                </c:pt>
              </c:numCache>
            </c:numRef>
          </c:val>
        </c:ser>
        <c:shape val="box"/>
        <c:axId val="120873728"/>
        <c:axId val="120875264"/>
        <c:axId val="40364224"/>
      </c:bar3DChart>
      <c:catAx>
        <c:axId val="120873728"/>
        <c:scaling>
          <c:orientation val="minMax"/>
        </c:scaling>
        <c:axPos val="b"/>
        <c:numFmt formatCode="General" sourceLinked="1"/>
        <c:tickLblPos val="nextTo"/>
        <c:crossAx val="120875264"/>
        <c:crosses val="autoZero"/>
        <c:auto val="1"/>
        <c:lblAlgn val="ctr"/>
        <c:lblOffset val="100"/>
      </c:catAx>
      <c:valAx>
        <c:axId val="120875264"/>
        <c:scaling>
          <c:orientation val="minMax"/>
        </c:scaling>
        <c:axPos val="l"/>
        <c:majorGridlines/>
        <c:numFmt formatCode="0.0" sourceLinked="1"/>
        <c:tickLblPos val="nextTo"/>
        <c:crossAx val="120873728"/>
        <c:crosses val="autoZero"/>
        <c:crossBetween val="between"/>
      </c:valAx>
      <c:serAx>
        <c:axId val="40364224"/>
        <c:scaling>
          <c:orientation val="minMax"/>
        </c:scaling>
        <c:delete val="1"/>
        <c:axPos val="b"/>
        <c:tickLblPos val="none"/>
        <c:crossAx val="120875264"/>
        <c:crosses val="autoZero"/>
        <c:tickLblSkip val="3"/>
        <c:tickMarkSkip val="2"/>
      </c:serAx>
    </c:plotArea>
    <c:legend>
      <c:legendPos val="r"/>
      <c:legendEntry>
        <c:idx val="0"/>
        <c:delete val="1"/>
      </c:legendEntry>
      <c:legendEntry>
        <c:idx val="3"/>
        <c:delete val="1"/>
      </c:legendEntry>
      <c:layout>
        <c:manualLayout>
          <c:xMode val="edge"/>
          <c:yMode val="edge"/>
          <c:x val="0.80729549431321102"/>
          <c:y val="0.35757914945393943"/>
          <c:w val="0.15258104889666574"/>
          <c:h val="0.15576397774352113"/>
        </c:manualLayout>
      </c:layout>
    </c:legend>
    <c:plotVisOnly val="1"/>
  </c:chart>
  <c:txPr>
    <a:bodyPr/>
    <a:lstStyle/>
    <a:p>
      <a:pPr>
        <a:defRPr sz="1800"/>
      </a:pPr>
      <a:endParaRPr lang="lt-LT"/>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lt-LT"/>
  <c:chart>
    <c:view3D>
      <c:perspective val="30"/>
    </c:view3D>
    <c:plotArea>
      <c:layout>
        <c:manualLayout>
          <c:layoutTarget val="inner"/>
          <c:xMode val="edge"/>
          <c:yMode val="edge"/>
          <c:x val="8.4978006221444538E-2"/>
          <c:y val="4.4861391929187318E-2"/>
          <c:w val="0.76505285797608691"/>
          <c:h val="0.84317326500459722"/>
        </c:manualLayout>
      </c:layout>
      <c:bar3DChart>
        <c:barDir val="col"/>
        <c:grouping val="standard"/>
        <c:ser>
          <c:idx val="0"/>
          <c:order val="0"/>
          <c:tx>
            <c:strRef>
              <c:f>Sheet1!$B$1</c:f>
              <c:strCache>
                <c:ptCount val="1"/>
                <c:pt idx="0">
                  <c:v>Nori mesti r. dabar</c:v>
                </c:pt>
              </c:strCache>
            </c:strRef>
          </c:tx>
          <c:spPr>
            <a:solidFill>
              <a:srgbClr val="FF9B9B"/>
            </a:solidFill>
          </c:spPr>
          <c:dLbls>
            <c:dLbl>
              <c:idx val="0"/>
              <c:layout>
                <c:manualLayout>
                  <c:x val="0"/>
                  <c:y val="7.2956849183256692E-2"/>
                </c:manualLayout>
              </c:layout>
              <c:showVal val="1"/>
            </c:dLbl>
            <c:dLbl>
              <c:idx val="1"/>
              <c:layout>
                <c:manualLayout>
                  <c:x val="1.5432098765432113E-3"/>
                  <c:y val="6.7344783861467708E-2"/>
                </c:manualLayout>
              </c:layout>
              <c:showVal val="1"/>
            </c:dLbl>
            <c:dLbl>
              <c:idx val="2"/>
              <c:layout>
                <c:manualLayout>
                  <c:x val="-3.0864197530864218E-3"/>
                  <c:y val="8.1374947165940167E-2"/>
                </c:manualLayout>
              </c:layout>
              <c:showVal val="1"/>
            </c:dLbl>
            <c:showVal val="1"/>
          </c:dLbls>
          <c:cat>
            <c:numRef>
              <c:f>Sheet1!$A$2:$A$4</c:f>
              <c:numCache>
                <c:formatCode>General</c:formatCode>
                <c:ptCount val="3"/>
                <c:pt idx="0">
                  <c:v>2001</c:v>
                </c:pt>
                <c:pt idx="1">
                  <c:v>2005</c:v>
                </c:pt>
                <c:pt idx="2">
                  <c:v>2009</c:v>
                </c:pt>
              </c:numCache>
            </c:numRef>
          </c:cat>
          <c:val>
            <c:numRef>
              <c:f>Sheet1!$B$2:$B$4</c:f>
              <c:numCache>
                <c:formatCode>0.0</c:formatCode>
                <c:ptCount val="3"/>
                <c:pt idx="0">
                  <c:v>10.9</c:v>
                </c:pt>
                <c:pt idx="1">
                  <c:v>10.4</c:v>
                </c:pt>
                <c:pt idx="2">
                  <c:v>10.200000000000001</c:v>
                </c:pt>
              </c:numCache>
            </c:numRef>
          </c:val>
        </c:ser>
        <c:ser>
          <c:idx val="1"/>
          <c:order val="1"/>
          <c:tx>
            <c:strRef>
              <c:f>Sheet1!$C$1</c:f>
              <c:strCache>
                <c:ptCount val="1"/>
                <c:pt idx="0">
                  <c:v>Berniukai</c:v>
                </c:pt>
              </c:strCache>
            </c:strRef>
          </c:tx>
          <c:spPr>
            <a:solidFill>
              <a:srgbClr val="2DA5FF"/>
            </a:solidFill>
          </c:spPr>
          <c:dLbls>
            <c:dLbl>
              <c:idx val="0"/>
              <c:layout>
                <c:manualLayout>
                  <c:x val="0"/>
                  <c:y val="6.7344783861467764E-2"/>
                </c:manualLayout>
              </c:layout>
              <c:showVal val="1"/>
            </c:dLbl>
            <c:dLbl>
              <c:idx val="1"/>
              <c:layout>
                <c:manualLayout>
                  <c:x val="-4.6296296296296328E-3"/>
                  <c:y val="8.1374947165940167E-2"/>
                </c:manualLayout>
              </c:layout>
              <c:showVal val="1"/>
            </c:dLbl>
            <c:dLbl>
              <c:idx val="2"/>
              <c:layout>
                <c:manualLayout>
                  <c:x val="6.1728395061728392E-3"/>
                  <c:y val="8.9793045148623782E-2"/>
                </c:manualLayout>
              </c:layout>
              <c:showVal val="1"/>
            </c:dLbl>
            <c:showVal val="1"/>
          </c:dLbls>
          <c:cat>
            <c:numRef>
              <c:f>Sheet1!$A$2:$A$4</c:f>
              <c:numCache>
                <c:formatCode>General</c:formatCode>
                <c:ptCount val="3"/>
                <c:pt idx="0">
                  <c:v>2001</c:v>
                </c:pt>
                <c:pt idx="1">
                  <c:v>2005</c:v>
                </c:pt>
                <c:pt idx="2">
                  <c:v>2009</c:v>
                </c:pt>
              </c:numCache>
            </c:numRef>
          </c:cat>
          <c:val>
            <c:numRef>
              <c:f>Sheet1!$C$2:$C$4</c:f>
              <c:numCache>
                <c:formatCode>0.0</c:formatCode>
                <c:ptCount val="3"/>
                <c:pt idx="0">
                  <c:v>18.600000000000001</c:v>
                </c:pt>
                <c:pt idx="1">
                  <c:v>17.8</c:v>
                </c:pt>
                <c:pt idx="2">
                  <c:v>14.7</c:v>
                </c:pt>
              </c:numCache>
            </c:numRef>
          </c:val>
        </c:ser>
        <c:ser>
          <c:idx val="2"/>
          <c:order val="2"/>
          <c:tx>
            <c:strRef>
              <c:f>Sheet1!$D$1</c:f>
              <c:strCache>
                <c:ptCount val="1"/>
                <c:pt idx="0">
                  <c:v>Mergaitės</c:v>
                </c:pt>
              </c:strCache>
            </c:strRef>
          </c:tx>
          <c:spPr>
            <a:solidFill>
              <a:srgbClr val="FF9B9B"/>
            </a:solidFill>
          </c:spPr>
          <c:dLbls>
            <c:dLbl>
              <c:idx val="0"/>
              <c:layout>
                <c:manualLayout>
                  <c:x val="0"/>
                  <c:y val="7.01508165223622E-2"/>
                </c:manualLayout>
              </c:layout>
              <c:showVal val="1"/>
            </c:dLbl>
            <c:dLbl>
              <c:idx val="1"/>
              <c:layout>
                <c:manualLayout>
                  <c:x val="1.5430883639545069E-3"/>
                  <c:y val="7.2956849183256692E-2"/>
                </c:manualLayout>
              </c:layout>
              <c:showVal val="1"/>
            </c:dLbl>
            <c:dLbl>
              <c:idx val="2"/>
              <c:layout>
                <c:manualLayout>
                  <c:x val="3.0864197530864218E-3"/>
                  <c:y val="8.1374947165940167E-2"/>
                </c:manualLayout>
              </c:layout>
              <c:showVal val="1"/>
            </c:dLbl>
            <c:showVal val="1"/>
          </c:dLbls>
          <c:cat>
            <c:numRef>
              <c:f>Sheet1!$A$2:$A$4</c:f>
              <c:numCache>
                <c:formatCode>General</c:formatCode>
                <c:ptCount val="3"/>
                <c:pt idx="0">
                  <c:v>2001</c:v>
                </c:pt>
                <c:pt idx="1">
                  <c:v>2005</c:v>
                </c:pt>
                <c:pt idx="2">
                  <c:v>2009</c:v>
                </c:pt>
              </c:numCache>
            </c:numRef>
          </c:cat>
          <c:val>
            <c:numRef>
              <c:f>Sheet1!$D$2:$D$4</c:f>
              <c:numCache>
                <c:formatCode>0.0</c:formatCode>
                <c:ptCount val="3"/>
                <c:pt idx="0">
                  <c:v>24.1</c:v>
                </c:pt>
                <c:pt idx="1">
                  <c:v>24.2</c:v>
                </c:pt>
                <c:pt idx="2">
                  <c:v>24.9</c:v>
                </c:pt>
              </c:numCache>
            </c:numRef>
          </c:val>
        </c:ser>
        <c:ser>
          <c:idx val="3"/>
          <c:order val="3"/>
          <c:tx>
            <c:strRef>
              <c:f>Sheet1!$E$1</c:f>
              <c:strCache>
                <c:ptCount val="1"/>
                <c:pt idx="0">
                  <c:v>Mano, kad gali mesti r. dabar</c:v>
                </c:pt>
              </c:strCache>
            </c:strRef>
          </c:tx>
          <c:spPr>
            <a:solidFill>
              <a:srgbClr val="2DA5FF"/>
            </a:solidFill>
          </c:spPr>
          <c:dLbls>
            <c:dLbl>
              <c:idx val="0"/>
              <c:layout>
                <c:manualLayout>
                  <c:x val="6.1728395061728392E-3"/>
                  <c:y val="7.2956849183256706E-2"/>
                </c:manualLayout>
              </c:layout>
              <c:showVal val="1"/>
            </c:dLbl>
            <c:dLbl>
              <c:idx val="1"/>
              <c:layout>
                <c:manualLayout>
                  <c:x val="4.6296296296296328E-3"/>
                  <c:y val="7.01508165223622E-2"/>
                </c:manualLayout>
              </c:layout>
              <c:showVal val="1"/>
            </c:dLbl>
            <c:dLbl>
              <c:idx val="2"/>
              <c:layout>
                <c:manualLayout>
                  <c:x val="7.7160493827160594E-3"/>
                  <c:y val="7.2956849183256692E-2"/>
                </c:manualLayout>
              </c:layout>
              <c:showVal val="1"/>
            </c:dLbl>
            <c:showVal val="1"/>
          </c:dLbls>
          <c:cat>
            <c:numRef>
              <c:f>Sheet1!$A$2:$A$4</c:f>
              <c:numCache>
                <c:formatCode>General</c:formatCode>
                <c:ptCount val="3"/>
                <c:pt idx="0">
                  <c:v>2001</c:v>
                </c:pt>
                <c:pt idx="1">
                  <c:v>2005</c:v>
                </c:pt>
                <c:pt idx="2">
                  <c:v>2009</c:v>
                </c:pt>
              </c:numCache>
            </c:numRef>
          </c:cat>
          <c:val>
            <c:numRef>
              <c:f>Sheet1!$E$2:$E$4</c:f>
              <c:numCache>
                <c:formatCode>0.0</c:formatCode>
                <c:ptCount val="3"/>
                <c:pt idx="0">
                  <c:v>33.700000000000003</c:v>
                </c:pt>
                <c:pt idx="1">
                  <c:v>31.1</c:v>
                </c:pt>
                <c:pt idx="2">
                  <c:v>27.7</c:v>
                </c:pt>
              </c:numCache>
            </c:numRef>
          </c:val>
        </c:ser>
        <c:shape val="box"/>
        <c:axId val="149771392"/>
        <c:axId val="149772928"/>
        <c:axId val="149570432"/>
      </c:bar3DChart>
      <c:catAx>
        <c:axId val="149771392"/>
        <c:scaling>
          <c:orientation val="minMax"/>
        </c:scaling>
        <c:axPos val="b"/>
        <c:numFmt formatCode="General" sourceLinked="1"/>
        <c:tickLblPos val="nextTo"/>
        <c:crossAx val="149772928"/>
        <c:crosses val="autoZero"/>
        <c:auto val="1"/>
        <c:lblAlgn val="ctr"/>
        <c:lblOffset val="100"/>
      </c:catAx>
      <c:valAx>
        <c:axId val="149772928"/>
        <c:scaling>
          <c:orientation val="minMax"/>
        </c:scaling>
        <c:axPos val="l"/>
        <c:majorGridlines/>
        <c:numFmt formatCode="0.0" sourceLinked="1"/>
        <c:tickLblPos val="nextTo"/>
        <c:crossAx val="149771392"/>
        <c:crosses val="autoZero"/>
        <c:crossBetween val="between"/>
      </c:valAx>
      <c:serAx>
        <c:axId val="149570432"/>
        <c:scaling>
          <c:orientation val="minMax"/>
        </c:scaling>
        <c:delete val="1"/>
        <c:axPos val="b"/>
        <c:tickLblPos val="none"/>
        <c:crossAx val="149772928"/>
        <c:crosses val="autoZero"/>
        <c:tickLblSkip val="3"/>
        <c:tickMarkSkip val="2"/>
      </c:serAx>
    </c:plotArea>
    <c:legend>
      <c:legendPos val="r"/>
      <c:legendEntry>
        <c:idx val="0"/>
        <c:delete val="1"/>
      </c:legendEntry>
      <c:legendEntry>
        <c:idx val="3"/>
        <c:delete val="1"/>
      </c:legendEntry>
      <c:layout>
        <c:manualLayout>
          <c:xMode val="edge"/>
          <c:yMode val="edge"/>
          <c:x val="0.82427080295518684"/>
          <c:y val="0.29304039825336631"/>
          <c:w val="0.15258104889666588"/>
          <c:h val="0.15576397774352121"/>
        </c:manualLayout>
      </c:layout>
    </c:legend>
    <c:plotVisOnly val="1"/>
  </c:chart>
  <c:txPr>
    <a:bodyPr/>
    <a:lstStyle/>
    <a:p>
      <a:pPr>
        <a:defRPr sz="1800"/>
      </a:pPr>
      <a:endParaRPr lang="lt-LT"/>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lt-LT"/>
  <c:chart>
    <c:view3D>
      <c:perspective val="30"/>
    </c:view3D>
    <c:plotArea>
      <c:layout>
        <c:manualLayout>
          <c:layoutTarget val="inner"/>
          <c:xMode val="edge"/>
          <c:yMode val="edge"/>
          <c:x val="6.3967264508603114E-2"/>
          <c:y val="4.4861391929187318E-2"/>
          <c:w val="0.66435063672596484"/>
          <c:h val="0.84317326500459722"/>
        </c:manualLayout>
      </c:layout>
      <c:bar3DChart>
        <c:barDir val="col"/>
        <c:grouping val="standard"/>
        <c:ser>
          <c:idx val="0"/>
          <c:order val="0"/>
          <c:tx>
            <c:strRef>
              <c:f>Sheet1!$B$1</c:f>
              <c:strCache>
                <c:ptCount val="1"/>
                <c:pt idx="0">
                  <c:v>Rūkė šalia per 7 d.</c:v>
                </c:pt>
              </c:strCache>
            </c:strRef>
          </c:tx>
          <c:spPr>
            <a:solidFill>
              <a:srgbClr val="2DA5FF"/>
            </a:solidFill>
          </c:spPr>
          <c:dLbls>
            <c:dLbl>
              <c:idx val="0"/>
              <c:layout>
                <c:manualLayout>
                  <c:x val="-3.0864197530864218E-3"/>
                  <c:y val="8.4180979826834645E-2"/>
                </c:manualLayout>
              </c:layout>
              <c:showVal val="1"/>
            </c:dLbl>
            <c:dLbl>
              <c:idx val="1"/>
              <c:layout>
                <c:manualLayout>
                  <c:x val="1.5432098765432113E-3"/>
                  <c:y val="7.2956849183256692E-2"/>
                </c:manualLayout>
              </c:layout>
              <c:showVal val="1"/>
            </c:dLbl>
            <c:dLbl>
              <c:idx val="2"/>
              <c:layout>
                <c:manualLayout>
                  <c:x val="0"/>
                  <c:y val="0.10101717579220157"/>
                </c:manualLayout>
              </c:layout>
              <c:showVal val="1"/>
            </c:dLbl>
            <c:showVal val="1"/>
          </c:dLbls>
          <c:cat>
            <c:numRef>
              <c:f>Sheet1!$A$2:$A$4</c:f>
              <c:numCache>
                <c:formatCode>General</c:formatCode>
                <c:ptCount val="3"/>
                <c:pt idx="0">
                  <c:v>2001</c:v>
                </c:pt>
                <c:pt idx="1">
                  <c:v>2005</c:v>
                </c:pt>
                <c:pt idx="2">
                  <c:v>2009</c:v>
                </c:pt>
              </c:numCache>
            </c:numRef>
          </c:cat>
          <c:val>
            <c:numRef>
              <c:f>Sheet1!$B$2:$B$4</c:f>
              <c:numCache>
                <c:formatCode>0.0</c:formatCode>
                <c:ptCount val="3"/>
                <c:pt idx="0">
                  <c:v>46.9</c:v>
                </c:pt>
                <c:pt idx="1">
                  <c:v>44.6</c:v>
                </c:pt>
                <c:pt idx="2">
                  <c:v>34.1</c:v>
                </c:pt>
              </c:numCache>
            </c:numRef>
          </c:val>
        </c:ser>
        <c:ser>
          <c:idx val="1"/>
          <c:order val="1"/>
          <c:tx>
            <c:strRef>
              <c:f>Sheet1!$C$1</c:f>
              <c:strCache>
                <c:ptCount val="1"/>
                <c:pt idx="0">
                  <c:v>Mergaitės</c:v>
                </c:pt>
              </c:strCache>
            </c:strRef>
          </c:tx>
          <c:spPr>
            <a:solidFill>
              <a:srgbClr val="FF9B9B"/>
            </a:solidFill>
          </c:spPr>
          <c:dLbls>
            <c:dLbl>
              <c:idx val="0"/>
              <c:layout>
                <c:manualLayout>
                  <c:x val="1.543209876543182E-3"/>
                  <c:y val="6.7344783861467708E-2"/>
                </c:manualLayout>
              </c:layout>
              <c:showVal val="1"/>
            </c:dLbl>
            <c:dLbl>
              <c:idx val="1"/>
              <c:layout>
                <c:manualLayout>
                  <c:x val="0"/>
                  <c:y val="5.8926685878784274E-2"/>
                </c:manualLayout>
              </c:layout>
              <c:showVal val="1"/>
            </c:dLbl>
            <c:dLbl>
              <c:idx val="2"/>
              <c:layout>
                <c:manualLayout>
                  <c:x val="0"/>
                  <c:y val="8.1374947165940167E-2"/>
                </c:manualLayout>
              </c:layout>
              <c:showVal val="1"/>
            </c:dLbl>
            <c:showVal val="1"/>
          </c:dLbls>
          <c:cat>
            <c:numRef>
              <c:f>Sheet1!$A$2:$A$4</c:f>
              <c:numCache>
                <c:formatCode>General</c:formatCode>
                <c:ptCount val="3"/>
                <c:pt idx="0">
                  <c:v>2001</c:v>
                </c:pt>
                <c:pt idx="1">
                  <c:v>2005</c:v>
                </c:pt>
                <c:pt idx="2">
                  <c:v>2009</c:v>
                </c:pt>
              </c:numCache>
            </c:numRef>
          </c:cat>
          <c:val>
            <c:numRef>
              <c:f>Sheet1!$C$2:$C$4</c:f>
              <c:numCache>
                <c:formatCode>0.0</c:formatCode>
                <c:ptCount val="3"/>
                <c:pt idx="0">
                  <c:v>49.7</c:v>
                </c:pt>
                <c:pt idx="1">
                  <c:v>45</c:v>
                </c:pt>
                <c:pt idx="2">
                  <c:v>42.6</c:v>
                </c:pt>
              </c:numCache>
            </c:numRef>
          </c:val>
        </c:ser>
        <c:ser>
          <c:idx val="2"/>
          <c:order val="2"/>
          <c:tx>
            <c:strRef>
              <c:f>Sheet1!$D$1</c:f>
              <c:strCache>
                <c:ptCount val="1"/>
                <c:pt idx="0">
                  <c:v>Berniukai</c:v>
                </c:pt>
              </c:strCache>
            </c:strRef>
          </c:tx>
          <c:spPr>
            <a:solidFill>
              <a:srgbClr val="2DA5FF"/>
            </a:solidFill>
          </c:spPr>
          <c:dLbls>
            <c:dLbl>
              <c:idx val="0"/>
              <c:layout>
                <c:manualLayout>
                  <c:x val="0"/>
                  <c:y val="7.2956849183256692E-2"/>
                </c:manualLayout>
              </c:layout>
              <c:showVal val="1"/>
            </c:dLbl>
            <c:dLbl>
              <c:idx val="1"/>
              <c:layout>
                <c:manualLayout>
                  <c:x val="6.1728395061728964E-3"/>
                  <c:y val="8.6987012487729137E-2"/>
                </c:manualLayout>
              </c:layout>
              <c:showVal val="1"/>
            </c:dLbl>
            <c:dLbl>
              <c:idx val="2"/>
              <c:layout>
                <c:manualLayout>
                  <c:x val="4.6296296296296328E-3"/>
                  <c:y val="8.4180979826834645E-2"/>
                </c:manualLayout>
              </c:layout>
              <c:showVal val="1"/>
            </c:dLbl>
            <c:showVal val="1"/>
          </c:dLbls>
          <c:cat>
            <c:numRef>
              <c:f>Sheet1!$A$2:$A$4</c:f>
              <c:numCache>
                <c:formatCode>General</c:formatCode>
                <c:ptCount val="3"/>
                <c:pt idx="0">
                  <c:v>2001</c:v>
                </c:pt>
                <c:pt idx="1">
                  <c:v>2005</c:v>
                </c:pt>
                <c:pt idx="2">
                  <c:v>2009</c:v>
                </c:pt>
              </c:numCache>
            </c:numRef>
          </c:cat>
          <c:val>
            <c:numRef>
              <c:f>Sheet1!$D$2:$D$4</c:f>
              <c:numCache>
                <c:formatCode>0.0</c:formatCode>
                <c:ptCount val="3"/>
                <c:pt idx="0">
                  <c:v>61.7</c:v>
                </c:pt>
                <c:pt idx="1">
                  <c:v>56.8</c:v>
                </c:pt>
                <c:pt idx="2">
                  <c:v>58.4</c:v>
                </c:pt>
              </c:numCache>
            </c:numRef>
          </c:val>
        </c:ser>
        <c:ser>
          <c:idx val="3"/>
          <c:order val="3"/>
          <c:tx>
            <c:strRef>
              <c:f>Sheet1!$E$1</c:f>
              <c:strCache>
                <c:ptCount val="1"/>
                <c:pt idx="0">
                  <c:v>Bent vienas tėvų rūko</c:v>
                </c:pt>
              </c:strCache>
            </c:strRef>
          </c:tx>
          <c:spPr>
            <a:solidFill>
              <a:srgbClr val="FF9B9B"/>
            </a:solidFill>
          </c:spPr>
          <c:dLbls>
            <c:showVal val="1"/>
          </c:dLbls>
          <c:cat>
            <c:numRef>
              <c:f>Sheet1!$A$2:$A$4</c:f>
              <c:numCache>
                <c:formatCode>General</c:formatCode>
                <c:ptCount val="3"/>
                <c:pt idx="0">
                  <c:v>2001</c:v>
                </c:pt>
                <c:pt idx="1">
                  <c:v>2005</c:v>
                </c:pt>
                <c:pt idx="2">
                  <c:v>2009</c:v>
                </c:pt>
              </c:numCache>
            </c:numRef>
          </c:cat>
          <c:val>
            <c:numRef>
              <c:f>Sheet1!$E$2:$E$4</c:f>
              <c:numCache>
                <c:formatCode>0.0</c:formatCode>
                <c:ptCount val="3"/>
                <c:pt idx="0">
                  <c:v>64.099999999999994</c:v>
                </c:pt>
                <c:pt idx="1">
                  <c:v>59.2</c:v>
                </c:pt>
                <c:pt idx="2">
                  <c:v>62.1</c:v>
                </c:pt>
              </c:numCache>
            </c:numRef>
          </c:val>
        </c:ser>
        <c:shape val="box"/>
        <c:axId val="149857024"/>
        <c:axId val="149858560"/>
        <c:axId val="149844864"/>
      </c:bar3DChart>
      <c:catAx>
        <c:axId val="149857024"/>
        <c:scaling>
          <c:orientation val="minMax"/>
        </c:scaling>
        <c:axPos val="b"/>
        <c:numFmt formatCode="General" sourceLinked="1"/>
        <c:tickLblPos val="nextTo"/>
        <c:crossAx val="149858560"/>
        <c:crosses val="autoZero"/>
        <c:auto val="1"/>
        <c:lblAlgn val="ctr"/>
        <c:lblOffset val="100"/>
      </c:catAx>
      <c:valAx>
        <c:axId val="149858560"/>
        <c:scaling>
          <c:orientation val="minMax"/>
          <c:min val="0"/>
        </c:scaling>
        <c:axPos val="l"/>
        <c:majorGridlines/>
        <c:numFmt formatCode="#,##0" sourceLinked="0"/>
        <c:tickLblPos val="nextTo"/>
        <c:crossAx val="149857024"/>
        <c:crosses val="autoZero"/>
        <c:crossBetween val="between"/>
      </c:valAx>
      <c:serAx>
        <c:axId val="149844864"/>
        <c:scaling>
          <c:orientation val="minMax"/>
        </c:scaling>
        <c:axPos val="b"/>
        <c:tickLblPos val="nextTo"/>
        <c:crossAx val="149858560"/>
        <c:crosses val="autoZero"/>
        <c:tickLblSkip val="3"/>
        <c:tickMarkSkip val="2"/>
      </c:serAx>
    </c:plotArea>
    <c:legend>
      <c:legendPos val="r"/>
      <c:legendEntry>
        <c:idx val="0"/>
        <c:delete val="1"/>
      </c:legendEntry>
      <c:legendEntry>
        <c:idx val="3"/>
        <c:delete val="1"/>
      </c:legendEntry>
      <c:layout>
        <c:manualLayout>
          <c:xMode val="edge"/>
          <c:yMode val="edge"/>
          <c:x val="0.67612265480703804"/>
          <c:y val="0.24533784301815989"/>
          <c:w val="0.15258104889666588"/>
          <c:h val="0.15576397774352121"/>
        </c:manualLayout>
      </c:layout>
    </c:legend>
    <c:plotVisOnly val="1"/>
  </c:chart>
  <c:txPr>
    <a:bodyPr/>
    <a:lstStyle/>
    <a:p>
      <a:pPr>
        <a:defRPr sz="1800"/>
      </a:pPr>
      <a:endParaRPr lang="lt-LT"/>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lt-LT"/>
  <c:chart>
    <c:view3D>
      <c:perspective val="30"/>
    </c:view3D>
    <c:plotArea>
      <c:layout/>
      <c:bar3DChart>
        <c:barDir val="col"/>
        <c:grouping val="standard"/>
        <c:ser>
          <c:idx val="0"/>
          <c:order val="0"/>
          <c:tx>
            <c:strRef>
              <c:f>Sheet1!$B$1</c:f>
              <c:strCache>
                <c:ptCount val="1"/>
                <c:pt idx="0">
                  <c:v>Series 1</c:v>
                </c:pt>
              </c:strCache>
            </c:strRef>
          </c:tx>
          <c:spPr>
            <a:solidFill>
              <a:srgbClr val="2DA5FF"/>
            </a:solidFill>
          </c:spPr>
          <c:dLbls>
            <c:dLbl>
              <c:idx val="0"/>
              <c:layout>
                <c:manualLayout>
                  <c:x val="-3.0864197530864491E-3"/>
                  <c:y val="7.01508165223622E-2"/>
                </c:manualLayout>
              </c:layout>
              <c:showVal val="1"/>
            </c:dLbl>
            <c:dLbl>
              <c:idx val="1"/>
              <c:layout>
                <c:manualLayout>
                  <c:x val="-3.0864197530864204E-3"/>
                  <c:y val="8.4180979826834645E-2"/>
                </c:manualLayout>
              </c:layout>
              <c:showVal val="1"/>
            </c:dLbl>
            <c:dLbl>
              <c:idx val="2"/>
              <c:layout>
                <c:manualLayout>
                  <c:x val="0"/>
                  <c:y val="8.9793045148623699E-2"/>
                </c:manualLayout>
              </c:layout>
              <c:showVal val="1"/>
            </c:dLbl>
            <c:showVal val="1"/>
          </c:dLbls>
          <c:cat>
            <c:numRef>
              <c:f>Sheet1!$A$2:$A$4</c:f>
              <c:numCache>
                <c:formatCode>General</c:formatCode>
                <c:ptCount val="3"/>
                <c:pt idx="0">
                  <c:v>2001</c:v>
                </c:pt>
                <c:pt idx="1">
                  <c:v>2005</c:v>
                </c:pt>
                <c:pt idx="2">
                  <c:v>2009</c:v>
                </c:pt>
              </c:numCache>
            </c:numRef>
          </c:cat>
          <c:val>
            <c:numRef>
              <c:f>Sheet1!$B$2:$B$4</c:f>
              <c:numCache>
                <c:formatCode>0.0</c:formatCode>
                <c:ptCount val="3"/>
                <c:pt idx="0">
                  <c:v>21.4</c:v>
                </c:pt>
                <c:pt idx="1">
                  <c:v>21</c:v>
                </c:pt>
                <c:pt idx="2">
                  <c:v>20</c:v>
                </c:pt>
              </c:numCache>
            </c:numRef>
          </c:val>
        </c:ser>
        <c:ser>
          <c:idx val="1"/>
          <c:order val="1"/>
          <c:tx>
            <c:strRef>
              <c:f>Sheet1!$C$1</c:f>
              <c:strCache>
                <c:ptCount val="1"/>
                <c:pt idx="0">
                  <c:v>Mergaitės</c:v>
                </c:pt>
              </c:strCache>
            </c:strRef>
          </c:tx>
          <c:spPr>
            <a:solidFill>
              <a:srgbClr val="FF9B9B"/>
            </a:solidFill>
          </c:spPr>
          <c:dLbls>
            <c:dLbl>
              <c:idx val="0"/>
              <c:layout>
                <c:manualLayout>
                  <c:x val="1.5432098765432104E-3"/>
                  <c:y val="8.6987012487729137E-2"/>
                </c:manualLayout>
              </c:layout>
              <c:showVal val="1"/>
            </c:dLbl>
            <c:dLbl>
              <c:idx val="1"/>
              <c:layout>
                <c:manualLayout>
                  <c:x val="1.6975308641975315E-2"/>
                  <c:y val="3.0866359269839376E-2"/>
                </c:manualLayout>
              </c:layout>
              <c:showVal val="1"/>
            </c:dLbl>
            <c:dLbl>
              <c:idx val="2"/>
              <c:layout>
                <c:manualLayout>
                  <c:x val="0"/>
                  <c:y val="7.01508165223622E-2"/>
                </c:manualLayout>
              </c:layout>
              <c:showVal val="1"/>
            </c:dLbl>
            <c:showVal val="1"/>
          </c:dLbls>
          <c:cat>
            <c:numRef>
              <c:f>Sheet1!$A$2:$A$4</c:f>
              <c:numCache>
                <c:formatCode>General</c:formatCode>
                <c:ptCount val="3"/>
                <c:pt idx="0">
                  <c:v>2001</c:v>
                </c:pt>
                <c:pt idx="1">
                  <c:v>2005</c:v>
                </c:pt>
                <c:pt idx="2">
                  <c:v>2009</c:v>
                </c:pt>
              </c:numCache>
            </c:numRef>
          </c:cat>
          <c:val>
            <c:numRef>
              <c:f>Sheet1!$C$2:$C$4</c:f>
              <c:numCache>
                <c:formatCode>0.0</c:formatCode>
                <c:ptCount val="3"/>
                <c:pt idx="0">
                  <c:v>25</c:v>
                </c:pt>
                <c:pt idx="1">
                  <c:v>17.3</c:v>
                </c:pt>
                <c:pt idx="2">
                  <c:v>20</c:v>
                </c:pt>
              </c:numCache>
            </c:numRef>
          </c:val>
        </c:ser>
        <c:ser>
          <c:idx val="2"/>
          <c:order val="2"/>
          <c:tx>
            <c:strRef>
              <c:f>Sheet1!$D$1</c:f>
              <c:strCache>
                <c:ptCount val="1"/>
                <c:pt idx="0">
                  <c:v>Berniukai</c:v>
                </c:pt>
              </c:strCache>
            </c:strRef>
          </c:tx>
          <c:spPr>
            <a:solidFill>
              <a:srgbClr val="2DA5FF"/>
            </a:solidFill>
          </c:spPr>
          <c:dLbls>
            <c:dLbl>
              <c:idx val="0"/>
              <c:layout>
                <c:manualLayout>
                  <c:x val="-1.5432098765432104E-3"/>
                  <c:y val="7.5762881844151225E-2"/>
                </c:manualLayout>
              </c:layout>
              <c:showVal val="1"/>
            </c:dLbl>
            <c:dLbl>
              <c:idx val="1"/>
              <c:layout>
                <c:manualLayout>
                  <c:x val="3.086419753086479E-3"/>
                  <c:y val="7.5762881844151225E-2"/>
                </c:manualLayout>
              </c:layout>
              <c:showVal val="1"/>
            </c:dLbl>
            <c:dLbl>
              <c:idx val="2"/>
              <c:layout>
                <c:manualLayout>
                  <c:x val="3.0864197530864204E-3"/>
                  <c:y val="8.1374947165940167E-2"/>
                </c:manualLayout>
              </c:layout>
              <c:showVal val="1"/>
            </c:dLbl>
            <c:showVal val="1"/>
          </c:dLbls>
          <c:cat>
            <c:numRef>
              <c:f>Sheet1!$A$2:$A$4</c:f>
              <c:numCache>
                <c:formatCode>General</c:formatCode>
                <c:ptCount val="3"/>
                <c:pt idx="0">
                  <c:v>2001</c:v>
                </c:pt>
                <c:pt idx="1">
                  <c:v>2005</c:v>
                </c:pt>
                <c:pt idx="2">
                  <c:v>2009</c:v>
                </c:pt>
              </c:numCache>
            </c:numRef>
          </c:cat>
          <c:val>
            <c:numRef>
              <c:f>Sheet1!$D$2:$D$4</c:f>
              <c:numCache>
                <c:formatCode>0.0</c:formatCode>
                <c:ptCount val="3"/>
                <c:pt idx="0">
                  <c:v>34.200000000000003</c:v>
                </c:pt>
                <c:pt idx="1">
                  <c:v>31.5</c:v>
                </c:pt>
                <c:pt idx="2">
                  <c:v>38.200000000000003</c:v>
                </c:pt>
              </c:numCache>
            </c:numRef>
          </c:val>
        </c:ser>
        <c:ser>
          <c:idx val="3"/>
          <c:order val="3"/>
          <c:tx>
            <c:strRef>
              <c:f>Sheet1!$E$1</c:f>
              <c:strCache>
                <c:ptCount val="1"/>
                <c:pt idx="0">
                  <c:v>Series 4</c:v>
                </c:pt>
              </c:strCache>
            </c:strRef>
          </c:tx>
          <c:spPr>
            <a:solidFill>
              <a:srgbClr val="FF9B9B"/>
            </a:solidFill>
          </c:spPr>
          <c:dLbls>
            <c:dLbl>
              <c:idx val="0"/>
              <c:layout>
                <c:manualLayout>
                  <c:x val="0"/>
                  <c:y val="7.2956849183256678E-2"/>
                </c:manualLayout>
              </c:layout>
              <c:showVal val="1"/>
            </c:dLbl>
            <c:dLbl>
              <c:idx val="1"/>
              <c:layout>
                <c:manualLayout>
                  <c:x val="4.6296296296296311E-3"/>
                  <c:y val="7.01508165223622E-2"/>
                </c:manualLayout>
              </c:layout>
              <c:showVal val="1"/>
            </c:dLbl>
            <c:dLbl>
              <c:idx val="2"/>
              <c:layout>
                <c:manualLayout>
                  <c:x val="3.0864197530864204E-3"/>
                  <c:y val="6.4538751200573258E-2"/>
                </c:manualLayout>
              </c:layout>
              <c:showVal val="1"/>
            </c:dLbl>
            <c:showVal val="1"/>
          </c:dLbls>
          <c:cat>
            <c:numRef>
              <c:f>Sheet1!$A$2:$A$4</c:f>
              <c:numCache>
                <c:formatCode>General</c:formatCode>
                <c:ptCount val="3"/>
                <c:pt idx="0">
                  <c:v>2001</c:v>
                </c:pt>
                <c:pt idx="1">
                  <c:v>2005</c:v>
                </c:pt>
                <c:pt idx="2">
                  <c:v>2009</c:v>
                </c:pt>
              </c:numCache>
            </c:numRef>
          </c:cat>
          <c:val>
            <c:numRef>
              <c:f>Sheet1!$E$2:$E$4</c:f>
              <c:numCache>
                <c:formatCode>0.0</c:formatCode>
                <c:ptCount val="3"/>
                <c:pt idx="0">
                  <c:v>37.5</c:v>
                </c:pt>
                <c:pt idx="1">
                  <c:v>32.800000000000004</c:v>
                </c:pt>
                <c:pt idx="2">
                  <c:v>39.9</c:v>
                </c:pt>
              </c:numCache>
            </c:numRef>
          </c:val>
        </c:ser>
        <c:shape val="box"/>
        <c:axId val="121471360"/>
        <c:axId val="121472896"/>
        <c:axId val="121237952"/>
      </c:bar3DChart>
      <c:catAx>
        <c:axId val="121471360"/>
        <c:scaling>
          <c:orientation val="minMax"/>
        </c:scaling>
        <c:axPos val="b"/>
        <c:numFmt formatCode="General" sourceLinked="1"/>
        <c:tickLblPos val="nextTo"/>
        <c:crossAx val="121472896"/>
        <c:crosses val="autoZero"/>
        <c:auto val="1"/>
        <c:lblAlgn val="ctr"/>
        <c:lblOffset val="100"/>
      </c:catAx>
      <c:valAx>
        <c:axId val="121472896"/>
        <c:scaling>
          <c:orientation val="minMax"/>
        </c:scaling>
        <c:axPos val="l"/>
        <c:majorGridlines/>
        <c:numFmt formatCode="0.0" sourceLinked="1"/>
        <c:tickLblPos val="nextTo"/>
        <c:crossAx val="121471360"/>
        <c:crosses val="autoZero"/>
        <c:crossBetween val="between"/>
      </c:valAx>
      <c:serAx>
        <c:axId val="121237952"/>
        <c:scaling>
          <c:orientation val="minMax"/>
        </c:scaling>
        <c:delete val="1"/>
        <c:axPos val="b"/>
        <c:tickLblPos val="none"/>
        <c:crossAx val="121472896"/>
        <c:crosses val="autoZero"/>
      </c:serAx>
    </c:plotArea>
    <c:legend>
      <c:legendPos val="r"/>
      <c:legendEntry>
        <c:idx val="0"/>
        <c:delete val="1"/>
      </c:legendEntry>
      <c:legendEntry>
        <c:idx val="3"/>
        <c:delete val="1"/>
      </c:legendEntry>
      <c:layout>
        <c:manualLayout>
          <c:xMode val="edge"/>
          <c:yMode val="edge"/>
          <c:x val="0.83353006221444548"/>
          <c:y val="0.35757914945393943"/>
          <c:w val="0.15258104889666574"/>
          <c:h val="0.15576397774352113"/>
        </c:manualLayout>
      </c:layout>
    </c:legend>
    <c:plotVisOnly val="1"/>
  </c:chart>
  <c:txPr>
    <a:bodyPr/>
    <a:lstStyle/>
    <a:p>
      <a:pPr>
        <a:defRPr sz="1800"/>
      </a:pPr>
      <a:endParaRPr lang="lt-LT"/>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lt-LT"/>
  <c:chart>
    <c:view3D>
      <c:perspective val="30"/>
    </c:view3D>
    <c:plotArea>
      <c:layout>
        <c:manualLayout>
          <c:layoutTarget val="inner"/>
          <c:xMode val="edge"/>
          <c:yMode val="edge"/>
          <c:x val="6.3967264508603114E-2"/>
          <c:y val="4.4861391929187318E-2"/>
          <c:w val="0.77681588412559632"/>
          <c:h val="0.84317326500459722"/>
        </c:manualLayout>
      </c:layout>
      <c:bar3DChart>
        <c:barDir val="col"/>
        <c:grouping val="standard"/>
        <c:ser>
          <c:idx val="0"/>
          <c:order val="0"/>
          <c:tx>
            <c:strRef>
              <c:f>Sheet1!$B$1</c:f>
              <c:strCache>
                <c:ptCount val="1"/>
                <c:pt idx="0">
                  <c:v>Column1</c:v>
                </c:pt>
              </c:strCache>
            </c:strRef>
          </c:tx>
          <c:spPr>
            <a:solidFill>
              <a:srgbClr val="2DA5FF"/>
            </a:solidFill>
          </c:spPr>
          <c:dLbls>
            <c:dLbl>
              <c:idx val="0"/>
              <c:layout>
                <c:manualLayout>
                  <c:x val="1.5432098765432113E-3"/>
                  <c:y val="8.6987012487729137E-2"/>
                </c:manualLayout>
              </c:layout>
              <c:showVal val="1"/>
            </c:dLbl>
            <c:dLbl>
              <c:idx val="1"/>
              <c:layout>
                <c:manualLayout>
                  <c:x val="0"/>
                  <c:y val="9.2599077809518079E-2"/>
                </c:manualLayout>
              </c:layout>
              <c:showVal val="1"/>
            </c:dLbl>
            <c:dLbl>
              <c:idx val="2"/>
              <c:layout>
                <c:manualLayout>
                  <c:x val="4.6296296296296328E-3"/>
                  <c:y val="8.4180979826834687E-2"/>
                </c:manualLayout>
              </c:layout>
              <c:showVal val="1"/>
            </c:dLbl>
            <c:showVal val="1"/>
          </c:dLbls>
          <c:cat>
            <c:numRef>
              <c:f>Sheet1!$A$2:$A$4</c:f>
              <c:numCache>
                <c:formatCode>General</c:formatCode>
                <c:ptCount val="3"/>
                <c:pt idx="0">
                  <c:v>2001</c:v>
                </c:pt>
                <c:pt idx="1">
                  <c:v>2005</c:v>
                </c:pt>
                <c:pt idx="2">
                  <c:v>2009</c:v>
                </c:pt>
              </c:numCache>
            </c:numRef>
          </c:cat>
          <c:val>
            <c:numRef>
              <c:f>Sheet1!$B$2:$B$4</c:f>
              <c:numCache>
                <c:formatCode>0.0</c:formatCode>
                <c:ptCount val="3"/>
                <c:pt idx="0">
                  <c:v>64</c:v>
                </c:pt>
                <c:pt idx="1">
                  <c:v>63.6</c:v>
                </c:pt>
                <c:pt idx="2">
                  <c:v>67.7</c:v>
                </c:pt>
              </c:numCache>
            </c:numRef>
          </c:val>
        </c:ser>
        <c:ser>
          <c:idx val="1"/>
          <c:order val="1"/>
          <c:tx>
            <c:strRef>
              <c:f>Sheet1!$C$1</c:f>
              <c:strCache>
                <c:ptCount val="1"/>
                <c:pt idx="0">
                  <c:v>Mergaitės</c:v>
                </c:pt>
              </c:strCache>
            </c:strRef>
          </c:tx>
          <c:spPr>
            <a:solidFill>
              <a:srgbClr val="FF9B9B"/>
            </a:solidFill>
          </c:spPr>
          <c:dLbls>
            <c:dLbl>
              <c:idx val="0"/>
              <c:layout>
                <c:manualLayout>
                  <c:x val="0"/>
                  <c:y val="7.2956849183256692E-2"/>
                </c:manualLayout>
              </c:layout>
              <c:showVal val="1"/>
            </c:dLbl>
            <c:dLbl>
              <c:idx val="1"/>
              <c:layout>
                <c:manualLayout>
                  <c:x val="0"/>
                  <c:y val="7.2956849183256692E-2"/>
                </c:manualLayout>
              </c:layout>
              <c:showVal val="1"/>
            </c:dLbl>
            <c:dLbl>
              <c:idx val="2"/>
              <c:layout>
                <c:manualLayout>
                  <c:x val="0"/>
                  <c:y val="8.6987012487729165E-2"/>
                </c:manualLayout>
              </c:layout>
              <c:showVal val="1"/>
            </c:dLbl>
            <c:showVal val="1"/>
          </c:dLbls>
          <c:cat>
            <c:numRef>
              <c:f>Sheet1!$A$2:$A$4</c:f>
              <c:numCache>
                <c:formatCode>General</c:formatCode>
                <c:ptCount val="3"/>
                <c:pt idx="0">
                  <c:v>2001</c:v>
                </c:pt>
                <c:pt idx="1">
                  <c:v>2005</c:v>
                </c:pt>
                <c:pt idx="2">
                  <c:v>2009</c:v>
                </c:pt>
              </c:numCache>
            </c:numRef>
          </c:cat>
          <c:val>
            <c:numRef>
              <c:f>Sheet1!$C$2:$C$4</c:f>
              <c:numCache>
                <c:formatCode>0.0</c:formatCode>
                <c:ptCount val="3"/>
                <c:pt idx="0">
                  <c:v>65.400000000000006</c:v>
                </c:pt>
                <c:pt idx="1">
                  <c:v>68.400000000000006</c:v>
                </c:pt>
                <c:pt idx="2">
                  <c:v>78.099999999999994</c:v>
                </c:pt>
              </c:numCache>
            </c:numRef>
          </c:val>
        </c:ser>
        <c:ser>
          <c:idx val="2"/>
          <c:order val="2"/>
          <c:tx>
            <c:strRef>
              <c:f>Sheet1!$D$1</c:f>
              <c:strCache>
                <c:ptCount val="1"/>
                <c:pt idx="0">
                  <c:v>Berniukai</c:v>
                </c:pt>
              </c:strCache>
            </c:strRef>
          </c:tx>
          <c:spPr>
            <a:solidFill>
              <a:srgbClr val="2DA5FF"/>
            </a:solidFill>
          </c:spPr>
          <c:dLbls>
            <c:dLbl>
              <c:idx val="0"/>
              <c:layout>
                <c:manualLayout>
                  <c:x val="0"/>
                  <c:y val="7.5762881844151281E-2"/>
                </c:manualLayout>
              </c:layout>
              <c:showVal val="1"/>
            </c:dLbl>
            <c:dLbl>
              <c:idx val="1"/>
              <c:layout>
                <c:manualLayout>
                  <c:x val="1.5432098765432113E-3"/>
                  <c:y val="7.2956849183256692E-2"/>
                </c:manualLayout>
              </c:layout>
              <c:showVal val="1"/>
            </c:dLbl>
            <c:showVal val="1"/>
          </c:dLbls>
          <c:cat>
            <c:numRef>
              <c:f>Sheet1!$A$2:$A$4</c:f>
              <c:numCache>
                <c:formatCode>General</c:formatCode>
                <c:ptCount val="3"/>
                <c:pt idx="0">
                  <c:v>2001</c:v>
                </c:pt>
                <c:pt idx="1">
                  <c:v>2005</c:v>
                </c:pt>
                <c:pt idx="2">
                  <c:v>2009</c:v>
                </c:pt>
              </c:numCache>
            </c:numRef>
          </c:cat>
          <c:val>
            <c:numRef>
              <c:f>Sheet1!$D$2:$D$4</c:f>
              <c:numCache>
                <c:formatCode>0.0</c:formatCode>
                <c:ptCount val="3"/>
                <c:pt idx="0">
                  <c:v>71</c:v>
                </c:pt>
                <c:pt idx="1">
                  <c:v>73.3</c:v>
                </c:pt>
                <c:pt idx="2">
                  <c:v>72.7</c:v>
                </c:pt>
              </c:numCache>
            </c:numRef>
          </c:val>
        </c:ser>
        <c:ser>
          <c:idx val="3"/>
          <c:order val="3"/>
          <c:tx>
            <c:strRef>
              <c:f>Sheet1!$E$1</c:f>
              <c:strCache>
                <c:ptCount val="1"/>
                <c:pt idx="0">
                  <c:v>Column2</c:v>
                </c:pt>
              </c:strCache>
            </c:strRef>
          </c:tx>
          <c:spPr>
            <a:solidFill>
              <a:srgbClr val="FF9B9B"/>
            </a:solidFill>
          </c:spPr>
          <c:dLbls>
            <c:dLbl>
              <c:idx val="1"/>
              <c:layout>
                <c:manualLayout>
                  <c:x val="2.0061728395061731E-2"/>
                  <c:y val="0"/>
                </c:manualLayout>
              </c:layout>
              <c:showVal val="1"/>
            </c:dLbl>
            <c:showVal val="1"/>
          </c:dLbls>
          <c:cat>
            <c:numRef>
              <c:f>Sheet1!$A$2:$A$4</c:f>
              <c:numCache>
                <c:formatCode>General</c:formatCode>
                <c:ptCount val="3"/>
                <c:pt idx="0">
                  <c:v>2001</c:v>
                </c:pt>
                <c:pt idx="1">
                  <c:v>2005</c:v>
                </c:pt>
                <c:pt idx="2">
                  <c:v>2009</c:v>
                </c:pt>
              </c:numCache>
            </c:numRef>
          </c:cat>
          <c:val>
            <c:numRef>
              <c:f>Sheet1!$E$2:$E$4</c:f>
              <c:numCache>
                <c:formatCode>0.0</c:formatCode>
                <c:ptCount val="3"/>
                <c:pt idx="0">
                  <c:v>74</c:v>
                </c:pt>
                <c:pt idx="1">
                  <c:v>72.599999999999994</c:v>
                </c:pt>
                <c:pt idx="2">
                  <c:v>73.400000000000006</c:v>
                </c:pt>
              </c:numCache>
            </c:numRef>
          </c:val>
        </c:ser>
        <c:shape val="box"/>
        <c:axId val="149975424"/>
        <c:axId val="149976960"/>
        <c:axId val="149955456"/>
      </c:bar3DChart>
      <c:catAx>
        <c:axId val="149975424"/>
        <c:scaling>
          <c:orientation val="minMax"/>
        </c:scaling>
        <c:axPos val="b"/>
        <c:numFmt formatCode="General" sourceLinked="1"/>
        <c:tickLblPos val="nextTo"/>
        <c:crossAx val="149976960"/>
        <c:crosses val="autoZero"/>
        <c:auto val="1"/>
        <c:lblAlgn val="ctr"/>
        <c:lblOffset val="100"/>
      </c:catAx>
      <c:valAx>
        <c:axId val="149976960"/>
        <c:scaling>
          <c:orientation val="minMax"/>
          <c:min val="0"/>
        </c:scaling>
        <c:axPos val="l"/>
        <c:majorGridlines/>
        <c:numFmt formatCode="#,##0" sourceLinked="0"/>
        <c:tickLblPos val="nextTo"/>
        <c:crossAx val="149975424"/>
        <c:crosses val="autoZero"/>
        <c:crossBetween val="between"/>
      </c:valAx>
      <c:serAx>
        <c:axId val="149955456"/>
        <c:scaling>
          <c:orientation val="minMax"/>
        </c:scaling>
        <c:delete val="1"/>
        <c:axPos val="b"/>
        <c:tickLblPos val="none"/>
        <c:crossAx val="149976960"/>
        <c:crosses val="autoZero"/>
        <c:tickLblSkip val="1"/>
        <c:tickMarkSkip val="1"/>
      </c:serAx>
    </c:plotArea>
    <c:legend>
      <c:legendPos val="r"/>
      <c:legendEntry>
        <c:idx val="0"/>
        <c:delete val="1"/>
      </c:legendEntry>
      <c:legendEntry>
        <c:idx val="3"/>
        <c:delete val="1"/>
      </c:legendEntry>
      <c:layout>
        <c:manualLayout>
          <c:xMode val="edge"/>
          <c:yMode val="edge"/>
          <c:x val="0.8227275930786434"/>
          <c:y val="0.27901023494889382"/>
          <c:w val="0.15258104889666588"/>
          <c:h val="0.15576397774352121"/>
        </c:manualLayout>
      </c:layout>
    </c:legend>
    <c:plotVisOnly val="1"/>
  </c:chart>
  <c:txPr>
    <a:bodyPr/>
    <a:lstStyle/>
    <a:p>
      <a:pPr>
        <a:defRPr sz="1800"/>
      </a:pPr>
      <a:endParaRPr lang="lt-LT"/>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lt-LT"/>
  <c:chart>
    <c:view3D>
      <c:perspective val="30"/>
    </c:view3D>
    <c:plotArea>
      <c:layout/>
      <c:bar3DChart>
        <c:barDir val="col"/>
        <c:grouping val="standard"/>
        <c:ser>
          <c:idx val="0"/>
          <c:order val="0"/>
          <c:tx>
            <c:strRef>
              <c:f>Sheet1!$B$1</c:f>
              <c:strCache>
                <c:ptCount val="1"/>
                <c:pt idx="0">
                  <c:v>Series 1</c:v>
                </c:pt>
              </c:strCache>
            </c:strRef>
          </c:tx>
          <c:spPr>
            <a:solidFill>
              <a:srgbClr val="FF9B9B"/>
            </a:solidFill>
          </c:spPr>
          <c:dLbls>
            <c:dLbl>
              <c:idx val="0"/>
              <c:layout>
                <c:manualLayout>
                  <c:x val="3.0864197530864204E-3"/>
                  <c:y val="5.3314620556995318E-2"/>
                </c:manualLayout>
              </c:layout>
              <c:showVal val="1"/>
            </c:dLbl>
            <c:dLbl>
              <c:idx val="1"/>
              <c:layout>
                <c:manualLayout>
                  <c:x val="0"/>
                  <c:y val="6.4538751200573258E-2"/>
                </c:manualLayout>
              </c:layout>
              <c:showVal val="1"/>
            </c:dLbl>
            <c:dLbl>
              <c:idx val="2"/>
              <c:layout>
                <c:manualLayout>
                  <c:x val="0"/>
                  <c:y val="6.4538751200573258E-2"/>
                </c:manualLayout>
              </c:layout>
              <c:showVal val="1"/>
            </c:dLbl>
            <c:showVal val="1"/>
          </c:dLbls>
          <c:cat>
            <c:numRef>
              <c:f>Sheet1!$A$2:$A$4</c:f>
              <c:numCache>
                <c:formatCode>General</c:formatCode>
                <c:ptCount val="3"/>
                <c:pt idx="0">
                  <c:v>2001</c:v>
                </c:pt>
                <c:pt idx="1">
                  <c:v>2005</c:v>
                </c:pt>
                <c:pt idx="2">
                  <c:v>2009</c:v>
                </c:pt>
              </c:numCache>
            </c:numRef>
          </c:cat>
          <c:val>
            <c:numRef>
              <c:f>Sheet1!$B$2:$B$4</c:f>
              <c:numCache>
                <c:formatCode>0.0</c:formatCode>
                <c:ptCount val="3"/>
                <c:pt idx="0">
                  <c:v>2.5</c:v>
                </c:pt>
                <c:pt idx="1">
                  <c:v>3.3</c:v>
                </c:pt>
                <c:pt idx="2">
                  <c:v>3.5</c:v>
                </c:pt>
              </c:numCache>
            </c:numRef>
          </c:val>
        </c:ser>
        <c:ser>
          <c:idx val="1"/>
          <c:order val="1"/>
          <c:tx>
            <c:strRef>
              <c:f>Sheet1!$C$1</c:f>
              <c:strCache>
                <c:ptCount val="1"/>
                <c:pt idx="0">
                  <c:v>Berniukai</c:v>
                </c:pt>
              </c:strCache>
            </c:strRef>
          </c:tx>
          <c:spPr>
            <a:solidFill>
              <a:srgbClr val="2DA5FF"/>
            </a:solidFill>
          </c:spPr>
          <c:dLbls>
            <c:dLbl>
              <c:idx val="0"/>
              <c:layout>
                <c:manualLayout>
                  <c:x val="-1.5432098765432104E-3"/>
                  <c:y val="7.01508165223622E-2"/>
                </c:manualLayout>
              </c:layout>
              <c:showVal val="1"/>
            </c:dLbl>
            <c:dLbl>
              <c:idx val="1"/>
              <c:layout>
                <c:manualLayout>
                  <c:x val="1.5432098765432104E-3"/>
                  <c:y val="7.5762881844151225E-2"/>
                </c:manualLayout>
              </c:layout>
              <c:showVal val="1"/>
            </c:dLbl>
            <c:dLbl>
              <c:idx val="2"/>
              <c:layout>
                <c:manualLayout>
                  <c:x val="0"/>
                  <c:y val="7.8568914505045703E-2"/>
                </c:manualLayout>
              </c:layout>
              <c:showVal val="1"/>
            </c:dLbl>
            <c:showVal val="1"/>
          </c:dLbls>
          <c:cat>
            <c:numRef>
              <c:f>Sheet1!$A$2:$A$4</c:f>
              <c:numCache>
                <c:formatCode>General</c:formatCode>
                <c:ptCount val="3"/>
                <c:pt idx="0">
                  <c:v>2001</c:v>
                </c:pt>
                <c:pt idx="1">
                  <c:v>2005</c:v>
                </c:pt>
                <c:pt idx="2">
                  <c:v>2009</c:v>
                </c:pt>
              </c:numCache>
            </c:numRef>
          </c:cat>
          <c:val>
            <c:numRef>
              <c:f>Sheet1!$C$2:$C$4</c:f>
              <c:numCache>
                <c:formatCode>0.0</c:formatCode>
                <c:ptCount val="3"/>
                <c:pt idx="0">
                  <c:v>5.9</c:v>
                </c:pt>
                <c:pt idx="1">
                  <c:v>8.9</c:v>
                </c:pt>
                <c:pt idx="2">
                  <c:v>6.2</c:v>
                </c:pt>
              </c:numCache>
            </c:numRef>
          </c:val>
        </c:ser>
        <c:ser>
          <c:idx val="2"/>
          <c:order val="2"/>
          <c:tx>
            <c:strRef>
              <c:f>Sheet1!$D$1</c:f>
              <c:strCache>
                <c:ptCount val="1"/>
                <c:pt idx="0">
                  <c:v>Mergaitės</c:v>
                </c:pt>
              </c:strCache>
            </c:strRef>
          </c:tx>
          <c:spPr>
            <a:solidFill>
              <a:srgbClr val="FF9B9B"/>
            </a:solidFill>
          </c:spPr>
          <c:dLbls>
            <c:dLbl>
              <c:idx val="0"/>
              <c:layout>
                <c:manualLayout>
                  <c:x val="0"/>
                  <c:y val="7.295684918325672E-2"/>
                </c:manualLayout>
              </c:layout>
              <c:showVal val="1"/>
            </c:dLbl>
            <c:dLbl>
              <c:idx val="1"/>
              <c:layout>
                <c:manualLayout>
                  <c:x val="3.0864197530864204E-3"/>
                  <c:y val="6.7344783861467708E-2"/>
                </c:manualLayout>
              </c:layout>
              <c:showVal val="1"/>
            </c:dLbl>
            <c:dLbl>
              <c:idx val="2"/>
              <c:layout>
                <c:manualLayout>
                  <c:x val="6.1728395061728392E-3"/>
                  <c:y val="7.2956849183256692E-2"/>
                </c:manualLayout>
              </c:layout>
              <c:showVal val="1"/>
            </c:dLbl>
            <c:showVal val="1"/>
          </c:dLbls>
          <c:cat>
            <c:numRef>
              <c:f>Sheet1!$A$2:$A$4</c:f>
              <c:numCache>
                <c:formatCode>General</c:formatCode>
                <c:ptCount val="3"/>
                <c:pt idx="0">
                  <c:v>2001</c:v>
                </c:pt>
                <c:pt idx="1">
                  <c:v>2005</c:v>
                </c:pt>
                <c:pt idx="2">
                  <c:v>2009</c:v>
                </c:pt>
              </c:numCache>
            </c:numRef>
          </c:cat>
          <c:val>
            <c:numRef>
              <c:f>Sheet1!$D$2:$D$4</c:f>
              <c:numCache>
                <c:formatCode>0.0</c:formatCode>
                <c:ptCount val="3"/>
                <c:pt idx="0">
                  <c:v>22.3</c:v>
                </c:pt>
                <c:pt idx="1">
                  <c:v>12.2</c:v>
                </c:pt>
                <c:pt idx="2">
                  <c:v>9</c:v>
                </c:pt>
              </c:numCache>
            </c:numRef>
          </c:val>
        </c:ser>
        <c:ser>
          <c:idx val="3"/>
          <c:order val="3"/>
          <c:tx>
            <c:strRef>
              <c:f>Sheet1!$E$1</c:f>
              <c:strCache>
                <c:ptCount val="1"/>
                <c:pt idx="0">
                  <c:v>Series 4</c:v>
                </c:pt>
              </c:strCache>
            </c:strRef>
          </c:tx>
          <c:spPr>
            <a:solidFill>
              <a:srgbClr val="2DA5FF"/>
            </a:solidFill>
          </c:spPr>
          <c:dLbls>
            <c:dLbl>
              <c:idx val="0"/>
              <c:layout>
                <c:manualLayout>
                  <c:x val="0"/>
                  <c:y val="8.1374947165940167E-2"/>
                </c:manualLayout>
              </c:layout>
              <c:showVal val="1"/>
            </c:dLbl>
            <c:dLbl>
              <c:idx val="1"/>
              <c:layout>
                <c:manualLayout>
                  <c:x val="4.6296296296296311E-3"/>
                  <c:y val="7.5762881844151253E-2"/>
                </c:manualLayout>
              </c:layout>
              <c:showVal val="1"/>
            </c:dLbl>
            <c:dLbl>
              <c:idx val="2"/>
              <c:layout>
                <c:manualLayout>
                  <c:x val="3.0864197530864204E-3"/>
                  <c:y val="8.1374947165940167E-2"/>
                </c:manualLayout>
              </c:layout>
              <c:showVal val="1"/>
            </c:dLbl>
            <c:showVal val="1"/>
          </c:dLbls>
          <c:cat>
            <c:numRef>
              <c:f>Sheet1!$A$2:$A$4</c:f>
              <c:numCache>
                <c:formatCode>General</c:formatCode>
                <c:ptCount val="3"/>
                <c:pt idx="0">
                  <c:v>2001</c:v>
                </c:pt>
                <c:pt idx="1">
                  <c:v>2005</c:v>
                </c:pt>
                <c:pt idx="2">
                  <c:v>2009</c:v>
                </c:pt>
              </c:numCache>
            </c:numRef>
          </c:cat>
          <c:val>
            <c:numRef>
              <c:f>Sheet1!$E$2:$E$4</c:f>
              <c:numCache>
                <c:formatCode>0.0</c:formatCode>
                <c:ptCount val="3"/>
                <c:pt idx="0">
                  <c:v>29.7</c:v>
                </c:pt>
                <c:pt idx="1">
                  <c:v>20.7</c:v>
                </c:pt>
                <c:pt idx="2">
                  <c:v>13.8</c:v>
                </c:pt>
              </c:numCache>
            </c:numRef>
          </c:val>
        </c:ser>
        <c:shape val="box"/>
        <c:axId val="131402752"/>
        <c:axId val="131453696"/>
        <c:axId val="121717184"/>
      </c:bar3DChart>
      <c:catAx>
        <c:axId val="131402752"/>
        <c:scaling>
          <c:orientation val="minMax"/>
        </c:scaling>
        <c:axPos val="b"/>
        <c:numFmt formatCode="General" sourceLinked="1"/>
        <c:tickLblPos val="nextTo"/>
        <c:crossAx val="131453696"/>
        <c:crosses val="autoZero"/>
        <c:auto val="1"/>
        <c:lblAlgn val="ctr"/>
        <c:lblOffset val="100"/>
      </c:catAx>
      <c:valAx>
        <c:axId val="131453696"/>
        <c:scaling>
          <c:orientation val="minMax"/>
        </c:scaling>
        <c:axPos val="l"/>
        <c:majorGridlines/>
        <c:numFmt formatCode="0.0" sourceLinked="1"/>
        <c:tickLblPos val="nextTo"/>
        <c:crossAx val="131402752"/>
        <c:crosses val="autoZero"/>
        <c:crossBetween val="between"/>
      </c:valAx>
      <c:serAx>
        <c:axId val="121717184"/>
        <c:scaling>
          <c:orientation val="minMax"/>
        </c:scaling>
        <c:delete val="1"/>
        <c:axPos val="b"/>
        <c:tickLblPos val="none"/>
        <c:crossAx val="131453696"/>
        <c:crosses val="autoZero"/>
      </c:serAx>
    </c:plotArea>
    <c:legend>
      <c:legendPos val="r"/>
      <c:legendEntry>
        <c:idx val="0"/>
        <c:delete val="1"/>
      </c:legendEntry>
      <c:legendEntry>
        <c:idx val="3"/>
        <c:delete val="1"/>
      </c:legendEntry>
      <c:layout/>
    </c:legend>
    <c:plotVisOnly val="1"/>
  </c:chart>
  <c:txPr>
    <a:bodyPr/>
    <a:lstStyle/>
    <a:p>
      <a:pPr>
        <a:defRPr sz="1800"/>
      </a:pPr>
      <a:endParaRPr lang="lt-LT"/>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lt-LT"/>
  <c:chart>
    <c:view3D>
      <c:perspective val="30"/>
    </c:view3D>
    <c:plotArea>
      <c:layout/>
      <c:bar3DChart>
        <c:barDir val="col"/>
        <c:grouping val="standard"/>
        <c:ser>
          <c:idx val="0"/>
          <c:order val="0"/>
          <c:tx>
            <c:strRef>
              <c:f>Sheet1!$B$1</c:f>
              <c:strCache>
                <c:ptCount val="1"/>
                <c:pt idx="0">
                  <c:v>Series 1</c:v>
                </c:pt>
              </c:strCache>
            </c:strRef>
          </c:tx>
          <c:spPr>
            <a:solidFill>
              <a:srgbClr val="2DA5FF"/>
            </a:solidFill>
          </c:spPr>
          <c:dLbls>
            <c:dLbl>
              <c:idx val="0"/>
              <c:layout>
                <c:manualLayout>
                  <c:x val="-3.0864197530864204E-3"/>
                  <c:y val="8.1374947165940167E-2"/>
                </c:manualLayout>
              </c:layout>
              <c:showVal val="1"/>
            </c:dLbl>
            <c:dLbl>
              <c:idx val="1"/>
              <c:layout>
                <c:manualLayout>
                  <c:x val="-3.0864197530864204E-3"/>
                  <c:y val="7.5762881844151225E-2"/>
                </c:manualLayout>
              </c:layout>
              <c:showVal val="1"/>
            </c:dLbl>
            <c:dLbl>
              <c:idx val="2"/>
              <c:layout>
                <c:manualLayout>
                  <c:x val="3.0864197530864204E-3"/>
                  <c:y val="8.1374947165940167E-2"/>
                </c:manualLayout>
              </c:layout>
              <c:showVal val="1"/>
            </c:dLbl>
            <c:showVal val="1"/>
          </c:dLbls>
          <c:cat>
            <c:numRef>
              <c:f>Sheet1!$A$2:$A$4</c:f>
              <c:numCache>
                <c:formatCode>General</c:formatCode>
                <c:ptCount val="3"/>
                <c:pt idx="0">
                  <c:v>2001</c:v>
                </c:pt>
                <c:pt idx="1">
                  <c:v>2005</c:v>
                </c:pt>
                <c:pt idx="2">
                  <c:v>2009</c:v>
                </c:pt>
              </c:numCache>
            </c:numRef>
          </c:cat>
          <c:val>
            <c:numRef>
              <c:f>Sheet1!$B$2:$B$4</c:f>
              <c:numCache>
                <c:formatCode>General</c:formatCode>
                <c:ptCount val="3"/>
                <c:pt idx="0">
                  <c:v>72.900000000000006</c:v>
                </c:pt>
                <c:pt idx="1">
                  <c:v>73.5</c:v>
                </c:pt>
                <c:pt idx="2">
                  <c:v>81.5</c:v>
                </c:pt>
              </c:numCache>
            </c:numRef>
          </c:val>
        </c:ser>
        <c:ser>
          <c:idx val="1"/>
          <c:order val="1"/>
          <c:tx>
            <c:strRef>
              <c:f>Sheet1!$C$1</c:f>
              <c:strCache>
                <c:ptCount val="1"/>
                <c:pt idx="0">
                  <c:v>Mergaitės</c:v>
                </c:pt>
              </c:strCache>
            </c:strRef>
          </c:tx>
          <c:spPr>
            <a:solidFill>
              <a:srgbClr val="FF9B9B"/>
            </a:solidFill>
          </c:spPr>
          <c:dLbls>
            <c:dLbl>
              <c:idx val="1"/>
              <c:layout>
                <c:manualLayout>
                  <c:x val="-1.5432098765432104E-3"/>
                  <c:y val="6.7344783861467708E-2"/>
                </c:manualLayout>
              </c:layout>
              <c:showVal val="1"/>
            </c:dLbl>
            <c:dLbl>
              <c:idx val="2"/>
              <c:layout>
                <c:manualLayout>
                  <c:x val="0"/>
                  <c:y val="7.5762881844151225E-2"/>
                </c:manualLayout>
              </c:layout>
              <c:showVal val="1"/>
            </c:dLbl>
            <c:showVal val="1"/>
          </c:dLbls>
          <c:cat>
            <c:numRef>
              <c:f>Sheet1!$A$2:$A$4</c:f>
              <c:numCache>
                <c:formatCode>General</c:formatCode>
                <c:ptCount val="3"/>
                <c:pt idx="0">
                  <c:v>2001</c:v>
                </c:pt>
                <c:pt idx="1">
                  <c:v>2005</c:v>
                </c:pt>
                <c:pt idx="2">
                  <c:v>2009</c:v>
                </c:pt>
              </c:numCache>
            </c:numRef>
          </c:cat>
          <c:val>
            <c:numRef>
              <c:f>Sheet1!$C$2:$C$4</c:f>
              <c:numCache>
                <c:formatCode>General</c:formatCode>
                <c:ptCount val="3"/>
                <c:pt idx="0">
                  <c:v>68.400000000000006</c:v>
                </c:pt>
                <c:pt idx="1">
                  <c:v>74.8</c:v>
                </c:pt>
                <c:pt idx="2">
                  <c:v>83.5</c:v>
                </c:pt>
              </c:numCache>
            </c:numRef>
          </c:val>
        </c:ser>
        <c:ser>
          <c:idx val="2"/>
          <c:order val="2"/>
          <c:tx>
            <c:strRef>
              <c:f>Sheet1!$D$1</c:f>
              <c:strCache>
                <c:ptCount val="1"/>
                <c:pt idx="0">
                  <c:v>Berniukai</c:v>
                </c:pt>
              </c:strCache>
            </c:strRef>
          </c:tx>
          <c:spPr>
            <a:solidFill>
              <a:srgbClr val="2DA5FF"/>
            </a:solidFill>
          </c:spPr>
          <c:dLbls>
            <c:dLbl>
              <c:idx val="0"/>
              <c:layout>
                <c:manualLayout>
                  <c:x val="-1.5432098765432104E-3"/>
                  <c:y val="8.1374947165940167E-2"/>
                </c:manualLayout>
              </c:layout>
              <c:showVal val="1"/>
            </c:dLbl>
            <c:dLbl>
              <c:idx val="1"/>
              <c:layout>
                <c:manualLayout>
                  <c:x val="0"/>
                  <c:y val="7.2956849183256692E-2"/>
                </c:manualLayout>
              </c:layout>
              <c:showVal val="1"/>
            </c:dLbl>
            <c:dLbl>
              <c:idx val="2"/>
              <c:layout>
                <c:manualLayout>
                  <c:x val="3.0864197530864204E-3"/>
                  <c:y val="6.4538751200573258E-2"/>
                </c:manualLayout>
              </c:layout>
              <c:showVal val="1"/>
            </c:dLbl>
            <c:showVal val="1"/>
          </c:dLbls>
          <c:cat>
            <c:numRef>
              <c:f>Sheet1!$A$2:$A$4</c:f>
              <c:numCache>
                <c:formatCode>General</c:formatCode>
                <c:ptCount val="3"/>
                <c:pt idx="0">
                  <c:v>2001</c:v>
                </c:pt>
                <c:pt idx="1">
                  <c:v>2005</c:v>
                </c:pt>
                <c:pt idx="2">
                  <c:v>2009</c:v>
                </c:pt>
              </c:numCache>
            </c:numRef>
          </c:cat>
          <c:val>
            <c:numRef>
              <c:f>Sheet1!$D$2:$D$4</c:f>
              <c:numCache>
                <c:formatCode>General</c:formatCode>
                <c:ptCount val="3"/>
                <c:pt idx="0">
                  <c:v>83.1</c:v>
                </c:pt>
                <c:pt idx="1">
                  <c:v>88.3</c:v>
                </c:pt>
                <c:pt idx="2">
                  <c:v>86.7</c:v>
                </c:pt>
              </c:numCache>
            </c:numRef>
          </c:val>
        </c:ser>
        <c:ser>
          <c:idx val="3"/>
          <c:order val="3"/>
          <c:tx>
            <c:strRef>
              <c:f>Sheet1!$E$1</c:f>
              <c:strCache>
                <c:ptCount val="1"/>
                <c:pt idx="0">
                  <c:v>Series 4</c:v>
                </c:pt>
              </c:strCache>
            </c:strRef>
          </c:tx>
          <c:spPr>
            <a:solidFill>
              <a:srgbClr val="FF9B9B"/>
            </a:solidFill>
          </c:spPr>
          <c:dLbls>
            <c:dLbl>
              <c:idx val="0"/>
              <c:layout>
                <c:manualLayout>
                  <c:x val="6.1728395061728392E-3"/>
                  <c:y val="5.612065321788976E-3"/>
                </c:manualLayout>
              </c:layout>
              <c:showVal val="1"/>
            </c:dLbl>
            <c:dLbl>
              <c:idx val="1"/>
              <c:layout>
                <c:manualLayout>
                  <c:x val="1.8518518518518524E-2"/>
                  <c:y val="-2.806032660894488E-3"/>
                </c:manualLayout>
              </c:layout>
              <c:showVal val="1"/>
            </c:dLbl>
            <c:dLbl>
              <c:idx val="2"/>
              <c:layout>
                <c:manualLayout>
                  <c:x val="6.1728395061728392E-3"/>
                  <c:y val="5.612065321788989E-3"/>
                </c:manualLayout>
              </c:layout>
              <c:showVal val="1"/>
            </c:dLbl>
            <c:showVal val="1"/>
          </c:dLbls>
          <c:cat>
            <c:numRef>
              <c:f>Sheet1!$A$2:$A$4</c:f>
              <c:numCache>
                <c:formatCode>General</c:formatCode>
                <c:ptCount val="3"/>
                <c:pt idx="0">
                  <c:v>2001</c:v>
                </c:pt>
                <c:pt idx="1">
                  <c:v>2005</c:v>
                </c:pt>
                <c:pt idx="2">
                  <c:v>2009</c:v>
                </c:pt>
              </c:numCache>
            </c:numRef>
          </c:cat>
          <c:val>
            <c:numRef>
              <c:f>Sheet1!$E$2:$E$4</c:f>
              <c:numCache>
                <c:formatCode>General</c:formatCode>
                <c:ptCount val="3"/>
                <c:pt idx="0">
                  <c:v>81.900000000000006</c:v>
                </c:pt>
                <c:pt idx="1">
                  <c:v>89.6</c:v>
                </c:pt>
                <c:pt idx="2">
                  <c:v>91.1</c:v>
                </c:pt>
              </c:numCache>
            </c:numRef>
          </c:val>
        </c:ser>
        <c:shape val="box"/>
        <c:axId val="121843072"/>
        <c:axId val="121832576"/>
        <c:axId val="121517376"/>
      </c:bar3DChart>
      <c:catAx>
        <c:axId val="121843072"/>
        <c:scaling>
          <c:orientation val="minMax"/>
        </c:scaling>
        <c:axPos val="b"/>
        <c:numFmt formatCode="General" sourceLinked="1"/>
        <c:tickLblPos val="nextTo"/>
        <c:crossAx val="121832576"/>
        <c:crosses val="autoZero"/>
        <c:auto val="1"/>
        <c:lblAlgn val="ctr"/>
        <c:lblOffset val="100"/>
      </c:catAx>
      <c:valAx>
        <c:axId val="121832576"/>
        <c:scaling>
          <c:orientation val="minMax"/>
        </c:scaling>
        <c:axPos val="l"/>
        <c:majorGridlines/>
        <c:numFmt formatCode="General" sourceLinked="1"/>
        <c:tickLblPos val="nextTo"/>
        <c:crossAx val="121843072"/>
        <c:crosses val="autoZero"/>
        <c:crossBetween val="between"/>
      </c:valAx>
      <c:serAx>
        <c:axId val="121517376"/>
        <c:scaling>
          <c:orientation val="minMax"/>
        </c:scaling>
        <c:delete val="1"/>
        <c:axPos val="b"/>
        <c:tickLblPos val="none"/>
        <c:crossAx val="121832576"/>
        <c:crosses val="autoZero"/>
      </c:serAx>
    </c:plotArea>
    <c:legend>
      <c:legendPos val="r"/>
      <c:legendEntry>
        <c:idx val="0"/>
        <c:delete val="1"/>
      </c:legendEntry>
      <c:legendEntry>
        <c:idx val="3"/>
        <c:delete val="1"/>
      </c:legendEntry>
      <c:layout>
        <c:manualLayout>
          <c:xMode val="edge"/>
          <c:yMode val="edge"/>
          <c:x val="0.8242708029551864"/>
          <c:y val="0.3098765942187332"/>
          <c:w val="0.15258104889666574"/>
          <c:h val="0.15576397774352113"/>
        </c:manualLayout>
      </c:layout>
    </c:legend>
    <c:plotVisOnly val="1"/>
  </c:chart>
  <c:txPr>
    <a:bodyPr/>
    <a:lstStyle/>
    <a:p>
      <a:pPr>
        <a:defRPr sz="1800"/>
      </a:pPr>
      <a:endParaRPr lang="lt-LT"/>
    </a:p>
  </c:txPr>
  <c:externalData r:id="rId1"/>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lt-LT"/>
  <c:chart>
    <c:view3D>
      <c:perspective val="30"/>
    </c:view3D>
    <c:plotArea>
      <c:layout>
        <c:manualLayout>
          <c:layoutTarget val="inner"/>
          <c:xMode val="edge"/>
          <c:yMode val="edge"/>
          <c:x val="6.3967264508603114E-2"/>
          <c:y val="4.4861391929187276E-2"/>
          <c:w val="0.76908829104695242"/>
          <c:h val="0.84317326500459699"/>
        </c:manualLayout>
      </c:layout>
      <c:bar3DChart>
        <c:barDir val="col"/>
        <c:grouping val="standard"/>
        <c:ser>
          <c:idx val="0"/>
          <c:order val="0"/>
          <c:tx>
            <c:strRef>
              <c:f>Sheet1!$B$1</c:f>
              <c:strCache>
                <c:ptCount val="1"/>
                <c:pt idx="0">
                  <c:v>Series 1</c:v>
                </c:pt>
              </c:strCache>
            </c:strRef>
          </c:tx>
          <c:spPr>
            <a:solidFill>
              <a:srgbClr val="2DA5FF"/>
            </a:solidFill>
          </c:spPr>
          <c:dLbls>
            <c:dLbl>
              <c:idx val="0"/>
              <c:layout>
                <c:manualLayout>
                  <c:x val="-1.543209876543182E-3"/>
                  <c:y val="8.9793045148623699E-2"/>
                </c:manualLayout>
              </c:layout>
              <c:showVal val="1"/>
            </c:dLbl>
            <c:dLbl>
              <c:idx val="1"/>
              <c:layout>
                <c:manualLayout>
                  <c:x val="0"/>
                  <c:y val="9.2599077809518079E-2"/>
                </c:manualLayout>
              </c:layout>
              <c:showVal val="1"/>
            </c:dLbl>
            <c:dLbl>
              <c:idx val="2"/>
              <c:layout>
                <c:manualLayout>
                  <c:x val="0"/>
                  <c:y val="9.8211143131307077E-2"/>
                </c:manualLayout>
              </c:layout>
              <c:showVal val="1"/>
            </c:dLbl>
            <c:showVal val="1"/>
          </c:dLbls>
          <c:cat>
            <c:numRef>
              <c:f>Sheet1!$A$2:$A$4</c:f>
              <c:numCache>
                <c:formatCode>General</c:formatCode>
                <c:ptCount val="3"/>
                <c:pt idx="0">
                  <c:v>2001</c:v>
                </c:pt>
                <c:pt idx="1">
                  <c:v>2005</c:v>
                </c:pt>
                <c:pt idx="2">
                  <c:v>2009</c:v>
                </c:pt>
              </c:numCache>
            </c:numRef>
          </c:cat>
          <c:val>
            <c:numRef>
              <c:f>Sheet1!$B$2:$B$4</c:f>
              <c:numCache>
                <c:formatCode>General</c:formatCode>
                <c:ptCount val="3"/>
                <c:pt idx="0">
                  <c:v>30.5</c:v>
                </c:pt>
                <c:pt idx="1">
                  <c:v>27.2</c:v>
                </c:pt>
                <c:pt idx="2">
                  <c:v>44.9</c:v>
                </c:pt>
              </c:numCache>
            </c:numRef>
          </c:val>
        </c:ser>
        <c:ser>
          <c:idx val="1"/>
          <c:order val="1"/>
          <c:tx>
            <c:strRef>
              <c:f>Sheet1!$C$1</c:f>
              <c:strCache>
                <c:ptCount val="1"/>
                <c:pt idx="0">
                  <c:v>Mergaitės</c:v>
                </c:pt>
              </c:strCache>
            </c:strRef>
          </c:tx>
          <c:spPr>
            <a:solidFill>
              <a:srgbClr val="FF9B9B"/>
            </a:solidFill>
          </c:spPr>
          <c:dLbls>
            <c:dLbl>
              <c:idx val="0"/>
              <c:layout>
                <c:manualLayout>
                  <c:x val="3.0864197530864204E-3"/>
                  <c:y val="7.01508165223622E-2"/>
                </c:manualLayout>
              </c:layout>
              <c:showVal val="1"/>
            </c:dLbl>
            <c:dLbl>
              <c:idx val="1"/>
              <c:layout>
                <c:manualLayout>
                  <c:x val="-5.6583708480088946E-17"/>
                  <c:y val="7.01508165223622E-2"/>
                </c:manualLayout>
              </c:layout>
              <c:showVal val="1"/>
            </c:dLbl>
            <c:dLbl>
              <c:idx val="2"/>
              <c:layout>
                <c:manualLayout>
                  <c:x val="4.6296296296296311E-3"/>
                  <c:y val="8.1374947165940167E-2"/>
                </c:manualLayout>
              </c:layout>
              <c:showVal val="1"/>
            </c:dLbl>
            <c:showVal val="1"/>
          </c:dLbls>
          <c:cat>
            <c:numRef>
              <c:f>Sheet1!$A$2:$A$4</c:f>
              <c:numCache>
                <c:formatCode>General</c:formatCode>
                <c:ptCount val="3"/>
                <c:pt idx="0">
                  <c:v>2001</c:v>
                </c:pt>
                <c:pt idx="1">
                  <c:v>2005</c:v>
                </c:pt>
                <c:pt idx="2">
                  <c:v>2009</c:v>
                </c:pt>
              </c:numCache>
            </c:numRef>
          </c:cat>
          <c:val>
            <c:numRef>
              <c:f>Sheet1!$C$2:$C$4</c:f>
              <c:numCache>
                <c:formatCode>General</c:formatCode>
                <c:ptCount val="3"/>
                <c:pt idx="0">
                  <c:v>31.1</c:v>
                </c:pt>
                <c:pt idx="1">
                  <c:v>30.4</c:v>
                </c:pt>
                <c:pt idx="2">
                  <c:v>50.8</c:v>
                </c:pt>
              </c:numCache>
            </c:numRef>
          </c:val>
        </c:ser>
        <c:ser>
          <c:idx val="2"/>
          <c:order val="2"/>
          <c:tx>
            <c:strRef>
              <c:f>Sheet1!$D$1</c:f>
              <c:strCache>
                <c:ptCount val="1"/>
                <c:pt idx="0">
                  <c:v>Berniukai</c:v>
                </c:pt>
              </c:strCache>
            </c:strRef>
          </c:tx>
          <c:spPr>
            <a:solidFill>
              <a:srgbClr val="2DA5FF"/>
            </a:solidFill>
          </c:spPr>
          <c:dLbls>
            <c:dLbl>
              <c:idx val="0"/>
              <c:layout>
                <c:manualLayout>
                  <c:x val="3.0864197530864204E-3"/>
                  <c:y val="7.2956849183256692E-2"/>
                </c:manualLayout>
              </c:layout>
              <c:showVal val="1"/>
            </c:dLbl>
            <c:dLbl>
              <c:idx val="1"/>
              <c:layout>
                <c:manualLayout>
                  <c:x val="1.5432098765432104E-3"/>
                  <c:y val="7.01508165223622E-2"/>
                </c:manualLayout>
              </c:layout>
              <c:showVal val="1"/>
            </c:dLbl>
            <c:dLbl>
              <c:idx val="2"/>
              <c:layout>
                <c:manualLayout>
                  <c:x val="7.7160493827160542E-3"/>
                  <c:y val="6.1732718539678766E-2"/>
                </c:manualLayout>
              </c:layout>
              <c:showVal val="1"/>
            </c:dLbl>
            <c:showVal val="1"/>
          </c:dLbls>
          <c:cat>
            <c:numRef>
              <c:f>Sheet1!$A$2:$A$4</c:f>
              <c:numCache>
                <c:formatCode>General</c:formatCode>
                <c:ptCount val="3"/>
                <c:pt idx="0">
                  <c:v>2001</c:v>
                </c:pt>
                <c:pt idx="1">
                  <c:v>2005</c:v>
                </c:pt>
                <c:pt idx="2">
                  <c:v>2009</c:v>
                </c:pt>
              </c:numCache>
            </c:numRef>
          </c:cat>
          <c:val>
            <c:numRef>
              <c:f>Sheet1!$D$2:$D$4</c:f>
              <c:numCache>
                <c:formatCode>General</c:formatCode>
                <c:ptCount val="3"/>
                <c:pt idx="0">
                  <c:v>38.4</c:v>
                </c:pt>
                <c:pt idx="1">
                  <c:v>34.300000000000004</c:v>
                </c:pt>
                <c:pt idx="2">
                  <c:v>51.3</c:v>
                </c:pt>
              </c:numCache>
            </c:numRef>
          </c:val>
        </c:ser>
        <c:ser>
          <c:idx val="3"/>
          <c:order val="3"/>
          <c:tx>
            <c:strRef>
              <c:f>Sheet1!$E$1</c:f>
              <c:strCache>
                <c:ptCount val="1"/>
                <c:pt idx="0">
                  <c:v>Series 4</c:v>
                </c:pt>
              </c:strCache>
            </c:strRef>
          </c:tx>
          <c:spPr>
            <a:solidFill>
              <a:srgbClr val="FF9B9B"/>
            </a:solidFill>
          </c:spPr>
          <c:dLbls>
            <c:dLbl>
              <c:idx val="2"/>
              <c:layout>
                <c:manualLayout>
                  <c:x val="0"/>
                  <c:y val="8.1374947165940167E-2"/>
                </c:manualLayout>
              </c:layout>
              <c:showVal val="1"/>
            </c:dLbl>
            <c:showVal val="1"/>
          </c:dLbls>
          <c:cat>
            <c:numRef>
              <c:f>Sheet1!$A$2:$A$4</c:f>
              <c:numCache>
                <c:formatCode>General</c:formatCode>
                <c:ptCount val="3"/>
                <c:pt idx="0">
                  <c:v>2001</c:v>
                </c:pt>
                <c:pt idx="1">
                  <c:v>2005</c:v>
                </c:pt>
                <c:pt idx="2">
                  <c:v>2009</c:v>
                </c:pt>
              </c:numCache>
            </c:numRef>
          </c:cat>
          <c:val>
            <c:numRef>
              <c:f>Sheet1!$E$2:$E$4</c:f>
              <c:numCache>
                <c:formatCode>General</c:formatCode>
                <c:ptCount val="3"/>
                <c:pt idx="0">
                  <c:v>35.700000000000003</c:v>
                </c:pt>
                <c:pt idx="1">
                  <c:v>35.5</c:v>
                </c:pt>
                <c:pt idx="2">
                  <c:v>56.5</c:v>
                </c:pt>
              </c:numCache>
            </c:numRef>
          </c:val>
        </c:ser>
        <c:shape val="box"/>
        <c:axId val="40350848"/>
        <c:axId val="40352384"/>
        <c:axId val="114948288"/>
      </c:bar3DChart>
      <c:catAx>
        <c:axId val="40350848"/>
        <c:scaling>
          <c:orientation val="minMax"/>
        </c:scaling>
        <c:axPos val="b"/>
        <c:numFmt formatCode="General" sourceLinked="1"/>
        <c:tickLblPos val="nextTo"/>
        <c:crossAx val="40352384"/>
        <c:crosses val="autoZero"/>
        <c:auto val="1"/>
        <c:lblAlgn val="ctr"/>
        <c:lblOffset val="100"/>
      </c:catAx>
      <c:valAx>
        <c:axId val="40352384"/>
        <c:scaling>
          <c:orientation val="minMax"/>
        </c:scaling>
        <c:axPos val="l"/>
        <c:majorGridlines/>
        <c:numFmt formatCode="General" sourceLinked="1"/>
        <c:tickLblPos val="nextTo"/>
        <c:crossAx val="40350848"/>
        <c:crosses val="autoZero"/>
        <c:crossBetween val="between"/>
      </c:valAx>
      <c:serAx>
        <c:axId val="114948288"/>
        <c:scaling>
          <c:orientation val="minMax"/>
        </c:scaling>
        <c:delete val="1"/>
        <c:axPos val="b"/>
        <c:tickLblPos val="none"/>
        <c:crossAx val="40352384"/>
        <c:crosses val="autoZero"/>
        <c:tickLblSkip val="3"/>
        <c:tickMarkSkip val="2"/>
      </c:serAx>
    </c:plotArea>
    <c:legend>
      <c:legendPos val="r"/>
      <c:legendEntry>
        <c:idx val="0"/>
        <c:delete val="1"/>
      </c:legendEntry>
      <c:legendEntry>
        <c:idx val="3"/>
        <c:delete val="1"/>
      </c:legendEntry>
      <c:layout>
        <c:manualLayout>
          <c:xMode val="edge"/>
          <c:yMode val="edge"/>
          <c:x val="0.83198685233790237"/>
          <c:y val="0.30707056155783879"/>
          <c:w val="0.15258104889666577"/>
          <c:h val="0.15576397774352116"/>
        </c:manualLayout>
      </c:layout>
    </c:legend>
    <c:plotVisOnly val="1"/>
  </c:chart>
  <c:txPr>
    <a:bodyPr/>
    <a:lstStyle/>
    <a:p>
      <a:pPr>
        <a:defRPr sz="1800"/>
      </a:pPr>
      <a:endParaRPr lang="lt-LT"/>
    </a:p>
  </c:txPr>
  <c:externalData r:id="rId1"/>
</c:chartSpace>
</file>

<file path=ppt/drawings/drawing1.xml><?xml version="1.0" encoding="utf-8"?>
<c:userShapes xmlns:c="http://schemas.openxmlformats.org/drawingml/2006/chart">
  <cdr:relSizeAnchor xmlns:cdr="http://schemas.openxmlformats.org/drawingml/2006/chartDrawing">
    <cdr:from>
      <cdr:x>0.78125</cdr:x>
      <cdr:y>0.57908</cdr:y>
    </cdr:from>
    <cdr:to>
      <cdr:x>0.97249</cdr:x>
      <cdr:y>0.72188</cdr:y>
    </cdr:to>
    <cdr:sp macro="" textlink="">
      <cdr:nvSpPr>
        <cdr:cNvPr id="2" name="TextBox 4"/>
        <cdr:cNvSpPr txBox="1"/>
      </cdr:nvSpPr>
      <cdr:spPr>
        <a:xfrm xmlns:a="http://schemas.openxmlformats.org/drawingml/2006/main">
          <a:off x="6429400" y="2620888"/>
          <a:ext cx="1573832"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lt-LT"/>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lt-LT" dirty="0" smtClean="0"/>
            <a:t>Parduotuvėje pirko cigaretes</a:t>
          </a:r>
          <a:endParaRPr lang="lt-LT" dirty="0"/>
        </a:p>
      </cdr:txBody>
    </cdr:sp>
  </cdr:relSizeAnchor>
  <cdr:relSizeAnchor xmlns:cdr="http://schemas.openxmlformats.org/drawingml/2006/chartDrawing">
    <cdr:from>
      <cdr:x>0.73625</cdr:x>
      <cdr:y>0.75409</cdr:y>
    </cdr:from>
    <cdr:to>
      <cdr:x>0.96374</cdr:x>
      <cdr:y>0.89689</cdr:y>
    </cdr:to>
    <cdr:sp macro="" textlink="">
      <cdr:nvSpPr>
        <cdr:cNvPr id="3" name="TextBox 5"/>
        <cdr:cNvSpPr txBox="1"/>
      </cdr:nvSpPr>
      <cdr:spPr>
        <a:xfrm xmlns:a="http://schemas.openxmlformats.org/drawingml/2006/main">
          <a:off x="6059016" y="3412976"/>
          <a:ext cx="1872208"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lt-LT"/>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lt-LT" dirty="0" smtClean="0"/>
            <a:t>Žino tabako firmos “brandą”</a:t>
          </a:r>
          <a:endParaRPr lang="lt-LT" dirty="0"/>
        </a:p>
      </cdr:txBody>
    </cdr:sp>
  </cdr:relSizeAnchor>
</c:userShapes>
</file>

<file path=ppt/drawings/drawing2.xml><?xml version="1.0" encoding="utf-8"?>
<c:userShapes xmlns:c="http://schemas.openxmlformats.org/drawingml/2006/chart">
  <cdr:relSizeAnchor xmlns:cdr="http://schemas.openxmlformats.org/drawingml/2006/chartDrawing">
    <cdr:from>
      <cdr:x>0.7625</cdr:x>
      <cdr:y>0.56317</cdr:y>
    </cdr:from>
    <cdr:to>
      <cdr:x>0.96374</cdr:x>
      <cdr:y>0.70597</cdr:y>
    </cdr:to>
    <cdr:sp macro="" textlink="">
      <cdr:nvSpPr>
        <cdr:cNvPr id="2" name="TextBox 4"/>
        <cdr:cNvSpPr txBox="1"/>
      </cdr:nvSpPr>
      <cdr:spPr>
        <a:xfrm xmlns:a="http://schemas.openxmlformats.org/drawingml/2006/main">
          <a:off x="6275040" y="2548880"/>
          <a:ext cx="1656184"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lt-LT"/>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lt-LT" dirty="0" smtClean="0"/>
            <a:t>Žiniasklaidoje per 30 d.</a:t>
          </a:r>
          <a:endParaRPr lang="lt-LT" dirty="0"/>
        </a:p>
      </cdr:txBody>
    </cdr:sp>
  </cdr:relSizeAnchor>
  <cdr:relSizeAnchor xmlns:cdr="http://schemas.openxmlformats.org/drawingml/2006/chartDrawing">
    <cdr:from>
      <cdr:x>0.70125</cdr:x>
      <cdr:y>0.73818</cdr:y>
    </cdr:from>
    <cdr:to>
      <cdr:x>0.92874</cdr:x>
      <cdr:y>0.88098</cdr:y>
    </cdr:to>
    <cdr:sp macro="" textlink="">
      <cdr:nvSpPr>
        <cdr:cNvPr id="3" name="TextBox 5"/>
        <cdr:cNvSpPr txBox="1"/>
      </cdr:nvSpPr>
      <cdr:spPr>
        <a:xfrm xmlns:a="http://schemas.openxmlformats.org/drawingml/2006/main">
          <a:off x="5770984" y="3340968"/>
          <a:ext cx="1872208"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lt-LT"/>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lt-LT" dirty="0" smtClean="0"/>
            <a:t>Sporto ir kituose renginiuose</a:t>
          </a:r>
          <a:endParaRPr lang="lt-LT"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1481" cy="498951"/>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sz="quarter" idx="1"/>
          </p:nvPr>
        </p:nvSpPr>
        <p:spPr>
          <a:xfrm>
            <a:off x="3871125" y="0"/>
            <a:ext cx="2961481" cy="498951"/>
          </a:xfrm>
          <a:prstGeom prst="rect">
            <a:avLst/>
          </a:prstGeom>
        </p:spPr>
        <p:txBody>
          <a:bodyPr vert="horz" lIns="91440" tIns="45720" rIns="91440" bIns="45720" rtlCol="0"/>
          <a:lstStyle>
            <a:lvl1pPr algn="r">
              <a:defRPr sz="1200"/>
            </a:lvl1pPr>
          </a:lstStyle>
          <a:p>
            <a:fld id="{2C9ABA42-46BF-4D72-B900-F0A940487BF6}" type="datetimeFigureOut">
              <a:rPr lang="lt-LT" smtClean="0"/>
              <a:pPr/>
              <a:t>2012.10.24</a:t>
            </a:fld>
            <a:endParaRPr lang="lt-LT"/>
          </a:p>
        </p:txBody>
      </p:sp>
      <p:sp>
        <p:nvSpPr>
          <p:cNvPr id="4" name="Footer Placeholder 3"/>
          <p:cNvSpPr>
            <a:spLocks noGrp="1"/>
          </p:cNvSpPr>
          <p:nvPr>
            <p:ph type="ftr" sz="quarter" idx="2"/>
          </p:nvPr>
        </p:nvSpPr>
        <p:spPr>
          <a:xfrm>
            <a:off x="0" y="9478342"/>
            <a:ext cx="2961481" cy="498951"/>
          </a:xfrm>
          <a:prstGeom prst="rect">
            <a:avLst/>
          </a:prstGeom>
        </p:spPr>
        <p:txBody>
          <a:bodyPr vert="horz" lIns="91440" tIns="45720" rIns="91440" bIns="45720" rtlCol="0" anchor="b"/>
          <a:lstStyle>
            <a:lvl1pPr algn="l">
              <a:defRPr sz="1200"/>
            </a:lvl1pPr>
          </a:lstStyle>
          <a:p>
            <a:endParaRPr lang="lt-LT"/>
          </a:p>
        </p:txBody>
      </p:sp>
      <p:sp>
        <p:nvSpPr>
          <p:cNvPr id="5" name="Slide Number Placeholder 4"/>
          <p:cNvSpPr>
            <a:spLocks noGrp="1"/>
          </p:cNvSpPr>
          <p:nvPr>
            <p:ph type="sldNum" sz="quarter" idx="3"/>
          </p:nvPr>
        </p:nvSpPr>
        <p:spPr>
          <a:xfrm>
            <a:off x="3871125" y="9478342"/>
            <a:ext cx="2961481" cy="498951"/>
          </a:xfrm>
          <a:prstGeom prst="rect">
            <a:avLst/>
          </a:prstGeom>
        </p:spPr>
        <p:txBody>
          <a:bodyPr vert="horz" lIns="91440" tIns="45720" rIns="91440" bIns="45720" rtlCol="0" anchor="b"/>
          <a:lstStyle>
            <a:lvl1pPr algn="r">
              <a:defRPr sz="1200"/>
            </a:lvl1pPr>
          </a:lstStyle>
          <a:p>
            <a:fld id="{C1D39A92-2DBF-4799-8FA1-D5AB4EEAC719}" type="slidenum">
              <a:rPr lang="lt-LT" smtClean="0"/>
              <a:pPr/>
              <a:t>‹#›</a:t>
            </a:fld>
            <a:endParaRPr lang="lt-L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1481" cy="498951"/>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71125" y="0"/>
            <a:ext cx="2961481" cy="498951"/>
          </a:xfrm>
          <a:prstGeom prst="rect">
            <a:avLst/>
          </a:prstGeom>
        </p:spPr>
        <p:txBody>
          <a:bodyPr vert="horz" lIns="91440" tIns="45720" rIns="91440" bIns="45720" rtlCol="0"/>
          <a:lstStyle>
            <a:lvl1pPr algn="r">
              <a:defRPr sz="1200"/>
            </a:lvl1pPr>
          </a:lstStyle>
          <a:p>
            <a:fld id="{F8E3C916-22D3-4707-AD73-94EA77C5AE44}" type="datetimeFigureOut">
              <a:rPr lang="lt-LT" smtClean="0"/>
              <a:pPr/>
              <a:t>2012.10.24</a:t>
            </a:fld>
            <a:endParaRPr lang="lt-LT"/>
          </a:p>
        </p:txBody>
      </p:sp>
      <p:sp>
        <p:nvSpPr>
          <p:cNvPr id="4" name="Slide Image Placeholder 3"/>
          <p:cNvSpPr>
            <a:spLocks noGrp="1" noRot="1" noChangeAspect="1"/>
          </p:cNvSpPr>
          <p:nvPr>
            <p:ph type="sldImg" idx="2"/>
          </p:nvPr>
        </p:nvSpPr>
        <p:spPr>
          <a:xfrm>
            <a:off x="922338" y="747713"/>
            <a:ext cx="4991100" cy="3743325"/>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3419" y="4740037"/>
            <a:ext cx="5467350" cy="449056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9478342"/>
            <a:ext cx="2961481" cy="498951"/>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71125" y="9478342"/>
            <a:ext cx="2961481" cy="498951"/>
          </a:xfrm>
          <a:prstGeom prst="rect">
            <a:avLst/>
          </a:prstGeom>
        </p:spPr>
        <p:txBody>
          <a:bodyPr vert="horz" lIns="91440" tIns="45720" rIns="91440" bIns="45720" rtlCol="0" anchor="b"/>
          <a:lstStyle>
            <a:lvl1pPr algn="r">
              <a:defRPr sz="1200"/>
            </a:lvl1pPr>
          </a:lstStyle>
          <a:p>
            <a:fld id="{B53E0B19-0F5A-40BA-80F6-349FD17290EB}"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E63A2C2-C7C7-4799-970E-1FFEE0EE77EB}" type="datetimeFigureOut">
              <a:rPr lang="lt-LT" smtClean="0"/>
              <a:pPr/>
              <a:t>2012.10.24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B391383-FCF7-4C7D-B273-521E92D16D75}"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63A2C2-C7C7-4799-970E-1FFEE0EE77EB}" type="datetimeFigureOut">
              <a:rPr lang="lt-LT" smtClean="0"/>
              <a:pPr/>
              <a:t>2012.10.24</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391383-FCF7-4C7D-B273-521E92D16D75}"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lt-LT" sz="3200" dirty="0" smtClean="0"/>
              <a:t>Mokinių rūkymo modelis Lietuvoje GYTS programos kontekste</a:t>
            </a:r>
            <a:endParaRPr lang="lt-LT" sz="3200" dirty="0"/>
          </a:p>
        </p:txBody>
      </p:sp>
      <p:sp>
        <p:nvSpPr>
          <p:cNvPr id="3" name="Subtitle 2"/>
          <p:cNvSpPr>
            <a:spLocks noGrp="1"/>
          </p:cNvSpPr>
          <p:nvPr>
            <p:ph type="subTitle" idx="1"/>
          </p:nvPr>
        </p:nvSpPr>
        <p:spPr/>
        <p:txBody>
          <a:bodyPr>
            <a:normAutofit/>
          </a:bodyPr>
          <a:lstStyle/>
          <a:p>
            <a:r>
              <a:rPr lang="lt-LT" sz="2400" dirty="0" smtClean="0"/>
              <a:t>Antanas Goštautas</a:t>
            </a:r>
          </a:p>
          <a:p>
            <a:r>
              <a:rPr lang="lt-LT" sz="2400" dirty="0" smtClean="0"/>
              <a:t>GYTS koordinatorius Lietuvoje</a:t>
            </a:r>
            <a:endParaRPr lang="lt-LT" sz="2400" dirty="0"/>
          </a:p>
        </p:txBody>
      </p:sp>
      <p:sp>
        <p:nvSpPr>
          <p:cNvPr id="5" name="TextBox 4"/>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err="1" smtClean="0"/>
              <a:t>Priešistorija</a:t>
            </a:r>
            <a:endParaRPr lang="lt-LT" sz="3200" dirty="0"/>
          </a:p>
        </p:txBody>
      </p:sp>
      <p:sp>
        <p:nvSpPr>
          <p:cNvPr id="3" name="Content Placeholder 2"/>
          <p:cNvSpPr>
            <a:spLocks noGrp="1"/>
          </p:cNvSpPr>
          <p:nvPr>
            <p:ph idx="1"/>
          </p:nvPr>
        </p:nvSpPr>
        <p:spPr/>
        <p:txBody>
          <a:bodyPr lIns="0" rIns="0">
            <a:noAutofit/>
          </a:bodyPr>
          <a:lstStyle/>
          <a:p>
            <a:pPr>
              <a:buNone/>
            </a:pPr>
            <a:r>
              <a:rPr lang="lt-LT" sz="1800" dirty="0" smtClean="0"/>
              <a:t>		Sistemingi, epidemiologiniai mokinių rūkymo paplitimo (MRP) tyrimai Lietuvoje pradėti PSO koordinuojamos integruotos lėtinių ligų profilaktikos kontekste 1980 m. Rūkančių mokinių procento nustatymui taikytos klasių atstovų apklausos, tiesioginiai klausimai.</a:t>
            </a:r>
            <a:endParaRPr lang="lt-LT" sz="1800" dirty="0" smtClean="0"/>
          </a:p>
          <a:p>
            <a:pPr>
              <a:buNone/>
            </a:pPr>
            <a:r>
              <a:rPr lang="lt-LT" sz="1800" dirty="0" smtClean="0"/>
              <a:t>	</a:t>
            </a:r>
            <a:r>
              <a:rPr lang="lt-LT" sz="1800" dirty="0" smtClean="0"/>
              <a:t>	Keli klausimai apie rūkymą įjungti reprezentuojančiose Lietuvą, tarptautiniuose tęstiniuose projektuose ESPAD, HBSC; Narkotikų kontrolės departamento metinėse ataskaitose. Rūkančių mokinių procento pokyčiais buvo vertinamas profilaktinio poveikio efektyvumas keturių metų pradinių klasių 1986 – 1990 m. projekte, Nacionalinės 12-kos metų mokinių rūkymo profilaktikos programoje (1992 – 1994...); Sveikatą stiprinančių mokyklų rūkymo vertinimo paprogramėje. Sumažinti paauglių rūkymo paplitimą 15 proc. buvo numatyta valstybės sveikatos programoje nuo 1997 iki 2010 metų.</a:t>
            </a:r>
          </a:p>
          <a:p>
            <a:pPr>
              <a:buNone/>
            </a:pPr>
            <a:r>
              <a:rPr lang="lt-LT" sz="1800" dirty="0" smtClean="0"/>
              <a:t>	</a:t>
            </a:r>
            <a:r>
              <a:rPr lang="lt-LT" sz="1800" dirty="0" smtClean="0"/>
              <a:t>	MRP yra kompleksinis rodiklis, – priklauso nuo tabako platintojų aktyvumo, visuomenės, mokyklų bendruomenės požiūrio, kontroliuojančių rūkymą įstatymų, profilaktinių priemonių veiksmingumo.</a:t>
            </a:r>
            <a:endParaRPr lang="lt-LT" sz="1800" dirty="0" smtClean="0"/>
          </a:p>
        </p:txBody>
      </p:sp>
      <p:sp>
        <p:nvSpPr>
          <p:cNvPr id="4" name="TextBox 3"/>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Problema</a:t>
            </a:r>
            <a:endParaRPr lang="lt-LT" sz="3200" dirty="0"/>
          </a:p>
        </p:txBody>
      </p:sp>
      <p:sp>
        <p:nvSpPr>
          <p:cNvPr id="3" name="Content Placeholder 2"/>
          <p:cNvSpPr>
            <a:spLocks noGrp="1"/>
          </p:cNvSpPr>
          <p:nvPr>
            <p:ph idx="1"/>
          </p:nvPr>
        </p:nvSpPr>
        <p:spPr/>
        <p:txBody>
          <a:bodyPr>
            <a:normAutofit fontScale="77500" lnSpcReduction="20000"/>
          </a:bodyPr>
          <a:lstStyle/>
          <a:p>
            <a:pPr>
              <a:buNone/>
            </a:pPr>
            <a:r>
              <a:rPr lang="lt-LT" dirty="0" smtClean="0"/>
              <a:t>		Mokinių rūkymo paplitimo rodiklio (MRP) kompleksiškumas riboja jo pritaikymo galimybes prevencijos programose. Kita vertus, MRP atspindi tabako vartotojų (rūkančių) procentą, tačiau menkai atspindi rūkymo reiškinio sudėtingumą, jį skatinančias ar stabdančias biologines, psichologines bei socialines aplinkybes, sudarančias bendrąjį psichotropinių medžiagų vartojimo modelį.</a:t>
            </a:r>
          </a:p>
          <a:p>
            <a:pPr>
              <a:buNone/>
            </a:pPr>
            <a:r>
              <a:rPr lang="lt-LT" dirty="0" smtClean="0"/>
              <a:t>	</a:t>
            </a:r>
            <a:r>
              <a:rPr lang="lt-LT" dirty="0" smtClean="0"/>
              <a:t>	Mokinių rūkymo prevencijos (profilaktikos) programose svarbu sudaryti modelį atitinkančią rodiklių sistemą poveikio veiksmingumo nustatymui.</a:t>
            </a:r>
          </a:p>
          <a:p>
            <a:pPr>
              <a:buNone/>
            </a:pPr>
            <a:r>
              <a:rPr lang="lt-LT" dirty="0" smtClean="0"/>
              <a:t>	</a:t>
            </a:r>
            <a:r>
              <a:rPr lang="lt-LT" dirty="0" smtClean="0"/>
              <a:t>	Šio pranešimo tikslas pristatyti Lietuvoje vykdomo tarptautinio tyrimo GYTS metodologinį modelį ir tyrimo rezultatus.</a:t>
            </a:r>
            <a:endParaRPr lang="lt-LT" dirty="0"/>
          </a:p>
        </p:txBody>
      </p:sp>
      <p:sp>
        <p:nvSpPr>
          <p:cNvPr id="4" name="TextBox 3"/>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2400" dirty="0" smtClean="0"/>
              <a:t>Veiksniai įtakojantys mokinių rūkymą socialiniu lygmeniu</a:t>
            </a:r>
            <a:endParaRPr lang="lt-LT" sz="2400" dirty="0"/>
          </a:p>
        </p:txBody>
      </p:sp>
      <p:sp>
        <p:nvSpPr>
          <p:cNvPr id="5" name="TextBox 4"/>
          <p:cNvSpPr txBox="1"/>
          <p:nvPr/>
        </p:nvSpPr>
        <p:spPr>
          <a:xfrm>
            <a:off x="179512" y="1628800"/>
            <a:ext cx="2880320" cy="1077218"/>
          </a:xfrm>
          <a:prstGeom prst="rect">
            <a:avLst/>
          </a:prstGeom>
          <a:noFill/>
          <a:ln>
            <a:noFill/>
          </a:ln>
        </p:spPr>
        <p:txBody>
          <a:bodyPr wrap="square" rtlCol="0" anchor="ctr" anchorCtr="0">
            <a:spAutoFit/>
          </a:bodyPr>
          <a:lstStyle/>
          <a:p>
            <a:pPr algn="ctr"/>
            <a:r>
              <a:rPr lang="lt-LT" sz="1600" dirty="0" smtClean="0"/>
              <a:t>Tabako </a:t>
            </a:r>
            <a:r>
              <a:rPr lang="lt-LT" sz="1600" dirty="0" smtClean="0"/>
              <a:t>verslas –</a:t>
            </a:r>
            <a:endParaRPr lang="lt-LT" sz="1600" dirty="0" smtClean="0"/>
          </a:p>
          <a:p>
            <a:pPr algn="ctr"/>
            <a:r>
              <a:rPr lang="lt-LT" sz="1600" dirty="0" smtClean="0"/>
              <a:t>aktyvus</a:t>
            </a:r>
            <a:r>
              <a:rPr lang="lt-LT" sz="1600" dirty="0" smtClean="0"/>
              <a:t>, palankios pavojingų medžiagų vartojimui aplinkos kūrimas ir vartojimo </a:t>
            </a:r>
            <a:r>
              <a:rPr lang="lt-LT" sz="1600" dirty="0" smtClean="0"/>
              <a:t>skatinimas</a:t>
            </a:r>
            <a:endParaRPr lang="lt-LT" sz="1600" dirty="0"/>
          </a:p>
        </p:txBody>
      </p:sp>
      <p:sp>
        <p:nvSpPr>
          <p:cNvPr id="6" name="TextBox 5"/>
          <p:cNvSpPr txBox="1"/>
          <p:nvPr/>
        </p:nvSpPr>
        <p:spPr>
          <a:xfrm>
            <a:off x="323528" y="4938266"/>
            <a:ext cx="2591816" cy="827960"/>
          </a:xfrm>
          <a:prstGeom prst="rect">
            <a:avLst/>
          </a:prstGeom>
          <a:noFill/>
          <a:ln>
            <a:noFill/>
          </a:ln>
        </p:spPr>
        <p:txBody>
          <a:bodyPr wrap="square" rtlCol="0" anchor="ctr" anchorCtr="0">
            <a:noAutofit/>
          </a:bodyPr>
          <a:lstStyle/>
          <a:p>
            <a:pPr algn="ctr"/>
            <a:r>
              <a:rPr lang="lt-LT" sz="1600" dirty="0" smtClean="0"/>
              <a:t>Prevencija</a:t>
            </a:r>
          </a:p>
          <a:p>
            <a:pPr algn="ctr"/>
            <a:r>
              <a:rPr lang="lt-LT" sz="1600" dirty="0" smtClean="0"/>
              <a:t>Atsakingų institucijų NVO ir bendruomenės aktyvumas</a:t>
            </a:r>
          </a:p>
        </p:txBody>
      </p:sp>
      <p:sp>
        <p:nvSpPr>
          <p:cNvPr id="7" name="TextBox 6"/>
          <p:cNvSpPr txBox="1"/>
          <p:nvPr/>
        </p:nvSpPr>
        <p:spPr>
          <a:xfrm>
            <a:off x="5292080" y="1628800"/>
            <a:ext cx="3635896" cy="1077218"/>
          </a:xfrm>
          <a:prstGeom prst="rect">
            <a:avLst/>
          </a:prstGeom>
          <a:noFill/>
          <a:ln>
            <a:noFill/>
          </a:ln>
        </p:spPr>
        <p:txBody>
          <a:bodyPr wrap="square" rtlCol="0" anchor="ctr" anchorCtr="0">
            <a:spAutoFit/>
          </a:bodyPr>
          <a:lstStyle/>
          <a:p>
            <a:pPr algn="ctr"/>
            <a:r>
              <a:rPr lang="lt-LT" sz="1600" dirty="0" smtClean="0"/>
              <a:t>Įstatymai</a:t>
            </a:r>
          </a:p>
          <a:p>
            <a:pPr algn="ctr"/>
            <a:r>
              <a:rPr lang="lt-LT" sz="1600" dirty="0" smtClean="0"/>
              <a:t>– saugantys sveikatą, reguliuojantys psichotropinių medžiagų gamybą, platinimą ir vartojimą; </a:t>
            </a:r>
            <a:r>
              <a:rPr lang="lt-LT" sz="1600" dirty="0" smtClean="0"/>
              <a:t>Įstatymų</a:t>
            </a:r>
            <a:r>
              <a:rPr lang="lt-LT" sz="1600" dirty="0" smtClean="0"/>
              <a:t> </a:t>
            </a:r>
            <a:r>
              <a:rPr lang="lt-LT" sz="1600" dirty="0" smtClean="0"/>
              <a:t>priežiūra.</a:t>
            </a:r>
            <a:endParaRPr lang="lt-LT" sz="1600" dirty="0"/>
          </a:p>
        </p:txBody>
      </p:sp>
      <p:sp>
        <p:nvSpPr>
          <p:cNvPr id="8" name="TextBox 7"/>
          <p:cNvSpPr txBox="1"/>
          <p:nvPr/>
        </p:nvSpPr>
        <p:spPr>
          <a:xfrm>
            <a:off x="5652120" y="4938266"/>
            <a:ext cx="2952328" cy="827960"/>
          </a:xfrm>
          <a:prstGeom prst="rect">
            <a:avLst/>
          </a:prstGeom>
          <a:noFill/>
          <a:ln>
            <a:noFill/>
          </a:ln>
        </p:spPr>
        <p:txBody>
          <a:bodyPr wrap="square" rtlCol="0" anchor="ctr" anchorCtr="0">
            <a:noAutofit/>
          </a:bodyPr>
          <a:lstStyle/>
          <a:p>
            <a:pPr algn="ctr"/>
            <a:r>
              <a:rPr lang="lt-LT" sz="1600" dirty="0" smtClean="0"/>
              <a:t>Asmuo – vartotojas</a:t>
            </a:r>
          </a:p>
          <a:p>
            <a:pPr algn="ctr"/>
            <a:r>
              <a:rPr lang="lt-LT" sz="1600" dirty="0" smtClean="0"/>
              <a:t>Motyvacija; Savikontrolė; Su r. susijęs elgesys; R. pasekmės.,</a:t>
            </a:r>
            <a:endParaRPr lang="lt-LT" sz="1600" dirty="0"/>
          </a:p>
        </p:txBody>
      </p:sp>
      <p:sp>
        <p:nvSpPr>
          <p:cNvPr id="9" name="TextBox 4"/>
          <p:cNvSpPr txBox="1"/>
          <p:nvPr/>
        </p:nvSpPr>
        <p:spPr>
          <a:xfrm>
            <a:off x="3743908" y="3387189"/>
            <a:ext cx="1908212" cy="830997"/>
          </a:xfrm>
          <a:prstGeom prst="rect">
            <a:avLst/>
          </a:prstGeom>
          <a:noFill/>
        </p:spPr>
        <p:txBody>
          <a:bodyPr wrap="square" rtlCol="0" anchor="ctr" anchorCtr="0">
            <a:spAutoFit/>
          </a:bodyPr>
          <a:ls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lt-LT" sz="1600" dirty="0" smtClean="0"/>
              <a:t>Visuomenė</a:t>
            </a:r>
          </a:p>
          <a:p>
            <a:pPr algn="ctr"/>
            <a:r>
              <a:rPr lang="lt-LT" sz="1600" dirty="0" smtClean="0"/>
              <a:t>Požiūris į rūkymą, vartojimo pasekmės</a:t>
            </a:r>
            <a:endParaRPr lang="lt-LT" sz="1600" dirty="0"/>
          </a:p>
        </p:txBody>
      </p:sp>
      <p:sp>
        <p:nvSpPr>
          <p:cNvPr id="10" name="TextBox 4"/>
          <p:cNvSpPr txBox="1"/>
          <p:nvPr/>
        </p:nvSpPr>
        <p:spPr>
          <a:xfrm>
            <a:off x="2267744" y="2850034"/>
            <a:ext cx="1296144" cy="738664"/>
          </a:xfrm>
          <a:prstGeom prst="rect">
            <a:avLst/>
          </a:prstGeom>
          <a:noFill/>
        </p:spPr>
        <p:txBody>
          <a:bodyPr wrap="square" rtlCol="0" anchor="ctr" anchorCtr="0">
            <a:spAutoFit/>
          </a:bodyPr>
          <a:ls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lt-LT" sz="1400" dirty="0" smtClean="0"/>
              <a:t>Pinigai palaikantys verslą</a:t>
            </a:r>
            <a:endParaRPr lang="lt-LT" sz="1400" dirty="0"/>
          </a:p>
        </p:txBody>
      </p:sp>
      <p:cxnSp>
        <p:nvCxnSpPr>
          <p:cNvPr id="12" name="Straight Arrow Connector 11"/>
          <p:cNvCxnSpPr/>
          <p:nvPr/>
        </p:nvCxnSpPr>
        <p:spPr>
          <a:xfrm flipH="1">
            <a:off x="3131840" y="4218186"/>
            <a:ext cx="1152128" cy="792088"/>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3"/>
            <a:endCxn id="8" idx="1"/>
          </p:cNvCxnSpPr>
          <p:nvPr/>
        </p:nvCxnSpPr>
        <p:spPr>
          <a:xfrm>
            <a:off x="2915344" y="5352246"/>
            <a:ext cx="2736776" cy="0"/>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7" idx="2"/>
            <a:endCxn id="8" idx="0"/>
          </p:cNvCxnSpPr>
          <p:nvPr/>
        </p:nvCxnSpPr>
        <p:spPr>
          <a:xfrm>
            <a:off x="7110028" y="2706018"/>
            <a:ext cx="18256" cy="2232248"/>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6" idx="0"/>
            <a:endCxn id="5" idx="2"/>
          </p:cNvCxnSpPr>
          <p:nvPr/>
        </p:nvCxnSpPr>
        <p:spPr>
          <a:xfrm flipV="1">
            <a:off x="1619436" y="2706018"/>
            <a:ext cx="236" cy="2232248"/>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7" idx="1"/>
            <a:endCxn id="5" idx="3"/>
          </p:cNvCxnSpPr>
          <p:nvPr/>
        </p:nvCxnSpPr>
        <p:spPr>
          <a:xfrm flipH="1">
            <a:off x="3059832" y="2167409"/>
            <a:ext cx="2232248" cy="0"/>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059832" y="2706018"/>
            <a:ext cx="1080120" cy="720080"/>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flipV="1">
            <a:off x="3275856" y="3426098"/>
            <a:ext cx="288032" cy="144016"/>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2267744" y="2706018"/>
            <a:ext cx="360040" cy="216024"/>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6" idx="0"/>
            <a:endCxn id="9" idx="1"/>
          </p:cNvCxnSpPr>
          <p:nvPr/>
        </p:nvCxnSpPr>
        <p:spPr>
          <a:xfrm flipV="1">
            <a:off x="1619436" y="3802688"/>
            <a:ext cx="2124472" cy="1135578"/>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5364088" y="4218186"/>
            <a:ext cx="1008112" cy="720080"/>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H="1">
            <a:off x="5292080" y="2706018"/>
            <a:ext cx="864096" cy="720080"/>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GYTS charakteristika</a:t>
            </a:r>
            <a:endParaRPr lang="lt-LT" sz="3200" dirty="0"/>
          </a:p>
        </p:txBody>
      </p:sp>
      <p:sp>
        <p:nvSpPr>
          <p:cNvPr id="3" name="Content Placeholder 2"/>
          <p:cNvSpPr>
            <a:spLocks noGrp="1"/>
          </p:cNvSpPr>
          <p:nvPr>
            <p:ph idx="1"/>
          </p:nvPr>
        </p:nvSpPr>
        <p:spPr/>
        <p:txBody>
          <a:bodyPr>
            <a:normAutofit fontScale="92500" lnSpcReduction="20000"/>
          </a:bodyPr>
          <a:lstStyle/>
          <a:p>
            <a:pPr>
              <a:buNone/>
            </a:pPr>
            <a:r>
              <a:rPr lang="lt-LT" dirty="0" smtClean="0"/>
              <a:t>		Kompleksinis, tarptautinis, tęstinis </a:t>
            </a:r>
            <a:r>
              <a:rPr lang="lt-LT" dirty="0" smtClean="0"/>
              <a:t>P</a:t>
            </a:r>
            <a:r>
              <a:rPr lang="lt-LT" dirty="0" smtClean="0"/>
              <a:t>asaulio jaunimo rūkymo tyrimas – GYTS pradėtas vykdyti 1980 m. JAV, Atlantoje, CDC kartu su PSO Ženevoje ir Kopenhagoje. 2010 m. projekte dalyvavo 130 Amerikos, Afrikos, Europos ir Azijos valstybių, taikančių unifikuotą standartinę apklausą skirtą įvertinti psichologinius – elgesio ir socialinius rūkymo aspektus, svarbius šalims planuojančioms </a:t>
            </a:r>
            <a:r>
              <a:rPr lang="lt-LT" dirty="0" smtClean="0"/>
              <a:t>mokyklose</a:t>
            </a:r>
            <a:r>
              <a:rPr lang="lt-LT" dirty="0" smtClean="0"/>
              <a:t> intervencines rūkymo prevencijos programas ir visapusiškai įvertinti profilaktinių priemonių efektyvumą.</a:t>
            </a:r>
            <a:endParaRPr lang="lt-LT" dirty="0"/>
          </a:p>
        </p:txBody>
      </p:sp>
      <p:sp>
        <p:nvSpPr>
          <p:cNvPr id="4" name="TextBox 3"/>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
        <p:nvSpPr>
          <p:cNvPr id="5" name="TextBox 4"/>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Tiriamieji ir metodika</a:t>
            </a:r>
            <a:endParaRPr lang="lt-LT" dirty="0"/>
          </a:p>
        </p:txBody>
      </p:sp>
      <p:sp>
        <p:nvSpPr>
          <p:cNvPr id="3" name="Content Placeholder 2"/>
          <p:cNvSpPr>
            <a:spLocks noGrp="1"/>
          </p:cNvSpPr>
          <p:nvPr>
            <p:ph idx="1"/>
          </p:nvPr>
        </p:nvSpPr>
        <p:spPr/>
        <p:txBody>
          <a:bodyPr>
            <a:normAutofit fontScale="70000" lnSpcReduction="20000"/>
          </a:bodyPr>
          <a:lstStyle/>
          <a:p>
            <a:r>
              <a:rPr lang="lt-LT" dirty="0" smtClean="0"/>
              <a:t>Tiriamųjų mokinių atranka vykdoma centralizuotai – Atlantoje iš visų Lietuvos mokyklų, turinčių 7-9 klases, atsižvelgiant į klasių ir mokinių skaičių pagal Lietuvos Švietimo ministerijos pateiktus duomenis. Atranka sudaroma naudojant dviejų etapų </a:t>
            </a:r>
            <a:r>
              <a:rPr lang="lt-LT" dirty="0" err="1" smtClean="0"/>
              <a:t>klasterizuotas</a:t>
            </a:r>
            <a:r>
              <a:rPr lang="lt-LT" dirty="0" smtClean="0"/>
              <a:t> imtis. 1. Atsitiktinio proporcingumo tiriamam dydžiui būdu buvo atrinktos mokyklos 2001, 2004 ir 2009 metų tyrimuose – po 50. 2. Atsitiktinumo principu buvo atrinktos 7-9 klasės, kurių visi mokiniai buvo kviečiami dalyvauti tyrime. Tyrime dalyvavo atitinkamai: 1993, 1853, 1237 mokiniai. Nuo visų kviečiamų dalyvauti skaičiaus tai sudarė: 82,4</a:t>
            </a:r>
            <a:r>
              <a:rPr lang="en-US" dirty="0" smtClean="0"/>
              <a:t>%; 82,8%; 81,8%. </a:t>
            </a:r>
            <a:r>
              <a:rPr lang="en-US" dirty="0" err="1" smtClean="0"/>
              <a:t>Pagal</a:t>
            </a:r>
            <a:r>
              <a:rPr lang="en-US" dirty="0" smtClean="0"/>
              <a:t> GYTS </a:t>
            </a:r>
            <a:r>
              <a:rPr lang="en-US" dirty="0" err="1" smtClean="0"/>
              <a:t>standart</a:t>
            </a:r>
            <a:r>
              <a:rPr lang="lt-LT" dirty="0" smtClean="0"/>
              <a:t>ą buvo analizuojami tik 13, 14 ir 15 metų mokiniai. Tyrimui buvo taikomas standartizuotas klausimynas, paruoštas pagal GYTS centro reikalavimus. Aprobuotas atgalinis vertimas į anglų kalbą.</a:t>
            </a:r>
            <a:endParaRPr lang="lt-LT" dirty="0"/>
          </a:p>
        </p:txBody>
      </p:sp>
      <p:sp>
        <p:nvSpPr>
          <p:cNvPr id="4" name="TextBox 3"/>
          <p:cNvSpPr txBox="1"/>
          <p:nvPr/>
        </p:nvSpPr>
        <p:spPr>
          <a:xfrm>
            <a:off x="107504" y="6341258"/>
            <a:ext cx="4896544" cy="400110"/>
          </a:xfrm>
          <a:prstGeom prst="rect">
            <a:avLst/>
          </a:prstGeom>
          <a:noFill/>
        </p:spPr>
        <p:txBody>
          <a:bodyPr wrap="square" rtlCol="0">
            <a:spAutoFit/>
          </a:bodyPr>
          <a:lstStyle/>
          <a:p>
            <a:r>
              <a:rPr lang="lt-LT" sz="1000" dirty="0" smtClean="0"/>
              <a:t>Šaltinis: </a:t>
            </a:r>
            <a:r>
              <a:rPr lang="lt-LT" sz="1000" dirty="0" err="1" smtClean="0"/>
              <a:t>Global</a:t>
            </a:r>
            <a:r>
              <a:rPr lang="lt-LT" sz="1000" dirty="0" smtClean="0"/>
              <a:t> </a:t>
            </a:r>
            <a:r>
              <a:rPr lang="lt-LT" sz="1000" dirty="0" err="1" smtClean="0"/>
              <a:t>Youth</a:t>
            </a:r>
            <a:r>
              <a:rPr lang="lt-LT" sz="1000" dirty="0" smtClean="0"/>
              <a:t> </a:t>
            </a:r>
            <a:r>
              <a:rPr lang="lt-LT" sz="1000" dirty="0" err="1" smtClean="0"/>
              <a:t>Tobacco</a:t>
            </a:r>
            <a:r>
              <a:rPr lang="lt-LT" sz="1000" dirty="0" smtClean="0"/>
              <a:t> </a:t>
            </a:r>
            <a:r>
              <a:rPr lang="lt-LT" sz="1000" dirty="0" err="1" smtClean="0"/>
              <a:t>Survey</a:t>
            </a:r>
            <a:r>
              <a:rPr lang="lt-LT" sz="1000" dirty="0" smtClean="0"/>
              <a:t> (GYTS): </a:t>
            </a:r>
            <a:r>
              <a:rPr lang="lt-LT" sz="1000" dirty="0" err="1" smtClean="0"/>
              <a:t>Factsheet</a:t>
            </a:r>
            <a:r>
              <a:rPr lang="lt-LT" sz="1000" dirty="0" smtClean="0"/>
              <a:t> &gt; </a:t>
            </a:r>
            <a:r>
              <a:rPr lang="lt-LT" sz="1000" dirty="0" err="1" smtClean="0"/>
              <a:t>Ages</a:t>
            </a:r>
            <a:r>
              <a:rPr lang="lt-LT" sz="1000" dirty="0" smtClean="0"/>
              <a:t> 13-15. GTSS. CDC, WHO, </a:t>
            </a:r>
            <a:r>
              <a:rPr lang="lt-LT" sz="1000" dirty="0" err="1" smtClean="0"/>
              <a:t>Canadian</a:t>
            </a:r>
            <a:r>
              <a:rPr lang="lt-LT" sz="1000" dirty="0" smtClean="0"/>
              <a:t> </a:t>
            </a:r>
            <a:r>
              <a:rPr lang="lt-LT" sz="1000" dirty="0" err="1" smtClean="0"/>
              <a:t>Public</a:t>
            </a:r>
            <a:r>
              <a:rPr lang="lt-LT" sz="1000" dirty="0" smtClean="0"/>
              <a:t> </a:t>
            </a:r>
            <a:r>
              <a:rPr lang="lt-LT" sz="1000" dirty="0" err="1" smtClean="0"/>
              <a:t>Health</a:t>
            </a:r>
            <a:r>
              <a:rPr lang="lt-LT" sz="1000" dirty="0" smtClean="0"/>
              <a:t> </a:t>
            </a:r>
            <a:r>
              <a:rPr lang="lt-LT" sz="1000" dirty="0" err="1" smtClean="0"/>
              <a:t>Association</a:t>
            </a:r>
            <a:r>
              <a:rPr lang="lt-LT" sz="1000" dirty="0" smtClean="0"/>
              <a:t>, 2009.</a:t>
            </a:r>
            <a:endParaRPr lang="lt-LT" sz="1000" dirty="0"/>
          </a:p>
        </p:txBody>
      </p:sp>
      <p:sp>
        <p:nvSpPr>
          <p:cNvPr id="5" name="TextBox 4"/>
          <p:cNvSpPr txBox="1"/>
          <p:nvPr/>
        </p:nvSpPr>
        <p:spPr>
          <a:xfrm>
            <a:off x="6660232" y="6453336"/>
            <a:ext cx="2448272" cy="246221"/>
          </a:xfrm>
          <a:prstGeom prst="rect">
            <a:avLst/>
          </a:prstGeom>
          <a:noFill/>
        </p:spPr>
        <p:txBody>
          <a:bodyPr wrap="square" rtlCol="0">
            <a:spAutoFit/>
          </a:bodyPr>
          <a:lstStyle/>
          <a:p>
            <a:r>
              <a:rPr lang="lt-LT" sz="1000" dirty="0" smtClean="0"/>
              <a:t>A. Goštautas. Mokymo medžiaga. 2010 m.</a:t>
            </a:r>
            <a:endParaRPr lang="lt-LT"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2400" dirty="0" smtClean="0"/>
              <a:t>Su rūkymu (r.) susiję reiškiniai vertinami GYTS programoje</a:t>
            </a:r>
            <a:endParaRPr lang="lt-LT" sz="2400" dirty="0"/>
          </a:p>
        </p:txBody>
      </p:sp>
      <p:sp>
        <p:nvSpPr>
          <p:cNvPr id="4" name="TextBox 3"/>
          <p:cNvSpPr txBox="1"/>
          <p:nvPr/>
        </p:nvSpPr>
        <p:spPr>
          <a:xfrm>
            <a:off x="2987824" y="1628800"/>
            <a:ext cx="2520280" cy="923330"/>
          </a:xfrm>
          <a:prstGeom prst="rect">
            <a:avLst/>
          </a:prstGeom>
          <a:noFill/>
          <a:ln>
            <a:solidFill>
              <a:schemeClr val="tx1"/>
            </a:solidFill>
          </a:ln>
        </p:spPr>
        <p:txBody>
          <a:bodyPr wrap="square" rtlCol="0">
            <a:spAutoFit/>
          </a:bodyPr>
          <a:lstStyle/>
          <a:p>
            <a:pPr algn="ctr"/>
            <a:r>
              <a:rPr lang="lt-LT" dirty="0" smtClean="0"/>
              <a:t>Savikontrolę stiprinančio neigiamo </a:t>
            </a:r>
            <a:r>
              <a:rPr lang="lt-LT" dirty="0" smtClean="0"/>
              <a:t>požiūrio, rūkymo žalos </a:t>
            </a:r>
            <a:r>
              <a:rPr lang="lt-LT" dirty="0" smtClean="0"/>
              <a:t>suvokimas</a:t>
            </a:r>
            <a:endParaRPr lang="lt-LT" dirty="0"/>
          </a:p>
        </p:txBody>
      </p:sp>
      <p:sp>
        <p:nvSpPr>
          <p:cNvPr id="5" name="TextBox 4"/>
          <p:cNvSpPr txBox="1"/>
          <p:nvPr/>
        </p:nvSpPr>
        <p:spPr>
          <a:xfrm>
            <a:off x="2627784" y="3140968"/>
            <a:ext cx="3240360" cy="923330"/>
          </a:xfrm>
          <a:prstGeom prst="rect">
            <a:avLst/>
          </a:prstGeom>
          <a:noFill/>
          <a:ln>
            <a:solidFill>
              <a:schemeClr val="tx1"/>
            </a:solidFill>
          </a:ln>
        </p:spPr>
        <p:txBody>
          <a:bodyPr wrap="square" rtlCol="0">
            <a:spAutoFit/>
          </a:bodyPr>
          <a:lstStyle/>
          <a:p>
            <a:pPr algn="ctr"/>
            <a:r>
              <a:rPr lang="lt-LT" dirty="0" smtClean="0"/>
              <a:t>Vartotojas: požiūris, savikontrolė, elgesio motyvacija, amžius, lytis, ištekliai</a:t>
            </a:r>
            <a:endParaRPr lang="lt-LT" dirty="0"/>
          </a:p>
        </p:txBody>
      </p:sp>
      <p:sp>
        <p:nvSpPr>
          <p:cNvPr id="6" name="TextBox 5"/>
          <p:cNvSpPr txBox="1"/>
          <p:nvPr/>
        </p:nvSpPr>
        <p:spPr>
          <a:xfrm>
            <a:off x="2987824" y="4798893"/>
            <a:ext cx="2520280" cy="646331"/>
          </a:xfrm>
          <a:prstGeom prst="rect">
            <a:avLst/>
          </a:prstGeom>
          <a:noFill/>
          <a:ln>
            <a:solidFill>
              <a:schemeClr val="tx1"/>
            </a:solidFill>
          </a:ln>
        </p:spPr>
        <p:txBody>
          <a:bodyPr wrap="square" rtlCol="0">
            <a:spAutoFit/>
          </a:bodyPr>
          <a:lstStyle/>
          <a:p>
            <a:pPr algn="ctr"/>
            <a:r>
              <a:rPr lang="lt-LT" dirty="0" smtClean="0"/>
              <a:t>Elgesys:</a:t>
            </a:r>
          </a:p>
          <a:p>
            <a:pPr algn="ctr"/>
            <a:r>
              <a:rPr lang="lt-LT" dirty="0" smtClean="0"/>
              <a:t>įsigyja, vartoja, nutraukia</a:t>
            </a:r>
          </a:p>
        </p:txBody>
      </p:sp>
      <p:sp>
        <p:nvSpPr>
          <p:cNvPr id="7" name="TextBox 6"/>
          <p:cNvSpPr txBox="1"/>
          <p:nvPr/>
        </p:nvSpPr>
        <p:spPr>
          <a:xfrm>
            <a:off x="395536" y="2996952"/>
            <a:ext cx="1944216" cy="1200329"/>
          </a:xfrm>
          <a:prstGeom prst="rect">
            <a:avLst/>
          </a:prstGeom>
          <a:noFill/>
          <a:ln>
            <a:solidFill>
              <a:schemeClr val="tx1"/>
            </a:solidFill>
          </a:ln>
        </p:spPr>
        <p:txBody>
          <a:bodyPr wrap="square" rtlCol="0">
            <a:spAutoFit/>
          </a:bodyPr>
          <a:lstStyle/>
          <a:p>
            <a:pPr algn="ctr"/>
            <a:r>
              <a:rPr lang="lt-LT" dirty="0" smtClean="0"/>
              <a:t>Aplinka – skatinanti </a:t>
            </a:r>
            <a:r>
              <a:rPr lang="lt-LT" dirty="0" smtClean="0"/>
              <a:t>rūkymą:</a:t>
            </a:r>
            <a:endParaRPr lang="lt-LT" dirty="0" smtClean="0"/>
          </a:p>
          <a:p>
            <a:pPr algn="ctr">
              <a:buFont typeface="Arial" pitchFamily="34" charset="0"/>
              <a:buChar char="•"/>
            </a:pPr>
            <a:r>
              <a:rPr lang="lt-LT" dirty="0" smtClean="0"/>
              <a:t>Aplinkinių r.</a:t>
            </a:r>
          </a:p>
          <a:p>
            <a:pPr algn="ctr">
              <a:buFont typeface="Arial" pitchFamily="34" charset="0"/>
              <a:buChar char="•"/>
            </a:pPr>
            <a:r>
              <a:rPr lang="lt-LT" dirty="0" err="1" smtClean="0"/>
              <a:t>Cig</a:t>
            </a:r>
            <a:r>
              <a:rPr lang="lt-LT" dirty="0" smtClean="0"/>
              <a:t>. reklama</a:t>
            </a:r>
            <a:endParaRPr lang="lt-LT" dirty="0"/>
          </a:p>
        </p:txBody>
      </p:sp>
      <p:sp>
        <p:nvSpPr>
          <p:cNvPr id="8" name="TextBox 7"/>
          <p:cNvSpPr txBox="1"/>
          <p:nvPr/>
        </p:nvSpPr>
        <p:spPr>
          <a:xfrm>
            <a:off x="6156176" y="2852936"/>
            <a:ext cx="2880320" cy="1477328"/>
          </a:xfrm>
          <a:prstGeom prst="rect">
            <a:avLst/>
          </a:prstGeom>
          <a:noFill/>
          <a:ln>
            <a:solidFill>
              <a:schemeClr val="tx1"/>
            </a:solidFill>
          </a:ln>
        </p:spPr>
        <p:txBody>
          <a:bodyPr wrap="square" rtlCol="0">
            <a:spAutoFit/>
          </a:bodyPr>
          <a:lstStyle/>
          <a:p>
            <a:pPr algn="ctr"/>
            <a:r>
              <a:rPr lang="lt-LT" dirty="0" smtClean="0"/>
              <a:t>Atsparumą rūkymui stiprinanti aplinka:</a:t>
            </a:r>
          </a:p>
          <a:p>
            <a:pPr algn="ctr">
              <a:buFont typeface="Arial" pitchFamily="34" charset="0"/>
              <a:buChar char="•"/>
            </a:pPr>
            <a:r>
              <a:rPr lang="lt-LT" dirty="0" smtClean="0"/>
              <a:t>Prevencinė </a:t>
            </a:r>
            <a:r>
              <a:rPr lang="lt-LT" dirty="0" smtClean="0"/>
              <a:t>info</a:t>
            </a:r>
            <a:r>
              <a:rPr lang="lt-LT" dirty="0" smtClean="0"/>
              <a:t>rmacija</a:t>
            </a:r>
            <a:endParaRPr lang="lt-LT" dirty="0" smtClean="0"/>
          </a:p>
          <a:p>
            <a:pPr algn="ctr">
              <a:buFont typeface="Arial" pitchFamily="34" charset="0"/>
              <a:buChar char="•"/>
            </a:pPr>
            <a:r>
              <a:rPr lang="lt-LT" dirty="0" smtClean="0"/>
              <a:t>R. žalos aptarimas šeimoje</a:t>
            </a:r>
          </a:p>
          <a:p>
            <a:pPr algn="ctr">
              <a:buFont typeface="Arial" pitchFamily="34" charset="0"/>
              <a:buChar char="•"/>
            </a:pPr>
            <a:r>
              <a:rPr lang="lt-LT" dirty="0" smtClean="0"/>
              <a:t>Mokymas pamokose</a:t>
            </a:r>
          </a:p>
        </p:txBody>
      </p:sp>
      <p:sp>
        <p:nvSpPr>
          <p:cNvPr id="9" name="TextBox 8"/>
          <p:cNvSpPr txBox="1"/>
          <p:nvPr/>
        </p:nvSpPr>
        <p:spPr>
          <a:xfrm>
            <a:off x="6948264" y="6546508"/>
            <a:ext cx="2088232" cy="266868"/>
          </a:xfrm>
          <a:prstGeom prst="rect">
            <a:avLst/>
          </a:prstGeom>
          <a:noFill/>
        </p:spPr>
        <p:txBody>
          <a:bodyPr wrap="square" rtlCol="0">
            <a:spAutoFit/>
          </a:bodyPr>
          <a:lstStyle/>
          <a:p>
            <a:pPr>
              <a:lnSpc>
                <a:spcPct val="80000"/>
              </a:lnSpc>
            </a:pPr>
            <a:r>
              <a:rPr lang="lt-LT" sz="700" dirty="0" smtClean="0"/>
              <a:t>A. Goštautas, GYTS koordinatorius Lietuvoje. Mokymo medžiaga.</a:t>
            </a:r>
            <a:endParaRPr lang="lt-LT" sz="700" dirty="0"/>
          </a:p>
        </p:txBody>
      </p:sp>
      <p:sp>
        <p:nvSpPr>
          <p:cNvPr id="10" name="TextBox 9"/>
          <p:cNvSpPr txBox="1"/>
          <p:nvPr/>
        </p:nvSpPr>
        <p:spPr>
          <a:xfrm>
            <a:off x="35496" y="6376333"/>
            <a:ext cx="5688632" cy="437043"/>
          </a:xfrm>
          <a:prstGeom prst="rect">
            <a:avLst/>
          </a:prstGeom>
          <a:noFill/>
        </p:spPr>
        <p:txBody>
          <a:bodyPr wrap="square" rtlCol="0">
            <a:spAutoFit/>
          </a:bodyPr>
          <a:lstStyle/>
          <a:p>
            <a:pPr>
              <a:lnSpc>
                <a:spcPct val="80000"/>
              </a:lnSpc>
            </a:pPr>
            <a:r>
              <a:rPr lang="en-US" sz="700" dirty="0" smtClean="0"/>
              <a:t>The Global Youth Tobacco Survey Collaborative Group. Tobacco use among youth: a cross country comparison. Tobacco Control. 2002; 11:252-270.</a:t>
            </a:r>
          </a:p>
          <a:p>
            <a:pPr>
              <a:lnSpc>
                <a:spcPct val="80000"/>
              </a:lnSpc>
            </a:pPr>
            <a:r>
              <a:rPr lang="lt-LT" sz="700" dirty="0" smtClean="0"/>
              <a:t>Goštautas A. </a:t>
            </a:r>
            <a:r>
              <a:rPr lang="en-US" sz="700" dirty="0" smtClean="0"/>
              <a:t>Global Youth Tobacco Survey in Lithuania </a:t>
            </a:r>
            <a:r>
              <a:rPr lang="lt-LT" sz="700" dirty="0" smtClean="0"/>
              <a:t>“Visuomenės sveikata” –</a:t>
            </a:r>
            <a:r>
              <a:rPr lang="en-US" sz="700" dirty="0" smtClean="0"/>
              <a:t> Public Health Nr. 3(22), Vilnius, 2003, p. 33-37.</a:t>
            </a:r>
          </a:p>
          <a:p>
            <a:pPr>
              <a:lnSpc>
                <a:spcPct val="80000"/>
              </a:lnSpc>
            </a:pPr>
            <a:r>
              <a:rPr lang="lt-LT" sz="700" dirty="0" smtClean="0"/>
              <a:t>Goštautas A. Mokinių rūkymas Lietuvoje 30 metų laikotarpiu Nacionalinės sveikatos tarybos metinis pranešimas – 2011 m. Lietuvos sveikatos programa: rezultatas ir išvados. Vilnius, 2011, 68-70.</a:t>
            </a:r>
            <a:endParaRPr lang="lt-LT" sz="700" dirty="0"/>
          </a:p>
        </p:txBody>
      </p:sp>
      <p:cxnSp>
        <p:nvCxnSpPr>
          <p:cNvPr id="11" name="Straight Connector 10"/>
          <p:cNvCxnSpPr>
            <a:stCxn id="4" idx="2"/>
            <a:endCxn id="5" idx="0"/>
          </p:cNvCxnSpPr>
          <p:nvPr/>
        </p:nvCxnSpPr>
        <p:spPr>
          <a:xfrm>
            <a:off x="4247964" y="2552130"/>
            <a:ext cx="0" cy="5888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5" idx="2"/>
            <a:endCxn id="6" idx="0"/>
          </p:cNvCxnSpPr>
          <p:nvPr/>
        </p:nvCxnSpPr>
        <p:spPr>
          <a:xfrm>
            <a:off x="4247964" y="4064298"/>
            <a:ext cx="0" cy="7345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5" idx="1"/>
            <a:endCxn id="7" idx="3"/>
          </p:cNvCxnSpPr>
          <p:nvPr/>
        </p:nvCxnSpPr>
        <p:spPr>
          <a:xfrm flipH="1" flipV="1">
            <a:off x="2339752" y="3597117"/>
            <a:ext cx="288032" cy="5516"/>
          </a:xfrm>
          <a:prstGeom prst="line">
            <a:avLst/>
          </a:prstGeom>
          <a:ln>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5" idx="3"/>
            <a:endCxn id="8" idx="1"/>
          </p:cNvCxnSpPr>
          <p:nvPr/>
        </p:nvCxnSpPr>
        <p:spPr>
          <a:xfrm flipV="1">
            <a:off x="5868144" y="3591600"/>
            <a:ext cx="288032" cy="11033"/>
          </a:xfrm>
          <a:prstGeom prst="line">
            <a:avLst/>
          </a:prstGeom>
          <a:ln>
            <a:solidFill>
              <a:schemeClr val="tx1"/>
            </a:solidFill>
            <a:head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2800" dirty="0" smtClean="0"/>
              <a:t>Mokinių rūkymo vertinamieji rodikliai GYTS tyrimo kontekste Lietuvoje 2001, 2004/5, 2009 m.</a:t>
            </a:r>
            <a:endParaRPr lang="lt-LT" sz="2800" dirty="0"/>
          </a:p>
        </p:txBody>
      </p:sp>
      <p:sp>
        <p:nvSpPr>
          <p:cNvPr id="3" name="Content Placeholder 2"/>
          <p:cNvSpPr>
            <a:spLocks noGrp="1"/>
          </p:cNvSpPr>
          <p:nvPr>
            <p:ph idx="1"/>
          </p:nvPr>
        </p:nvSpPr>
        <p:spPr>
          <a:xfrm>
            <a:off x="395536" y="1600200"/>
            <a:ext cx="4114800" cy="4525963"/>
          </a:xfrm>
        </p:spPr>
        <p:txBody>
          <a:bodyPr numCol="1">
            <a:normAutofit/>
          </a:bodyPr>
          <a:lstStyle/>
          <a:p>
            <a:pPr algn="ctr">
              <a:buNone/>
            </a:pPr>
            <a:r>
              <a:rPr lang="lt-LT" sz="2000" dirty="0" smtClean="0"/>
              <a:t>Asmens elgesys</a:t>
            </a:r>
          </a:p>
          <a:p>
            <a:r>
              <a:rPr lang="lt-LT" sz="2000" dirty="0" smtClean="0"/>
              <a:t>Rūkymas (paplitimas)</a:t>
            </a:r>
          </a:p>
          <a:p>
            <a:r>
              <a:rPr lang="lt-LT" sz="2000" dirty="0" smtClean="0"/>
              <a:t>Cigarečių įsigijimas, pirkimas</a:t>
            </a:r>
          </a:p>
          <a:p>
            <a:r>
              <a:rPr lang="lt-LT" sz="2000" dirty="0" smtClean="0"/>
              <a:t>Rūkymo metimas</a:t>
            </a:r>
          </a:p>
          <a:p>
            <a:pPr lvl="1"/>
            <a:r>
              <a:rPr lang="lt-LT" sz="2000" dirty="0" smtClean="0"/>
              <a:t>Asmeniniai motyvai</a:t>
            </a:r>
            <a:endParaRPr lang="lt-LT" sz="2000" dirty="0" smtClean="0"/>
          </a:p>
          <a:p>
            <a:r>
              <a:rPr lang="lt-LT" sz="2000" dirty="0" smtClean="0"/>
              <a:t>Ketinimai, planai susiję su rūkymu</a:t>
            </a:r>
          </a:p>
          <a:p>
            <a:pPr lvl="1"/>
            <a:r>
              <a:rPr lang="lt-LT" sz="2000" dirty="0" smtClean="0"/>
              <a:t>Požiūris</a:t>
            </a:r>
          </a:p>
          <a:p>
            <a:r>
              <a:rPr lang="lt-LT" sz="2000" dirty="0" smtClean="0"/>
              <a:t>Į rūkymo draudimą, rūkančiuosius</a:t>
            </a:r>
          </a:p>
          <a:p>
            <a:r>
              <a:rPr lang="lt-LT" sz="2000" dirty="0" smtClean="0"/>
              <a:t>Rūkymo žalos suvokimas</a:t>
            </a:r>
          </a:p>
        </p:txBody>
      </p:sp>
      <p:sp>
        <p:nvSpPr>
          <p:cNvPr id="5" name="Content Placeholder 2"/>
          <p:cNvSpPr txBox="1">
            <a:spLocks/>
          </p:cNvSpPr>
          <p:nvPr/>
        </p:nvSpPr>
        <p:spPr>
          <a:xfrm>
            <a:off x="4633664" y="1602000"/>
            <a:ext cx="4114800" cy="4525963"/>
          </a:xfrm>
          <a:prstGeom prst="rect">
            <a:avLst/>
          </a:prstGeom>
        </p:spPr>
        <p:txBody>
          <a:bodyPr vert="horz" lIns="91440" tIns="45720" rIns="91440" bIns="45720" numCol="1" rtlCol="0">
            <a:normAutofit/>
          </a:bodyPr>
          <a:lstStyle/>
          <a:p>
            <a:pPr marL="342900" lvl="0" indent="-342900" algn="ctr">
              <a:spcBef>
                <a:spcPct val="20000"/>
              </a:spcBef>
              <a:defRPr/>
            </a:pPr>
            <a:r>
              <a:rPr lang="lt-LT" sz="2000" dirty="0" smtClean="0"/>
              <a:t>Tabako verslo kuriama rūkymą skatinanti aplinka</a:t>
            </a:r>
          </a:p>
          <a:p>
            <a:pPr marL="342900" indent="-342900">
              <a:spcBef>
                <a:spcPct val="20000"/>
              </a:spcBef>
              <a:buFont typeface="Arial" pitchFamily="34" charset="0"/>
              <a:buChar char="•"/>
            </a:pPr>
            <a:r>
              <a:rPr kumimoji="0" lang="lt-LT" sz="2000" b="0" i="0" u="none" strike="noStrike" kern="1200" cap="none" spc="0" normalizeH="0" baseline="0" noProof="0" dirty="0" smtClean="0">
                <a:ln>
                  <a:noFill/>
                </a:ln>
                <a:solidFill>
                  <a:schemeClr val="tx1"/>
                </a:solidFill>
                <a:effectLst/>
                <a:uLnTx/>
                <a:uFillTx/>
                <a:latin typeface="+mn-lt"/>
                <a:ea typeface="+mn-ea"/>
                <a:cs typeface="+mn-cs"/>
              </a:rPr>
              <a:t>Reklama</a:t>
            </a:r>
            <a:r>
              <a:rPr lang="lt-LT" sz="2000" dirty="0" smtClean="0"/>
              <a:t>, </a:t>
            </a:r>
            <a:r>
              <a:rPr lang="lt-LT" sz="2000" dirty="0" smtClean="0"/>
              <a:t>cigarečių ir daiktų su firmos logotipu dalinimas, firmos dovanojamos cigaretės, draugų ir kitų aplinkinių rūkymas – šeimoje, visuomenėje</a:t>
            </a:r>
            <a:r>
              <a:rPr lang="lt-LT" sz="2000" dirty="0" smtClean="0"/>
              <a:t>.</a:t>
            </a:r>
            <a:endParaRPr kumimoji="0" lang="lt-LT" sz="20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lt-LT" sz="2000" b="0" i="0" u="none" strike="noStrike" kern="1200" cap="none" spc="0" normalizeH="0" baseline="0" noProof="0" dirty="0" smtClean="0">
                <a:ln>
                  <a:noFill/>
                </a:ln>
                <a:solidFill>
                  <a:schemeClr val="tx1"/>
                </a:solidFill>
                <a:effectLst/>
                <a:uLnTx/>
                <a:uFillTx/>
                <a:latin typeface="+mn-lt"/>
                <a:ea typeface="+mn-ea"/>
                <a:cs typeface="+mn-cs"/>
              </a:rPr>
              <a:t>Prevencinio aktyvumo rodikliai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lt-LT" sz="2000" b="0" i="0" u="none" strike="noStrike" kern="1200" cap="none" spc="0" normalizeH="0" baseline="0" noProof="0" dirty="0" smtClean="0">
                <a:ln>
                  <a:noFill/>
                </a:ln>
                <a:solidFill>
                  <a:schemeClr val="tx1"/>
                </a:solidFill>
                <a:effectLst/>
                <a:uLnTx/>
                <a:uFillTx/>
                <a:latin typeface="+mn-lt"/>
                <a:ea typeface="+mn-ea"/>
                <a:cs typeface="+mn-cs"/>
              </a:rPr>
              <a:t>Antireklama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lt-LT" sz="2000" dirty="0" smtClean="0"/>
              <a:t>Mokymo apie rūkymo žalą mokykloje rodikliai</a:t>
            </a:r>
            <a:endParaRPr kumimoji="0" lang="lt-LT" sz="20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TextBox 6"/>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2400" dirty="0" smtClean="0"/>
              <a:t>Mokinių suvokiamų </a:t>
            </a:r>
            <a:r>
              <a:rPr lang="lt-LT" sz="2400" dirty="0" smtClean="0"/>
              <a:t>rūkymą įtakojančių </a:t>
            </a:r>
            <a:r>
              <a:rPr lang="lt-LT" sz="2400" dirty="0" smtClean="0"/>
              <a:t>asmeninių </a:t>
            </a:r>
            <a:r>
              <a:rPr lang="lt-LT" sz="2400" dirty="0" smtClean="0"/>
              <a:t>ir socialinių aplinkybių modelis GYTS metodikos kontekste</a:t>
            </a:r>
            <a:endParaRPr lang="lt-LT" sz="2400" dirty="0"/>
          </a:p>
        </p:txBody>
      </p:sp>
      <p:sp>
        <p:nvSpPr>
          <p:cNvPr id="4" name="TextBox 3"/>
          <p:cNvSpPr txBox="1"/>
          <p:nvPr/>
        </p:nvSpPr>
        <p:spPr>
          <a:xfrm>
            <a:off x="1979712" y="1617767"/>
            <a:ext cx="1800200" cy="369332"/>
          </a:xfrm>
          <a:prstGeom prst="rect">
            <a:avLst/>
          </a:prstGeom>
          <a:noFill/>
          <a:ln>
            <a:solidFill>
              <a:schemeClr val="tx1"/>
            </a:solidFill>
          </a:ln>
        </p:spPr>
        <p:txBody>
          <a:bodyPr wrap="square" rtlCol="0">
            <a:spAutoFit/>
          </a:bodyPr>
          <a:lstStyle/>
          <a:p>
            <a:pPr algn="ctr"/>
            <a:r>
              <a:rPr lang="lt-LT" dirty="0" smtClean="0"/>
              <a:t>Mokinių rūkymas</a:t>
            </a:r>
            <a:endParaRPr lang="lt-LT" dirty="0"/>
          </a:p>
        </p:txBody>
      </p:sp>
      <p:sp>
        <p:nvSpPr>
          <p:cNvPr id="5" name="TextBox 4"/>
          <p:cNvSpPr txBox="1"/>
          <p:nvPr/>
        </p:nvSpPr>
        <p:spPr>
          <a:xfrm>
            <a:off x="467544" y="2771636"/>
            <a:ext cx="1943865" cy="369332"/>
          </a:xfrm>
          <a:prstGeom prst="rect">
            <a:avLst/>
          </a:prstGeom>
          <a:noFill/>
          <a:ln>
            <a:solidFill>
              <a:schemeClr val="tx1"/>
            </a:solidFill>
          </a:ln>
        </p:spPr>
        <p:txBody>
          <a:bodyPr wrap="none" rtlCol="0">
            <a:spAutoFit/>
          </a:bodyPr>
          <a:lstStyle/>
          <a:p>
            <a:pPr algn="ctr"/>
            <a:r>
              <a:rPr lang="lt-LT" dirty="0" smtClean="0"/>
              <a:t>Cigarečių įsigijimas</a:t>
            </a:r>
            <a:endParaRPr lang="lt-LT" dirty="0"/>
          </a:p>
        </p:txBody>
      </p:sp>
      <p:sp>
        <p:nvSpPr>
          <p:cNvPr id="6" name="TextBox 5"/>
          <p:cNvSpPr txBox="1"/>
          <p:nvPr/>
        </p:nvSpPr>
        <p:spPr>
          <a:xfrm>
            <a:off x="1835696" y="3501008"/>
            <a:ext cx="2088231" cy="646331"/>
          </a:xfrm>
          <a:prstGeom prst="rect">
            <a:avLst/>
          </a:prstGeom>
          <a:noFill/>
          <a:ln>
            <a:solidFill>
              <a:schemeClr val="tx1"/>
            </a:solidFill>
          </a:ln>
        </p:spPr>
        <p:txBody>
          <a:bodyPr wrap="square" rtlCol="0">
            <a:spAutoFit/>
          </a:bodyPr>
          <a:lstStyle/>
          <a:p>
            <a:pPr algn="ctr"/>
            <a:r>
              <a:rPr lang="lt-LT" dirty="0" smtClean="0"/>
              <a:t>Asmens suvokimas, požiūris ir elgesys</a:t>
            </a:r>
            <a:endParaRPr lang="lt-LT" dirty="0"/>
          </a:p>
        </p:txBody>
      </p:sp>
      <p:sp>
        <p:nvSpPr>
          <p:cNvPr id="7" name="TextBox 6"/>
          <p:cNvSpPr txBox="1"/>
          <p:nvPr/>
        </p:nvSpPr>
        <p:spPr>
          <a:xfrm>
            <a:off x="6948264" y="4365104"/>
            <a:ext cx="1440160" cy="646331"/>
          </a:xfrm>
          <a:prstGeom prst="rect">
            <a:avLst/>
          </a:prstGeom>
          <a:noFill/>
          <a:ln>
            <a:solidFill>
              <a:schemeClr val="tx1"/>
            </a:solidFill>
          </a:ln>
        </p:spPr>
        <p:txBody>
          <a:bodyPr wrap="square" rtlCol="0">
            <a:spAutoFit/>
          </a:bodyPr>
          <a:lstStyle/>
          <a:p>
            <a:pPr algn="ctr"/>
            <a:r>
              <a:rPr lang="lt-LT" dirty="0" smtClean="0"/>
              <a:t>Informacija prieš rūkymą</a:t>
            </a:r>
            <a:endParaRPr lang="lt-LT" dirty="0"/>
          </a:p>
        </p:txBody>
      </p:sp>
      <p:sp>
        <p:nvSpPr>
          <p:cNvPr id="8" name="TextBox 7"/>
          <p:cNvSpPr txBox="1"/>
          <p:nvPr/>
        </p:nvSpPr>
        <p:spPr>
          <a:xfrm>
            <a:off x="4932040" y="1619508"/>
            <a:ext cx="2088232" cy="369332"/>
          </a:xfrm>
          <a:prstGeom prst="rect">
            <a:avLst/>
          </a:prstGeom>
          <a:noFill/>
          <a:ln>
            <a:solidFill>
              <a:schemeClr val="tx1"/>
            </a:solidFill>
          </a:ln>
        </p:spPr>
        <p:txBody>
          <a:bodyPr wrap="square" rtlCol="0">
            <a:spAutoFit/>
          </a:bodyPr>
          <a:lstStyle/>
          <a:p>
            <a:pPr algn="ctr"/>
            <a:r>
              <a:rPr lang="lt-LT" dirty="0" smtClean="0"/>
              <a:t>Aplinkinių rūkymas</a:t>
            </a:r>
            <a:endParaRPr lang="lt-LT" dirty="0"/>
          </a:p>
        </p:txBody>
      </p:sp>
      <p:sp>
        <p:nvSpPr>
          <p:cNvPr id="9" name="TextBox 8"/>
          <p:cNvSpPr txBox="1"/>
          <p:nvPr/>
        </p:nvSpPr>
        <p:spPr>
          <a:xfrm>
            <a:off x="5292080" y="3499267"/>
            <a:ext cx="1440160" cy="646331"/>
          </a:xfrm>
          <a:prstGeom prst="rect">
            <a:avLst/>
          </a:prstGeom>
          <a:noFill/>
          <a:ln>
            <a:solidFill>
              <a:schemeClr val="tx1"/>
            </a:solidFill>
          </a:ln>
        </p:spPr>
        <p:txBody>
          <a:bodyPr wrap="square" rtlCol="0">
            <a:spAutoFit/>
          </a:bodyPr>
          <a:lstStyle/>
          <a:p>
            <a:pPr algn="ctr"/>
            <a:r>
              <a:rPr lang="lt-LT" dirty="0" smtClean="0"/>
              <a:t>Socialinės aplinkybės</a:t>
            </a:r>
            <a:endParaRPr lang="lt-LT" dirty="0"/>
          </a:p>
        </p:txBody>
      </p:sp>
      <p:sp>
        <p:nvSpPr>
          <p:cNvPr id="10" name="TextBox 9"/>
          <p:cNvSpPr txBox="1"/>
          <p:nvPr/>
        </p:nvSpPr>
        <p:spPr>
          <a:xfrm>
            <a:off x="6948264" y="2915652"/>
            <a:ext cx="1800200" cy="369332"/>
          </a:xfrm>
          <a:prstGeom prst="rect">
            <a:avLst/>
          </a:prstGeom>
          <a:noFill/>
          <a:ln>
            <a:solidFill>
              <a:schemeClr val="tx1"/>
            </a:solidFill>
          </a:ln>
        </p:spPr>
        <p:txBody>
          <a:bodyPr wrap="square" rtlCol="0">
            <a:spAutoFit/>
          </a:bodyPr>
          <a:lstStyle/>
          <a:p>
            <a:pPr algn="ctr"/>
            <a:r>
              <a:rPr lang="lt-LT" dirty="0" smtClean="0"/>
              <a:t>Rūkymo reklama</a:t>
            </a:r>
            <a:endParaRPr lang="lt-LT" dirty="0"/>
          </a:p>
        </p:txBody>
      </p:sp>
      <p:sp>
        <p:nvSpPr>
          <p:cNvPr id="11" name="TextBox 10"/>
          <p:cNvSpPr txBox="1"/>
          <p:nvPr/>
        </p:nvSpPr>
        <p:spPr>
          <a:xfrm>
            <a:off x="3491880" y="4363363"/>
            <a:ext cx="1728192" cy="646331"/>
          </a:xfrm>
          <a:prstGeom prst="rect">
            <a:avLst/>
          </a:prstGeom>
          <a:noFill/>
          <a:ln>
            <a:solidFill>
              <a:schemeClr val="tx1"/>
            </a:solidFill>
          </a:ln>
        </p:spPr>
        <p:txBody>
          <a:bodyPr wrap="square" rtlCol="0">
            <a:spAutoFit/>
          </a:bodyPr>
          <a:lstStyle/>
          <a:p>
            <a:pPr algn="ctr"/>
            <a:r>
              <a:rPr lang="lt-LT" dirty="0" smtClean="0"/>
              <a:t>Planai rūkymui ateityje</a:t>
            </a:r>
            <a:endParaRPr lang="lt-LT" dirty="0"/>
          </a:p>
        </p:txBody>
      </p:sp>
      <p:sp>
        <p:nvSpPr>
          <p:cNvPr id="12" name="TextBox 11"/>
          <p:cNvSpPr txBox="1"/>
          <p:nvPr/>
        </p:nvSpPr>
        <p:spPr>
          <a:xfrm>
            <a:off x="4932040" y="5227459"/>
            <a:ext cx="2160240" cy="646331"/>
          </a:xfrm>
          <a:prstGeom prst="rect">
            <a:avLst/>
          </a:prstGeom>
          <a:noFill/>
          <a:ln>
            <a:solidFill>
              <a:schemeClr val="tx1"/>
            </a:solidFill>
          </a:ln>
        </p:spPr>
        <p:txBody>
          <a:bodyPr wrap="square" rtlCol="0">
            <a:spAutoFit/>
          </a:bodyPr>
          <a:lstStyle/>
          <a:p>
            <a:pPr algn="ctr"/>
            <a:r>
              <a:rPr lang="lt-LT" dirty="0" smtClean="0"/>
              <a:t>Prevencinis mokymas pamokose</a:t>
            </a:r>
            <a:endParaRPr lang="lt-LT" dirty="0"/>
          </a:p>
        </p:txBody>
      </p:sp>
      <p:sp>
        <p:nvSpPr>
          <p:cNvPr id="13" name="TextBox 12"/>
          <p:cNvSpPr txBox="1"/>
          <p:nvPr/>
        </p:nvSpPr>
        <p:spPr>
          <a:xfrm>
            <a:off x="3347864" y="2566645"/>
            <a:ext cx="1944216" cy="646331"/>
          </a:xfrm>
          <a:prstGeom prst="rect">
            <a:avLst/>
          </a:prstGeom>
          <a:noFill/>
          <a:ln>
            <a:solidFill>
              <a:schemeClr val="tx1"/>
            </a:solidFill>
          </a:ln>
        </p:spPr>
        <p:txBody>
          <a:bodyPr wrap="square" rtlCol="0">
            <a:spAutoFit/>
          </a:bodyPr>
          <a:lstStyle/>
          <a:p>
            <a:pPr algn="ctr"/>
            <a:r>
              <a:rPr lang="lt-LT" dirty="0" smtClean="0"/>
              <a:t>Rūkymo privalumų suvokimas</a:t>
            </a:r>
            <a:endParaRPr lang="lt-LT" dirty="0"/>
          </a:p>
        </p:txBody>
      </p:sp>
      <p:sp>
        <p:nvSpPr>
          <p:cNvPr id="14" name="TextBox 13"/>
          <p:cNvSpPr txBox="1"/>
          <p:nvPr/>
        </p:nvSpPr>
        <p:spPr>
          <a:xfrm>
            <a:off x="2051720" y="5227459"/>
            <a:ext cx="1656184" cy="646331"/>
          </a:xfrm>
          <a:prstGeom prst="rect">
            <a:avLst/>
          </a:prstGeom>
          <a:noFill/>
          <a:ln>
            <a:solidFill>
              <a:schemeClr val="tx1"/>
            </a:solidFill>
          </a:ln>
        </p:spPr>
        <p:txBody>
          <a:bodyPr wrap="square" rtlCol="0">
            <a:spAutoFit/>
          </a:bodyPr>
          <a:lstStyle/>
          <a:p>
            <a:pPr algn="ctr"/>
            <a:r>
              <a:rPr lang="lt-LT" dirty="0" smtClean="0"/>
              <a:t>Rūkymo nutraukimas</a:t>
            </a:r>
            <a:endParaRPr lang="lt-LT" dirty="0"/>
          </a:p>
        </p:txBody>
      </p:sp>
      <p:sp>
        <p:nvSpPr>
          <p:cNvPr id="15" name="TextBox 14"/>
          <p:cNvSpPr txBox="1"/>
          <p:nvPr/>
        </p:nvSpPr>
        <p:spPr>
          <a:xfrm>
            <a:off x="467544" y="4438853"/>
            <a:ext cx="1944216" cy="646331"/>
          </a:xfrm>
          <a:prstGeom prst="rect">
            <a:avLst/>
          </a:prstGeom>
          <a:noFill/>
          <a:ln>
            <a:solidFill>
              <a:schemeClr val="tx1"/>
            </a:solidFill>
          </a:ln>
        </p:spPr>
        <p:txBody>
          <a:bodyPr wrap="square" rtlCol="0">
            <a:spAutoFit/>
          </a:bodyPr>
          <a:lstStyle/>
          <a:p>
            <a:pPr algn="ctr"/>
            <a:r>
              <a:rPr lang="lt-LT" dirty="0" smtClean="0"/>
              <a:t>Rūkymo pasekmių suvokimas</a:t>
            </a:r>
            <a:endParaRPr lang="lt-LT" dirty="0"/>
          </a:p>
        </p:txBody>
      </p:sp>
      <p:cxnSp>
        <p:nvCxnSpPr>
          <p:cNvPr id="17" name="Straight Connector 16"/>
          <p:cNvCxnSpPr>
            <a:stCxn id="4" idx="2"/>
            <a:endCxn id="6" idx="0"/>
          </p:cNvCxnSpPr>
          <p:nvPr/>
        </p:nvCxnSpPr>
        <p:spPr>
          <a:xfrm>
            <a:off x="2879812" y="1987099"/>
            <a:ext cx="0" cy="15139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5" idx="2"/>
          </p:cNvCxnSpPr>
          <p:nvPr/>
        </p:nvCxnSpPr>
        <p:spPr>
          <a:xfrm>
            <a:off x="1439477" y="3140968"/>
            <a:ext cx="396219" cy="3600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5" idx="0"/>
          </p:cNvCxnSpPr>
          <p:nvPr/>
        </p:nvCxnSpPr>
        <p:spPr>
          <a:xfrm flipV="1">
            <a:off x="1439652" y="4149080"/>
            <a:ext cx="396044" cy="289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6" idx="2"/>
            <a:endCxn id="14" idx="0"/>
          </p:cNvCxnSpPr>
          <p:nvPr/>
        </p:nvCxnSpPr>
        <p:spPr>
          <a:xfrm>
            <a:off x="2879812" y="4147339"/>
            <a:ext cx="0" cy="10801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1" idx="0"/>
          </p:cNvCxnSpPr>
          <p:nvPr/>
        </p:nvCxnSpPr>
        <p:spPr>
          <a:xfrm flipH="1" flipV="1">
            <a:off x="3923928" y="4147339"/>
            <a:ext cx="432048"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3" idx="2"/>
          </p:cNvCxnSpPr>
          <p:nvPr/>
        </p:nvCxnSpPr>
        <p:spPr>
          <a:xfrm flipH="1">
            <a:off x="3923928" y="3212976"/>
            <a:ext cx="396044"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8" idx="2"/>
            <a:endCxn id="9" idx="0"/>
          </p:cNvCxnSpPr>
          <p:nvPr/>
        </p:nvCxnSpPr>
        <p:spPr>
          <a:xfrm>
            <a:off x="5976156" y="1988840"/>
            <a:ext cx="36004" cy="1510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732240" y="3284984"/>
            <a:ext cx="216024"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6732240" y="4149080"/>
            <a:ext cx="216024"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9" idx="2"/>
            <a:endCxn id="12" idx="0"/>
          </p:cNvCxnSpPr>
          <p:nvPr/>
        </p:nvCxnSpPr>
        <p:spPr>
          <a:xfrm>
            <a:off x="6012160" y="4145598"/>
            <a:ext cx="0" cy="10818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948264" y="6546508"/>
            <a:ext cx="2088232" cy="266868"/>
          </a:xfrm>
          <a:prstGeom prst="rect">
            <a:avLst/>
          </a:prstGeom>
          <a:noFill/>
        </p:spPr>
        <p:txBody>
          <a:bodyPr wrap="square" rtlCol="0">
            <a:spAutoFit/>
          </a:bodyPr>
          <a:lstStyle/>
          <a:p>
            <a:pPr>
              <a:lnSpc>
                <a:spcPct val="80000"/>
              </a:lnSpc>
            </a:pPr>
            <a:r>
              <a:rPr lang="lt-LT" sz="700" dirty="0" smtClean="0"/>
              <a:t>A. Goštautas, GYTS koordinatorius Lietuvoje. Mokymo medžiaga.</a:t>
            </a:r>
            <a:endParaRPr lang="lt-LT" sz="700" dirty="0"/>
          </a:p>
        </p:txBody>
      </p:sp>
      <p:sp>
        <p:nvSpPr>
          <p:cNvPr id="29" name="TextBox 28"/>
          <p:cNvSpPr txBox="1"/>
          <p:nvPr/>
        </p:nvSpPr>
        <p:spPr>
          <a:xfrm>
            <a:off x="35496" y="6376333"/>
            <a:ext cx="5688632" cy="437043"/>
          </a:xfrm>
          <a:prstGeom prst="rect">
            <a:avLst/>
          </a:prstGeom>
          <a:noFill/>
        </p:spPr>
        <p:txBody>
          <a:bodyPr wrap="square" rtlCol="0">
            <a:spAutoFit/>
          </a:bodyPr>
          <a:lstStyle/>
          <a:p>
            <a:pPr>
              <a:lnSpc>
                <a:spcPct val="80000"/>
              </a:lnSpc>
            </a:pPr>
            <a:r>
              <a:rPr lang="en-US" sz="700" dirty="0" smtClean="0"/>
              <a:t>The Global Youth Tobacco Survey Collaborative Group. Tobacco use among youth: a cross country comparison. Tobacco Control. 2002; 11:252-270.</a:t>
            </a:r>
          </a:p>
          <a:p>
            <a:pPr>
              <a:lnSpc>
                <a:spcPct val="80000"/>
              </a:lnSpc>
            </a:pPr>
            <a:r>
              <a:rPr lang="lt-LT" sz="700" dirty="0" smtClean="0"/>
              <a:t>Goštautas A. </a:t>
            </a:r>
            <a:r>
              <a:rPr lang="en-US" sz="700" dirty="0" smtClean="0"/>
              <a:t>Global Youth Tobacco Survey in Lithuania </a:t>
            </a:r>
            <a:r>
              <a:rPr lang="lt-LT" sz="700" dirty="0" smtClean="0"/>
              <a:t>“Visuomenės sveikata” –</a:t>
            </a:r>
            <a:r>
              <a:rPr lang="en-US" sz="700" dirty="0" smtClean="0"/>
              <a:t> Public Health Nr. 3(22), Vilnius, 2003, p. 33-37.</a:t>
            </a:r>
          </a:p>
          <a:p>
            <a:pPr>
              <a:lnSpc>
                <a:spcPct val="80000"/>
              </a:lnSpc>
            </a:pPr>
            <a:r>
              <a:rPr lang="lt-LT" sz="700" dirty="0" smtClean="0"/>
              <a:t>Goštautas A. Mokinių rūkymas Lietuvoje 30 metų laikotarpiu Nacionalinės sveikatos tarybos metinis pranešimas – 2011 m. Lietuvos sveikatos programa: rezultatas ir išvados. Vilnius, 2011, 68-70.</a:t>
            </a:r>
            <a:endParaRPr lang="lt-LT" sz="700" dirty="0"/>
          </a:p>
        </p:txBody>
      </p:sp>
      <p:cxnSp>
        <p:nvCxnSpPr>
          <p:cNvPr id="33" name="Straight Connector 32"/>
          <p:cNvCxnSpPr>
            <a:stCxn id="9" idx="1"/>
            <a:endCxn id="6" idx="3"/>
          </p:cNvCxnSpPr>
          <p:nvPr/>
        </p:nvCxnSpPr>
        <p:spPr>
          <a:xfrm flipH="1">
            <a:off x="3923927" y="3822433"/>
            <a:ext cx="1368153" cy="17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rmAutofit/>
          </a:bodyPr>
          <a:lstStyle/>
          <a:p>
            <a:r>
              <a:rPr lang="lt-LT" sz="2000" dirty="0" smtClean="0"/>
              <a:t>GYTS – kompleksinių vidinių ir išorinių mokinių rūkymo paskatų vertinimo metodika – Rodikliai</a:t>
            </a:r>
            <a:endParaRPr lang="lt-LT" sz="2000" dirty="0"/>
          </a:p>
        </p:txBody>
      </p:sp>
      <p:sp>
        <p:nvSpPr>
          <p:cNvPr id="13" name="TextBox 12"/>
          <p:cNvSpPr txBox="1"/>
          <p:nvPr/>
        </p:nvSpPr>
        <p:spPr>
          <a:xfrm>
            <a:off x="467544" y="908720"/>
            <a:ext cx="2304256" cy="307777"/>
          </a:xfrm>
          <a:prstGeom prst="rect">
            <a:avLst/>
          </a:prstGeom>
          <a:noFill/>
          <a:ln>
            <a:solidFill>
              <a:schemeClr val="tx1"/>
            </a:solidFill>
          </a:ln>
        </p:spPr>
        <p:txBody>
          <a:bodyPr wrap="square" rtlCol="0">
            <a:spAutoFit/>
          </a:bodyPr>
          <a:lstStyle/>
          <a:p>
            <a:r>
              <a:rPr lang="lt-LT" sz="1400" dirty="0" smtClean="0"/>
              <a:t>Savikontrolės stiprinimas:</a:t>
            </a:r>
          </a:p>
        </p:txBody>
      </p:sp>
      <p:sp>
        <p:nvSpPr>
          <p:cNvPr id="19" name="TextBox 18"/>
          <p:cNvSpPr txBox="1"/>
          <p:nvPr/>
        </p:nvSpPr>
        <p:spPr>
          <a:xfrm>
            <a:off x="467544" y="1196752"/>
            <a:ext cx="2808312" cy="1600438"/>
          </a:xfrm>
          <a:prstGeom prst="rect">
            <a:avLst/>
          </a:prstGeom>
          <a:noFill/>
        </p:spPr>
        <p:txBody>
          <a:bodyPr wrap="square" rtlCol="0">
            <a:spAutoFit/>
          </a:bodyPr>
          <a:lstStyle/>
          <a:p>
            <a:r>
              <a:rPr lang="lt-LT" sz="1400" dirty="0" smtClean="0"/>
              <a:t>16. Šeimoje kalbėjo apie  r. Žalą</a:t>
            </a:r>
          </a:p>
          <a:p>
            <a:r>
              <a:rPr lang="lt-LT" sz="1400" dirty="0" smtClean="0"/>
              <a:t>41. Žiniasklaida prieš r. per 30 d.</a:t>
            </a:r>
          </a:p>
          <a:p>
            <a:r>
              <a:rPr lang="lt-LT" sz="1400" dirty="0" smtClean="0"/>
              <a:t>42. Renginiuose – prieš r.</a:t>
            </a:r>
          </a:p>
          <a:p>
            <a:r>
              <a:rPr lang="lt-LT" sz="1400" dirty="0" smtClean="0"/>
              <a:t>50. Apie r. pavojus – pamokoje</a:t>
            </a:r>
          </a:p>
          <a:p>
            <a:r>
              <a:rPr lang="lt-LT" sz="1400" dirty="0" smtClean="0"/>
              <a:t>51. R. priežastis (bendraamžių)</a:t>
            </a:r>
          </a:p>
          <a:p>
            <a:r>
              <a:rPr lang="lt-LT" sz="1400" dirty="0" smtClean="0"/>
              <a:t>52. Apie r. pasekmes (pastebimas)</a:t>
            </a:r>
          </a:p>
          <a:p>
            <a:r>
              <a:rPr lang="lt-LT" sz="1400" dirty="0" smtClean="0"/>
              <a:t>53. Apie r. ir sveikatą</a:t>
            </a:r>
          </a:p>
        </p:txBody>
      </p:sp>
      <p:sp>
        <p:nvSpPr>
          <p:cNvPr id="20" name="TextBox 19"/>
          <p:cNvSpPr txBox="1"/>
          <p:nvPr/>
        </p:nvSpPr>
        <p:spPr>
          <a:xfrm>
            <a:off x="3707904" y="908720"/>
            <a:ext cx="864096" cy="307777"/>
          </a:xfrm>
          <a:prstGeom prst="rect">
            <a:avLst/>
          </a:prstGeom>
          <a:noFill/>
          <a:ln>
            <a:solidFill>
              <a:schemeClr val="tx1"/>
            </a:solidFill>
          </a:ln>
        </p:spPr>
        <p:txBody>
          <a:bodyPr wrap="square" rtlCol="0">
            <a:spAutoFit/>
          </a:bodyPr>
          <a:lstStyle/>
          <a:p>
            <a:r>
              <a:rPr lang="lt-LT" sz="1400" dirty="0" smtClean="0"/>
              <a:t>Aplinka</a:t>
            </a:r>
          </a:p>
        </p:txBody>
      </p:sp>
      <p:sp>
        <p:nvSpPr>
          <p:cNvPr id="21" name="TextBox 20"/>
          <p:cNvSpPr txBox="1"/>
          <p:nvPr/>
        </p:nvSpPr>
        <p:spPr>
          <a:xfrm>
            <a:off x="6012160" y="908720"/>
            <a:ext cx="2160240" cy="307777"/>
          </a:xfrm>
          <a:prstGeom prst="rect">
            <a:avLst/>
          </a:prstGeom>
          <a:noFill/>
          <a:ln>
            <a:solidFill>
              <a:schemeClr val="tx1"/>
            </a:solidFill>
          </a:ln>
        </p:spPr>
        <p:txBody>
          <a:bodyPr wrap="square" rtlCol="0">
            <a:spAutoFit/>
          </a:bodyPr>
          <a:lstStyle/>
          <a:p>
            <a:r>
              <a:rPr lang="lt-LT" sz="1400" dirty="0" smtClean="0"/>
              <a:t>Motyvacijos r. ugdymas:</a:t>
            </a:r>
          </a:p>
        </p:txBody>
      </p:sp>
      <p:sp>
        <p:nvSpPr>
          <p:cNvPr id="22" name="TextBox 21"/>
          <p:cNvSpPr txBox="1"/>
          <p:nvPr/>
        </p:nvSpPr>
        <p:spPr>
          <a:xfrm>
            <a:off x="3275856" y="1412776"/>
            <a:ext cx="2304256" cy="1384995"/>
          </a:xfrm>
          <a:prstGeom prst="rect">
            <a:avLst/>
          </a:prstGeom>
          <a:noFill/>
        </p:spPr>
        <p:txBody>
          <a:bodyPr wrap="square" rtlCol="0">
            <a:spAutoFit/>
          </a:bodyPr>
          <a:lstStyle/>
          <a:p>
            <a:r>
              <a:rPr lang="lt-LT" sz="1400" dirty="0" smtClean="0"/>
              <a:t>14. Tėvų rūkymas</a:t>
            </a:r>
          </a:p>
          <a:p>
            <a:r>
              <a:rPr lang="lt-LT" sz="1400" dirty="0" smtClean="0"/>
              <a:t>15. Draugas siūlo r.</a:t>
            </a:r>
          </a:p>
          <a:p>
            <a:r>
              <a:rPr lang="lt-LT" sz="1400" dirty="0" smtClean="0"/>
              <a:t>27. Draugas rūko</a:t>
            </a:r>
          </a:p>
          <a:p>
            <a:r>
              <a:rPr lang="lt-LT" sz="1400" dirty="0" smtClean="0"/>
              <a:t>33. Aplinkiniai r. (7 d.)</a:t>
            </a:r>
          </a:p>
          <a:p>
            <a:r>
              <a:rPr lang="lt-LT" sz="1400" dirty="0" smtClean="0"/>
              <a:t>32. Namuose r. (7 d.)</a:t>
            </a:r>
          </a:p>
          <a:p>
            <a:r>
              <a:rPr lang="lt-LT" sz="1400" dirty="0" smtClean="0"/>
              <a:t>6. Pasiūlos įvairovė (</a:t>
            </a:r>
            <a:r>
              <a:rPr lang="lt-LT" sz="1400" dirty="0" err="1" smtClean="0"/>
              <a:t>cig</a:t>
            </a:r>
            <a:r>
              <a:rPr lang="lt-LT" sz="1400" dirty="0" smtClean="0"/>
              <a:t>.)</a:t>
            </a:r>
          </a:p>
        </p:txBody>
      </p:sp>
      <p:sp>
        <p:nvSpPr>
          <p:cNvPr id="23" name="TextBox 22"/>
          <p:cNvSpPr txBox="1"/>
          <p:nvPr/>
        </p:nvSpPr>
        <p:spPr>
          <a:xfrm>
            <a:off x="3347864" y="1196752"/>
            <a:ext cx="1728192" cy="307777"/>
          </a:xfrm>
          <a:prstGeom prst="rect">
            <a:avLst/>
          </a:prstGeom>
          <a:noFill/>
        </p:spPr>
        <p:txBody>
          <a:bodyPr wrap="square" rtlCol="0">
            <a:spAutoFit/>
          </a:bodyPr>
          <a:lstStyle/>
          <a:p>
            <a:r>
              <a:rPr lang="lt-LT" sz="1400" dirty="0" smtClean="0"/>
              <a:t>Skatinimas rūkyti:</a:t>
            </a:r>
          </a:p>
        </p:txBody>
      </p:sp>
      <p:sp>
        <p:nvSpPr>
          <p:cNvPr id="24" name="TextBox 23"/>
          <p:cNvSpPr txBox="1"/>
          <p:nvPr/>
        </p:nvSpPr>
        <p:spPr>
          <a:xfrm>
            <a:off x="5940152" y="1196752"/>
            <a:ext cx="2736304" cy="1815882"/>
          </a:xfrm>
          <a:prstGeom prst="rect">
            <a:avLst/>
          </a:prstGeom>
          <a:noFill/>
        </p:spPr>
        <p:txBody>
          <a:bodyPr wrap="square" rtlCol="0">
            <a:spAutoFit/>
          </a:bodyPr>
          <a:lstStyle/>
          <a:p>
            <a:r>
              <a:rPr lang="lt-LT" sz="1400" dirty="0" smtClean="0"/>
              <a:t>43. TV matė r. aktorių</a:t>
            </a:r>
          </a:p>
          <a:p>
            <a:r>
              <a:rPr lang="lt-LT" sz="1400" dirty="0" smtClean="0"/>
              <a:t>45. TV matė firmos pavadinimą</a:t>
            </a:r>
          </a:p>
          <a:p>
            <a:r>
              <a:rPr lang="lt-LT" sz="1400" dirty="0" smtClean="0"/>
              <a:t>46. Matė </a:t>
            </a:r>
            <a:r>
              <a:rPr lang="lt-LT" sz="1400" dirty="0" err="1" smtClean="0"/>
              <a:t>cig</a:t>
            </a:r>
            <a:r>
              <a:rPr lang="lt-LT" sz="1400" dirty="0" smtClean="0"/>
              <a:t>. Stendus (per 30 d.)</a:t>
            </a:r>
          </a:p>
          <a:p>
            <a:r>
              <a:rPr lang="lt-LT" sz="1400" dirty="0" smtClean="0"/>
              <a:t>47. R. reklama spaudoje (per 30 d.)</a:t>
            </a:r>
          </a:p>
          <a:p>
            <a:r>
              <a:rPr lang="lt-LT" sz="1400" dirty="0" smtClean="0"/>
              <a:t>48. </a:t>
            </a:r>
            <a:r>
              <a:rPr lang="lt-LT" sz="1400" dirty="0" err="1" smtClean="0"/>
              <a:t>Cig</a:t>
            </a:r>
            <a:r>
              <a:rPr lang="lt-LT" sz="1400" dirty="0" smtClean="0"/>
              <a:t>. reklama renginiuose</a:t>
            </a:r>
          </a:p>
          <a:p>
            <a:r>
              <a:rPr lang="lt-LT" sz="1400" dirty="0" smtClean="0"/>
              <a:t>44. Turi </a:t>
            </a:r>
            <a:r>
              <a:rPr lang="lt-LT" sz="1400" dirty="0" err="1" smtClean="0"/>
              <a:t>cig</a:t>
            </a:r>
            <a:r>
              <a:rPr lang="lt-LT" sz="1400" dirty="0" smtClean="0"/>
              <a:t>. reklamos daiktą</a:t>
            </a:r>
          </a:p>
          <a:p>
            <a:r>
              <a:rPr lang="lt-LT" sz="1400" dirty="0" smtClean="0"/>
              <a:t>49. Firmos atstovas siūlė </a:t>
            </a:r>
            <a:r>
              <a:rPr lang="lt-LT" sz="1400" dirty="0" err="1" smtClean="0"/>
              <a:t>cig</a:t>
            </a:r>
            <a:r>
              <a:rPr lang="lt-LT" sz="1400" dirty="0" smtClean="0"/>
              <a:t>. dykai</a:t>
            </a:r>
          </a:p>
          <a:p>
            <a:r>
              <a:rPr lang="lt-LT" sz="1400" dirty="0" smtClean="0"/>
              <a:t>7. Pakelio kaina</a:t>
            </a:r>
          </a:p>
        </p:txBody>
      </p:sp>
      <p:sp>
        <p:nvSpPr>
          <p:cNvPr id="25" name="TextBox 24"/>
          <p:cNvSpPr txBox="1"/>
          <p:nvPr/>
        </p:nvSpPr>
        <p:spPr>
          <a:xfrm>
            <a:off x="1043608" y="2924944"/>
            <a:ext cx="792088" cy="307777"/>
          </a:xfrm>
          <a:prstGeom prst="rect">
            <a:avLst/>
          </a:prstGeom>
          <a:noFill/>
          <a:ln>
            <a:solidFill>
              <a:schemeClr val="tx1"/>
            </a:solidFill>
          </a:ln>
        </p:spPr>
        <p:txBody>
          <a:bodyPr wrap="square" rtlCol="0">
            <a:spAutoFit/>
          </a:bodyPr>
          <a:lstStyle/>
          <a:p>
            <a:r>
              <a:rPr lang="lt-LT" sz="1400" dirty="0" smtClean="0"/>
              <a:t>Požiūris:</a:t>
            </a:r>
          </a:p>
        </p:txBody>
      </p:sp>
      <p:sp>
        <p:nvSpPr>
          <p:cNvPr id="26" name="TextBox 25"/>
          <p:cNvSpPr txBox="1"/>
          <p:nvPr/>
        </p:nvSpPr>
        <p:spPr>
          <a:xfrm>
            <a:off x="467544" y="3266400"/>
            <a:ext cx="2880320" cy="738664"/>
          </a:xfrm>
          <a:prstGeom prst="rect">
            <a:avLst/>
          </a:prstGeom>
          <a:noFill/>
        </p:spPr>
        <p:txBody>
          <a:bodyPr wrap="square" rtlCol="0">
            <a:spAutoFit/>
          </a:bodyPr>
          <a:lstStyle/>
          <a:p>
            <a:r>
              <a:rPr lang="lt-LT" sz="1400" dirty="0" smtClean="0"/>
              <a:t>28. Rūkančius vyrus; 29. R. moteris</a:t>
            </a:r>
          </a:p>
          <a:p>
            <a:r>
              <a:rPr lang="lt-LT" sz="1400" dirty="0" smtClean="0"/>
              <a:t>31. T. Dūmai kenkia; 26. R. sveikatai</a:t>
            </a:r>
          </a:p>
          <a:p>
            <a:r>
              <a:rPr lang="lt-LT" sz="1400" dirty="0" smtClean="0"/>
              <a:t>34. Pritaria r. draudimui viešose v.</a:t>
            </a:r>
          </a:p>
        </p:txBody>
      </p:sp>
      <p:sp>
        <p:nvSpPr>
          <p:cNvPr id="27" name="TextBox 26"/>
          <p:cNvSpPr txBox="1"/>
          <p:nvPr/>
        </p:nvSpPr>
        <p:spPr>
          <a:xfrm>
            <a:off x="3203848" y="2996952"/>
            <a:ext cx="2448272" cy="954107"/>
          </a:xfrm>
          <a:prstGeom prst="rect">
            <a:avLst/>
          </a:prstGeom>
          <a:noFill/>
          <a:ln>
            <a:solidFill>
              <a:schemeClr val="tx1"/>
            </a:solidFill>
          </a:ln>
        </p:spPr>
        <p:txBody>
          <a:bodyPr wrap="square" rtlCol="0">
            <a:spAutoFit/>
          </a:bodyPr>
          <a:lstStyle/>
          <a:p>
            <a:pPr algn="ctr"/>
            <a:r>
              <a:rPr lang="lt-LT" sz="1400" dirty="0" smtClean="0"/>
              <a:t>Vartotojas</a:t>
            </a:r>
          </a:p>
          <a:p>
            <a:pPr algn="ctr"/>
            <a:r>
              <a:rPr lang="lt-LT" sz="1400" dirty="0" smtClean="0"/>
              <a:t>Savikontrolė, motyvacija r. (Norai, ketinimai) įsigyti, vartoti ar nutraukti</a:t>
            </a:r>
          </a:p>
        </p:txBody>
      </p:sp>
      <p:sp>
        <p:nvSpPr>
          <p:cNvPr id="28" name="TextBox 27"/>
          <p:cNvSpPr txBox="1"/>
          <p:nvPr/>
        </p:nvSpPr>
        <p:spPr>
          <a:xfrm>
            <a:off x="6012160" y="2977207"/>
            <a:ext cx="2304256" cy="307777"/>
          </a:xfrm>
          <a:prstGeom prst="rect">
            <a:avLst/>
          </a:prstGeom>
          <a:noFill/>
          <a:ln>
            <a:solidFill>
              <a:schemeClr val="tx1"/>
            </a:solidFill>
          </a:ln>
        </p:spPr>
        <p:txBody>
          <a:bodyPr wrap="square" rtlCol="0">
            <a:spAutoFit/>
          </a:bodyPr>
          <a:lstStyle/>
          <a:p>
            <a:r>
              <a:rPr lang="lt-LT" sz="1400" dirty="0" smtClean="0"/>
              <a:t>Požiūris į r. privalumus</a:t>
            </a:r>
          </a:p>
        </p:txBody>
      </p:sp>
      <p:sp>
        <p:nvSpPr>
          <p:cNvPr id="29" name="TextBox 28"/>
          <p:cNvSpPr txBox="1"/>
          <p:nvPr/>
        </p:nvSpPr>
        <p:spPr>
          <a:xfrm>
            <a:off x="5940152" y="3284984"/>
            <a:ext cx="2736304" cy="1169551"/>
          </a:xfrm>
          <a:prstGeom prst="rect">
            <a:avLst/>
          </a:prstGeom>
          <a:noFill/>
        </p:spPr>
        <p:txBody>
          <a:bodyPr wrap="square" rtlCol="0">
            <a:spAutoFit/>
          </a:bodyPr>
          <a:lstStyle/>
          <a:p>
            <a:r>
              <a:rPr lang="lt-LT" sz="1400" dirty="0" smtClean="0"/>
              <a:t>20. R. berniukai – daugiau draugų</a:t>
            </a:r>
          </a:p>
          <a:p>
            <a:r>
              <a:rPr lang="lt-LT" sz="1400" dirty="0" smtClean="0"/>
              <a:t>21. R. mergaitės – daugiau draugų</a:t>
            </a:r>
          </a:p>
          <a:p>
            <a:r>
              <a:rPr lang="lt-LT" sz="1400" dirty="0" smtClean="0"/>
              <a:t>22. R. padeda geriau jaustis</a:t>
            </a:r>
          </a:p>
          <a:p>
            <a:r>
              <a:rPr lang="lt-LT" sz="1400" dirty="0" smtClean="0"/>
              <a:t>23. R. daro b. patrauklesniais</a:t>
            </a:r>
          </a:p>
          <a:p>
            <a:r>
              <a:rPr lang="lt-LT" sz="1400" dirty="0" smtClean="0"/>
              <a:t>24. R. daro m. patrauklesnėmis</a:t>
            </a:r>
          </a:p>
        </p:txBody>
      </p:sp>
      <p:sp>
        <p:nvSpPr>
          <p:cNvPr id="30" name="TextBox 29"/>
          <p:cNvSpPr txBox="1"/>
          <p:nvPr/>
        </p:nvSpPr>
        <p:spPr>
          <a:xfrm>
            <a:off x="3995936" y="4129335"/>
            <a:ext cx="864096" cy="307777"/>
          </a:xfrm>
          <a:prstGeom prst="rect">
            <a:avLst/>
          </a:prstGeom>
          <a:noFill/>
          <a:ln>
            <a:solidFill>
              <a:schemeClr val="tx1"/>
            </a:solidFill>
          </a:ln>
        </p:spPr>
        <p:txBody>
          <a:bodyPr wrap="square" rtlCol="0">
            <a:spAutoFit/>
          </a:bodyPr>
          <a:lstStyle/>
          <a:p>
            <a:pPr algn="ctr"/>
            <a:r>
              <a:rPr lang="lt-LT" sz="1400" dirty="0" smtClean="0"/>
              <a:t>Elgesys</a:t>
            </a:r>
          </a:p>
        </p:txBody>
      </p:sp>
      <p:sp>
        <p:nvSpPr>
          <p:cNvPr id="31" name="TextBox 30"/>
          <p:cNvSpPr txBox="1"/>
          <p:nvPr/>
        </p:nvSpPr>
        <p:spPr>
          <a:xfrm>
            <a:off x="1187624" y="4509120"/>
            <a:ext cx="864096" cy="307777"/>
          </a:xfrm>
          <a:prstGeom prst="rect">
            <a:avLst/>
          </a:prstGeom>
          <a:noFill/>
          <a:ln>
            <a:solidFill>
              <a:schemeClr val="tx1"/>
            </a:solidFill>
          </a:ln>
        </p:spPr>
        <p:txBody>
          <a:bodyPr wrap="square" rtlCol="0">
            <a:spAutoFit/>
          </a:bodyPr>
          <a:lstStyle/>
          <a:p>
            <a:r>
              <a:rPr lang="lt-LT" sz="1400" dirty="0" smtClean="0"/>
              <a:t>Įsigijimas</a:t>
            </a:r>
          </a:p>
        </p:txBody>
      </p:sp>
      <p:sp>
        <p:nvSpPr>
          <p:cNvPr id="32" name="TextBox 31"/>
          <p:cNvSpPr txBox="1"/>
          <p:nvPr/>
        </p:nvSpPr>
        <p:spPr>
          <a:xfrm>
            <a:off x="539552" y="4851737"/>
            <a:ext cx="2736304" cy="1169551"/>
          </a:xfrm>
          <a:prstGeom prst="rect">
            <a:avLst/>
          </a:prstGeom>
          <a:noFill/>
        </p:spPr>
        <p:txBody>
          <a:bodyPr wrap="square" rtlCol="0">
            <a:spAutoFit/>
          </a:bodyPr>
          <a:lstStyle/>
          <a:p>
            <a:r>
              <a:rPr lang="lt-LT" sz="1400" dirty="0" smtClean="0"/>
              <a:t>5. Kaip įsigyja </a:t>
            </a:r>
            <a:r>
              <a:rPr lang="lt-LT" sz="1400" dirty="0" err="1" smtClean="0"/>
              <a:t>cig</a:t>
            </a:r>
            <a:r>
              <a:rPr lang="lt-LT" sz="1400" dirty="0" smtClean="0"/>
              <a:t>.; 12. Kur rūko.</a:t>
            </a:r>
          </a:p>
          <a:p>
            <a:r>
              <a:rPr lang="lt-LT" sz="1400" dirty="0" smtClean="0"/>
              <a:t>6. Kokių firmų </a:t>
            </a:r>
            <a:r>
              <a:rPr lang="lt-LT" sz="1400" dirty="0" err="1" smtClean="0"/>
              <a:t>cig</a:t>
            </a:r>
            <a:r>
              <a:rPr lang="lt-LT" sz="1400" dirty="0" smtClean="0"/>
              <a:t>. perka.</a:t>
            </a:r>
          </a:p>
          <a:p>
            <a:r>
              <a:rPr lang="lt-LT" sz="1400" dirty="0" smtClean="0"/>
              <a:t>8. </a:t>
            </a:r>
            <a:r>
              <a:rPr lang="lt-LT" sz="1400" dirty="0" err="1" smtClean="0"/>
              <a:t>Cig</a:t>
            </a:r>
            <a:r>
              <a:rPr lang="lt-LT" sz="1400" dirty="0" smtClean="0"/>
              <a:t>. išleidžia </a:t>
            </a:r>
            <a:r>
              <a:rPr lang="lt-LT" sz="1400" dirty="0" err="1" smtClean="0"/>
              <a:t>lit</a:t>
            </a:r>
            <a:r>
              <a:rPr lang="lt-LT" sz="1400" dirty="0" smtClean="0"/>
              <a:t>. per mėn.</a:t>
            </a:r>
          </a:p>
          <a:p>
            <a:r>
              <a:rPr lang="lt-LT" sz="1400" dirty="0" smtClean="0"/>
              <a:t>9. Turi kišenpinigių</a:t>
            </a:r>
          </a:p>
          <a:p>
            <a:r>
              <a:rPr lang="lt-LT" sz="1400" dirty="0" smtClean="0"/>
              <a:t>10. Atsisakė parduoti dėl amžiaus</a:t>
            </a:r>
          </a:p>
        </p:txBody>
      </p:sp>
      <p:sp>
        <p:nvSpPr>
          <p:cNvPr id="33" name="TextBox 32"/>
          <p:cNvSpPr txBox="1"/>
          <p:nvPr/>
        </p:nvSpPr>
        <p:spPr>
          <a:xfrm>
            <a:off x="3923928" y="4489375"/>
            <a:ext cx="1008112" cy="307777"/>
          </a:xfrm>
          <a:prstGeom prst="rect">
            <a:avLst/>
          </a:prstGeom>
          <a:noFill/>
          <a:ln>
            <a:solidFill>
              <a:schemeClr val="tx1"/>
            </a:solidFill>
          </a:ln>
        </p:spPr>
        <p:txBody>
          <a:bodyPr wrap="square" rtlCol="0">
            <a:spAutoFit/>
          </a:bodyPr>
          <a:lstStyle/>
          <a:p>
            <a:pPr algn="ctr"/>
            <a:r>
              <a:rPr lang="lt-LT" sz="1400" dirty="0" smtClean="0"/>
              <a:t>Rūkymas</a:t>
            </a:r>
          </a:p>
        </p:txBody>
      </p:sp>
      <p:sp>
        <p:nvSpPr>
          <p:cNvPr id="34" name="TextBox 33"/>
          <p:cNvSpPr txBox="1"/>
          <p:nvPr/>
        </p:nvSpPr>
        <p:spPr>
          <a:xfrm>
            <a:off x="3275856" y="4851737"/>
            <a:ext cx="2664296" cy="1169551"/>
          </a:xfrm>
          <a:prstGeom prst="rect">
            <a:avLst/>
          </a:prstGeom>
          <a:noFill/>
        </p:spPr>
        <p:txBody>
          <a:bodyPr wrap="square" rtlCol="0">
            <a:spAutoFit/>
          </a:bodyPr>
          <a:lstStyle/>
          <a:p>
            <a:pPr marL="342900" indent="-342900"/>
            <a:r>
              <a:rPr lang="lt-LT" sz="1400" dirty="0" smtClean="0"/>
              <a:t>1. R. Bandymai; 2. r. pradžia (m.)</a:t>
            </a:r>
          </a:p>
          <a:p>
            <a:pPr marL="342900" indent="-342900"/>
            <a:r>
              <a:rPr lang="lt-LT" sz="1400" dirty="0" smtClean="0"/>
              <a:t>3. r. dienų sk.; 4. </a:t>
            </a:r>
            <a:r>
              <a:rPr lang="lt-LT" sz="1400" dirty="0" err="1" smtClean="0"/>
              <a:t>Cig</a:t>
            </a:r>
            <a:r>
              <a:rPr lang="lt-LT" sz="1400" dirty="0" smtClean="0"/>
              <a:t>. sk. per d.</a:t>
            </a:r>
          </a:p>
          <a:p>
            <a:pPr marL="342900" indent="-342900"/>
            <a:r>
              <a:rPr lang="lt-LT" sz="1400" dirty="0" smtClean="0"/>
              <a:t>13. R. ryte; 11. R. kitką (ne </a:t>
            </a:r>
            <a:r>
              <a:rPr lang="lt-LT" sz="1400" dirty="0" err="1" smtClean="0"/>
              <a:t>cig</a:t>
            </a:r>
            <a:r>
              <a:rPr lang="lt-LT" sz="1400" dirty="0" smtClean="0"/>
              <a:t>.)</a:t>
            </a:r>
          </a:p>
          <a:p>
            <a:pPr marL="342900" indent="-342900"/>
            <a:r>
              <a:rPr lang="lt-LT" sz="1400" dirty="0" smtClean="0"/>
              <a:t>17. Ketina pradėti r. po 12 mėn.</a:t>
            </a:r>
          </a:p>
          <a:p>
            <a:pPr marL="342900" indent="-342900"/>
            <a:r>
              <a:rPr lang="lt-LT" sz="1400" dirty="0" smtClean="0"/>
              <a:t>18. R. po 5 metų.</a:t>
            </a:r>
          </a:p>
        </p:txBody>
      </p:sp>
      <p:sp>
        <p:nvSpPr>
          <p:cNvPr id="35" name="TextBox 34"/>
          <p:cNvSpPr txBox="1"/>
          <p:nvPr/>
        </p:nvSpPr>
        <p:spPr>
          <a:xfrm>
            <a:off x="6444208" y="4509120"/>
            <a:ext cx="1152128" cy="307777"/>
          </a:xfrm>
          <a:prstGeom prst="rect">
            <a:avLst/>
          </a:prstGeom>
          <a:noFill/>
          <a:ln>
            <a:solidFill>
              <a:schemeClr val="tx1"/>
            </a:solidFill>
          </a:ln>
        </p:spPr>
        <p:txBody>
          <a:bodyPr wrap="square" rtlCol="0">
            <a:spAutoFit/>
          </a:bodyPr>
          <a:lstStyle/>
          <a:p>
            <a:r>
              <a:rPr lang="lt-LT" sz="1400" dirty="0" smtClean="0"/>
              <a:t>Nutraukimas</a:t>
            </a:r>
          </a:p>
        </p:txBody>
      </p:sp>
      <p:sp>
        <p:nvSpPr>
          <p:cNvPr id="36" name="TextBox 35"/>
          <p:cNvSpPr txBox="1"/>
          <p:nvPr/>
        </p:nvSpPr>
        <p:spPr>
          <a:xfrm>
            <a:off x="5940152" y="4852898"/>
            <a:ext cx="2771800" cy="1600438"/>
          </a:xfrm>
          <a:prstGeom prst="rect">
            <a:avLst/>
          </a:prstGeom>
          <a:noFill/>
        </p:spPr>
        <p:txBody>
          <a:bodyPr wrap="square" rtlCol="0">
            <a:spAutoFit/>
          </a:bodyPr>
          <a:lstStyle/>
          <a:p>
            <a:r>
              <a:rPr lang="lt-LT" sz="1400" dirty="0" smtClean="0"/>
              <a:t>19. Pradėjus R. – sunku mesti</a:t>
            </a:r>
          </a:p>
          <a:p>
            <a:r>
              <a:rPr lang="lt-LT" sz="1400" dirty="0" smtClean="0"/>
              <a:t>35. Nori mesti r.</a:t>
            </a:r>
          </a:p>
          <a:p>
            <a:r>
              <a:rPr lang="lt-LT" sz="1400" dirty="0" smtClean="0"/>
              <a:t>36. Bandė mesti per 12 mėn.</a:t>
            </a:r>
          </a:p>
          <a:p>
            <a:r>
              <a:rPr lang="lt-LT" sz="1400" dirty="0" smtClean="0"/>
              <a:t>37. Metė (kada)</a:t>
            </a:r>
          </a:p>
          <a:p>
            <a:r>
              <a:rPr lang="lt-LT" sz="1400" dirty="0" smtClean="0"/>
              <a:t>38. Priežastis metimo r.</a:t>
            </a:r>
          </a:p>
          <a:p>
            <a:r>
              <a:rPr lang="lt-LT" sz="1400" dirty="0" smtClean="0"/>
              <a:t>39. Panorėjęs gali mesti r.</a:t>
            </a:r>
          </a:p>
          <a:p>
            <a:r>
              <a:rPr lang="lt-LT" sz="1400" dirty="0" smtClean="0"/>
              <a:t>40. Sulaukė paramos mesti r.</a:t>
            </a:r>
          </a:p>
        </p:txBody>
      </p:sp>
      <p:cxnSp>
        <p:nvCxnSpPr>
          <p:cNvPr id="37" name="Straight Connector 36"/>
          <p:cNvCxnSpPr>
            <a:stCxn id="30" idx="2"/>
            <a:endCxn id="33" idx="0"/>
          </p:cNvCxnSpPr>
          <p:nvPr/>
        </p:nvCxnSpPr>
        <p:spPr>
          <a:xfrm>
            <a:off x="4427984" y="4437112"/>
            <a:ext cx="0" cy="52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27" idx="2"/>
            <a:endCxn id="30" idx="0"/>
          </p:cNvCxnSpPr>
          <p:nvPr/>
        </p:nvCxnSpPr>
        <p:spPr>
          <a:xfrm>
            <a:off x="4427984" y="3951059"/>
            <a:ext cx="0" cy="1782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30" idx="1"/>
            <a:endCxn id="31" idx="3"/>
          </p:cNvCxnSpPr>
          <p:nvPr/>
        </p:nvCxnSpPr>
        <p:spPr>
          <a:xfrm flipH="1">
            <a:off x="2051720" y="4283224"/>
            <a:ext cx="1944216" cy="3797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30" idx="3"/>
            <a:endCxn id="35" idx="1"/>
          </p:cNvCxnSpPr>
          <p:nvPr/>
        </p:nvCxnSpPr>
        <p:spPr>
          <a:xfrm>
            <a:off x="4860032" y="4283224"/>
            <a:ext cx="1584176" cy="3797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27" idx="0"/>
            <a:endCxn id="22" idx="2"/>
          </p:cNvCxnSpPr>
          <p:nvPr/>
        </p:nvCxnSpPr>
        <p:spPr>
          <a:xfrm flipV="1">
            <a:off x="4427984" y="2797771"/>
            <a:ext cx="0" cy="1991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843808" y="2852936"/>
            <a:ext cx="360040" cy="1440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5652120" y="2852936"/>
            <a:ext cx="216024"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107504" y="6105490"/>
            <a:ext cx="4896544" cy="707886"/>
          </a:xfrm>
          <a:prstGeom prst="rect">
            <a:avLst/>
          </a:prstGeom>
          <a:noFill/>
        </p:spPr>
        <p:txBody>
          <a:bodyPr wrap="square" rtlCol="0">
            <a:spAutoFit/>
          </a:bodyPr>
          <a:lstStyle/>
          <a:p>
            <a:r>
              <a:rPr lang="lt-LT" sz="1000" dirty="0" smtClean="0"/>
              <a:t>Šaltinis: </a:t>
            </a:r>
            <a:r>
              <a:rPr lang="lt-LT" sz="1000" dirty="0" err="1" smtClean="0"/>
              <a:t>Global</a:t>
            </a:r>
            <a:r>
              <a:rPr lang="lt-LT" sz="1000" dirty="0" smtClean="0"/>
              <a:t> </a:t>
            </a:r>
            <a:r>
              <a:rPr lang="lt-LT" sz="1000" dirty="0" err="1" smtClean="0"/>
              <a:t>Youth</a:t>
            </a:r>
            <a:r>
              <a:rPr lang="lt-LT" sz="1000" dirty="0" smtClean="0"/>
              <a:t> </a:t>
            </a:r>
            <a:r>
              <a:rPr lang="lt-LT" sz="1000" dirty="0" err="1" smtClean="0"/>
              <a:t>Tobacco</a:t>
            </a:r>
            <a:r>
              <a:rPr lang="lt-LT" sz="1000" dirty="0" smtClean="0"/>
              <a:t> </a:t>
            </a:r>
            <a:r>
              <a:rPr lang="lt-LT" sz="1000" dirty="0" err="1" smtClean="0"/>
              <a:t>Survey</a:t>
            </a:r>
            <a:r>
              <a:rPr lang="lt-LT" sz="1000" dirty="0" smtClean="0"/>
              <a:t> </a:t>
            </a:r>
            <a:r>
              <a:rPr lang="lt-LT" sz="1000" dirty="0" err="1" smtClean="0"/>
              <a:t>Collaborating</a:t>
            </a:r>
            <a:r>
              <a:rPr lang="lt-LT" sz="1000" dirty="0" smtClean="0"/>
              <a:t> </a:t>
            </a:r>
            <a:r>
              <a:rPr lang="lt-LT" sz="1000" dirty="0" err="1" smtClean="0"/>
              <a:t>Group</a:t>
            </a:r>
            <a:r>
              <a:rPr lang="lt-LT" sz="1000" dirty="0" smtClean="0"/>
              <a:t> (</a:t>
            </a:r>
            <a:r>
              <a:rPr lang="lt-LT" sz="1000" dirty="0" err="1" smtClean="0"/>
              <a:t>Warren</a:t>
            </a:r>
            <a:r>
              <a:rPr lang="lt-LT" sz="1000" dirty="0" smtClean="0"/>
              <a:t> </a:t>
            </a:r>
            <a:r>
              <a:rPr lang="lt-LT" sz="1000" dirty="0" err="1" smtClean="0"/>
              <a:t>Ch</a:t>
            </a:r>
            <a:r>
              <a:rPr lang="lt-LT" sz="1000" dirty="0" smtClean="0"/>
              <a:t>.) </a:t>
            </a:r>
            <a:r>
              <a:rPr lang="lt-LT" sz="1000" dirty="0" err="1" smtClean="0"/>
              <a:t>Differences</a:t>
            </a:r>
            <a:r>
              <a:rPr lang="lt-LT" sz="1000" dirty="0" smtClean="0"/>
              <a:t> </a:t>
            </a:r>
            <a:r>
              <a:rPr lang="lt-LT" sz="1000" dirty="0" err="1" smtClean="0"/>
              <a:t>in</a:t>
            </a:r>
            <a:r>
              <a:rPr lang="lt-LT" sz="1000" dirty="0" smtClean="0"/>
              <a:t> </a:t>
            </a:r>
            <a:r>
              <a:rPr lang="lt-LT" sz="1000" dirty="0" err="1" smtClean="0"/>
              <a:t>World</a:t>
            </a:r>
            <a:r>
              <a:rPr lang="lt-LT" sz="1000" dirty="0" smtClean="0"/>
              <a:t> </a:t>
            </a:r>
            <a:r>
              <a:rPr lang="lt-LT" sz="1000" dirty="0" err="1" smtClean="0"/>
              <a:t>wide</a:t>
            </a:r>
            <a:r>
              <a:rPr lang="lt-LT" sz="1000" dirty="0" smtClean="0"/>
              <a:t> </a:t>
            </a:r>
            <a:r>
              <a:rPr lang="lt-LT" sz="1000" dirty="0" err="1" smtClean="0"/>
              <a:t>tobacco</a:t>
            </a:r>
            <a:r>
              <a:rPr lang="lt-LT" sz="1000" dirty="0" smtClean="0"/>
              <a:t> </a:t>
            </a:r>
            <a:r>
              <a:rPr lang="lt-LT" sz="1000" dirty="0" err="1" smtClean="0"/>
              <a:t>use</a:t>
            </a:r>
            <a:r>
              <a:rPr lang="lt-LT" sz="1000" dirty="0" smtClean="0"/>
              <a:t> </a:t>
            </a:r>
            <a:r>
              <a:rPr lang="lt-LT" sz="1000" dirty="0" err="1" smtClean="0"/>
              <a:t>by</a:t>
            </a:r>
            <a:r>
              <a:rPr lang="lt-LT" sz="1000" dirty="0" smtClean="0"/>
              <a:t> </a:t>
            </a:r>
            <a:r>
              <a:rPr lang="lt-LT" sz="1000" dirty="0" err="1" smtClean="0"/>
              <a:t>gender</a:t>
            </a:r>
            <a:r>
              <a:rPr lang="lt-LT" sz="1000" dirty="0" smtClean="0"/>
              <a:t>: </a:t>
            </a:r>
            <a:r>
              <a:rPr lang="lt-LT" sz="1000" dirty="0" err="1" smtClean="0"/>
              <a:t>findings</a:t>
            </a:r>
            <a:r>
              <a:rPr lang="lt-LT" sz="1000" dirty="0" smtClean="0"/>
              <a:t> </a:t>
            </a:r>
            <a:r>
              <a:rPr lang="lt-LT" sz="1000" dirty="0" err="1" smtClean="0"/>
              <a:t>from</a:t>
            </a:r>
            <a:r>
              <a:rPr lang="lt-LT" sz="1000" dirty="0" smtClean="0"/>
              <a:t> GYTS, </a:t>
            </a:r>
            <a:r>
              <a:rPr lang="lt-LT" sz="1000" dirty="0" err="1" smtClean="0"/>
              <a:t>Journal</a:t>
            </a:r>
            <a:r>
              <a:rPr lang="lt-LT" sz="1000" dirty="0" smtClean="0"/>
              <a:t> </a:t>
            </a:r>
            <a:r>
              <a:rPr lang="lt-LT" sz="1000" dirty="0" err="1" smtClean="0"/>
              <a:t>of</a:t>
            </a:r>
            <a:r>
              <a:rPr lang="lt-LT" sz="1000" dirty="0" smtClean="0"/>
              <a:t> </a:t>
            </a:r>
            <a:r>
              <a:rPr lang="lt-LT" sz="1000" dirty="0" err="1" smtClean="0"/>
              <a:t>School</a:t>
            </a:r>
            <a:r>
              <a:rPr lang="lt-LT" sz="1000" dirty="0" smtClean="0"/>
              <a:t> </a:t>
            </a:r>
            <a:r>
              <a:rPr lang="lt-LT" sz="1000" dirty="0" err="1" smtClean="0"/>
              <a:t>Health</a:t>
            </a:r>
            <a:r>
              <a:rPr lang="lt-LT" sz="1000" dirty="0" smtClean="0"/>
              <a:t>, 2003; 73(6):204-215. Goštautas A. </a:t>
            </a:r>
            <a:r>
              <a:rPr lang="lt-LT" sz="1000" dirty="0" err="1" smtClean="0"/>
              <a:t>Global</a:t>
            </a:r>
            <a:r>
              <a:rPr lang="lt-LT" sz="1000" dirty="0" smtClean="0"/>
              <a:t> </a:t>
            </a:r>
            <a:r>
              <a:rPr lang="lt-LT" sz="1000" dirty="0" err="1" smtClean="0"/>
              <a:t>Youth</a:t>
            </a:r>
            <a:r>
              <a:rPr lang="lt-LT" sz="1000" dirty="0" smtClean="0"/>
              <a:t> </a:t>
            </a:r>
            <a:r>
              <a:rPr lang="lt-LT" sz="1000" dirty="0" err="1" smtClean="0"/>
              <a:t>Tobacco</a:t>
            </a:r>
            <a:r>
              <a:rPr lang="lt-LT" sz="1000" dirty="0" smtClean="0"/>
              <a:t> </a:t>
            </a:r>
            <a:r>
              <a:rPr lang="lt-LT" sz="1000" dirty="0" err="1" smtClean="0"/>
              <a:t>Survey</a:t>
            </a:r>
            <a:r>
              <a:rPr lang="lt-LT" sz="1000" dirty="0" smtClean="0"/>
              <a:t> </a:t>
            </a:r>
            <a:r>
              <a:rPr lang="lt-LT" sz="1000" dirty="0" err="1" smtClean="0"/>
              <a:t>in</a:t>
            </a:r>
            <a:r>
              <a:rPr lang="lt-LT" sz="1000" dirty="0" smtClean="0"/>
              <a:t> </a:t>
            </a:r>
            <a:r>
              <a:rPr lang="lt-LT" sz="1000" dirty="0" err="1" smtClean="0"/>
              <a:t>Lithuania</a:t>
            </a:r>
            <a:r>
              <a:rPr lang="lt-LT" sz="1000" dirty="0" smtClean="0"/>
              <a:t>. Visuomenės sveikata, 2003;3(22):24-28.</a:t>
            </a:r>
            <a:endParaRPr lang="lt-LT" sz="1000" dirty="0"/>
          </a:p>
        </p:txBody>
      </p:sp>
      <p:sp>
        <p:nvSpPr>
          <p:cNvPr id="75" name="TextBox 74"/>
          <p:cNvSpPr txBox="1"/>
          <p:nvPr/>
        </p:nvSpPr>
        <p:spPr>
          <a:xfrm>
            <a:off x="6372200" y="6413266"/>
            <a:ext cx="2699791" cy="400110"/>
          </a:xfrm>
          <a:prstGeom prst="rect">
            <a:avLst/>
          </a:prstGeom>
          <a:noFill/>
        </p:spPr>
        <p:txBody>
          <a:bodyPr wrap="square" rtlCol="0">
            <a:spAutoFit/>
          </a:bodyPr>
          <a:lstStyle/>
          <a:p>
            <a:r>
              <a:rPr lang="en-US" sz="1000" dirty="0" smtClean="0"/>
              <a:t>A.</a:t>
            </a:r>
            <a:r>
              <a:rPr lang="ru-RU" sz="1000" dirty="0" smtClean="0"/>
              <a:t>  </a:t>
            </a:r>
            <a:r>
              <a:rPr lang="lt-LT" sz="1000" dirty="0" smtClean="0"/>
              <a:t>Goštautas. GYTS rodikliai. Mokymo medžiaga. Kaunas – Ženeva 2000 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Cigarečių rūkymas</a:t>
            </a:r>
            <a:endParaRPr lang="lt-LT" sz="3200" dirty="0"/>
          </a:p>
        </p:txBody>
      </p:sp>
      <p:graphicFrame>
        <p:nvGraphicFramePr>
          <p:cNvPr id="4" name="Content Placeholder 3"/>
          <p:cNvGraphicFramePr>
            <a:graphicFrameLocks noGrp="1"/>
          </p:cNvGraphicFramePr>
          <p:nvPr>
            <p:ph idx="1"/>
          </p:nvPr>
        </p:nvGraphicFramePr>
        <p:xfrm>
          <a:off x="467544" y="1700808"/>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
        <p:nvSpPr>
          <p:cNvPr id="5" name="TextBox 4"/>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3200" dirty="0" smtClean="0"/>
              <a:t>Cigarečių </a:t>
            </a:r>
            <a:r>
              <a:rPr lang="lt-LT" sz="3200" dirty="0" smtClean="0"/>
              <a:t>pirkimo įgūdžiai</a:t>
            </a:r>
            <a:endParaRPr lang="lt-LT" sz="32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
        <p:nvSpPr>
          <p:cNvPr id="6" name="TextBox 5"/>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Rūkymo kenksmingumas</a:t>
            </a:r>
            <a:endParaRPr lang="lt-LT" sz="32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804248" y="4077072"/>
            <a:ext cx="1728192" cy="646331"/>
          </a:xfrm>
          <a:prstGeom prst="rect">
            <a:avLst/>
          </a:prstGeom>
          <a:noFill/>
        </p:spPr>
        <p:txBody>
          <a:bodyPr wrap="square" rtlCol="0">
            <a:spAutoFit/>
          </a:bodyPr>
          <a:lstStyle/>
          <a:p>
            <a:r>
              <a:rPr lang="lt-LT" dirty="0" smtClean="0"/>
              <a:t>Rūkymas kenkia mano sveikatai</a:t>
            </a:r>
            <a:endParaRPr lang="lt-LT" dirty="0"/>
          </a:p>
        </p:txBody>
      </p:sp>
      <p:sp>
        <p:nvSpPr>
          <p:cNvPr id="6" name="TextBox 5"/>
          <p:cNvSpPr txBox="1"/>
          <p:nvPr/>
        </p:nvSpPr>
        <p:spPr>
          <a:xfrm>
            <a:off x="6156176" y="5085184"/>
            <a:ext cx="1872208" cy="646331"/>
          </a:xfrm>
          <a:prstGeom prst="rect">
            <a:avLst/>
          </a:prstGeom>
          <a:noFill/>
        </p:spPr>
        <p:txBody>
          <a:bodyPr wrap="square" rtlCol="0">
            <a:spAutoFit/>
          </a:bodyPr>
          <a:lstStyle/>
          <a:p>
            <a:r>
              <a:rPr lang="lt-LT" dirty="0" smtClean="0"/>
              <a:t>Kitų rūkymas man kenkia</a:t>
            </a:r>
            <a:endParaRPr lang="lt-LT" dirty="0"/>
          </a:p>
        </p:txBody>
      </p:sp>
      <p:sp>
        <p:nvSpPr>
          <p:cNvPr id="7" name="TextBox 6"/>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
        <p:nvSpPr>
          <p:cNvPr id="8" name="TextBox 7"/>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Rūkymo metimas</a:t>
            </a:r>
            <a:endParaRPr lang="lt-LT" sz="32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7020272" y="4077072"/>
            <a:ext cx="1800200" cy="646331"/>
          </a:xfrm>
          <a:prstGeom prst="rect">
            <a:avLst/>
          </a:prstGeom>
          <a:noFill/>
        </p:spPr>
        <p:txBody>
          <a:bodyPr wrap="square" rtlCol="0">
            <a:spAutoFit/>
          </a:bodyPr>
          <a:lstStyle/>
          <a:p>
            <a:r>
              <a:rPr lang="lt-LT" dirty="0" smtClean="0"/>
              <a:t>Mano, kad gali mesti rūkymą</a:t>
            </a:r>
            <a:endParaRPr lang="lt-LT" dirty="0"/>
          </a:p>
        </p:txBody>
      </p:sp>
      <p:sp>
        <p:nvSpPr>
          <p:cNvPr id="6" name="TextBox 5"/>
          <p:cNvSpPr txBox="1"/>
          <p:nvPr/>
        </p:nvSpPr>
        <p:spPr>
          <a:xfrm>
            <a:off x="6444208" y="4869160"/>
            <a:ext cx="1872208" cy="646331"/>
          </a:xfrm>
          <a:prstGeom prst="rect">
            <a:avLst/>
          </a:prstGeom>
          <a:noFill/>
        </p:spPr>
        <p:txBody>
          <a:bodyPr wrap="square" rtlCol="0">
            <a:spAutoFit/>
          </a:bodyPr>
          <a:lstStyle/>
          <a:p>
            <a:r>
              <a:rPr lang="lt-LT" dirty="0" smtClean="0"/>
              <a:t>Nori mesti rūkyti dabar</a:t>
            </a:r>
            <a:endParaRPr lang="lt-LT" dirty="0"/>
          </a:p>
        </p:txBody>
      </p:sp>
      <p:sp>
        <p:nvSpPr>
          <p:cNvPr id="7" name="TextBox 6"/>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
        <p:nvSpPr>
          <p:cNvPr id="8" name="TextBox 7"/>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Tėvų rūkymas namuose</a:t>
            </a:r>
            <a:endParaRPr lang="lt-LT" sz="32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
        <p:nvSpPr>
          <p:cNvPr id="5" name="TextBox 4"/>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Rūkančių populiarumas</a:t>
            </a:r>
            <a:endParaRPr lang="lt-LT" sz="32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732240" y="4149080"/>
            <a:ext cx="1800200" cy="646331"/>
          </a:xfrm>
          <a:prstGeom prst="rect">
            <a:avLst/>
          </a:prstGeom>
          <a:noFill/>
        </p:spPr>
        <p:txBody>
          <a:bodyPr wrap="square" rtlCol="0">
            <a:spAutoFit/>
          </a:bodyPr>
          <a:lstStyle/>
          <a:p>
            <a:r>
              <a:rPr lang="lt-LT" dirty="0" smtClean="0"/>
              <a:t>R. berniukai </a:t>
            </a:r>
            <a:r>
              <a:rPr lang="lt-LT" dirty="0" smtClean="0"/>
              <a:t>turi daugiau draugų</a:t>
            </a:r>
            <a:endParaRPr lang="lt-LT" dirty="0"/>
          </a:p>
        </p:txBody>
      </p:sp>
      <p:sp>
        <p:nvSpPr>
          <p:cNvPr id="6" name="TextBox 5"/>
          <p:cNvSpPr txBox="1"/>
          <p:nvPr/>
        </p:nvSpPr>
        <p:spPr>
          <a:xfrm>
            <a:off x="6228184" y="4869160"/>
            <a:ext cx="1872208" cy="646331"/>
          </a:xfrm>
          <a:prstGeom prst="rect">
            <a:avLst/>
          </a:prstGeom>
          <a:noFill/>
        </p:spPr>
        <p:txBody>
          <a:bodyPr wrap="square" rtlCol="0">
            <a:spAutoFit/>
          </a:bodyPr>
          <a:lstStyle/>
          <a:p>
            <a:r>
              <a:rPr lang="lt-LT" dirty="0" smtClean="0"/>
              <a:t>R. </a:t>
            </a:r>
            <a:r>
              <a:rPr lang="lt-LT" dirty="0" smtClean="0"/>
              <a:t>mergaitės </a:t>
            </a:r>
            <a:r>
              <a:rPr lang="lt-LT" dirty="0" smtClean="0"/>
              <a:t>turi daugiau draugų</a:t>
            </a:r>
            <a:endParaRPr lang="lt-LT" dirty="0"/>
          </a:p>
        </p:txBody>
      </p:sp>
      <p:sp>
        <p:nvSpPr>
          <p:cNvPr id="7" name="TextBox 6"/>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
        <p:nvSpPr>
          <p:cNvPr id="8" name="TextBox 7"/>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Rūkymas viešose vietose</a:t>
            </a:r>
            <a:endParaRPr lang="lt-LT" sz="32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
        <p:nvSpPr>
          <p:cNvPr id="6" name="TextBox 5"/>
          <p:cNvSpPr txBox="1"/>
          <p:nvPr/>
        </p:nvSpPr>
        <p:spPr>
          <a:xfrm>
            <a:off x="6732240" y="4078813"/>
            <a:ext cx="1800200" cy="646331"/>
          </a:xfrm>
          <a:prstGeom prst="rect">
            <a:avLst/>
          </a:prstGeom>
          <a:noFill/>
        </p:spPr>
        <p:txBody>
          <a:bodyPr wrap="square" rtlCol="0">
            <a:spAutoFit/>
          </a:bodyPr>
          <a:lstStyle/>
          <a:p>
            <a:r>
              <a:rPr lang="lt-LT" dirty="0" smtClean="0"/>
              <a:t>Matė stenduose rūkymo reklamą</a:t>
            </a:r>
            <a:endParaRPr lang="lt-LT" dirty="0"/>
          </a:p>
        </p:txBody>
      </p:sp>
      <p:sp>
        <p:nvSpPr>
          <p:cNvPr id="8" name="TextBox 7"/>
          <p:cNvSpPr txBox="1"/>
          <p:nvPr/>
        </p:nvSpPr>
        <p:spPr>
          <a:xfrm>
            <a:off x="6300192" y="4869160"/>
            <a:ext cx="2232248" cy="646331"/>
          </a:xfrm>
          <a:prstGeom prst="rect">
            <a:avLst/>
          </a:prstGeom>
          <a:noFill/>
        </p:spPr>
        <p:txBody>
          <a:bodyPr wrap="square" rtlCol="0">
            <a:spAutoFit/>
          </a:bodyPr>
          <a:lstStyle/>
          <a:p>
            <a:r>
              <a:rPr lang="lt-LT" dirty="0" smtClean="0"/>
              <a:t>Pritaria r. draudimui viešose vietose</a:t>
            </a:r>
            <a:endParaRPr lang="lt-LT" dirty="0"/>
          </a:p>
        </p:txBody>
      </p:sp>
      <p:sp>
        <p:nvSpPr>
          <p:cNvPr id="9" name="TextBox 8"/>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Veiksniai skatinantys rūkymą</a:t>
            </a:r>
            <a:endParaRPr lang="lt-LT" sz="32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588224" y="4294837"/>
            <a:ext cx="1800200" cy="646331"/>
          </a:xfrm>
          <a:prstGeom prst="rect">
            <a:avLst/>
          </a:prstGeom>
          <a:noFill/>
        </p:spPr>
        <p:txBody>
          <a:bodyPr wrap="square" rtlCol="0">
            <a:spAutoFit/>
          </a:bodyPr>
          <a:lstStyle/>
          <a:p>
            <a:r>
              <a:rPr lang="lt-LT" dirty="0" smtClean="0"/>
              <a:t>Turi daiktą reklamuojantį r.</a:t>
            </a:r>
            <a:endParaRPr lang="lt-LT" dirty="0"/>
          </a:p>
        </p:txBody>
      </p:sp>
      <p:sp>
        <p:nvSpPr>
          <p:cNvPr id="6" name="TextBox 5"/>
          <p:cNvSpPr txBox="1"/>
          <p:nvPr/>
        </p:nvSpPr>
        <p:spPr>
          <a:xfrm>
            <a:off x="6084168" y="5147900"/>
            <a:ext cx="1512168" cy="646331"/>
          </a:xfrm>
          <a:prstGeom prst="rect">
            <a:avLst/>
          </a:prstGeom>
          <a:noFill/>
        </p:spPr>
        <p:txBody>
          <a:bodyPr wrap="square" rtlCol="0">
            <a:spAutoFit/>
          </a:bodyPr>
          <a:lstStyle/>
          <a:p>
            <a:r>
              <a:rPr lang="lt-LT" dirty="0" smtClean="0"/>
              <a:t>Siūlė “dykai” cigaretes</a:t>
            </a:r>
            <a:endParaRPr lang="lt-LT" dirty="0"/>
          </a:p>
        </p:txBody>
      </p:sp>
      <p:sp>
        <p:nvSpPr>
          <p:cNvPr id="7" name="TextBox 6"/>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
        <p:nvSpPr>
          <p:cNvPr id="8" name="TextBox 7"/>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Matė informaciją prieš rūkymą</a:t>
            </a:r>
            <a:endParaRPr lang="lt-LT" sz="32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
        <p:nvSpPr>
          <p:cNvPr id="6" name="TextBox 5"/>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Prevencinis mokymas mokykloje</a:t>
            </a:r>
            <a:endParaRPr lang="lt-LT" sz="32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732240" y="4077072"/>
            <a:ext cx="1800200" cy="646331"/>
          </a:xfrm>
          <a:prstGeom prst="rect">
            <a:avLst/>
          </a:prstGeom>
          <a:noFill/>
        </p:spPr>
        <p:txBody>
          <a:bodyPr wrap="square" rtlCol="0">
            <a:spAutoFit/>
          </a:bodyPr>
          <a:lstStyle/>
          <a:p>
            <a:r>
              <a:rPr lang="lt-LT" dirty="0" smtClean="0"/>
              <a:t>Apie rūkymo pavojus</a:t>
            </a:r>
            <a:endParaRPr lang="lt-LT" dirty="0"/>
          </a:p>
        </p:txBody>
      </p:sp>
      <p:sp>
        <p:nvSpPr>
          <p:cNvPr id="6" name="TextBox 5"/>
          <p:cNvSpPr txBox="1"/>
          <p:nvPr/>
        </p:nvSpPr>
        <p:spPr>
          <a:xfrm>
            <a:off x="6084168" y="5013176"/>
            <a:ext cx="2016224" cy="646331"/>
          </a:xfrm>
          <a:prstGeom prst="rect">
            <a:avLst/>
          </a:prstGeom>
          <a:noFill/>
        </p:spPr>
        <p:txBody>
          <a:bodyPr wrap="square" rtlCol="0">
            <a:spAutoFit/>
          </a:bodyPr>
          <a:lstStyle/>
          <a:p>
            <a:r>
              <a:rPr lang="lt-LT" dirty="0" smtClean="0"/>
              <a:t>Apie bendraamžių rūkymą</a:t>
            </a:r>
            <a:endParaRPr lang="lt-LT" dirty="0"/>
          </a:p>
        </p:txBody>
      </p:sp>
      <p:sp>
        <p:nvSpPr>
          <p:cNvPr id="7" name="TextBox 6"/>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
        <p:nvSpPr>
          <p:cNvPr id="8" name="TextBox 7"/>
          <p:cNvSpPr txBox="1"/>
          <p:nvPr/>
        </p:nvSpPr>
        <p:spPr>
          <a:xfrm>
            <a:off x="35496" y="6259378"/>
            <a:ext cx="3816424" cy="553998"/>
          </a:xfrm>
          <a:prstGeom prst="rect">
            <a:avLst/>
          </a:prstGeom>
          <a:noFill/>
        </p:spPr>
        <p:txBody>
          <a:bodyPr wrap="square" rtlCol="0">
            <a:spAutoFit/>
          </a:bodyPr>
          <a:lstStyle/>
          <a:p>
            <a:r>
              <a:rPr lang="lt-LT" sz="1000" dirty="0" smtClean="0"/>
              <a:t>Šaltinis: A. Goštautas. Mokinių rūkymas Lietuvoje 30 metų laikotarpiu. Nacionalinės sveikatos tarybos metinis pranešimas – 2011. Lietuvos sveikatos programa: rezultatai ir išvados. Vilnius, 2011, 68-70.</a:t>
            </a:r>
            <a:endParaRPr lang="lt-LT"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200" dirty="0" smtClean="0"/>
              <a:t>Apibendrinimas</a:t>
            </a:r>
            <a:endParaRPr lang="lt-LT" sz="3200" dirty="0"/>
          </a:p>
        </p:txBody>
      </p:sp>
      <p:sp>
        <p:nvSpPr>
          <p:cNvPr id="3" name="Content Placeholder 2"/>
          <p:cNvSpPr>
            <a:spLocks noGrp="1"/>
          </p:cNvSpPr>
          <p:nvPr>
            <p:ph idx="1"/>
          </p:nvPr>
        </p:nvSpPr>
        <p:spPr/>
        <p:txBody>
          <a:bodyPr>
            <a:normAutofit fontScale="92500" lnSpcReduction="20000"/>
          </a:bodyPr>
          <a:lstStyle/>
          <a:p>
            <a:pPr>
              <a:buNone/>
            </a:pPr>
            <a:r>
              <a:rPr lang="lt-LT" dirty="0" smtClean="0"/>
              <a:t>		GYTS mokinių rūkymo tyrimo modelis atitinka bendrąjį priklausomybės ligas sukeliančių medžiagų paplitimo ir prevencijos modelį. GYTS tyrimo metodika (klausimynas) įgalina įvertinti esminius, susijusius su rūkymu, mokinių psichologinius  – elgesio ir socialinius rodiklius, svarbius rūkymo reiškinio supratimui, situacijos įvertinimui ir prevencijos priemonių planavimui. GYTS modelio taikymas įgalina tikslingai organizuoti mokinių rūkymo prevenciją ir įvertinti ilgalaikių prevencinių priemonių efektyvumą.</a:t>
            </a:r>
            <a:endParaRPr lang="lt-LT" dirty="0"/>
          </a:p>
        </p:txBody>
      </p:sp>
      <p:sp>
        <p:nvSpPr>
          <p:cNvPr id="4" name="TextBox 3"/>
          <p:cNvSpPr txBox="1"/>
          <p:nvPr/>
        </p:nvSpPr>
        <p:spPr>
          <a:xfrm flipH="1">
            <a:off x="4139952" y="6237312"/>
            <a:ext cx="5004048" cy="577081"/>
          </a:xfrm>
          <a:prstGeom prst="rect">
            <a:avLst/>
          </a:prstGeom>
          <a:noFill/>
        </p:spPr>
        <p:txBody>
          <a:bodyPr wrap="square" rtlCol="0">
            <a:spAutoFit/>
          </a:bodyPr>
          <a:lstStyle/>
          <a:p>
            <a:r>
              <a:rPr lang="lt-LT" sz="1050" dirty="0" smtClean="0"/>
              <a:t>Pranešimas konferencijai: Mokslo pažanga – psichoaktyvių med</a:t>
            </a:r>
            <a:r>
              <a:rPr lang="lt-LT" sz="1050" dirty="0"/>
              <a:t>ž</a:t>
            </a:r>
            <a:r>
              <a:rPr lang="lt-LT" sz="1050" dirty="0" smtClean="0"/>
              <a:t>iagų vartojimo prevencija bendrojo ugdymo mokyklose. Narkotikų tabako ir alkoholio kontrolės departamentas, švietimo ir mokslo ministerija. LR seimo III rūmai, </a:t>
            </a:r>
            <a:r>
              <a:rPr lang="lt-LT" sz="1050" dirty="0" err="1" smtClean="0"/>
              <a:t>konf</a:t>
            </a:r>
            <a:r>
              <a:rPr lang="lt-LT" sz="1050" dirty="0" smtClean="0"/>
              <a:t>. salė 2012.10.25.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Išvada</a:t>
            </a:r>
            <a:endParaRPr lang="lt-LT" dirty="0"/>
          </a:p>
        </p:txBody>
      </p:sp>
      <p:sp>
        <p:nvSpPr>
          <p:cNvPr id="3" name="Content Placeholder 2"/>
          <p:cNvSpPr>
            <a:spLocks noGrp="1"/>
          </p:cNvSpPr>
          <p:nvPr>
            <p:ph idx="1"/>
          </p:nvPr>
        </p:nvSpPr>
        <p:spPr/>
        <p:txBody>
          <a:bodyPr/>
          <a:lstStyle/>
          <a:p>
            <a:pPr>
              <a:buNone/>
            </a:pPr>
            <a:r>
              <a:rPr lang="lt-LT" dirty="0" smtClean="0"/>
              <a:t>	Trys tyrimai atlikti taikant GYTS metodiką, 2001-2009 m. laikotarpiu, reprezentuojančiose Lietuvą mokyklose ir 7-9 klasių mokinių kohortose nenustatyta </a:t>
            </a:r>
            <a:r>
              <a:rPr lang="lt-LT" dirty="0" err="1" smtClean="0"/>
              <a:t>statistiškai</a:t>
            </a:r>
            <a:r>
              <a:rPr lang="lt-LT" dirty="0" smtClean="0"/>
              <a:t> patikimų rūkymo paplitimo pokyčių, tačiau pastebimi </a:t>
            </a:r>
            <a:r>
              <a:rPr lang="lt-LT" dirty="0" smtClean="0"/>
              <a:t>mokinių požiūrio ir aplinkos </a:t>
            </a:r>
            <a:r>
              <a:rPr lang="lt-LT" dirty="0" smtClean="0"/>
              <a:t>pasikeitimai </a:t>
            </a:r>
            <a:r>
              <a:rPr lang="lt-LT" dirty="0" smtClean="0"/>
              <a:t>palankūs rūkymo nutraukimui.</a:t>
            </a:r>
            <a:endParaRPr lang="lt-LT" dirty="0" smtClean="0"/>
          </a:p>
          <a:p>
            <a:endParaRPr lang="lt-LT"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451</TotalTime>
  <Words>2354</Words>
  <Application>Microsoft Office PowerPoint</Application>
  <PresentationFormat>On-screen Show (4:3)</PresentationFormat>
  <Paragraphs>307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Mokinių rūkymo modelis Lietuvoje GYTS programos kontekste</vt:lpstr>
      <vt:lpstr>Priešistorija</vt:lpstr>
      <vt:lpstr>Problema</vt:lpstr>
      <vt:lpstr>Veiksniai įtakojantys mokinių rūkymą socialiniu lygmeniu</vt:lpstr>
      <vt:lpstr>GYTS charakteristika</vt:lpstr>
      <vt:lpstr>Tiriamieji ir metodika</vt:lpstr>
      <vt:lpstr>Su rūkymu (r.) susiję reiškiniai vertinami GYTS programoje</vt:lpstr>
      <vt:lpstr>Mokinių rūkymo vertinamieji rodikliai GYTS tyrimo kontekste Lietuvoje 2001, 2004/5, 2009 m.</vt:lpstr>
      <vt:lpstr>Mokinių suvokiamų rūkymą įtakojančių asmeninių ir socialinių aplinkybių modelis GYTS metodikos kontekste</vt:lpstr>
      <vt:lpstr>GYTS – kompleksinių vidinių ir išorinių mokinių rūkymo paskatų vertinimo metodika – Rodikliai</vt:lpstr>
      <vt:lpstr>Cigarečių rūkymas</vt:lpstr>
      <vt:lpstr>Cigarečių pirkimo įgūdžiai</vt:lpstr>
      <vt:lpstr>Rūkymo kenksmingumas</vt:lpstr>
      <vt:lpstr>Rūkymo metimas</vt:lpstr>
      <vt:lpstr>Tėvų rūkymas namuose</vt:lpstr>
      <vt:lpstr>Rūkančių populiarumas</vt:lpstr>
      <vt:lpstr>Rūkymas viešose vietose</vt:lpstr>
      <vt:lpstr>Veiksniai skatinantys rūkymą</vt:lpstr>
      <vt:lpstr>Matė informaciją prieš rūkymą</vt:lpstr>
      <vt:lpstr>Prevencinis mokymas mokykloje</vt:lpstr>
      <vt:lpstr>Apibendrinimas</vt:lpstr>
      <vt:lpstr>Išvada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pinky</dc:creator>
  <cp:lastModifiedBy>pinky</cp:lastModifiedBy>
  <cp:revision>139</cp:revision>
  <dcterms:created xsi:type="dcterms:W3CDTF">2012-06-05T10:01:17Z</dcterms:created>
  <dcterms:modified xsi:type="dcterms:W3CDTF">2012-10-24T17:20:29Z</dcterms:modified>
</cp:coreProperties>
</file>