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1"/>
  </p:sldMasterIdLst>
  <p:notesMasterIdLst>
    <p:notesMasterId r:id="rId17"/>
  </p:notesMasterIdLst>
  <p:handoutMasterIdLst>
    <p:handoutMasterId r:id="rId18"/>
  </p:handoutMasterIdLst>
  <p:sldIdLst>
    <p:sldId id="305" r:id="rId2"/>
    <p:sldId id="375" r:id="rId3"/>
    <p:sldId id="376" r:id="rId4"/>
    <p:sldId id="377" r:id="rId5"/>
    <p:sldId id="378" r:id="rId6"/>
    <p:sldId id="380" r:id="rId7"/>
    <p:sldId id="379" r:id="rId8"/>
    <p:sldId id="381" r:id="rId9"/>
    <p:sldId id="382" r:id="rId10"/>
    <p:sldId id="383" r:id="rId11"/>
    <p:sldId id="361" r:id="rId12"/>
    <p:sldId id="319" r:id="rId13"/>
    <p:sldId id="325" r:id="rId14"/>
    <p:sldId id="327" r:id="rId15"/>
    <p:sldId id="304" r:id="rId16"/>
  </p:sldIdLst>
  <p:sldSz cx="9144000" cy="6858000" type="screen4x3"/>
  <p:notesSz cx="6797675" cy="9926638"/>
  <p:defaultTextStyle>
    <a:defPPr>
      <a:defRPr lang="da-DK"/>
    </a:defPPr>
    <a:lvl1pPr algn="l" rtl="0" fontAlgn="base">
      <a:spcBef>
        <a:spcPct val="75000"/>
      </a:spcBef>
      <a:spcAft>
        <a:spcPct val="0"/>
      </a:spcAft>
      <a:defRPr sz="1000" b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75000"/>
      </a:spcBef>
      <a:spcAft>
        <a:spcPct val="0"/>
      </a:spcAft>
      <a:defRPr sz="1000" b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75000"/>
      </a:spcBef>
      <a:spcAft>
        <a:spcPct val="0"/>
      </a:spcAft>
      <a:defRPr sz="1000" b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75000"/>
      </a:spcBef>
      <a:spcAft>
        <a:spcPct val="0"/>
      </a:spcAft>
      <a:defRPr sz="1000" b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75000"/>
      </a:spcBef>
      <a:spcAft>
        <a:spcPct val="0"/>
      </a:spcAft>
      <a:defRPr sz="1000" b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FFFF"/>
    <a:srgbClr val="FCF987"/>
    <a:srgbClr val="FF0000"/>
    <a:srgbClr val="F9FD68"/>
    <a:srgbClr val="FFD85D"/>
    <a:srgbClr val="EBD031"/>
    <a:srgbClr val="FFD985"/>
    <a:srgbClr val="D2EBF5"/>
    <a:srgbClr val="B9E9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Be stiliaus, be tinklelio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50" autoAdjust="0"/>
    <p:restoredTop sz="98535" autoAdjust="0"/>
  </p:normalViewPr>
  <p:slideViewPr>
    <p:cSldViewPr snapToGrid="0">
      <p:cViewPr>
        <p:scale>
          <a:sx n="100" d="100"/>
          <a:sy n="100" d="100"/>
        </p:scale>
        <p:origin x="-450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-1968" y="-90"/>
      </p:cViewPr>
      <p:guideLst>
        <p:guide orient="horz" pos="3126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92188" y="33338"/>
            <a:ext cx="370998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300" rIns="92596" bIns="46300" numCol="1" anchor="t" anchorCtr="0" compatLnSpc="1">
            <a:prstTxWarp prst="textNoShape">
              <a:avLst/>
            </a:prstTxWarp>
          </a:bodyPr>
          <a:lstStyle>
            <a:lvl1pPr defTabSz="926809" eaLnBrk="0" hangingPunct="0">
              <a:spcBef>
                <a:spcPct val="0"/>
              </a:spcBef>
              <a:defRPr sz="700"/>
            </a:lvl1pPr>
          </a:lstStyle>
          <a:p>
            <a:pPr>
              <a:defRPr/>
            </a:pPr>
            <a:r>
              <a:rPr lang="en-GB"/>
              <a:t>COWI PowerPoint design manual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222250" y="133350"/>
            <a:ext cx="769938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300" rIns="92596" bIns="46300" numCol="1" anchor="b" anchorCtr="0" compatLnSpc="1">
            <a:prstTxWarp prst="textNoShape">
              <a:avLst/>
            </a:prstTxWarp>
          </a:bodyPr>
          <a:lstStyle>
            <a:lvl1pPr algn="r" defTabSz="926809" eaLnBrk="0" hangingPunct="0">
              <a:spcBef>
                <a:spcPct val="0"/>
              </a:spcBef>
              <a:defRPr sz="700" b="0"/>
            </a:lvl1pPr>
          </a:lstStyle>
          <a:p>
            <a:pPr>
              <a:defRPr/>
            </a:pPr>
            <a:r>
              <a:rPr lang="en-GB"/>
              <a:t>03.07.04</a:t>
            </a:r>
          </a:p>
        </p:txBody>
      </p:sp>
      <p:sp>
        <p:nvSpPr>
          <p:cNvPr id="163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992188" y="133350"/>
            <a:ext cx="378777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300" rIns="92596" bIns="46300" numCol="1" anchor="b" anchorCtr="0" compatLnSpc="1">
            <a:prstTxWarp prst="textNoShape">
              <a:avLst/>
            </a:prstTxWarp>
          </a:bodyPr>
          <a:lstStyle>
            <a:lvl1pPr defTabSz="926809" eaLnBrk="0" hangingPunct="0">
              <a:spcBef>
                <a:spcPct val="0"/>
              </a:spcBef>
              <a:defRPr sz="700" b="0"/>
            </a:lvl1pPr>
          </a:lstStyle>
          <a:p>
            <a:pPr>
              <a:defRPr/>
            </a:pPr>
            <a:r>
              <a:rPr lang="en-GB"/>
              <a:t>Publisher: COWI Corporate Communication</a:t>
            </a:r>
          </a:p>
        </p:txBody>
      </p:sp>
      <p:sp>
        <p:nvSpPr>
          <p:cNvPr id="163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222250" y="33338"/>
            <a:ext cx="769938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300" rIns="92596" bIns="46300" numCol="1" anchor="t" anchorCtr="0" compatLnSpc="1">
            <a:prstTxWarp prst="textNoShape">
              <a:avLst/>
            </a:prstTxWarp>
          </a:bodyPr>
          <a:lstStyle>
            <a:lvl1pPr algn="r" defTabSz="926809" eaLnBrk="0" hangingPunct="0">
              <a:spcBef>
                <a:spcPct val="0"/>
              </a:spcBef>
              <a:defRPr sz="700"/>
            </a:lvl1pPr>
          </a:lstStyle>
          <a:p>
            <a:pPr>
              <a:defRPr/>
            </a:pPr>
            <a:fld id="{5D90A0FE-395D-4D8D-B83A-71F6C4B3FD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63847" name="Line 7"/>
          <p:cNvSpPr>
            <a:spLocks noChangeShapeType="1"/>
          </p:cNvSpPr>
          <p:nvPr/>
        </p:nvSpPr>
        <p:spPr bwMode="auto">
          <a:xfrm>
            <a:off x="992188" y="76200"/>
            <a:ext cx="0" cy="268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1568" tIns="45784" rIns="91568" bIns="45784"/>
          <a:lstStyle/>
          <a:p>
            <a:pPr>
              <a:defRPr/>
            </a:pPr>
            <a:endParaRPr lang="lt-LT"/>
          </a:p>
        </p:txBody>
      </p:sp>
      <p:pic>
        <p:nvPicPr>
          <p:cNvPr id="32775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8313" y="88900"/>
            <a:ext cx="7969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9663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0" y="2671763"/>
            <a:ext cx="6859588" cy="2460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lIns="180252" tIns="45784" rIns="91568" bIns="45784" anchor="ctr">
            <a:spAutoFit/>
          </a:bodyPr>
          <a:lstStyle/>
          <a:p>
            <a:pPr>
              <a:defRPr/>
            </a:pPr>
            <a:endParaRPr lang="lt-LT"/>
          </a:p>
        </p:txBody>
      </p:sp>
      <p:sp>
        <p:nvSpPr>
          <p:cNvPr id="3072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556000" y="565150"/>
            <a:ext cx="2754313" cy="1936750"/>
          </a:xfrm>
          <a:prstGeom prst="rect">
            <a:avLst/>
          </a:prstGeom>
          <a:noFill/>
          <a:ln w="76200">
            <a:solidFill>
              <a:schemeClr val="bg2"/>
            </a:solidFill>
            <a:miter lim="800000"/>
            <a:headEnd/>
            <a:tailEnd/>
          </a:ln>
        </p:spPr>
      </p:sp>
      <p:sp>
        <p:nvSpPr>
          <p:cNvPr id="9225" name="Rectangle 9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90550" y="133350"/>
            <a:ext cx="77152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300" rIns="92596" bIns="46300" numCol="1" anchor="b" anchorCtr="0" compatLnSpc="1">
            <a:prstTxWarp prst="textNoShape">
              <a:avLst/>
            </a:prstTxWarp>
          </a:bodyPr>
          <a:lstStyle>
            <a:lvl1pPr algn="r" defTabSz="926809" eaLnBrk="0" hangingPunct="0">
              <a:spcBef>
                <a:spcPct val="0"/>
              </a:spcBef>
              <a:defRPr sz="700" b="0"/>
            </a:lvl1pPr>
          </a:lstStyle>
          <a:p>
            <a:pPr>
              <a:defRPr/>
            </a:pPr>
            <a:r>
              <a:rPr lang="en-GB"/>
              <a:t>03.07.04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590550" y="33338"/>
            <a:ext cx="771525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596" tIns="46300" rIns="92596" bIns="46300"/>
          <a:lstStyle/>
          <a:p>
            <a:pPr algn="r" defTabSz="926809" eaLnBrk="0" hangingPunct="0">
              <a:spcBef>
                <a:spcPct val="0"/>
              </a:spcBef>
              <a:defRPr/>
            </a:pPr>
            <a:fld id="{67199EA8-E00F-4916-A9FC-1EF02FC6240F}" type="slidenum">
              <a:rPr lang="en-GB" sz="700"/>
              <a:pPr algn="r" defTabSz="926809" eaLnBrk="0" hangingPunct="0">
                <a:spcBef>
                  <a:spcPct val="0"/>
                </a:spcBef>
                <a:defRPr/>
              </a:pPr>
              <a:t>‹#›</a:t>
            </a:fld>
            <a:endParaRPr lang="en-GB" sz="700" dirty="0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1366838" y="76200"/>
            <a:ext cx="0" cy="268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1568" tIns="45784" rIns="91568" bIns="45784"/>
          <a:lstStyle/>
          <a:p>
            <a:pPr>
              <a:defRPr/>
            </a:pPr>
            <a:endParaRPr lang="lt-LT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0950" y="2921000"/>
            <a:ext cx="5195888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96" tIns="46300" rIns="92596" bIns="463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dirty="0" smtClean="0"/>
              <a:t>Klik for at redigere teksttypografien i masteren</a:t>
            </a:r>
          </a:p>
          <a:p>
            <a:pPr lvl="1"/>
            <a:r>
              <a:rPr lang="da-DK" noProof="0" dirty="0" smtClean="0"/>
              <a:t>Andet niveau</a:t>
            </a:r>
          </a:p>
          <a:p>
            <a:pPr lvl="2"/>
            <a:r>
              <a:rPr lang="da-DK" noProof="0" dirty="0" smtClean="0"/>
              <a:t>Tredje niveau</a:t>
            </a:r>
          </a:p>
          <a:p>
            <a:pPr lvl="3"/>
            <a:r>
              <a:rPr lang="da-DK" noProof="0" dirty="0" smtClean="0"/>
              <a:t>Fjerde niveau</a:t>
            </a:r>
          </a:p>
        </p:txBody>
      </p:sp>
    </p:spTree>
    <p:extLst>
      <p:ext uri="{BB962C8B-B14F-4D97-AF65-F5344CB8AC3E}">
        <p14:creationId xmlns:p14="http://schemas.microsoft.com/office/powerpoint/2010/main" val="3430581903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150813" indent="-150813" algn="l" rtl="0" eaLnBrk="0" fontAlgn="base" hangingPunct="0">
      <a:spcBef>
        <a:spcPct val="20000"/>
      </a:spcBef>
      <a:spcAft>
        <a:spcPct val="0"/>
      </a:spcAft>
      <a:buChar char="•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371475" indent="-219075" algn="l" rtl="0" eaLnBrk="0" fontAlgn="base" hangingPunct="0">
      <a:spcBef>
        <a:spcPct val="20000"/>
      </a:spcBef>
      <a:spcAft>
        <a:spcPct val="0"/>
      </a:spcAft>
      <a:buChar char="–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592138" indent="-219075" algn="l" rtl="0" eaLnBrk="0" fontAlgn="base" hangingPunct="0">
      <a:spcBef>
        <a:spcPct val="20000"/>
      </a:spcBef>
      <a:spcAft>
        <a:spcPct val="0"/>
      </a:spcAft>
      <a:buChar char="•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792163" indent="-198438" algn="l" rtl="0" eaLnBrk="0" fontAlgn="base" hangingPunct="0">
      <a:spcBef>
        <a:spcPct val="20000"/>
      </a:spcBef>
      <a:spcAft>
        <a:spcPct val="0"/>
      </a:spcAft>
      <a:buChar char="–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buChar char="•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</p:spPr>
        <p:txBody>
          <a:bodyPr/>
          <a:lstStyle/>
          <a:p>
            <a:pPr defTabSz="925513"/>
            <a:r>
              <a:rPr lang="lt-LT" smtClean="0"/>
              <a:t>COWI PowerPoint design manual</a:t>
            </a:r>
          </a:p>
        </p:txBody>
      </p:sp>
      <p:sp>
        <p:nvSpPr>
          <p:cNvPr id="29699" name="Rectangle 9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25513"/>
            <a:r>
              <a:rPr lang="lt-LT" smtClean="0"/>
              <a:t>03.07.04</a:t>
            </a:r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41725" y="565150"/>
            <a:ext cx="2582863" cy="1936750"/>
          </a:xfrm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lt-LT" smtClean="0"/>
              <a:t>Prisistatymas</a:t>
            </a:r>
          </a:p>
          <a:p>
            <a:pPr lvl="1"/>
            <a:r>
              <a:rPr lang="lt-LT" smtClean="0"/>
              <a:t>Atliekami darbai,</a:t>
            </a:r>
          </a:p>
          <a:p>
            <a:pPr lvl="1"/>
            <a:r>
              <a:rPr lang="lt-LT" smtClean="0"/>
              <a:t>Pagrindiniai klientai,</a:t>
            </a:r>
          </a:p>
          <a:p>
            <a:pPr lvl="1"/>
            <a:r>
              <a:rPr lang="lt-LT" smtClean="0"/>
              <a:t>visuomeninė veikla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56AD4-26FB-4276-BF54-09FC559645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61617-B4A0-4048-AFD7-0BAA33FC1B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48363" y="196850"/>
            <a:ext cx="1855787" cy="56705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96850"/>
            <a:ext cx="5414963" cy="56705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2ED2A-2919-4C9F-B2B4-3EA9FA2A19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t-LT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789B7-0F66-4E61-8CC4-336B6E4BCD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3635375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8775" y="1447800"/>
            <a:ext cx="3635375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26456-7A6D-4EE4-A101-45F53178BF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57DCC-5A98-42B3-AAFC-0170EC0561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E4F5F-7F9E-40C1-AA89-BCA9DA69EC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364B8-6112-4CED-8B31-7C199D5FDE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806450" y="6477000"/>
            <a:ext cx="40132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t-LT"/>
              <a:t>Visagino atominės elektrinės projektas ir atsinaujinančių energijos šaltinių energetika – ar yra Lietuvoje vietos abiems?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E6F52-0C4A-4CBF-BD53-F59CC9E3A2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806450" y="6477000"/>
            <a:ext cx="40132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t-LT"/>
              <a:t>Visagino atominės elektrinės projektas ir atsinaujinančių energijos šaltinių energetika – ar yra Lietuvoje vietos abiems?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t-L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22D4F-595F-4D57-8656-9EFC8E67C3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23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lIns="180000" anchor="ctr">
            <a:spAutoFit/>
          </a:bodyPr>
          <a:lstStyle/>
          <a:p>
            <a:pPr>
              <a:defRPr/>
            </a:pPr>
            <a:endParaRPr lang="lt-LT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04150" y="6061075"/>
            <a:ext cx="1339850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3239" name="Rectangle 7"/>
          <p:cNvSpPr>
            <a:spLocks noChangeArrowheads="1"/>
          </p:cNvSpPr>
          <p:nvPr/>
        </p:nvSpPr>
        <p:spPr bwMode="auto">
          <a:xfrm>
            <a:off x="1595438" y="5883275"/>
            <a:ext cx="1820862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2" tIns="45717" rIns="91432" bIns="45717"/>
          <a:lstStyle/>
          <a:p>
            <a:pPr>
              <a:buFont typeface="Wingdings" pitchFamily="2" charset="2"/>
              <a:buNone/>
              <a:defRPr/>
            </a:pPr>
            <a:endParaRPr lang="lt-LT" sz="800" dirty="0"/>
          </a:p>
        </p:txBody>
      </p:sp>
      <p:sp>
        <p:nvSpPr>
          <p:cNvPr id="103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742315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1200" tIns="10080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typography in the master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32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96850"/>
            <a:ext cx="5181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1200" tIns="45717" rIns="91432" bIns="4571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</a:t>
            </a:r>
            <a:br>
              <a:rPr lang="en-GB" smtClean="0"/>
            </a:br>
            <a:r>
              <a:rPr lang="en-GB" smtClean="0"/>
              <a:t>titel typography in the master</a:t>
            </a:r>
          </a:p>
        </p:txBody>
      </p:sp>
      <p:sp>
        <p:nvSpPr>
          <p:cNvPr id="863244" name="Line 12"/>
          <p:cNvSpPr>
            <a:spLocks noChangeShapeType="1"/>
          </p:cNvSpPr>
          <p:nvPr/>
        </p:nvSpPr>
        <p:spPr bwMode="auto">
          <a:xfrm>
            <a:off x="774700" y="6292850"/>
            <a:ext cx="0" cy="3905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lt-LT"/>
          </a:p>
        </p:txBody>
      </p:sp>
      <p:sp>
        <p:nvSpPr>
          <p:cNvPr id="8632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375" y="6200775"/>
            <a:ext cx="55245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32" tIns="45717" rIns="91432" bIns="45717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500" b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D7B898D-24BB-474A-ABF0-E0161934205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63257" name="Freeform 25"/>
          <p:cNvSpPr>
            <a:spLocks/>
          </p:cNvSpPr>
          <p:nvPr/>
        </p:nvSpPr>
        <p:spPr bwMode="auto">
          <a:xfrm>
            <a:off x="8113713" y="0"/>
            <a:ext cx="1030287" cy="990600"/>
          </a:xfrm>
          <a:custGeom>
            <a:avLst/>
            <a:gdLst/>
            <a:ahLst/>
            <a:cxnLst>
              <a:cxn ang="0">
                <a:pos x="192" y="0"/>
              </a:cxn>
              <a:cxn ang="0">
                <a:pos x="0" y="591"/>
              </a:cxn>
              <a:cxn ang="0">
                <a:pos x="610" y="591"/>
              </a:cxn>
              <a:cxn ang="0">
                <a:pos x="610" y="0"/>
              </a:cxn>
              <a:cxn ang="0">
                <a:pos x="192" y="0"/>
              </a:cxn>
            </a:cxnLst>
            <a:rect l="0" t="0" r="r" b="b"/>
            <a:pathLst>
              <a:path w="610" h="591">
                <a:moveTo>
                  <a:pt x="192" y="0"/>
                </a:moveTo>
                <a:lnTo>
                  <a:pt x="0" y="591"/>
                </a:lnTo>
                <a:lnTo>
                  <a:pt x="610" y="591"/>
                </a:lnTo>
                <a:lnTo>
                  <a:pt x="610" y="0"/>
                </a:lnTo>
                <a:lnTo>
                  <a:pt x="192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lt-L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24994" y="0"/>
            <a:ext cx="2019006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3"/>
          <p:cNvSpPr txBox="1">
            <a:spLocks noChangeArrowheads="1"/>
          </p:cNvSpPr>
          <p:nvPr/>
        </p:nvSpPr>
        <p:spPr>
          <a:xfrm>
            <a:off x="282575" y="6251575"/>
            <a:ext cx="552450" cy="242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683C18-22CC-4AE1-B797-D97BADC54AF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7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100000"/>
        </a:spcBef>
        <a:spcAft>
          <a:spcPct val="0"/>
        </a:spcAft>
        <a:defRPr sz="1900" b="1">
          <a:solidFill>
            <a:srgbClr val="2CCAB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100000"/>
        </a:spcBef>
        <a:spcAft>
          <a:spcPct val="0"/>
        </a:spcAft>
        <a:defRPr sz="1900" b="1">
          <a:solidFill>
            <a:srgbClr val="2CCABF"/>
          </a:solidFill>
          <a:latin typeface="Verdana" pitchFamily="34" charset="0"/>
        </a:defRPr>
      </a:lvl2pPr>
      <a:lvl3pPr algn="l" rtl="0" eaLnBrk="0" fontAlgn="base" hangingPunct="0">
        <a:spcBef>
          <a:spcPct val="100000"/>
        </a:spcBef>
        <a:spcAft>
          <a:spcPct val="0"/>
        </a:spcAft>
        <a:defRPr sz="1900" b="1">
          <a:solidFill>
            <a:srgbClr val="2CCABF"/>
          </a:solidFill>
          <a:latin typeface="Verdana" pitchFamily="34" charset="0"/>
        </a:defRPr>
      </a:lvl3pPr>
      <a:lvl4pPr algn="l" rtl="0" eaLnBrk="0" fontAlgn="base" hangingPunct="0">
        <a:spcBef>
          <a:spcPct val="100000"/>
        </a:spcBef>
        <a:spcAft>
          <a:spcPct val="0"/>
        </a:spcAft>
        <a:defRPr sz="1900" b="1">
          <a:solidFill>
            <a:srgbClr val="2CCABF"/>
          </a:solidFill>
          <a:latin typeface="Verdana" pitchFamily="34" charset="0"/>
        </a:defRPr>
      </a:lvl4pPr>
      <a:lvl5pPr algn="l" rtl="0" eaLnBrk="0" fontAlgn="base" hangingPunct="0">
        <a:spcBef>
          <a:spcPct val="100000"/>
        </a:spcBef>
        <a:spcAft>
          <a:spcPct val="0"/>
        </a:spcAft>
        <a:defRPr sz="1900" b="1">
          <a:solidFill>
            <a:srgbClr val="2CCABF"/>
          </a:solidFill>
          <a:latin typeface="Verdana" pitchFamily="34" charset="0"/>
        </a:defRPr>
      </a:lvl5pPr>
      <a:lvl6pPr marL="457200" algn="l" rtl="0" eaLnBrk="0" fontAlgn="base" hangingPunct="0">
        <a:spcBef>
          <a:spcPct val="100000"/>
        </a:spcBef>
        <a:spcAft>
          <a:spcPct val="0"/>
        </a:spcAft>
        <a:defRPr sz="1900" b="1">
          <a:solidFill>
            <a:srgbClr val="2CCABF"/>
          </a:solidFill>
          <a:latin typeface="Verdana" pitchFamily="34" charset="0"/>
        </a:defRPr>
      </a:lvl6pPr>
      <a:lvl7pPr marL="914400" algn="l" rtl="0" eaLnBrk="0" fontAlgn="base" hangingPunct="0">
        <a:spcBef>
          <a:spcPct val="100000"/>
        </a:spcBef>
        <a:spcAft>
          <a:spcPct val="0"/>
        </a:spcAft>
        <a:defRPr sz="1900" b="1">
          <a:solidFill>
            <a:srgbClr val="2CCABF"/>
          </a:solidFill>
          <a:latin typeface="Verdana" pitchFamily="34" charset="0"/>
        </a:defRPr>
      </a:lvl7pPr>
      <a:lvl8pPr marL="1371600" algn="l" rtl="0" eaLnBrk="0" fontAlgn="base" hangingPunct="0">
        <a:spcBef>
          <a:spcPct val="100000"/>
        </a:spcBef>
        <a:spcAft>
          <a:spcPct val="0"/>
        </a:spcAft>
        <a:defRPr sz="1900" b="1">
          <a:solidFill>
            <a:srgbClr val="2CCABF"/>
          </a:solidFill>
          <a:latin typeface="Verdana" pitchFamily="34" charset="0"/>
        </a:defRPr>
      </a:lvl8pPr>
      <a:lvl9pPr marL="1828800" algn="l" rtl="0" eaLnBrk="0" fontAlgn="base" hangingPunct="0">
        <a:spcBef>
          <a:spcPct val="100000"/>
        </a:spcBef>
        <a:spcAft>
          <a:spcPct val="0"/>
        </a:spcAft>
        <a:defRPr sz="1900" b="1">
          <a:solidFill>
            <a:srgbClr val="2CCABF"/>
          </a:solidFill>
          <a:latin typeface="Verdana" pitchFamily="34" charset="0"/>
        </a:defRPr>
      </a:lvl9pPr>
    </p:titleStyle>
    <p:bodyStyle>
      <a:lvl1pPr marL="298450" indent="-298450" algn="l" rtl="0" eaLnBrk="0" fontAlgn="base" hangingPunct="0">
        <a:spcBef>
          <a:spcPct val="70000"/>
        </a:spcBef>
        <a:spcAft>
          <a:spcPct val="0"/>
        </a:spcAft>
        <a:buFont typeface="Wingdings" pitchFamily="2" charset="2"/>
        <a:buChar char="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41350" indent="-341313" algn="l" rtl="0" eaLnBrk="0" fontAlgn="base" hangingPunct="0">
        <a:spcBef>
          <a:spcPct val="7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968375" indent="-325438" algn="l" rtl="0" eaLnBrk="0" fontAlgn="base" hangingPunct="0">
        <a:spcBef>
          <a:spcPct val="70000"/>
        </a:spcBef>
        <a:spcAft>
          <a:spcPct val="0"/>
        </a:spcAft>
        <a:buFont typeface="Wingdings" pitchFamily="2" charset="2"/>
        <a:buChar char=""/>
        <a:defRPr sz="1300">
          <a:solidFill>
            <a:schemeClr val="tx1"/>
          </a:solidFill>
          <a:latin typeface="+mn-lt"/>
        </a:defRPr>
      </a:lvl3pPr>
      <a:lvl4pPr marL="1265238" indent="-295275" algn="l" rtl="0" eaLnBrk="0" fontAlgn="base" hangingPunct="0">
        <a:spcBef>
          <a:spcPct val="70000"/>
        </a:spcBef>
        <a:spcAft>
          <a:spcPct val="0"/>
        </a:spcAft>
        <a:buChar char="–"/>
        <a:defRPr sz="1300">
          <a:solidFill>
            <a:schemeClr val="tx1"/>
          </a:solidFill>
          <a:latin typeface="+mn-lt"/>
        </a:defRPr>
      </a:lvl4pPr>
      <a:lvl5pPr marL="1550988" indent="-284163" algn="l" rtl="0" eaLnBrk="0" fontAlgn="base" hangingPunct="0">
        <a:spcBef>
          <a:spcPct val="70000"/>
        </a:spcBef>
        <a:spcAft>
          <a:spcPct val="0"/>
        </a:spcAft>
        <a:buFont typeface="Wingdings" pitchFamily="2" charset="2"/>
        <a:buChar char=""/>
        <a:defRPr sz="1300">
          <a:solidFill>
            <a:schemeClr val="tx1"/>
          </a:solidFill>
          <a:latin typeface="+mn-lt"/>
        </a:defRPr>
      </a:lvl5pPr>
      <a:lvl6pPr marL="2008188" indent="-284163" algn="l" rtl="0" eaLnBrk="0" fontAlgn="base" hangingPunct="0">
        <a:spcBef>
          <a:spcPct val="70000"/>
        </a:spcBef>
        <a:spcAft>
          <a:spcPct val="0"/>
        </a:spcAft>
        <a:buFont typeface="Wingdings" pitchFamily="2" charset="2"/>
        <a:buChar char=""/>
        <a:defRPr sz="1300">
          <a:solidFill>
            <a:schemeClr val="tx1"/>
          </a:solidFill>
          <a:latin typeface="+mn-lt"/>
        </a:defRPr>
      </a:lvl6pPr>
      <a:lvl7pPr marL="2465388" indent="-284163" algn="l" rtl="0" eaLnBrk="0" fontAlgn="base" hangingPunct="0">
        <a:spcBef>
          <a:spcPct val="70000"/>
        </a:spcBef>
        <a:spcAft>
          <a:spcPct val="0"/>
        </a:spcAft>
        <a:buFont typeface="Wingdings" pitchFamily="2" charset="2"/>
        <a:buChar char=""/>
        <a:defRPr sz="1300">
          <a:solidFill>
            <a:schemeClr val="tx1"/>
          </a:solidFill>
          <a:latin typeface="+mn-lt"/>
        </a:defRPr>
      </a:lvl7pPr>
      <a:lvl8pPr marL="2922588" indent="-284163" algn="l" rtl="0" eaLnBrk="0" fontAlgn="base" hangingPunct="0">
        <a:spcBef>
          <a:spcPct val="70000"/>
        </a:spcBef>
        <a:spcAft>
          <a:spcPct val="0"/>
        </a:spcAft>
        <a:buFont typeface="Wingdings" pitchFamily="2" charset="2"/>
        <a:buChar char=""/>
        <a:defRPr sz="1300">
          <a:solidFill>
            <a:schemeClr val="tx1"/>
          </a:solidFill>
          <a:latin typeface="+mn-lt"/>
        </a:defRPr>
      </a:lvl8pPr>
      <a:lvl9pPr marL="3379788" indent="-284163" algn="l" rtl="0" eaLnBrk="0" fontAlgn="base" hangingPunct="0">
        <a:spcBef>
          <a:spcPct val="70000"/>
        </a:spcBef>
        <a:spcAft>
          <a:spcPct val="0"/>
        </a:spcAft>
        <a:buFont typeface="Wingdings" pitchFamily="2" charset="2"/>
        <a:buChar char=""/>
        <a:defRPr sz="1300">
          <a:solidFill>
            <a:schemeClr val="tx1"/>
          </a:solidFill>
          <a:latin typeface="+mn-lt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tynas@cowi.l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lideshare.net/Martynas_Nagevicius/lietuvos-energetikos-strategijos-gaires-kovas-be-ba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5008" y="2273300"/>
            <a:ext cx="7589595" cy="12811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lt-LT" sz="2400" b="1" dirty="0" smtClean="0"/>
              <a:t>Lietuvos energetinė nepriklausomybė </a:t>
            </a:r>
          </a:p>
          <a:p>
            <a:pPr marL="0" indent="0">
              <a:buFont typeface="Wingdings" pitchFamily="2" charset="2"/>
              <a:buNone/>
            </a:pPr>
            <a:r>
              <a:rPr lang="lt-LT" sz="2400" b="1" dirty="0" smtClean="0"/>
              <a:t>ĮMANOMA DARNIU BŪDU</a:t>
            </a:r>
            <a:r>
              <a:rPr lang="lt-LT" sz="2400" b="1" dirty="0" smtClean="0"/>
              <a:t/>
            </a:r>
            <a:br>
              <a:rPr lang="lt-LT" sz="2400" b="1" dirty="0" smtClean="0"/>
            </a:br>
            <a:endParaRPr lang="lt-LT" sz="1800" b="1" dirty="0" smtClean="0"/>
          </a:p>
          <a:p>
            <a:pPr marL="0" indent="0">
              <a:buFont typeface="Wingdings" pitchFamily="2" charset="2"/>
              <a:buNone/>
            </a:pPr>
            <a:endParaRPr lang="lt-LT" sz="1800" b="1" dirty="0" smtClean="0"/>
          </a:p>
          <a:p>
            <a:pPr marL="0" indent="0">
              <a:buNone/>
            </a:pPr>
            <a:r>
              <a:rPr lang="lt-LT" sz="1800" b="1" dirty="0" smtClean="0"/>
              <a:t>Martynas Nagevičius</a:t>
            </a:r>
            <a:br>
              <a:rPr lang="lt-LT" sz="1800" b="1" dirty="0" smtClean="0"/>
            </a:br>
            <a:r>
              <a:rPr lang="lt-LT" sz="1800" b="1" dirty="0" smtClean="0"/>
              <a:t/>
            </a:r>
            <a:br>
              <a:rPr lang="lt-LT" sz="1800" b="1" dirty="0" smtClean="0"/>
            </a:br>
            <a:r>
              <a:rPr lang="lt-LT" sz="1400" b="1" dirty="0" smtClean="0"/>
              <a:t>Lietuvos atsinaujinančių išteklių energetikos konfederacij</a:t>
            </a:r>
            <a:r>
              <a:rPr lang="en-US" sz="1400" b="1" dirty="0" err="1" smtClean="0"/>
              <a:t>os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prezidentas</a:t>
            </a:r>
            <a:endParaRPr lang="lt-LT" sz="1400" b="1" dirty="0" smtClean="0"/>
          </a:p>
          <a:p>
            <a:pPr marL="0" indent="0">
              <a:buFont typeface="Wingdings" pitchFamily="2" charset="2"/>
              <a:buNone/>
            </a:pPr>
            <a:r>
              <a:rPr lang="en-US" sz="1400" b="1" dirty="0" smtClean="0">
                <a:hlinkClick r:id="rId3"/>
              </a:rPr>
              <a:t>martynas@nagevicius.lt</a:t>
            </a:r>
            <a:r>
              <a:rPr lang="en-US" sz="1400" b="1" dirty="0" smtClean="0"/>
              <a:t> +370 650 37654</a:t>
            </a:r>
            <a:r>
              <a:rPr lang="lt-LT" sz="1800" b="1" dirty="0" smtClean="0"/>
              <a:t/>
            </a:r>
            <a:br>
              <a:rPr lang="lt-LT" sz="1800" b="1" dirty="0" smtClean="0"/>
            </a:br>
            <a:endParaRPr lang="lt-LT" sz="800" b="1" dirty="0" smtClean="0"/>
          </a:p>
          <a:p>
            <a:pPr marL="0" indent="0">
              <a:buFont typeface="Wingdings" pitchFamily="2" charset="2"/>
              <a:buNone/>
            </a:pPr>
            <a:endParaRPr lang="lt-LT" sz="2000" b="1" dirty="0" smtClean="0"/>
          </a:p>
        </p:txBody>
      </p:sp>
      <p:sp>
        <p:nvSpPr>
          <p:cNvPr id="2052" name="Date Placeholder 4"/>
          <p:cNvSpPr>
            <a:spLocks noGrp="1"/>
          </p:cNvSpPr>
          <p:nvPr>
            <p:ph type="dt" sz="quarter" idx="4294967295"/>
          </p:nvPr>
        </p:nvSpPr>
        <p:spPr bwMode="auto">
          <a:xfrm>
            <a:off x="0" y="6475413"/>
            <a:ext cx="1042988" cy="282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GB" sz="900" b="0">
                <a:solidFill>
                  <a:schemeClr val="bg2"/>
                </a:solidFill>
              </a:rPr>
              <a:t>2011.03.03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3" y="1557596"/>
            <a:ext cx="6838951" cy="447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8452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90650" y="1981200"/>
            <a:ext cx="7753350" cy="3886200"/>
          </a:xfrm>
        </p:spPr>
        <p:txBody>
          <a:bodyPr/>
          <a:lstStyle/>
          <a:p>
            <a:r>
              <a:rPr lang="lt-LT" dirty="0" smtClean="0"/>
              <a:t>B</a:t>
            </a:r>
            <a:r>
              <a:rPr lang="en-US" dirty="0" err="1" smtClean="0"/>
              <a:t>iokuro</a:t>
            </a:r>
            <a:r>
              <a:rPr lang="en-US" dirty="0" smtClean="0"/>
              <a:t> </a:t>
            </a:r>
            <a:r>
              <a:rPr lang="en-US" dirty="0" err="1" smtClean="0"/>
              <a:t>elektrinių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    	</a:t>
            </a:r>
            <a:r>
              <a:rPr lang="en-US" b="1" dirty="0" smtClean="0"/>
              <a:t>630</a:t>
            </a:r>
            <a:r>
              <a:rPr lang="en-US" dirty="0" smtClean="0"/>
              <a:t> MW </a:t>
            </a:r>
            <a:r>
              <a:rPr lang="lt-LT" dirty="0" smtClean="0"/>
              <a:t>(</a:t>
            </a:r>
            <a:r>
              <a:rPr lang="en-US" dirty="0" smtClean="0"/>
              <a:t>2020</a:t>
            </a:r>
            <a:r>
              <a:rPr lang="lt-LT" dirty="0" smtClean="0"/>
              <a:t>) </a:t>
            </a:r>
            <a:r>
              <a:rPr lang="lt-LT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b="1" dirty="0" smtClean="0"/>
              <a:t>800</a:t>
            </a:r>
            <a:r>
              <a:rPr lang="en-US" dirty="0" smtClean="0"/>
              <a:t> MW </a:t>
            </a:r>
            <a:r>
              <a:rPr lang="lt-LT" dirty="0" smtClean="0"/>
              <a:t>(</a:t>
            </a:r>
            <a:r>
              <a:rPr lang="en-US" dirty="0" smtClean="0"/>
              <a:t>2050</a:t>
            </a:r>
            <a:r>
              <a:rPr lang="lt-LT" dirty="0" smtClean="0"/>
              <a:t>)</a:t>
            </a:r>
          </a:p>
          <a:p>
            <a:r>
              <a:rPr lang="lt-LT" dirty="0" smtClean="0"/>
              <a:t>B</a:t>
            </a:r>
            <a:r>
              <a:rPr lang="en-US" dirty="0" err="1" smtClean="0"/>
              <a:t>iodujų</a:t>
            </a:r>
            <a:r>
              <a:rPr lang="en-US" dirty="0" smtClean="0"/>
              <a:t> </a:t>
            </a:r>
            <a:r>
              <a:rPr lang="en-US" dirty="0" err="1" smtClean="0"/>
              <a:t>elektrinių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    	</a:t>
            </a:r>
            <a:r>
              <a:rPr lang="en-US" b="1" dirty="0" smtClean="0"/>
              <a:t>100</a:t>
            </a:r>
            <a:r>
              <a:rPr lang="en-US" dirty="0" smtClean="0"/>
              <a:t> MW </a:t>
            </a:r>
            <a:r>
              <a:rPr lang="lt-LT" dirty="0"/>
              <a:t>(</a:t>
            </a:r>
            <a:r>
              <a:rPr lang="en-US" dirty="0"/>
              <a:t>2020</a:t>
            </a:r>
            <a:r>
              <a:rPr lang="lt-LT" dirty="0"/>
              <a:t>) </a:t>
            </a:r>
            <a:r>
              <a:rPr lang="lt-LT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lt-LT" b="1" dirty="0" smtClean="0"/>
              <a:t>200 </a:t>
            </a:r>
            <a:r>
              <a:rPr lang="en-US" dirty="0" smtClean="0"/>
              <a:t>MW </a:t>
            </a:r>
            <a:r>
              <a:rPr lang="lt-LT" dirty="0"/>
              <a:t>(</a:t>
            </a:r>
            <a:r>
              <a:rPr lang="en-US" dirty="0" smtClean="0"/>
              <a:t>2050</a:t>
            </a:r>
            <a:r>
              <a:rPr lang="lt-LT" dirty="0" smtClean="0"/>
              <a:t>)</a:t>
            </a:r>
          </a:p>
          <a:p>
            <a:r>
              <a:rPr lang="lt-LT" dirty="0" smtClean="0"/>
              <a:t>Vėjo jėgainių sausumoje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	</a:t>
            </a:r>
            <a:r>
              <a:rPr lang="en-US" b="1" dirty="0" smtClean="0"/>
              <a:t>100</a:t>
            </a:r>
            <a:r>
              <a:rPr lang="lt-LT" b="1" dirty="0" smtClean="0"/>
              <a:t>0</a:t>
            </a:r>
            <a:r>
              <a:rPr lang="en-US" dirty="0" smtClean="0"/>
              <a:t> </a:t>
            </a:r>
            <a:r>
              <a:rPr lang="en-US" dirty="0"/>
              <a:t>MW </a:t>
            </a:r>
            <a:r>
              <a:rPr lang="lt-LT" dirty="0"/>
              <a:t>(</a:t>
            </a:r>
            <a:r>
              <a:rPr lang="en-US" dirty="0"/>
              <a:t>2020</a:t>
            </a:r>
            <a:r>
              <a:rPr lang="lt-LT" dirty="0"/>
              <a:t>) </a:t>
            </a:r>
            <a:r>
              <a:rPr lang="lt-LT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lt-LT" b="1" dirty="0" smtClean="0"/>
              <a:t>1500 </a:t>
            </a:r>
            <a:r>
              <a:rPr lang="en-US" dirty="0" smtClean="0"/>
              <a:t>MW </a:t>
            </a:r>
            <a:r>
              <a:rPr lang="lt-LT" dirty="0"/>
              <a:t>(</a:t>
            </a:r>
            <a:r>
              <a:rPr lang="en-US" dirty="0"/>
              <a:t>20</a:t>
            </a:r>
            <a:r>
              <a:rPr lang="lt-LT" dirty="0"/>
              <a:t>3</a:t>
            </a:r>
            <a:r>
              <a:rPr lang="en-US" dirty="0"/>
              <a:t>0</a:t>
            </a:r>
            <a:r>
              <a:rPr lang="lt-LT" dirty="0" smtClean="0"/>
              <a:t>)</a:t>
            </a:r>
            <a:r>
              <a:rPr lang="lt-LT" dirty="0">
                <a:sym typeface="Wingdings" pitchFamily="2" charset="2"/>
              </a:rPr>
              <a:t> </a:t>
            </a:r>
            <a:r>
              <a:rPr lang="en-US" dirty="0"/>
              <a:t> </a:t>
            </a:r>
            <a:r>
              <a:rPr lang="lt-LT" b="1" dirty="0" smtClean="0"/>
              <a:t>2000 </a:t>
            </a:r>
            <a:r>
              <a:rPr lang="en-US" dirty="0"/>
              <a:t>MW </a:t>
            </a:r>
            <a:r>
              <a:rPr lang="lt-LT" dirty="0"/>
              <a:t>(</a:t>
            </a:r>
            <a:r>
              <a:rPr lang="en-US" dirty="0" smtClean="0"/>
              <a:t>20</a:t>
            </a:r>
            <a:r>
              <a:rPr lang="lt-LT" dirty="0" smtClean="0"/>
              <a:t>5</a:t>
            </a:r>
            <a:r>
              <a:rPr lang="en-US" dirty="0" smtClean="0"/>
              <a:t>0</a:t>
            </a:r>
            <a:r>
              <a:rPr lang="lt-LT" dirty="0"/>
              <a:t>)</a:t>
            </a:r>
          </a:p>
          <a:p>
            <a:r>
              <a:rPr lang="lt-LT" dirty="0"/>
              <a:t>Vėjo jėgainių </a:t>
            </a:r>
            <a:r>
              <a:rPr lang="lt-LT" dirty="0" smtClean="0"/>
              <a:t>jūroje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	</a:t>
            </a:r>
            <a:r>
              <a:rPr lang="lt-LT" b="1" dirty="0" smtClean="0"/>
              <a:t>0 </a:t>
            </a:r>
            <a:r>
              <a:rPr lang="en-US" dirty="0" smtClean="0"/>
              <a:t>MW </a:t>
            </a:r>
            <a:r>
              <a:rPr lang="lt-LT" dirty="0"/>
              <a:t>(</a:t>
            </a:r>
            <a:r>
              <a:rPr lang="en-US" dirty="0"/>
              <a:t>2020</a:t>
            </a:r>
            <a:r>
              <a:rPr lang="lt-LT" dirty="0"/>
              <a:t>) </a:t>
            </a:r>
            <a:r>
              <a:rPr lang="lt-LT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lt-LT" b="1" dirty="0" smtClean="0"/>
              <a:t>1000 </a:t>
            </a:r>
            <a:r>
              <a:rPr lang="en-US" dirty="0" smtClean="0"/>
              <a:t>MW </a:t>
            </a:r>
            <a:r>
              <a:rPr lang="lt-LT" dirty="0"/>
              <a:t>(</a:t>
            </a:r>
            <a:r>
              <a:rPr lang="en-US" dirty="0"/>
              <a:t>20</a:t>
            </a:r>
            <a:r>
              <a:rPr lang="lt-LT" dirty="0"/>
              <a:t>3</a:t>
            </a:r>
            <a:r>
              <a:rPr lang="en-US" dirty="0"/>
              <a:t>0</a:t>
            </a:r>
            <a:r>
              <a:rPr lang="lt-LT" dirty="0"/>
              <a:t>)</a:t>
            </a:r>
          </a:p>
          <a:p>
            <a:r>
              <a:rPr lang="en-US" dirty="0"/>
              <a:t>Saul</a:t>
            </a:r>
            <a:r>
              <a:rPr lang="lt-LT" dirty="0"/>
              <a:t>ės elektrinių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lt-LT" b="1" dirty="0" smtClean="0"/>
              <a:t>10</a:t>
            </a:r>
            <a:r>
              <a:rPr lang="en-US" dirty="0" smtClean="0"/>
              <a:t> </a:t>
            </a:r>
            <a:r>
              <a:rPr lang="en-US" dirty="0"/>
              <a:t>MW </a:t>
            </a:r>
            <a:r>
              <a:rPr lang="lt-LT" dirty="0"/>
              <a:t>(</a:t>
            </a:r>
            <a:r>
              <a:rPr lang="en-US" dirty="0"/>
              <a:t>2020</a:t>
            </a:r>
            <a:r>
              <a:rPr lang="lt-LT" dirty="0"/>
              <a:t>) </a:t>
            </a:r>
            <a:r>
              <a:rPr lang="lt-LT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lt-LT" b="1" dirty="0" smtClean="0"/>
              <a:t>200 </a:t>
            </a:r>
            <a:r>
              <a:rPr lang="en-US" dirty="0" smtClean="0"/>
              <a:t>MW </a:t>
            </a:r>
            <a:r>
              <a:rPr lang="lt-LT" dirty="0"/>
              <a:t>(</a:t>
            </a:r>
            <a:r>
              <a:rPr lang="en-US" dirty="0"/>
              <a:t>20</a:t>
            </a:r>
            <a:r>
              <a:rPr lang="lt-LT" dirty="0"/>
              <a:t>3</a:t>
            </a:r>
            <a:r>
              <a:rPr lang="en-US" dirty="0"/>
              <a:t>0</a:t>
            </a:r>
            <a:r>
              <a:rPr lang="lt-LT" dirty="0"/>
              <a:t>)</a:t>
            </a:r>
            <a:r>
              <a:rPr lang="lt-LT" dirty="0">
                <a:sym typeface="Wingdings" pitchFamily="2" charset="2"/>
              </a:rPr>
              <a:t> </a:t>
            </a:r>
            <a:r>
              <a:rPr lang="en-US" dirty="0"/>
              <a:t> </a:t>
            </a:r>
            <a:r>
              <a:rPr lang="lt-LT" b="1" dirty="0" smtClean="0"/>
              <a:t>1100 </a:t>
            </a:r>
            <a:r>
              <a:rPr lang="en-US" dirty="0" smtClean="0"/>
              <a:t>MW </a:t>
            </a:r>
            <a:r>
              <a:rPr lang="lt-LT" dirty="0"/>
              <a:t>(</a:t>
            </a:r>
            <a:r>
              <a:rPr lang="en-US" dirty="0" smtClean="0"/>
              <a:t>20</a:t>
            </a:r>
            <a:r>
              <a:rPr lang="lt-LT" dirty="0" smtClean="0"/>
              <a:t>5</a:t>
            </a:r>
            <a:r>
              <a:rPr lang="en-US" dirty="0" smtClean="0"/>
              <a:t>0</a:t>
            </a:r>
            <a:r>
              <a:rPr lang="lt-LT" dirty="0" smtClean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96850"/>
            <a:ext cx="6573592" cy="730250"/>
          </a:xfrm>
        </p:spPr>
        <p:txBody>
          <a:bodyPr/>
          <a:lstStyle/>
          <a:p>
            <a:r>
              <a:rPr lang="lt-LT" dirty="0" smtClean="0"/>
              <a:t>Investicijos į atsinaujinančios energetikos plėtrą 2021-2050 metų laikotarpyje (I)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24755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32458"/>
            <a:ext cx="7886699" cy="5155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Energijos išteklių vartojimo prognozė</a:t>
            </a:r>
            <a:endParaRPr lang="lt-LT" dirty="0"/>
          </a:p>
        </p:txBody>
      </p:sp>
      <p:sp>
        <p:nvSpPr>
          <p:cNvPr id="5" name="Rectangle 4"/>
          <p:cNvSpPr/>
          <p:nvPr/>
        </p:nvSpPr>
        <p:spPr>
          <a:xfrm>
            <a:off x="5325414" y="5283154"/>
            <a:ext cx="3818586" cy="86177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lt-LT" dirty="0" smtClean="0"/>
              <a:t>(Grafike neparodytas gamtinių dujų vartojimas neenergetinėms reikmėms  (visų pirma trašų gamybai), cheminių procesų energija ir naftos produktų vartojimas naftos produktų gamybai (visų pirma – naftos perdirbimo įmonėje))</a:t>
            </a:r>
            <a:endParaRPr lang="lt-L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Atsinaujinančių išteklių dalis bendrame galutiniame suvartojime</a:t>
            </a:r>
            <a:endParaRPr lang="lt-LT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158722"/>
            <a:ext cx="7219950" cy="47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96850"/>
            <a:ext cx="5903890" cy="730250"/>
          </a:xfrm>
        </p:spPr>
        <p:txBody>
          <a:bodyPr/>
          <a:lstStyle/>
          <a:p>
            <a:r>
              <a:rPr lang="lt-LT" dirty="0" smtClean="0"/>
              <a:t>Šiltamio efektą sukuriančių dujų emisijų energetikos sektoriuje prognozė</a:t>
            </a:r>
            <a:endParaRPr lang="lt-LT" dirty="0"/>
          </a:p>
        </p:txBody>
      </p:sp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251077"/>
            <a:ext cx="7486650" cy="489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lt-LT" smtClean="0"/>
              <a:t>Ačiū už dėmesį</a:t>
            </a:r>
            <a:r>
              <a:rPr lang="en-US" smtClean="0"/>
              <a:t> !</a:t>
            </a:r>
            <a:r>
              <a:rPr lang="lt-LT" smtClean="0"/>
              <a:t> </a:t>
            </a:r>
          </a:p>
        </p:txBody>
      </p:sp>
      <p:sp>
        <p:nvSpPr>
          <p:cNvPr id="29699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Martynas</a:t>
            </a:r>
            <a:r>
              <a:rPr lang="en-US" dirty="0" smtClean="0"/>
              <a:t> </a:t>
            </a:r>
            <a:r>
              <a:rPr lang="en-US" dirty="0" err="1" smtClean="0"/>
              <a:t>Nagevi</a:t>
            </a:r>
            <a:r>
              <a:rPr lang="lt-LT" dirty="0" smtClean="0"/>
              <a:t>čius</a:t>
            </a:r>
            <a:br>
              <a:rPr lang="lt-LT" dirty="0" smtClean="0"/>
            </a:br>
            <a:r>
              <a:rPr lang="lt-LT" dirty="0" smtClean="0"/>
              <a:t>8 650 37654</a:t>
            </a:r>
            <a:br>
              <a:rPr lang="lt-LT" dirty="0" smtClean="0"/>
            </a:br>
            <a:r>
              <a:rPr lang="lt-LT" dirty="0" smtClean="0"/>
              <a:t>martynas</a:t>
            </a:r>
            <a:r>
              <a:rPr lang="en-US" dirty="0" smtClean="0"/>
              <a:t>@</a:t>
            </a:r>
            <a:r>
              <a:rPr lang="en-US" dirty="0" err="1" smtClean="0"/>
              <a:t>nagevicius.lt</a:t>
            </a:r>
            <a:endParaRPr lang="lt-LT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5A55A1-F573-4398-AA81-DC08315495DB}" type="slidenum">
              <a:rPr lang="en-GB" smtClean="0"/>
              <a:pPr/>
              <a:t>15</a:t>
            </a:fld>
            <a:endParaRPr lang="en-GB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t-LT" dirty="0" smtClean="0"/>
          </a:p>
          <a:p>
            <a:r>
              <a:rPr lang="lt-LT" dirty="0" smtClean="0"/>
              <a:t>Išsamus pasiūlymas, apimantis konkrečius pajėgumus, investicijas, kaštus </a:t>
            </a:r>
          </a:p>
          <a:p>
            <a:pPr lvl="1"/>
            <a:r>
              <a:rPr lang="lt-LT" dirty="0" smtClean="0"/>
              <a:t>Parengtas (2012 lapkritis)</a:t>
            </a:r>
          </a:p>
          <a:p>
            <a:pPr lvl="1"/>
            <a:r>
              <a:rPr lang="lt-LT" dirty="0" smtClean="0"/>
              <a:t>Patikslintas (2013 vasaris)</a:t>
            </a:r>
          </a:p>
          <a:p>
            <a:pPr lvl="1"/>
            <a:r>
              <a:rPr lang="lt-LT" dirty="0" smtClean="0"/>
              <a:t>Pateiktas Energetikos ministerijos suburtai darbo grupei energetinės </a:t>
            </a:r>
            <a:r>
              <a:rPr lang="lt-LT" dirty="0"/>
              <a:t>nepriklausomybės </a:t>
            </a:r>
            <a:r>
              <a:rPr lang="lt-LT" dirty="0" smtClean="0"/>
              <a:t>strategijos tikslinimui (2013 kovas) </a:t>
            </a:r>
          </a:p>
          <a:p>
            <a:pPr lvl="1"/>
            <a:endParaRPr lang="lt-LT" dirty="0"/>
          </a:p>
          <a:p>
            <a:pPr marL="300037" lvl="1" indent="0">
              <a:buNone/>
            </a:pPr>
            <a:r>
              <a:rPr lang="lt-LT" dirty="0"/>
              <a:t>Pilna versija:</a:t>
            </a:r>
            <a:br>
              <a:rPr lang="lt-LT" dirty="0"/>
            </a:br>
            <a:r>
              <a:rPr lang="lt-LT" dirty="0">
                <a:hlinkClick r:id="rId2"/>
              </a:rPr>
              <a:t>http://</a:t>
            </a:r>
            <a:r>
              <a:rPr lang="lt-LT" dirty="0" smtClean="0">
                <a:hlinkClick r:id="rId2"/>
              </a:rPr>
              <a:t>www.slideshare.net/Martynas_Nagevicius/lietuvos-energetikos-strategijos-gaires-kovas-be-bat</a:t>
            </a:r>
            <a:endParaRPr lang="lt-LT" dirty="0" smtClean="0"/>
          </a:p>
          <a:p>
            <a:pPr marL="300037" lvl="1" indent="0">
              <a:buNone/>
            </a:pPr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Pasiūlymas energetikos strategijai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229734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aštė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5" y="2416075"/>
            <a:ext cx="6559023" cy="3689450"/>
          </a:xfrm>
        </p:spPr>
      </p:pic>
      <p:sp>
        <p:nvSpPr>
          <p:cNvPr id="6" name="Turinio vietos rezervavimo ženklas 5"/>
          <p:cNvSpPr>
            <a:spLocks noGrp="1"/>
          </p:cNvSpPr>
          <p:nvPr>
            <p:ph sz="half" idx="2"/>
          </p:nvPr>
        </p:nvSpPr>
        <p:spPr>
          <a:xfrm>
            <a:off x="5292725" y="2524125"/>
            <a:ext cx="3635375" cy="4419600"/>
          </a:xfrm>
        </p:spPr>
        <p:txBody>
          <a:bodyPr/>
          <a:lstStyle/>
          <a:p>
            <a:r>
              <a:rPr lang="lt-LT" sz="2000" b="1" dirty="0" smtClean="0"/>
              <a:t>Dvi esminės kryptys:</a:t>
            </a:r>
          </a:p>
          <a:p>
            <a:pPr lvl="1"/>
            <a:r>
              <a:rPr lang="lt-LT" sz="1800" dirty="0" smtClean="0"/>
              <a:t>Efektyvumas</a:t>
            </a:r>
          </a:p>
          <a:p>
            <a:pPr lvl="1"/>
            <a:r>
              <a:rPr lang="lt-LT" sz="1800" dirty="0" smtClean="0"/>
              <a:t>Atsinaujinanti energetika</a:t>
            </a:r>
            <a:endParaRPr lang="lt-LT" sz="1800" dirty="0"/>
          </a:p>
        </p:txBody>
      </p:sp>
    </p:spTree>
    <p:extLst>
      <p:ext uri="{BB962C8B-B14F-4D97-AF65-F5344CB8AC3E}">
        <p14:creationId xmlns:p14="http://schemas.microsoft.com/office/powerpoint/2010/main" val="15475201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ntraštė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Elektros energijos poreikių/gamybos prognozė</a:t>
            </a:r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4294967295"/>
          </p:nvPr>
        </p:nvSpPr>
        <p:spPr>
          <a:xfrm>
            <a:off x="0" y="6200775"/>
            <a:ext cx="552450" cy="242888"/>
          </a:xfrm>
        </p:spPr>
        <p:txBody>
          <a:bodyPr/>
          <a:lstStyle/>
          <a:p>
            <a:pPr>
              <a:defRPr/>
            </a:pPr>
            <a:fld id="{75126456-7A6D-4EE4-A101-45F53178BFAD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17" y="1246843"/>
            <a:ext cx="7383908" cy="482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704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293553"/>
            <a:ext cx="7334249" cy="4794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Elektros</a:t>
            </a:r>
            <a:r>
              <a:rPr lang="en-US" dirty="0" smtClean="0"/>
              <a:t>  </a:t>
            </a:r>
            <a:r>
              <a:rPr lang="en-US" dirty="0" err="1" smtClean="0"/>
              <a:t>energijos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lt-LT" dirty="0" smtClean="0"/>
              <a:t>š atsinaujinančių energijos išteklių gamybos prognozė</a:t>
            </a:r>
            <a:endParaRPr lang="lt-LT" dirty="0"/>
          </a:p>
        </p:txBody>
      </p:sp>
      <p:sp>
        <p:nvSpPr>
          <p:cNvPr id="6" name="TextBox 5"/>
          <p:cNvSpPr txBox="1"/>
          <p:nvPr/>
        </p:nvSpPr>
        <p:spPr>
          <a:xfrm>
            <a:off x="1573810" y="2019300"/>
            <a:ext cx="17331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NENS2012</a:t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2020  </a:t>
            </a:r>
            <a:r>
              <a:rPr lang="en-US" dirty="0" err="1" smtClean="0">
                <a:solidFill>
                  <a:srgbClr val="0070C0"/>
                </a:solidFill>
              </a:rPr>
              <a:t>apie</a:t>
            </a:r>
            <a:r>
              <a:rPr lang="en-US" dirty="0" smtClean="0">
                <a:solidFill>
                  <a:srgbClr val="0070C0"/>
                </a:solidFill>
              </a:rPr>
              <a:t> 3 </a:t>
            </a:r>
            <a:r>
              <a:rPr lang="en-US" dirty="0" err="1" smtClean="0">
                <a:solidFill>
                  <a:srgbClr val="0070C0"/>
                </a:solidFill>
              </a:rPr>
              <a:t>TWh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2050 </a:t>
            </a:r>
            <a:r>
              <a:rPr lang="en-US" dirty="0" err="1" smtClean="0">
                <a:solidFill>
                  <a:srgbClr val="0070C0"/>
                </a:solidFill>
              </a:rPr>
              <a:t>apie</a:t>
            </a:r>
            <a:r>
              <a:rPr lang="en-US" dirty="0" smtClean="0">
                <a:solidFill>
                  <a:srgbClr val="0070C0"/>
                </a:solidFill>
              </a:rPr>
              <a:t> 10-21 </a:t>
            </a:r>
            <a:r>
              <a:rPr lang="en-US" dirty="0" err="1" smtClean="0">
                <a:solidFill>
                  <a:srgbClr val="0070C0"/>
                </a:solidFill>
              </a:rPr>
              <a:t>TWh</a:t>
            </a:r>
            <a:endParaRPr lang="lt-L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73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33105"/>
              </p:ext>
            </p:extLst>
          </p:nvPr>
        </p:nvGraphicFramePr>
        <p:xfrm>
          <a:off x="390524" y="1238250"/>
          <a:ext cx="8415271" cy="468452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97807"/>
                <a:gridCol w="1571222"/>
                <a:gridCol w="454624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latin typeface="Calibri"/>
                          <a:ea typeface="Calibri"/>
                          <a:cs typeface="Times New Roman"/>
                        </a:rPr>
                        <a:t>Priemonė</a:t>
                      </a:r>
                      <a:endParaRPr lang="lt-L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>
                          <a:latin typeface="Calibri"/>
                          <a:ea typeface="Calibri"/>
                          <a:cs typeface="Times New Roman"/>
                        </a:rPr>
                        <a:t>Investicijos </a:t>
                      </a:r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2012-2020 metais</a:t>
                      </a:r>
                      <a:endParaRPr lang="lt-L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latin typeface="Calibri"/>
                          <a:ea typeface="Calibri"/>
                          <a:cs typeface="Times New Roman"/>
                        </a:rPr>
                        <a:t>Efektas</a:t>
                      </a:r>
                      <a:endParaRPr lang="lt-L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0" dirty="0">
                          <a:latin typeface="Calibri"/>
                          <a:ea typeface="Calibri"/>
                          <a:cs typeface="Times New Roman"/>
                        </a:rPr>
                        <a:t>Biokuro kogeneracinių elektrinių plėtra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0" dirty="0">
                          <a:latin typeface="Calibri"/>
                          <a:ea typeface="Calibri"/>
                          <a:cs typeface="Times New Roman"/>
                        </a:rPr>
                        <a:t>5 milijardai Lt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0" dirty="0">
                          <a:latin typeface="Calibri"/>
                          <a:ea typeface="Calibri"/>
                          <a:cs typeface="Times New Roman"/>
                        </a:rPr>
                        <a:t>Įrengta galia 630 </a:t>
                      </a:r>
                      <a:r>
                        <a:rPr lang="lt-LT" sz="1600" b="0" dirty="0" err="1" smtClean="0">
                          <a:latin typeface="Calibri"/>
                          <a:ea typeface="Calibri"/>
                          <a:cs typeface="Times New Roman"/>
                        </a:rPr>
                        <a:t>Mwe</a:t>
                      </a: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600" b="0" dirty="0" err="1" smtClean="0">
                          <a:latin typeface="Calibri"/>
                          <a:ea typeface="Calibri"/>
                          <a:cs typeface="Times New Roman"/>
                        </a:rPr>
                        <a:t>Bendra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metinė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elektros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gamyba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apie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TWh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  <a:endParaRPr lang="lt-LT" sz="16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Bendra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metinė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šilumos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gamyba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apie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5.1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TWh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endParaRPr lang="lt-LT" sz="16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Biokuro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metiniai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poreikiai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apie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0.</a:t>
                      </a: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>63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milijonai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tne</a:t>
                      </a:r>
                      <a:endParaRPr lang="lt-LT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>Vėjo </a:t>
                      </a:r>
                      <a:r>
                        <a:rPr lang="lt-LT" sz="1600" b="0" dirty="0">
                          <a:latin typeface="Calibri"/>
                          <a:ea typeface="Calibri"/>
                          <a:cs typeface="Times New Roman"/>
                        </a:rPr>
                        <a:t>jėgainių plėtra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>3.9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 smtClean="0">
                          <a:latin typeface="Calibri"/>
                          <a:ea typeface="Calibri"/>
                          <a:cs typeface="Times New Roman"/>
                        </a:rPr>
                        <a:t>milijard</a:t>
                      </a: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Lt</a:t>
                      </a:r>
                      <a:endParaRPr lang="lt-LT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>Papildomai </a:t>
                      </a:r>
                      <a:r>
                        <a:rPr lang="lt-LT" sz="1600" b="0" dirty="0">
                          <a:latin typeface="Calibri"/>
                          <a:ea typeface="Calibri"/>
                          <a:cs typeface="Times New Roman"/>
                        </a:rPr>
                        <a:t>įrengta apie </a:t>
                      </a: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MWe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galia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b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Papildoma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elektros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gamyba</a:t>
                      </a:r>
                      <a:r>
                        <a:rPr lang="en-US" sz="1600" b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r>
                        <a:rPr lang="lt-LT" sz="1600" b="0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r>
                        <a:rPr lang="en-US" sz="1600" b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Calibri"/>
                          <a:ea typeface="Calibri"/>
                          <a:cs typeface="Times New Roman"/>
                        </a:rPr>
                        <a:t>TWh</a:t>
                      </a:r>
                      <a:endParaRPr lang="lt-LT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>Biodujų </a:t>
                      </a:r>
                      <a:r>
                        <a:rPr lang="lt-LT" sz="1600" dirty="0">
                          <a:latin typeface="Calibri"/>
                          <a:ea typeface="Calibri"/>
                          <a:cs typeface="Times New Roman"/>
                        </a:rPr>
                        <a:t>elektrinių plėtra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1.2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milijardai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 Lt</a:t>
                      </a:r>
                      <a:endParaRPr lang="lt-L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>Papildomai </a:t>
                      </a:r>
                      <a:r>
                        <a:rPr lang="lt-LT" sz="1600" dirty="0">
                          <a:latin typeface="Calibri"/>
                          <a:ea typeface="Calibri"/>
                          <a:cs typeface="Times New Roman"/>
                        </a:rPr>
                        <a:t>įrengta apie 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85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MWe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galia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b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Papildoma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elektros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gamyba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 0.6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TWh</a:t>
                      </a:r>
                      <a:endParaRPr lang="lt-L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lt-LT" sz="1600" dirty="0" err="1" smtClean="0">
                          <a:latin typeface="Calibri"/>
                          <a:ea typeface="Calibri"/>
                          <a:cs typeface="Times New Roman"/>
                        </a:rPr>
                        <a:t>Kt</a:t>
                      </a: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lt-L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0.</a:t>
                      </a: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milijardo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 Lt</a:t>
                      </a:r>
                      <a:endParaRPr lang="lt-L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600" dirty="0" err="1" smtClean="0">
                          <a:latin typeface="Calibri"/>
                          <a:ea typeface="Calibri"/>
                          <a:cs typeface="Times New Roman"/>
                        </a:rPr>
                        <a:t>Papildoma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elektros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gamyba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0.0</a:t>
                      </a:r>
                      <a:r>
                        <a:rPr lang="lt-LT" sz="16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Calibri"/>
                          <a:ea typeface="Calibri"/>
                          <a:cs typeface="Times New Roman"/>
                        </a:rPr>
                        <a:t>TWh</a:t>
                      </a:r>
                      <a:endParaRPr lang="lt-L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b="1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lt-LT" sz="1600" b="1" dirty="0" smtClean="0">
                          <a:latin typeface="Calibri"/>
                          <a:ea typeface="Calibri"/>
                          <a:cs typeface="Times New Roman"/>
                        </a:rPr>
                        <a:t>IŠ VISO:</a:t>
                      </a:r>
                      <a:endParaRPr lang="lt-LT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lt-LT" sz="1600" b="1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lt-LT" sz="1600" b="1" dirty="0" smtClean="0">
                          <a:latin typeface="Calibri"/>
                          <a:ea typeface="Calibri"/>
                          <a:cs typeface="Times New Roman"/>
                        </a:rPr>
                        <a:t>10.2 milijardo Lt</a:t>
                      </a:r>
                      <a:endParaRPr lang="lt-LT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4546" y="196850"/>
            <a:ext cx="6980350" cy="730250"/>
          </a:xfrm>
        </p:spPr>
        <p:txBody>
          <a:bodyPr/>
          <a:lstStyle/>
          <a:p>
            <a:r>
              <a:rPr lang="lt-LT" dirty="0" smtClean="0"/>
              <a:t>Investicijos į atsinaujinančios energetikos </a:t>
            </a:r>
            <a:r>
              <a:rPr lang="lt-LT" dirty="0" smtClean="0"/>
              <a:t>elektros sektoriuje  </a:t>
            </a:r>
            <a:r>
              <a:rPr lang="lt-LT" dirty="0" smtClean="0"/>
              <a:t>plėtrą iki 2020 </a:t>
            </a:r>
            <a:r>
              <a:rPr lang="lt-LT" dirty="0" smtClean="0"/>
              <a:t>metų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55911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381000" y="2533650"/>
            <a:ext cx="7423150" cy="3333750"/>
          </a:xfrm>
        </p:spPr>
        <p:txBody>
          <a:bodyPr/>
          <a:lstStyle/>
          <a:p>
            <a:r>
              <a:rPr lang="lt-LT" dirty="0" smtClean="0"/>
              <a:t>Biokuro </a:t>
            </a:r>
            <a:r>
              <a:rPr lang="lt-LT" dirty="0" err="1" smtClean="0"/>
              <a:t>kogeneracinės</a:t>
            </a:r>
            <a:r>
              <a:rPr lang="lt-LT" dirty="0" smtClean="0"/>
              <a:t> elektrinės:	apie 1.5 </a:t>
            </a:r>
            <a:r>
              <a:rPr lang="lt-LT" dirty="0" err="1" smtClean="0"/>
              <a:t>mlrd</a:t>
            </a:r>
            <a:r>
              <a:rPr lang="lt-LT" dirty="0" smtClean="0"/>
              <a:t>. Lt</a:t>
            </a:r>
          </a:p>
          <a:p>
            <a:r>
              <a:rPr lang="lt-LT" dirty="0" smtClean="0"/>
              <a:t>Vėjo jėgainės:				apie 1.9 </a:t>
            </a:r>
            <a:r>
              <a:rPr lang="lt-LT" dirty="0" err="1" smtClean="0"/>
              <a:t>mlrd</a:t>
            </a:r>
            <a:r>
              <a:rPr lang="lt-LT" dirty="0" smtClean="0"/>
              <a:t>. Lt</a:t>
            </a:r>
          </a:p>
          <a:p>
            <a:r>
              <a:rPr lang="lt-LT" dirty="0" smtClean="0"/>
              <a:t>Biodujų jėgainės:			apie 0,8 </a:t>
            </a:r>
            <a:r>
              <a:rPr lang="lt-LT" dirty="0" err="1" smtClean="0"/>
              <a:t>mlrd</a:t>
            </a:r>
            <a:r>
              <a:rPr lang="lt-LT" dirty="0" smtClean="0"/>
              <a:t>. Lt</a:t>
            </a:r>
          </a:p>
          <a:p>
            <a:pPr marL="0" indent="0">
              <a:buNone/>
            </a:pPr>
            <a:r>
              <a:rPr lang="lt-LT" b="1" dirty="0" smtClean="0"/>
              <a:t>	Viso:				apie 4.2 </a:t>
            </a:r>
            <a:r>
              <a:rPr lang="lt-LT" b="1" dirty="0" err="1" smtClean="0"/>
              <a:t>mlrd</a:t>
            </a:r>
            <a:r>
              <a:rPr lang="lt-LT" b="1" dirty="0" smtClean="0"/>
              <a:t>. Lt </a:t>
            </a:r>
          </a:p>
          <a:p>
            <a:pPr marL="0" indent="0">
              <a:buNone/>
            </a:pPr>
            <a:endParaRPr lang="lt-LT" b="1" dirty="0"/>
          </a:p>
          <a:p>
            <a:pPr marL="0" indent="0">
              <a:buNone/>
            </a:pPr>
            <a:r>
              <a:rPr lang="lt-LT" dirty="0" smtClean="0"/>
              <a:t>Paskaičiuota parama, reikalinga, kad šiose elektrinėse pagamintos elektros energijos savikaina (su pelnu)  būtų ne didesnė, nei didmeninė rinkos kaina</a:t>
            </a:r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>
          <a:xfrm>
            <a:off x="381000" y="196850"/>
            <a:ext cx="6400800" cy="730250"/>
          </a:xfrm>
        </p:spPr>
        <p:txBody>
          <a:bodyPr/>
          <a:lstStyle/>
          <a:p>
            <a:r>
              <a:rPr lang="lt-LT" dirty="0" smtClean="0"/>
              <a:t>Parama iš ES Struktūrinių fondų  </a:t>
            </a:r>
            <a:r>
              <a:rPr lang="lt-LT" dirty="0"/>
              <a:t>elektros sektoriuje  plėtrą iki 2020 metų</a:t>
            </a:r>
          </a:p>
        </p:txBody>
      </p:sp>
    </p:spTree>
    <p:extLst>
      <p:ext uri="{BB962C8B-B14F-4D97-AF65-F5344CB8AC3E}">
        <p14:creationId xmlns:p14="http://schemas.microsoft.com/office/powerpoint/2010/main" val="3642001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333374" y="1228725"/>
            <a:ext cx="8391526" cy="4419600"/>
          </a:xfrm>
        </p:spPr>
        <p:txBody>
          <a:bodyPr/>
          <a:lstStyle/>
          <a:p>
            <a:pPr lvl="1"/>
            <a:r>
              <a:rPr lang="lt-LT" dirty="0" smtClean="0"/>
              <a:t>Kuriamos darbo vietos:</a:t>
            </a:r>
          </a:p>
          <a:p>
            <a:pPr lvl="2">
              <a:spcBef>
                <a:spcPts val="600"/>
              </a:spcBef>
            </a:pPr>
            <a:r>
              <a:rPr lang="lt-LT" dirty="0" smtClean="0"/>
              <a:t>Mažėja biudžeto išlaidos socialinėms programoms finansuoti</a:t>
            </a:r>
          </a:p>
          <a:p>
            <a:pPr lvl="2">
              <a:spcBef>
                <a:spcPts val="600"/>
              </a:spcBef>
            </a:pPr>
            <a:r>
              <a:rPr lang="lt-LT" dirty="0" smtClean="0"/>
              <a:t>Auga biudžeto pajamos per pajamų mokesčius</a:t>
            </a:r>
          </a:p>
          <a:p>
            <a:pPr lvl="1"/>
            <a:r>
              <a:rPr lang="lt-LT" dirty="0" smtClean="0"/>
              <a:t>Dalis išlaidų realiai „grįžta į ekonomiką“</a:t>
            </a:r>
          </a:p>
          <a:p>
            <a:pPr marL="642937" lvl="2" indent="0">
              <a:spcBef>
                <a:spcPts val="600"/>
              </a:spcBef>
              <a:buNone/>
            </a:pPr>
            <a:r>
              <a:rPr lang="lt-LT" dirty="0" smtClean="0"/>
              <a:t>	Įmonių, asmenų uždirbamos pajamos vėliau naudojamos, kaip išlaidos perkant kitus vietinius produktus ir paslaugas (vėl gi auga biudžeto pajamos...)</a:t>
            </a:r>
          </a:p>
          <a:p>
            <a:pPr lvl="1"/>
            <a:r>
              <a:rPr lang="lt-LT" dirty="0" smtClean="0"/>
              <a:t>„</a:t>
            </a:r>
            <a:r>
              <a:rPr lang="lt-LT" dirty="0" err="1" smtClean="0"/>
              <a:t>Merit</a:t>
            </a:r>
            <a:r>
              <a:rPr lang="lt-LT" dirty="0" smtClean="0"/>
              <a:t> </a:t>
            </a:r>
            <a:r>
              <a:rPr lang="lt-LT" dirty="0" err="1" smtClean="0"/>
              <a:t>order</a:t>
            </a:r>
            <a:r>
              <a:rPr lang="lt-LT" dirty="0" smtClean="0"/>
              <a:t> </a:t>
            </a:r>
            <a:r>
              <a:rPr lang="lt-LT" dirty="0" err="1" smtClean="0"/>
              <a:t>effect</a:t>
            </a:r>
            <a:r>
              <a:rPr lang="lt-LT" dirty="0" smtClean="0"/>
              <a:t>“</a:t>
            </a:r>
          </a:p>
          <a:p>
            <a:pPr marL="642937" lvl="2" indent="0">
              <a:spcBef>
                <a:spcPts val="600"/>
              </a:spcBef>
              <a:buNone/>
            </a:pPr>
            <a:r>
              <a:rPr lang="lt-LT" dirty="0" smtClean="0"/>
              <a:t>	Vietinė energijos gamyba didina importuotojų (tradicinių gamintojų) konkurenciją, ko </a:t>
            </a:r>
            <a:r>
              <a:rPr lang="lt-LT" dirty="0" err="1" smtClean="0"/>
              <a:t>pasekoje</a:t>
            </a:r>
            <a:r>
              <a:rPr lang="lt-LT" dirty="0" smtClean="0"/>
              <a:t> mažėja importuojamos energijos kaina visiems vartotojams</a:t>
            </a:r>
          </a:p>
          <a:p>
            <a:pPr lvl="1"/>
            <a:r>
              <a:rPr lang="lt-LT" dirty="0" smtClean="0"/>
              <a:t>Išorinių kaštų mažėjimas</a:t>
            </a:r>
          </a:p>
          <a:p>
            <a:pPr lvl="2">
              <a:spcBef>
                <a:spcPts val="600"/>
              </a:spcBef>
            </a:pPr>
            <a:r>
              <a:rPr lang="lt-LT" dirty="0" smtClean="0"/>
              <a:t>Klimato kaitos kaštų mažėjimas</a:t>
            </a:r>
          </a:p>
          <a:p>
            <a:pPr lvl="2">
              <a:spcBef>
                <a:spcPts val="600"/>
              </a:spcBef>
            </a:pPr>
            <a:r>
              <a:rPr lang="lt-LT" dirty="0" smtClean="0"/>
              <a:t>Energetinio saugumo (rizikos) kaštų mažėjimas</a:t>
            </a:r>
          </a:p>
          <a:p>
            <a:pPr lvl="2">
              <a:spcBef>
                <a:spcPts val="600"/>
              </a:spcBef>
            </a:pPr>
            <a:r>
              <a:rPr lang="lt-LT" dirty="0" smtClean="0"/>
              <a:t>...	</a:t>
            </a:r>
          </a:p>
          <a:p>
            <a:pPr lvl="1"/>
            <a:r>
              <a:rPr lang="lt-LT" dirty="0" smtClean="0"/>
              <a:t>„</a:t>
            </a:r>
            <a:r>
              <a:rPr lang="lt-LT" dirty="0" err="1" smtClean="0"/>
              <a:t>Learning</a:t>
            </a:r>
            <a:r>
              <a:rPr lang="lt-LT" dirty="0" smtClean="0"/>
              <a:t> </a:t>
            </a:r>
            <a:r>
              <a:rPr lang="lt-LT" dirty="0" err="1" smtClean="0"/>
              <a:t>factor</a:t>
            </a:r>
            <a:r>
              <a:rPr lang="lt-LT" dirty="0" smtClean="0"/>
              <a:t>“</a:t>
            </a:r>
          </a:p>
          <a:p>
            <a:pPr marL="642937" lvl="2" indent="0">
              <a:spcBef>
                <a:spcPts val="600"/>
              </a:spcBef>
              <a:buNone/>
            </a:pPr>
            <a:r>
              <a:rPr lang="lt-LT" dirty="0" smtClean="0"/>
              <a:t>	Kiekvienas įgyvendintas projektas sukelia prielaidą sekantį projektą įgyvendinti mažesniais kaštais, efektyviau, greičiau ir </a:t>
            </a:r>
            <a:r>
              <a:rPr lang="lt-LT" dirty="0" err="1" smtClean="0"/>
              <a:t>t.t</a:t>
            </a:r>
            <a:r>
              <a:rPr lang="lt-LT" dirty="0" smtClean="0"/>
              <a:t>.</a:t>
            </a:r>
          </a:p>
          <a:p>
            <a:pPr lvl="2"/>
            <a:endParaRPr lang="lt-LT" dirty="0" smtClean="0"/>
          </a:p>
          <a:p>
            <a:pPr lvl="2"/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>
          <a:xfrm>
            <a:off x="381000" y="196850"/>
            <a:ext cx="6076950" cy="730250"/>
          </a:xfrm>
        </p:spPr>
        <p:txBody>
          <a:bodyPr/>
          <a:lstStyle/>
          <a:p>
            <a:r>
              <a:rPr lang="lt-LT" dirty="0" smtClean="0"/>
              <a:t>Kokia paramos atsinaujinančiai energetikai prasmė? Kuriama išorinė nauda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961953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314687"/>
              </p:ext>
            </p:extLst>
          </p:nvPr>
        </p:nvGraphicFramePr>
        <p:xfrm>
          <a:off x="380999" y="1304924"/>
          <a:ext cx="8201025" cy="4554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2510"/>
                <a:gridCol w="1431145"/>
                <a:gridCol w="1546900"/>
                <a:gridCol w="1350470"/>
              </a:tblGrid>
              <a:tr h="352426">
                <a:tc gridSpan="4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b="1" u="none" strike="noStrike" dirty="0" smtClean="0">
                          <a:effectLst/>
                        </a:rPr>
                        <a:t>Dalis kaštų grįžtančių</a:t>
                      </a:r>
                      <a:r>
                        <a:rPr lang="lt-LT" sz="1600" b="1" u="none" strike="noStrike" baseline="0" dirty="0" smtClean="0">
                          <a:effectLst/>
                        </a:rPr>
                        <a:t> į ekonomiką</a:t>
                      </a:r>
                    </a:p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t-LT" sz="8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353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Investicijos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Priežiūra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Kuras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9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 dirty="0">
                          <a:effectLst/>
                        </a:rPr>
                        <a:t>Biokuro </a:t>
                      </a:r>
                      <a:r>
                        <a:rPr lang="lt-LT" sz="1600" u="none" strike="noStrike" dirty="0" err="1">
                          <a:effectLst/>
                        </a:rPr>
                        <a:t>kogeneracines</a:t>
                      </a:r>
                      <a:r>
                        <a:rPr lang="lt-LT" sz="1600" u="none" strike="noStrike" dirty="0">
                          <a:effectLst/>
                        </a:rPr>
                        <a:t> </a:t>
                      </a:r>
                      <a:r>
                        <a:rPr lang="lt-LT" sz="1600" u="none" strike="noStrike" dirty="0" smtClean="0">
                          <a:effectLst/>
                        </a:rPr>
                        <a:t>elektrinės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20%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50%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50%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9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 dirty="0">
                          <a:effectLst/>
                        </a:rPr>
                        <a:t>Vėjo jėgainės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10%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50%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 smtClean="0">
                          <a:effectLst/>
                        </a:rPr>
                        <a:t>-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9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 dirty="0">
                          <a:effectLst/>
                        </a:rPr>
                        <a:t>Biodujų jėgainės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20%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50%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effectLst/>
                        </a:rPr>
                        <a:t>50</a:t>
                      </a:r>
                      <a:r>
                        <a:rPr lang="lt-LT" sz="1600" u="none" strike="noStrike" dirty="0" smtClean="0">
                          <a:effectLst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391">
                <a:tc gridSpan="4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t-LT" sz="1600" b="1" u="none" strike="noStrike" dirty="0" smtClean="0">
                        <a:effectLst/>
                      </a:endParaRPr>
                    </a:p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t-LT" sz="1600" b="1" u="none" strike="noStrike" dirty="0" smtClean="0">
                        <a:effectLst/>
                      </a:endParaRPr>
                    </a:p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t-LT" sz="1600" b="1" u="none" strike="noStrike" dirty="0" smtClean="0">
                        <a:effectLst/>
                      </a:endParaRPr>
                    </a:p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t-LT" sz="1600" b="1" u="none" strike="noStrike" dirty="0" smtClean="0">
                          <a:effectLst/>
                        </a:rPr>
                        <a:t>KAŠTAI, GRĮŽTANTYS Į LIETUVOS EKONOMIKĄ PER ĮRANGOS EKSPLOATAVIMO LAIKOTARPĮ (diskontuojant</a:t>
                      </a:r>
                      <a:r>
                        <a:rPr lang="lt-LT" sz="1600" b="1" u="none" strike="noStrike" baseline="0" dirty="0" smtClean="0">
                          <a:effectLst/>
                        </a:rPr>
                        <a:t> (</a:t>
                      </a:r>
                      <a:r>
                        <a:rPr lang="lt-LT" sz="1600" b="1" u="none" strike="noStrike" baseline="0" dirty="0" err="1" smtClean="0">
                          <a:effectLst/>
                        </a:rPr>
                        <a:t>d.n</a:t>
                      </a:r>
                      <a:r>
                        <a:rPr lang="lt-LT" sz="1600" b="1" u="none" strike="noStrike" baseline="0" dirty="0" smtClean="0">
                          <a:effectLst/>
                        </a:rPr>
                        <a:t>. </a:t>
                      </a:r>
                      <a:r>
                        <a:rPr lang="lt-LT" sz="1600" b="1" u="none" strike="noStrike" dirty="0" smtClean="0">
                          <a:effectLst/>
                        </a:rPr>
                        <a:t>5%))  (</a:t>
                      </a:r>
                      <a:r>
                        <a:rPr lang="lt-LT" sz="1600" b="1" u="none" strike="noStrike" dirty="0" err="1" smtClean="0">
                          <a:effectLst/>
                        </a:rPr>
                        <a:t>mlrd</a:t>
                      </a:r>
                      <a:r>
                        <a:rPr lang="lt-LT" sz="1600" b="1" u="none" strike="noStrike" dirty="0" smtClean="0">
                          <a:effectLst/>
                        </a:rPr>
                        <a:t>. LT)</a:t>
                      </a:r>
                    </a:p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t-LT" sz="8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t-LT" sz="1600" u="none" strike="noStrike" dirty="0" smtClean="0">
                        <a:effectLst/>
                      </a:endParaRPr>
                    </a:p>
                  </a:txBody>
                  <a:tcPr marL="9525" marR="9525" marT="9525" marB="0" anchor="b"/>
                </a:tc>
              </a:tr>
              <a:tr h="35359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 dirty="0">
                          <a:effectLst/>
                        </a:rPr>
                        <a:t>Biokuro </a:t>
                      </a:r>
                      <a:r>
                        <a:rPr lang="lt-LT" sz="1600" u="none" strike="noStrike" dirty="0" err="1">
                          <a:effectLst/>
                        </a:rPr>
                        <a:t>kogeneracines</a:t>
                      </a:r>
                      <a:r>
                        <a:rPr lang="lt-LT" sz="1600" u="none" strike="noStrike" dirty="0">
                          <a:effectLst/>
                        </a:rPr>
                        <a:t> </a:t>
                      </a:r>
                      <a:r>
                        <a:rPr lang="lt-LT" sz="1600" u="none" strike="noStrike" dirty="0" smtClean="0">
                          <a:effectLst/>
                        </a:rPr>
                        <a:t>elektrinės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1,00 </a:t>
                      </a:r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t-LT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1,02 </a:t>
                      </a:r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t-LT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3,88 </a:t>
                      </a:r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9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 dirty="0">
                          <a:effectLst/>
                        </a:rPr>
                        <a:t>Vėjo jėgainės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0,39 </a:t>
                      </a:r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t-LT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0,51 </a:t>
                      </a:r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t-LT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9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 dirty="0">
                          <a:effectLst/>
                        </a:rPr>
                        <a:t>Biodujų jėgainės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0,24 </a:t>
                      </a:r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t-LT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0,45 </a:t>
                      </a:r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t-LT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0,37 </a:t>
                      </a:r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9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t-LT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VISO:</a:t>
                      </a:r>
                      <a:endParaRPr lang="lt-LT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7,9 </a:t>
                      </a:r>
                      <a:r>
                        <a:rPr lang="lt-LT" sz="1600" b="1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mlrd</a:t>
                      </a:r>
                      <a:r>
                        <a:rPr lang="lt-LT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LT</a:t>
                      </a:r>
                      <a:endParaRPr lang="lt-LT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t-LT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39501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design manual_ms_1">
  <a:themeElements>
    <a:clrScheme name="PowerPoint design manual_ms_1 1">
      <a:dk1>
        <a:srgbClr val="2F3736"/>
      </a:dk1>
      <a:lt1>
        <a:srgbClr val="3A74AE"/>
      </a:lt1>
      <a:dk2>
        <a:srgbClr val="1F426E"/>
      </a:dk2>
      <a:lt2>
        <a:srgbClr val="FFFFFF"/>
      </a:lt2>
      <a:accent1>
        <a:srgbClr val="63C5BE"/>
      </a:accent1>
      <a:accent2>
        <a:srgbClr val="20928A"/>
      </a:accent2>
      <a:accent3>
        <a:srgbClr val="AEBCD3"/>
      </a:accent3>
      <a:accent4>
        <a:srgbClr val="272D2D"/>
      </a:accent4>
      <a:accent5>
        <a:srgbClr val="B7DFDB"/>
      </a:accent5>
      <a:accent6>
        <a:srgbClr val="1C847D"/>
      </a:accent6>
      <a:hlink>
        <a:srgbClr val="CC0000"/>
      </a:hlink>
      <a:folHlink>
        <a:srgbClr val="9E0019"/>
      </a:folHlink>
    </a:clrScheme>
    <a:fontScheme name="PowerPoint design manual_ms_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8000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75000"/>
          </a:spcBef>
          <a:spcAft>
            <a:spcPct val="0"/>
          </a:spcAft>
          <a:buClrTx/>
          <a:buSzTx/>
          <a:buFontTx/>
          <a:buNone/>
          <a:tabLst/>
          <a:defRPr kumimoji="0" lang="da-DK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8000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75000"/>
          </a:spcBef>
          <a:spcAft>
            <a:spcPct val="0"/>
          </a:spcAft>
          <a:buClrTx/>
          <a:buSzTx/>
          <a:buFontTx/>
          <a:buNone/>
          <a:tabLst/>
          <a:defRPr kumimoji="0" lang="da-DK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owerPoint design manual_ms_1 1">
        <a:dk1>
          <a:srgbClr val="2F3736"/>
        </a:dk1>
        <a:lt1>
          <a:srgbClr val="3A74AE"/>
        </a:lt1>
        <a:dk2>
          <a:srgbClr val="1F426E"/>
        </a:dk2>
        <a:lt2>
          <a:srgbClr val="FFFFFF"/>
        </a:lt2>
        <a:accent1>
          <a:srgbClr val="63C5BE"/>
        </a:accent1>
        <a:accent2>
          <a:srgbClr val="20928A"/>
        </a:accent2>
        <a:accent3>
          <a:srgbClr val="AEBCD3"/>
        </a:accent3>
        <a:accent4>
          <a:srgbClr val="272D2D"/>
        </a:accent4>
        <a:accent5>
          <a:srgbClr val="B7DFDB"/>
        </a:accent5>
        <a:accent6>
          <a:srgbClr val="1C847D"/>
        </a:accent6>
        <a:hlink>
          <a:srgbClr val="CC0000"/>
        </a:hlink>
        <a:folHlink>
          <a:srgbClr val="9E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84A6C2"/>
      </a:lt1>
      <a:dk2>
        <a:srgbClr val="AEC8DE"/>
      </a:dk2>
      <a:lt2>
        <a:srgbClr val="FFFFFF"/>
      </a:lt2>
      <a:accent1>
        <a:srgbClr val="5094A1"/>
      </a:accent1>
      <a:accent2>
        <a:srgbClr val="8AC1CC"/>
      </a:accent2>
      <a:accent3>
        <a:srgbClr val="C2D0DD"/>
      </a:accent3>
      <a:accent4>
        <a:srgbClr val="000000"/>
      </a:accent4>
      <a:accent5>
        <a:srgbClr val="B3C8CD"/>
      </a:accent5>
      <a:accent6>
        <a:srgbClr val="7DAFB9"/>
      </a:accent6>
      <a:hlink>
        <a:srgbClr val="15354F"/>
      </a:hlink>
      <a:folHlink>
        <a:srgbClr val="B0BE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27645</TotalTime>
  <Words>305</Words>
  <Application>Microsoft Office PowerPoint</Application>
  <PresentationFormat>Demonstracija ekrane (4:3)</PresentationFormat>
  <Paragraphs>115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16" baseType="lpstr">
      <vt:lpstr>PowerPoint design manual_ms_1</vt:lpstr>
      <vt:lpstr>PowerPoint pristatymas</vt:lpstr>
      <vt:lpstr>Pasiūlymas energetikos strategijai</vt:lpstr>
      <vt:lpstr>PowerPoint pristatymas</vt:lpstr>
      <vt:lpstr>Elektros energijos poreikių/gamybos prognozė</vt:lpstr>
      <vt:lpstr>Elektros  energijos iš atsinaujinančių energijos išteklių gamybos prognozė</vt:lpstr>
      <vt:lpstr>Investicijos į atsinaujinančios energetikos elektros sektoriuje  plėtrą iki 2020 metų</vt:lpstr>
      <vt:lpstr>Parama iš ES Struktūrinių fondų  elektros sektoriuje  plėtrą iki 2020 metų</vt:lpstr>
      <vt:lpstr>Kokia paramos atsinaujinančiai energetikai prasmė? Kuriama išorinė nauda</vt:lpstr>
      <vt:lpstr>PowerPoint pristatymas</vt:lpstr>
      <vt:lpstr>PowerPoint pristatymas</vt:lpstr>
      <vt:lpstr>Investicijos į atsinaujinančios energetikos plėtrą 2021-2050 metų laikotarpyje (I)</vt:lpstr>
      <vt:lpstr>Energijos išteklių vartojimo prognozė</vt:lpstr>
      <vt:lpstr>Atsinaujinančių išteklių dalis bendrame galutiniame suvartojime</vt:lpstr>
      <vt:lpstr>Šiltamio efektą sukuriančių dujų emisijų energetikos sektoriuje prognozė</vt:lpstr>
      <vt:lpstr>Ačiū už dėmesį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design manual</dc:title>
  <dc:creator>Martynas Nagevičius</dc:creator>
  <cp:lastModifiedBy>Martynas Nagevičius</cp:lastModifiedBy>
  <cp:revision>378</cp:revision>
  <cp:lastPrinted>2003-11-29T23:54:42Z</cp:lastPrinted>
  <dcterms:created xsi:type="dcterms:W3CDTF">2004-05-18T12:21:40Z</dcterms:created>
  <dcterms:modified xsi:type="dcterms:W3CDTF">2013-04-19T11:36:18Z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1821097538</vt:i4>
  </property>
  <property fmtid="{D5CDD505-2E9C-101B-9397-08002B2CF9AE}" pid="3" name="_NewReviewCycle">
    <vt:lpwstr/>
  </property>
  <property fmtid="{D5CDD505-2E9C-101B-9397-08002B2CF9AE}" pid="4" name="_EmailSubject">
    <vt:lpwstr>Prezentacija</vt:lpwstr>
  </property>
  <property fmtid="{D5CDD505-2E9C-101B-9397-08002B2CF9AE}" pid="5" name="_AuthorEmail">
    <vt:lpwstr>manv@cowi.lt</vt:lpwstr>
  </property>
  <property fmtid="{D5CDD505-2E9C-101B-9397-08002B2CF9AE}" pid="6" name="_AuthorEmailDisplayName">
    <vt:lpwstr>Martynas Nagevicius</vt:lpwstr>
  </property>
  <property fmtid="{D5CDD505-2E9C-101B-9397-08002B2CF9AE}" pid="7" name="_PreviousAdHocReviewCycleID">
    <vt:i4>-1304854805</vt:i4>
  </property>
</Properties>
</file>