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rawings/drawing1.xml" ContentType="application/vnd.openxmlformats-officedocument.drawingml.chartshap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6" r:id="rId23"/>
    <p:sldId id="281" r:id="rId24"/>
    <p:sldId id="278" r:id="rId25"/>
    <p:sldId id="280" r:id="rId26"/>
    <p:sldId id="279"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03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Lina\kopijos\analizes\medicinine%20reabilitacija\pilni%20metai\duomenys.xlsx" TargetMode="Externa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view3D>
      <c:rAngAx val="1"/>
    </c:view3D>
    <c:floor>
      <c:spPr>
        <a:solidFill>
          <a:schemeClr val="bg1">
            <a:lumMod val="75000"/>
          </a:schemeClr>
        </a:solidFill>
      </c:spPr>
    </c:floor>
    <c:sideWall>
      <c:spPr>
        <a:solidFill>
          <a:schemeClr val="bg1">
            <a:lumMod val="75000"/>
          </a:schemeClr>
        </a:solidFill>
      </c:spPr>
    </c:sideWall>
    <c:plotArea>
      <c:layout/>
      <c:bar3DChart>
        <c:barDir val="bar"/>
        <c:grouping val="percentStacked"/>
        <c:ser>
          <c:idx val="0"/>
          <c:order val="0"/>
          <c:tx>
            <c:strRef>
              <c:f>indikacijos!$G$6</c:f>
              <c:strCache>
                <c:ptCount val="1"/>
                <c:pt idx="0">
                  <c:v>Vaikų paslaugoms apmokėti</c:v>
                </c:pt>
              </c:strCache>
            </c:strRef>
          </c:tx>
          <c:spPr>
            <a:solidFill>
              <a:srgbClr val="FFC000"/>
            </a:solidFill>
          </c:spPr>
          <c:dLbls>
            <c:numFmt formatCode="0.00%" sourceLinked="0"/>
            <c:txPr>
              <a:bodyPr/>
              <a:lstStyle/>
              <a:p>
                <a:pPr>
                  <a:defRPr sz="1200">
                    <a:latin typeface="Times New Roman" pitchFamily="18" charset="0"/>
                    <a:cs typeface="Times New Roman" pitchFamily="18" charset="0"/>
                  </a:defRPr>
                </a:pPr>
                <a:endParaRPr lang="en-US"/>
              </a:p>
            </c:txPr>
            <c:showVal val="1"/>
          </c:dLbls>
          <c:cat>
            <c:strRef>
              <c:f>indikacijos!$H$5:$I$5</c:f>
              <c:strCache>
                <c:ptCount val="2"/>
                <c:pt idx="0">
                  <c:v>2010 m.</c:v>
                </c:pt>
                <c:pt idx="1">
                  <c:v>2011 m.</c:v>
                </c:pt>
              </c:strCache>
            </c:strRef>
          </c:cat>
          <c:val>
            <c:numRef>
              <c:f>indikacijos!$H$6:$I$6</c:f>
              <c:numCache>
                <c:formatCode>General</c:formatCode>
                <c:ptCount val="2"/>
                <c:pt idx="0">
                  <c:v>0.18186848763852506</c:v>
                </c:pt>
                <c:pt idx="1">
                  <c:v>0.19512229347790672</c:v>
                </c:pt>
              </c:numCache>
            </c:numRef>
          </c:val>
        </c:ser>
        <c:ser>
          <c:idx val="1"/>
          <c:order val="1"/>
          <c:tx>
            <c:strRef>
              <c:f>indikacijos!$G$7</c:f>
              <c:strCache>
                <c:ptCount val="1"/>
                <c:pt idx="0">
                  <c:v>Suaugusiųjų paslaugoms apmokėti</c:v>
                </c:pt>
              </c:strCache>
            </c:strRef>
          </c:tx>
          <c:spPr>
            <a:solidFill>
              <a:srgbClr val="B8BA52"/>
            </a:solidFill>
          </c:spPr>
          <c:dLbls>
            <c:numFmt formatCode="0.00%" sourceLinked="0"/>
            <c:txPr>
              <a:bodyPr/>
              <a:lstStyle/>
              <a:p>
                <a:pPr>
                  <a:defRPr sz="1200">
                    <a:latin typeface="Times New Roman" pitchFamily="18" charset="0"/>
                    <a:cs typeface="Times New Roman" pitchFamily="18" charset="0"/>
                  </a:defRPr>
                </a:pPr>
                <a:endParaRPr lang="en-US"/>
              </a:p>
            </c:txPr>
            <c:showVal val="1"/>
          </c:dLbls>
          <c:cat>
            <c:strRef>
              <c:f>indikacijos!$H$5:$I$5</c:f>
              <c:strCache>
                <c:ptCount val="2"/>
                <c:pt idx="0">
                  <c:v>2010 m.</c:v>
                </c:pt>
                <c:pt idx="1">
                  <c:v>2011 m.</c:v>
                </c:pt>
              </c:strCache>
            </c:strRef>
          </c:cat>
          <c:val>
            <c:numRef>
              <c:f>indikacijos!$H$7:$I$7</c:f>
              <c:numCache>
                <c:formatCode>General</c:formatCode>
                <c:ptCount val="2"/>
                <c:pt idx="0">
                  <c:v>0.81813151236147597</c:v>
                </c:pt>
                <c:pt idx="1">
                  <c:v>0.80487770652209401</c:v>
                </c:pt>
              </c:numCache>
            </c:numRef>
          </c:val>
        </c:ser>
        <c:shape val="box"/>
        <c:axId val="74441088"/>
        <c:axId val="89624576"/>
        <c:axId val="0"/>
      </c:bar3DChart>
      <c:catAx>
        <c:axId val="74441088"/>
        <c:scaling>
          <c:orientation val="minMax"/>
        </c:scaling>
        <c:axPos val="l"/>
        <c:tickLblPos val="nextTo"/>
        <c:txPr>
          <a:bodyPr/>
          <a:lstStyle/>
          <a:p>
            <a:pPr>
              <a:defRPr sz="1200">
                <a:latin typeface="Times New Roman" pitchFamily="18" charset="0"/>
                <a:cs typeface="Times New Roman" pitchFamily="18" charset="0"/>
              </a:defRPr>
            </a:pPr>
            <a:endParaRPr lang="en-US"/>
          </a:p>
        </c:txPr>
        <c:crossAx val="89624576"/>
        <c:crosses val="autoZero"/>
        <c:auto val="1"/>
        <c:lblAlgn val="ctr"/>
        <c:lblOffset val="100"/>
      </c:catAx>
      <c:valAx>
        <c:axId val="89624576"/>
        <c:scaling>
          <c:orientation val="minMax"/>
        </c:scaling>
        <c:axPos val="b"/>
        <c:majorGridlines/>
        <c:numFmt formatCode="0%" sourceLinked="1"/>
        <c:tickLblPos val="nextTo"/>
        <c:txPr>
          <a:bodyPr/>
          <a:lstStyle/>
          <a:p>
            <a:pPr>
              <a:defRPr>
                <a:latin typeface="Times New Roman" pitchFamily="18" charset="0"/>
                <a:cs typeface="Times New Roman" pitchFamily="18" charset="0"/>
              </a:defRPr>
            </a:pPr>
            <a:endParaRPr lang="en-US"/>
          </a:p>
        </c:txPr>
        <c:crossAx val="74441088"/>
        <c:crosses val="autoZero"/>
        <c:crossBetween val="between"/>
      </c:valAx>
    </c:plotArea>
    <c:legend>
      <c:legendPos val="b"/>
      <c:layout/>
      <c:txPr>
        <a:bodyPr/>
        <a:lstStyle/>
        <a:p>
          <a:pPr>
            <a:defRPr>
              <a:latin typeface="Times New Roman" pitchFamily="18" charset="0"/>
              <a:cs typeface="Times New Roman" pitchFamily="18" charset="0"/>
            </a:defRPr>
          </a:pPr>
          <a:endParaRPr lang="en-US"/>
        </a:p>
      </c:txPr>
    </c:legend>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view3D>
      <c:rotX val="30"/>
      <c:rotY val="196"/>
      <c:perspective val="30"/>
    </c:view3D>
    <c:plotArea>
      <c:layout/>
      <c:pie3DChart>
        <c:varyColors val="1"/>
        <c:ser>
          <c:idx val="0"/>
          <c:order val="0"/>
          <c:explosion val="7"/>
          <c:dPt>
            <c:idx val="0"/>
            <c:spPr>
              <a:solidFill>
                <a:srgbClr val="FFFF00"/>
              </a:solidFill>
            </c:spPr>
          </c:dPt>
          <c:dPt>
            <c:idx val="1"/>
            <c:spPr>
              <a:solidFill>
                <a:schemeClr val="accent3">
                  <a:lumMod val="50000"/>
                </a:schemeClr>
              </a:solidFill>
            </c:spPr>
          </c:dPt>
          <c:dPt>
            <c:idx val="2"/>
            <c:spPr>
              <a:solidFill>
                <a:srgbClr val="C00000"/>
              </a:solidFill>
            </c:spPr>
          </c:dPt>
          <c:dPt>
            <c:idx val="3"/>
            <c:spPr>
              <a:solidFill>
                <a:srgbClr val="B8BA52"/>
              </a:solidFill>
            </c:spPr>
          </c:dPt>
          <c:dPt>
            <c:idx val="4"/>
            <c:spPr>
              <a:solidFill>
                <a:srgbClr val="FFC000"/>
              </a:solidFill>
            </c:spPr>
          </c:dPt>
          <c:dPt>
            <c:idx val="5"/>
            <c:spPr>
              <a:solidFill>
                <a:schemeClr val="accent6">
                  <a:lumMod val="75000"/>
                </a:schemeClr>
              </a:solidFill>
            </c:spPr>
          </c:dPt>
          <c:dLbls>
            <c:numFmt formatCode="0.0%" sourceLinked="0"/>
            <c:txPr>
              <a:bodyPr/>
              <a:lstStyle/>
              <a:p>
                <a:pPr>
                  <a:defRPr sz="1200">
                    <a:latin typeface="Times New Roman" pitchFamily="18" charset="0"/>
                    <a:cs typeface="Times New Roman" pitchFamily="18" charset="0"/>
                  </a:defRPr>
                </a:pPr>
                <a:endParaRPr lang="en-US"/>
              </a:p>
            </c:txPr>
            <c:showVal val="1"/>
            <c:showCatName val="1"/>
            <c:showPercent val="1"/>
            <c:separator>
</c:separator>
            <c:showLeaderLines val="1"/>
          </c:dLbls>
          <c:cat>
            <c:strRef>
              <c:f>tipai!$A$100:$A$105</c:f>
              <c:strCache>
                <c:ptCount val="6"/>
                <c:pt idx="0">
                  <c:v>Antirecidyvinis</c:v>
                </c:pt>
                <c:pt idx="1">
                  <c:v>Reabilitacija III</c:v>
                </c:pt>
                <c:pt idx="2">
                  <c:v>Palaikomoji reabilitacija</c:v>
                </c:pt>
                <c:pt idx="3">
                  <c:v>Ambulatorinė reabilitacija</c:v>
                </c:pt>
                <c:pt idx="4">
                  <c:v>Reabilitacija II</c:v>
                </c:pt>
                <c:pt idx="5">
                  <c:v>Sveikatos grąžinamasis</c:v>
                </c:pt>
              </c:strCache>
            </c:strRef>
          </c:cat>
          <c:val>
            <c:numRef>
              <c:f>tipai!$B$100:$B$105</c:f>
              <c:numCache>
                <c:formatCode>#,##0</c:formatCode>
                <c:ptCount val="6"/>
                <c:pt idx="0">
                  <c:v>4935.1900000000014</c:v>
                </c:pt>
                <c:pt idx="1">
                  <c:v>56716.18</c:v>
                </c:pt>
                <c:pt idx="2">
                  <c:v>380147.17</c:v>
                </c:pt>
                <c:pt idx="3">
                  <c:v>1322246.29</c:v>
                </c:pt>
                <c:pt idx="4">
                  <c:v>2241968.7400000002</c:v>
                </c:pt>
                <c:pt idx="5">
                  <c:v>4736574.53</c:v>
                </c:pt>
              </c:numCache>
            </c:numRef>
          </c:val>
        </c:ser>
      </c:pie3DChart>
    </c:plotArea>
    <c:plotVisOnly val="1"/>
    <c:dispBlanksAs val="zero"/>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view3D>
      <c:rAngAx val="1"/>
    </c:view3D>
    <c:floor>
      <c:spPr>
        <a:solidFill>
          <a:schemeClr val="bg1">
            <a:lumMod val="75000"/>
          </a:schemeClr>
        </a:solidFill>
      </c:spPr>
    </c:floor>
    <c:sideWall>
      <c:spPr>
        <a:solidFill>
          <a:schemeClr val="bg1">
            <a:lumMod val="75000"/>
          </a:schemeClr>
        </a:solidFill>
      </c:spPr>
    </c:sideWall>
    <c:plotArea>
      <c:layout/>
      <c:bar3DChart>
        <c:barDir val="col"/>
        <c:grouping val="clustered"/>
        <c:ser>
          <c:idx val="0"/>
          <c:order val="0"/>
          <c:tx>
            <c:strRef>
              <c:f>tipai!$B$125</c:f>
              <c:strCache>
                <c:ptCount val="1"/>
                <c:pt idx="0">
                  <c:v>2010 m.</c:v>
                </c:pt>
              </c:strCache>
            </c:strRef>
          </c:tx>
          <c:spPr>
            <a:solidFill>
              <a:srgbClr val="B8BA52"/>
            </a:solidFill>
          </c:spPr>
          <c:cat>
            <c:strRef>
              <c:f>tipai!$A$126:$A$131</c:f>
              <c:strCache>
                <c:ptCount val="6"/>
                <c:pt idx="0">
                  <c:v>Sveikatos grąžinamasis</c:v>
                </c:pt>
                <c:pt idx="1">
                  <c:v>Ambulatorinė reabilitacija</c:v>
                </c:pt>
                <c:pt idx="2">
                  <c:v>Reabilitacija II</c:v>
                </c:pt>
                <c:pt idx="3">
                  <c:v>Palaikomoji reabilitacija</c:v>
                </c:pt>
                <c:pt idx="4">
                  <c:v>Antirecidyvinis</c:v>
                </c:pt>
                <c:pt idx="5">
                  <c:v>Reabilitacija III</c:v>
                </c:pt>
              </c:strCache>
            </c:strRef>
          </c:cat>
          <c:val>
            <c:numRef>
              <c:f>tipai!$B$126:$B$131</c:f>
              <c:numCache>
                <c:formatCode>General</c:formatCode>
                <c:ptCount val="6"/>
                <c:pt idx="0">
                  <c:v>3675</c:v>
                </c:pt>
                <c:pt idx="1">
                  <c:v>1605</c:v>
                </c:pt>
                <c:pt idx="2">
                  <c:v>882</c:v>
                </c:pt>
                <c:pt idx="3">
                  <c:v>347</c:v>
                </c:pt>
                <c:pt idx="4">
                  <c:v>14</c:v>
                </c:pt>
                <c:pt idx="5">
                  <c:v>4</c:v>
                </c:pt>
              </c:numCache>
            </c:numRef>
          </c:val>
        </c:ser>
        <c:ser>
          <c:idx val="1"/>
          <c:order val="1"/>
          <c:tx>
            <c:strRef>
              <c:f>tipai!$C$125</c:f>
              <c:strCache>
                <c:ptCount val="1"/>
                <c:pt idx="0">
                  <c:v>2011 m.</c:v>
                </c:pt>
              </c:strCache>
            </c:strRef>
          </c:tx>
          <c:spPr>
            <a:solidFill>
              <a:srgbClr val="FFC000"/>
            </a:solidFill>
          </c:spPr>
          <c:cat>
            <c:strRef>
              <c:f>tipai!$A$126:$A$131</c:f>
              <c:strCache>
                <c:ptCount val="6"/>
                <c:pt idx="0">
                  <c:v>Sveikatos grąžinamasis</c:v>
                </c:pt>
                <c:pt idx="1">
                  <c:v>Ambulatorinė reabilitacija</c:v>
                </c:pt>
                <c:pt idx="2">
                  <c:v>Reabilitacija II</c:v>
                </c:pt>
                <c:pt idx="3">
                  <c:v>Palaikomoji reabilitacija</c:v>
                </c:pt>
                <c:pt idx="4">
                  <c:v>Antirecidyvinis</c:v>
                </c:pt>
                <c:pt idx="5">
                  <c:v>Reabilitacija III</c:v>
                </c:pt>
              </c:strCache>
            </c:strRef>
          </c:cat>
          <c:val>
            <c:numRef>
              <c:f>tipai!$C$126:$C$131</c:f>
              <c:numCache>
                <c:formatCode>General</c:formatCode>
                <c:ptCount val="6"/>
                <c:pt idx="0">
                  <c:v>4098</c:v>
                </c:pt>
                <c:pt idx="1">
                  <c:v>1688</c:v>
                </c:pt>
                <c:pt idx="2">
                  <c:v>1200</c:v>
                </c:pt>
                <c:pt idx="3">
                  <c:v>318</c:v>
                </c:pt>
                <c:pt idx="4">
                  <c:v>6</c:v>
                </c:pt>
                <c:pt idx="5">
                  <c:v>7</c:v>
                </c:pt>
              </c:numCache>
            </c:numRef>
          </c:val>
        </c:ser>
        <c:shape val="box"/>
        <c:axId val="98708096"/>
        <c:axId val="114990080"/>
        <c:axId val="0"/>
      </c:bar3DChart>
      <c:catAx>
        <c:axId val="98708096"/>
        <c:scaling>
          <c:orientation val="minMax"/>
        </c:scaling>
        <c:axPos val="b"/>
        <c:tickLblPos val="nextTo"/>
        <c:txPr>
          <a:bodyPr/>
          <a:lstStyle/>
          <a:p>
            <a:pPr>
              <a:defRPr>
                <a:latin typeface="Times New Roman" pitchFamily="18" charset="0"/>
                <a:cs typeface="Times New Roman" pitchFamily="18" charset="0"/>
              </a:defRPr>
            </a:pPr>
            <a:endParaRPr lang="en-US"/>
          </a:p>
        </c:txPr>
        <c:crossAx val="114990080"/>
        <c:crosses val="autoZero"/>
        <c:auto val="1"/>
        <c:lblAlgn val="ctr"/>
        <c:lblOffset val="100"/>
      </c:catAx>
      <c:valAx>
        <c:axId val="114990080"/>
        <c:scaling>
          <c:orientation val="minMax"/>
        </c:scaling>
        <c:axPos val="l"/>
        <c:majorGridlines/>
        <c:numFmt formatCode="General" sourceLinked="1"/>
        <c:tickLblPos val="nextTo"/>
        <c:txPr>
          <a:bodyPr/>
          <a:lstStyle/>
          <a:p>
            <a:pPr>
              <a:defRPr>
                <a:latin typeface="Times New Roman" pitchFamily="18" charset="0"/>
                <a:cs typeface="Times New Roman" pitchFamily="18" charset="0"/>
              </a:defRPr>
            </a:pPr>
            <a:endParaRPr lang="en-US"/>
          </a:p>
        </c:txPr>
        <c:crossAx val="98708096"/>
        <c:crosses val="autoZero"/>
        <c:crossBetween val="between"/>
      </c:valAx>
    </c:plotArea>
    <c:legend>
      <c:legendPos val="b"/>
      <c:layout/>
      <c:txPr>
        <a:bodyPr/>
        <a:lstStyle/>
        <a:p>
          <a:pPr>
            <a:defRPr>
              <a:latin typeface="Times New Roman" pitchFamily="18" charset="0"/>
              <a:cs typeface="Times New Roman" pitchFamily="18" charset="0"/>
            </a:defRPr>
          </a:pPr>
          <a:endParaRPr lang="en-US"/>
        </a:p>
      </c:txPr>
    </c:legend>
    <c:plotVisOnly val="1"/>
    <c:dispBlanksAs val="gap"/>
  </c:chart>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view3D>
      <c:rotX val="30"/>
      <c:rotY val="176"/>
      <c:perspective val="30"/>
    </c:view3D>
    <c:plotArea>
      <c:layout>
        <c:manualLayout>
          <c:layoutTarget val="inner"/>
          <c:xMode val="edge"/>
          <c:yMode val="edge"/>
          <c:x val="4.8227887198320683E-2"/>
          <c:y val="1.9942874564324916E-2"/>
          <c:w val="0.94972368306711852"/>
          <c:h val="0.94846963012771912"/>
        </c:manualLayout>
      </c:layout>
      <c:pie3DChart>
        <c:varyColors val="1"/>
        <c:ser>
          <c:idx val="0"/>
          <c:order val="0"/>
          <c:explosion val="15"/>
          <c:dPt>
            <c:idx val="0"/>
            <c:spPr>
              <a:solidFill>
                <a:srgbClr val="B8BA52"/>
              </a:solidFill>
            </c:spPr>
          </c:dPt>
          <c:dPt>
            <c:idx val="1"/>
            <c:spPr>
              <a:solidFill>
                <a:srgbClr val="FFC000"/>
              </a:solidFill>
            </c:spPr>
          </c:dPt>
          <c:dPt>
            <c:idx val="2"/>
            <c:spPr>
              <a:solidFill>
                <a:schemeClr val="accent6">
                  <a:lumMod val="75000"/>
                </a:schemeClr>
              </a:solidFill>
            </c:spPr>
          </c:dPt>
          <c:dPt>
            <c:idx val="3"/>
            <c:spPr>
              <a:solidFill>
                <a:srgbClr val="C00000"/>
              </a:solidFill>
            </c:spPr>
          </c:dPt>
          <c:dLbls>
            <c:dLbl>
              <c:idx val="0"/>
              <c:layout>
                <c:manualLayout>
                  <c:x val="0.18623486613489992"/>
                  <c:y val="-0.19150143672393596"/>
                </c:manualLayout>
              </c:layout>
              <c:showVal val="1"/>
              <c:showCatName val="1"/>
              <c:showPercent val="1"/>
              <c:separator>
</c:separator>
            </c:dLbl>
            <c:dLbl>
              <c:idx val="1"/>
              <c:layout>
                <c:manualLayout>
                  <c:x val="-0.13104191313506194"/>
                  <c:y val="2.1746930326454087E-2"/>
                </c:manualLayout>
              </c:layout>
              <c:showVal val="1"/>
              <c:showCatName val="1"/>
              <c:showPercent val="1"/>
              <c:separator>
</c:separator>
            </c:dLbl>
            <c:dLbl>
              <c:idx val="2"/>
              <c:layout>
                <c:manualLayout>
                  <c:x val="-9.3319527070999844E-2"/>
                  <c:y val="-0.16413853069426526"/>
                </c:manualLayout>
              </c:layout>
              <c:showVal val="1"/>
              <c:showCatName val="1"/>
              <c:showPercent val="1"/>
              <c:separator>
</c:separator>
            </c:dLbl>
            <c:txPr>
              <a:bodyPr/>
              <a:lstStyle/>
              <a:p>
                <a:pPr>
                  <a:defRPr sz="1100">
                    <a:latin typeface="Times New Roman" pitchFamily="18" charset="0"/>
                    <a:cs typeface="Times New Roman" pitchFamily="18" charset="0"/>
                  </a:defRPr>
                </a:pPr>
                <a:endParaRPr lang="en-US"/>
              </a:p>
            </c:txPr>
            <c:showVal val="1"/>
            <c:showCatName val="1"/>
            <c:showPercent val="1"/>
            <c:separator>
</c:separator>
            <c:showLeaderLines val="1"/>
          </c:dLbls>
          <c:cat>
            <c:strRef>
              <c:f>indikacijos!$A$75:$A$78</c:f>
              <c:strCache>
                <c:ptCount val="4"/>
                <c:pt idx="0">
                  <c:v>Vaikų kvėpavimo sistemos ligos</c:v>
                </c:pt>
                <c:pt idx="1">
                  <c:v>Vaikų judamojo-atramos aparato pažeidimai</c:v>
                </c:pt>
                <c:pt idx="2">
                  <c:v>Vaikų nervų sistemos ligos</c:v>
                </c:pt>
                <c:pt idx="3">
                  <c:v>Kitos</c:v>
                </c:pt>
              </c:strCache>
            </c:strRef>
          </c:cat>
          <c:val>
            <c:numRef>
              <c:f>indikacijos!$B$75:$B$78</c:f>
              <c:numCache>
                <c:formatCode>#,##0</c:formatCode>
                <c:ptCount val="4"/>
                <c:pt idx="0">
                  <c:v>3413027.27</c:v>
                </c:pt>
                <c:pt idx="1">
                  <c:v>2687600.59</c:v>
                </c:pt>
                <c:pt idx="2">
                  <c:v>1627945.75</c:v>
                </c:pt>
                <c:pt idx="3">
                  <c:v>1014014.49</c:v>
                </c:pt>
              </c:numCache>
            </c:numRef>
          </c:val>
        </c:ser>
      </c:pie3DChart>
    </c:plotArea>
    <c:plotVisOnly val="1"/>
    <c:dispBlanksAs val="zero"/>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view3D>
      <c:rAngAx val="1"/>
    </c:view3D>
    <c:floor>
      <c:spPr>
        <a:solidFill>
          <a:schemeClr val="bg1">
            <a:lumMod val="75000"/>
          </a:schemeClr>
        </a:solidFill>
      </c:spPr>
    </c:floor>
    <c:sideWall>
      <c:spPr>
        <a:solidFill>
          <a:schemeClr val="bg1">
            <a:lumMod val="75000"/>
          </a:schemeClr>
        </a:solidFill>
      </c:spPr>
    </c:sideWall>
    <c:backWall>
      <c:spPr>
        <a:noFill/>
      </c:spPr>
    </c:backWall>
    <c:plotArea>
      <c:layout>
        <c:manualLayout>
          <c:layoutTarget val="inner"/>
          <c:xMode val="edge"/>
          <c:yMode val="edge"/>
          <c:x val="8.8121055030757039E-2"/>
          <c:y val="4.4092323075213942E-2"/>
          <c:w val="0.91353879284890027"/>
          <c:h val="0.74627156326064781"/>
        </c:manualLayout>
      </c:layout>
      <c:bar3DChart>
        <c:barDir val="col"/>
        <c:grouping val="clustered"/>
        <c:ser>
          <c:idx val="0"/>
          <c:order val="0"/>
          <c:spPr>
            <a:solidFill>
              <a:srgbClr val="B8BA52"/>
            </a:solidFill>
          </c:spPr>
          <c:dLbls>
            <c:dLbl>
              <c:idx val="0"/>
              <c:layout>
                <c:manualLayout>
                  <c:x val="1.7973858521673939E-2"/>
                  <c:y val="8.016786013675269E-3"/>
                </c:manualLayout>
              </c:layout>
              <c:showVal val="1"/>
            </c:dLbl>
            <c:txPr>
              <a:bodyPr/>
              <a:lstStyle/>
              <a:p>
                <a:pPr>
                  <a:defRPr sz="1000">
                    <a:latin typeface="Times New Roman" pitchFamily="18" charset="0"/>
                    <a:cs typeface="Times New Roman" pitchFamily="18" charset="0"/>
                  </a:defRPr>
                </a:pPr>
                <a:endParaRPr lang="en-US"/>
              </a:p>
            </c:txPr>
            <c:showVal val="1"/>
          </c:dLbls>
          <c:cat>
            <c:strRef>
              <c:f>indikacijos!$A$163:$A$171</c:f>
              <c:strCache>
                <c:ptCount val="9"/>
                <c:pt idx="0">
                  <c:v>Vaikų psichikos ir elgesio sutrikimai</c:v>
                </c:pt>
                <c:pt idx="1">
                  <c:v>Vaikų ausų, nosies, gerklės ligos</c:v>
                </c:pt>
                <c:pt idx="2">
                  <c:v>Vaikų virškinimo sistemos ligos</c:v>
                </c:pt>
                <c:pt idx="3">
                  <c:v>Vaikų endokrininės ligos</c:v>
                </c:pt>
                <c:pt idx="4">
                  <c:v>Vaikų odos ligos</c:v>
                </c:pt>
                <c:pt idx="5">
                  <c:v>Vaikų akių ligos</c:v>
                </c:pt>
                <c:pt idx="6">
                  <c:v>Vaikų kraujotakos sistemos ligos</c:v>
                </c:pt>
                <c:pt idx="7">
                  <c:v>Vaikų kraujo ir limfos ligos</c:v>
                </c:pt>
                <c:pt idx="8">
                  <c:v>Vaikų inkstų ligos</c:v>
                </c:pt>
              </c:strCache>
            </c:strRef>
          </c:cat>
          <c:val>
            <c:numRef>
              <c:f>indikacijos!$B$163:$B$171</c:f>
              <c:numCache>
                <c:formatCode>#,##0</c:formatCode>
                <c:ptCount val="9"/>
                <c:pt idx="0">
                  <c:v>443715.7</c:v>
                </c:pt>
                <c:pt idx="1">
                  <c:v>156638.69</c:v>
                </c:pt>
                <c:pt idx="2">
                  <c:v>126260.02</c:v>
                </c:pt>
                <c:pt idx="3">
                  <c:v>101437.5</c:v>
                </c:pt>
                <c:pt idx="4">
                  <c:v>78055.199999999997</c:v>
                </c:pt>
                <c:pt idx="5">
                  <c:v>71662.39</c:v>
                </c:pt>
                <c:pt idx="6">
                  <c:v>21838.07</c:v>
                </c:pt>
                <c:pt idx="7">
                  <c:v>13955.79</c:v>
                </c:pt>
                <c:pt idx="8">
                  <c:v>451.13</c:v>
                </c:pt>
              </c:numCache>
            </c:numRef>
          </c:val>
        </c:ser>
        <c:shape val="box"/>
        <c:axId val="96616832"/>
        <c:axId val="96618752"/>
        <c:axId val="0"/>
      </c:bar3DChart>
      <c:catAx>
        <c:axId val="96616832"/>
        <c:scaling>
          <c:orientation val="minMax"/>
        </c:scaling>
        <c:axPos val="b"/>
        <c:tickLblPos val="nextTo"/>
        <c:txPr>
          <a:bodyPr rot="0"/>
          <a:lstStyle/>
          <a:p>
            <a:pPr>
              <a:defRPr sz="1000">
                <a:latin typeface="Times New Roman" pitchFamily="18" charset="0"/>
                <a:cs typeface="Times New Roman" pitchFamily="18" charset="0"/>
              </a:defRPr>
            </a:pPr>
            <a:endParaRPr lang="en-US"/>
          </a:p>
        </c:txPr>
        <c:crossAx val="96618752"/>
        <c:crosses val="autoZero"/>
        <c:auto val="1"/>
        <c:lblAlgn val="ctr"/>
        <c:lblOffset val="100"/>
      </c:catAx>
      <c:valAx>
        <c:axId val="96618752"/>
        <c:scaling>
          <c:orientation val="minMax"/>
        </c:scaling>
        <c:axPos val="l"/>
        <c:majorGridlines/>
        <c:numFmt formatCode="#,##0" sourceLinked="1"/>
        <c:tickLblPos val="nextTo"/>
        <c:txPr>
          <a:bodyPr/>
          <a:lstStyle/>
          <a:p>
            <a:pPr>
              <a:defRPr sz="1000">
                <a:latin typeface="Times New Roman" pitchFamily="18" charset="0"/>
                <a:cs typeface="Times New Roman" pitchFamily="18" charset="0"/>
              </a:defRPr>
            </a:pPr>
            <a:endParaRPr lang="en-US"/>
          </a:p>
        </c:txPr>
        <c:crossAx val="96616832"/>
        <c:crosses val="autoZero"/>
        <c:crossBetween val="between"/>
      </c:valAx>
    </c:plotArea>
    <c:plotVisOnly val="1"/>
    <c:dispBlanksAs val="gap"/>
  </c:chart>
  <c:externalData r:id="rId1"/>
</c:chartSpace>
</file>

<file path=ppt/drawings/drawing1.xml><?xml version="1.0" encoding="utf-8"?>
<c:userShapes xmlns:c="http://schemas.openxmlformats.org/drawingml/2006/chart">
  <cdr:relSizeAnchor xmlns:cdr="http://schemas.openxmlformats.org/drawingml/2006/chartDrawing">
    <cdr:from>
      <cdr:x>0.56863</cdr:x>
      <cdr:y>0.72679</cdr:y>
    </cdr:from>
    <cdr:to>
      <cdr:x>0.63725</cdr:x>
      <cdr:y>0.77487</cdr:y>
    </cdr:to>
    <cdr:sp macro="" textlink="">
      <cdr:nvSpPr>
        <cdr:cNvPr id="2" name="TextBox 8"/>
        <cdr:cNvSpPr txBox="1"/>
      </cdr:nvSpPr>
      <cdr:spPr>
        <a:xfrm xmlns:a="http://schemas.openxmlformats.org/drawingml/2006/main">
          <a:off x="4176464" y="4186752"/>
          <a:ext cx="504056"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200" dirty="0" smtClean="0">
              <a:latin typeface="Times New Roman" pitchFamily="18" charset="0"/>
              <a:cs typeface="Times New Roman" pitchFamily="18" charset="0"/>
            </a:rPr>
            <a:t>-8%</a:t>
          </a:r>
          <a:endParaRPr lang="lt-LT" sz="1200" dirty="0">
            <a:latin typeface="Times New Roman" pitchFamily="18" charset="0"/>
            <a:cs typeface="Times New Roman" pitchFamily="18" charset="0"/>
          </a:endParaRPr>
        </a:p>
      </cdr:txBody>
    </cdr:sp>
  </cdr:relSizeAnchor>
</c:userShap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5/31/2012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5/31/2012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5/31/2012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5/31/2012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5/31/2012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5/31/2012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5/31/2012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5/31/2012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5/31/2012</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5/31/2012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5/31/2012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5/31/2012</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1" y="2708476"/>
            <a:ext cx="7513320" cy="3768524"/>
          </a:xfrm>
        </p:spPr>
        <p:txBody>
          <a:bodyPr>
            <a:normAutofit fontScale="90000"/>
          </a:bodyPr>
          <a:lstStyle/>
          <a:p>
            <a:pPr algn="ctr" fontAlgn="auto">
              <a:spcAft>
                <a:spcPts val="0"/>
              </a:spcAft>
              <a:defRPr/>
            </a:pP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2800" dirty="0" smtClean="0"/>
              <a:t>“Gemma </a:t>
            </a:r>
            <a:r>
              <a:rPr lang="en-US" sz="2800" dirty="0" err="1" smtClean="0"/>
              <a:t>sveikatos</a:t>
            </a:r>
            <a:r>
              <a:rPr lang="en-US" sz="2800" dirty="0" smtClean="0"/>
              <a:t> </a:t>
            </a:r>
            <a:r>
              <a:rPr lang="en-US" sz="2800" dirty="0" err="1" smtClean="0"/>
              <a:t>centras</a:t>
            </a:r>
            <a:r>
              <a:rPr lang="en-US" sz="2800" dirty="0" smtClean="0"/>
              <a:t>”</a:t>
            </a:r>
            <a:br>
              <a:rPr lang="en-US" sz="2800" dirty="0" smtClean="0"/>
            </a:br>
            <a:r>
              <a:rPr lang="en-US" sz="2800" dirty="0" err="1" smtClean="0"/>
              <a:t>Vyr</a:t>
            </a:r>
            <a:r>
              <a:rPr lang="en-US" sz="2800" dirty="0" smtClean="0"/>
              <a:t>. </a:t>
            </a:r>
            <a:r>
              <a:rPr lang="en-US" sz="2800" dirty="0" err="1" smtClean="0"/>
              <a:t>Gydytoja</a:t>
            </a:r>
            <a:r>
              <a:rPr lang="lt-LT" sz="2800" dirty="0" smtClean="0"/>
              <a:t/>
            </a:r>
            <a:br>
              <a:rPr lang="lt-LT" sz="2800" dirty="0" smtClean="0"/>
            </a:br>
            <a:r>
              <a:rPr lang="lt-LT" sz="2800" dirty="0" smtClean="0"/>
              <a:t>Gintarė Vaitkienė </a:t>
            </a: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lt-LT" sz="2800" i="1" dirty="0" smtClean="0"/>
              <a:t>KO REIKIA VAIKO TEISĖMS APGINTI,  KAD  VAIKAI TURĖTŲ PRIDERAMAS ASMENYBĖS VYSTYMOSI GALIMYBES?</a:t>
            </a:r>
            <a:endParaRPr lang="lt-LT" sz="2800" dirty="0"/>
          </a:p>
        </p:txBody>
      </p:sp>
      <p:sp>
        <p:nvSpPr>
          <p:cNvPr id="9219" name="Subtitle 2"/>
          <p:cNvSpPr>
            <a:spLocks noGrp="1"/>
          </p:cNvSpPr>
          <p:nvPr>
            <p:ph type="subTitle" idx="1"/>
          </p:nvPr>
        </p:nvSpPr>
        <p:spPr>
          <a:xfrm>
            <a:off x="609600" y="1143000"/>
            <a:ext cx="7772400" cy="1200150"/>
          </a:xfrm>
        </p:spPr>
        <p:txBody>
          <a:bodyPr/>
          <a:lstStyle/>
          <a:p>
            <a:pPr marR="0" algn="ctr"/>
            <a:r>
              <a:rPr lang="lt-LT" sz="3600" b="1" dirty="0" smtClean="0"/>
              <a:t>Vaikų </a:t>
            </a:r>
            <a:r>
              <a:rPr lang="lt-LT" sz="3600" b="1" dirty="0" smtClean="0"/>
              <a:t>reabilitacinio </a:t>
            </a:r>
            <a:r>
              <a:rPr lang="lt-LT" sz="3600" b="1" dirty="0" smtClean="0"/>
              <a:t>gydymo y</a:t>
            </a:r>
            <a:r>
              <a:rPr lang="en-US" sz="3600" b="1" dirty="0" err="1" smtClean="0"/>
              <a:t>patumai</a:t>
            </a:r>
            <a:endParaRPr lang="lt-LT" sz="36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en-US" dirty="0"/>
          </a:p>
        </p:txBody>
      </p:sp>
      <p:sp>
        <p:nvSpPr>
          <p:cNvPr id="13314" name="Title 1"/>
          <p:cNvSpPr>
            <a:spLocks noGrp="1"/>
          </p:cNvSpPr>
          <p:nvPr>
            <p:ph type="title"/>
          </p:nvPr>
        </p:nvSpPr>
        <p:spPr/>
        <p:txBody>
          <a:bodyPr/>
          <a:lstStyle/>
          <a:p>
            <a:pPr fontAlgn="auto">
              <a:spcAft>
                <a:spcPts val="0"/>
              </a:spcAft>
              <a:defRPr/>
            </a:pPr>
            <a:r>
              <a:rPr lang="lt-LT" dirty="0" smtClean="0"/>
              <a:t>		</a:t>
            </a:r>
            <a:r>
              <a:rPr lang="en-US" dirty="0" err="1" smtClean="0">
                <a:latin typeface="Arial" pitchFamily="34" charset="0"/>
                <a:cs typeface="Arial" pitchFamily="34" charset="0"/>
              </a:rPr>
              <a:t>Sunki</a:t>
            </a:r>
            <a:r>
              <a:rPr lang="en-US" dirty="0" smtClean="0">
                <a:latin typeface="Arial" pitchFamily="34" charset="0"/>
                <a:cs typeface="Arial" pitchFamily="34" charset="0"/>
              </a:rPr>
              <a:t> </a:t>
            </a:r>
            <a:r>
              <a:rPr lang="en-US" dirty="0" err="1" smtClean="0">
                <a:latin typeface="Arial" pitchFamily="34" charset="0"/>
                <a:cs typeface="Arial" pitchFamily="34" charset="0"/>
              </a:rPr>
              <a:t>liga</a:t>
            </a:r>
            <a:r>
              <a:rPr lang="en-US" dirty="0" smtClean="0">
                <a:latin typeface="Arial" pitchFamily="34" charset="0"/>
                <a:cs typeface="Arial" pitchFamily="34" charset="0"/>
              </a:rPr>
              <a:t>/</a:t>
            </a:r>
            <a:r>
              <a:rPr lang="lt-LT" dirty="0" smtClean="0">
                <a:latin typeface="Arial" pitchFamily="34" charset="0"/>
                <a:cs typeface="Arial" pitchFamily="34" charset="0"/>
              </a:rPr>
              <a:t>Trauma</a:t>
            </a:r>
            <a:endParaRPr lang="en-US" dirty="0" smtClean="0">
              <a:latin typeface="Arial" pitchFamily="34" charset="0"/>
              <a:cs typeface="Arial" pitchFamily="34" charset="0"/>
            </a:endParaRPr>
          </a:p>
        </p:txBody>
      </p:sp>
      <p:pic>
        <p:nvPicPr>
          <p:cNvPr id="10244" name="Picture 4" descr="tr18"/>
          <p:cNvPicPr>
            <a:picLocks noChangeAspect="1" noChangeArrowheads="1"/>
          </p:cNvPicPr>
          <p:nvPr/>
        </p:nvPicPr>
        <p:blipFill>
          <a:blip r:embed="rId2" cstate="print"/>
          <a:srcRect/>
          <a:stretch>
            <a:fillRect/>
          </a:stretch>
        </p:blipFill>
        <p:spPr bwMode="auto">
          <a:xfrm>
            <a:off x="2551926" y="1539594"/>
            <a:ext cx="4092135" cy="46326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1"/>
          <p:cNvSpPr>
            <a:spLocks noGrp="1"/>
          </p:cNvSpPr>
          <p:nvPr>
            <p:ph idx="1"/>
          </p:nvPr>
        </p:nvSpPr>
        <p:spPr/>
        <p:txBody>
          <a:bodyPr/>
          <a:lstStyle/>
          <a:p>
            <a:r>
              <a:rPr lang="lt-LT" b="1" dirty="0" smtClean="0">
                <a:latin typeface="Arial" pitchFamily="34" charset="0"/>
                <a:cs typeface="Arial" pitchFamily="34" charset="0"/>
              </a:rPr>
              <a:t>Sunkios ligos ar traumos</a:t>
            </a:r>
            <a:r>
              <a:rPr lang="lt-LT" b="1" dirty="0" smtClean="0">
                <a:latin typeface="Arial" pitchFamily="34" charset="0"/>
                <a:cs typeface="Arial" pitchFamily="34" charset="0"/>
              </a:rPr>
              <a:t>, nulemia ryškius </a:t>
            </a:r>
            <a:r>
              <a:rPr lang="lt-LT" b="1" dirty="0" smtClean="0">
                <a:solidFill>
                  <a:schemeClr val="accent6">
                    <a:lumMod val="60000"/>
                    <a:lumOff val="40000"/>
                  </a:schemeClr>
                </a:solidFill>
                <a:latin typeface="Arial" pitchFamily="34" charset="0"/>
                <a:cs typeface="Arial" pitchFamily="34" charset="0"/>
              </a:rPr>
              <a:t>biosocialinių funkcijų sutrikimus </a:t>
            </a:r>
            <a:r>
              <a:rPr lang="lt-LT" b="1" dirty="0" smtClean="0">
                <a:latin typeface="Arial" pitchFamily="34" charset="0"/>
                <a:cs typeface="Arial" pitchFamily="34" charset="0"/>
              </a:rPr>
              <a:t>– t.y. galimybę judėti, apsitarnauti, komunikuoti, orientuotis, priimti ar perduoti informaciją</a:t>
            </a:r>
          </a:p>
          <a:p>
            <a:endParaRPr lang="lt-LT" b="1" dirty="0" smtClean="0">
              <a:latin typeface="Arial" pitchFamily="34" charset="0"/>
              <a:cs typeface="Arial" pitchFamily="34" charset="0"/>
            </a:endParaRPr>
          </a:p>
          <a:p>
            <a:r>
              <a:rPr lang="lt-LT" b="1" dirty="0" smtClean="0">
                <a:latin typeface="Arial" pitchFamily="34" charset="0"/>
                <a:cs typeface="Arial" pitchFamily="34" charset="0"/>
              </a:rPr>
              <a:t>Atimama vaiko galimybė vystytis ir užaugti pilnaverčiu </a:t>
            </a:r>
          </a:p>
        </p:txBody>
      </p:sp>
      <p:sp>
        <p:nvSpPr>
          <p:cNvPr id="3" name="Title 2"/>
          <p:cNvSpPr>
            <a:spLocks noGrp="1"/>
          </p:cNvSpPr>
          <p:nvPr>
            <p:ph type="title"/>
          </p:nvPr>
        </p:nvSpPr>
        <p:spPr/>
        <p:txBody>
          <a:bodyPr/>
          <a:lstStyle/>
          <a:p>
            <a:pPr fontAlgn="auto">
              <a:spcAft>
                <a:spcPts val="0"/>
              </a:spcAft>
              <a:defRPr/>
            </a:pPr>
            <a:endParaRPr lang="lt-LT"/>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p:txBody>
          <a:bodyPr/>
          <a:lstStyle/>
          <a:p>
            <a:r>
              <a:rPr lang="lt-LT" sz="3200" b="1" dirty="0" smtClean="0">
                <a:solidFill>
                  <a:srgbClr val="FF0000"/>
                </a:solidFill>
                <a:latin typeface="Arial" pitchFamily="34" charset="0"/>
                <a:cs typeface="Arial" pitchFamily="34" charset="0"/>
              </a:rPr>
              <a:t>Funkcijos sutrikimas</a:t>
            </a:r>
            <a:r>
              <a:rPr lang="lt-LT" sz="3200" b="1" dirty="0" smtClean="0">
                <a:latin typeface="Arial" pitchFamily="34" charset="0"/>
                <a:cs typeface="Arial" pitchFamily="34" charset="0"/>
              </a:rPr>
              <a:t> – tai psichologinės ar fiziologinės funkcijos arba anatominės struktūros pažeidimas ar netekimas.</a:t>
            </a:r>
            <a:br>
              <a:rPr lang="lt-LT" sz="3200" b="1" dirty="0" smtClean="0">
                <a:latin typeface="Arial" pitchFamily="34" charset="0"/>
                <a:cs typeface="Arial" pitchFamily="34" charset="0"/>
              </a:rPr>
            </a:br>
            <a:endParaRPr lang="lt-LT" sz="3200" b="1" dirty="0" smtClean="0">
              <a:latin typeface="Arial" pitchFamily="34" charset="0"/>
              <a:cs typeface="Arial" pitchFamily="34" charset="0"/>
            </a:endParaRPr>
          </a:p>
        </p:txBody>
      </p:sp>
      <p:sp>
        <p:nvSpPr>
          <p:cNvPr id="16386" name="Rectangle 2"/>
          <p:cNvSpPr>
            <a:spLocks noGrp="1" noChangeArrowheads="1"/>
          </p:cNvSpPr>
          <p:nvPr>
            <p:ph type="title"/>
          </p:nvPr>
        </p:nvSpPr>
        <p:spPr/>
        <p:txBody>
          <a:bodyPr>
            <a:normAutofit fontScale="90000"/>
          </a:bodyPr>
          <a:lstStyle/>
          <a:p>
            <a:pPr fontAlgn="auto">
              <a:spcAft>
                <a:spcPts val="0"/>
              </a:spcAft>
              <a:defRPr/>
            </a:pPr>
            <a:r>
              <a:rPr lang="lt-LT" dirty="0" smtClean="0">
                <a:latin typeface="Arial" pitchFamily="34" charset="0"/>
                <a:cs typeface="Arial" pitchFamily="34" charset="0"/>
              </a:rPr>
              <a:t>Reabilitacijoje naudojami terminai:</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p:txBody>
          <a:bodyPr>
            <a:normAutofit fontScale="92500" lnSpcReduction="20000"/>
          </a:bodyPr>
          <a:lstStyle/>
          <a:p>
            <a:pPr marL="365760" indent="-256032" fontAlgn="auto">
              <a:spcAft>
                <a:spcPts val="0"/>
              </a:spcAft>
              <a:buFont typeface="Wingdings 3"/>
              <a:buChar char=""/>
              <a:defRPr/>
            </a:pPr>
            <a:r>
              <a:rPr lang="lt-LT" sz="3200" b="1" dirty="0" smtClean="0">
                <a:solidFill>
                  <a:srgbClr val="FF0000"/>
                </a:solidFill>
              </a:rPr>
              <a:t>Negalia</a:t>
            </a:r>
            <a:r>
              <a:rPr lang="lt-LT" sz="3200" b="1" dirty="0" smtClean="0"/>
              <a:t> yra asmens būklė, kai jis dėl sutrikusios sveikatos negali atlikti tų funkcijų, kurias paprastai atlieka sveikas žmogus. </a:t>
            </a:r>
          </a:p>
          <a:p>
            <a:pPr marL="365760" indent="-256032" fontAlgn="auto">
              <a:spcAft>
                <a:spcPts val="0"/>
              </a:spcAft>
              <a:buFont typeface="Wingdings 3"/>
              <a:buChar char=""/>
              <a:defRPr/>
            </a:pPr>
            <a:endParaRPr lang="lt-LT" sz="3200" b="1" dirty="0"/>
          </a:p>
          <a:p>
            <a:pPr marL="365760" indent="-256032" fontAlgn="auto">
              <a:spcAft>
                <a:spcPts val="0"/>
              </a:spcAft>
              <a:buFont typeface="Wingdings 3"/>
              <a:buChar char=""/>
              <a:defRPr/>
            </a:pPr>
            <a:endParaRPr lang="lt-LT" sz="3200" b="1" dirty="0" smtClean="0"/>
          </a:p>
          <a:p>
            <a:pPr marL="365760" indent="-256032" fontAlgn="auto">
              <a:spcAft>
                <a:spcPts val="0"/>
              </a:spcAft>
              <a:buFont typeface="Wingdings 3"/>
              <a:buChar char=""/>
              <a:defRPr/>
            </a:pPr>
            <a:r>
              <a:rPr lang="lt-LT" sz="3200" b="1" dirty="0" smtClean="0"/>
              <a:t>Judėjimo</a:t>
            </a:r>
          </a:p>
          <a:p>
            <a:pPr marL="365760" indent="-256032" fontAlgn="auto">
              <a:spcAft>
                <a:spcPts val="0"/>
              </a:spcAft>
              <a:buFont typeface="Wingdings 3"/>
              <a:buChar char=""/>
              <a:defRPr/>
            </a:pPr>
            <a:r>
              <a:rPr lang="lt-LT" sz="3200" b="1" dirty="0" smtClean="0"/>
              <a:t>Regos</a:t>
            </a:r>
          </a:p>
          <a:p>
            <a:pPr marL="365760" indent="-256032" fontAlgn="auto">
              <a:spcAft>
                <a:spcPts val="0"/>
              </a:spcAft>
              <a:buFont typeface="Wingdings 3"/>
              <a:buChar char=""/>
              <a:defRPr/>
            </a:pPr>
            <a:r>
              <a:rPr lang="lt-LT" sz="3200" b="1" dirty="0" smtClean="0"/>
              <a:t>Klausos</a:t>
            </a:r>
          </a:p>
          <a:p>
            <a:pPr marL="365760" indent="-256032" fontAlgn="auto">
              <a:spcAft>
                <a:spcPts val="0"/>
              </a:spcAft>
              <a:buFont typeface="Wingdings 3"/>
              <a:buChar char=""/>
              <a:defRPr/>
            </a:pPr>
            <a:r>
              <a:rPr lang="lt-LT" sz="3200" b="1" dirty="0" smtClean="0"/>
              <a:t>Protinė </a:t>
            </a:r>
            <a:br>
              <a:rPr lang="lt-LT" sz="3200" b="1" dirty="0" smtClean="0"/>
            </a:br>
            <a:endParaRPr lang="lt-LT" sz="3200" b="1" dirty="0" smtClean="0"/>
          </a:p>
        </p:txBody>
      </p:sp>
      <p:sp>
        <p:nvSpPr>
          <p:cNvPr id="15362" name="Rectangle 2"/>
          <p:cNvSpPr>
            <a:spLocks noGrp="1" noChangeArrowheads="1"/>
          </p:cNvSpPr>
          <p:nvPr>
            <p:ph type="title"/>
          </p:nvPr>
        </p:nvSpPr>
        <p:spPr/>
        <p:txBody>
          <a:bodyPr>
            <a:normAutofit fontScale="90000"/>
          </a:bodyPr>
          <a:lstStyle/>
          <a:p>
            <a:pPr fontAlgn="auto">
              <a:spcAft>
                <a:spcPts val="0"/>
              </a:spcAft>
              <a:defRPr/>
            </a:pPr>
            <a:r>
              <a:rPr lang="lt-LT" smtClean="0"/>
              <a:t>Reabilitacijoje naudojami terminai:</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p:txBody>
          <a:bodyPr/>
          <a:lstStyle/>
          <a:p>
            <a:r>
              <a:rPr lang="lt-LT" sz="3200" b="1" dirty="0" smtClean="0">
                <a:solidFill>
                  <a:srgbClr val="FF0000"/>
                </a:solidFill>
              </a:rPr>
              <a:t>Sutrikusi veikla</a:t>
            </a:r>
            <a:r>
              <a:rPr lang="lt-LT" sz="3200" b="1" dirty="0" smtClean="0"/>
              <a:t> – tai dėl funkcijos sutrikimo ar negalios susidariusi padėtis, ribojanti normalius žmogaus veiksmus (pagal amžių, lytį, socialinius ir kultūrinius veiksnius).</a:t>
            </a:r>
          </a:p>
        </p:txBody>
      </p:sp>
      <p:sp>
        <p:nvSpPr>
          <p:cNvPr id="17410" name="Rectangle 2"/>
          <p:cNvSpPr>
            <a:spLocks noGrp="1" noChangeArrowheads="1"/>
          </p:cNvSpPr>
          <p:nvPr>
            <p:ph type="title"/>
          </p:nvPr>
        </p:nvSpPr>
        <p:spPr/>
        <p:txBody>
          <a:bodyPr>
            <a:normAutofit fontScale="90000"/>
          </a:bodyPr>
          <a:lstStyle/>
          <a:p>
            <a:pPr fontAlgn="auto">
              <a:spcAft>
                <a:spcPts val="0"/>
              </a:spcAft>
              <a:defRPr/>
            </a:pPr>
            <a:r>
              <a:rPr lang="lt-LT" smtClean="0"/>
              <a:t>Reabilitacijoje naudojami terminai:</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1"/>
          <p:cNvSpPr>
            <a:spLocks noGrp="1"/>
          </p:cNvSpPr>
          <p:nvPr>
            <p:ph idx="1"/>
          </p:nvPr>
        </p:nvSpPr>
        <p:spPr/>
        <p:txBody>
          <a:bodyPr/>
          <a:lstStyle/>
          <a:p>
            <a:endParaRPr lang="lt-LT" smtClean="0"/>
          </a:p>
        </p:txBody>
      </p:sp>
      <p:sp>
        <p:nvSpPr>
          <p:cNvPr id="3" name="Title 2"/>
          <p:cNvSpPr>
            <a:spLocks noGrp="1"/>
          </p:cNvSpPr>
          <p:nvPr>
            <p:ph type="title"/>
          </p:nvPr>
        </p:nvSpPr>
        <p:spPr/>
        <p:txBody>
          <a:bodyPr>
            <a:normAutofit fontScale="90000"/>
          </a:bodyPr>
          <a:lstStyle/>
          <a:p>
            <a:pPr fontAlgn="auto">
              <a:spcAft>
                <a:spcPts val="0"/>
              </a:spcAft>
              <a:defRPr/>
            </a:pPr>
            <a:r>
              <a:rPr lang="lt-LT" dirty="0" smtClean="0"/>
              <a:t>Reabilitacijos poreikiai</a:t>
            </a:r>
            <a:r>
              <a:rPr lang="lt-LT" dirty="0"/>
              <a:t> </a:t>
            </a:r>
            <a:r>
              <a:rPr lang="lt-LT" dirty="0" smtClean="0"/>
              <a:t>ir sąlygos  </a:t>
            </a:r>
            <a:endParaRPr lang="lt-LT" dirty="0"/>
          </a:p>
        </p:txBody>
      </p:sp>
      <p:pic>
        <p:nvPicPr>
          <p:cNvPr id="14340" name="Picture 2"/>
          <p:cNvPicPr>
            <a:picLocks noChangeAspect="1" noChangeArrowheads="1"/>
          </p:cNvPicPr>
          <p:nvPr/>
        </p:nvPicPr>
        <p:blipFill>
          <a:blip r:embed="rId2" cstate="print"/>
          <a:srcRect/>
          <a:stretch>
            <a:fillRect/>
          </a:stretch>
        </p:blipFill>
        <p:spPr bwMode="auto">
          <a:xfrm>
            <a:off x="2344738" y="1096963"/>
            <a:ext cx="4456112" cy="54562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867400"/>
          </a:xfrm>
        </p:spPr>
        <p:txBody>
          <a:bodyPr>
            <a:normAutofit/>
          </a:bodyPr>
          <a:lstStyle/>
          <a:p>
            <a:pPr algn="just"/>
            <a:r>
              <a:rPr lang="lt-LT" sz="2000" b="1" dirty="0" smtClean="0">
                <a:cs typeface="Arial" pitchFamily="34" charset="0"/>
              </a:rPr>
              <a:t>Kartu su reabilitacija vaikui reikia padėti augti ir bręsti.</a:t>
            </a:r>
          </a:p>
          <a:p>
            <a:pPr algn="just"/>
            <a:r>
              <a:rPr lang="lt-LT" sz="2000" b="1" dirty="0" smtClean="0">
                <a:cs typeface="Arial" pitchFamily="34" charset="0"/>
              </a:rPr>
              <a:t>Reabilituojant vaikus, skirtingai nuo suaugusiųjų, reikia išmokyti ne prapastų įgūdžių, bet suformuoti naujus motorinius ir socialinius įgūdžius. Jie priklauso nuo amžiaus tarpsnių.</a:t>
            </a:r>
          </a:p>
          <a:p>
            <a:pPr algn="just"/>
            <a:r>
              <a:rPr lang="lt-LT" sz="2000" b="1" dirty="0" smtClean="0">
                <a:cs typeface="Arial" pitchFamily="34" charset="0"/>
              </a:rPr>
              <a:t>B</a:t>
            </a:r>
            <a:r>
              <a:rPr lang="lt-LT" sz="2000" b="1" dirty="0" smtClean="0">
                <a:cs typeface="Arial" pitchFamily="34" charset="0"/>
              </a:rPr>
              <a:t>ūtina taikyti įprastas mokymo, augimo ir vystymo priemones. </a:t>
            </a:r>
          </a:p>
          <a:p>
            <a:pPr algn="just"/>
            <a:r>
              <a:rPr lang="lt-LT" sz="2000" b="1" dirty="0" smtClean="0">
                <a:cs typeface="Arial" pitchFamily="34" charset="0"/>
              </a:rPr>
              <a:t>P</a:t>
            </a:r>
            <a:r>
              <a:rPr lang="lt-LT" sz="2000" b="1" dirty="0" smtClean="0">
                <a:cs typeface="Arial" pitchFamily="34" charset="0"/>
              </a:rPr>
              <a:t>agrindinis vaidmuo tenka </a:t>
            </a:r>
            <a:r>
              <a:rPr lang="lt-LT" sz="2000" b="1" dirty="0" smtClean="0">
                <a:solidFill>
                  <a:schemeClr val="accent6">
                    <a:lumMod val="60000"/>
                    <a:lumOff val="40000"/>
                  </a:schemeClr>
                </a:solidFill>
                <a:cs typeface="Arial" pitchFamily="34" charset="0"/>
              </a:rPr>
              <a:t>tėvams</a:t>
            </a:r>
            <a:r>
              <a:rPr lang="lt-LT" sz="2000" b="1" dirty="0" smtClean="0">
                <a:cs typeface="Arial" pitchFamily="34" charset="0"/>
              </a:rPr>
              <a:t> ir jų </a:t>
            </a:r>
            <a:r>
              <a:rPr lang="lt-LT" sz="2000" b="1" dirty="0" smtClean="0">
                <a:solidFill>
                  <a:srgbClr val="00B050"/>
                </a:solidFill>
                <a:cs typeface="Arial" pitchFamily="34" charset="0"/>
              </a:rPr>
              <a:t>mokymui </a:t>
            </a:r>
            <a:r>
              <a:rPr lang="lt-LT" sz="2000" b="1" dirty="0" smtClean="0">
                <a:cs typeface="Arial" pitchFamily="34" charset="0"/>
              </a:rPr>
              <a:t>– labai svarbi JŲ motyvacija ir socialinė atsakomybė už vaiko reabilitacijos efektyvumą.</a:t>
            </a:r>
          </a:p>
          <a:p>
            <a:pPr algn="just"/>
            <a:r>
              <a:rPr lang="lt-LT" sz="2000" b="1" dirty="0" smtClean="0">
                <a:cs typeface="Arial" pitchFamily="34" charset="0"/>
              </a:rPr>
              <a:t>Y</a:t>
            </a:r>
            <a:r>
              <a:rPr lang="lt-LT" sz="2000" b="1" dirty="0" smtClean="0">
                <a:cs typeface="Arial" pitchFamily="34" charset="0"/>
              </a:rPr>
              <a:t>pač </a:t>
            </a:r>
            <a:r>
              <a:rPr lang="lt-LT" sz="2000" b="1" dirty="0" smtClean="0">
                <a:cs typeface="Arial" pitchFamily="34" charset="0"/>
              </a:rPr>
              <a:t>veikia aplinka, todėl vaikui reikia sudaryti ugdomąją, ramią </a:t>
            </a:r>
            <a:r>
              <a:rPr lang="lt-LT" sz="2000" b="1" dirty="0" smtClean="0">
                <a:cs typeface="Arial" pitchFamily="34" charset="0"/>
              </a:rPr>
              <a:t>ir  </a:t>
            </a:r>
            <a:r>
              <a:rPr lang="lt-LT" sz="2000" b="1" dirty="0" smtClean="0">
                <a:cs typeface="Arial" pitchFamily="34" charset="0"/>
              </a:rPr>
              <a:t>svarbiausiai saugią aplinką. Gydymo, reabilitacijos ugdymo įstaigose bei  </a:t>
            </a:r>
            <a:r>
              <a:rPr lang="lt-LT" sz="2000" b="1" dirty="0" smtClean="0">
                <a:cs typeface="Arial" pitchFamily="34" charset="0"/>
              </a:rPr>
              <a:t>namuose.</a:t>
            </a:r>
            <a:endParaRPr lang="lt-LT" sz="2000" b="1" dirty="0" smtClean="0">
              <a:cs typeface="Arial" pitchFamily="34" charset="0"/>
            </a:endParaRPr>
          </a:p>
          <a:p>
            <a:pPr algn="just"/>
            <a:r>
              <a:rPr lang="lt-LT" sz="2800" b="1" dirty="0" smtClean="0">
                <a:cs typeface="Arial" pitchFamily="34" charset="0"/>
              </a:rPr>
              <a:t>Svarbiausias visų mūsų tikslas </a:t>
            </a:r>
            <a:r>
              <a:rPr lang="lt-LT" sz="2800" b="1" dirty="0" smtClean="0">
                <a:cs typeface="Arial" pitchFamily="34" charset="0"/>
              </a:rPr>
              <a:t>– kad SERGANTYS </a:t>
            </a:r>
            <a:r>
              <a:rPr lang="lt-LT" sz="2800" b="1" dirty="0" smtClean="0">
                <a:cs typeface="Arial" pitchFamily="34" charset="0"/>
              </a:rPr>
              <a:t>vaikai galėtų gyventi tokį pat gyvenimą kaip ir sveikieji.</a:t>
            </a:r>
          </a:p>
          <a:p>
            <a:endParaRPr lang="en-US" dirty="0"/>
          </a:p>
        </p:txBody>
      </p:sp>
      <p:sp>
        <p:nvSpPr>
          <p:cNvPr id="3" name="Title 2"/>
          <p:cNvSpPr>
            <a:spLocks noGrp="1"/>
          </p:cNvSpPr>
          <p:nvPr>
            <p:ph type="title"/>
          </p:nvPr>
        </p:nvSpPr>
        <p:spPr/>
        <p:txBody>
          <a:bodyPr>
            <a:normAutofit fontScale="90000"/>
          </a:bodyPr>
          <a:lstStyle/>
          <a:p>
            <a:r>
              <a:rPr lang="lt-LT" sz="4400" dirty="0" smtClean="0">
                <a:latin typeface="Arial" pitchFamily="34" charset="0"/>
                <a:cs typeface="Arial" pitchFamily="34" charset="0"/>
              </a:rPr>
              <a:t>Vaikų reabilitacijos ypatumai</a:t>
            </a:r>
            <a:br>
              <a:rPr lang="lt-LT" sz="4400" dirty="0" smtClean="0">
                <a:latin typeface="Arial" pitchFamily="34" charset="0"/>
                <a:cs typeface="Arial" pitchFamily="34" charset="0"/>
              </a:rPr>
            </a:br>
            <a:endParaRPr lang="en-US" i="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138"/>
            <a:ext cx="8229600" cy="5376862"/>
          </a:xfrm>
        </p:spPr>
        <p:txBody>
          <a:bodyPr>
            <a:normAutofit fontScale="62500" lnSpcReduction="20000"/>
          </a:bodyPr>
          <a:lstStyle/>
          <a:p>
            <a:pPr marL="365760" indent="-256032" fontAlgn="auto">
              <a:spcAft>
                <a:spcPts val="0"/>
              </a:spcAft>
              <a:buFont typeface="Wingdings 3"/>
              <a:buChar char=""/>
              <a:defRPr/>
            </a:pPr>
            <a:r>
              <a:rPr lang="lt-LT" sz="3800" b="1" dirty="0" smtClean="0"/>
              <a:t>gydytojas </a:t>
            </a:r>
            <a:r>
              <a:rPr lang="lt-LT" sz="3800" b="1" dirty="0"/>
              <a:t>reabilitologas</a:t>
            </a:r>
            <a:r>
              <a:rPr lang="lt-LT" sz="3800" b="1" dirty="0" smtClean="0"/>
              <a:t>,</a:t>
            </a:r>
            <a:endParaRPr lang="lt-LT" sz="3800" b="1" dirty="0"/>
          </a:p>
          <a:p>
            <a:pPr marL="365760" indent="-256032" fontAlgn="auto">
              <a:spcAft>
                <a:spcPts val="0"/>
              </a:spcAft>
              <a:buFont typeface="Wingdings 3"/>
              <a:buChar char=""/>
              <a:defRPr/>
            </a:pPr>
            <a:r>
              <a:rPr lang="lt-LT" sz="3800" b="1" dirty="0" smtClean="0"/>
              <a:t>kineziterapeutas,</a:t>
            </a:r>
          </a:p>
          <a:p>
            <a:pPr marL="365760" indent="-256032" fontAlgn="auto">
              <a:spcAft>
                <a:spcPts val="0"/>
              </a:spcAft>
              <a:buFont typeface="Wingdings 3"/>
              <a:buChar char=""/>
              <a:defRPr/>
            </a:pPr>
            <a:r>
              <a:rPr lang="lt-LT" sz="3800" b="1" dirty="0"/>
              <a:t>ergoterapeutas</a:t>
            </a:r>
          </a:p>
          <a:p>
            <a:pPr marL="365760" indent="-256032" fontAlgn="auto">
              <a:spcAft>
                <a:spcPts val="0"/>
              </a:spcAft>
              <a:buFont typeface="Wingdings 3"/>
              <a:buChar char=""/>
              <a:defRPr/>
            </a:pPr>
            <a:r>
              <a:rPr lang="lt-LT" sz="3800" b="1" dirty="0" smtClean="0"/>
              <a:t>socialinis </a:t>
            </a:r>
            <a:r>
              <a:rPr lang="lt-LT" sz="3800" b="1" dirty="0"/>
              <a:t>darbuotojas,</a:t>
            </a:r>
          </a:p>
          <a:p>
            <a:pPr marL="365760" indent="-256032" fontAlgn="auto">
              <a:spcAft>
                <a:spcPts val="0"/>
              </a:spcAft>
              <a:buFont typeface="Wingdings 3"/>
              <a:buChar char=""/>
              <a:defRPr/>
            </a:pPr>
            <a:r>
              <a:rPr lang="lt-LT" sz="3800" b="1" dirty="0" smtClean="0"/>
              <a:t>slaugytoja,</a:t>
            </a:r>
            <a:endParaRPr lang="lt-LT" sz="3800" b="1" dirty="0"/>
          </a:p>
          <a:p>
            <a:pPr marL="365760" indent="-256032" fontAlgn="auto">
              <a:spcAft>
                <a:spcPts val="0"/>
              </a:spcAft>
              <a:buFont typeface="Wingdings 3"/>
              <a:buChar char=""/>
              <a:defRPr/>
            </a:pPr>
            <a:r>
              <a:rPr lang="lt-LT" sz="3800" b="1" dirty="0" smtClean="0"/>
              <a:t>logopedas</a:t>
            </a:r>
            <a:r>
              <a:rPr lang="lt-LT" sz="3800" b="1" dirty="0"/>
              <a:t>,</a:t>
            </a:r>
          </a:p>
          <a:p>
            <a:pPr marL="365760" indent="-256032" fontAlgn="auto">
              <a:spcAft>
                <a:spcPts val="0"/>
              </a:spcAft>
              <a:buFont typeface="Wingdings 3"/>
              <a:buChar char=""/>
              <a:defRPr/>
            </a:pPr>
            <a:r>
              <a:rPr lang="lt-LT" sz="3800" b="1" dirty="0" smtClean="0"/>
              <a:t>psichologas,</a:t>
            </a:r>
          </a:p>
          <a:p>
            <a:pPr marL="365760" indent="-256032" fontAlgn="auto">
              <a:spcAft>
                <a:spcPts val="0"/>
              </a:spcAft>
              <a:buFont typeface="Wingdings 3"/>
              <a:buChar char=""/>
              <a:defRPr/>
            </a:pPr>
            <a:r>
              <a:rPr lang="lt-LT" sz="3800" b="1" dirty="0" smtClean="0"/>
              <a:t>gydytojai konsultantai</a:t>
            </a:r>
          </a:p>
          <a:p>
            <a:pPr marL="365760" indent="-256032" fontAlgn="auto">
              <a:spcAft>
                <a:spcPts val="0"/>
              </a:spcAft>
              <a:buFont typeface="Wingdings 3"/>
              <a:buChar char=""/>
              <a:defRPr/>
            </a:pPr>
            <a:endParaRPr lang="lt-LT" sz="3800" b="1" dirty="0" smtClean="0"/>
          </a:p>
          <a:p>
            <a:pPr marL="365760" indent="-256032" fontAlgn="auto">
              <a:spcAft>
                <a:spcPts val="0"/>
              </a:spcAft>
              <a:buFont typeface="Wingdings 3"/>
              <a:buChar char=""/>
              <a:defRPr/>
            </a:pPr>
            <a:r>
              <a:rPr lang="lt-LT" sz="3800" b="1" dirty="0" smtClean="0">
                <a:solidFill>
                  <a:srgbClr val="C00000"/>
                </a:solidFill>
              </a:rPr>
              <a:t>Auklėtojai, pedagogai</a:t>
            </a:r>
            <a:endParaRPr lang="lt-LT" sz="3800" b="1" dirty="0">
              <a:solidFill>
                <a:srgbClr val="C00000"/>
              </a:solidFill>
            </a:endParaRPr>
          </a:p>
          <a:p>
            <a:pPr marL="109728" indent="0" fontAlgn="auto">
              <a:spcAft>
                <a:spcPts val="0"/>
              </a:spcAft>
              <a:buFont typeface="Wingdings 3"/>
              <a:buNone/>
              <a:defRPr/>
            </a:pPr>
            <a:endParaRPr lang="lt-LT" dirty="0"/>
          </a:p>
          <a:p>
            <a:pPr marL="630936" lvl="2" indent="0" fontAlgn="auto">
              <a:spcAft>
                <a:spcPts val="0"/>
              </a:spcAft>
              <a:buFont typeface="Wingdings 2"/>
              <a:buNone/>
              <a:defRPr/>
            </a:pPr>
            <a:r>
              <a:rPr lang="lt-LT" dirty="0"/>
              <a:t>	</a:t>
            </a:r>
            <a:r>
              <a:rPr lang="lt-LT" dirty="0" smtClean="0"/>
              <a:t>	</a:t>
            </a:r>
            <a:r>
              <a:rPr lang="lt-LT" sz="4500" b="1" dirty="0" smtClean="0">
                <a:solidFill>
                  <a:schemeClr val="accent2">
                    <a:lumMod val="75000"/>
                  </a:schemeClr>
                </a:solidFill>
              </a:rPr>
              <a:t>Tėvai, </a:t>
            </a:r>
            <a:r>
              <a:rPr lang="lt-LT" sz="2900" dirty="0" smtClean="0"/>
              <a:t>šeimos </a:t>
            </a:r>
            <a:r>
              <a:rPr lang="lt-LT" sz="2900" dirty="0" smtClean="0"/>
              <a:t>nariai,</a:t>
            </a:r>
            <a:endParaRPr lang="lt-LT" sz="2900" dirty="0"/>
          </a:p>
          <a:p>
            <a:pPr marL="109728" indent="0" fontAlgn="auto">
              <a:spcAft>
                <a:spcPts val="0"/>
              </a:spcAft>
              <a:buFont typeface="Wingdings 3"/>
              <a:buNone/>
              <a:defRPr/>
            </a:pPr>
            <a:r>
              <a:rPr lang="lt-LT" sz="2900" dirty="0" smtClean="0"/>
              <a:t>		likimo draugai,</a:t>
            </a:r>
            <a:endParaRPr lang="lt-LT" sz="2900" dirty="0"/>
          </a:p>
          <a:p>
            <a:pPr marL="109728" indent="0" fontAlgn="auto">
              <a:spcAft>
                <a:spcPts val="0"/>
              </a:spcAft>
              <a:buFont typeface="Wingdings 3"/>
              <a:buNone/>
              <a:defRPr/>
            </a:pPr>
            <a:r>
              <a:rPr lang="lt-LT" sz="2900" dirty="0" smtClean="0"/>
              <a:t>		ortopedinės, </a:t>
            </a:r>
            <a:r>
              <a:rPr lang="lt-LT" sz="2900" dirty="0"/>
              <a:t>kompensacinės technikos specialistai,</a:t>
            </a:r>
          </a:p>
          <a:p>
            <a:pPr marL="109728" indent="0" fontAlgn="auto">
              <a:spcAft>
                <a:spcPts val="0"/>
              </a:spcAft>
              <a:buFont typeface="Wingdings 3"/>
              <a:buNone/>
              <a:defRPr/>
            </a:pPr>
            <a:r>
              <a:rPr lang="lt-LT" sz="2900" dirty="0" smtClean="0"/>
              <a:t>		kiti </a:t>
            </a:r>
            <a:r>
              <a:rPr lang="lt-LT" sz="2900" dirty="0"/>
              <a:t>specialistai (medikai, teisininkai, religinių </a:t>
            </a:r>
            <a:r>
              <a:rPr lang="lt-LT" sz="2900" dirty="0" smtClean="0"/>
              <a:t>			bendruomenių </a:t>
            </a:r>
            <a:r>
              <a:rPr lang="lt-LT" sz="2900" dirty="0"/>
              <a:t>nariai ir kt.).</a:t>
            </a:r>
          </a:p>
          <a:p>
            <a:pPr marL="365760" indent="-256032" fontAlgn="auto">
              <a:spcAft>
                <a:spcPts val="0"/>
              </a:spcAft>
              <a:buFont typeface="Wingdings 3"/>
              <a:buChar char=""/>
              <a:defRPr/>
            </a:pPr>
            <a:endParaRPr lang="lt-LT" sz="2900" dirty="0"/>
          </a:p>
        </p:txBody>
      </p:sp>
      <p:sp>
        <p:nvSpPr>
          <p:cNvPr id="3" name="Title 2"/>
          <p:cNvSpPr>
            <a:spLocks noGrp="1"/>
          </p:cNvSpPr>
          <p:nvPr>
            <p:ph type="title"/>
          </p:nvPr>
        </p:nvSpPr>
        <p:spPr/>
        <p:txBody>
          <a:bodyPr>
            <a:noAutofit/>
          </a:bodyPr>
          <a:lstStyle/>
          <a:p>
            <a:pPr fontAlgn="auto">
              <a:spcAft>
                <a:spcPts val="0"/>
              </a:spcAft>
              <a:defRPr/>
            </a:pPr>
            <a:r>
              <a:rPr lang="lt-LT" sz="3200" dirty="0"/>
              <a:t>Reabilitacijos specialistų komandą </a:t>
            </a:r>
            <a:r>
              <a:rPr lang="lt-LT" sz="3200" dirty="0" smtClean="0"/>
              <a:t>:</a:t>
            </a:r>
            <a:r>
              <a:rPr lang="lt-LT" sz="3200" dirty="0"/>
              <a:t/>
            </a:r>
            <a:br>
              <a:rPr lang="lt-LT" sz="3200" dirty="0"/>
            </a:br>
            <a:endParaRPr lang="lt-LT"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Grp="1" noChangeAspect="1" noChangeArrowheads="1"/>
          </p:cNvPicPr>
          <p:nvPr>
            <p:ph idx="1"/>
          </p:nvPr>
        </p:nvPicPr>
        <p:blipFill>
          <a:blip r:embed="rId2" cstate="print"/>
          <a:srcRect/>
          <a:stretch>
            <a:fillRect/>
          </a:stretch>
        </p:blipFill>
        <p:spPr bwMode="auto">
          <a:xfrm>
            <a:off x="2819400" y="3962400"/>
            <a:ext cx="4039515" cy="2514599"/>
          </a:xfrm>
          <a:prstGeom prst="rect">
            <a:avLst/>
          </a:prstGeom>
          <a:noFill/>
          <a:ln w="9525">
            <a:noFill/>
            <a:miter lim="800000"/>
            <a:headEnd/>
            <a:tailEnd/>
          </a:ln>
          <a:effectLst/>
        </p:spPr>
      </p:pic>
      <p:sp>
        <p:nvSpPr>
          <p:cNvPr id="3" name="Title 2"/>
          <p:cNvSpPr>
            <a:spLocks noGrp="1"/>
          </p:cNvSpPr>
          <p:nvPr>
            <p:ph type="title"/>
          </p:nvPr>
        </p:nvSpPr>
        <p:spPr/>
        <p:txBody>
          <a:bodyPr/>
          <a:lstStyle/>
          <a:p>
            <a:r>
              <a:rPr lang="lt-LT" dirty="0" smtClean="0"/>
              <a:t>Kineziterapijos priemonės</a:t>
            </a:r>
            <a:endParaRPr lang="en-US" dirty="0"/>
          </a:p>
        </p:txBody>
      </p:sp>
      <p:pic>
        <p:nvPicPr>
          <p:cNvPr id="41987" name="Picture 3"/>
          <p:cNvPicPr>
            <a:picLocks noChangeAspect="1" noChangeArrowheads="1"/>
          </p:cNvPicPr>
          <p:nvPr/>
        </p:nvPicPr>
        <p:blipFill>
          <a:blip r:embed="rId3" cstate="print"/>
          <a:srcRect/>
          <a:stretch>
            <a:fillRect/>
          </a:stretch>
        </p:blipFill>
        <p:spPr bwMode="auto">
          <a:xfrm>
            <a:off x="0" y="1219200"/>
            <a:ext cx="4401396" cy="28194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cstate="print"/>
          <a:srcRect/>
          <a:stretch>
            <a:fillRect/>
          </a:stretch>
        </p:blipFill>
        <p:spPr bwMode="auto">
          <a:xfrm>
            <a:off x="5029200" y="1295400"/>
            <a:ext cx="3483891" cy="260955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1"/>
          <p:cNvSpPr>
            <a:spLocks noGrp="1"/>
          </p:cNvSpPr>
          <p:nvPr>
            <p:ph idx="1"/>
          </p:nvPr>
        </p:nvSpPr>
        <p:spPr/>
        <p:txBody>
          <a:bodyPr/>
          <a:lstStyle/>
          <a:p>
            <a:r>
              <a:rPr lang="lt-LT" sz="2800" b="1" dirty="0" smtClean="0"/>
              <a:t>Medicininės reabilitacijos paslaugų prieinamumą vaikams riboja numatytos bendros kvotos siuntimui į reabilitacijos įstaigas. </a:t>
            </a:r>
          </a:p>
          <a:p>
            <a:r>
              <a:rPr lang="lt-LT" sz="2800" b="1" dirty="0" smtClean="0"/>
              <a:t>20 </a:t>
            </a:r>
            <a:r>
              <a:rPr lang="lt-LT" sz="2800" b="1" dirty="0" smtClean="0"/>
              <a:t>proc. lėšų, numatytų medicininės reabilitacijos ir sanatorinio gydymo išlaidoms kompensuoti, turi būti skirta vaikų </a:t>
            </a:r>
            <a:r>
              <a:rPr lang="lt-LT" sz="2800" b="1" dirty="0" smtClean="0"/>
              <a:t>gydymui. Ar ši sistema  </a:t>
            </a:r>
            <a:r>
              <a:rPr lang="lt-LT" sz="2800" b="1" dirty="0" smtClean="0">
                <a:solidFill>
                  <a:srgbClr val="FF0000"/>
                </a:solidFill>
              </a:rPr>
              <a:t>veikia</a:t>
            </a:r>
            <a:r>
              <a:rPr lang="lt-LT" sz="2800" b="1" dirty="0" smtClean="0"/>
              <a:t>?</a:t>
            </a:r>
            <a:endParaRPr lang="lt-LT" sz="2800" b="1" dirty="0" smtClean="0"/>
          </a:p>
        </p:txBody>
      </p:sp>
      <p:sp>
        <p:nvSpPr>
          <p:cNvPr id="3" name="Title 2"/>
          <p:cNvSpPr>
            <a:spLocks noGrp="1"/>
          </p:cNvSpPr>
          <p:nvPr>
            <p:ph type="title"/>
          </p:nvPr>
        </p:nvSpPr>
        <p:spPr/>
        <p:txBody>
          <a:bodyPr>
            <a:normAutofit fontScale="90000"/>
          </a:bodyPr>
          <a:lstStyle/>
          <a:p>
            <a:pPr fontAlgn="auto">
              <a:spcAft>
                <a:spcPts val="0"/>
              </a:spcAft>
              <a:defRPr/>
            </a:pPr>
            <a:r>
              <a:rPr lang="lt-LT" sz="3600" dirty="0" smtClean="0"/>
              <a:t>Reabilitacijos paslaugų prieinamumas</a:t>
            </a:r>
            <a:endParaRPr lang="lt-LT" sz="3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42908" y="0"/>
            <a:ext cx="9286908" cy="7013166"/>
          </a:xfrm>
          <a:prstGeom prst="rect">
            <a:avLst/>
          </a:prstGeom>
          <a:solidFill>
            <a:srgbClr val="EBEF53"/>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6"/>
          <p:cNvSpPr>
            <a:spLocks noGrp="1" noChangeArrowheads="1"/>
          </p:cNvSpPr>
          <p:nvPr>
            <p:ph type="title"/>
          </p:nvPr>
        </p:nvSpPr>
        <p:spPr>
          <a:xfrm>
            <a:off x="1259632" y="116632"/>
            <a:ext cx="8058842" cy="1008112"/>
          </a:xfrm>
        </p:spPr>
        <p:txBody>
          <a:bodyPr/>
          <a:lstStyle/>
          <a:p>
            <a:pPr eaLnBrk="1" hangingPunct="1"/>
            <a:r>
              <a:rPr lang="lt-LT" sz="1800" b="1" dirty="0" smtClean="0">
                <a:solidFill>
                  <a:srgbClr val="008080"/>
                </a:solidFill>
                <a:latin typeface="Times New Roman" pitchFamily="18" charset="0"/>
                <a:cs typeface="Times New Roman" pitchFamily="18" charset="0"/>
              </a:rPr>
              <a:t>PSDF biudžeto išlaidų medicininės reabilitacijos paslaugoms apmokėti santykis (</a:t>
            </a:r>
            <a:r>
              <a:rPr lang="lt-LT" sz="1800" b="1" dirty="0" err="1" smtClean="0">
                <a:solidFill>
                  <a:srgbClr val="008080"/>
                </a:solidFill>
                <a:latin typeface="Times New Roman" pitchFamily="18" charset="0"/>
                <a:cs typeface="Times New Roman" pitchFamily="18" charset="0"/>
              </a:rPr>
              <a:t>proc</a:t>
            </a:r>
            <a:r>
              <a:rPr lang="lt-LT" sz="1800" b="1" dirty="0" smtClean="0">
                <a:solidFill>
                  <a:srgbClr val="008080"/>
                </a:solidFill>
                <a:latin typeface="Times New Roman" pitchFamily="18" charset="0"/>
                <a:cs typeface="Times New Roman" pitchFamily="18" charset="0"/>
              </a:rPr>
              <a:t>.)</a:t>
            </a:r>
            <a:endParaRPr lang="lt-LT" sz="1800" b="1" dirty="0" smtClean="0">
              <a:latin typeface="Times New Roman" pitchFamily="18" charset="0"/>
              <a:cs typeface="Times New Roman" pitchFamily="18" charset="0"/>
            </a:endParaRPr>
          </a:p>
        </p:txBody>
      </p:sp>
      <p:graphicFrame>
        <p:nvGraphicFramePr>
          <p:cNvPr id="5" name="Chart 4"/>
          <p:cNvGraphicFramePr>
            <a:graphicFrameLocks/>
          </p:cNvGraphicFramePr>
          <p:nvPr>
            <p:extLst>
              <p:ext uri="{D42A27DB-BD31-4B8C-83A1-F6EECF244321}">
                <p14:modId xmlns:p14="http://schemas.microsoft.com/office/powerpoint/2010/main" xmlns="" val="858874435"/>
              </p:ext>
            </p:extLst>
          </p:nvPr>
        </p:nvGraphicFramePr>
        <p:xfrm>
          <a:off x="1547664" y="1340768"/>
          <a:ext cx="7416824" cy="51845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10200449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Grp="1" noChangeAspect="1" noChangeArrowheads="1"/>
          </p:cNvPicPr>
          <p:nvPr>
            <p:ph idx="1"/>
          </p:nvPr>
        </p:nvPicPr>
        <p:blipFill>
          <a:blip r:embed="rId2" cstate="print"/>
          <a:stretch>
            <a:fillRect/>
          </a:stretch>
        </p:blipFill>
        <p:spPr bwMode="auto">
          <a:xfrm>
            <a:off x="381000" y="2355925"/>
            <a:ext cx="8229600" cy="4502075"/>
          </a:xfrm>
          <a:prstGeom prst="rect">
            <a:avLst/>
          </a:prstGeom>
          <a:noFill/>
          <a:ln w="9525">
            <a:noFill/>
            <a:miter lim="800000"/>
            <a:headEnd/>
            <a:tailEnd/>
          </a:ln>
          <a:effectLst/>
        </p:spPr>
      </p:pic>
      <p:sp>
        <p:nvSpPr>
          <p:cNvPr id="3" name="Title 2"/>
          <p:cNvSpPr>
            <a:spLocks noGrp="1"/>
          </p:cNvSpPr>
          <p:nvPr>
            <p:ph type="title"/>
          </p:nvPr>
        </p:nvSpPr>
        <p:spPr>
          <a:xfrm>
            <a:off x="533400" y="457200"/>
            <a:ext cx="8229600" cy="1630362"/>
          </a:xfrm>
        </p:spPr>
        <p:txBody>
          <a:bodyPr>
            <a:normAutofit fontScale="90000"/>
          </a:bodyPr>
          <a:lstStyle/>
          <a:p>
            <a:r>
              <a:rPr lang="lt-LT" sz="2400" dirty="0" smtClean="0"/>
              <a:t/>
            </a:r>
            <a:br>
              <a:rPr lang="lt-LT" sz="2400" dirty="0" smtClean="0"/>
            </a:br>
            <a:r>
              <a:rPr lang="lt-LT" sz="2400" dirty="0" smtClean="0"/>
              <a:t/>
            </a:r>
            <a:br>
              <a:rPr lang="lt-LT" sz="2400" dirty="0" smtClean="0"/>
            </a:br>
            <a:r>
              <a:rPr lang="lt-LT" sz="2400" dirty="0" smtClean="0"/>
              <a:t>LIETUVOS </a:t>
            </a:r>
            <a:r>
              <a:rPr lang="lt-LT" sz="2400" dirty="0" smtClean="0"/>
              <a:t>RESPUBLIKOS 2012 METŲ PRIVALOMOJO SVEIKATOS DRAUDIMO FONDO </a:t>
            </a:r>
            <a:r>
              <a:rPr lang="lt-LT" sz="2400" dirty="0" smtClean="0"/>
              <a:t>BIUDŽETAS </a:t>
            </a:r>
            <a:br>
              <a:rPr lang="lt-LT" sz="2400" dirty="0" smtClean="0"/>
            </a:br>
            <a:r>
              <a:rPr lang="lt-LT" sz="2400" dirty="0" smtClean="0"/>
              <a:t>Medicininei </a:t>
            </a:r>
            <a:r>
              <a:rPr lang="lt-LT" sz="2400" dirty="0" smtClean="0"/>
              <a:t>reabilitacijai ir sanatoriniam gydymui skirta 134</a:t>
            </a:r>
            <a:r>
              <a:rPr lang="en-US" sz="2400" dirty="0" smtClean="0"/>
              <a:t>,</a:t>
            </a:r>
            <a:r>
              <a:rPr lang="lt-LT" sz="2400" dirty="0" smtClean="0"/>
              <a:t> 861</a:t>
            </a:r>
            <a:r>
              <a:rPr lang="en-US" sz="2400" dirty="0" smtClean="0"/>
              <a:t> </a:t>
            </a:r>
            <a:r>
              <a:rPr lang="en-US" sz="2400" dirty="0" err="1" smtClean="0"/>
              <a:t>mln</a:t>
            </a:r>
            <a:r>
              <a:rPr lang="en-US" sz="2400" dirty="0" smtClean="0"/>
              <a:t>. </a:t>
            </a:r>
            <a:r>
              <a:rPr lang="en-US" sz="2400" dirty="0" smtClean="0"/>
              <a:t>Lt</a:t>
            </a:r>
            <a:r>
              <a:rPr lang="lt-LT" sz="2400" dirty="0" smtClean="0"/>
              <a:t> (vaikams </a:t>
            </a:r>
            <a:r>
              <a:rPr lang="ru-RU" sz="2400" dirty="0" smtClean="0"/>
              <a:t>– </a:t>
            </a:r>
            <a:r>
              <a:rPr lang="en-US" sz="2400" dirty="0" smtClean="0"/>
              <a:t>20%)</a:t>
            </a:r>
            <a:r>
              <a:rPr lang="lt-LT" sz="2400" dirty="0" smtClean="0"/>
              <a:t/>
            </a:r>
            <a:br>
              <a:rPr lang="lt-LT" sz="2400" dirty="0" smtClean="0"/>
            </a:br>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1566" y="33541"/>
            <a:ext cx="9286908" cy="7013166"/>
          </a:xfrm>
          <a:prstGeom prst="rect">
            <a:avLst/>
          </a:prstGeom>
          <a:solidFill>
            <a:srgbClr val="EBEF53"/>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6"/>
          <p:cNvSpPr>
            <a:spLocks noGrp="1" noChangeArrowheads="1"/>
          </p:cNvSpPr>
          <p:nvPr>
            <p:ph type="title"/>
          </p:nvPr>
        </p:nvSpPr>
        <p:spPr>
          <a:xfrm>
            <a:off x="1187624" y="116632"/>
            <a:ext cx="8208912" cy="1008112"/>
          </a:xfrm>
        </p:spPr>
        <p:txBody>
          <a:bodyPr/>
          <a:lstStyle/>
          <a:p>
            <a:pPr eaLnBrk="1" hangingPunct="1"/>
            <a:r>
              <a:rPr lang="lt-LT" sz="1800" b="1" dirty="0" smtClean="0">
                <a:solidFill>
                  <a:srgbClr val="008080"/>
                </a:solidFill>
                <a:latin typeface="Times New Roman" pitchFamily="18" charset="0"/>
                <a:cs typeface="Times New Roman" pitchFamily="18" charset="0"/>
              </a:rPr>
              <a:t>Išlaidų vaikų medicininei reabilitacijai pasiskirstymas pagal gydymo rūšis </a:t>
            </a:r>
            <a:r>
              <a:rPr lang="en-US" sz="1800" b="1" dirty="0" smtClean="0">
                <a:solidFill>
                  <a:srgbClr val="008080"/>
                </a:solidFill>
                <a:latin typeface="Times New Roman" pitchFamily="18" charset="0"/>
                <a:cs typeface="Times New Roman" pitchFamily="18" charset="0"/>
              </a:rPr>
              <a:t/>
            </a:r>
            <a:br>
              <a:rPr lang="en-US" sz="1800" b="1" dirty="0" smtClean="0">
                <a:solidFill>
                  <a:srgbClr val="008080"/>
                </a:solidFill>
                <a:latin typeface="Times New Roman" pitchFamily="18" charset="0"/>
                <a:cs typeface="Times New Roman" pitchFamily="18" charset="0"/>
              </a:rPr>
            </a:br>
            <a:r>
              <a:rPr lang="lt-LT" sz="1800" b="1" dirty="0" smtClean="0">
                <a:solidFill>
                  <a:srgbClr val="008080"/>
                </a:solidFill>
                <a:latin typeface="Times New Roman" pitchFamily="18" charset="0"/>
                <a:cs typeface="Times New Roman" pitchFamily="18" charset="0"/>
              </a:rPr>
              <a:t>2011 m.</a:t>
            </a:r>
            <a:endParaRPr lang="lt-LT" sz="1800" b="1" dirty="0" smtClean="0">
              <a:latin typeface="Times New Roman" pitchFamily="18" charset="0"/>
              <a:cs typeface="Times New Roman" pitchFamily="18" charset="0"/>
            </a:endParaRPr>
          </a:p>
        </p:txBody>
      </p:sp>
      <p:graphicFrame>
        <p:nvGraphicFramePr>
          <p:cNvPr id="8" name="Chart 7"/>
          <p:cNvGraphicFramePr>
            <a:graphicFrameLocks/>
          </p:cNvGraphicFramePr>
          <p:nvPr>
            <p:extLst>
              <p:ext uri="{D42A27DB-BD31-4B8C-83A1-F6EECF244321}">
                <p14:modId xmlns:p14="http://schemas.microsoft.com/office/powerpoint/2010/main" xmlns="" val="2323543906"/>
              </p:ext>
            </p:extLst>
          </p:nvPr>
        </p:nvGraphicFramePr>
        <p:xfrm>
          <a:off x="1547664" y="1052736"/>
          <a:ext cx="7416824" cy="5400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28720782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33541"/>
            <a:ext cx="9286908" cy="7013166"/>
          </a:xfrm>
          <a:prstGeom prst="rect">
            <a:avLst/>
          </a:prstGeom>
          <a:solidFill>
            <a:srgbClr val="EBEF53"/>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2"/>
          <p:cNvSpPr txBox="1">
            <a:spLocks noChangeArrowheads="1"/>
          </p:cNvSpPr>
          <p:nvPr/>
        </p:nvSpPr>
        <p:spPr>
          <a:xfrm>
            <a:off x="1371600" y="116632"/>
            <a:ext cx="777240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1800" b="1" dirty="0" smtClean="0">
                <a:solidFill>
                  <a:srgbClr val="008080"/>
                </a:solidFill>
                <a:latin typeface="Times New Roman" pitchFamily="18" charset="0"/>
                <a:cs typeface="Times New Roman" pitchFamily="18" charset="0"/>
              </a:rPr>
              <a:t>Medicininės reabilitacijos paslaugų, teiktų vaikams, skaičiaus pokytis (1)</a:t>
            </a:r>
          </a:p>
          <a:p>
            <a:r>
              <a:rPr lang="lt-LT" sz="1800" b="1" dirty="0" smtClean="0">
                <a:solidFill>
                  <a:srgbClr val="008080"/>
                </a:solidFill>
                <a:latin typeface="Times New Roman" pitchFamily="18" charset="0"/>
                <a:cs typeface="Times New Roman" pitchFamily="18" charset="0"/>
              </a:rPr>
              <a:t>2010 m. ir 2011 m.</a:t>
            </a:r>
          </a:p>
        </p:txBody>
      </p:sp>
      <p:graphicFrame>
        <p:nvGraphicFramePr>
          <p:cNvPr id="5" name="Chart 4"/>
          <p:cNvGraphicFramePr>
            <a:graphicFrameLocks/>
          </p:cNvGraphicFramePr>
          <p:nvPr>
            <p:extLst>
              <p:ext uri="{D42A27DB-BD31-4B8C-83A1-F6EECF244321}">
                <p14:modId xmlns:p14="http://schemas.microsoft.com/office/powerpoint/2010/main" xmlns="" val="3709889659"/>
              </p:ext>
            </p:extLst>
          </p:nvPr>
        </p:nvGraphicFramePr>
        <p:xfrm>
          <a:off x="1475656" y="980728"/>
          <a:ext cx="7344816" cy="576064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2445287" y="1340768"/>
            <a:ext cx="504056"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12%</a:t>
            </a:r>
            <a:endParaRPr lang="lt-LT" sz="1200" dirty="0">
              <a:latin typeface="Times New Roman" pitchFamily="18" charset="0"/>
              <a:cs typeface="Times New Roman" pitchFamily="18" charset="0"/>
            </a:endParaRPr>
          </a:p>
        </p:txBody>
      </p:sp>
      <p:sp>
        <p:nvSpPr>
          <p:cNvPr id="8" name="TextBox 7"/>
          <p:cNvSpPr txBox="1"/>
          <p:nvPr/>
        </p:nvSpPr>
        <p:spPr>
          <a:xfrm>
            <a:off x="3563888" y="3789040"/>
            <a:ext cx="504056" cy="276999"/>
          </a:xfrm>
          <a:prstGeom prst="rect">
            <a:avLst/>
          </a:prstGeom>
          <a:noFill/>
        </p:spPr>
        <p:txBody>
          <a:bodyPr wrap="square" rtlCol="0">
            <a:spAutoFit/>
          </a:bodyPr>
          <a:lstStyle/>
          <a:p>
            <a:r>
              <a:rPr lang="en-US" sz="1200" dirty="0">
                <a:latin typeface="Times New Roman" pitchFamily="18" charset="0"/>
                <a:cs typeface="Times New Roman" pitchFamily="18" charset="0"/>
              </a:rPr>
              <a:t>5</a:t>
            </a:r>
            <a:r>
              <a:rPr lang="en-US" sz="1200" dirty="0" smtClean="0">
                <a:latin typeface="Times New Roman" pitchFamily="18" charset="0"/>
                <a:cs typeface="Times New Roman" pitchFamily="18" charset="0"/>
              </a:rPr>
              <a:t>%</a:t>
            </a:r>
            <a:endParaRPr lang="lt-LT" sz="1200" dirty="0">
              <a:latin typeface="Times New Roman" pitchFamily="18" charset="0"/>
              <a:cs typeface="Times New Roman" pitchFamily="18" charset="0"/>
            </a:endParaRPr>
          </a:p>
        </p:txBody>
      </p:sp>
      <p:sp>
        <p:nvSpPr>
          <p:cNvPr id="9" name="TextBox 8"/>
          <p:cNvSpPr txBox="1"/>
          <p:nvPr/>
        </p:nvSpPr>
        <p:spPr>
          <a:xfrm>
            <a:off x="4572000" y="4293096"/>
            <a:ext cx="504056"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36%</a:t>
            </a:r>
            <a:endParaRPr lang="lt-LT" sz="1200" dirty="0">
              <a:latin typeface="Times New Roman" pitchFamily="18" charset="0"/>
              <a:cs typeface="Times New Roman" pitchFamily="18" charset="0"/>
            </a:endParaRPr>
          </a:p>
        </p:txBody>
      </p:sp>
      <p:sp>
        <p:nvSpPr>
          <p:cNvPr id="10" name="TextBox 9"/>
          <p:cNvSpPr txBox="1"/>
          <p:nvPr/>
        </p:nvSpPr>
        <p:spPr>
          <a:xfrm>
            <a:off x="6660232" y="5445224"/>
            <a:ext cx="648072"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-57%</a:t>
            </a:r>
            <a:endParaRPr lang="lt-LT" sz="1200" dirty="0">
              <a:latin typeface="Times New Roman" pitchFamily="18" charset="0"/>
              <a:cs typeface="Times New Roman" pitchFamily="18" charset="0"/>
            </a:endParaRPr>
          </a:p>
        </p:txBody>
      </p:sp>
      <p:sp>
        <p:nvSpPr>
          <p:cNvPr id="11" name="TextBox 10"/>
          <p:cNvSpPr txBox="1"/>
          <p:nvPr/>
        </p:nvSpPr>
        <p:spPr>
          <a:xfrm>
            <a:off x="7699921" y="5445224"/>
            <a:ext cx="648072"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75%</a:t>
            </a:r>
            <a:endParaRPr lang="lt-LT" sz="1200" dirty="0">
              <a:latin typeface="Times New Roman" pitchFamily="18" charset="0"/>
              <a:cs typeface="Times New Roman" pitchFamily="18" charset="0"/>
            </a:endParaRPr>
          </a:p>
        </p:txBody>
      </p:sp>
    </p:spTree>
    <p:extLst>
      <p:ext uri="{BB962C8B-B14F-4D97-AF65-F5344CB8AC3E}">
        <p14:creationId xmlns:p14="http://schemas.microsoft.com/office/powerpoint/2010/main" xmlns="" val="28217391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1"/>
          <p:cNvSpPr>
            <a:spLocks noGrp="1"/>
          </p:cNvSpPr>
          <p:nvPr>
            <p:ph idx="1"/>
          </p:nvPr>
        </p:nvSpPr>
        <p:spPr/>
        <p:txBody>
          <a:bodyPr>
            <a:normAutofit/>
          </a:bodyPr>
          <a:lstStyle/>
          <a:p>
            <a:r>
              <a:rPr lang="lt-LT" b="1" smtClean="0"/>
              <a:t>Apsunkintas ambulatorinės reabilitacijos paslaugų prieinamumas vaikams dėl socialinių-ekonominių priežasčių (mažamečiai vaikai ambulatorinės reabilitacijos paslaugoms gali atvykti tik lydimi tėvų, kurie dirba, o vaiko ambulatorinės reabilitacijos metu nedarbingumo pažymėjimas neišduodamas; </a:t>
            </a:r>
          </a:p>
          <a:p>
            <a:r>
              <a:rPr lang="lt-LT" b="1" smtClean="0"/>
              <a:t>Nėra transporto paslaugų sistemos atvežti vaikus į ambulatorinę reabilitaciją</a:t>
            </a:r>
          </a:p>
        </p:txBody>
      </p:sp>
      <p:sp>
        <p:nvSpPr>
          <p:cNvPr id="3" name="Title 2"/>
          <p:cNvSpPr>
            <a:spLocks noGrp="1"/>
          </p:cNvSpPr>
          <p:nvPr>
            <p:ph type="title"/>
          </p:nvPr>
        </p:nvSpPr>
        <p:spPr/>
        <p:txBody>
          <a:bodyPr/>
          <a:lstStyle/>
          <a:p>
            <a:pPr fontAlgn="auto">
              <a:spcAft>
                <a:spcPts val="0"/>
              </a:spcAft>
              <a:defRPr/>
            </a:pPr>
            <a:r>
              <a:rPr lang="lt-LT" sz="3200" dirty="0" smtClean="0"/>
              <a:t>Prioritetas – ambulatorinė reabilitacija</a:t>
            </a:r>
            <a:endParaRPr lang="lt-LT" sz="3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1566" y="33541"/>
            <a:ext cx="9286908" cy="7013166"/>
          </a:xfrm>
          <a:prstGeom prst="rect">
            <a:avLst/>
          </a:prstGeom>
          <a:solidFill>
            <a:srgbClr val="EBEF53"/>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4"/>
          <p:cNvSpPr>
            <a:spLocks noGrp="1" noChangeArrowheads="1"/>
          </p:cNvSpPr>
          <p:nvPr/>
        </p:nvSpPr>
        <p:spPr bwMode="auto">
          <a:xfrm>
            <a:off x="1396251" y="-18740"/>
            <a:ext cx="7772400" cy="781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cs typeface="Times New Roman" charset="0"/>
              </a:defRPr>
            </a:lvl2pPr>
            <a:lvl3pPr algn="ctr" rtl="0" eaLnBrk="0" fontAlgn="base" hangingPunct="0">
              <a:spcBef>
                <a:spcPct val="0"/>
              </a:spcBef>
              <a:spcAft>
                <a:spcPct val="0"/>
              </a:spcAft>
              <a:defRPr sz="4400">
                <a:solidFill>
                  <a:schemeClr val="tx2"/>
                </a:solidFill>
                <a:latin typeface="Times New Roman" charset="0"/>
                <a:cs typeface="Times New Roman" charset="0"/>
              </a:defRPr>
            </a:lvl3pPr>
            <a:lvl4pPr algn="ctr" rtl="0" eaLnBrk="0" fontAlgn="base" hangingPunct="0">
              <a:spcBef>
                <a:spcPct val="0"/>
              </a:spcBef>
              <a:spcAft>
                <a:spcPct val="0"/>
              </a:spcAft>
              <a:defRPr sz="4400">
                <a:solidFill>
                  <a:schemeClr val="tx2"/>
                </a:solidFill>
                <a:latin typeface="Times New Roman" charset="0"/>
                <a:cs typeface="Times New Roman" charset="0"/>
              </a:defRPr>
            </a:lvl4pPr>
            <a:lvl5pPr algn="ctr" rtl="0" eaLnBrk="0" fontAlgn="base" hangingPunct="0">
              <a:spcBef>
                <a:spcPct val="0"/>
              </a:spcBef>
              <a:spcAft>
                <a:spcPct val="0"/>
              </a:spcAft>
              <a:defRPr sz="4400">
                <a:solidFill>
                  <a:schemeClr val="tx2"/>
                </a:solidFill>
                <a:latin typeface="Times New Roman" charset="0"/>
                <a:cs typeface="Times New Roman" charset="0"/>
              </a:defRPr>
            </a:lvl5pPr>
            <a:lvl6pPr marL="457200" algn="ctr" rtl="0" fontAlgn="base">
              <a:spcBef>
                <a:spcPct val="0"/>
              </a:spcBef>
              <a:spcAft>
                <a:spcPct val="0"/>
              </a:spcAft>
              <a:defRPr sz="4400">
                <a:solidFill>
                  <a:schemeClr val="tx2"/>
                </a:solidFill>
                <a:latin typeface="Times New Roman" charset="0"/>
                <a:cs typeface="Times New Roman" charset="0"/>
              </a:defRPr>
            </a:lvl6pPr>
            <a:lvl7pPr marL="914400" algn="ctr" rtl="0" fontAlgn="base">
              <a:spcBef>
                <a:spcPct val="0"/>
              </a:spcBef>
              <a:spcAft>
                <a:spcPct val="0"/>
              </a:spcAft>
              <a:defRPr sz="4400">
                <a:solidFill>
                  <a:schemeClr val="tx2"/>
                </a:solidFill>
                <a:latin typeface="Times New Roman" charset="0"/>
                <a:cs typeface="Times New Roman" charset="0"/>
              </a:defRPr>
            </a:lvl7pPr>
            <a:lvl8pPr marL="1371600" algn="ctr" rtl="0" fontAlgn="base">
              <a:spcBef>
                <a:spcPct val="0"/>
              </a:spcBef>
              <a:spcAft>
                <a:spcPct val="0"/>
              </a:spcAft>
              <a:defRPr sz="4400">
                <a:solidFill>
                  <a:schemeClr val="tx2"/>
                </a:solidFill>
                <a:latin typeface="Times New Roman" charset="0"/>
                <a:cs typeface="Times New Roman" charset="0"/>
              </a:defRPr>
            </a:lvl8pPr>
            <a:lvl9pPr marL="1828800" algn="ctr" rtl="0" fontAlgn="base">
              <a:spcBef>
                <a:spcPct val="0"/>
              </a:spcBef>
              <a:spcAft>
                <a:spcPct val="0"/>
              </a:spcAft>
              <a:defRPr sz="4400">
                <a:solidFill>
                  <a:schemeClr val="tx2"/>
                </a:solidFill>
                <a:latin typeface="Times New Roman" charset="0"/>
                <a:cs typeface="Times New Roman" charset="0"/>
              </a:defRPr>
            </a:lvl9pPr>
          </a:lstStyle>
          <a:p>
            <a:pPr eaLnBrk="1" hangingPunct="1"/>
            <a:r>
              <a:rPr lang="lt-LT" sz="1800" b="1" dirty="0" smtClean="0">
                <a:solidFill>
                  <a:srgbClr val="2E8E8C"/>
                </a:solidFill>
                <a:latin typeface="Times New Roman" pitchFamily="18" charset="0"/>
                <a:cs typeface="Times New Roman" pitchFamily="18" charset="0"/>
              </a:rPr>
              <a:t>PSDF biudžeto išlaidų vaikų medicininei reabilitacijai ir sanatoriniam gydymui kompensuoti pasiskirstymas pagal ligų grupes 2011 m. </a:t>
            </a:r>
          </a:p>
        </p:txBody>
      </p:sp>
      <p:graphicFrame>
        <p:nvGraphicFramePr>
          <p:cNvPr id="7" name="Chart 6"/>
          <p:cNvGraphicFramePr>
            <a:graphicFrameLocks/>
          </p:cNvGraphicFramePr>
          <p:nvPr>
            <p:extLst>
              <p:ext uri="{D42A27DB-BD31-4B8C-83A1-F6EECF244321}">
                <p14:modId xmlns:p14="http://schemas.microsoft.com/office/powerpoint/2010/main" xmlns="" val="1563585861"/>
              </p:ext>
            </p:extLst>
          </p:nvPr>
        </p:nvGraphicFramePr>
        <p:xfrm>
          <a:off x="2182408" y="763248"/>
          <a:ext cx="6200085" cy="323861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p:cNvGraphicFramePr>
          <p:nvPr>
            <p:extLst>
              <p:ext uri="{D42A27DB-BD31-4B8C-83A1-F6EECF244321}">
                <p14:modId xmlns:p14="http://schemas.microsoft.com/office/powerpoint/2010/main" xmlns="" val="1408476439"/>
              </p:ext>
            </p:extLst>
          </p:nvPr>
        </p:nvGraphicFramePr>
        <p:xfrm>
          <a:off x="1396251" y="3789040"/>
          <a:ext cx="7772399" cy="316835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36682733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365760" indent="-256032" fontAlgn="auto">
              <a:spcAft>
                <a:spcPts val="0"/>
              </a:spcAft>
              <a:buFont typeface="Wingdings 3"/>
              <a:buChar char=""/>
              <a:defRPr/>
            </a:pPr>
            <a:r>
              <a:rPr lang="lt-LT" sz="3200" b="1" dirty="0"/>
              <a:t>Vaikams, sergantiems sunkiomis nervų sistemos, atramos-judamojo aparato ligomis, </a:t>
            </a:r>
            <a:r>
              <a:rPr lang="lt-LT" sz="3200" b="1" dirty="0" smtClean="0"/>
              <a:t>patyrusiems </a:t>
            </a:r>
            <a:r>
              <a:rPr lang="lt-LT" sz="3200" b="1" dirty="0"/>
              <a:t>sunkias traumas </a:t>
            </a:r>
            <a:r>
              <a:rPr lang="lt-LT" sz="3200" b="1" dirty="0" smtClean="0"/>
              <a:t>būtina skirti </a:t>
            </a:r>
            <a:r>
              <a:rPr lang="lt-LT" sz="3200" b="1" dirty="0"/>
              <a:t>medicininės reabilitacijos </a:t>
            </a:r>
            <a:r>
              <a:rPr lang="lt-LT" sz="3200" b="1" dirty="0" smtClean="0"/>
              <a:t>paslaugas net keletą </a:t>
            </a:r>
            <a:r>
              <a:rPr lang="lt-LT" sz="3200" b="1" dirty="0"/>
              <a:t>kartų per </a:t>
            </a:r>
            <a:r>
              <a:rPr lang="lt-LT" sz="3200" b="1" dirty="0" smtClean="0"/>
              <a:t>metus, pasikeitus jo funkcinei būklei. </a:t>
            </a:r>
            <a:r>
              <a:rPr lang="lt-LT" sz="3200" b="1" dirty="0"/>
              <a:t>Tokiu būdu būtų galima greičiau ir efektyviau atstatyti prarastas </a:t>
            </a:r>
            <a:r>
              <a:rPr lang="lt-LT" sz="3200" b="1" dirty="0" smtClean="0"/>
              <a:t>biosocialines </a:t>
            </a:r>
            <a:r>
              <a:rPr lang="lt-LT" sz="3200" b="1" dirty="0"/>
              <a:t>funkcijas ir tai sumažintų negalią.</a:t>
            </a:r>
          </a:p>
          <a:p>
            <a:pPr marL="365760" indent="-256032" fontAlgn="auto">
              <a:spcAft>
                <a:spcPts val="0"/>
              </a:spcAft>
              <a:buFont typeface="Wingdings 3"/>
              <a:buChar char=""/>
              <a:defRPr/>
            </a:pPr>
            <a:endParaRPr lang="lt-LT" dirty="0"/>
          </a:p>
        </p:txBody>
      </p:sp>
      <p:sp>
        <p:nvSpPr>
          <p:cNvPr id="3" name="Title 2"/>
          <p:cNvSpPr>
            <a:spLocks noGrp="1"/>
          </p:cNvSpPr>
          <p:nvPr>
            <p:ph type="title"/>
          </p:nvPr>
        </p:nvSpPr>
        <p:spPr/>
        <p:txBody>
          <a:bodyPr>
            <a:normAutofit fontScale="90000"/>
          </a:bodyPr>
          <a:lstStyle/>
          <a:p>
            <a:pPr fontAlgn="auto">
              <a:spcAft>
                <a:spcPts val="0"/>
              </a:spcAft>
              <a:defRPr/>
            </a:pPr>
            <a:r>
              <a:rPr lang="lt-LT" sz="4400" dirty="0"/>
              <a:t>Vaiko problema – jis auga</a:t>
            </a:r>
            <a:br>
              <a:rPr lang="lt-LT" sz="4400" dirty="0"/>
            </a:br>
            <a:endParaRPr lang="lt-L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2"/>
          <p:cNvSpPr>
            <a:spLocks noGrp="1"/>
          </p:cNvSpPr>
          <p:nvPr>
            <p:ph idx="1"/>
          </p:nvPr>
        </p:nvSpPr>
        <p:spPr/>
        <p:txBody>
          <a:bodyPr/>
          <a:lstStyle/>
          <a:p>
            <a:endParaRPr lang="lt-LT" smtClean="0"/>
          </a:p>
        </p:txBody>
      </p:sp>
      <p:sp>
        <p:nvSpPr>
          <p:cNvPr id="2" name="Title 1"/>
          <p:cNvSpPr>
            <a:spLocks noGrp="1"/>
          </p:cNvSpPr>
          <p:nvPr>
            <p:ph type="title"/>
          </p:nvPr>
        </p:nvSpPr>
        <p:spPr/>
        <p:txBody>
          <a:bodyPr>
            <a:normAutofit fontScale="90000"/>
          </a:bodyPr>
          <a:lstStyle/>
          <a:p>
            <a:pPr fontAlgn="auto">
              <a:spcAft>
                <a:spcPts val="0"/>
              </a:spcAft>
              <a:defRPr/>
            </a:pPr>
            <a:r>
              <a:rPr lang="en-US" sz="4000" dirty="0" err="1"/>
              <a:t>Kojų</a:t>
            </a:r>
            <a:r>
              <a:rPr lang="en-US" sz="4000" dirty="0"/>
              <a:t>, </a:t>
            </a:r>
            <a:r>
              <a:rPr lang="en-US" sz="4000" dirty="0" err="1"/>
              <a:t>rankų</a:t>
            </a:r>
            <a:r>
              <a:rPr lang="en-US" sz="4000" dirty="0"/>
              <a:t> </a:t>
            </a:r>
            <a:r>
              <a:rPr lang="en-US" sz="4000" dirty="0" err="1"/>
              <a:t>protezinės</a:t>
            </a:r>
            <a:r>
              <a:rPr lang="en-US" sz="4000" dirty="0"/>
              <a:t> </a:t>
            </a:r>
            <a:r>
              <a:rPr lang="en-US" sz="4000" dirty="0" err="1"/>
              <a:t>sistemos</a:t>
            </a:r>
            <a:r>
              <a:rPr lang="en-US" sz="4000" dirty="0"/>
              <a:t> </a:t>
            </a:r>
            <a:r>
              <a:rPr lang="lt-LT" sz="4000" dirty="0"/>
              <a:t>kompensuojamos </a:t>
            </a:r>
            <a:r>
              <a:rPr lang="en-US" sz="4000" dirty="0"/>
              <a:t> </a:t>
            </a:r>
            <a:r>
              <a:rPr lang="en-US" sz="4000" dirty="0" err="1"/>
              <a:t>kas</a:t>
            </a:r>
            <a:r>
              <a:rPr lang="en-US" sz="4000" dirty="0"/>
              <a:t> </a:t>
            </a:r>
            <a:r>
              <a:rPr lang="en-US" sz="4000" dirty="0" err="1"/>
              <a:t>trejus</a:t>
            </a:r>
            <a:r>
              <a:rPr lang="en-US" sz="4000" dirty="0"/>
              <a:t> </a:t>
            </a:r>
            <a:r>
              <a:rPr lang="en-US" sz="4000" dirty="0" err="1"/>
              <a:t>metus</a:t>
            </a:r>
            <a:endParaRPr lang="lt-LT" dirty="0"/>
          </a:p>
        </p:txBody>
      </p:sp>
      <p:pic>
        <p:nvPicPr>
          <p:cNvPr id="21508" name="Picture 2"/>
          <p:cNvPicPr>
            <a:picLocks noChangeAspect="1" noChangeArrowheads="1"/>
          </p:cNvPicPr>
          <p:nvPr/>
        </p:nvPicPr>
        <p:blipFill>
          <a:blip r:embed="rId2" cstate="print"/>
          <a:srcRect/>
          <a:stretch>
            <a:fillRect/>
          </a:stretch>
        </p:blipFill>
        <p:spPr bwMode="auto">
          <a:xfrm>
            <a:off x="1143000" y="1447800"/>
            <a:ext cx="6248400"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Content Placeholder 3"/>
          <p:cNvPicPr>
            <a:picLocks noGrp="1" noChangeAspect="1" noChangeArrowheads="1"/>
          </p:cNvPicPr>
          <p:nvPr>
            <p:ph idx="1"/>
          </p:nvPr>
        </p:nvPicPr>
        <p:blipFill>
          <a:blip r:embed="rId2" cstate="print"/>
          <a:stretch>
            <a:fillRect/>
          </a:stretch>
        </p:blipFill>
        <p:spPr>
          <a:xfrm>
            <a:off x="4572000" y="1371600"/>
            <a:ext cx="3810000" cy="2533650"/>
          </a:xfrm>
        </p:spPr>
      </p:pic>
      <p:sp>
        <p:nvSpPr>
          <p:cNvPr id="2" name="Title 1"/>
          <p:cNvSpPr>
            <a:spLocks noGrp="1"/>
          </p:cNvSpPr>
          <p:nvPr>
            <p:ph type="title"/>
          </p:nvPr>
        </p:nvSpPr>
        <p:spPr>
          <a:xfrm>
            <a:off x="304800" y="228600"/>
            <a:ext cx="8534400" cy="1524000"/>
          </a:xfrm>
        </p:spPr>
        <p:txBody>
          <a:bodyPr/>
          <a:lstStyle/>
          <a:p>
            <a:pPr fontAlgn="auto">
              <a:spcAft>
                <a:spcPts val="0"/>
              </a:spcAft>
              <a:defRPr/>
            </a:pPr>
            <a:r>
              <a:rPr lang="lt-LT" dirty="0"/>
              <a:t>Techninės pagalbos priemonės</a:t>
            </a:r>
          </a:p>
        </p:txBody>
      </p:sp>
      <p:pic>
        <p:nvPicPr>
          <p:cNvPr id="22532" name="Picture 2" descr="Reuters/Scanpix nuotr."/>
          <p:cNvPicPr>
            <a:picLocks noChangeAspect="1" noChangeArrowheads="1"/>
          </p:cNvPicPr>
          <p:nvPr/>
        </p:nvPicPr>
        <p:blipFill>
          <a:blip r:embed="rId3" cstate="print"/>
          <a:srcRect/>
          <a:stretch>
            <a:fillRect/>
          </a:stretch>
        </p:blipFill>
        <p:spPr bwMode="auto">
          <a:xfrm>
            <a:off x="457200" y="1981200"/>
            <a:ext cx="3971925" cy="3124200"/>
          </a:xfrm>
          <a:prstGeom prst="rect">
            <a:avLst/>
          </a:prstGeom>
          <a:noFill/>
          <a:ln w="9525">
            <a:noFill/>
            <a:miter lim="800000"/>
            <a:headEnd/>
            <a:tailEnd/>
          </a:ln>
        </p:spPr>
      </p:pic>
      <p:pic>
        <p:nvPicPr>
          <p:cNvPr id="22533" name="Picture 3"/>
          <p:cNvPicPr>
            <a:picLocks noChangeAspect="1" noChangeArrowheads="1"/>
          </p:cNvPicPr>
          <p:nvPr/>
        </p:nvPicPr>
        <p:blipFill>
          <a:blip r:embed="rId4" cstate="print"/>
          <a:srcRect/>
          <a:stretch>
            <a:fillRect/>
          </a:stretch>
        </p:blipFill>
        <p:spPr bwMode="auto">
          <a:xfrm>
            <a:off x="3309938" y="2590800"/>
            <a:ext cx="2805112" cy="3467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Grp="1" noChangeAspect="1" noChangeArrowheads="1"/>
          </p:cNvPicPr>
          <p:nvPr>
            <p:ph idx="1"/>
          </p:nvPr>
        </p:nvPicPr>
        <p:blipFill>
          <a:blip r:embed="rId2" cstate="print"/>
          <a:srcRect/>
          <a:stretch>
            <a:fillRect/>
          </a:stretch>
        </p:blipFill>
        <p:spPr bwMode="auto">
          <a:xfrm>
            <a:off x="609600" y="1600200"/>
            <a:ext cx="4705350" cy="3124200"/>
          </a:xfrm>
          <a:prstGeom prst="rect">
            <a:avLst/>
          </a:prstGeom>
          <a:noFill/>
          <a:ln w="9525">
            <a:noFill/>
            <a:miter lim="800000"/>
            <a:headEnd/>
            <a:tailEnd/>
          </a:ln>
          <a:effectLst/>
        </p:spPr>
      </p:pic>
      <p:sp>
        <p:nvSpPr>
          <p:cNvPr id="3" name="Title 2"/>
          <p:cNvSpPr>
            <a:spLocks noGrp="1"/>
          </p:cNvSpPr>
          <p:nvPr>
            <p:ph type="title"/>
          </p:nvPr>
        </p:nvSpPr>
        <p:spPr>
          <a:xfrm>
            <a:off x="533400" y="381000"/>
            <a:ext cx="8229600" cy="1143000"/>
          </a:xfrm>
        </p:spPr>
        <p:txBody>
          <a:bodyPr>
            <a:normAutofit fontScale="90000"/>
          </a:bodyPr>
          <a:lstStyle/>
          <a:p>
            <a:pPr algn="ctr"/>
            <a:r>
              <a:rPr lang="lt-LT" dirty="0" smtClean="0"/>
              <a:t>Naujos technologijos, moksliniai tyrimai </a:t>
            </a:r>
            <a:endParaRPr lang="en-US" dirty="0"/>
          </a:p>
        </p:txBody>
      </p:sp>
      <p:pic>
        <p:nvPicPr>
          <p:cNvPr id="43011" name="Picture 3"/>
          <p:cNvPicPr>
            <a:picLocks noChangeAspect="1" noChangeArrowheads="1"/>
          </p:cNvPicPr>
          <p:nvPr/>
        </p:nvPicPr>
        <p:blipFill>
          <a:blip r:embed="rId3" cstate="print"/>
          <a:srcRect/>
          <a:stretch>
            <a:fillRect/>
          </a:stretch>
        </p:blipFill>
        <p:spPr bwMode="auto">
          <a:xfrm>
            <a:off x="6172200" y="1524000"/>
            <a:ext cx="1685925" cy="2714625"/>
          </a:xfrm>
          <a:prstGeom prst="rect">
            <a:avLst/>
          </a:prstGeom>
          <a:noFill/>
          <a:ln w="9525">
            <a:noFill/>
            <a:miter lim="800000"/>
            <a:headEnd/>
            <a:tailEnd/>
          </a:ln>
          <a:effectLst/>
        </p:spPr>
      </p:pic>
      <p:pic>
        <p:nvPicPr>
          <p:cNvPr id="43012" name="Picture 4"/>
          <p:cNvPicPr>
            <a:picLocks noChangeAspect="1" noChangeArrowheads="1"/>
          </p:cNvPicPr>
          <p:nvPr/>
        </p:nvPicPr>
        <p:blipFill>
          <a:blip r:embed="rId4" cstate="print"/>
          <a:srcRect/>
          <a:stretch>
            <a:fillRect/>
          </a:stretch>
        </p:blipFill>
        <p:spPr bwMode="auto">
          <a:xfrm>
            <a:off x="2667000" y="3505200"/>
            <a:ext cx="4165600" cy="3124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sz="2800" b="1" dirty="0" smtClean="0"/>
              <a:t>individualios meilės ir bendravimo, </a:t>
            </a:r>
          </a:p>
          <a:p>
            <a:r>
              <a:rPr lang="lt-LT" sz="2800" b="1" dirty="0" smtClean="0"/>
              <a:t>aplinkinių paskatinimo, džiaugsmo, </a:t>
            </a:r>
          </a:p>
          <a:p>
            <a:r>
              <a:rPr lang="lt-LT" sz="2800" b="1" dirty="0" smtClean="0"/>
              <a:t>galimybių žaisti ir turėti daug žaislų, atitinkančių jų išsivystymo lygį, </a:t>
            </a:r>
          </a:p>
          <a:p>
            <a:r>
              <a:rPr lang="lt-LT" sz="2800" b="1" dirty="0" smtClean="0"/>
              <a:t>turėti žmogų, kuris tiki vaiku, jį pamoko, jam parodo.</a:t>
            </a:r>
          </a:p>
          <a:p>
            <a:pPr>
              <a:buNone/>
            </a:pPr>
            <a:endParaRPr lang="en-US" dirty="0"/>
          </a:p>
        </p:txBody>
      </p:sp>
      <p:sp>
        <p:nvSpPr>
          <p:cNvPr id="3" name="Title 2"/>
          <p:cNvSpPr>
            <a:spLocks noGrp="1"/>
          </p:cNvSpPr>
          <p:nvPr>
            <p:ph type="title"/>
          </p:nvPr>
        </p:nvSpPr>
        <p:spPr/>
        <p:txBody>
          <a:bodyPr>
            <a:normAutofit/>
          </a:bodyPr>
          <a:lstStyle/>
          <a:p>
            <a:r>
              <a:rPr lang="lt-LT" sz="2400" dirty="0" smtClean="0"/>
              <a:t>Nesveikiems vaikams pirmiausia reikia viso to, ką gauna visi kiti vaikai: </a:t>
            </a:r>
            <a:endParaRPr lang="en-US"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endParaRPr lang="lt-LT" sz="2800" b="1" dirty="0" smtClean="0">
              <a:latin typeface="+mj-lt"/>
              <a:cs typeface="Arial" pitchFamily="34" charset="0"/>
            </a:endParaRPr>
          </a:p>
          <a:p>
            <a:r>
              <a:rPr lang="lt-LT" sz="2800" b="1" dirty="0" smtClean="0">
                <a:solidFill>
                  <a:srgbClr val="00B050"/>
                </a:solidFill>
                <a:latin typeface="+mj-lt"/>
                <a:cs typeface="Arial" pitchFamily="34" charset="0"/>
              </a:rPr>
              <a:t>Žmogaus </a:t>
            </a:r>
            <a:r>
              <a:rPr lang="lt-LT" sz="2800" b="1" dirty="0" smtClean="0">
                <a:solidFill>
                  <a:srgbClr val="00B050"/>
                </a:solidFill>
                <a:latin typeface="+mj-lt"/>
                <a:cs typeface="Arial" pitchFamily="34" charset="0"/>
              </a:rPr>
              <a:t>vertė reiškia</a:t>
            </a:r>
            <a:r>
              <a:rPr lang="lt-LT" sz="2800" b="1" dirty="0" smtClean="0">
                <a:latin typeface="+mj-lt"/>
                <a:cs typeface="Arial" pitchFamily="34" charset="0"/>
              </a:rPr>
              <a:t>: turėti savo rankšluostį ir muilą, turėti galimybę pasirinkti drabužius, turėti galimybę atsigerti neprašant leidimo, turėti keletą stalčių savo daiktams, turėti galimybę sėdėti ir valgyti su tuo, su kuo jis nori, turėti galimybę pavalgius atsikelti nuo stalo, turėti draugą, su kuriuo galėtų žaisti ir apie viską pakalbėti, turėti galimybę susitvarkyti savo kambarį, kaip jam patinka, jausti vyresniųjų pasitikėjimą ir šilumą, būti įvertintam, kaip asmenybė, būti įvertintam už tai, ką darai ir ką moki.</a:t>
            </a:r>
          </a:p>
          <a:p>
            <a:endParaRPr lang="en-US" dirty="0"/>
          </a:p>
        </p:txBody>
      </p:sp>
      <p:sp>
        <p:nvSpPr>
          <p:cNvPr id="3" name="Title 2"/>
          <p:cNvSpPr>
            <a:spLocks noGrp="1"/>
          </p:cNvSpPr>
          <p:nvPr>
            <p:ph type="title"/>
          </p:nvPr>
        </p:nvSpPr>
        <p:spPr>
          <a:xfrm>
            <a:off x="457200" y="914400"/>
            <a:ext cx="8229600" cy="503238"/>
          </a:xfrm>
        </p:spPr>
        <p:txBody>
          <a:bodyPr>
            <a:normAutofit fontScale="90000"/>
          </a:bodyPr>
          <a:lstStyle/>
          <a:p>
            <a:r>
              <a:rPr lang="lt-LT" sz="3100" dirty="0" smtClean="0">
                <a:cs typeface="Arial" pitchFamily="34" charset="0"/>
              </a:rPr>
              <a:t>Būtina, kad kiekvienas vaikas žinotų savo kaip </a:t>
            </a:r>
            <a:r>
              <a:rPr lang="lt-LT" sz="3100" dirty="0" smtClean="0">
                <a:solidFill>
                  <a:schemeClr val="accent3">
                    <a:lumMod val="75000"/>
                  </a:schemeClr>
                </a:solidFill>
                <a:cs typeface="Arial" pitchFamily="34" charset="0"/>
              </a:rPr>
              <a:t>žmogaus vertę </a:t>
            </a:r>
            <a:r>
              <a:rPr lang="lt-LT" sz="3100" dirty="0" smtClean="0">
                <a:cs typeface="Arial" pitchFamily="34" charset="0"/>
              </a:rPr>
              <a:t>arba ši vertė būtų užtikrinta jį supančios aplinkos. </a:t>
            </a:r>
            <a:r>
              <a:rPr lang="lt-LT" sz="4400" dirty="0" smtClean="0">
                <a:cs typeface="Arial" pitchFamily="34" charset="0"/>
              </a:rPr>
              <a:t/>
            </a:r>
            <a:br>
              <a:rPr lang="lt-LT" sz="4400" dirty="0" smtClean="0">
                <a:cs typeface="Arial" pitchFamily="34" charset="0"/>
              </a:rPr>
            </a:b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1"/>
          <p:cNvSpPr>
            <a:spLocks noGrp="1"/>
          </p:cNvSpPr>
          <p:nvPr>
            <p:ph idx="1"/>
          </p:nvPr>
        </p:nvSpPr>
        <p:spPr/>
        <p:txBody>
          <a:bodyPr/>
          <a:lstStyle/>
          <a:p>
            <a:pPr>
              <a:lnSpc>
                <a:spcPct val="80000"/>
              </a:lnSpc>
            </a:pPr>
            <a:endParaRPr lang="lt-LT" sz="2800" dirty="0" smtClean="0"/>
          </a:p>
          <a:p>
            <a:pPr>
              <a:lnSpc>
                <a:spcPct val="80000"/>
              </a:lnSpc>
            </a:pPr>
            <a:r>
              <a:rPr lang="lt-LT" sz="3200" b="1" dirty="0" smtClean="0"/>
              <a:t>Šeimos narių mokymas</a:t>
            </a:r>
          </a:p>
          <a:p>
            <a:pPr>
              <a:lnSpc>
                <a:spcPct val="80000"/>
              </a:lnSpc>
            </a:pPr>
            <a:endParaRPr lang="lt-LT" sz="3200" b="1" dirty="0" smtClean="0"/>
          </a:p>
          <a:p>
            <a:r>
              <a:rPr lang="lt-LT" sz="3200" b="1" dirty="0" smtClean="0"/>
              <a:t>Namų aplinkos pritaikymas</a:t>
            </a:r>
          </a:p>
          <a:p>
            <a:endParaRPr lang="lt-LT" sz="3200" b="1" dirty="0" smtClean="0"/>
          </a:p>
          <a:p>
            <a:r>
              <a:rPr lang="lt-LT" sz="3200" b="1" dirty="0" smtClean="0"/>
              <a:t>Reabilitacija namų sąlygomis</a:t>
            </a:r>
          </a:p>
        </p:txBody>
      </p:sp>
      <p:sp>
        <p:nvSpPr>
          <p:cNvPr id="3" name="Title 2"/>
          <p:cNvSpPr>
            <a:spLocks noGrp="1"/>
          </p:cNvSpPr>
          <p:nvPr>
            <p:ph type="title"/>
          </p:nvPr>
        </p:nvSpPr>
        <p:spPr/>
        <p:txBody>
          <a:bodyPr/>
          <a:lstStyle/>
          <a:p>
            <a:pPr algn="ctr" fontAlgn="auto">
              <a:lnSpc>
                <a:spcPct val="80000"/>
              </a:lnSpc>
              <a:spcAft>
                <a:spcPts val="0"/>
              </a:spcAft>
              <a:defRPr/>
            </a:pPr>
            <a:r>
              <a:rPr lang="lt-LT" sz="4400" dirty="0" smtClean="0"/>
              <a:t>Aktualu</a:t>
            </a:r>
            <a:r>
              <a:rPr lang="ru-RU" sz="4400" dirty="0" smtClean="0"/>
              <a:t>!</a:t>
            </a:r>
            <a:endParaRPr lang="lt-LT" sz="4400" dirty="0"/>
          </a:p>
        </p:txBody>
      </p:sp>
      <p:pic>
        <p:nvPicPr>
          <p:cNvPr id="23556" name="Picture 4"/>
          <p:cNvPicPr>
            <a:picLocks noChangeAspect="1" noChangeArrowheads="1"/>
          </p:cNvPicPr>
          <p:nvPr/>
        </p:nvPicPr>
        <p:blipFill>
          <a:blip r:embed="rId2" cstate="print"/>
          <a:srcRect/>
          <a:stretch>
            <a:fillRect/>
          </a:stretch>
        </p:blipFill>
        <p:spPr bwMode="auto">
          <a:xfrm>
            <a:off x="6019800" y="4777567"/>
            <a:ext cx="3124200" cy="208043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3" descr="C:\Documents and Settings\Gintare\My Documents\My Pictures\154853[1].jpg"/>
          <p:cNvPicPr>
            <a:picLocks noGrp="1" noChangeAspect="1" noChangeArrowheads="1"/>
          </p:cNvPicPr>
          <p:nvPr>
            <p:ph idx="1"/>
          </p:nvPr>
        </p:nvPicPr>
        <p:blipFill>
          <a:blip r:embed="rId2" cstate="print"/>
          <a:stretch>
            <a:fillRect/>
          </a:stretch>
        </p:blipFill>
        <p:spPr>
          <a:xfrm>
            <a:off x="990600" y="1524000"/>
            <a:ext cx="5911272" cy="4190999"/>
          </a:xfrm>
        </p:spPr>
      </p:pic>
      <p:sp>
        <p:nvSpPr>
          <p:cNvPr id="1027" name="Title 1"/>
          <p:cNvSpPr>
            <a:spLocks noGrp="1"/>
          </p:cNvSpPr>
          <p:nvPr>
            <p:ph type="title"/>
          </p:nvPr>
        </p:nvSpPr>
        <p:spPr/>
        <p:txBody>
          <a:bodyPr/>
          <a:lstStyle/>
          <a:p>
            <a:pPr fontAlgn="auto">
              <a:spcAft>
                <a:spcPts val="0"/>
              </a:spcAft>
              <a:defRPr/>
            </a:pPr>
            <a:r>
              <a:rPr lang="lt-LT" dirty="0" smtClean="0"/>
              <a:t>Reabilitacijos efektyvumas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1"/>
          <p:cNvSpPr>
            <a:spLocks noGrp="1"/>
          </p:cNvSpPr>
          <p:nvPr>
            <p:ph idx="1"/>
          </p:nvPr>
        </p:nvSpPr>
        <p:spPr/>
        <p:txBody>
          <a:bodyPr/>
          <a:lstStyle/>
          <a:p>
            <a:endParaRPr lang="lt-LT" smtClean="0"/>
          </a:p>
        </p:txBody>
      </p:sp>
      <p:sp>
        <p:nvSpPr>
          <p:cNvPr id="3" name="Title 2"/>
          <p:cNvSpPr>
            <a:spLocks noGrp="1"/>
          </p:cNvSpPr>
          <p:nvPr>
            <p:ph type="title"/>
          </p:nvPr>
        </p:nvSpPr>
        <p:spPr/>
        <p:txBody>
          <a:bodyPr/>
          <a:lstStyle/>
          <a:p>
            <a:pPr algn="ctr" fontAlgn="auto">
              <a:spcAft>
                <a:spcPts val="0"/>
              </a:spcAft>
              <a:defRPr/>
            </a:pPr>
            <a:r>
              <a:rPr lang="lt-LT" dirty="0"/>
              <a:t>Ačių už dėmesį</a:t>
            </a:r>
          </a:p>
        </p:txBody>
      </p:sp>
      <p:pic>
        <p:nvPicPr>
          <p:cNvPr id="27652" name="Picture 2"/>
          <p:cNvPicPr>
            <a:picLocks noChangeAspect="1" noChangeArrowheads="1"/>
          </p:cNvPicPr>
          <p:nvPr/>
        </p:nvPicPr>
        <p:blipFill>
          <a:blip r:embed="rId2" cstate="print"/>
          <a:srcRect/>
          <a:stretch>
            <a:fillRect/>
          </a:stretch>
        </p:blipFill>
        <p:spPr bwMode="auto">
          <a:xfrm>
            <a:off x="815975" y="1143000"/>
            <a:ext cx="7185025" cy="57134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21</TotalTime>
  <Words>671</Words>
  <Application>Microsoft Office PowerPoint</Application>
  <PresentationFormat>On-screen Show (4:3)</PresentationFormat>
  <Paragraphs>87</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Concourse</vt:lpstr>
      <vt:lpstr>    “Gemma sveikatos centras” Vyr. Gydytoja Gintarė Vaitkienė     KO REIKIA VAIKO TEISĖMS APGINTI,  KAD  VAIKAI TURĖTŲ PRIDERAMAS ASMENYBĖS VYSTYMOSI GALIMYBES?</vt:lpstr>
      <vt:lpstr>  Sunki liga/Trauma</vt:lpstr>
      <vt:lpstr>Slide 3</vt:lpstr>
      <vt:lpstr>Reabilitacijoje naudojami terminai:</vt:lpstr>
      <vt:lpstr>Reabilitacijoje naudojami terminai:</vt:lpstr>
      <vt:lpstr>Reabilitacijoje naudojami terminai:</vt:lpstr>
      <vt:lpstr>Reabilitacijos poreikiai ir sąlygos  </vt:lpstr>
      <vt:lpstr>Vaikų reabilitacijos ypatumai </vt:lpstr>
      <vt:lpstr>Reabilitacijos specialistų komandą : </vt:lpstr>
      <vt:lpstr>Kineziterapijos priemonės</vt:lpstr>
      <vt:lpstr>Reabilitacijos paslaugų prieinamumas</vt:lpstr>
      <vt:lpstr>PSDF biudžeto išlaidų medicininės reabilitacijos paslaugoms apmokėti santykis (proc.)</vt:lpstr>
      <vt:lpstr>  LIETUVOS RESPUBLIKOS 2012 METŲ PRIVALOMOJO SVEIKATOS DRAUDIMO FONDO BIUDŽETAS  Medicininei reabilitacijai ir sanatoriniam gydymui skirta 134, 861 mln. Lt (vaikams – 20%) </vt:lpstr>
      <vt:lpstr>Išlaidų vaikų medicininei reabilitacijai pasiskirstymas pagal gydymo rūšis  2011 m.</vt:lpstr>
      <vt:lpstr>Slide 15</vt:lpstr>
      <vt:lpstr>Prioritetas – ambulatorinė reabilitacija</vt:lpstr>
      <vt:lpstr>Slide 17</vt:lpstr>
      <vt:lpstr>Vaiko problema – jis auga </vt:lpstr>
      <vt:lpstr>Kojų, rankų protezinės sistemos kompensuojamos  kas trejus metus</vt:lpstr>
      <vt:lpstr>Techninės pagalbos priemonės</vt:lpstr>
      <vt:lpstr>Naujos technologijos, moksliniai tyrimai </vt:lpstr>
      <vt:lpstr>Nesveikiems vaikams pirmiausia reikia viso to, ką gauna visi kiti vaikai: </vt:lpstr>
      <vt:lpstr>Būtina, kad kiekvienas vaikas žinotų savo kaip žmogaus vertę arba ši vertė būtų užtikrinta jį supančios aplinkos.  </vt:lpstr>
      <vt:lpstr>Aktualu!</vt:lpstr>
      <vt:lpstr>Reabilitacijos efektyvumas</vt:lpstr>
      <vt:lpstr>Ačių už dėmesį</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“Gemma sveikatos centras” Vyr. Gydytoja Gintarė Vaitkienė     KO REIKIA VAIKO TEISĖMS APGINTI,  KAD  VAIKAI TURĖTŲ PRIDERAMAS ASMENYBĖS VYSTYMOSI GALIMYBES?</dc:title>
  <dc:creator>user</dc:creator>
  <cp:lastModifiedBy>user</cp:lastModifiedBy>
  <cp:revision>8</cp:revision>
  <dcterms:created xsi:type="dcterms:W3CDTF">2006-08-16T00:00:00Z</dcterms:created>
  <dcterms:modified xsi:type="dcterms:W3CDTF">2012-05-31T20:41:11Z</dcterms:modified>
</cp:coreProperties>
</file>