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8" r:id="rId1"/>
    <p:sldMasterId id="2147483700" r:id="rId2"/>
    <p:sldMasterId id="2147483713" r:id="rId3"/>
    <p:sldMasterId id="2147483726" r:id="rId4"/>
    <p:sldMasterId id="2147483739" r:id="rId5"/>
    <p:sldMasterId id="2147483751" r:id="rId6"/>
  </p:sldMasterIdLst>
  <p:notesMasterIdLst>
    <p:notesMasterId r:id="rId20"/>
  </p:notesMasterIdLst>
  <p:sldIdLst>
    <p:sldId id="265" r:id="rId7"/>
    <p:sldId id="325" r:id="rId8"/>
    <p:sldId id="347" r:id="rId9"/>
    <p:sldId id="327" r:id="rId10"/>
    <p:sldId id="333" r:id="rId11"/>
    <p:sldId id="332" r:id="rId12"/>
    <p:sldId id="348" r:id="rId13"/>
    <p:sldId id="336" r:id="rId14"/>
    <p:sldId id="346" r:id="rId15"/>
    <p:sldId id="337" r:id="rId16"/>
    <p:sldId id="349" r:id="rId17"/>
    <p:sldId id="340" r:id="rId18"/>
    <p:sldId id="345" r:id="rId19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9A36"/>
    <a:srgbClr val="9EC60A"/>
    <a:srgbClr val="74BE12"/>
    <a:srgbClr val="669900"/>
    <a:srgbClr val="FF7C80"/>
    <a:srgbClr val="8F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3514" autoAdjust="0"/>
  </p:normalViewPr>
  <p:slideViewPr>
    <p:cSldViewPr>
      <p:cViewPr varScale="1">
        <p:scale>
          <a:sx n="109" d="100"/>
          <a:sy n="109" d="100"/>
        </p:scale>
        <p:origin x="79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7E-45FC-91EE-E6961596EF97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7E-45FC-91EE-E6961596EF97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7E-45FC-91EE-E6961596EF97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7E-45FC-91EE-E6961596EF97}"/>
              </c:ext>
            </c:extLst>
          </c:dPt>
          <c:dLbls>
            <c:dLbl>
              <c:idx val="0"/>
              <c:layout>
                <c:manualLayout>
                  <c:x val="1.7060903394985335E-2"/>
                  <c:y val="7.81437475772361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D7E-45FC-91EE-E6961596EF97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2114633876275022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D7E-45FC-91EE-E6961596EF97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2511329156322654"/>
                  <c:y val="0.15628749515447235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D7E-45FC-91EE-E6961596EF97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Sheet4!$C$6:$C$9</c:f>
              <c:strCache>
                <c:ptCount val="4"/>
                <c:pt idx="0">
                  <c:v>Fiziniai asmenys</c:v>
                </c:pt>
                <c:pt idx="1">
                  <c:v>Juridiniai asmenys</c:v>
                </c:pt>
                <c:pt idx="2">
                  <c:v>Ūkininkai</c:v>
                </c:pt>
                <c:pt idx="3">
                  <c:v>Soc.jautri grupė</c:v>
                </c:pt>
              </c:strCache>
            </c:strRef>
          </c:cat>
          <c:val>
            <c:numRef>
              <c:f>Sheet4!$D$6:$D$9</c:f>
              <c:numCache>
                <c:formatCode>General</c:formatCode>
                <c:ptCount val="4"/>
                <c:pt idx="0">
                  <c:v>31</c:v>
                </c:pt>
                <c:pt idx="1">
                  <c:v>24</c:v>
                </c:pt>
                <c:pt idx="2">
                  <c:v>30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D7E-45FC-91EE-E6961596EF97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PAGAL</a:t>
            </a:r>
          </a:p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 dirty="0"/>
              <a:t>TURT</a:t>
            </a:r>
            <a:r>
              <a:rPr lang="lt-LT" sz="1400" dirty="0"/>
              <a:t>Ą</a:t>
            </a:r>
          </a:p>
        </c:rich>
      </c:tx>
      <c:layout>
        <c:manualLayout>
          <c:xMode val="edge"/>
          <c:yMode val="edge"/>
          <c:x val="0"/>
          <c:y val="6.07360232811317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212317409087115"/>
          <c:y val="0.12962342328568155"/>
          <c:w val="0.76721543640967138"/>
          <c:h val="0.84319211069490096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81-43B0-BDC2-47B1CFBC8471}"/>
              </c:ext>
            </c:extLst>
          </c:dPt>
          <c:dPt>
            <c:idx val="1"/>
            <c:bubble3D val="0"/>
            <c:spPr>
              <a:solidFill>
                <a:srgbClr val="FF7C8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81-43B0-BDC2-47B1CFBC8471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81-43B0-BDC2-47B1CFBC8471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81-43B0-BDC2-47B1CFBC8471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81-43B0-BDC2-47B1CFBC8471}"/>
              </c:ext>
            </c:extLst>
          </c:dPt>
          <c:dPt>
            <c:idx val="5"/>
            <c:bubble3D val="0"/>
            <c:explosion val="31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81-43B0-BDC2-47B1CFBC8471}"/>
              </c:ext>
            </c:extLst>
          </c:dPt>
          <c:dLbls>
            <c:dLbl>
              <c:idx val="0"/>
              <c:layout>
                <c:manualLayout>
                  <c:x val="-0.16231267328986909"/>
                  <c:y val="0.178172943123663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581-43B0-BDC2-47B1CFBC8471}"/>
                </c:ext>
                <c:ext xmlns:c15="http://schemas.microsoft.com/office/drawing/2012/chart" uri="{CE6537A1-D6FC-4f65-9D91-7224C49458BB}">
                  <c15:layout>
                    <c:manualLayout>
                      <c:w val="0.28588325310926238"/>
                      <c:h val="0.22539805825242717"/>
                    </c:manualLayout>
                  </c15:layout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581-43B0-BDC2-47B1CFBC8471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3"/>
              <c:layout>
                <c:manualLayout>
                  <c:x val="0.12316769149439356"/>
                  <c:y val="0.2089048237902300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581-43B0-BDC2-47B1CFBC847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7749078329941683E-2"/>
                  <c:y val="4.4514945340570289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err="1"/>
                      <a:t>Kiti</a:t>
                    </a:r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bankai</a:t>
                    </a:r>
                    <a:r>
                      <a:rPr lang="en-US" baseline="0" dirty="0"/>
                      <a:t>
</a:t>
                    </a:r>
                    <a:fld id="{00BBEF1C-B045-4FE8-8398-F937765E761D}" type="PERCENTAGE">
                      <a:rPr lang="en-US" baseline="0" dirty="0"/>
                      <a:pPr/>
                      <a:t>[PROCENTAI]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581-43B0-BDC2-47B1CFBC8471}"/>
                </c:ext>
                <c:ext xmlns:c15="http://schemas.microsoft.com/office/drawing/2012/chart" uri="{CE6537A1-D6FC-4f65-9D91-7224C49458BB}">
                  <c15:layout>
                    <c:manualLayout>
                      <c:w val="0.21000079107970807"/>
                      <c:h val="0.1135248063493569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0.25313646221436703"/>
                  <c:y val="4.3933295199233098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334F1A-6501-41CB-B7CA-46E570B919F2}" type="CATEGORYNAME">
                      <a:rPr lang="en-US" sz="1400" b="1"/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[KATEGORIJOS PAVADINIMAS]</a:t>
                    </a:fld>
                    <a:r>
                      <a:rPr lang="en-US" sz="1400" b="1" baseline="0" dirty="0"/>
                      <a:t>
</a:t>
                    </a:r>
                    <a:fld id="{38DDDC23-C20D-43B5-B168-FF8519949946}" type="PERCENTAGE">
                      <a:rPr lang="en-US" sz="1400" b="1" baseline="0"/>
                      <a:pPr>
                        <a:defRPr sz="1197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[PROCENTAI]</a:t>
                    </a:fld>
                    <a:endParaRPr lang="en-US" sz="1400" b="1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F581-43B0-BDC2-47B1CFBC8471}"/>
                </c:ext>
                <c:ext xmlns:c15="http://schemas.microsoft.com/office/drawing/2012/chart" uri="{CE6537A1-D6FC-4f65-9D91-7224C49458BB}">
                  <c15:layout>
                    <c:manualLayout>
                      <c:w val="0.32812720848056537"/>
                      <c:h val="0.1590291262135922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Sheet1!$J$7:$J$12</c:f>
              <c:strCache>
                <c:ptCount val="6"/>
                <c:pt idx="0">
                  <c:v>AB Swedbank</c:v>
                </c:pt>
                <c:pt idx="1">
                  <c:v>Užsienio bankų filialai</c:v>
                </c:pt>
                <c:pt idx="2">
                  <c:v>AB SEB bankas</c:v>
                </c:pt>
                <c:pt idx="3">
                  <c:v>AB Šiaulių bankas</c:v>
                </c:pt>
                <c:pt idx="4">
                  <c:v>Kti bankai</c:v>
                </c:pt>
                <c:pt idx="5">
                  <c:v>Kredito unijos</c:v>
                </c:pt>
              </c:strCache>
            </c:strRef>
          </c:cat>
          <c:val>
            <c:numRef>
              <c:f>Sheet1!$K$7:$K$12</c:f>
              <c:numCache>
                <c:formatCode>General</c:formatCode>
                <c:ptCount val="6"/>
                <c:pt idx="0">
                  <c:v>32.200000000000003</c:v>
                </c:pt>
                <c:pt idx="1">
                  <c:v>28.5</c:v>
                </c:pt>
                <c:pt idx="2">
                  <c:v>27.7</c:v>
                </c:pt>
                <c:pt idx="3">
                  <c:v>8.1999999999999993</c:v>
                </c:pt>
                <c:pt idx="4">
                  <c:v>1.4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81-43B0-BDC2-47B1CFBC8471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91457248981811"/>
          <c:y val="0.14749448732083792"/>
          <c:w val="0.77786668456812635"/>
          <c:h val="0.83750551267916207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AE-4560-9ABA-8C50987C2EC8}"/>
              </c:ext>
            </c:extLst>
          </c:dPt>
          <c:dPt>
            <c:idx val="1"/>
            <c:bubble3D val="0"/>
            <c:explosion val="4"/>
            <c:spPr>
              <a:solidFill>
                <a:schemeClr val="accent3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9AE-4560-9ABA-8C50987C2EC8}"/>
              </c:ext>
            </c:extLst>
          </c:dPt>
          <c:dLbls>
            <c:dLbl>
              <c:idx val="0"/>
              <c:layout>
                <c:manualLayout>
                  <c:x val="-0.11560095143224003"/>
                  <c:y val="-9.7237535219894713E-2"/>
                </c:manualLayout>
              </c:layout>
              <c:tx>
                <c:rich>
                  <a:bodyPr/>
                  <a:lstStyle/>
                  <a:p>
                    <a:fld id="{5675E358-5737-4B9A-89D5-815ED30E012D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
229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9AE-4560-9ABA-8C50987C2EC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3481443259673757"/>
                  <c:y val="3.1116011270366287E-2"/>
                </c:manualLayout>
              </c:layout>
              <c:tx>
                <c:rich>
                  <a:bodyPr/>
                  <a:lstStyle/>
                  <a:p>
                    <a:fld id="{67E79F13-389E-4D4D-806C-E4D40950CB7C}" type="CATEGORYNAME">
                      <a:rPr lang="en-US"/>
                      <a:pPr/>
                      <a:t>[KATEGORIJOS PAVADINIMAS]</a:t>
                    </a:fld>
                    <a:r>
                      <a:rPr lang="en-US"/>
                      <a:t>
130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9AE-4560-9ABA-8C50987C2EC8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Sheet3!$C$3:$C$4</c:f>
              <c:strCache>
                <c:ptCount val="2"/>
                <c:pt idx="0">
                  <c:v>Bankai</c:v>
                </c:pt>
                <c:pt idx="1">
                  <c:v>Kredito unijos</c:v>
                </c:pt>
              </c:strCache>
            </c:strRef>
          </c:cat>
          <c:val>
            <c:numRef>
              <c:f>Sheet3!$D$3:$D$4</c:f>
              <c:numCache>
                <c:formatCode>General</c:formatCode>
                <c:ptCount val="2"/>
                <c:pt idx="0">
                  <c:v>229</c:v>
                </c:pt>
                <c:pt idx="1">
                  <c:v>130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9AE-4560-9ABA-8C50987C2EC8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64B1CF-DDE4-4F24-A9C2-1AAF7C91FD91}" type="doc">
      <dgm:prSet loTypeId="urn:microsoft.com/office/officeart/2011/layout/TabList" loCatId="list" qsTypeId="urn:microsoft.com/office/officeart/2005/8/quickstyle/3d4" qsCatId="3D" csTypeId="urn:microsoft.com/office/officeart/2005/8/colors/accent3_5" csCatId="accent3" phldr="1"/>
      <dgm:spPr/>
      <dgm:t>
        <a:bodyPr/>
        <a:lstStyle/>
        <a:p>
          <a:endParaRPr lang="lt-LT"/>
        </a:p>
      </dgm:t>
    </dgm:pt>
    <dgm:pt modelId="{7616C7D4-7D2D-4435-9189-57D18E02E826}">
      <dgm:prSet phldrT="[Text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en-GB" sz="1400" dirty="0"/>
            <a:t>TURTAS</a:t>
          </a:r>
          <a:endParaRPr lang="lt-LT" sz="1400" dirty="0"/>
        </a:p>
      </dgm:t>
    </dgm:pt>
    <dgm:pt modelId="{11055140-0B85-4935-BDB0-099F004E9200}" type="parTrans" cxnId="{6948F064-540F-4FE8-904A-232C45F4ADA7}">
      <dgm:prSet/>
      <dgm:spPr/>
      <dgm:t>
        <a:bodyPr/>
        <a:lstStyle/>
        <a:p>
          <a:endParaRPr lang="lt-LT"/>
        </a:p>
      </dgm:t>
    </dgm:pt>
    <dgm:pt modelId="{84892C14-EFA1-4020-A1F2-5238B026BC6C}" type="sibTrans" cxnId="{6948F064-540F-4FE8-904A-232C45F4ADA7}">
      <dgm:prSet/>
      <dgm:spPr/>
      <dgm:t>
        <a:bodyPr/>
        <a:lstStyle/>
        <a:p>
          <a:endParaRPr lang="lt-LT"/>
        </a:p>
      </dgm:t>
    </dgm:pt>
    <dgm:pt modelId="{B06023B5-56E3-4B81-B3EF-FC4D3DECC348}">
      <dgm:prSet phldrT="[Text]" custT="1"/>
      <dgm:spPr/>
      <dgm:t>
        <a:bodyPr/>
        <a:lstStyle/>
        <a:p>
          <a:r>
            <a:rPr lang="en-GB" sz="1500" dirty="0"/>
            <a:t>710,7 </a:t>
          </a:r>
          <a:r>
            <a:rPr lang="en-GB" sz="1200" dirty="0"/>
            <a:t>MLN. EUR</a:t>
          </a:r>
          <a:endParaRPr lang="lt-LT" sz="1200" dirty="0"/>
        </a:p>
      </dgm:t>
    </dgm:pt>
    <dgm:pt modelId="{ADE6202C-0C7A-4549-91CE-43ABA6B0FC7E}" type="parTrans" cxnId="{67F930CE-8694-4A75-A797-2CC247AA6503}">
      <dgm:prSet/>
      <dgm:spPr/>
      <dgm:t>
        <a:bodyPr/>
        <a:lstStyle/>
        <a:p>
          <a:endParaRPr lang="lt-LT"/>
        </a:p>
      </dgm:t>
    </dgm:pt>
    <dgm:pt modelId="{6FBAA9C8-AAD6-4F68-911B-82619C6C3753}" type="sibTrans" cxnId="{67F930CE-8694-4A75-A797-2CC247AA6503}">
      <dgm:prSet/>
      <dgm:spPr/>
      <dgm:t>
        <a:bodyPr/>
        <a:lstStyle/>
        <a:p>
          <a:endParaRPr lang="lt-LT"/>
        </a:p>
      </dgm:t>
    </dgm:pt>
    <dgm:pt modelId="{B2A7C65F-6E5E-4307-B7DD-3BE19CBA9A52}">
      <dgm:prSet phldrT="[Text]" custT="1"/>
      <dgm:spPr>
        <a:solidFill>
          <a:schemeClr val="accent3">
            <a:lumMod val="75000"/>
            <a:alpha val="80000"/>
          </a:schemeClr>
        </a:solidFill>
      </dgm:spPr>
      <dgm:t>
        <a:bodyPr/>
        <a:lstStyle/>
        <a:p>
          <a:r>
            <a:rPr lang="en-GB" sz="1400" dirty="0"/>
            <a:t>PELNAS</a:t>
          </a:r>
          <a:endParaRPr lang="lt-LT" sz="1400" dirty="0"/>
        </a:p>
      </dgm:t>
    </dgm:pt>
    <dgm:pt modelId="{2848320B-BF8E-4C01-AE84-45E9B179800E}" type="parTrans" cxnId="{F8375364-0E4D-4B2E-84EA-F879B4CE2ECF}">
      <dgm:prSet/>
      <dgm:spPr/>
      <dgm:t>
        <a:bodyPr/>
        <a:lstStyle/>
        <a:p>
          <a:endParaRPr lang="lt-LT"/>
        </a:p>
      </dgm:t>
    </dgm:pt>
    <dgm:pt modelId="{7BB6E16D-968C-445D-A49E-DF0BD49CA90F}" type="sibTrans" cxnId="{F8375364-0E4D-4B2E-84EA-F879B4CE2ECF}">
      <dgm:prSet/>
      <dgm:spPr/>
      <dgm:t>
        <a:bodyPr/>
        <a:lstStyle/>
        <a:p>
          <a:endParaRPr lang="lt-LT"/>
        </a:p>
      </dgm:t>
    </dgm:pt>
    <dgm:pt modelId="{F728A44A-2990-473F-91C2-085ADAA73C81}">
      <dgm:prSet phldrT="[Text]" custT="1"/>
      <dgm:spPr/>
      <dgm:t>
        <a:bodyPr/>
        <a:lstStyle/>
        <a:p>
          <a:r>
            <a:rPr lang="en-GB" sz="1500" dirty="0"/>
            <a:t>1,9 </a:t>
          </a:r>
          <a:r>
            <a:rPr lang="en-GB" sz="1200" dirty="0"/>
            <a:t>MLN. EUR</a:t>
          </a:r>
          <a:endParaRPr lang="lt-LT" sz="1200" dirty="0"/>
        </a:p>
      </dgm:t>
    </dgm:pt>
    <dgm:pt modelId="{C3106186-CE6E-4FC3-A4D1-5A6BD0C13A1D}" type="parTrans" cxnId="{07096CA5-4FF6-4DBE-AFE2-E169DE9B4094}">
      <dgm:prSet/>
      <dgm:spPr/>
      <dgm:t>
        <a:bodyPr/>
        <a:lstStyle/>
        <a:p>
          <a:endParaRPr lang="lt-LT"/>
        </a:p>
      </dgm:t>
    </dgm:pt>
    <dgm:pt modelId="{44A06F4D-1278-4F39-A8D9-AEBE36D19D84}" type="sibTrans" cxnId="{07096CA5-4FF6-4DBE-AFE2-E169DE9B4094}">
      <dgm:prSet/>
      <dgm:spPr/>
      <dgm:t>
        <a:bodyPr/>
        <a:lstStyle/>
        <a:p>
          <a:endParaRPr lang="lt-LT"/>
        </a:p>
      </dgm:t>
    </dgm:pt>
    <dgm:pt modelId="{4CB5ECD0-5249-4E8C-97A1-E87B877920E1}">
      <dgm:prSet phldrT="[Text]" custT="1"/>
      <dgm:spPr>
        <a:solidFill>
          <a:schemeClr val="accent3">
            <a:lumMod val="75000"/>
            <a:alpha val="70000"/>
          </a:schemeClr>
        </a:solidFill>
      </dgm:spPr>
      <dgm:t>
        <a:bodyPr/>
        <a:lstStyle/>
        <a:p>
          <a:r>
            <a:rPr lang="en-GB" sz="1400" dirty="0"/>
            <a:t>PASKOLOS</a:t>
          </a:r>
          <a:endParaRPr lang="lt-LT" sz="1400" dirty="0"/>
        </a:p>
      </dgm:t>
    </dgm:pt>
    <dgm:pt modelId="{19BD48F0-2A98-4BD7-8FCF-F3E8ED2E72FC}" type="parTrans" cxnId="{F0F115E1-1AF9-4149-A3F9-B6C549F12F68}">
      <dgm:prSet/>
      <dgm:spPr/>
      <dgm:t>
        <a:bodyPr/>
        <a:lstStyle/>
        <a:p>
          <a:endParaRPr lang="lt-LT"/>
        </a:p>
      </dgm:t>
    </dgm:pt>
    <dgm:pt modelId="{E97B72F3-8F43-47E8-A963-36CB9254D3AB}" type="sibTrans" cxnId="{F0F115E1-1AF9-4149-A3F9-B6C549F12F68}">
      <dgm:prSet/>
      <dgm:spPr/>
      <dgm:t>
        <a:bodyPr/>
        <a:lstStyle/>
        <a:p>
          <a:endParaRPr lang="lt-LT"/>
        </a:p>
      </dgm:t>
    </dgm:pt>
    <dgm:pt modelId="{65F8B6C8-1F7A-439F-94D2-E1B47742C7CA}">
      <dgm:prSet phldrT="[Text]" custT="1"/>
      <dgm:spPr/>
      <dgm:t>
        <a:bodyPr/>
        <a:lstStyle/>
        <a:p>
          <a:r>
            <a:rPr lang="en-GB" sz="1500" dirty="0"/>
            <a:t>513,1 </a:t>
          </a:r>
          <a:r>
            <a:rPr lang="en-GB" sz="1200" dirty="0"/>
            <a:t>MLN</a:t>
          </a:r>
          <a:r>
            <a:rPr lang="en-GB" sz="1500" dirty="0"/>
            <a:t>. </a:t>
          </a:r>
          <a:r>
            <a:rPr lang="en-GB" sz="1200" dirty="0"/>
            <a:t>EUR</a:t>
          </a:r>
          <a:r>
            <a:rPr lang="en-GB" sz="1600" dirty="0"/>
            <a:t> </a:t>
          </a:r>
          <a:endParaRPr lang="lt-LT" sz="1600" dirty="0"/>
        </a:p>
      </dgm:t>
    </dgm:pt>
    <dgm:pt modelId="{52856645-60ED-466A-9685-8A4D9D40E4DA}" type="parTrans" cxnId="{35501D98-B2AE-4D29-9DD6-0F3EB22D14DC}">
      <dgm:prSet/>
      <dgm:spPr/>
      <dgm:t>
        <a:bodyPr/>
        <a:lstStyle/>
        <a:p>
          <a:endParaRPr lang="lt-LT"/>
        </a:p>
      </dgm:t>
    </dgm:pt>
    <dgm:pt modelId="{BB453C7C-DA65-4D39-B378-6AB4C638A26B}" type="sibTrans" cxnId="{35501D98-B2AE-4D29-9DD6-0F3EB22D14DC}">
      <dgm:prSet/>
      <dgm:spPr/>
      <dgm:t>
        <a:bodyPr/>
        <a:lstStyle/>
        <a:p>
          <a:endParaRPr lang="lt-LT"/>
        </a:p>
      </dgm:t>
    </dgm:pt>
    <dgm:pt modelId="{B4378AC7-8C02-40E3-97C3-3AA1DD6F8A98}">
      <dgm:prSet phldrT="[Text]" custT="1"/>
      <dgm:spPr>
        <a:solidFill>
          <a:schemeClr val="accent3">
            <a:lumMod val="75000"/>
            <a:alpha val="60000"/>
          </a:schemeClr>
        </a:solidFill>
      </dgm:spPr>
      <dgm:t>
        <a:bodyPr/>
        <a:lstStyle/>
        <a:p>
          <a:r>
            <a:rPr lang="en-GB" sz="1400" dirty="0"/>
            <a:t>IND</a:t>
          </a:r>
          <a:r>
            <a:rPr lang="lt-LT" sz="1200" dirty="0"/>
            <a:t>Ė</a:t>
          </a:r>
          <a:r>
            <a:rPr lang="en-GB" sz="1200" dirty="0"/>
            <a:t>LIAI</a:t>
          </a:r>
          <a:endParaRPr lang="lt-LT" sz="1200" dirty="0"/>
        </a:p>
      </dgm:t>
    </dgm:pt>
    <dgm:pt modelId="{DD9449C3-4112-460B-A62C-9A5FC58EB4D3}" type="parTrans" cxnId="{95727C14-105D-4FE7-9BD1-1EE08853DEB6}">
      <dgm:prSet/>
      <dgm:spPr/>
      <dgm:t>
        <a:bodyPr/>
        <a:lstStyle/>
        <a:p>
          <a:endParaRPr lang="lt-LT"/>
        </a:p>
      </dgm:t>
    </dgm:pt>
    <dgm:pt modelId="{DAE0FE87-ECBA-44A7-8D74-20CADDB7BEAA}" type="sibTrans" cxnId="{95727C14-105D-4FE7-9BD1-1EE08853DEB6}">
      <dgm:prSet/>
      <dgm:spPr/>
      <dgm:t>
        <a:bodyPr/>
        <a:lstStyle/>
        <a:p>
          <a:endParaRPr lang="lt-LT"/>
        </a:p>
      </dgm:t>
    </dgm:pt>
    <dgm:pt modelId="{3D75DC78-25B8-4265-8B0D-E4D59B7EE680}">
      <dgm:prSet phldrT="[Text]" custT="1"/>
      <dgm:spPr>
        <a:solidFill>
          <a:schemeClr val="accent3">
            <a:lumMod val="75000"/>
            <a:alpha val="50000"/>
          </a:schemeClr>
        </a:solidFill>
      </dgm:spPr>
      <dgm:t>
        <a:bodyPr/>
        <a:lstStyle/>
        <a:p>
          <a:r>
            <a:rPr lang="lt-LT" sz="1400" dirty="0"/>
            <a:t>NARIAI</a:t>
          </a:r>
        </a:p>
      </dgm:t>
    </dgm:pt>
    <dgm:pt modelId="{D84F41CD-0754-4A79-83D9-07F3165C4F77}" type="parTrans" cxnId="{792A6205-1639-4A55-93E8-305E79750F50}">
      <dgm:prSet/>
      <dgm:spPr/>
      <dgm:t>
        <a:bodyPr/>
        <a:lstStyle/>
        <a:p>
          <a:endParaRPr lang="lt-LT"/>
        </a:p>
      </dgm:t>
    </dgm:pt>
    <dgm:pt modelId="{35A8DBB3-3808-4CCE-8773-13BFED6E2165}" type="sibTrans" cxnId="{792A6205-1639-4A55-93E8-305E79750F50}">
      <dgm:prSet/>
      <dgm:spPr/>
      <dgm:t>
        <a:bodyPr/>
        <a:lstStyle/>
        <a:p>
          <a:endParaRPr lang="lt-LT"/>
        </a:p>
      </dgm:t>
    </dgm:pt>
    <dgm:pt modelId="{F905E1ED-839C-408B-BEB9-749D2353B47B}" type="pres">
      <dgm:prSet presAssocID="{0864B1CF-DDE4-4F24-A9C2-1AAF7C91FD91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29E8B8C-086C-4DA0-906A-AD60B9C12522}" type="pres">
      <dgm:prSet presAssocID="{7616C7D4-7D2D-4435-9189-57D18E02E826}" presName="composite" presStyleCnt="0"/>
      <dgm:spPr/>
    </dgm:pt>
    <dgm:pt modelId="{BFADEA54-F4F1-456E-9A2B-D35EC8CBB1A0}" type="pres">
      <dgm:prSet presAssocID="{7616C7D4-7D2D-4435-9189-57D18E02E826}" presName="FirstChild" presStyleLbl="revTx" presStyleIdx="0" presStyleCnt="5" custScaleX="66648" custScaleY="80866" custLinFactNeighborX="6770" custLinFactNeighborY="1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746D7-6C96-4F95-A481-89B7EF7A53AA}" type="pres">
      <dgm:prSet presAssocID="{7616C7D4-7D2D-4435-9189-57D18E02E826}" presName="Parent" presStyleLbl="alignNode1" presStyleIdx="0" presStyleCnt="5" custScaleX="143117" custScaleY="68311" custLinFactNeighborX="17571" custLinFactNeighborY="1716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11425A-CFEF-4ECC-9198-C20B26759A0D}" type="pres">
      <dgm:prSet presAssocID="{7616C7D4-7D2D-4435-9189-57D18E02E826}" presName="Accent" presStyleLbl="parChTrans1D1" presStyleIdx="0" presStyleCnt="5"/>
      <dgm:spPr/>
    </dgm:pt>
    <dgm:pt modelId="{B6DC027B-BFDC-4EE4-B21E-EC39410D3809}" type="pres">
      <dgm:prSet presAssocID="{84892C14-EFA1-4020-A1F2-5238B026BC6C}" presName="sibTrans" presStyleCnt="0"/>
      <dgm:spPr/>
    </dgm:pt>
    <dgm:pt modelId="{89DD11A3-2359-4609-9117-E1583DC36406}" type="pres">
      <dgm:prSet presAssocID="{B2A7C65F-6E5E-4307-B7DD-3BE19CBA9A52}" presName="composite" presStyleCnt="0"/>
      <dgm:spPr/>
    </dgm:pt>
    <dgm:pt modelId="{BC668845-7461-4C2F-B793-FE7BE947EF64}" type="pres">
      <dgm:prSet presAssocID="{B2A7C65F-6E5E-4307-B7DD-3BE19CBA9A52}" presName="FirstChild" presStyleLbl="revTx" presStyleIdx="1" presStyleCnt="5" custScaleX="70702" custScaleY="96571" custLinFactNeighborX="7000" custLinFactNeighborY="83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330DE8-EAFF-413A-9A18-58B81146CFCC}" type="pres">
      <dgm:prSet presAssocID="{B2A7C65F-6E5E-4307-B7DD-3BE19CBA9A52}" presName="Parent" presStyleLbl="alignNode1" presStyleIdx="1" presStyleCnt="5" custScaleX="138797" custScaleY="79495" custLinFactNeighborX="17738" custLinFactNeighborY="1220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7DFE7C-6221-4584-9212-7CF696962595}" type="pres">
      <dgm:prSet presAssocID="{B2A7C65F-6E5E-4307-B7DD-3BE19CBA9A52}" presName="Accent" presStyleLbl="parChTrans1D1" presStyleIdx="1" presStyleCnt="5"/>
      <dgm:spPr/>
    </dgm:pt>
    <dgm:pt modelId="{D569A957-3A0A-41BF-ADC3-77047915DBD8}" type="pres">
      <dgm:prSet presAssocID="{7BB6E16D-968C-445D-A49E-DF0BD49CA90F}" presName="sibTrans" presStyleCnt="0"/>
      <dgm:spPr/>
    </dgm:pt>
    <dgm:pt modelId="{DC19690F-5AF0-4794-908D-AF7FFC920504}" type="pres">
      <dgm:prSet presAssocID="{4CB5ECD0-5249-4E8C-97A1-E87B877920E1}" presName="composite" presStyleCnt="0"/>
      <dgm:spPr/>
    </dgm:pt>
    <dgm:pt modelId="{BBF80640-ABE6-4F02-9F64-223E3CEE8603}" type="pres">
      <dgm:prSet presAssocID="{4CB5ECD0-5249-4E8C-97A1-E87B877920E1}" presName="FirstChild" presStyleLbl="revTx" presStyleIdx="2" presStyleCnt="5" custScaleX="58167" custScaleY="110252" custLinFactNeighborX="-1274" custLinFactNeighborY="-54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CA9955-71DB-40D0-A9F8-34F77E99516E}" type="pres">
      <dgm:prSet presAssocID="{4CB5ECD0-5249-4E8C-97A1-E87B877920E1}" presName="Parent" presStyleLbl="alignNode1" presStyleIdx="2" presStyleCnt="5" custScaleX="151647" custScaleY="73545" custLinFactNeighborX="19506" custLinFactNeighborY="1534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7C3C30-4626-4294-AAC0-04E086135112}" type="pres">
      <dgm:prSet presAssocID="{4CB5ECD0-5249-4E8C-97A1-E87B877920E1}" presName="Accent" presStyleLbl="parChTrans1D1" presStyleIdx="2" presStyleCnt="5"/>
      <dgm:spPr/>
    </dgm:pt>
    <dgm:pt modelId="{D522C43C-5B16-45DD-B3F9-2EEF7EB71C22}" type="pres">
      <dgm:prSet presAssocID="{E97B72F3-8F43-47E8-A963-36CB9254D3AB}" presName="sibTrans" presStyleCnt="0"/>
      <dgm:spPr/>
    </dgm:pt>
    <dgm:pt modelId="{DD039F2E-B302-4397-B92B-5F6339EDD679}" type="pres">
      <dgm:prSet presAssocID="{B4378AC7-8C02-40E3-97C3-3AA1DD6F8A98}" presName="composite" presStyleCnt="0"/>
      <dgm:spPr/>
    </dgm:pt>
    <dgm:pt modelId="{56E66AE7-879E-4DA2-B373-EDC583F3BA7D}" type="pres">
      <dgm:prSet presAssocID="{B4378AC7-8C02-40E3-97C3-3AA1DD6F8A98}" presName="FirstChild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F551DB7-49A6-487E-A394-C600C02D4E98}" type="pres">
      <dgm:prSet presAssocID="{B4378AC7-8C02-40E3-97C3-3AA1DD6F8A98}" presName="Parent" presStyleLbl="alignNode1" presStyleIdx="3" presStyleCnt="5" custScaleX="131753" custScaleY="76768" custLinFactNeighborX="17540" custLinFactNeighborY="2056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7024F-AB31-4205-977B-AF04BB49C645}" type="pres">
      <dgm:prSet presAssocID="{B4378AC7-8C02-40E3-97C3-3AA1DD6F8A98}" presName="Accent" presStyleLbl="parChTrans1D1" presStyleIdx="3" presStyleCnt="5"/>
      <dgm:spPr/>
    </dgm:pt>
    <dgm:pt modelId="{096D9813-C7FE-4D7F-B782-177C985AAC6C}" type="pres">
      <dgm:prSet presAssocID="{DAE0FE87-ECBA-44A7-8D74-20CADDB7BEAA}" presName="sibTrans" presStyleCnt="0"/>
      <dgm:spPr/>
    </dgm:pt>
    <dgm:pt modelId="{B48A6568-D03C-4441-87D8-448C52E675C1}" type="pres">
      <dgm:prSet presAssocID="{3D75DC78-25B8-4265-8B0D-E4D59B7EE680}" presName="composite" presStyleCnt="0"/>
      <dgm:spPr/>
    </dgm:pt>
    <dgm:pt modelId="{6BB939F0-4DF8-45DB-A26B-FB7EE03E8285}" type="pres">
      <dgm:prSet presAssocID="{3D75DC78-25B8-4265-8B0D-E4D59B7EE680}" presName="FirstChild" presStyleLbl="revTx" presStyleIdx="4" presStyleCnt="5" custLinFactNeighborX="4266" custLinFactNeighborY="-7797">
        <dgm:presLayoutVars>
          <dgm:chMax val="0"/>
          <dgm:chPref val="0"/>
          <dgm:bulletEnabled val="1"/>
        </dgm:presLayoutVars>
      </dgm:prSet>
      <dgm:spPr/>
    </dgm:pt>
    <dgm:pt modelId="{7B6CFD40-BC4D-4650-9328-FC0603E4B2B6}" type="pres">
      <dgm:prSet presAssocID="{3D75DC78-25B8-4265-8B0D-E4D59B7EE680}" presName="Parent" presStyleLbl="alignNode1" presStyleIdx="4" presStyleCnt="5" custScaleX="141626" custScaleY="63069" custLinFactNeighborX="18187" custLinFactNeighborY="19452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4FAEE2-982E-414F-AD19-9DC6BAF32F3F}" type="pres">
      <dgm:prSet presAssocID="{3D75DC78-25B8-4265-8B0D-E4D59B7EE680}" presName="Accent" presStyleLbl="parChTrans1D1" presStyleIdx="4" presStyleCnt="5"/>
      <dgm:spPr/>
    </dgm:pt>
  </dgm:ptLst>
  <dgm:cxnLst>
    <dgm:cxn modelId="{F0F115E1-1AF9-4149-A3F9-B6C549F12F68}" srcId="{0864B1CF-DDE4-4F24-A9C2-1AAF7C91FD91}" destId="{4CB5ECD0-5249-4E8C-97A1-E87B877920E1}" srcOrd="2" destOrd="0" parTransId="{19BD48F0-2A98-4BD7-8FCF-F3E8ED2E72FC}" sibTransId="{E97B72F3-8F43-47E8-A963-36CB9254D3AB}"/>
    <dgm:cxn modelId="{E80254AB-8677-4114-8A19-25F53F2BE712}" type="presOf" srcId="{B06023B5-56E3-4B81-B3EF-FC4D3DECC348}" destId="{BFADEA54-F4F1-456E-9A2B-D35EC8CBB1A0}" srcOrd="0" destOrd="0" presId="urn:microsoft.com/office/officeart/2011/layout/TabList"/>
    <dgm:cxn modelId="{41F4DC53-DA90-47D3-9B22-5463F4440823}" type="presOf" srcId="{B4378AC7-8C02-40E3-97C3-3AA1DD6F8A98}" destId="{EF551DB7-49A6-487E-A394-C600C02D4E98}" srcOrd="0" destOrd="0" presId="urn:microsoft.com/office/officeart/2011/layout/TabList"/>
    <dgm:cxn modelId="{ADCC88A5-D2EC-4201-A2F0-0FF574A13B1B}" type="presOf" srcId="{0864B1CF-DDE4-4F24-A9C2-1AAF7C91FD91}" destId="{F905E1ED-839C-408B-BEB9-749D2353B47B}" srcOrd="0" destOrd="0" presId="urn:microsoft.com/office/officeart/2011/layout/TabList"/>
    <dgm:cxn modelId="{6948F064-540F-4FE8-904A-232C45F4ADA7}" srcId="{0864B1CF-DDE4-4F24-A9C2-1AAF7C91FD91}" destId="{7616C7D4-7D2D-4435-9189-57D18E02E826}" srcOrd="0" destOrd="0" parTransId="{11055140-0B85-4935-BDB0-099F004E9200}" sibTransId="{84892C14-EFA1-4020-A1F2-5238B026BC6C}"/>
    <dgm:cxn modelId="{07096CA5-4FF6-4DBE-AFE2-E169DE9B4094}" srcId="{B2A7C65F-6E5E-4307-B7DD-3BE19CBA9A52}" destId="{F728A44A-2990-473F-91C2-085ADAA73C81}" srcOrd="0" destOrd="0" parTransId="{C3106186-CE6E-4FC3-A4D1-5A6BD0C13A1D}" sibTransId="{44A06F4D-1278-4F39-A8D9-AEBE36D19D84}"/>
    <dgm:cxn modelId="{F8375364-0E4D-4B2E-84EA-F879B4CE2ECF}" srcId="{0864B1CF-DDE4-4F24-A9C2-1AAF7C91FD91}" destId="{B2A7C65F-6E5E-4307-B7DD-3BE19CBA9A52}" srcOrd="1" destOrd="0" parTransId="{2848320B-BF8E-4C01-AE84-45E9B179800E}" sibTransId="{7BB6E16D-968C-445D-A49E-DF0BD49CA90F}"/>
    <dgm:cxn modelId="{67F930CE-8694-4A75-A797-2CC247AA6503}" srcId="{7616C7D4-7D2D-4435-9189-57D18E02E826}" destId="{B06023B5-56E3-4B81-B3EF-FC4D3DECC348}" srcOrd="0" destOrd="0" parTransId="{ADE6202C-0C7A-4549-91CE-43ABA6B0FC7E}" sibTransId="{6FBAA9C8-AAD6-4F68-911B-82619C6C3753}"/>
    <dgm:cxn modelId="{95727C14-105D-4FE7-9BD1-1EE08853DEB6}" srcId="{0864B1CF-DDE4-4F24-A9C2-1AAF7C91FD91}" destId="{B4378AC7-8C02-40E3-97C3-3AA1DD6F8A98}" srcOrd="3" destOrd="0" parTransId="{DD9449C3-4112-460B-A62C-9A5FC58EB4D3}" sibTransId="{DAE0FE87-ECBA-44A7-8D74-20CADDB7BEAA}"/>
    <dgm:cxn modelId="{2C107928-0EEE-4BBF-91ED-66B5A48BFF9B}" type="presOf" srcId="{4CB5ECD0-5249-4E8C-97A1-E87B877920E1}" destId="{44CA9955-71DB-40D0-A9F8-34F77E99516E}" srcOrd="0" destOrd="0" presId="urn:microsoft.com/office/officeart/2011/layout/TabList"/>
    <dgm:cxn modelId="{938AC232-AA6B-4E09-AC1F-38499B7BC56A}" type="presOf" srcId="{B2A7C65F-6E5E-4307-B7DD-3BE19CBA9A52}" destId="{79330DE8-EAFF-413A-9A18-58B81146CFCC}" srcOrd="0" destOrd="0" presId="urn:microsoft.com/office/officeart/2011/layout/TabList"/>
    <dgm:cxn modelId="{CFE4C9BB-DA33-4E16-9196-D0A3CAB48E96}" type="presOf" srcId="{7616C7D4-7D2D-4435-9189-57D18E02E826}" destId="{69A746D7-6C96-4F95-A481-89B7EF7A53AA}" srcOrd="0" destOrd="0" presId="urn:microsoft.com/office/officeart/2011/layout/TabList"/>
    <dgm:cxn modelId="{4219BD40-5F7C-4F55-B75B-84EB7976C995}" type="presOf" srcId="{3D75DC78-25B8-4265-8B0D-E4D59B7EE680}" destId="{7B6CFD40-BC4D-4650-9328-FC0603E4B2B6}" srcOrd="0" destOrd="0" presId="urn:microsoft.com/office/officeart/2011/layout/TabList"/>
    <dgm:cxn modelId="{B23A2E46-B066-4AF8-8AAC-EB5511CCDFD1}" type="presOf" srcId="{65F8B6C8-1F7A-439F-94D2-E1B47742C7CA}" destId="{BBF80640-ABE6-4F02-9F64-223E3CEE8603}" srcOrd="0" destOrd="0" presId="urn:microsoft.com/office/officeart/2011/layout/TabList"/>
    <dgm:cxn modelId="{35501D98-B2AE-4D29-9DD6-0F3EB22D14DC}" srcId="{4CB5ECD0-5249-4E8C-97A1-E87B877920E1}" destId="{65F8B6C8-1F7A-439F-94D2-E1B47742C7CA}" srcOrd="0" destOrd="0" parTransId="{52856645-60ED-466A-9685-8A4D9D40E4DA}" sibTransId="{BB453C7C-DA65-4D39-B378-6AB4C638A26B}"/>
    <dgm:cxn modelId="{C22BF512-4132-4A49-9FD7-D74952D251BB}" type="presOf" srcId="{F728A44A-2990-473F-91C2-085ADAA73C81}" destId="{BC668845-7461-4C2F-B793-FE7BE947EF64}" srcOrd="0" destOrd="0" presId="urn:microsoft.com/office/officeart/2011/layout/TabList"/>
    <dgm:cxn modelId="{792A6205-1639-4A55-93E8-305E79750F50}" srcId="{0864B1CF-DDE4-4F24-A9C2-1AAF7C91FD91}" destId="{3D75DC78-25B8-4265-8B0D-E4D59B7EE680}" srcOrd="4" destOrd="0" parTransId="{D84F41CD-0754-4A79-83D9-07F3165C4F77}" sibTransId="{35A8DBB3-3808-4CCE-8773-13BFED6E2165}"/>
    <dgm:cxn modelId="{572F885D-9BFA-46A5-BD1F-11E9899EBAA3}" type="presParOf" srcId="{F905E1ED-839C-408B-BEB9-749D2353B47B}" destId="{229E8B8C-086C-4DA0-906A-AD60B9C12522}" srcOrd="0" destOrd="0" presId="urn:microsoft.com/office/officeart/2011/layout/TabList"/>
    <dgm:cxn modelId="{BCBDA217-9968-418C-912F-7CAF1B599F93}" type="presParOf" srcId="{229E8B8C-086C-4DA0-906A-AD60B9C12522}" destId="{BFADEA54-F4F1-456E-9A2B-D35EC8CBB1A0}" srcOrd="0" destOrd="0" presId="urn:microsoft.com/office/officeart/2011/layout/TabList"/>
    <dgm:cxn modelId="{C6C4EC51-4211-4F20-8F1F-B0311329CE40}" type="presParOf" srcId="{229E8B8C-086C-4DA0-906A-AD60B9C12522}" destId="{69A746D7-6C96-4F95-A481-89B7EF7A53AA}" srcOrd="1" destOrd="0" presId="urn:microsoft.com/office/officeart/2011/layout/TabList"/>
    <dgm:cxn modelId="{FC3C61E1-22F9-4A2E-B54A-5DCD562E6207}" type="presParOf" srcId="{229E8B8C-086C-4DA0-906A-AD60B9C12522}" destId="{B211425A-CFEF-4ECC-9198-C20B26759A0D}" srcOrd="2" destOrd="0" presId="urn:microsoft.com/office/officeart/2011/layout/TabList"/>
    <dgm:cxn modelId="{3CAD3B0C-6C1D-4AFF-A2EB-66EC74D1FB73}" type="presParOf" srcId="{F905E1ED-839C-408B-BEB9-749D2353B47B}" destId="{B6DC027B-BFDC-4EE4-B21E-EC39410D3809}" srcOrd="1" destOrd="0" presId="urn:microsoft.com/office/officeart/2011/layout/TabList"/>
    <dgm:cxn modelId="{82B531AD-4725-4AC3-B48B-EF92EA09979F}" type="presParOf" srcId="{F905E1ED-839C-408B-BEB9-749D2353B47B}" destId="{89DD11A3-2359-4609-9117-E1583DC36406}" srcOrd="2" destOrd="0" presId="urn:microsoft.com/office/officeart/2011/layout/TabList"/>
    <dgm:cxn modelId="{9D146260-8404-4F1F-BAD7-1ED7CD681B9F}" type="presParOf" srcId="{89DD11A3-2359-4609-9117-E1583DC36406}" destId="{BC668845-7461-4C2F-B793-FE7BE947EF64}" srcOrd="0" destOrd="0" presId="urn:microsoft.com/office/officeart/2011/layout/TabList"/>
    <dgm:cxn modelId="{6EB0B43E-7568-43B8-A145-8D99A9F34D0F}" type="presParOf" srcId="{89DD11A3-2359-4609-9117-E1583DC36406}" destId="{79330DE8-EAFF-413A-9A18-58B81146CFCC}" srcOrd="1" destOrd="0" presId="urn:microsoft.com/office/officeart/2011/layout/TabList"/>
    <dgm:cxn modelId="{BAE45ADA-C711-4180-95B5-F1D0927543AA}" type="presParOf" srcId="{89DD11A3-2359-4609-9117-E1583DC36406}" destId="{7F7DFE7C-6221-4584-9212-7CF696962595}" srcOrd="2" destOrd="0" presId="urn:microsoft.com/office/officeart/2011/layout/TabList"/>
    <dgm:cxn modelId="{C4688F01-CAAC-4DD0-8A67-01A7AB225C64}" type="presParOf" srcId="{F905E1ED-839C-408B-BEB9-749D2353B47B}" destId="{D569A957-3A0A-41BF-ADC3-77047915DBD8}" srcOrd="3" destOrd="0" presId="urn:microsoft.com/office/officeart/2011/layout/TabList"/>
    <dgm:cxn modelId="{A869967E-D3B4-4020-9592-08431E8C4C7C}" type="presParOf" srcId="{F905E1ED-839C-408B-BEB9-749D2353B47B}" destId="{DC19690F-5AF0-4794-908D-AF7FFC920504}" srcOrd="4" destOrd="0" presId="urn:microsoft.com/office/officeart/2011/layout/TabList"/>
    <dgm:cxn modelId="{119DF137-863D-44A7-BEFF-C1C7018CAD89}" type="presParOf" srcId="{DC19690F-5AF0-4794-908D-AF7FFC920504}" destId="{BBF80640-ABE6-4F02-9F64-223E3CEE8603}" srcOrd="0" destOrd="0" presId="urn:microsoft.com/office/officeart/2011/layout/TabList"/>
    <dgm:cxn modelId="{71E4D1BD-4E40-4920-80B9-A76C8B70FABF}" type="presParOf" srcId="{DC19690F-5AF0-4794-908D-AF7FFC920504}" destId="{44CA9955-71DB-40D0-A9F8-34F77E99516E}" srcOrd="1" destOrd="0" presId="urn:microsoft.com/office/officeart/2011/layout/TabList"/>
    <dgm:cxn modelId="{2476EE74-3575-4F4B-9C5A-011293366921}" type="presParOf" srcId="{DC19690F-5AF0-4794-908D-AF7FFC920504}" destId="{F47C3C30-4626-4294-AAC0-04E086135112}" srcOrd="2" destOrd="0" presId="urn:microsoft.com/office/officeart/2011/layout/TabList"/>
    <dgm:cxn modelId="{2809C8BB-891A-4F5F-943D-8FA4FFA261AD}" type="presParOf" srcId="{F905E1ED-839C-408B-BEB9-749D2353B47B}" destId="{D522C43C-5B16-45DD-B3F9-2EEF7EB71C22}" srcOrd="5" destOrd="0" presId="urn:microsoft.com/office/officeart/2011/layout/TabList"/>
    <dgm:cxn modelId="{7004289A-CFA3-43B4-A9B6-9B46F99F71AE}" type="presParOf" srcId="{F905E1ED-839C-408B-BEB9-749D2353B47B}" destId="{DD039F2E-B302-4397-B92B-5F6339EDD679}" srcOrd="6" destOrd="0" presId="urn:microsoft.com/office/officeart/2011/layout/TabList"/>
    <dgm:cxn modelId="{0FF9C352-DA2D-4729-8AFB-1B452E91496E}" type="presParOf" srcId="{DD039F2E-B302-4397-B92B-5F6339EDD679}" destId="{56E66AE7-879E-4DA2-B373-EDC583F3BA7D}" srcOrd="0" destOrd="0" presId="urn:microsoft.com/office/officeart/2011/layout/TabList"/>
    <dgm:cxn modelId="{3C1364B7-FCC1-4C17-940C-BDF12A23E986}" type="presParOf" srcId="{DD039F2E-B302-4397-B92B-5F6339EDD679}" destId="{EF551DB7-49A6-487E-A394-C600C02D4E98}" srcOrd="1" destOrd="0" presId="urn:microsoft.com/office/officeart/2011/layout/TabList"/>
    <dgm:cxn modelId="{671E0DA9-30C3-4349-8235-41125A5CFB2C}" type="presParOf" srcId="{DD039F2E-B302-4397-B92B-5F6339EDD679}" destId="{F1B7024F-AB31-4205-977B-AF04BB49C645}" srcOrd="2" destOrd="0" presId="urn:microsoft.com/office/officeart/2011/layout/TabList"/>
    <dgm:cxn modelId="{6C6E8FD4-810E-4664-9C14-F5BBFBD23DAB}" type="presParOf" srcId="{F905E1ED-839C-408B-BEB9-749D2353B47B}" destId="{096D9813-C7FE-4D7F-B782-177C985AAC6C}" srcOrd="7" destOrd="0" presId="urn:microsoft.com/office/officeart/2011/layout/TabList"/>
    <dgm:cxn modelId="{5657EA2B-8F69-40C9-91EB-187AB5C1CE42}" type="presParOf" srcId="{F905E1ED-839C-408B-BEB9-749D2353B47B}" destId="{B48A6568-D03C-4441-87D8-448C52E675C1}" srcOrd="8" destOrd="0" presId="urn:microsoft.com/office/officeart/2011/layout/TabList"/>
    <dgm:cxn modelId="{44FADC81-8EAF-437F-AB68-A5849253C91D}" type="presParOf" srcId="{B48A6568-D03C-4441-87D8-448C52E675C1}" destId="{6BB939F0-4DF8-45DB-A26B-FB7EE03E8285}" srcOrd="0" destOrd="0" presId="urn:microsoft.com/office/officeart/2011/layout/TabList"/>
    <dgm:cxn modelId="{17B0961E-300D-4938-89D9-CE210F14BD63}" type="presParOf" srcId="{B48A6568-D03C-4441-87D8-448C52E675C1}" destId="{7B6CFD40-BC4D-4650-9328-FC0603E4B2B6}" srcOrd="1" destOrd="0" presId="urn:microsoft.com/office/officeart/2011/layout/TabList"/>
    <dgm:cxn modelId="{5FF31165-B899-4CB4-9495-804F1D1D07B5}" type="presParOf" srcId="{B48A6568-D03C-4441-87D8-448C52E675C1}" destId="{5E4FAEE2-982E-414F-AD19-9DC6BAF32F3F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0.04791</cdr:x>
      <cdr:y>0</cdr:y>
    </cdr:from>
    <cdr:to>
      <cdr:x>0.49955</cdr:x>
      <cdr:y>0.16634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xmlns="" id="{98EE5C65-5715-41DB-81C2-3882C92D9BF3}"/>
            </a:ext>
          </a:extLst>
        </cdr:cNvPr>
        <cdr:cNvSpPr/>
      </cdr:nvSpPr>
      <cdr:spPr>
        <a:xfrm xmlns:a="http://schemas.openxmlformats.org/drawingml/2006/main">
          <a:off x="192942" y="-1127585"/>
          <a:ext cx="1819021" cy="573222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lt-LT" sz="1400" b="1" dirty="0"/>
            <a:t>APTARNAVIMO SKYRIŲ SKAIČIUS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6" cy="498254"/>
          </a:xfrm>
          <a:prstGeom prst="rect">
            <a:avLst/>
          </a:prstGeom>
        </p:spPr>
        <p:txBody>
          <a:bodyPr vert="horz" lIns="83789" tIns="41894" rIns="83789" bIns="41894" rtlCol="0"/>
          <a:lstStyle>
            <a:lvl1pPr algn="l">
              <a:defRPr sz="1100"/>
            </a:lvl1pPr>
          </a:lstStyle>
          <a:p>
            <a:endParaRPr lang="lt-L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23" y="0"/>
            <a:ext cx="2946326" cy="498254"/>
          </a:xfrm>
          <a:prstGeom prst="rect">
            <a:avLst/>
          </a:prstGeom>
        </p:spPr>
        <p:txBody>
          <a:bodyPr vert="horz" lIns="83789" tIns="41894" rIns="83789" bIns="41894" rtlCol="0"/>
          <a:lstStyle>
            <a:lvl1pPr algn="r">
              <a:defRPr sz="1100"/>
            </a:lvl1pPr>
          </a:lstStyle>
          <a:p>
            <a:fld id="{C0AEB5C0-2B26-499A-957E-8FB9202AB50C}" type="datetimeFigureOut">
              <a:rPr lang="lt-LT" smtClean="0"/>
              <a:t>2019-11-26</a:t>
            </a:fld>
            <a:endParaRPr lang="lt-L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89" tIns="41894" rIns="83789" bIns="41894" rtlCol="0" anchor="ctr"/>
          <a:lstStyle/>
          <a:p>
            <a:endParaRPr lang="lt-L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83" y="4777637"/>
            <a:ext cx="5438711" cy="3909376"/>
          </a:xfrm>
          <a:prstGeom prst="rect">
            <a:avLst/>
          </a:prstGeom>
        </p:spPr>
        <p:txBody>
          <a:bodyPr vert="horz" lIns="83789" tIns="41894" rIns="83789" bIns="418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972"/>
            <a:ext cx="2946326" cy="498254"/>
          </a:xfrm>
          <a:prstGeom prst="rect">
            <a:avLst/>
          </a:prstGeom>
        </p:spPr>
        <p:txBody>
          <a:bodyPr vert="horz" lIns="83789" tIns="41894" rIns="83789" bIns="41894" rtlCol="0" anchor="b"/>
          <a:lstStyle>
            <a:lvl1pPr algn="l">
              <a:defRPr sz="1100"/>
            </a:lvl1pPr>
          </a:lstStyle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23" y="9429972"/>
            <a:ext cx="2946326" cy="498254"/>
          </a:xfrm>
          <a:prstGeom prst="rect">
            <a:avLst/>
          </a:prstGeom>
        </p:spPr>
        <p:txBody>
          <a:bodyPr vert="horz" lIns="83789" tIns="41894" rIns="83789" bIns="41894" rtlCol="0" anchor="b"/>
          <a:lstStyle>
            <a:lvl1pPr algn="r">
              <a:defRPr sz="1100"/>
            </a:lvl1pPr>
          </a:lstStyle>
          <a:p>
            <a:fld id="{CB391CA7-37E3-4A07-AA63-57F3BECC83EF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777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91CA7-37E3-4A07-AA63-57F3BECC83EF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602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91CA7-37E3-4A07-AA63-57F3BECC83EF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70931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91CA7-37E3-4A07-AA63-57F3BECC83EF}" type="slidenum">
              <a:rPr lang="lt-LT" smtClean="0"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98571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369720" y="4201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8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6" name="Picture 3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369720" y="4201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93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5" name="Picture 7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76" name="Picture 75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16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369720" y="420192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4" name="Picture 113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  <p:pic>
        <p:nvPicPr>
          <p:cNvPr id="115" name="Picture 114"/>
          <p:cNvPicPr/>
          <p:nvPr/>
        </p:nvPicPr>
        <p:blipFill>
          <a:blip r:embed="rId2"/>
          <a:stretch/>
        </p:blipFill>
        <p:spPr>
          <a:xfrm>
            <a:off x="2079000" y="1604520"/>
            <a:ext cx="4985280" cy="3977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897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33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77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293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116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77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9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0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54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57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763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50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/>
              <a:t>Spustelėję redag. ruoš. paantrš.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75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697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588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29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6568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13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438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94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233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279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55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183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06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573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38429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Spustelėję redag. ruoš. teksto stilių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969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595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1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57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w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8.wmf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7.wmf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3.w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5-03-17 at 10.29.0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23" y="274638"/>
            <a:ext cx="1205585" cy="714190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14"/>
          <a:stretch/>
        </p:blipFill>
        <p:spPr>
          <a:xfrm>
            <a:off x="-630000" y="-1437480"/>
            <a:ext cx="6405840" cy="6857640"/>
          </a:xfrm>
          <a:prstGeom prst="rect">
            <a:avLst/>
          </a:prstGeom>
          <a:ln>
            <a:noFill/>
          </a:ln>
        </p:spPr>
      </p:pic>
      <p:pic>
        <p:nvPicPr>
          <p:cNvPr id="9" name="Picture 6"/>
          <p:cNvPicPr/>
          <p:nvPr/>
        </p:nvPicPr>
        <p:blipFill>
          <a:blip r:embed="rId15"/>
          <a:stretch/>
        </p:blipFill>
        <p:spPr>
          <a:xfrm>
            <a:off x="457200" y="6019920"/>
            <a:ext cx="1186560" cy="5284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93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03200" y="4548240"/>
            <a:ext cx="3761640" cy="125712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3200" strike="noStrike">
                <a:solidFill>
                  <a:srgbClr val="595959"/>
                </a:solidFill>
                <a:latin typeface="Open Sans"/>
              </a:rPr>
              <a:t>Click to edit the title text formatClick to edit Master title style</a:t>
            </a:r>
            <a:endParaRPr/>
          </a:p>
        </p:txBody>
      </p:sp>
      <p:pic>
        <p:nvPicPr>
          <p:cNvPr id="2" name="Picture 3"/>
          <p:cNvPicPr/>
          <p:nvPr/>
        </p:nvPicPr>
        <p:blipFill>
          <a:blip r:embed="rId14"/>
          <a:stretch/>
        </p:blipFill>
        <p:spPr>
          <a:xfrm>
            <a:off x="-630000" y="-1437480"/>
            <a:ext cx="6405840" cy="6857640"/>
          </a:xfrm>
          <a:prstGeom prst="rect">
            <a:avLst/>
          </a:prstGeom>
          <a:ln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Open San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Open San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Open San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Seventh Outline Level</a:t>
            </a:r>
            <a:endParaRPr/>
          </a:p>
        </p:txBody>
      </p:sp>
      <p:pic>
        <p:nvPicPr>
          <p:cNvPr id="6" name="Picture 5" descr="Screen Shot 2015-03-17 at 13.00.1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8" y="5911302"/>
            <a:ext cx="1851382" cy="9466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4"/>
          <p:cNvPicPr/>
          <p:nvPr/>
        </p:nvPicPr>
        <p:blipFill>
          <a:blip r:embed="rId14"/>
          <a:stretch/>
        </p:blipFill>
        <p:spPr>
          <a:xfrm>
            <a:off x="720" y="0"/>
            <a:ext cx="9142920" cy="936360"/>
          </a:xfrm>
          <a:prstGeom prst="rect">
            <a:avLst/>
          </a:prstGeom>
          <a:ln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9CA636D5-5E6E-4B70-8618-DDE58768EE5E}" type="slidenum">
              <a:rPr lang="lt-LT" sz="1200" strike="noStrike">
                <a:solidFill>
                  <a:srgbClr val="8BBA1F"/>
                </a:solidFill>
                <a:latin typeface="Open Sans"/>
              </a:rPr>
              <a:t>‹#›</a:t>
            </a:fld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207680"/>
          </a:xfrm>
          <a:prstGeom prst="rect">
            <a:avLst/>
          </a:prstGeom>
        </p:spPr>
        <p:txBody>
          <a:bodyPr lIns="1080000" rIns="1080000"/>
          <a:lstStyle/>
          <a:p>
            <a:pPr>
              <a:buSzPct val="45000"/>
              <a:buFont typeface="StarSymbol"/>
              <a:buChar char="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Click to edit the outline text format</a:t>
            </a:r>
            <a:endParaRPr dirty="0"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Second Outline Level</a:t>
            </a:r>
            <a:endParaRPr dirty="0"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Third Outline Level</a:t>
            </a:r>
            <a:endParaRPr dirty="0"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Fourth Outline Level</a:t>
            </a:r>
            <a:endParaRPr dirty="0"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Fifth Outline Level</a:t>
            </a:r>
            <a:endParaRPr dirty="0"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Sixth Outline Level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Seventh Outline </a:t>
            </a:r>
            <a:r>
              <a:rPr lang="en-US" sz="2000" strike="noStrike" dirty="0" err="1">
                <a:solidFill>
                  <a:srgbClr val="595959"/>
                </a:solidFill>
                <a:latin typeface="Open Sans"/>
              </a:rPr>
              <a:t>LevelClick</a:t>
            </a: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 to edit Master text styles</a:t>
            </a:r>
            <a:endParaRPr dirty="0"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Second level</a:t>
            </a:r>
            <a:endParaRPr dirty="0"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Third level</a:t>
            </a:r>
            <a:endParaRPr dirty="0"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Fourth level</a:t>
            </a:r>
            <a:endParaRPr dirty="0"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US" sz="2000" strike="noStrike" dirty="0">
                <a:solidFill>
                  <a:srgbClr val="595959"/>
                </a:solidFill>
                <a:latin typeface="Open Sans"/>
              </a:rPr>
              <a:t>Fifth level</a:t>
            </a:r>
            <a:endParaRPr dirty="0"/>
          </a:p>
        </p:txBody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457200" y="29159"/>
            <a:ext cx="8229240" cy="1384031"/>
          </a:xfrm>
          <a:prstGeom prst="rect">
            <a:avLst/>
          </a:prstGeom>
        </p:spPr>
        <p:txBody>
          <a:bodyPr lIns="1080000" rIns="1080000" anchor="ctr"/>
          <a:lstStyle/>
          <a:p>
            <a:pPr>
              <a:lnSpc>
                <a:spcPct val="100000"/>
              </a:lnSpc>
            </a:pPr>
            <a:r>
              <a:rPr lang="en-US" sz="3200" strike="noStrike" dirty="0">
                <a:solidFill>
                  <a:srgbClr val="FFFFFF"/>
                </a:solidFill>
                <a:latin typeface="Open Sans"/>
              </a:rPr>
              <a:t>Click to edit the title text </a:t>
            </a:r>
            <a:r>
              <a:rPr lang="en-US" sz="3200" strike="noStrike" dirty="0" err="1">
                <a:solidFill>
                  <a:srgbClr val="FFFFFF"/>
                </a:solidFill>
                <a:latin typeface="Open Sans"/>
              </a:rPr>
              <a:t>formatClick</a:t>
            </a:r>
            <a:r>
              <a:rPr lang="en-US" sz="3200" strike="noStrike" dirty="0">
                <a:solidFill>
                  <a:srgbClr val="FFFFFF"/>
                </a:solidFill>
                <a:latin typeface="Open Sans"/>
              </a:rPr>
              <a:t> to edit Master title style</a:t>
            </a:r>
            <a:endParaRPr dirty="0"/>
          </a:p>
        </p:txBody>
      </p:sp>
      <p:pic>
        <p:nvPicPr>
          <p:cNvPr id="8" name="Picture 7" descr="Screen Shot 2015-03-17 at 13.00.1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8" y="5911302"/>
            <a:ext cx="1851382" cy="9466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eaLnBrk="1" hangingPunct="1">
        <a:defRPr sz="2400"/>
      </a:lvl1pPr>
    </p:titleStyle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6"/>
          <p:cNvPicPr/>
          <p:nvPr/>
        </p:nvPicPr>
        <p:blipFill>
          <a:blip r:embed="rId14"/>
          <a:stretch/>
        </p:blipFill>
        <p:spPr>
          <a:xfrm>
            <a:off x="457200" y="6019920"/>
            <a:ext cx="1186560" cy="528480"/>
          </a:xfrm>
          <a:prstGeom prst="rect">
            <a:avLst/>
          </a:prstGeom>
          <a:ln>
            <a:noFill/>
          </a:ln>
        </p:spPr>
      </p:pic>
      <p:pic>
        <p:nvPicPr>
          <p:cNvPr id="78" name="Picture 3"/>
          <p:cNvPicPr/>
          <p:nvPr/>
        </p:nvPicPr>
        <p:blipFill>
          <a:blip r:embed="rId15"/>
          <a:stretch/>
        </p:blipFill>
        <p:spPr>
          <a:xfrm>
            <a:off x="97200" y="4773600"/>
            <a:ext cx="4745880" cy="1947600"/>
          </a:xfrm>
          <a:prstGeom prst="rect">
            <a:avLst/>
          </a:prstGeom>
          <a:ln>
            <a:noFill/>
          </a:ln>
        </p:spPr>
      </p:pic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369720" y="4201920"/>
            <a:ext cx="8229240" cy="1142640"/>
          </a:xfrm>
          <a:prstGeom prst="rect">
            <a:avLst/>
          </a:prstGeom>
        </p:spPr>
        <p:txBody>
          <a:bodyPr lIns="1080000" rIns="1080000" anchor="ctr"/>
          <a:lstStyle/>
          <a:p>
            <a:pPr algn="ctr">
              <a:lnSpc>
                <a:spcPct val="100000"/>
              </a:lnSpc>
            </a:pPr>
            <a:r>
              <a:rPr lang="en-US" sz="2800" strike="noStrike">
                <a:solidFill>
                  <a:srgbClr val="595959"/>
                </a:solidFill>
                <a:latin typeface="Open Sans"/>
              </a:rPr>
              <a:t>Click to edit the title text formatClick to edit Master title style</a:t>
            </a:r>
            <a:endParaRPr/>
          </a:p>
        </p:txBody>
      </p:sp>
      <p:pic>
        <p:nvPicPr>
          <p:cNvPr id="80" name="Picture 6"/>
          <p:cNvPicPr/>
          <p:nvPr/>
        </p:nvPicPr>
        <p:blipFill>
          <a:blip r:embed="rId16"/>
          <a:stretch/>
        </p:blipFill>
        <p:spPr>
          <a:xfrm>
            <a:off x="3836160" y="2336760"/>
            <a:ext cx="1269720" cy="1442880"/>
          </a:xfrm>
          <a:prstGeom prst="rect">
            <a:avLst/>
          </a:prstGeom>
          <a:ln>
            <a:noFill/>
          </a:ln>
        </p:spPr>
      </p:pic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Open Sans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>
                <a:latin typeface="Open Sans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Open Sans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Open Sans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4DC82-A0A3-5641-9469-B1BC79182312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D7B0-1A8D-B04A-A8B0-EED5482A805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creen Shot 2015-03-17 at 10.29.00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223" y="274638"/>
            <a:ext cx="1205585" cy="714190"/>
          </a:xfrm>
          <a:prstGeom prst="rect">
            <a:avLst/>
          </a:prstGeom>
        </p:spPr>
      </p:pic>
      <p:pic>
        <p:nvPicPr>
          <p:cNvPr id="8" name="Picture 3"/>
          <p:cNvPicPr/>
          <p:nvPr/>
        </p:nvPicPr>
        <p:blipFill>
          <a:blip r:embed="rId14"/>
          <a:stretch/>
        </p:blipFill>
        <p:spPr>
          <a:xfrm>
            <a:off x="-630000" y="-1437480"/>
            <a:ext cx="6405840" cy="6857640"/>
          </a:xfrm>
          <a:prstGeom prst="rect">
            <a:avLst/>
          </a:prstGeom>
          <a:ln>
            <a:noFill/>
          </a:ln>
        </p:spPr>
      </p:pic>
      <p:pic>
        <p:nvPicPr>
          <p:cNvPr id="10" name="Picture 9" descr="Screen Shot 2015-03-17 at 13.00.1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78" y="5911302"/>
            <a:ext cx="1851382" cy="94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36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Spustelėję redag. ruoš. teksto stilių</a:t>
            </a:r>
          </a:p>
          <a:p>
            <a:pPr lvl="1"/>
            <a:r>
              <a:rPr lang="lt-LT"/>
              <a:t>Antras lygmuo</a:t>
            </a:r>
          </a:p>
          <a:p>
            <a:pPr lvl="2"/>
            <a:r>
              <a:rPr lang="lt-LT"/>
              <a:t>Trečias lygmuo</a:t>
            </a:r>
          </a:p>
          <a:p>
            <a:pPr lvl="3"/>
            <a:r>
              <a:rPr lang="lt-LT"/>
              <a:t>Ketvirtas lygmuo</a:t>
            </a:r>
          </a:p>
          <a:p>
            <a:pPr lvl="4"/>
            <a:r>
              <a:rPr lang="lt-LT"/>
              <a:t>Penktas lygmuo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02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  <p:sldLayoutId id="2147483765" r:id="rId14"/>
    <p:sldLayoutId id="2147483766" r:id="rId15"/>
    <p:sldLayoutId id="214748376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ku.lt/" TargetMode="External"/><Relationship Id="rId2" Type="http://schemas.openxmlformats.org/officeDocument/2006/relationships/hyperlink" Target="http://www.alku.lt/" TargetMode="Externa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>
            <a:extLst>
              <a:ext uri="{FF2B5EF4-FFF2-40B4-BE49-F238E27FC236}">
                <a16:creationId xmlns:a16="http://schemas.microsoft.com/office/drawing/2014/main" xmlns="" id="{AAA73DB3-3F1B-48CE-AF40-0A6F364484C4}"/>
              </a:ext>
            </a:extLst>
          </p:cNvPr>
          <p:cNvSpPr/>
          <p:nvPr/>
        </p:nvSpPr>
        <p:spPr>
          <a:xfrm>
            <a:off x="395536" y="5877272"/>
            <a:ext cx="1800200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5" name="TextShape 2"/>
          <p:cNvSpPr txBox="1"/>
          <p:nvPr/>
        </p:nvSpPr>
        <p:spPr>
          <a:xfrm>
            <a:off x="539552" y="3266982"/>
            <a:ext cx="7632848" cy="4320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lt-LT" sz="2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ekstas)"/>
              </a:rPr>
              <a:t>„K</a:t>
            </a:r>
            <a:r>
              <a:rPr lang="lt-LT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ekstas)"/>
              </a:rPr>
              <a:t>redito unijų galimybės užtikrinti </a:t>
            </a:r>
            <a:endParaRPr lang="en-US" sz="2800" i="1" dirty="0">
              <a:solidFill>
                <a:schemeClr val="tx1">
                  <a:lumMod val="65000"/>
                  <a:lumOff val="35000"/>
                </a:schemeClr>
              </a:solidFill>
              <a:latin typeface="Arial (Tekstas)"/>
            </a:endParaRPr>
          </a:p>
          <a:p>
            <a:r>
              <a:rPr lang="lt-LT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(Tekstas)"/>
              </a:rPr>
              <a:t>finansinių paslaugų prieinamumą regionuose“</a:t>
            </a:r>
          </a:p>
          <a:p>
            <a:endParaRPr lang="lt-LT" sz="2000" i="1" dirty="0">
              <a:latin typeface="Arial (Tekstas)"/>
            </a:endParaRPr>
          </a:p>
          <a:p>
            <a:pPr algn="ctr"/>
            <a:r>
              <a:rPr lang="en-US" sz="2000" dirty="0">
                <a:latin typeface="Arial (Tekstas)"/>
              </a:rPr>
              <a:t>										</a:t>
            </a:r>
            <a:endParaRPr sz="2000" dirty="0">
              <a:latin typeface="Arial (Tekstas)"/>
            </a:endParaRPr>
          </a:p>
        </p:txBody>
      </p:sp>
      <p:sp>
        <p:nvSpPr>
          <p:cNvPr id="8" name="TextShape 2">
            <a:extLst>
              <a:ext uri="{FF2B5EF4-FFF2-40B4-BE49-F238E27FC236}">
                <a16:creationId xmlns:a16="http://schemas.microsoft.com/office/drawing/2014/main" xmlns="" id="{7D89BDE4-D92F-4CC4-9998-A9708C21DA15}"/>
              </a:ext>
            </a:extLst>
          </p:cNvPr>
          <p:cNvSpPr txBox="1"/>
          <p:nvPr/>
        </p:nvSpPr>
        <p:spPr>
          <a:xfrm>
            <a:off x="611560" y="5176647"/>
            <a:ext cx="3456384" cy="43204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Daiva </a:t>
            </a:r>
            <a:r>
              <a:rPr lang="lt-LT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Kuršelytė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(Tekstas)"/>
            </a:endParaRPr>
          </a:p>
          <a:p>
            <a:pPr>
              <a:lnSpc>
                <a:spcPct val="100000"/>
              </a:lnSpc>
            </a:pPr>
            <a:endParaRPr lang="en-US" sz="500" dirty="0">
              <a:solidFill>
                <a:schemeClr val="tx1">
                  <a:lumMod val="75000"/>
                  <a:lumOff val="25000"/>
                </a:schemeClr>
              </a:solidFill>
              <a:latin typeface="Arial (Tekstas)"/>
            </a:endParaRPr>
          </a:p>
          <a:p>
            <a:pPr>
              <a:lnSpc>
                <a:spcPct val="100000"/>
              </a:lnSpc>
            </a:pPr>
            <a:r>
              <a:rPr lang="lt-LT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Valdybos pirmininkė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 (Tekstas)"/>
            </a:endParaRPr>
          </a:p>
          <a:p>
            <a:pPr>
              <a:lnSpc>
                <a:spcPct val="100000"/>
              </a:lnSpc>
            </a:pP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Asociacija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Lietuvos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 kredito </a:t>
            </a:r>
            <a:r>
              <a:rPr 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unijos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(Tekstas)"/>
              </a:rPr>
              <a:t>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Arial (Tekstas)"/>
            </a:endParaRPr>
          </a:p>
        </p:txBody>
      </p:sp>
      <p:pic>
        <p:nvPicPr>
          <p:cNvPr id="9" name="Paveikslėlis 8" descr="C:\Users\Kasa-5\AppData\Local\Temp\Asociacijos_LKU_RGB-55.png">
            <a:extLst>
              <a:ext uri="{FF2B5EF4-FFF2-40B4-BE49-F238E27FC236}">
                <a16:creationId xmlns:a16="http://schemas.microsoft.com/office/drawing/2014/main" xmlns="" id="{DDBCCCDD-E43C-48FC-A7A0-3BF1CEA0903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6"/>
          <a:stretch/>
        </p:blipFill>
        <p:spPr bwMode="auto">
          <a:xfrm>
            <a:off x="611560" y="944724"/>
            <a:ext cx="1656184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tačiakampis 9">
            <a:extLst>
              <a:ext uri="{FF2B5EF4-FFF2-40B4-BE49-F238E27FC236}">
                <a16:creationId xmlns:a16="http://schemas.microsoft.com/office/drawing/2014/main" xmlns="" id="{FC678F3A-0A98-47F8-B622-0082D851EB45}"/>
              </a:ext>
            </a:extLst>
          </p:cNvPr>
          <p:cNvSpPr/>
          <p:nvPr/>
        </p:nvSpPr>
        <p:spPr>
          <a:xfrm>
            <a:off x="2267744" y="1465329"/>
            <a:ext cx="4968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LKU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t-LT" sz="3200" b="1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lt-LT" sz="32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KREDITO UNIJŲ </a:t>
            </a:r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GRUP</a:t>
            </a:r>
            <a:r>
              <a:rPr lang="lt-LT" sz="32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Ė</a:t>
            </a:r>
            <a:endParaRPr lang="lt-LT" sz="3200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xmlns="" id="{C5159BD1-DBB4-4140-9938-2DA6B7E608C8}"/>
              </a:ext>
            </a:extLst>
          </p:cNvPr>
          <p:cNvSpPr/>
          <p:nvPr/>
        </p:nvSpPr>
        <p:spPr>
          <a:xfrm>
            <a:off x="7524328" y="6392361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600" dirty="0">
                <a:ln w="10160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</a:rPr>
              <a:t>2019-11-20</a:t>
            </a:r>
            <a:endParaRPr lang="lt-LT" sz="1600" dirty="0">
              <a:ln w="10160">
                <a:noFill/>
                <a:prstDash val="solid"/>
              </a:ln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73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159589-8EA2-4D8A-8F83-C7C71768B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02CA2-0C07-4A49-9135-6BA2F13FE91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5" name="Stačiakampis 5">
            <a:extLst>
              <a:ext uri="{FF2B5EF4-FFF2-40B4-BE49-F238E27FC236}">
                <a16:creationId xmlns:a16="http://schemas.microsoft.com/office/drawing/2014/main" xmlns="" id="{BF97F92E-BC08-444F-B7E7-AB626021EB11}"/>
              </a:ext>
            </a:extLst>
          </p:cNvPr>
          <p:cNvSpPr/>
          <p:nvPr/>
        </p:nvSpPr>
        <p:spPr>
          <a:xfrm>
            <a:off x="334541" y="476672"/>
            <a:ext cx="61141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lt-LT" sz="2400" kern="0" dirty="0">
                <a:solidFill>
                  <a:schemeClr val="bg1"/>
                </a:solidFill>
              </a:rPr>
              <a:t>KREDITO UNIJŲ STIPRIOSIOS SAVYBĖS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xmlns="" id="{647074F1-3E9B-45D4-BB8F-8D9E1CE8BFA5}"/>
              </a:ext>
            </a:extLst>
          </p:cNvPr>
          <p:cNvSpPr/>
          <p:nvPr/>
        </p:nvSpPr>
        <p:spPr>
          <a:xfrm>
            <a:off x="1875020" y="1829859"/>
            <a:ext cx="1795250" cy="1315095"/>
          </a:xfrm>
          <a:prstGeom prst="hexagon">
            <a:avLst/>
          </a:prstGeom>
          <a:solidFill>
            <a:srgbClr val="74BE12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R</a:t>
            </a:r>
            <a:r>
              <a:rPr lang="en-GB" sz="1400" dirty="0" err="1">
                <a:solidFill>
                  <a:schemeClr val="tx1"/>
                </a:solidFill>
              </a:rPr>
              <a:t>egion</a:t>
            </a:r>
            <a:r>
              <a:rPr lang="lt-LT" sz="1400" dirty="0">
                <a:solidFill>
                  <a:schemeClr val="tx1"/>
                </a:solidFill>
              </a:rPr>
              <a:t>ų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vystymosi</a:t>
            </a:r>
            <a:r>
              <a:rPr lang="en-GB" sz="1400" dirty="0">
                <a:solidFill>
                  <a:schemeClr val="tx1"/>
                </a:solidFill>
              </a:rPr>
              <a:t> </a:t>
            </a:r>
            <a:r>
              <a:rPr lang="en-GB" sz="1400" dirty="0" err="1">
                <a:solidFill>
                  <a:schemeClr val="tx1"/>
                </a:solidFill>
              </a:rPr>
              <a:t>partneris</a:t>
            </a:r>
            <a:endParaRPr lang="lt-LT" sz="1400" dirty="0">
              <a:solidFill>
                <a:schemeClr val="tx1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xmlns="" id="{FE45F3FE-78D0-4507-9981-7C9DBF0FB27A}"/>
              </a:ext>
            </a:extLst>
          </p:cNvPr>
          <p:cNvSpPr/>
          <p:nvPr/>
        </p:nvSpPr>
        <p:spPr>
          <a:xfrm>
            <a:off x="5006078" y="1854536"/>
            <a:ext cx="1795250" cy="1315095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>
                <a:solidFill>
                  <a:schemeClr val="tx1"/>
                </a:solidFill>
              </a:rPr>
              <a:t>Socialiai atsakinga bankininkystė</a:t>
            </a:r>
          </a:p>
          <a:p>
            <a:pPr algn="ctr"/>
            <a:endParaRPr lang="lt-LT" dirty="0"/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xmlns="" id="{23A03996-DFA0-454B-8D6A-CEBB19D15FDC}"/>
              </a:ext>
            </a:extLst>
          </p:cNvPr>
          <p:cNvSpPr/>
          <p:nvPr/>
        </p:nvSpPr>
        <p:spPr>
          <a:xfrm>
            <a:off x="3421954" y="2556884"/>
            <a:ext cx="1795250" cy="1315095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/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Paslaugos regionų gyventojams ir verslui</a:t>
            </a:r>
          </a:p>
          <a:p>
            <a:pPr algn="ctr"/>
            <a:endParaRPr lang="lt-LT" dirty="0"/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xmlns="" id="{9FB18F01-4363-4404-9CB0-39726F1F50A0}"/>
              </a:ext>
            </a:extLst>
          </p:cNvPr>
          <p:cNvSpPr/>
          <p:nvPr/>
        </p:nvSpPr>
        <p:spPr>
          <a:xfrm>
            <a:off x="5006078" y="3279684"/>
            <a:ext cx="1795250" cy="1315095"/>
          </a:xfrm>
          <a:prstGeom prst="hexagon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>
              <a:solidFill>
                <a:schemeClr val="tx1"/>
              </a:solidFill>
            </a:endParaRPr>
          </a:p>
          <a:p>
            <a:pPr algn="ctr"/>
            <a:r>
              <a:rPr lang="lt-LT" sz="1200" dirty="0">
                <a:solidFill>
                  <a:schemeClr val="tx1"/>
                </a:solidFill>
              </a:rPr>
              <a:t>Finansinių paslaugų </a:t>
            </a:r>
            <a:r>
              <a:rPr lang="lt-LT" sz="1200" dirty="0" err="1">
                <a:solidFill>
                  <a:schemeClr val="tx1"/>
                </a:solidFill>
              </a:rPr>
              <a:t>pri</a:t>
            </a:r>
            <a:r>
              <a:rPr lang="en-GB" sz="1200" dirty="0" err="1">
                <a:solidFill>
                  <a:schemeClr val="tx1"/>
                </a:solidFill>
              </a:rPr>
              <a:t>einamumas</a:t>
            </a:r>
            <a:r>
              <a:rPr lang="lt-LT" sz="1200" dirty="0">
                <a:solidFill>
                  <a:schemeClr val="tx1"/>
                </a:solidFill>
              </a:rPr>
              <a:t> žemesnes pajamas gauna</a:t>
            </a:r>
            <a:r>
              <a:rPr lang="en-GB" sz="1200" dirty="0">
                <a:solidFill>
                  <a:schemeClr val="tx1"/>
                </a:solidFill>
              </a:rPr>
              <a:t>n</a:t>
            </a:r>
            <a:r>
              <a:rPr lang="lt-LT" sz="1200" dirty="0">
                <a:solidFill>
                  <a:schemeClr val="tx1"/>
                </a:solidFill>
              </a:rPr>
              <a:t>tiems žmonėms</a:t>
            </a:r>
          </a:p>
          <a:p>
            <a:pPr algn="ctr"/>
            <a:endParaRPr lang="lt-LT" dirty="0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xmlns="" id="{0854EE0B-F38C-427F-B1E1-B197B71DF59A}"/>
              </a:ext>
            </a:extLst>
          </p:cNvPr>
          <p:cNvSpPr/>
          <p:nvPr/>
        </p:nvSpPr>
        <p:spPr>
          <a:xfrm>
            <a:off x="1739041" y="3253595"/>
            <a:ext cx="1903126" cy="1315095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>
              <a:solidFill>
                <a:schemeClr val="tx1"/>
              </a:solidFill>
            </a:endParaRP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Pradedančiojo ir smulkiojo verslo </a:t>
            </a:r>
            <a:r>
              <a:rPr lang="en-GB" sz="1400" dirty="0" err="1">
                <a:solidFill>
                  <a:schemeClr val="tx1"/>
                </a:solidFill>
              </a:rPr>
              <a:t>variklis</a:t>
            </a:r>
            <a:endParaRPr lang="lt-LT" sz="1400" dirty="0">
              <a:solidFill>
                <a:schemeClr val="tx1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xmlns="" id="{5F5308AE-811E-4188-AC82-D3D3C91834DB}"/>
              </a:ext>
            </a:extLst>
          </p:cNvPr>
          <p:cNvSpPr/>
          <p:nvPr/>
        </p:nvSpPr>
        <p:spPr>
          <a:xfrm>
            <a:off x="3423962" y="3994847"/>
            <a:ext cx="1795250" cy="1315095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>
              <a:solidFill>
                <a:schemeClr val="tx1"/>
              </a:solidFill>
            </a:endParaRPr>
          </a:p>
          <a:p>
            <a:pPr algn="ctr"/>
            <a:r>
              <a:rPr lang="en-GB" sz="1400" dirty="0" err="1">
                <a:solidFill>
                  <a:schemeClr val="tx1"/>
                </a:solidFill>
              </a:rPr>
              <a:t>Greitumas</a:t>
            </a:r>
            <a:r>
              <a:rPr lang="lt-LT" sz="1400" dirty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lt-LT" sz="1400" dirty="0">
                <a:solidFill>
                  <a:schemeClr val="tx1"/>
                </a:solidFill>
              </a:rPr>
              <a:t>Lankstumas</a:t>
            </a:r>
          </a:p>
          <a:p>
            <a:pPr algn="ctr"/>
            <a:endParaRPr lang="lt-LT" dirty="0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xmlns="" id="{930CD0C2-8216-460C-BB79-1ABA0755DDC7}"/>
              </a:ext>
            </a:extLst>
          </p:cNvPr>
          <p:cNvSpPr/>
          <p:nvPr/>
        </p:nvSpPr>
        <p:spPr>
          <a:xfrm>
            <a:off x="1817626" y="4663262"/>
            <a:ext cx="1795250" cy="1381370"/>
          </a:xfrm>
          <a:prstGeom prst="hexagon">
            <a:avLst/>
          </a:prstGeom>
          <a:solidFill>
            <a:srgbClr val="9EC60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/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 dirty="0" err="1">
                <a:solidFill>
                  <a:schemeClr val="tx1"/>
                </a:solidFill>
              </a:rPr>
              <a:t>Lietuvi</a:t>
            </a:r>
            <a:r>
              <a:rPr lang="lt-LT" sz="1400" dirty="0">
                <a:solidFill>
                  <a:schemeClr val="tx1"/>
                </a:solidFill>
              </a:rPr>
              <a:t>š</a:t>
            </a:r>
            <a:r>
              <a:rPr lang="en-GB" sz="1400" dirty="0">
                <a:solidFill>
                  <a:schemeClr val="tx1"/>
                </a:solidFill>
              </a:rPr>
              <a:t>kas </a:t>
            </a:r>
            <a:r>
              <a:rPr lang="en-GB" sz="1400" dirty="0" err="1">
                <a:solidFill>
                  <a:schemeClr val="tx1"/>
                </a:solidFill>
              </a:rPr>
              <a:t>kapitalas</a:t>
            </a:r>
            <a:endParaRPr lang="lt-LT" sz="1400" dirty="0">
              <a:solidFill>
                <a:schemeClr val="tx1"/>
              </a:solidFill>
            </a:endParaRPr>
          </a:p>
          <a:p>
            <a:pPr algn="ctr"/>
            <a:endParaRPr lang="lt-LT" dirty="0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xmlns="" id="{0DFB5BB9-C2E1-49EA-9748-59C4A7C08550}"/>
              </a:ext>
            </a:extLst>
          </p:cNvPr>
          <p:cNvSpPr/>
          <p:nvPr/>
        </p:nvSpPr>
        <p:spPr>
          <a:xfrm>
            <a:off x="5006078" y="4663261"/>
            <a:ext cx="1882750" cy="1315095"/>
          </a:xfrm>
          <a:prstGeom prst="hexagon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GB" sz="1400" dirty="0" err="1">
                <a:solidFill>
                  <a:schemeClr val="tx1"/>
                </a:solidFill>
              </a:rPr>
              <a:t>Pelnas</a:t>
            </a:r>
            <a:r>
              <a:rPr lang="lt-LT" sz="1400" dirty="0">
                <a:solidFill>
                  <a:schemeClr val="tx1"/>
                </a:solidFill>
              </a:rPr>
              <a:t> paliekam</a:t>
            </a:r>
            <a:r>
              <a:rPr lang="en-GB" sz="1400" dirty="0">
                <a:solidFill>
                  <a:schemeClr val="tx1"/>
                </a:solidFill>
              </a:rPr>
              <a:t>as</a:t>
            </a:r>
            <a:r>
              <a:rPr lang="lt-LT" sz="1400" dirty="0">
                <a:solidFill>
                  <a:schemeClr val="tx1"/>
                </a:solidFill>
              </a:rPr>
              <a:t> regione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15A28134-0D51-4EFE-B793-0AF76B9F104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425918" y="1102706"/>
            <a:ext cx="1795249" cy="1351495"/>
          </a:xfrm>
          <a:prstGeom prst="hexagon">
            <a:avLst/>
          </a:prstGeom>
          <a:solidFill>
            <a:srgbClr val="9EC60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/>
          </a:p>
          <a:p>
            <a:pPr algn="ctr"/>
            <a:r>
              <a:rPr lang="lt-LT" sz="1600" dirty="0">
                <a:solidFill>
                  <a:schemeClr val="tx1"/>
                </a:solidFill>
              </a:rPr>
              <a:t>„Arčiau kliento</a:t>
            </a:r>
            <a:r>
              <a:rPr lang="lt-LT" sz="1400" dirty="0">
                <a:solidFill>
                  <a:schemeClr val="tx1"/>
                </a:solidFill>
              </a:rPr>
              <a:t>“</a:t>
            </a:r>
          </a:p>
          <a:p>
            <a:pPr algn="ctr"/>
            <a:endParaRPr lang="lt-LT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xmlns="" id="{4659CFAB-6E9E-4611-BD3B-FC5E1E4FD0C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420087" y="5402443"/>
            <a:ext cx="1795249" cy="1351495"/>
          </a:xfrm>
          <a:prstGeom prst="hexagon">
            <a:avLst/>
          </a:prstGeom>
          <a:solidFill>
            <a:srgbClr val="9EC60A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1400" dirty="0"/>
          </a:p>
          <a:p>
            <a:pPr algn="ctr"/>
            <a:r>
              <a:rPr lang="lt-LT" sz="1600" dirty="0"/>
              <a:t>LKU GRUPĖ</a:t>
            </a:r>
          </a:p>
          <a:p>
            <a:pPr algn="ct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1750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build="p" animBg="1"/>
      <p:bldP spid="18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833CDE-CCA5-4227-9AA9-60B53446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1AC6DE-275D-4411-9343-3D3402A99490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3779552" y="2887686"/>
            <a:ext cx="5635362" cy="2307650"/>
          </a:xfrm>
        </p:spPr>
        <p:txBody>
          <a:bodyPr/>
          <a:lstStyle/>
          <a:p>
            <a:endParaRPr lang="lt-LT" dirty="0"/>
          </a:p>
        </p:txBody>
      </p:sp>
      <p:pic>
        <p:nvPicPr>
          <p:cNvPr id="5" name="Paveikslėlis 9">
            <a:extLst>
              <a:ext uri="{FF2B5EF4-FFF2-40B4-BE49-F238E27FC236}">
                <a16:creationId xmlns:a16="http://schemas.microsoft.com/office/drawing/2014/main" xmlns="" id="{479637D1-2D8F-41C2-9D0C-AB9513B8C2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49090"/>
            <a:ext cx="1475232" cy="1597152"/>
          </a:xfrm>
          <a:prstGeom prst="rect">
            <a:avLst/>
          </a:prstGeom>
        </p:spPr>
      </p:pic>
      <p:pic>
        <p:nvPicPr>
          <p:cNvPr id="6" name="Picture 5" descr="Vaizdo rezultatas pagal užklausą „konsultavimo tarnyba logo“">
            <a:extLst>
              <a:ext uri="{FF2B5EF4-FFF2-40B4-BE49-F238E27FC236}">
                <a16:creationId xmlns:a16="http://schemas.microsoft.com/office/drawing/2014/main" xmlns="" id="{4C76584E-5A61-4A1B-8DA4-3CCB8A39E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83" b="34140"/>
          <a:stretch/>
        </p:blipFill>
        <p:spPr bwMode="auto">
          <a:xfrm>
            <a:off x="210741" y="4147444"/>
            <a:ext cx="3394306" cy="98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aveikslėlis 10">
            <a:extLst>
              <a:ext uri="{FF2B5EF4-FFF2-40B4-BE49-F238E27FC236}">
                <a16:creationId xmlns:a16="http://schemas.microsoft.com/office/drawing/2014/main" xmlns="" id="{97A48C18-E1D9-4FD8-AE29-AD38B43D09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272" y="1448426"/>
            <a:ext cx="3026668" cy="815650"/>
          </a:xfrm>
          <a:prstGeom prst="rect">
            <a:avLst/>
          </a:prstGeom>
        </p:spPr>
      </p:pic>
      <p:pic>
        <p:nvPicPr>
          <p:cNvPr id="8" name="Paveikslėlis 12">
            <a:extLst>
              <a:ext uri="{FF2B5EF4-FFF2-40B4-BE49-F238E27FC236}">
                <a16:creationId xmlns:a16="http://schemas.microsoft.com/office/drawing/2014/main" xmlns="" id="{244A164A-087C-48BC-8E75-A4602AD1E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0" y="2835085"/>
            <a:ext cx="4733302" cy="1066226"/>
          </a:xfrm>
          <a:prstGeom prst="rect">
            <a:avLst/>
          </a:prstGeom>
        </p:spPr>
      </p:pic>
      <p:pic>
        <p:nvPicPr>
          <p:cNvPr id="9" name="Picture 8" descr="Vaizdo rezultatas pagal užklausą „invega“">
            <a:extLst>
              <a:ext uri="{FF2B5EF4-FFF2-40B4-BE49-F238E27FC236}">
                <a16:creationId xmlns:a16="http://schemas.microsoft.com/office/drawing/2014/main" xmlns="" id="{3040C736-E1CA-4EEF-9D75-1C45EDF1B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8" r="8063"/>
          <a:stretch/>
        </p:blipFill>
        <p:spPr bwMode="auto">
          <a:xfrm>
            <a:off x="3971722" y="986269"/>
            <a:ext cx="2160240" cy="161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aizdo rezultatas pagal užklausą „žemės ūkio rūmai“">
            <a:extLst>
              <a:ext uri="{FF2B5EF4-FFF2-40B4-BE49-F238E27FC236}">
                <a16:creationId xmlns:a16="http://schemas.microsoft.com/office/drawing/2014/main" xmlns="" id="{31526037-1C9B-4D00-AC01-097C7B775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241" y="3233515"/>
            <a:ext cx="2516251" cy="161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tačiakampis 5">
            <a:extLst>
              <a:ext uri="{FF2B5EF4-FFF2-40B4-BE49-F238E27FC236}">
                <a16:creationId xmlns:a16="http://schemas.microsoft.com/office/drawing/2014/main" xmlns="" id="{C242ACA9-E213-40C5-A6D0-4C3B8CFA4F6F}"/>
              </a:ext>
            </a:extLst>
          </p:cNvPr>
          <p:cNvSpPr/>
          <p:nvPr/>
        </p:nvSpPr>
        <p:spPr>
          <a:xfrm>
            <a:off x="330414" y="434577"/>
            <a:ext cx="8634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lt-LT" sz="2400" kern="0" dirty="0">
                <a:solidFill>
                  <a:schemeClr val="bg1"/>
                </a:solidFill>
              </a:rPr>
              <a:t>BEDRADARBIAVIMAS/ PARTNERIAI/ REGLAMENTAVIMAS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pic>
        <p:nvPicPr>
          <p:cNvPr id="1028" name="Picture 4" descr="Vaizdo rezultatas pagal užklausą „LIETUVOS BANKAS“">
            <a:extLst>
              <a:ext uri="{FF2B5EF4-FFF2-40B4-BE49-F238E27FC236}">
                <a16:creationId xmlns:a16="http://schemas.microsoft.com/office/drawing/2014/main" xmlns="" id="{63903A40-0BB4-4387-958F-21630A987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82" y="5399036"/>
            <a:ext cx="2423050" cy="112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aizdo rezultatas pagal užklausą „SEIMAS LOGO“">
            <a:extLst>
              <a:ext uri="{FF2B5EF4-FFF2-40B4-BE49-F238E27FC236}">
                <a16:creationId xmlns:a16="http://schemas.microsoft.com/office/drawing/2014/main" xmlns="" id="{8180BBAF-13C7-46C6-A409-DBDC31BC3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21" y="5562246"/>
            <a:ext cx="3459407" cy="102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EB2F9F4-FD93-4A73-B67B-91D8D2126720}"/>
              </a:ext>
            </a:extLst>
          </p:cNvPr>
          <p:cNvSpPr/>
          <p:nvPr/>
        </p:nvSpPr>
        <p:spPr>
          <a:xfrm>
            <a:off x="210741" y="5495432"/>
            <a:ext cx="1840979" cy="13179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pic>
        <p:nvPicPr>
          <p:cNvPr id="4" name="Paveikslėlis 7">
            <a:extLst>
              <a:ext uri="{FF2B5EF4-FFF2-40B4-BE49-F238E27FC236}">
                <a16:creationId xmlns:a16="http://schemas.microsoft.com/office/drawing/2014/main" xmlns="" id="{CEC16728-FE8A-4E1D-84DE-8948C7F85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9" y="5590693"/>
            <a:ext cx="1626390" cy="100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21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03C1332-9FA0-4C30-BB9D-C8F0073E536D}"/>
              </a:ext>
            </a:extLst>
          </p:cNvPr>
          <p:cNvSpPr/>
          <p:nvPr/>
        </p:nvSpPr>
        <p:spPr>
          <a:xfrm>
            <a:off x="179512" y="6093296"/>
            <a:ext cx="158417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58F4AA-63E0-4723-9FAD-E2930176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24" y="3425941"/>
            <a:ext cx="8229240" cy="1142640"/>
          </a:xfrm>
        </p:spPr>
        <p:txBody>
          <a:bodyPr/>
          <a:lstStyle/>
          <a:p>
            <a:pPr marL="285750" indent="-285750">
              <a:spcAft>
                <a:spcPts val="1200"/>
              </a:spcAft>
            </a:pPr>
            <a:r>
              <a:rPr lang="lt-LT" altLang="lt-LT" sz="1800" dirty="0">
                <a:latin typeface="Arial (Tekstas)"/>
                <a:ea typeface="MS PMincho" panose="02020600040205080304" pitchFamily="18" charset="-128"/>
              </a:rPr>
              <a:t>	</a:t>
            </a:r>
            <a:br>
              <a:rPr lang="lt-LT" altLang="lt-LT" sz="1800" dirty="0"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800" dirty="0"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800" dirty="0"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latin typeface="Arial (Tekstas)"/>
                <a:ea typeface="MS PMincho" panose="02020600040205080304" pitchFamily="18" charset="-128"/>
              </a:rPr>
              <a:t>Gyventojams ir verslui pasiekiamos finansinės</a:t>
            </a: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 paslaugos regionuose bei mažiau finansiškai patraukliose teritorijose;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Finansuojami tokie asmenys, kurie tradicinėms finansų įstaigoms yra mažiau priimtini, kaip: naujos įmonės, smulkus verslas, individualia veikla užsiimantys asmenys, LT emigrantai laikinai dirbantys užsienyje;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Bendruomeniškas valdymas ir galimybės sudarymas patiems bendruomenės (t. y. kredito unijos) nariams spręsti dėl savo kredito įstaigos veiklos strategijos ir pelno paskirstymo;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Kredito unijos finansuodamos bendruomenes, vietinį verslą, žemdirbius ir fizinius asmeni</a:t>
            </a:r>
            <a:r>
              <a:rPr lang="en-GB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s</a:t>
            </a: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, prisideda prie ekonominių, socialinių ir kultūrinių poreikių skatinimo bei tenkinimo; 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Kredito unijos finansuodamos nevyriausybinių organizacijų projektus (NVO), prisideda prie regionų gyventojų ekonominio aktyvumo; 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Kredito unijos aktyviai bendradarbiaudamos su bendruomenėmis ir jų nariais, stiprina narių pasitikėjimą kredito unijomis</a:t>
            </a:r>
            <a:r>
              <a:rPr lang="en-GB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.</a:t>
            </a: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accent3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accent3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/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  <a:t> </a:t>
            </a:r>
            <a:br>
              <a:rPr lang="lt-LT" altLang="lt-LT" sz="1600" dirty="0">
                <a:solidFill>
                  <a:schemeClr val="tx1"/>
                </a:solidFill>
                <a:latin typeface="Arial (Tekstas)"/>
                <a:ea typeface="MS PMincho" panose="02020600040205080304" pitchFamily="18" charset="-128"/>
              </a:rPr>
            </a:br>
            <a:endParaRPr lang="lt-LT" sz="16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C0F895F-E398-49D0-A037-49648D755883}"/>
              </a:ext>
            </a:extLst>
          </p:cNvPr>
          <p:cNvSpPr/>
          <p:nvPr/>
        </p:nvSpPr>
        <p:spPr>
          <a:xfrm>
            <a:off x="517345" y="102710"/>
            <a:ext cx="8148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lt-LT" altLang="en-US" sz="2400" kern="0" dirty="0">
                <a:solidFill>
                  <a:schemeClr val="bg1"/>
                </a:solidFill>
              </a:rPr>
              <a:t>KREDITO UNIJŲ FINANSINIŲ PASLAUGŲ PRIE</a:t>
            </a:r>
            <a:r>
              <a:rPr lang="en-GB" altLang="en-US" sz="2400" kern="0" dirty="0">
                <a:solidFill>
                  <a:schemeClr val="bg1"/>
                </a:solidFill>
              </a:rPr>
              <a:t>I</a:t>
            </a:r>
            <a:r>
              <a:rPr lang="lt-LT" altLang="en-US" sz="2400" kern="0" dirty="0">
                <a:solidFill>
                  <a:schemeClr val="bg1"/>
                </a:solidFill>
              </a:rPr>
              <a:t>NAMUMAS REGIONUOSE</a:t>
            </a:r>
            <a:endParaRPr lang="en-US" altLang="en-US" sz="2400" kern="0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C83456DA-3BA9-445B-929F-1D5DD16B97D6}"/>
              </a:ext>
            </a:extLst>
          </p:cNvPr>
          <p:cNvSpPr/>
          <p:nvPr/>
        </p:nvSpPr>
        <p:spPr>
          <a:xfrm flipH="1">
            <a:off x="531794" y="2179568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517345" y="1447974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51454FE3-9AB0-4187-B9C7-2EEEF7572658}"/>
              </a:ext>
            </a:extLst>
          </p:cNvPr>
          <p:cNvSpPr/>
          <p:nvPr/>
        </p:nvSpPr>
        <p:spPr>
          <a:xfrm flipH="1">
            <a:off x="517345" y="3138850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E034420D-C505-4803-B129-A6947F8BE525}"/>
              </a:ext>
            </a:extLst>
          </p:cNvPr>
          <p:cNvSpPr/>
          <p:nvPr/>
        </p:nvSpPr>
        <p:spPr>
          <a:xfrm flipH="1">
            <a:off x="531794" y="4098132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6B0A2945-8C4E-4E61-8E50-9289F971EE8C}"/>
              </a:ext>
            </a:extLst>
          </p:cNvPr>
          <p:cNvSpPr/>
          <p:nvPr/>
        </p:nvSpPr>
        <p:spPr>
          <a:xfrm flipH="1">
            <a:off x="531794" y="5095714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C2AF6CB2-DA2F-47E8-B93E-A7225D9521B9}"/>
              </a:ext>
            </a:extLst>
          </p:cNvPr>
          <p:cNvSpPr/>
          <p:nvPr/>
        </p:nvSpPr>
        <p:spPr>
          <a:xfrm flipH="1" flipV="1">
            <a:off x="531794" y="5847160"/>
            <a:ext cx="152400" cy="15362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01309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187624" y="1700808"/>
            <a:ext cx="6347714" cy="4536504"/>
          </a:xfrm>
        </p:spPr>
        <p:txBody>
          <a:bodyPr/>
          <a:lstStyle/>
          <a:p>
            <a:pPr marL="0" indent="0" algn="ctr">
              <a:buNone/>
            </a:pPr>
            <a:r>
              <a:rPr lang="lt-LT" i="1" dirty="0">
                <a:solidFill>
                  <a:srgbClr val="8C9A36"/>
                </a:solidFill>
                <a:latin typeface="Arial (Tekstas)"/>
              </a:rPr>
              <a:t>Svarbiausias mūsų principas – savitarpio pagalba, demokratiškumas, asmeninė atsakomybė prieš narį, atsižvelgimas į paprasto žmogaus finansinius poreikius. </a:t>
            </a:r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endParaRPr lang="lt-LT" dirty="0"/>
          </a:p>
          <a:p>
            <a:pPr marL="0" indent="0" algn="ctr">
              <a:buNone/>
            </a:pPr>
            <a:r>
              <a:rPr lang="lt-LT" dirty="0">
                <a:hlinkClick r:id="rId2"/>
              </a:rPr>
              <a:t>www.alku.lt</a:t>
            </a:r>
            <a:r>
              <a:rPr lang="lt-LT" dirty="0"/>
              <a:t> </a:t>
            </a:r>
            <a:r>
              <a:rPr lang="lt-LT" dirty="0">
                <a:hlinkClick r:id="rId3"/>
              </a:rPr>
              <a:t>www.lku.lt</a:t>
            </a:r>
            <a:r>
              <a:rPr lang="lt-LT" dirty="0"/>
              <a:t> </a:t>
            </a:r>
            <a:endParaRPr lang="en-GB" dirty="0"/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Paveikslėlis 3" descr="C:\Users\Kasa-5\AppData\Local\Temp\Asociacijos_LKU_RGB-55.png">
            <a:extLst>
              <a:ext uri="{FF2B5EF4-FFF2-40B4-BE49-F238E27FC236}">
                <a16:creationId xmlns:a16="http://schemas.microsoft.com/office/drawing/2014/main" xmlns="" id="{DDBCCCDD-E43C-48FC-A7A0-3BF1CEA09038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6"/>
          <a:stretch/>
        </p:blipFill>
        <p:spPr bwMode="auto">
          <a:xfrm>
            <a:off x="1896694" y="2707005"/>
            <a:ext cx="1296144" cy="144399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FC678F3A-0A98-47F8-B622-0082D851EB45}"/>
              </a:ext>
            </a:extLst>
          </p:cNvPr>
          <p:cNvSpPr/>
          <p:nvPr/>
        </p:nvSpPr>
        <p:spPr>
          <a:xfrm>
            <a:off x="3070842" y="3001488"/>
            <a:ext cx="4464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LKU</a:t>
            </a:r>
            <a:r>
              <a:rPr lang="en-US" sz="2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lt-LT" sz="2800" b="1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  <a:p>
            <a:pPr lvl="0"/>
            <a:r>
              <a:rPr lang="lt-LT" sz="2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KREDITO UNIJŲ </a:t>
            </a:r>
            <a:r>
              <a:rPr lang="en-US" sz="2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GRUP</a:t>
            </a:r>
            <a:r>
              <a:rPr lang="lt-LT" sz="2800" b="1" dirty="0">
                <a:ln w="10160">
                  <a:noFill/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Ė</a:t>
            </a:r>
            <a:endParaRPr lang="lt-LT" sz="2800" dirty="0">
              <a:ln w="10160">
                <a:noFill/>
                <a:prstDash val="solid"/>
              </a:ln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476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26211" y="363852"/>
            <a:ext cx="6085828" cy="665968"/>
          </a:xfrm>
        </p:spPr>
        <p:txBody>
          <a:bodyPr/>
          <a:lstStyle/>
          <a:p>
            <a:r>
              <a:rPr lang="lt-LT" dirty="0">
                <a:solidFill>
                  <a:schemeClr val="bg1"/>
                </a:solidFill>
              </a:rPr>
              <a:t>KAS YRA KREDITO UNIJOS?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27">
            <a:extLst>
              <a:ext uri="{FF2B5EF4-FFF2-40B4-BE49-F238E27FC236}">
                <a16:creationId xmlns:a16="http://schemas.microsoft.com/office/drawing/2014/main" xmlns="" id="{9AF35409-8CC0-413A-ADD4-B41F24B564E4}"/>
              </a:ext>
            </a:extLst>
          </p:cNvPr>
          <p:cNvSpPr/>
          <p:nvPr/>
        </p:nvSpPr>
        <p:spPr>
          <a:xfrm>
            <a:off x="3635896" y="1052736"/>
            <a:ext cx="1656184" cy="1542229"/>
          </a:xfrm>
          <a:prstGeom prst="ellipse">
            <a:avLst/>
          </a:prstGeom>
          <a:solidFill>
            <a:schemeClr val="accent3"/>
          </a:solidFill>
          <a:ln>
            <a:solidFill>
              <a:srgbClr val="8FA22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lt-LT" sz="1400" b="1" dirty="0">
                <a:solidFill>
                  <a:schemeClr val="bg1"/>
                </a:solidFill>
              </a:rPr>
              <a:t>NARIŲ TURTAS</a:t>
            </a:r>
          </a:p>
        </p:txBody>
      </p:sp>
      <p:pic>
        <p:nvPicPr>
          <p:cNvPr id="10" name="Picture 2" descr="Vaizdo rezultatas pagal uÅ¾klausÄ âbanks vs credit unionsâ">
            <a:extLst>
              <a:ext uri="{FF2B5EF4-FFF2-40B4-BE49-F238E27FC236}">
                <a16:creationId xmlns:a16="http://schemas.microsoft.com/office/drawing/2014/main" xmlns="" id="{E494BC77-97D3-451E-BE88-0A57112B4D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r="61717" b="26124"/>
          <a:stretch/>
        </p:blipFill>
        <p:spPr bwMode="auto">
          <a:xfrm>
            <a:off x="3331219" y="2695742"/>
            <a:ext cx="2396651" cy="2153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 27">
            <a:extLst>
              <a:ext uri="{FF2B5EF4-FFF2-40B4-BE49-F238E27FC236}">
                <a16:creationId xmlns:a16="http://schemas.microsoft.com/office/drawing/2014/main" xmlns="" id="{9AF35409-8CC0-413A-ADD4-B41F24B564E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1337116" y="2360511"/>
            <a:ext cx="1772097" cy="1671517"/>
          </a:xfrm>
          <a:prstGeom prst="ellipse">
            <a:avLst/>
          </a:prstGeom>
          <a:solidFill>
            <a:schemeClr val="accent3"/>
          </a:solidFill>
          <a:ln>
            <a:solidFill>
              <a:srgbClr val="8FA22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r>
              <a:rPr lang="lt-LT" sz="1400" b="1" dirty="0">
                <a:solidFill>
                  <a:schemeClr val="bg1"/>
                </a:solidFill>
              </a:rPr>
              <a:t>DEMOKRA</a:t>
            </a:r>
            <a:r>
              <a:rPr lang="en-GB" sz="1400" b="1" dirty="0">
                <a:solidFill>
                  <a:schemeClr val="bg1"/>
                </a:solidFill>
              </a:rPr>
              <a:t>-</a:t>
            </a:r>
            <a:r>
              <a:rPr lang="lt-LT" sz="1400" b="1" dirty="0">
                <a:solidFill>
                  <a:schemeClr val="bg1"/>
                </a:solidFill>
              </a:rPr>
              <a:t>TIŠKA</a:t>
            </a:r>
          </a:p>
        </p:txBody>
      </p:sp>
      <p:sp>
        <p:nvSpPr>
          <p:cNvPr id="12" name="Oval 27">
            <a:extLst>
              <a:ext uri="{FF2B5EF4-FFF2-40B4-BE49-F238E27FC236}">
                <a16:creationId xmlns:a16="http://schemas.microsoft.com/office/drawing/2014/main" xmlns="" id="{9AF35409-8CC0-413A-ADD4-B41F24B564E4}"/>
              </a:ext>
            </a:extLst>
          </p:cNvPr>
          <p:cNvSpPr txBox="1">
            <a:spLocks/>
          </p:cNvSpPr>
          <p:nvPr/>
        </p:nvSpPr>
        <p:spPr>
          <a:xfrm>
            <a:off x="2020508" y="4944765"/>
            <a:ext cx="1694759" cy="1652734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8FA22E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400" b="1" kern="0" dirty="0">
                <a:solidFill>
                  <a:schemeClr val="bg1"/>
                </a:solidFill>
              </a:rPr>
              <a:t>KAIMYNĖ</a:t>
            </a:r>
          </a:p>
        </p:txBody>
      </p:sp>
      <p:sp>
        <p:nvSpPr>
          <p:cNvPr id="13" name="Oval 27">
            <a:extLst>
              <a:ext uri="{FF2B5EF4-FFF2-40B4-BE49-F238E27FC236}">
                <a16:creationId xmlns:a16="http://schemas.microsoft.com/office/drawing/2014/main" xmlns="" id="{9AF35409-8CC0-413A-ADD4-B41F24B564E4}"/>
              </a:ext>
            </a:extLst>
          </p:cNvPr>
          <p:cNvSpPr txBox="1">
            <a:spLocks/>
          </p:cNvSpPr>
          <p:nvPr/>
        </p:nvSpPr>
        <p:spPr>
          <a:xfrm>
            <a:off x="5949875" y="2018765"/>
            <a:ext cx="1593198" cy="1582255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8FA22E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300" b="1" kern="0" dirty="0">
                <a:solidFill>
                  <a:schemeClr val="bg1"/>
                </a:solidFill>
              </a:rPr>
              <a:t>PILNAVERTĖ FINANSINĖ ĮSTAIGA</a:t>
            </a:r>
          </a:p>
        </p:txBody>
      </p:sp>
      <p:sp>
        <p:nvSpPr>
          <p:cNvPr id="14" name="Oval 27">
            <a:extLst>
              <a:ext uri="{FF2B5EF4-FFF2-40B4-BE49-F238E27FC236}">
                <a16:creationId xmlns:a16="http://schemas.microsoft.com/office/drawing/2014/main" xmlns="" id="{9AF35409-8CC0-413A-ADD4-B41F24B564E4}"/>
              </a:ext>
            </a:extLst>
          </p:cNvPr>
          <p:cNvSpPr txBox="1">
            <a:spLocks/>
          </p:cNvSpPr>
          <p:nvPr/>
        </p:nvSpPr>
        <p:spPr>
          <a:xfrm>
            <a:off x="5410026" y="4931940"/>
            <a:ext cx="1735158" cy="1612693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rgbClr val="8FA22E"/>
            </a:solidFill>
            <a:prstDash val="soli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400" b="1" kern="0" dirty="0">
                <a:solidFill>
                  <a:schemeClr val="bg1"/>
                </a:solidFill>
              </a:rPr>
              <a:t>ARTIMA SMULKIOJO IR VIDUTINIO VERSLO PARTNERĖ</a:t>
            </a:r>
          </a:p>
        </p:txBody>
      </p:sp>
      <p:sp>
        <p:nvSpPr>
          <p:cNvPr id="26" name="Stačiakampis 25"/>
          <p:cNvSpPr/>
          <p:nvPr/>
        </p:nvSpPr>
        <p:spPr>
          <a:xfrm>
            <a:off x="5429130" y="3921514"/>
            <a:ext cx="288032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Tiesioji jungtis 3"/>
          <p:cNvCxnSpPr>
            <a:stCxn id="9" idx="6"/>
            <a:endCxn id="13" idx="1"/>
          </p:cNvCxnSpPr>
          <p:nvPr/>
        </p:nvCxnSpPr>
        <p:spPr>
          <a:xfrm>
            <a:off x="5292080" y="1823851"/>
            <a:ext cx="891113" cy="42663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" name="Tiesioji jungtis 5"/>
          <p:cNvCxnSpPr>
            <a:stCxn id="13" idx="4"/>
            <a:endCxn id="14" idx="0"/>
          </p:cNvCxnSpPr>
          <p:nvPr/>
        </p:nvCxnSpPr>
        <p:spPr>
          <a:xfrm flipH="1">
            <a:off x="6277605" y="3601020"/>
            <a:ext cx="468869" cy="133092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Tiesioji jungtis 15"/>
          <p:cNvCxnSpPr>
            <a:endCxn id="12" idx="6"/>
          </p:cNvCxnSpPr>
          <p:nvPr/>
        </p:nvCxnSpPr>
        <p:spPr>
          <a:xfrm flipH="1">
            <a:off x="3715267" y="5771132"/>
            <a:ext cx="169475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0" name="Tiesioji jungtis 19"/>
          <p:cNvCxnSpPr>
            <a:cxnSpLocks/>
            <a:stCxn id="11" idx="4"/>
          </p:cNvCxnSpPr>
          <p:nvPr/>
        </p:nvCxnSpPr>
        <p:spPr>
          <a:xfrm>
            <a:off x="2223165" y="4032028"/>
            <a:ext cx="332611" cy="981148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2" name="Tiesioji jungtis 21"/>
          <p:cNvCxnSpPr>
            <a:cxnSpLocks/>
            <a:endCxn id="9" idx="2"/>
          </p:cNvCxnSpPr>
          <p:nvPr/>
        </p:nvCxnSpPr>
        <p:spPr>
          <a:xfrm flipV="1">
            <a:off x="2555776" y="1823851"/>
            <a:ext cx="1080120" cy="597037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4776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1">
            <a:extLst>
              <a:ext uri="{FF2B5EF4-FFF2-40B4-BE49-F238E27FC236}">
                <a16:creationId xmlns:a16="http://schemas.microsoft.com/office/drawing/2014/main" xmlns="" id="{20845716-64F3-46C1-AE6D-7079EE62F572}"/>
              </a:ext>
            </a:extLst>
          </p:cNvPr>
          <p:cNvSpPr txBox="1">
            <a:spLocks/>
          </p:cNvSpPr>
          <p:nvPr/>
        </p:nvSpPr>
        <p:spPr>
          <a:xfrm>
            <a:off x="396229" y="343765"/>
            <a:ext cx="7435402" cy="665968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defRPr sz="2400"/>
            </a:lvl1pPr>
          </a:lstStyle>
          <a:p>
            <a:pPr defTabSz="914400"/>
            <a:r>
              <a:rPr lang="lt-LT" kern="0" dirty="0">
                <a:solidFill>
                  <a:schemeClr val="bg1"/>
                </a:solidFill>
              </a:rPr>
              <a:t>KREDITO UNIJŲ RINKA LIETUVOJE </a:t>
            </a:r>
            <a:r>
              <a:rPr lang="lt-LT" sz="1400" kern="0" dirty="0">
                <a:solidFill>
                  <a:schemeClr val="bg1"/>
                </a:solidFill>
              </a:rPr>
              <a:t>(</a:t>
            </a:r>
            <a:r>
              <a:rPr lang="en-GB" sz="1400" kern="0" dirty="0">
                <a:solidFill>
                  <a:schemeClr val="bg1"/>
                </a:solidFill>
              </a:rPr>
              <a:t>2019-06-30) </a:t>
            </a:r>
            <a:endParaRPr lang="en-US" sz="1400" kern="0" dirty="0">
              <a:solidFill>
                <a:schemeClr val="bg1"/>
              </a:solidFill>
            </a:endParaRPr>
          </a:p>
        </p:txBody>
      </p:sp>
      <p:pic>
        <p:nvPicPr>
          <p:cNvPr id="6" name="Picture 2" descr="Vaizdo rezultatas pagal uÅ¾klausÄ âbanks vs credit unionsâ">
            <a:extLst>
              <a:ext uri="{FF2B5EF4-FFF2-40B4-BE49-F238E27FC236}">
                <a16:creationId xmlns:a16="http://schemas.microsoft.com/office/drawing/2014/main" xmlns="" id="{FA57F373-6314-4122-A74D-BBD5EBDAF9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r="61717" b="26124"/>
          <a:stretch/>
        </p:blipFill>
        <p:spPr bwMode="auto">
          <a:xfrm>
            <a:off x="679864" y="3606561"/>
            <a:ext cx="1549503" cy="162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B59DB67-D6AA-484B-9F8F-D50305BCDFBF}"/>
              </a:ext>
            </a:extLst>
          </p:cNvPr>
          <p:cNvSpPr/>
          <p:nvPr/>
        </p:nvSpPr>
        <p:spPr>
          <a:xfrm>
            <a:off x="453960" y="1276200"/>
            <a:ext cx="4622096" cy="7655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2 CENTRIN</a:t>
            </a:r>
            <a:r>
              <a:rPr lang="lt-LT" sz="1600" dirty="0"/>
              <a:t>ĖS KREDITO UNIJOS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1DC3DAF7-B061-47AB-81D2-61D844539B52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436096" y="1286154"/>
            <a:ext cx="3528392" cy="7456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4 </a:t>
            </a:r>
            <a:r>
              <a:rPr lang="lt-LT" sz="1600" dirty="0"/>
              <a:t>KREDITO UNIJOS RENGIASI TAPTI SPECIALIZ</a:t>
            </a:r>
            <a:r>
              <a:rPr lang="en-GB" sz="1600" dirty="0"/>
              <a:t>U</a:t>
            </a:r>
            <a:r>
              <a:rPr lang="lt-LT" sz="1600" dirty="0"/>
              <a:t>OTAIS BANKAIS</a:t>
            </a:r>
          </a:p>
        </p:txBody>
      </p:sp>
      <p:pic>
        <p:nvPicPr>
          <p:cNvPr id="9" name="Picture 2" descr="Vaizdo rezultatas pagal uÅ¾klausÄ âbanks vs credit unionsâ">
            <a:extLst>
              <a:ext uri="{FF2B5EF4-FFF2-40B4-BE49-F238E27FC236}">
                <a16:creationId xmlns:a16="http://schemas.microsoft.com/office/drawing/2014/main" xmlns="" id="{273560AF-DF6D-4171-93F8-DF941C459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7" r="61717" b="26124"/>
          <a:stretch/>
        </p:blipFill>
        <p:spPr bwMode="auto">
          <a:xfrm>
            <a:off x="3050814" y="3595368"/>
            <a:ext cx="1549503" cy="1624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B28DB649-4CFC-4B0A-8B10-32DC25E77291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422822" y="2219268"/>
            <a:ext cx="2242592" cy="552842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1400" dirty="0"/>
              <a:t>LIETUVOS CENTRINĖ KREDITO UNIJA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7BF01CB7-E387-4F79-9410-72D4EC591D69}"/>
              </a:ext>
            </a:extLst>
          </p:cNvPr>
          <p:cNvSpPr txBox="1">
            <a:spLocks/>
          </p:cNvSpPr>
          <p:nvPr/>
        </p:nvSpPr>
        <p:spPr>
          <a:xfrm>
            <a:off x="2717604" y="2219267"/>
            <a:ext cx="2358452" cy="552842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400" kern="0" dirty="0"/>
              <a:t>JUNGTINĖ CENTRINĖ KREDITO UNIJA</a:t>
            </a:r>
            <a:endParaRPr lang="en-GB" sz="1400" kern="0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89AD5F26-7860-4083-AC16-8833E5149A6B}"/>
              </a:ext>
            </a:extLst>
          </p:cNvPr>
          <p:cNvSpPr txBox="1">
            <a:spLocks/>
          </p:cNvSpPr>
          <p:nvPr/>
        </p:nvSpPr>
        <p:spPr>
          <a:xfrm>
            <a:off x="420333" y="5221794"/>
            <a:ext cx="2242592" cy="448650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sz="1400" kern="0" dirty="0"/>
              <a:t>48 KREDITO UNIJ</a:t>
            </a:r>
            <a:r>
              <a:rPr lang="lt-LT" sz="1400" kern="0" dirty="0"/>
              <a:t>O</a:t>
            </a:r>
            <a:r>
              <a:rPr lang="en-GB" sz="1400" kern="0" dirty="0"/>
              <a:t>S</a:t>
            </a:r>
            <a:endParaRPr lang="lt-LT" sz="1400" kern="0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1B4894C3-1B1B-41DF-8AFE-752694B3EF4A}"/>
              </a:ext>
            </a:extLst>
          </p:cNvPr>
          <p:cNvSpPr txBox="1">
            <a:spLocks/>
          </p:cNvSpPr>
          <p:nvPr/>
        </p:nvSpPr>
        <p:spPr>
          <a:xfrm>
            <a:off x="2746826" y="5231319"/>
            <a:ext cx="2338882" cy="439125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sz="1400" kern="0" dirty="0"/>
              <a:t>11 KREDITO UNIJ</a:t>
            </a:r>
            <a:r>
              <a:rPr lang="lt-LT" sz="1400" kern="0" dirty="0"/>
              <a:t>Ų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1F0EA3F-7CF5-4C92-A409-6E6CC12B295F}"/>
              </a:ext>
            </a:extLst>
          </p:cNvPr>
          <p:cNvSpPr txBox="1">
            <a:spLocks/>
          </p:cNvSpPr>
          <p:nvPr/>
        </p:nvSpPr>
        <p:spPr>
          <a:xfrm>
            <a:off x="422822" y="2929937"/>
            <a:ext cx="2242592" cy="552842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400" kern="0" dirty="0"/>
              <a:t>ASOCIACIJA LIETUVOS KREDITO UNIJOS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xmlns="" id="{332FB96D-0C57-4C05-A9B2-7B05FE9E4903}"/>
              </a:ext>
            </a:extLst>
          </p:cNvPr>
          <p:cNvSpPr txBox="1">
            <a:spLocks/>
          </p:cNvSpPr>
          <p:nvPr/>
        </p:nvSpPr>
        <p:spPr>
          <a:xfrm>
            <a:off x="2737174" y="2918744"/>
            <a:ext cx="2338882" cy="552842"/>
          </a:xfrm>
          <a:prstGeom prst="rect">
            <a:avLst/>
          </a:prstGeom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400" kern="0" dirty="0"/>
              <a:t>ASOCIACIJA JUNGTINĖS KREDITO UNIJOS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652A62-9699-4415-B6C5-611536464F5E}"/>
              </a:ext>
            </a:extLst>
          </p:cNvPr>
          <p:cNvSpPr/>
          <p:nvPr/>
        </p:nvSpPr>
        <p:spPr>
          <a:xfrm>
            <a:off x="2051720" y="4520326"/>
            <a:ext cx="288032" cy="132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xmlns="" id="{68DC8F8B-F555-48CF-B4D3-5794334E6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7012" y="4505235"/>
            <a:ext cx="309976" cy="1629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t-LT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60222FE7-F1CF-4327-BAF9-94623735A0A8}"/>
              </a:ext>
            </a:extLst>
          </p:cNvPr>
          <p:cNvSpPr/>
          <p:nvPr/>
        </p:nvSpPr>
        <p:spPr>
          <a:xfrm>
            <a:off x="5437155" y="2598870"/>
            <a:ext cx="3528392" cy="36310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xmlns="" id="{BB2C7D65-378C-42E3-B1FE-F991FC358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7192262"/>
              </p:ext>
            </p:extLst>
          </p:nvPr>
        </p:nvGraphicFramePr>
        <p:xfrm>
          <a:off x="5488930" y="2692858"/>
          <a:ext cx="3134573" cy="3234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Text Placeholder 7">
            <a:extLst>
              <a:ext uri="{FF2B5EF4-FFF2-40B4-BE49-F238E27FC236}">
                <a16:creationId xmlns:a16="http://schemas.microsoft.com/office/drawing/2014/main" xmlns="" id="{C90C6795-598F-4252-802E-2309343C7126}"/>
              </a:ext>
            </a:extLst>
          </p:cNvPr>
          <p:cNvSpPr txBox="1">
            <a:spLocks/>
          </p:cNvSpPr>
          <p:nvPr/>
        </p:nvSpPr>
        <p:spPr>
          <a:xfrm>
            <a:off x="5436096" y="2148643"/>
            <a:ext cx="3528392" cy="272245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600" kern="0" dirty="0"/>
              <a:t>KITOS ASOCIACIJOS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9FB42E17-EFB5-46F1-BEB8-0726493DF20E}"/>
              </a:ext>
            </a:extLst>
          </p:cNvPr>
          <p:cNvSpPr/>
          <p:nvPr/>
        </p:nvSpPr>
        <p:spPr>
          <a:xfrm>
            <a:off x="6726478" y="4881258"/>
            <a:ext cx="1584176" cy="378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>
                <a:solidFill>
                  <a:schemeClr val="tx1"/>
                </a:solidFill>
              </a:rPr>
              <a:t>616,9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1200" dirty="0">
                <a:solidFill>
                  <a:schemeClr val="tx1"/>
                </a:solidFill>
              </a:rPr>
              <a:t>MLN. EUR</a:t>
            </a:r>
            <a:endParaRPr lang="lt-LT" sz="1200" dirty="0">
              <a:solidFill>
                <a:schemeClr val="tx1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xmlns="" id="{A5C1A3FA-679B-4AFE-847D-F11BF53775C9}"/>
              </a:ext>
            </a:extLst>
          </p:cNvPr>
          <p:cNvCxnSpPr/>
          <p:nvPr/>
        </p:nvCxnSpPr>
        <p:spPr>
          <a:xfrm>
            <a:off x="453960" y="3482779"/>
            <a:ext cx="0" cy="1739015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E5A9E64A-CFBD-480F-84ED-94F2F0696416}"/>
              </a:ext>
            </a:extLst>
          </p:cNvPr>
          <p:cNvCxnSpPr/>
          <p:nvPr/>
        </p:nvCxnSpPr>
        <p:spPr>
          <a:xfrm>
            <a:off x="2662925" y="3482779"/>
            <a:ext cx="0" cy="17678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11ECA79-FC8F-4FA0-A022-38CF98E9E6FD}"/>
              </a:ext>
            </a:extLst>
          </p:cNvPr>
          <p:cNvCxnSpPr/>
          <p:nvPr/>
        </p:nvCxnSpPr>
        <p:spPr>
          <a:xfrm>
            <a:off x="2746826" y="3471586"/>
            <a:ext cx="0" cy="17678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46E4768B-2E01-44A9-8410-792F9A8C4D91}"/>
              </a:ext>
            </a:extLst>
          </p:cNvPr>
          <p:cNvCxnSpPr/>
          <p:nvPr/>
        </p:nvCxnSpPr>
        <p:spPr>
          <a:xfrm>
            <a:off x="5076056" y="3482779"/>
            <a:ext cx="0" cy="1767881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26942A07-A9AB-4C03-896E-99041069851F}"/>
              </a:ext>
            </a:extLst>
          </p:cNvPr>
          <p:cNvSpPr/>
          <p:nvPr/>
        </p:nvSpPr>
        <p:spPr>
          <a:xfrm>
            <a:off x="6795395" y="5508504"/>
            <a:ext cx="1584176" cy="37897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500" dirty="0">
                <a:solidFill>
                  <a:schemeClr val="tx1"/>
                </a:solidFill>
              </a:rPr>
              <a:t>&gt; 160 </a:t>
            </a:r>
            <a:r>
              <a:rPr lang="en-GB" sz="1200" dirty="0">
                <a:solidFill>
                  <a:schemeClr val="tx1"/>
                </a:solidFill>
              </a:rPr>
              <a:t>T</a:t>
            </a:r>
            <a:r>
              <a:rPr lang="lt-LT" sz="1200" dirty="0">
                <a:solidFill>
                  <a:schemeClr val="tx1"/>
                </a:solidFill>
              </a:rPr>
              <a:t>ŪKST.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193410FE-8D1A-4755-BB43-C69338732357}"/>
              </a:ext>
            </a:extLst>
          </p:cNvPr>
          <p:cNvSpPr/>
          <p:nvPr/>
        </p:nvSpPr>
        <p:spPr>
          <a:xfrm>
            <a:off x="5829915" y="6226313"/>
            <a:ext cx="3134573" cy="30947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t-LT" sz="1200" dirty="0"/>
              <a:t>Šaltinis: Lietuvos banko informacija</a:t>
            </a:r>
          </a:p>
        </p:txBody>
      </p:sp>
    </p:spTree>
    <p:extLst>
      <p:ext uri="{BB962C8B-B14F-4D97-AF65-F5344CB8AC3E}">
        <p14:creationId xmlns:p14="http://schemas.microsoft.com/office/powerpoint/2010/main" val="1193994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AE46D73-3EF6-4298-BD91-1135355BC95E}"/>
              </a:ext>
            </a:extLst>
          </p:cNvPr>
          <p:cNvSpPr/>
          <p:nvPr/>
        </p:nvSpPr>
        <p:spPr>
          <a:xfrm>
            <a:off x="6130959" y="6262506"/>
            <a:ext cx="2491483" cy="350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t-LT" sz="1200" dirty="0"/>
              <a:t>Šaltinis: Kredito </a:t>
            </a:r>
            <a:r>
              <a:rPr lang="en-GB" sz="1200" dirty="0" err="1"/>
              <a:t>unij</a:t>
            </a:r>
            <a:r>
              <a:rPr lang="lt-LT" sz="1200" dirty="0"/>
              <a:t>ų duomenys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B9B13C15-A254-4BAC-9916-6F68C68CE041}"/>
              </a:ext>
            </a:extLst>
          </p:cNvPr>
          <p:cNvSpPr/>
          <p:nvPr/>
        </p:nvSpPr>
        <p:spPr>
          <a:xfrm>
            <a:off x="539552" y="1670832"/>
            <a:ext cx="1512167" cy="129777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Suapvalintas stačiakampis 20"/>
          <p:cNvSpPr/>
          <p:nvPr/>
        </p:nvSpPr>
        <p:spPr>
          <a:xfrm>
            <a:off x="4519650" y="1106428"/>
            <a:ext cx="4466352" cy="520289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apvalintas stačiakampis 19"/>
          <p:cNvSpPr/>
          <p:nvPr/>
        </p:nvSpPr>
        <p:spPr>
          <a:xfrm>
            <a:off x="251520" y="1106428"/>
            <a:ext cx="4134000" cy="2178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>
          <a:xfrm>
            <a:off x="331022" y="1118315"/>
            <a:ext cx="4054498" cy="1896840"/>
          </a:xfrm>
        </p:spPr>
        <p:txBody>
          <a:bodyPr/>
          <a:lstStyle/>
          <a:p>
            <a:r>
              <a:rPr lang="lt-LT" dirty="0"/>
              <a:t>    </a:t>
            </a:r>
            <a:endParaRPr lang="en-GB" dirty="0">
              <a:solidFill>
                <a:srgbClr val="8FA22E"/>
              </a:solidFill>
            </a:endParaRPr>
          </a:p>
          <a:p>
            <a:pPr algn="ctr"/>
            <a:endParaRPr lang="lt-LT" dirty="0">
              <a:solidFill>
                <a:srgbClr val="8FA22E"/>
              </a:solidFill>
            </a:endParaRPr>
          </a:p>
          <a:p>
            <a:pPr algn="ctr"/>
            <a:r>
              <a:rPr lang="lt-LT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LKU grupės struktūra</a:t>
            </a:r>
          </a:p>
          <a:p>
            <a:endParaRPr lang="lt-LT" sz="2000" dirty="0">
              <a:solidFill>
                <a:srgbClr val="8FA2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t-LT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48 	          	58</a:t>
            </a:r>
          </a:p>
          <a:p>
            <a:pPr algn="l"/>
            <a:r>
              <a:rPr lang="lt-LT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KREDITO</a:t>
            </a:r>
            <a:r>
              <a:rPr lang="en-GB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lt-LT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NUTOLUSIOS </a:t>
            </a:r>
            <a:endParaRPr lang="en-GB" sz="2000" dirty="0">
              <a:solidFill>
                <a:srgbClr val="8FA2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UNIJOS</a:t>
            </a:r>
            <a:r>
              <a:rPr lang="lt-LT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	     </a:t>
            </a:r>
            <a:r>
              <a:rPr lang="en-GB" sz="2000" dirty="0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KASOS</a:t>
            </a:r>
            <a:r>
              <a:rPr lang="en-GB" dirty="0">
                <a:solidFill>
                  <a:srgbClr val="8FA22E"/>
                </a:solidFill>
              </a:rPr>
              <a:t>			</a:t>
            </a:r>
            <a:endParaRPr lang="lt-LT" dirty="0">
              <a:solidFill>
                <a:srgbClr val="8FA22E"/>
              </a:solidFill>
            </a:endParaRPr>
          </a:p>
          <a:p>
            <a:r>
              <a:rPr lang="lt-LT" dirty="0">
                <a:solidFill>
                  <a:srgbClr val="8FA22E"/>
                </a:solidFill>
              </a:rPr>
              <a:t>     </a:t>
            </a:r>
            <a:endParaRPr lang="en-US" dirty="0">
              <a:solidFill>
                <a:srgbClr val="8FA22E"/>
              </a:solidFill>
            </a:endParaRP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/>
          </p:nvPr>
        </p:nvSpPr>
        <p:spPr>
          <a:xfrm>
            <a:off x="4682121" y="1358322"/>
            <a:ext cx="4015800" cy="1896840"/>
          </a:xfrm>
        </p:spPr>
        <p:txBody>
          <a:bodyPr/>
          <a:lstStyle/>
          <a:p>
            <a:pPr algn="ctr"/>
            <a:endParaRPr lang="en-US" dirty="0">
              <a:solidFill>
                <a:srgbClr val="8FA22E"/>
              </a:solidFill>
            </a:endParaRPr>
          </a:p>
          <a:p>
            <a:endParaRPr lang="lt-LT" sz="1200" dirty="0"/>
          </a:p>
        </p:txBody>
      </p:sp>
      <p:sp>
        <p:nvSpPr>
          <p:cNvPr id="6" name="Teksto vietos rezervavimo ženklas 5"/>
          <p:cNvSpPr>
            <a:spLocks noGrp="1"/>
          </p:cNvSpPr>
          <p:nvPr>
            <p:ph type="body"/>
          </p:nvPr>
        </p:nvSpPr>
        <p:spPr>
          <a:xfrm>
            <a:off x="310620" y="3735921"/>
            <a:ext cx="4015800" cy="1896840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8" name="Tiesioji jungtis 7"/>
          <p:cNvCxnSpPr>
            <a:cxnSpLocks/>
          </p:cNvCxnSpPr>
          <p:nvPr/>
        </p:nvCxnSpPr>
        <p:spPr>
          <a:xfrm flipH="1">
            <a:off x="2051719" y="1823037"/>
            <a:ext cx="1" cy="1145569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Suapvalintas stačiakampis 9"/>
          <p:cNvSpPr/>
          <p:nvPr/>
        </p:nvSpPr>
        <p:spPr>
          <a:xfrm>
            <a:off x="5868144" y="1670832"/>
            <a:ext cx="1728192" cy="356717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Įsisteigimas</a:t>
            </a:r>
            <a:endParaRPr lang="en-US" dirty="0"/>
          </a:p>
        </p:txBody>
      </p:sp>
      <p:sp>
        <p:nvSpPr>
          <p:cNvPr id="11" name="Suapvalintas stačiakampis 10"/>
          <p:cNvSpPr/>
          <p:nvPr/>
        </p:nvSpPr>
        <p:spPr>
          <a:xfrm>
            <a:off x="4642394" y="2243167"/>
            <a:ext cx="967819" cy="877835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Kredito unijos nuo </a:t>
            </a:r>
          </a:p>
          <a:p>
            <a:pPr algn="ctr"/>
            <a:r>
              <a:rPr lang="lt-LT" sz="1400" dirty="0"/>
              <a:t>1996 m.</a:t>
            </a:r>
            <a:endParaRPr lang="en-US" sz="1400" dirty="0"/>
          </a:p>
        </p:txBody>
      </p:sp>
      <p:sp>
        <p:nvSpPr>
          <p:cNvPr id="12" name="Suapvalintas stačiakampis 11"/>
          <p:cNvSpPr/>
          <p:nvPr/>
        </p:nvSpPr>
        <p:spPr>
          <a:xfrm>
            <a:off x="5710306" y="2268361"/>
            <a:ext cx="1536742" cy="847504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Asociacija Lietuvos kredito unijos 1997 m.</a:t>
            </a:r>
            <a:endParaRPr lang="en-US" sz="1400" dirty="0"/>
          </a:p>
        </p:txBody>
      </p:sp>
      <p:sp>
        <p:nvSpPr>
          <p:cNvPr id="13" name="Suapvalintas stačiakampis 12"/>
          <p:cNvSpPr/>
          <p:nvPr/>
        </p:nvSpPr>
        <p:spPr>
          <a:xfrm>
            <a:off x="7347141" y="2268362"/>
            <a:ext cx="1526216" cy="835438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Lietuvos centrinė kredito unija </a:t>
            </a:r>
            <a:r>
              <a:rPr lang="en-GB" sz="1400" dirty="0"/>
              <a:t>2002</a:t>
            </a:r>
            <a:r>
              <a:rPr lang="lt-LT" sz="1400" dirty="0"/>
              <a:t> m.</a:t>
            </a:r>
            <a:endParaRPr lang="en-US" sz="1400" dirty="0"/>
          </a:p>
        </p:txBody>
      </p:sp>
      <p:cxnSp>
        <p:nvCxnSpPr>
          <p:cNvPr id="15" name="Tiesioji jungtis 14"/>
          <p:cNvCxnSpPr>
            <a:stCxn id="10" idx="2"/>
            <a:endCxn id="11" idx="0"/>
          </p:cNvCxnSpPr>
          <p:nvPr/>
        </p:nvCxnSpPr>
        <p:spPr>
          <a:xfrm flipH="1">
            <a:off x="5126304" y="2027549"/>
            <a:ext cx="1605936" cy="2156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7" name="Tiesioji jungtis 16"/>
          <p:cNvCxnSpPr>
            <a:stCxn id="10" idx="2"/>
          </p:cNvCxnSpPr>
          <p:nvPr/>
        </p:nvCxnSpPr>
        <p:spPr>
          <a:xfrm flipH="1">
            <a:off x="6727156" y="2027549"/>
            <a:ext cx="5084" cy="215618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Tiesioji jungtis 18"/>
          <p:cNvCxnSpPr>
            <a:stCxn id="10" idx="2"/>
            <a:endCxn id="13" idx="0"/>
          </p:cNvCxnSpPr>
          <p:nvPr/>
        </p:nvCxnSpPr>
        <p:spPr>
          <a:xfrm>
            <a:off x="6732240" y="2027549"/>
            <a:ext cx="1378009" cy="240813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Suapvalintas stačiakampis 21"/>
          <p:cNvSpPr/>
          <p:nvPr/>
        </p:nvSpPr>
        <p:spPr>
          <a:xfrm>
            <a:off x="4655852" y="3361815"/>
            <a:ext cx="1728192" cy="356717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dirty="0"/>
              <a:t>Tinklas</a:t>
            </a:r>
            <a:endParaRPr lang="en-US" dirty="0"/>
          </a:p>
        </p:txBody>
      </p:sp>
      <p:sp>
        <p:nvSpPr>
          <p:cNvPr id="24" name="Stačiakampis 23"/>
          <p:cNvSpPr/>
          <p:nvPr/>
        </p:nvSpPr>
        <p:spPr>
          <a:xfrm>
            <a:off x="6469468" y="3361815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96</a:t>
            </a:r>
            <a:r>
              <a:rPr lang="lt-LT" sz="1600" dirty="0">
                <a:solidFill>
                  <a:schemeClr val="accent3">
                    <a:lumMod val="50000"/>
                  </a:schemeClr>
                </a:solidFill>
              </a:rPr>
              <a:t> miestai ir miesteliai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Teksto vietos rezervavimo ženklas 24"/>
          <p:cNvSpPr>
            <a:spLocks noGrp="1"/>
          </p:cNvSpPr>
          <p:nvPr>
            <p:ph type="body"/>
          </p:nvPr>
        </p:nvSpPr>
        <p:spPr>
          <a:xfrm>
            <a:off x="4674240" y="3804185"/>
            <a:ext cx="1736073" cy="350721"/>
          </a:xfrm>
          <a:prstGeom prst="round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lt-LT" sz="1800" dirty="0"/>
              <a:t> Darbuotojai</a:t>
            </a:r>
            <a:endParaRPr lang="en-US" sz="1800" dirty="0"/>
          </a:p>
        </p:txBody>
      </p:sp>
      <p:sp>
        <p:nvSpPr>
          <p:cNvPr id="26" name="Stačiakampis 25"/>
          <p:cNvSpPr/>
          <p:nvPr/>
        </p:nvSpPr>
        <p:spPr>
          <a:xfrm>
            <a:off x="6463611" y="3790562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514 </a:t>
            </a:r>
            <a:r>
              <a:rPr lang="en-GB" sz="1600" dirty="0" err="1">
                <a:solidFill>
                  <a:schemeClr val="accent3">
                    <a:lumMod val="50000"/>
                  </a:schemeClr>
                </a:solidFill>
              </a:rPr>
              <a:t>darb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7" name="Teksto vietos rezervavimo ženklas 24"/>
          <p:cNvSpPr txBox="1">
            <a:spLocks/>
          </p:cNvSpPr>
          <p:nvPr/>
        </p:nvSpPr>
        <p:spPr>
          <a:xfrm>
            <a:off x="4664834" y="4240557"/>
            <a:ext cx="1736073" cy="350721"/>
          </a:xfrm>
          <a:prstGeom prst="roundRect">
            <a:avLst/>
          </a:prstGeom>
          <a:ln w="254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en-GB" sz="1800" kern="0" dirty="0"/>
              <a:t>N</a:t>
            </a:r>
            <a:r>
              <a:rPr lang="lt-LT" sz="1800" kern="0" dirty="0" err="1"/>
              <a:t>ariai</a:t>
            </a:r>
            <a:endParaRPr lang="en-US" sz="1800" kern="0" dirty="0"/>
          </a:p>
        </p:txBody>
      </p:sp>
      <p:sp>
        <p:nvSpPr>
          <p:cNvPr id="28" name="Stačiakampis 27"/>
          <p:cNvSpPr/>
          <p:nvPr/>
        </p:nvSpPr>
        <p:spPr>
          <a:xfrm>
            <a:off x="6463612" y="4234561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3">
                    <a:lumMod val="50000"/>
                  </a:schemeClr>
                </a:solidFill>
              </a:rPr>
              <a:t>120 t</a:t>
            </a:r>
            <a:r>
              <a:rPr lang="lt-LT" sz="1600" dirty="0" err="1">
                <a:solidFill>
                  <a:schemeClr val="accent3">
                    <a:lumMod val="50000"/>
                  </a:schemeClr>
                </a:solidFill>
              </a:rPr>
              <a:t>ūkst</a:t>
            </a:r>
            <a:r>
              <a:rPr lang="lt-LT" sz="1600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9" name="Teksto vietos rezervavimo ženklas 24"/>
          <p:cNvSpPr txBox="1">
            <a:spLocks/>
          </p:cNvSpPr>
          <p:nvPr/>
        </p:nvSpPr>
        <p:spPr>
          <a:xfrm>
            <a:off x="4669156" y="4674746"/>
            <a:ext cx="1736073" cy="350721"/>
          </a:xfrm>
          <a:prstGeom prst="roundRect">
            <a:avLst/>
          </a:prstGeom>
          <a:ln w="254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lt-LT" sz="1800" kern="0" dirty="0"/>
              <a:t>Turtas</a:t>
            </a:r>
            <a:endParaRPr lang="en-US" sz="1800" kern="0" dirty="0"/>
          </a:p>
        </p:txBody>
      </p:sp>
      <p:sp>
        <p:nvSpPr>
          <p:cNvPr id="30" name="Teksto vietos rezervavimo ženklas 24"/>
          <p:cNvSpPr txBox="1">
            <a:spLocks/>
          </p:cNvSpPr>
          <p:nvPr/>
        </p:nvSpPr>
        <p:spPr>
          <a:xfrm>
            <a:off x="4664833" y="5111019"/>
            <a:ext cx="1736073" cy="350721"/>
          </a:xfrm>
          <a:prstGeom prst="roundRect">
            <a:avLst/>
          </a:prstGeom>
          <a:ln w="254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lt-LT" sz="1800" kern="0" dirty="0"/>
              <a:t>Paskolos</a:t>
            </a:r>
            <a:endParaRPr lang="en-US" sz="1800" kern="0" dirty="0"/>
          </a:p>
        </p:txBody>
      </p:sp>
      <p:sp>
        <p:nvSpPr>
          <p:cNvPr id="31" name="Teksto vietos rezervavimo ženklas 24"/>
          <p:cNvSpPr txBox="1">
            <a:spLocks/>
          </p:cNvSpPr>
          <p:nvPr/>
        </p:nvSpPr>
        <p:spPr>
          <a:xfrm>
            <a:off x="4673543" y="5535214"/>
            <a:ext cx="1736073" cy="350721"/>
          </a:xfrm>
          <a:prstGeom prst="roundRect">
            <a:avLst/>
          </a:prstGeom>
          <a:ln w="254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914400"/>
            <a:r>
              <a:rPr lang="lt-LT" sz="1800" kern="0" dirty="0"/>
              <a:t>Indėliai</a:t>
            </a:r>
            <a:endParaRPr lang="en-US" sz="1800" kern="0" dirty="0"/>
          </a:p>
        </p:txBody>
      </p:sp>
      <p:sp>
        <p:nvSpPr>
          <p:cNvPr id="32" name="Stačiakampis 31"/>
          <p:cNvSpPr/>
          <p:nvPr/>
        </p:nvSpPr>
        <p:spPr>
          <a:xfrm>
            <a:off x="6471145" y="4654616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436 </a:t>
            </a:r>
            <a:r>
              <a:rPr lang="lt-LT" sz="1600" dirty="0">
                <a:solidFill>
                  <a:schemeClr val="accent3">
                    <a:lumMod val="50000"/>
                  </a:schemeClr>
                </a:solidFill>
              </a:rPr>
              <a:t>mln. </a:t>
            </a:r>
            <a:r>
              <a:rPr lang="lt-LT" sz="1600" dirty="0" err="1">
                <a:solidFill>
                  <a:schemeClr val="accent3">
                    <a:lumMod val="50000"/>
                  </a:schemeClr>
                </a:solidFill>
              </a:rPr>
              <a:t>Eur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Stačiakampis 32"/>
          <p:cNvSpPr/>
          <p:nvPr/>
        </p:nvSpPr>
        <p:spPr>
          <a:xfrm>
            <a:off x="6471144" y="5101339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314 </a:t>
            </a:r>
            <a:r>
              <a:rPr lang="lt-LT" sz="1600" dirty="0">
                <a:solidFill>
                  <a:schemeClr val="accent3">
                    <a:lumMod val="50000"/>
                  </a:schemeClr>
                </a:solidFill>
              </a:rPr>
              <a:t>mln. Eur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4" name="Stačiakampis 33"/>
          <p:cNvSpPr/>
          <p:nvPr/>
        </p:nvSpPr>
        <p:spPr>
          <a:xfrm>
            <a:off x="6478677" y="5535214"/>
            <a:ext cx="2349645" cy="3567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375 </a:t>
            </a:r>
            <a:r>
              <a:rPr lang="lt-LT" sz="1600" dirty="0">
                <a:solidFill>
                  <a:schemeClr val="accent3">
                    <a:lumMod val="50000"/>
                  </a:schemeClr>
                </a:solidFill>
              </a:rPr>
              <a:t>mln. Eur</a:t>
            </a:r>
            <a:endParaRPr lang="en-US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8" name="Ovalas 47"/>
          <p:cNvSpPr/>
          <p:nvPr/>
        </p:nvSpPr>
        <p:spPr>
          <a:xfrm>
            <a:off x="297502" y="6021288"/>
            <a:ext cx="1512168" cy="72008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aveikslėlis 48" descr="C:\Users\Kasa-5\AppData\Local\Temp\Asociacijos_LKU_RGB-55.png">
            <a:extLst>
              <a:ext uri="{FF2B5EF4-FFF2-40B4-BE49-F238E27FC236}">
                <a16:creationId xmlns:a16="http://schemas.microsoft.com/office/drawing/2014/main" xmlns="" id="{DDBCCCDD-E43C-48FC-A7A0-3BF1CEA09038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06"/>
          <a:stretch/>
        </p:blipFill>
        <p:spPr bwMode="auto">
          <a:xfrm>
            <a:off x="4118812" y="78288"/>
            <a:ext cx="546021" cy="56291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9B8F9BF-A621-40C0-8E8E-B2E58AAD0923}"/>
              </a:ext>
            </a:extLst>
          </p:cNvPr>
          <p:cNvSpPr/>
          <p:nvPr/>
        </p:nvSpPr>
        <p:spPr>
          <a:xfrm>
            <a:off x="5624603" y="1225650"/>
            <a:ext cx="2130835" cy="3567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solidFill>
                  <a:srgbClr val="8FA2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Faktai</a:t>
            </a:r>
            <a:endParaRPr lang="lt-LT" sz="2000" dirty="0">
              <a:solidFill>
                <a:srgbClr val="8FA2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avadinimas 1"/>
          <p:cNvSpPr txBox="1">
            <a:spLocks/>
          </p:cNvSpPr>
          <p:nvPr/>
        </p:nvSpPr>
        <p:spPr>
          <a:xfrm>
            <a:off x="376349" y="353146"/>
            <a:ext cx="7162456" cy="665968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defRPr sz="2400"/>
            </a:lvl1pPr>
          </a:lstStyle>
          <a:p>
            <a:pPr defTabSz="914400"/>
            <a:r>
              <a:rPr lang="en-GB" kern="0" dirty="0">
                <a:solidFill>
                  <a:schemeClr val="bg1"/>
                </a:solidFill>
              </a:rPr>
              <a:t>LKU </a:t>
            </a:r>
            <a:r>
              <a:rPr lang="lt-LT" kern="0" dirty="0">
                <a:solidFill>
                  <a:schemeClr val="bg1"/>
                </a:solidFill>
              </a:rPr>
              <a:t>KREDITO UNIJŲ </a:t>
            </a:r>
            <a:r>
              <a:rPr lang="en-GB" kern="0" dirty="0">
                <a:solidFill>
                  <a:schemeClr val="bg1"/>
                </a:solidFill>
              </a:rPr>
              <a:t>GRUP</a:t>
            </a:r>
            <a:r>
              <a:rPr lang="lt-LT" kern="0" dirty="0">
                <a:solidFill>
                  <a:schemeClr val="bg1"/>
                </a:solidFill>
              </a:rPr>
              <a:t>ĖS STRUKTŪRA</a:t>
            </a:r>
            <a:endParaRPr lang="en-US" kern="0" dirty="0">
              <a:solidFill>
                <a:schemeClr val="bg1"/>
              </a:solidFill>
            </a:endParaRPr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xmlns="" id="{9921E7EE-2D68-4564-BD28-CD92023EB1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248956"/>
              </p:ext>
            </p:extLst>
          </p:nvPr>
        </p:nvGraphicFramePr>
        <p:xfrm>
          <a:off x="0" y="3453564"/>
          <a:ext cx="4466352" cy="3250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11E5C8-A715-4287-8E7F-E1D62338D274}"/>
              </a:ext>
            </a:extLst>
          </p:cNvPr>
          <p:cNvSpPr/>
          <p:nvPr/>
        </p:nvSpPr>
        <p:spPr>
          <a:xfrm>
            <a:off x="1458170" y="3350881"/>
            <a:ext cx="1800201" cy="3161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dirty="0">
                <a:solidFill>
                  <a:srgbClr val="8C9A36"/>
                </a:solidFill>
              </a:rPr>
              <a:t>Narių struktūra</a:t>
            </a:r>
          </a:p>
        </p:txBody>
      </p:sp>
    </p:spTree>
    <p:extLst>
      <p:ext uri="{BB962C8B-B14F-4D97-AF65-F5344CB8AC3E}">
        <p14:creationId xmlns:p14="http://schemas.microsoft.com/office/powerpoint/2010/main" val="604684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778D086-0363-4E50-B746-4CEE15F3D1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r="11207" b="1449"/>
          <a:stretch/>
        </p:blipFill>
        <p:spPr>
          <a:xfrm>
            <a:off x="971600" y="1052736"/>
            <a:ext cx="7476387" cy="5135296"/>
          </a:xfrm>
          <a:prstGeom prst="rect">
            <a:avLst/>
          </a:prstGeom>
        </p:spPr>
      </p:pic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tačiakampis 5"/>
          <p:cNvSpPr/>
          <p:nvPr/>
        </p:nvSpPr>
        <p:spPr>
          <a:xfrm>
            <a:off x="611560" y="116632"/>
            <a:ext cx="7585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lt-LT" sz="2400" kern="0" dirty="0">
                <a:solidFill>
                  <a:schemeClr val="bg1"/>
                </a:solidFill>
              </a:rPr>
              <a:t>KREDITO UNIJŲ SEKTORIAUS PLĖTRA LIETUVOS </a:t>
            </a:r>
          </a:p>
          <a:p>
            <a:pPr defTabSz="914400"/>
            <a:r>
              <a:rPr lang="lt-LT" sz="2400" kern="0" dirty="0">
                <a:solidFill>
                  <a:schemeClr val="bg1"/>
                </a:solidFill>
              </a:rPr>
              <a:t>REGIONUOSE </a:t>
            </a:r>
            <a:endParaRPr lang="en-US" sz="24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79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o vietos rezervavimo ženklas 3"/>
          <p:cNvSpPr>
            <a:spLocks noGrp="1"/>
          </p:cNvSpPr>
          <p:nvPr>
            <p:ph type="body"/>
          </p:nvPr>
        </p:nvSpPr>
        <p:spPr>
          <a:xfrm>
            <a:off x="353951" y="4338560"/>
            <a:ext cx="3664148" cy="2104915"/>
          </a:xfrm>
        </p:spPr>
        <p:txBody>
          <a:bodyPr/>
          <a:lstStyle/>
          <a:p>
            <a:endParaRPr lang="lt-LT" sz="1600" dirty="0">
              <a:latin typeface="Arial (Body)"/>
            </a:endParaRPr>
          </a:p>
          <a:p>
            <a:r>
              <a:rPr lang="lt-LT" sz="1600" dirty="0">
                <a:latin typeface="Arial (Body)"/>
              </a:rPr>
              <a:t>  Atsiskaitomoji sąskaita;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</a:t>
            </a:r>
            <a:r>
              <a:rPr lang="en-US" sz="1600" dirty="0" err="1">
                <a:latin typeface="Arial (Body)"/>
              </a:rPr>
              <a:t>Terminuoti</a:t>
            </a:r>
            <a:r>
              <a:rPr lang="en-US" sz="1600" dirty="0">
                <a:latin typeface="Arial (Body)"/>
              </a:rPr>
              <a:t> </a:t>
            </a:r>
            <a:r>
              <a:rPr lang="en-US" sz="1600" dirty="0" err="1">
                <a:latin typeface="Arial (Body)"/>
              </a:rPr>
              <a:t>ind</a:t>
            </a:r>
            <a:r>
              <a:rPr lang="lt-LT" sz="1600" dirty="0" err="1">
                <a:latin typeface="Arial (Body)"/>
              </a:rPr>
              <a:t>ėliai</a:t>
            </a:r>
            <a:r>
              <a:rPr lang="lt-LT" sz="1600" dirty="0">
                <a:latin typeface="Arial (Body)"/>
              </a:rPr>
              <a:t>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Taupomieji indėliai: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           taupomasis indėlis</a:t>
            </a:r>
            <a:r>
              <a:rPr lang="en-GB" sz="1600" dirty="0">
                <a:latin typeface="Arial (Body)"/>
              </a:rPr>
              <a:t>;</a:t>
            </a:r>
            <a:r>
              <a:rPr lang="lt-LT" sz="1600" dirty="0">
                <a:latin typeface="Arial (Body)"/>
              </a:rPr>
              <a:t> 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           vaiko taupomasis indėlis.</a:t>
            </a:r>
            <a:br>
              <a:rPr lang="lt-LT" sz="1600" dirty="0">
                <a:latin typeface="Arial (Body)"/>
              </a:rPr>
            </a:br>
            <a:endParaRPr lang="en-US" sz="1600" dirty="0"/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57" y="4430199"/>
            <a:ext cx="3909757" cy="2000267"/>
          </a:xfrm>
          <a:prstGeom prst="rect">
            <a:avLst/>
          </a:prstGeom>
        </p:spPr>
      </p:pic>
      <p:sp>
        <p:nvSpPr>
          <p:cNvPr id="6" name="Stačiakampis 5"/>
          <p:cNvSpPr/>
          <p:nvPr/>
        </p:nvSpPr>
        <p:spPr>
          <a:xfrm>
            <a:off x="441284" y="438258"/>
            <a:ext cx="6920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lt-LT" sz="2400" kern="0" dirty="0">
                <a:solidFill>
                  <a:schemeClr val="bg1"/>
                </a:solidFill>
              </a:rPr>
              <a:t>LKU KREDITO UNIJŲ </a:t>
            </a:r>
            <a:r>
              <a:rPr lang="en-GB" sz="2400" kern="0" dirty="0">
                <a:solidFill>
                  <a:schemeClr val="bg1"/>
                </a:solidFill>
              </a:rPr>
              <a:t>STRATEGIN</a:t>
            </a:r>
            <a:r>
              <a:rPr lang="lt-LT" sz="2400" kern="0" dirty="0">
                <a:solidFill>
                  <a:schemeClr val="bg1"/>
                </a:solidFill>
              </a:rPr>
              <a:t>ĖS KRYPTYS</a:t>
            </a:r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7" name="Antrinis pavadinimas 6"/>
          <p:cNvSpPr>
            <a:spLocks noGrp="1"/>
          </p:cNvSpPr>
          <p:nvPr>
            <p:ph type="body"/>
          </p:nvPr>
        </p:nvSpPr>
        <p:spPr>
          <a:xfrm>
            <a:off x="185647" y="1268760"/>
            <a:ext cx="4170329" cy="456328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/>
              <a:t>KASDIENINĖ BANKININKYSTĖ (1)</a:t>
            </a:r>
            <a:endParaRPr lang="en-US" sz="1800" dirty="0"/>
          </a:p>
        </p:txBody>
      </p:sp>
      <p:sp>
        <p:nvSpPr>
          <p:cNvPr id="8" name="Stačiakampis 7"/>
          <p:cNvSpPr/>
          <p:nvPr/>
        </p:nvSpPr>
        <p:spPr>
          <a:xfrm>
            <a:off x="414284" y="1893596"/>
            <a:ext cx="39990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>
                <a:latin typeface="Arial (Body)"/>
              </a:rPr>
              <a:t>  Internetinė bankininkystė;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Bekontaktės mokėjimo kortelės (MasterCard Standard/</a:t>
            </a:r>
            <a:r>
              <a:rPr lang="lt-LT" sz="1600" dirty="0" err="1">
                <a:latin typeface="Arial (Body)"/>
              </a:rPr>
              <a:t>Maestro</a:t>
            </a:r>
            <a:r>
              <a:rPr lang="lt-LT" sz="1600" dirty="0">
                <a:latin typeface="Arial (Body)"/>
              </a:rPr>
              <a:t>)</a:t>
            </a:r>
            <a:r>
              <a:rPr lang="en-GB" sz="1600" dirty="0">
                <a:latin typeface="Arial (Body)"/>
              </a:rPr>
              <a:t>;</a:t>
            </a:r>
            <a:r>
              <a:rPr lang="lt-LT" sz="1600" dirty="0">
                <a:latin typeface="Arial (Body)"/>
              </a:rPr>
              <a:t/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Kredito pavedimai SEPA;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Įmokos ir mokesčiai;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Valiutos keitimas;</a:t>
            </a:r>
          </a:p>
          <a:p>
            <a:r>
              <a:rPr lang="lt-LT" sz="1600" dirty="0">
                <a:latin typeface="Arial (Body)"/>
              </a:rPr>
              <a:t>  Bankomatų tinklas – Medus</a:t>
            </a:r>
            <a:r>
              <a:rPr lang="en-GB" sz="1600" dirty="0">
                <a:latin typeface="Arial (Body)"/>
              </a:rPr>
              <a:t>.</a:t>
            </a:r>
            <a:r>
              <a:rPr lang="en-GB" dirty="0">
                <a:latin typeface="Arial (Body)"/>
              </a:rPr>
              <a:t/>
            </a:r>
            <a:br>
              <a:rPr lang="en-GB" dirty="0">
                <a:latin typeface="Arial (Body)"/>
              </a:rPr>
            </a:br>
            <a:endParaRPr lang="en-US" dirty="0"/>
          </a:p>
        </p:txBody>
      </p:sp>
      <p:sp>
        <p:nvSpPr>
          <p:cNvPr id="9" name="Antrinis pavadinimas 4"/>
          <p:cNvSpPr txBox="1">
            <a:spLocks/>
          </p:cNvSpPr>
          <p:nvPr/>
        </p:nvSpPr>
        <p:spPr>
          <a:xfrm>
            <a:off x="205810" y="3973871"/>
            <a:ext cx="4150166" cy="456328"/>
          </a:xfrm>
          <a:prstGeom prst="roundRect">
            <a:avLst/>
          </a:prstGeom>
          <a:solidFill>
            <a:schemeClr val="accent3"/>
          </a:solidFill>
          <a:ln w="25400" cap="flat" cmpd="sng" algn="ctr">
            <a:solidFill>
              <a:schemeClr val="accent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lt-LT" sz="1800" kern="0" dirty="0"/>
              <a:t>TAUPYMAS IR INVESTAVIMAS (2)</a:t>
            </a:r>
            <a:endParaRPr lang="en-US" sz="1800" kern="0" dirty="0"/>
          </a:p>
        </p:txBody>
      </p:sp>
      <p:sp>
        <p:nvSpPr>
          <p:cNvPr id="10" name="Pavadinimas 9"/>
          <p:cNvSpPr>
            <a:spLocks noGrp="1"/>
          </p:cNvSpPr>
          <p:nvPr>
            <p:ph type="title"/>
          </p:nvPr>
        </p:nvSpPr>
        <p:spPr>
          <a:xfrm>
            <a:off x="4572000" y="1273872"/>
            <a:ext cx="4130273" cy="451216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800" dirty="0"/>
              <a:t>FINANSAVIMAS (3) </a:t>
            </a:r>
            <a:endParaRPr lang="en-US" sz="1800" dirty="0"/>
          </a:p>
        </p:txBody>
      </p:sp>
      <p:sp>
        <p:nvSpPr>
          <p:cNvPr id="11" name="Stačiakampis 10"/>
          <p:cNvSpPr/>
          <p:nvPr/>
        </p:nvSpPr>
        <p:spPr>
          <a:xfrm>
            <a:off x="4751133" y="1887798"/>
            <a:ext cx="402222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1600" dirty="0">
                <a:latin typeface="Arial (Body)"/>
              </a:rPr>
              <a:t>  Būsto kreditai;</a:t>
            </a:r>
          </a:p>
          <a:p>
            <a:r>
              <a:rPr lang="lt-LT" sz="1600" dirty="0">
                <a:latin typeface="Arial (Body)"/>
              </a:rPr>
              <a:t>  Kreditai su NT įkeitimu;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Verslo kreditai</a:t>
            </a:r>
            <a:r>
              <a:rPr lang="en-GB" sz="1600" dirty="0">
                <a:latin typeface="Arial (Body)"/>
              </a:rPr>
              <a:t>;</a:t>
            </a:r>
            <a:r>
              <a:rPr lang="lt-LT" sz="1600" dirty="0">
                <a:latin typeface="Arial (Body)"/>
              </a:rPr>
              <a:t/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Vartojimo kreditai;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Žemės ūkio kreditai;</a:t>
            </a:r>
            <a:br>
              <a:rPr lang="lt-LT" sz="1600" dirty="0">
                <a:latin typeface="Arial (Body)"/>
              </a:rPr>
            </a:br>
            <a:r>
              <a:rPr lang="lt-LT" sz="1600" dirty="0">
                <a:latin typeface="Arial (Body)"/>
              </a:rPr>
              <a:t>  Kredito linijos;</a:t>
            </a:r>
          </a:p>
          <a:p>
            <a:r>
              <a:rPr lang="lt-LT" sz="1600" dirty="0">
                <a:latin typeface="Arial (Body)"/>
              </a:rPr>
              <a:t>  </a:t>
            </a:r>
            <a:r>
              <a:rPr lang="en-GB" sz="1600" dirty="0">
                <a:latin typeface="Arial (Body)"/>
              </a:rPr>
              <a:t>Spec. </a:t>
            </a:r>
            <a:r>
              <a:rPr lang="lt-LT" sz="1600" dirty="0">
                <a:latin typeface="Arial (Body)"/>
              </a:rPr>
              <a:t>p</a:t>
            </a:r>
            <a:r>
              <a:rPr lang="en-GB" sz="1600" dirty="0" err="1">
                <a:latin typeface="Arial (Body)"/>
              </a:rPr>
              <a:t>rojektai</a:t>
            </a:r>
            <a:r>
              <a:rPr lang="lt-LT" sz="1600" dirty="0">
                <a:latin typeface="Arial (Body)"/>
              </a:rPr>
              <a:t>;</a:t>
            </a:r>
          </a:p>
          <a:p>
            <a:r>
              <a:rPr lang="lt-LT" sz="1600" dirty="0">
                <a:latin typeface="Arial (Body)"/>
              </a:rPr>
              <a:t>  E</a:t>
            </a:r>
            <a:r>
              <a:rPr lang="en-GB" sz="1600" dirty="0">
                <a:latin typeface="Arial (Body)"/>
              </a:rPr>
              <a:t> </a:t>
            </a:r>
            <a:r>
              <a:rPr lang="lt-LT" sz="1600" dirty="0">
                <a:latin typeface="Arial (Body)"/>
              </a:rPr>
              <a:t>– paraiška</a:t>
            </a:r>
            <a:r>
              <a:rPr lang="en-GB" sz="1600" dirty="0">
                <a:latin typeface="Arial (Body)"/>
              </a:rPr>
              <a:t> </a:t>
            </a:r>
            <a:r>
              <a:rPr lang="en-GB" sz="1600" dirty="0" err="1">
                <a:latin typeface="Arial (Body)"/>
              </a:rPr>
              <a:t>kreditui</a:t>
            </a:r>
            <a:r>
              <a:rPr lang="en-GB" sz="1600" dirty="0">
                <a:latin typeface="Arial (Body)"/>
              </a:rPr>
              <a:t> </a:t>
            </a:r>
            <a:r>
              <a:rPr lang="en-GB" sz="1600" dirty="0" err="1">
                <a:latin typeface="Arial (Body)"/>
              </a:rPr>
              <a:t>gauti</a:t>
            </a:r>
            <a:r>
              <a:rPr lang="lt-LT" sz="1600" dirty="0">
                <a:latin typeface="Arial (Body)"/>
              </a:rPr>
              <a:t>. </a:t>
            </a:r>
            <a:endParaRPr 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2009168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2260372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2703350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2955810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3223627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3472797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8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9792" y="2017632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9792" y="2299747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9382" y="2536071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1728" y="2795739"/>
            <a:ext cx="160054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2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9382" y="3020468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4561728" y="3246615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4838228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5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5328542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261884" y="5083039"/>
            <a:ext cx="152400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7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899592" y="5564344"/>
            <a:ext cx="72008" cy="969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xmlns="" id="{EF339F1F-A0E9-4043-AA86-44C2FABD932A}"/>
              </a:ext>
            </a:extLst>
          </p:cNvPr>
          <p:cNvSpPr/>
          <p:nvPr/>
        </p:nvSpPr>
        <p:spPr>
          <a:xfrm flipH="1">
            <a:off x="899592" y="5818564"/>
            <a:ext cx="72008" cy="969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xmlns="" id="{6FBBC56D-5A48-4E66-86CF-C68F30A489D7}"/>
              </a:ext>
            </a:extLst>
          </p:cNvPr>
          <p:cNvSpPr/>
          <p:nvPr/>
        </p:nvSpPr>
        <p:spPr>
          <a:xfrm flipH="1">
            <a:off x="4571045" y="3487238"/>
            <a:ext cx="164946" cy="135632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30" name="Oval 7">
            <a:extLst>
              <a:ext uri="{FF2B5EF4-FFF2-40B4-BE49-F238E27FC236}">
                <a16:creationId xmlns:a16="http://schemas.microsoft.com/office/drawing/2014/main" xmlns="" id="{BE150224-9847-47DE-BDC1-04BCBE89D338}"/>
              </a:ext>
            </a:extLst>
          </p:cNvPr>
          <p:cNvSpPr/>
          <p:nvPr/>
        </p:nvSpPr>
        <p:spPr>
          <a:xfrm flipV="1">
            <a:off x="4576705" y="3723562"/>
            <a:ext cx="152400" cy="135631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41544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828EF-5274-4D48-9CB9-FF2252C88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6FF52AD-5440-4817-93E6-A64757B56718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992308" y="5467504"/>
            <a:ext cx="5392209" cy="1187141"/>
          </a:xfrm>
        </p:spPr>
        <p:txBody>
          <a:bodyPr/>
          <a:lstStyle/>
          <a:p>
            <a:endParaRPr lang="lt-LT" dirty="0"/>
          </a:p>
        </p:txBody>
      </p:sp>
      <p:sp>
        <p:nvSpPr>
          <p:cNvPr id="4" name="Pavadinimas 1">
            <a:extLst>
              <a:ext uri="{FF2B5EF4-FFF2-40B4-BE49-F238E27FC236}">
                <a16:creationId xmlns:a16="http://schemas.microsoft.com/office/drawing/2014/main" xmlns="" id="{355464F7-FFB5-486C-B8E4-CBC944C833D3}"/>
              </a:ext>
            </a:extLst>
          </p:cNvPr>
          <p:cNvSpPr txBox="1">
            <a:spLocks/>
          </p:cNvSpPr>
          <p:nvPr/>
        </p:nvSpPr>
        <p:spPr>
          <a:xfrm>
            <a:off x="467544" y="334904"/>
            <a:ext cx="7435402" cy="665968"/>
          </a:xfrm>
          <a:prstGeom prst="rect">
            <a:avLst/>
          </a:prstGeom>
        </p:spPr>
        <p:txBody>
          <a:bodyPr lIns="0" tIns="0" rIns="0" bIns="0" anchor="ctr"/>
          <a:lstStyle>
            <a:lvl1pPr eaLnBrk="1" hangingPunct="1">
              <a:defRPr sz="2400"/>
            </a:lvl1pPr>
          </a:lstStyle>
          <a:p>
            <a:pPr defTabSz="914400"/>
            <a:r>
              <a:rPr lang="lt-LT" kern="0" dirty="0">
                <a:solidFill>
                  <a:schemeClr val="bg1"/>
                </a:solidFill>
              </a:rPr>
              <a:t>LKU KREDITO UNIJŲ GRUPĖS RODIKLIAI</a:t>
            </a: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D4983A-9542-40D8-92C5-5DF0E27F79A3}"/>
              </a:ext>
            </a:extLst>
          </p:cNvPr>
          <p:cNvSpPr/>
          <p:nvPr/>
        </p:nvSpPr>
        <p:spPr>
          <a:xfrm>
            <a:off x="6448388" y="6246682"/>
            <a:ext cx="2491483" cy="474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t-LT" sz="1200" dirty="0"/>
              <a:t>Šaltinis: Kredito unijų duomenys</a:t>
            </a:r>
          </a:p>
        </p:txBody>
      </p:sp>
      <p:pic>
        <p:nvPicPr>
          <p:cNvPr id="1026" name="Chart 1" descr="image005">
            <a:extLst>
              <a:ext uri="{FF2B5EF4-FFF2-40B4-BE49-F238E27FC236}">
                <a16:creationId xmlns:a16="http://schemas.microsoft.com/office/drawing/2014/main" xmlns="" id="{DD2ACC81-EAA4-4453-86A1-4FA18A33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75" y="1123816"/>
            <a:ext cx="8708449" cy="496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82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Isosceles Triangle 26">
            <a:extLst>
              <a:ext uri="{FF2B5EF4-FFF2-40B4-BE49-F238E27FC236}">
                <a16:creationId xmlns:a16="http://schemas.microsoft.com/office/drawing/2014/main" xmlns="" id="{755B79AE-79D4-465B-A796-851207700AED}"/>
              </a:ext>
            </a:extLst>
          </p:cNvPr>
          <p:cNvSpPr/>
          <p:nvPr/>
        </p:nvSpPr>
        <p:spPr>
          <a:xfrm rot="16200000">
            <a:off x="570111" y="2103215"/>
            <a:ext cx="4599629" cy="2901438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427094A8-BC50-47CF-8321-0FE9B0244CE6}"/>
              </a:ext>
            </a:extLst>
          </p:cNvPr>
          <p:cNvSpPr/>
          <p:nvPr/>
        </p:nvSpPr>
        <p:spPr>
          <a:xfrm rot="5400000">
            <a:off x="4141276" y="2013997"/>
            <a:ext cx="4599629" cy="3261264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dirty="0"/>
          </a:p>
        </p:txBody>
      </p:sp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tačiakampis 4"/>
          <p:cNvSpPr/>
          <p:nvPr/>
        </p:nvSpPr>
        <p:spPr>
          <a:xfrm>
            <a:off x="229298" y="499800"/>
            <a:ext cx="70294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lt-LT" sz="2200" kern="0" dirty="0">
                <a:solidFill>
                  <a:schemeClr val="bg1"/>
                </a:solidFill>
              </a:rPr>
              <a:t>FINANSINIŲ PASLAUGŲ SUNKUMAI REGIONUOSE </a:t>
            </a:r>
            <a:endParaRPr lang="en-US" sz="2200" kern="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CA5F643-F772-4B10-A681-DDCFCE02CA33}"/>
              </a:ext>
            </a:extLst>
          </p:cNvPr>
          <p:cNvCxnSpPr>
            <a:cxnSpLocks/>
          </p:cNvCxnSpPr>
          <p:nvPr/>
        </p:nvCxnSpPr>
        <p:spPr>
          <a:xfrm>
            <a:off x="4548252" y="1094544"/>
            <a:ext cx="2723" cy="4924502"/>
          </a:xfrm>
          <a:prstGeom prst="line">
            <a:avLst/>
          </a:prstGeom>
          <a:ln>
            <a:solidFill>
              <a:srgbClr val="6699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CD7ABEB8-4857-4CFF-B3F1-0A577F8CF9DC}"/>
              </a:ext>
            </a:extLst>
          </p:cNvPr>
          <p:cNvSpPr/>
          <p:nvPr/>
        </p:nvSpPr>
        <p:spPr>
          <a:xfrm>
            <a:off x="653186" y="1258906"/>
            <a:ext cx="3090856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Kredito unijų situacija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FF780BF2-951E-4BCA-83FD-1C0B3F3A181B}"/>
              </a:ext>
            </a:extLst>
          </p:cNvPr>
          <p:cNvSpPr/>
          <p:nvPr/>
        </p:nvSpPr>
        <p:spPr>
          <a:xfrm>
            <a:off x="1124732" y="2483706"/>
            <a:ext cx="3261263" cy="6873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err="1">
                <a:solidFill>
                  <a:schemeClr val="tx1"/>
                </a:solidFill>
              </a:rPr>
              <a:t>Aptarnavimo</a:t>
            </a:r>
            <a:r>
              <a:rPr lang="en-GB" sz="1600" dirty="0">
                <a:solidFill>
                  <a:schemeClr val="tx1"/>
                </a:solidFill>
              </a:rPr>
              <a:t> ta</a:t>
            </a:r>
            <a:r>
              <a:rPr lang="lt-LT" sz="1600" dirty="0" err="1">
                <a:solidFill>
                  <a:schemeClr val="tx1"/>
                </a:solidFill>
              </a:rPr>
              <a:t>škų</a:t>
            </a:r>
            <a:r>
              <a:rPr lang="lt-LT" sz="1600" dirty="0">
                <a:solidFill>
                  <a:schemeClr val="tx1"/>
                </a:solidFill>
              </a:rPr>
              <a:t> optimizavimas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CC82FA5E-3C2A-48D7-9B5D-22B19B934866}"/>
              </a:ext>
            </a:extLst>
          </p:cNvPr>
          <p:cNvSpPr/>
          <p:nvPr/>
        </p:nvSpPr>
        <p:spPr>
          <a:xfrm>
            <a:off x="1135763" y="3332803"/>
            <a:ext cx="3261263" cy="5610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</a:rPr>
              <a:t>Tikslinė segmentacija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53C5810-7750-4EA1-A51E-5D140A669343}"/>
              </a:ext>
            </a:extLst>
          </p:cNvPr>
          <p:cNvSpPr/>
          <p:nvPr/>
        </p:nvSpPr>
        <p:spPr>
          <a:xfrm>
            <a:off x="1124732" y="4007289"/>
            <a:ext cx="3261263" cy="68906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</a:rPr>
              <a:t>Veiklos standartizavimas ir centralizavimas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38BE1BC-9658-41B9-B23C-93B2A85F0316}"/>
              </a:ext>
            </a:extLst>
          </p:cNvPr>
          <p:cNvSpPr/>
          <p:nvPr/>
        </p:nvSpPr>
        <p:spPr>
          <a:xfrm>
            <a:off x="1116459" y="4846250"/>
            <a:ext cx="3261263" cy="5779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</a:rPr>
              <a:t>„Pelningumo apetitas“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xmlns="" id="{C00B5309-F117-4B38-8EE7-7649D66E3715}"/>
              </a:ext>
            </a:extLst>
          </p:cNvPr>
          <p:cNvSpPr/>
          <p:nvPr/>
        </p:nvSpPr>
        <p:spPr>
          <a:xfrm>
            <a:off x="4785667" y="1807725"/>
            <a:ext cx="3261263" cy="732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dirty="0" err="1">
                <a:solidFill>
                  <a:schemeClr val="tx1"/>
                </a:solidFill>
              </a:rPr>
              <a:t>Bankininkyst</a:t>
            </a:r>
            <a:r>
              <a:rPr lang="lt-LT" sz="1600" dirty="0">
                <a:solidFill>
                  <a:schemeClr val="tx1"/>
                </a:solidFill>
              </a:rPr>
              <a:t>ės paslaugų mažėja arba jų visai nėra kaimo vietovėse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3A794A3B-8516-4938-B301-710124630E4E}"/>
              </a:ext>
            </a:extLst>
          </p:cNvPr>
          <p:cNvSpPr/>
          <p:nvPr/>
        </p:nvSpPr>
        <p:spPr>
          <a:xfrm>
            <a:off x="4774507" y="2603732"/>
            <a:ext cx="3261263" cy="732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</a:rPr>
              <a:t>Trūksta „gyvų“ </a:t>
            </a:r>
            <a:r>
              <a:rPr lang="en-GB" sz="1600" dirty="0" err="1">
                <a:solidFill>
                  <a:schemeClr val="tx1"/>
                </a:solidFill>
              </a:rPr>
              <a:t>klient</a:t>
            </a:r>
            <a:r>
              <a:rPr lang="lt-LT" sz="1600" dirty="0">
                <a:solidFill>
                  <a:schemeClr val="tx1"/>
                </a:solidFill>
              </a:rPr>
              <a:t>ų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aptarna</a:t>
            </a:r>
            <a:r>
              <a:rPr lang="lt-LT" sz="1600" dirty="0">
                <a:solidFill>
                  <a:schemeClr val="tx1"/>
                </a:solidFill>
              </a:rPr>
              <a:t>vimo centrų/mažėja bankomatų skaičius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0DEFA256-6AB6-4101-AD40-33C45D4E6243}"/>
              </a:ext>
            </a:extLst>
          </p:cNvPr>
          <p:cNvSpPr/>
          <p:nvPr/>
        </p:nvSpPr>
        <p:spPr>
          <a:xfrm>
            <a:off x="4775663" y="3454544"/>
            <a:ext cx="3261263" cy="5801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altLang="lt-LT" sz="1600" dirty="0">
                <a:solidFill>
                  <a:schemeClr val="tx1"/>
                </a:solidFill>
                <a:latin typeface="Arial (Tekstas)"/>
              </a:rPr>
              <a:t>Gyventojams ir smulkiam verslui darosi sudėtingiau gauti kreditus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E228003-8356-4E2F-8419-E9BEF86C00D7}"/>
              </a:ext>
            </a:extLst>
          </p:cNvPr>
          <p:cNvSpPr/>
          <p:nvPr/>
        </p:nvSpPr>
        <p:spPr>
          <a:xfrm>
            <a:off x="4774507" y="4159740"/>
            <a:ext cx="3261263" cy="5801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lt-LT" sz="1600" dirty="0">
                <a:solidFill>
                  <a:schemeClr val="tx1"/>
                </a:solidFill>
              </a:rPr>
              <a:t>Kasdieninės bankininkystės paslaugos nėra pigios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97394B6E-D5A6-4A6E-A865-BBC07131CBF9}"/>
              </a:ext>
            </a:extLst>
          </p:cNvPr>
          <p:cNvSpPr/>
          <p:nvPr/>
        </p:nvSpPr>
        <p:spPr>
          <a:xfrm>
            <a:off x="4774507" y="4871337"/>
            <a:ext cx="3261263" cy="58015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lt-LT" sz="1600" dirty="0">
                <a:solidFill>
                  <a:schemeClr val="tx1"/>
                </a:solidFill>
              </a:rPr>
              <a:t>Brangus greitųjų kreditų finansavimas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5D31C4E7-A647-4943-8438-E22E7A63C75F}"/>
              </a:ext>
            </a:extLst>
          </p:cNvPr>
          <p:cNvSpPr/>
          <p:nvPr/>
        </p:nvSpPr>
        <p:spPr>
          <a:xfrm>
            <a:off x="4774507" y="5582934"/>
            <a:ext cx="3261263" cy="41003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lt-LT" sz="1600" dirty="0">
                <a:solidFill>
                  <a:schemeClr val="tx1"/>
                </a:solidFill>
              </a:rPr>
              <a:t>Darbo jėgos trūkumas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99A2FBA0-A97E-40B8-8427-A6A342E75591}"/>
              </a:ext>
            </a:extLst>
          </p:cNvPr>
          <p:cNvSpPr/>
          <p:nvPr/>
        </p:nvSpPr>
        <p:spPr>
          <a:xfrm>
            <a:off x="5652120" y="1209617"/>
            <a:ext cx="3090856" cy="4308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Rinkos situacija</a:t>
            </a:r>
          </a:p>
        </p:txBody>
      </p:sp>
    </p:spTree>
    <p:extLst>
      <p:ext uri="{BB962C8B-B14F-4D97-AF65-F5344CB8AC3E}">
        <p14:creationId xmlns:p14="http://schemas.microsoft.com/office/powerpoint/2010/main" val="3347575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o vietos rezervavimo ženklas 2"/>
          <p:cNvSpPr>
            <a:spLocks noGrp="1"/>
          </p:cNvSpPr>
          <p:nvPr>
            <p:ph type="body"/>
          </p:nvPr>
        </p:nvSpPr>
        <p:spPr>
          <a:xfrm>
            <a:off x="377640" y="1124744"/>
            <a:ext cx="4194360" cy="3168352"/>
          </a:xfrm>
        </p:spPr>
        <p:txBody>
          <a:bodyPr/>
          <a:lstStyle/>
          <a:p>
            <a:pPr algn="ctr"/>
            <a:r>
              <a:rPr lang="lt-LT" dirty="0"/>
              <a:t> </a:t>
            </a:r>
            <a:endParaRPr lang="en-GB" dirty="0"/>
          </a:p>
          <a:p>
            <a:pPr algn="ctr"/>
            <a:endParaRPr lang="en-US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/>
          </p:nvPr>
        </p:nvSpPr>
        <p:spPr>
          <a:xfrm>
            <a:off x="4674240" y="1124744"/>
            <a:ext cx="3867414" cy="4896544"/>
          </a:xfrm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xmlns="" id="{6EA2A35D-F886-400C-84EB-AE4A4218FAD5}"/>
              </a:ext>
            </a:extLst>
          </p:cNvPr>
          <p:cNvSpPr/>
          <p:nvPr/>
        </p:nvSpPr>
        <p:spPr>
          <a:xfrm>
            <a:off x="179512" y="476486"/>
            <a:ext cx="89082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lt-LT" sz="2200" kern="0" dirty="0">
                <a:solidFill>
                  <a:schemeClr val="bg1"/>
                </a:solidFill>
              </a:rPr>
              <a:t>FINANSINIŲ PASLAUGŲ T</a:t>
            </a:r>
            <a:r>
              <a:rPr lang="en-GB" sz="2200" kern="0" dirty="0">
                <a:solidFill>
                  <a:schemeClr val="bg1"/>
                </a:solidFill>
              </a:rPr>
              <a:t>EI</a:t>
            </a:r>
            <a:r>
              <a:rPr lang="lt-LT" sz="2200" kern="0" dirty="0">
                <a:solidFill>
                  <a:schemeClr val="bg1"/>
                </a:solidFill>
              </a:rPr>
              <a:t>KĖJŲ KONKURENCIJA REGIONUOSE</a:t>
            </a:r>
            <a:endParaRPr lang="en-US" sz="2200" kern="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2656098-1D7F-4D2C-BA12-D8E9A73C8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4104652"/>
              </p:ext>
            </p:extLst>
          </p:nvPr>
        </p:nvGraphicFramePr>
        <p:xfrm>
          <a:off x="343080" y="1059656"/>
          <a:ext cx="4146232" cy="3414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449DC7B-13A8-46BB-B528-2944313DF729}"/>
              </a:ext>
            </a:extLst>
          </p:cNvPr>
          <p:cNvSpPr/>
          <p:nvPr/>
        </p:nvSpPr>
        <p:spPr>
          <a:xfrm>
            <a:off x="412200" y="4422623"/>
            <a:ext cx="8442832" cy="23448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7150539-11BA-4128-889F-A7236F5427E4}"/>
              </a:ext>
            </a:extLst>
          </p:cNvPr>
          <p:cNvSpPr/>
          <p:nvPr/>
        </p:nvSpPr>
        <p:spPr>
          <a:xfrm>
            <a:off x="4031219" y="4387909"/>
            <a:ext cx="1584176" cy="50405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/>
              <a:t>KONKURENTA</a:t>
            </a:r>
            <a:r>
              <a:rPr lang="en-GB" sz="1400" dirty="0"/>
              <a:t>I</a:t>
            </a:r>
            <a:endParaRPr lang="lt-LT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CF5F5F38-AC6B-4B36-B78E-E17E07699A30}"/>
              </a:ext>
            </a:extLst>
          </p:cNvPr>
          <p:cNvSpPr/>
          <p:nvPr/>
        </p:nvSpPr>
        <p:spPr>
          <a:xfrm>
            <a:off x="2776512" y="4927724"/>
            <a:ext cx="1897728" cy="133460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GREITŲJŲ KREDITŲ </a:t>
            </a:r>
          </a:p>
          <a:p>
            <a:pPr algn="ctr"/>
            <a:r>
              <a:rPr lang="lt-LT" sz="1400" dirty="0"/>
              <a:t>RINKA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6F6FA61-DAED-49BD-A32B-02A5F9DE9774}"/>
              </a:ext>
            </a:extLst>
          </p:cNvPr>
          <p:cNvSpPr/>
          <p:nvPr/>
        </p:nvSpPr>
        <p:spPr>
          <a:xfrm>
            <a:off x="640357" y="4726305"/>
            <a:ext cx="1990621" cy="1655023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400" dirty="0"/>
              <a:t>MAŽESNIEJI BANKAI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AAA78159-554D-44DC-8061-8D8747EAF893}"/>
              </a:ext>
            </a:extLst>
          </p:cNvPr>
          <p:cNvSpPr/>
          <p:nvPr/>
        </p:nvSpPr>
        <p:spPr>
          <a:xfrm>
            <a:off x="6954317" y="5130845"/>
            <a:ext cx="1732487" cy="911368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/>
              <a:t>FAKTORINGO ĮMONĖS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92AAB3B-85C2-487A-B781-BFC2C60BBCDD}"/>
              </a:ext>
            </a:extLst>
          </p:cNvPr>
          <p:cNvSpPr/>
          <p:nvPr/>
        </p:nvSpPr>
        <p:spPr>
          <a:xfrm>
            <a:off x="4846466" y="5029285"/>
            <a:ext cx="1897728" cy="113148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200" dirty="0"/>
              <a:t>SUTELKTINIO FINANSAVIMO PLATFORMOS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xmlns="" id="{80576373-6A9A-40F9-B803-45D270F473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589565"/>
              </p:ext>
            </p:extLst>
          </p:nvPr>
        </p:nvGraphicFramePr>
        <p:xfrm>
          <a:off x="4276819" y="1127585"/>
          <a:ext cx="4027562" cy="3446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184705A-EC29-42F3-B3E5-5C2CD0159622}"/>
              </a:ext>
            </a:extLst>
          </p:cNvPr>
          <p:cNvSpPr/>
          <p:nvPr/>
        </p:nvSpPr>
        <p:spPr>
          <a:xfrm>
            <a:off x="3376661" y="6293212"/>
            <a:ext cx="5443811" cy="4742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lt-LT" sz="1200" dirty="0"/>
              <a:t>Šaltinis: Lietuvos bankas, Lietuvos bankų asociacija, Kredito unijų informacija</a:t>
            </a:r>
          </a:p>
        </p:txBody>
      </p:sp>
    </p:spTree>
    <p:extLst>
      <p:ext uri="{BB962C8B-B14F-4D97-AF65-F5344CB8AC3E}">
        <p14:creationId xmlns:p14="http://schemas.microsoft.com/office/powerpoint/2010/main" val="7764506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k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LKU Presentation-3</Template>
  <TotalTime>9792</TotalTime>
  <Words>455</Words>
  <Application>Microsoft Office PowerPoint</Application>
  <PresentationFormat>Demonstracija ekrane (4:3)</PresentationFormat>
  <Paragraphs>149</Paragraphs>
  <Slides>13</Slides>
  <Notes>3</Notes>
  <HiddenSlides>0</HiddenSlides>
  <MMClips>0</MMClips>
  <ScaleCrop>false</ScaleCrop>
  <HeadingPairs>
    <vt:vector size="6" baseType="variant">
      <vt:variant>
        <vt:lpstr>Naudojami šriftai</vt:lpstr>
      </vt:variant>
      <vt:variant>
        <vt:i4>10</vt:i4>
      </vt:variant>
      <vt:variant>
        <vt:lpstr>Tema</vt:lpstr>
      </vt:variant>
      <vt:variant>
        <vt:i4>6</vt:i4>
      </vt:variant>
      <vt:variant>
        <vt:lpstr>Skaidrių pavadinimai</vt:lpstr>
      </vt:variant>
      <vt:variant>
        <vt:i4>13</vt:i4>
      </vt:variant>
    </vt:vector>
  </HeadingPairs>
  <TitlesOfParts>
    <vt:vector size="29" baseType="lpstr">
      <vt:lpstr>Arial</vt:lpstr>
      <vt:lpstr>Arial (Body)</vt:lpstr>
      <vt:lpstr>Arial (Tekstas)</vt:lpstr>
      <vt:lpstr>Calibri</vt:lpstr>
      <vt:lpstr>DejaVu Sans</vt:lpstr>
      <vt:lpstr>MS PMincho</vt:lpstr>
      <vt:lpstr>Open Sans</vt:lpstr>
      <vt:lpstr>StarSymbol</vt:lpstr>
      <vt:lpstr>Trebuchet MS</vt:lpstr>
      <vt:lpstr>Wingdings 3</vt:lpstr>
      <vt:lpstr>Custom Design</vt:lpstr>
      <vt:lpstr>lku</vt:lpstr>
      <vt:lpstr>1_Office Theme</vt:lpstr>
      <vt:lpstr>2_Office Theme</vt:lpstr>
      <vt:lpstr>1_Custom Design</vt:lpstr>
      <vt:lpstr>Briaunota</vt:lpstr>
      <vt:lpstr>„PowerPoint“ pateiktis</vt:lpstr>
      <vt:lpstr>KAS YRA KREDITO UNIJOS?</vt:lpstr>
      <vt:lpstr>„PowerPoint“ pateiktis</vt:lpstr>
      <vt:lpstr> </vt:lpstr>
      <vt:lpstr>„PowerPoint“ pateiktis</vt:lpstr>
      <vt:lpstr>FINANSAVIMAS (3) 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    Gyventojams ir verslui pasiekiamos finansinės paslaugos regionuose bei mažiau finansiškai patraukliose teritorijose;  Finansuojami tokie asmenys, kurie tradicinėms finansų įstaigoms yra mažiau priimtini, kaip: naujos įmonės, smulkus verslas, individualia veikla užsiimantys asmenys, LT emigrantai laikinai dirbantys užsienyje;  Bendruomeniškas valdymas ir galimybės sudarymas patiems bendruomenės (t. y. kredito unijos) nariams spręsti dėl savo kredito įstaigos veiklos strategijos ir pelno paskirstymo;  Kredito unijos finansuodamos bendruomenes, vietinį verslą, žemdirbius ir fizinius asmenis, prisideda prie ekonominių, socialinių ir kultūrinių poreikių skatinimo bei tenkinimo;   Kredito unijos finansuodamos nevyriausybinių organizacijų projektus (NVO), prisideda prie regionų gyventojų ekonominio aktyvumo;   Kredito unijos aktyviai bendradarbiaudamos su bendruomenėmis ir jų nariais, stiprina narių pasitikėjimą kredito unijomis.      </vt:lpstr>
      <vt:lpstr>„PowerPoint“ pateiktis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Gerardas</dc:creator>
  <cp:lastModifiedBy>Daiva Kur_x001e_šelytė</cp:lastModifiedBy>
  <cp:revision>480</cp:revision>
  <cp:lastPrinted>2019-11-19T06:54:22Z</cp:lastPrinted>
  <dcterms:created xsi:type="dcterms:W3CDTF">2015-03-30T13:30:45Z</dcterms:created>
  <dcterms:modified xsi:type="dcterms:W3CDTF">2019-11-26T09:13:39Z</dcterms:modified>
</cp:coreProperties>
</file>