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60"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ŠIDLAUSKAITĖ Rasa" initials="ŠR" lastIdx="5" clrIdx="0">
    <p:extLst>
      <p:ext uri="{19B8F6BF-5375-455C-9EA6-DF929625EA0E}">
        <p15:presenceInfo xmlns:p15="http://schemas.microsoft.com/office/powerpoint/2012/main" userId="S-1-5-21-4015230268-3135662936-2741650420-158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5/20/2022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5/20/2022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lt-LT" smtClean="0"/>
              <a:t>Spustelėję redag. ruoš. pavad. stilių</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5/20/2022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lt-LT" smtClean="0"/>
              <a:t>Spustelėję redag. ruoš. pavad. stilių</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5/20/2022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5/20/2022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normAutofit/>
          </a:bodyPr>
          <a:lstStyle/>
          <a:p>
            <a:pPr algn="ctr"/>
            <a:r>
              <a:rPr lang="lt-LT" sz="3000" dirty="0" smtClean="0">
                <a:latin typeface="Calibri" panose="020F0502020204030204" pitchFamily="34" charset="0"/>
                <a:cs typeface="Calibri" panose="020F0502020204030204" pitchFamily="34" charset="0"/>
              </a:rPr>
              <a:t>SEIMO KANCELIARIJOS KORUPCIJOS </a:t>
            </a:r>
            <a:r>
              <a:rPr lang="lt-LT" sz="3000" dirty="0">
                <a:latin typeface="Calibri" panose="020F0502020204030204" pitchFamily="34" charset="0"/>
                <a:cs typeface="Calibri" panose="020F0502020204030204" pitchFamily="34" charset="0"/>
              </a:rPr>
              <a:t>PREVENCIJOS </a:t>
            </a:r>
            <a:r>
              <a:rPr lang="lt-LT" sz="3000" dirty="0" smtClean="0">
                <a:latin typeface="Calibri" panose="020F0502020204030204" pitchFamily="34" charset="0"/>
                <a:cs typeface="Calibri" panose="020F0502020204030204" pitchFamily="34" charset="0"/>
              </a:rPr>
              <a:t>KOMISIJA</a:t>
            </a:r>
            <a:endParaRPr lang="lt-LT" sz="3000" dirty="0">
              <a:latin typeface="Calibri" panose="020F0502020204030204" pitchFamily="34" charset="0"/>
              <a:cs typeface="Calibri" panose="020F0502020204030204" pitchFamily="34" charset="0"/>
            </a:endParaRPr>
          </a:p>
        </p:txBody>
      </p:sp>
      <p:sp>
        <p:nvSpPr>
          <p:cNvPr id="3" name="Antrinis pavadinimas 2"/>
          <p:cNvSpPr>
            <a:spLocks noGrp="1"/>
          </p:cNvSpPr>
          <p:nvPr>
            <p:ph type="subTitle" idx="1"/>
          </p:nvPr>
        </p:nvSpPr>
        <p:spPr>
          <a:xfrm>
            <a:off x="660707" y="4254671"/>
            <a:ext cx="10993546" cy="590321"/>
          </a:xfrm>
        </p:spPr>
        <p:txBody>
          <a:bodyPr>
            <a:normAutofit/>
          </a:bodyPr>
          <a:lstStyle/>
          <a:p>
            <a:pPr algn="ctr"/>
            <a:r>
              <a:rPr lang="en-US" sz="3200" b="1" dirty="0" smtClean="0">
                <a:solidFill>
                  <a:schemeClr val="bg1"/>
                </a:solidFill>
                <a:latin typeface="Calibri Light" panose="020F0302020204030204" pitchFamily="34" charset="0"/>
                <a:cs typeface="Calibri Light" panose="020F0302020204030204" pitchFamily="34" charset="0"/>
              </a:rPr>
              <a:t>2022 </a:t>
            </a:r>
            <a:r>
              <a:rPr lang="lt-LT" sz="3200" b="1" dirty="0" smtClean="0">
                <a:solidFill>
                  <a:schemeClr val="bg1"/>
                </a:solidFill>
                <a:latin typeface="Calibri Light" panose="020F0302020204030204" pitchFamily="34" charset="0"/>
                <a:cs typeface="Calibri Light" panose="020F0302020204030204" pitchFamily="34" charset="0"/>
              </a:rPr>
              <a:t>METŲ VEIKLOS PLANAS</a:t>
            </a:r>
            <a:endParaRPr lang="lt-LT" sz="3200" b="1"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11461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latin typeface="Calibri" panose="020F0502020204030204" pitchFamily="34" charset="0"/>
                <a:cs typeface="Calibri" panose="020F0502020204030204" pitchFamily="34" charset="0"/>
              </a:rPr>
              <a:t>Pagrindinis komisijos uždavinys – kurti korupcijai atsparią aplinką Lietuvos respublikos seimo kanceliarijoje</a:t>
            </a:r>
            <a:endParaRPr lang="lt-LT" dirty="0">
              <a:latin typeface="Calibri" panose="020F0502020204030204" pitchFamily="34" charset="0"/>
              <a:cs typeface="Calibri" panose="020F0502020204030204" pitchFamily="34" charset="0"/>
            </a:endParaRPr>
          </a:p>
        </p:txBody>
      </p:sp>
      <p:sp>
        <p:nvSpPr>
          <p:cNvPr id="3" name="Turinio vietos rezervavimo ženklas 2"/>
          <p:cNvSpPr>
            <a:spLocks noGrp="1"/>
          </p:cNvSpPr>
          <p:nvPr>
            <p:ph idx="1"/>
          </p:nvPr>
        </p:nvSpPr>
        <p:spPr/>
        <p:txBody>
          <a:bodyPr>
            <a:normAutofit/>
          </a:bodyPr>
          <a:lstStyle/>
          <a:p>
            <a:pPr marL="0" indent="0">
              <a:buNone/>
            </a:pPr>
            <a:r>
              <a:rPr lang="lt-LT" sz="2400" b="1" dirty="0" smtClean="0">
                <a:latin typeface="Calibri Light" panose="020F0302020204030204" pitchFamily="34" charset="0"/>
                <a:cs typeface="Calibri Light" panose="020F0302020204030204" pitchFamily="34" charset="0"/>
              </a:rPr>
              <a:t>Įgyvendindama šį uždavinį, Komisija </a:t>
            </a:r>
            <a:r>
              <a:rPr lang="en-US" sz="2400" b="1" dirty="0" smtClean="0">
                <a:latin typeface="Calibri Light" panose="020F0302020204030204" pitchFamily="34" charset="0"/>
                <a:cs typeface="Calibri Light" panose="020F0302020204030204" pitchFamily="34" charset="0"/>
              </a:rPr>
              <a:t>2022 </a:t>
            </a:r>
            <a:r>
              <a:rPr lang="lt-LT" sz="2400" b="1" dirty="0" smtClean="0">
                <a:latin typeface="Calibri Light" panose="020F0302020204030204" pitchFamily="34" charset="0"/>
                <a:cs typeface="Calibri Light" panose="020F0302020204030204" pitchFamily="34" charset="0"/>
              </a:rPr>
              <a:t>m. suplanavo užduotis šiose srityse:</a:t>
            </a:r>
          </a:p>
          <a:p>
            <a:pPr>
              <a:buFont typeface="Wingdings" panose="05000000000000000000" pitchFamily="2" charset="2"/>
              <a:buChar char="§"/>
            </a:pPr>
            <a:r>
              <a:rPr lang="lt-LT" sz="2400" dirty="0" smtClean="0">
                <a:latin typeface="Calibri Light" panose="020F0302020204030204" pitchFamily="34" charset="0"/>
                <a:cs typeface="Calibri Light" panose="020F0302020204030204" pitchFamily="34" charset="0"/>
              </a:rPr>
              <a:t>Teisinis reglamentavimas</a:t>
            </a:r>
          </a:p>
          <a:p>
            <a:pPr>
              <a:buFont typeface="Wingdings" panose="05000000000000000000" pitchFamily="2" charset="2"/>
              <a:buChar char="§"/>
            </a:pPr>
            <a:r>
              <a:rPr lang="lt-LT" sz="2400" dirty="0" smtClean="0">
                <a:latin typeface="Calibri Light" panose="020F0302020204030204" pitchFamily="34" charset="0"/>
                <a:cs typeface="Calibri Light" panose="020F0302020204030204" pitchFamily="34" charset="0"/>
              </a:rPr>
              <a:t>Teisės aktų taikymas/įgyvendinimas</a:t>
            </a:r>
          </a:p>
          <a:p>
            <a:pPr>
              <a:buFont typeface="Wingdings" panose="05000000000000000000" pitchFamily="2" charset="2"/>
              <a:buChar char="§"/>
            </a:pPr>
            <a:r>
              <a:rPr lang="lt-LT" sz="2400" dirty="0">
                <a:latin typeface="Calibri Light" panose="020F0302020204030204" pitchFamily="34" charset="0"/>
                <a:cs typeface="Calibri Light" panose="020F0302020204030204" pitchFamily="34" charset="0"/>
              </a:rPr>
              <a:t>K</a:t>
            </a:r>
            <a:r>
              <a:rPr lang="lt-LT" sz="2400" dirty="0" smtClean="0">
                <a:latin typeface="Calibri Light" panose="020F0302020204030204" pitchFamily="34" charset="0"/>
                <a:cs typeface="Calibri Light" panose="020F0302020204030204" pitchFamily="34" charset="0"/>
              </a:rPr>
              <a:t>omunikacija</a:t>
            </a:r>
            <a:endParaRPr lang="lt-LT"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07734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latin typeface="Calibri" panose="020F0502020204030204" pitchFamily="34" charset="0"/>
                <a:cs typeface="Calibri" panose="020F0502020204030204" pitchFamily="34" charset="0"/>
              </a:rPr>
              <a:t>Teisinio reglamentavimo srities užduotys</a:t>
            </a:r>
            <a:endParaRPr lang="lt-LT" dirty="0">
              <a:latin typeface="Calibri" panose="020F0502020204030204" pitchFamily="34" charset="0"/>
              <a:cs typeface="Calibri" panose="020F0502020204030204" pitchFamily="34" charset="0"/>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1866539048"/>
              </p:ext>
            </p:extLst>
          </p:nvPr>
        </p:nvGraphicFramePr>
        <p:xfrm>
          <a:off x="437237" y="2002404"/>
          <a:ext cx="11317526" cy="4511040"/>
        </p:xfrm>
        <a:graphic>
          <a:graphicData uri="http://schemas.openxmlformats.org/drawingml/2006/table">
            <a:tbl>
              <a:tblPr firstRow="1" bandRow="1">
                <a:tableStyleId>{5C22544A-7EE6-4342-B048-85BDC9FD1C3A}</a:tableStyleId>
              </a:tblPr>
              <a:tblGrid>
                <a:gridCol w="437406">
                  <a:extLst>
                    <a:ext uri="{9D8B030D-6E8A-4147-A177-3AD203B41FA5}">
                      <a16:colId xmlns:a16="http://schemas.microsoft.com/office/drawing/2014/main" val="3683803925"/>
                    </a:ext>
                  </a:extLst>
                </a:gridCol>
                <a:gridCol w="7851914">
                  <a:extLst>
                    <a:ext uri="{9D8B030D-6E8A-4147-A177-3AD203B41FA5}">
                      <a16:colId xmlns:a16="http://schemas.microsoft.com/office/drawing/2014/main" val="3591232361"/>
                    </a:ext>
                  </a:extLst>
                </a:gridCol>
                <a:gridCol w="1391478">
                  <a:extLst>
                    <a:ext uri="{9D8B030D-6E8A-4147-A177-3AD203B41FA5}">
                      <a16:colId xmlns:a16="http://schemas.microsoft.com/office/drawing/2014/main" val="1619365956"/>
                    </a:ext>
                  </a:extLst>
                </a:gridCol>
                <a:gridCol w="1636728">
                  <a:extLst>
                    <a:ext uri="{9D8B030D-6E8A-4147-A177-3AD203B41FA5}">
                      <a16:colId xmlns:a16="http://schemas.microsoft.com/office/drawing/2014/main" val="3348895335"/>
                    </a:ext>
                  </a:extLst>
                </a:gridCol>
              </a:tblGrid>
              <a:tr h="370840">
                <a:tc>
                  <a:txBody>
                    <a:bodyPr/>
                    <a:lstStyle/>
                    <a:p>
                      <a:pPr algn="ctr"/>
                      <a:r>
                        <a:rPr lang="lt-LT" sz="1300" dirty="0" smtClean="0">
                          <a:latin typeface="Calibri" panose="020F0502020204030204" pitchFamily="34" charset="0"/>
                          <a:cs typeface="Calibri" panose="020F0502020204030204" pitchFamily="34" charset="0"/>
                        </a:rPr>
                        <a:t>Eil. </a:t>
                      </a:r>
                      <a:r>
                        <a:rPr lang="lt-LT" sz="1300" dirty="0" err="1" smtClean="0">
                          <a:latin typeface="Calibri" panose="020F0502020204030204" pitchFamily="34" charset="0"/>
                          <a:cs typeface="Calibri" panose="020F0502020204030204" pitchFamily="34" charset="0"/>
                        </a:rPr>
                        <a:t>nr.</a:t>
                      </a:r>
                      <a:endParaRPr lang="lt-LT" sz="1300" dirty="0">
                        <a:latin typeface="Calibri" panose="020F0502020204030204" pitchFamily="34" charset="0"/>
                        <a:cs typeface="Calibri" panose="020F0502020204030204" pitchFamily="34" charset="0"/>
                      </a:endParaRPr>
                    </a:p>
                  </a:txBody>
                  <a:tcPr anchor="ctr"/>
                </a:tc>
                <a:tc>
                  <a:txBody>
                    <a:bodyPr/>
                    <a:lstStyle/>
                    <a:p>
                      <a:pPr algn="ctr"/>
                      <a:r>
                        <a:rPr lang="lt-LT" sz="1300" dirty="0" smtClean="0">
                          <a:latin typeface="Calibri" panose="020F0502020204030204" pitchFamily="34" charset="0"/>
                          <a:cs typeface="Calibri" panose="020F0502020204030204" pitchFamily="34" charset="0"/>
                        </a:rPr>
                        <a:t>Užduotis</a:t>
                      </a:r>
                      <a:endParaRPr lang="lt-LT" sz="1300" dirty="0">
                        <a:latin typeface="Calibri" panose="020F0502020204030204" pitchFamily="34" charset="0"/>
                        <a:cs typeface="Calibri" panose="020F0502020204030204" pitchFamily="34" charset="0"/>
                      </a:endParaRPr>
                    </a:p>
                  </a:txBody>
                  <a:tcPr anchor="ctr"/>
                </a:tc>
                <a:tc>
                  <a:txBody>
                    <a:bodyPr/>
                    <a:lstStyle/>
                    <a:p>
                      <a:pPr algn="ctr"/>
                      <a:r>
                        <a:rPr lang="lt-LT" sz="1300" baseline="0" dirty="0" smtClean="0">
                          <a:latin typeface="Calibri" panose="020F0502020204030204" pitchFamily="34" charset="0"/>
                          <a:cs typeface="Calibri" panose="020F0502020204030204" pitchFamily="34" charset="0"/>
                        </a:rPr>
                        <a:t>Įgyvendinimo terminas</a:t>
                      </a:r>
                      <a:endParaRPr lang="lt-LT" sz="1300" dirty="0">
                        <a:latin typeface="Calibri" panose="020F0502020204030204" pitchFamily="34" charset="0"/>
                        <a:cs typeface="Calibri" panose="020F0502020204030204" pitchFamily="34" charset="0"/>
                      </a:endParaRPr>
                    </a:p>
                  </a:txBody>
                  <a:tcPr anchor="ctr"/>
                </a:tc>
                <a:tc>
                  <a:txBody>
                    <a:bodyPr/>
                    <a:lstStyle/>
                    <a:p>
                      <a:pPr algn="ctr"/>
                      <a:r>
                        <a:rPr lang="lt-LT" sz="1300" dirty="0" smtClean="0">
                          <a:latin typeface="Calibri" panose="020F0502020204030204" pitchFamily="34" charset="0"/>
                          <a:cs typeface="Calibri" panose="020F0502020204030204" pitchFamily="34" charset="0"/>
                        </a:rPr>
                        <a:t>Atsakingas komisijos</a:t>
                      </a:r>
                      <a:r>
                        <a:rPr lang="lt-LT" sz="1300" baseline="0" dirty="0" smtClean="0">
                          <a:latin typeface="Calibri" panose="020F0502020204030204" pitchFamily="34" charset="0"/>
                          <a:cs typeface="Calibri" panose="020F0502020204030204" pitchFamily="34" charset="0"/>
                        </a:rPr>
                        <a:t> narys</a:t>
                      </a:r>
                      <a:endParaRPr lang="lt-LT" sz="13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092275830"/>
                  </a:ext>
                </a:extLst>
              </a:tr>
              <a:tr h="370840">
                <a:tc>
                  <a:txBody>
                    <a:bodyPr/>
                    <a:lstStyle/>
                    <a:p>
                      <a:r>
                        <a:rPr lang="en-US" sz="1300" dirty="0" smtClean="0">
                          <a:latin typeface="Calibri Light" panose="020F0302020204030204" pitchFamily="34" charset="0"/>
                          <a:cs typeface="Calibri Light" panose="020F0302020204030204" pitchFamily="34" charset="0"/>
                        </a:rPr>
                        <a:t>1.</a:t>
                      </a:r>
                      <a:endParaRPr lang="lt-LT" sz="1300" dirty="0">
                        <a:latin typeface="Calibri Light" panose="020F0302020204030204" pitchFamily="34" charset="0"/>
                        <a:cs typeface="Calibri Light" panose="020F0302020204030204" pitchFamily="34" charset="0"/>
                      </a:endParaRPr>
                    </a:p>
                  </a:txBody>
                  <a:tcPr/>
                </a:tc>
                <a:tc>
                  <a:txBody>
                    <a:bodyPr/>
                    <a:lstStyle/>
                    <a:p>
                      <a:pPr algn="l"/>
                      <a:r>
                        <a:rPr lang="lt-LT" sz="1300" dirty="0" smtClean="0">
                          <a:latin typeface="Calibri Light" panose="020F0302020204030204" pitchFamily="34" charset="0"/>
                          <a:cs typeface="Calibri Light" panose="020F0302020204030204" pitchFamily="34" charset="0"/>
                        </a:rPr>
                        <a:t>Parengti L</a:t>
                      </a:r>
                      <a:r>
                        <a:rPr lang="en-US" sz="1300" dirty="0" err="1" smtClean="0">
                          <a:latin typeface="Calibri Light" panose="020F0302020204030204" pitchFamily="34" charset="0"/>
                          <a:cs typeface="Calibri Light" panose="020F0302020204030204" pitchFamily="34" charset="0"/>
                        </a:rPr>
                        <a:t>ietuvos</a:t>
                      </a:r>
                      <a:r>
                        <a:rPr lang="en-US" sz="1300" dirty="0" smtClean="0">
                          <a:latin typeface="Calibri Light" panose="020F0302020204030204" pitchFamily="34" charset="0"/>
                          <a:cs typeface="Calibri Light" panose="020F0302020204030204" pitchFamily="34" charset="0"/>
                        </a:rPr>
                        <a:t> </a:t>
                      </a:r>
                      <a:r>
                        <a:rPr lang="lt-LT" sz="1300" dirty="0" smtClean="0">
                          <a:latin typeface="Calibri Light" panose="020F0302020204030204" pitchFamily="34" charset="0"/>
                          <a:cs typeface="Calibri Light" panose="020F0302020204030204" pitchFamily="34" charset="0"/>
                        </a:rPr>
                        <a:t>R</a:t>
                      </a:r>
                      <a:r>
                        <a:rPr lang="en-US" sz="1300" dirty="0" err="1" smtClean="0">
                          <a:latin typeface="Calibri Light" panose="020F0302020204030204" pitchFamily="34" charset="0"/>
                          <a:cs typeface="Calibri Light" panose="020F0302020204030204" pitchFamily="34" charset="0"/>
                        </a:rPr>
                        <a:t>espubliko</a:t>
                      </a:r>
                      <a:r>
                        <a:rPr lang="en-US" sz="1300" dirty="0" smtClean="0">
                          <a:latin typeface="Calibri Light" panose="020F0302020204030204" pitchFamily="34" charset="0"/>
                          <a:cs typeface="Calibri Light" panose="020F0302020204030204" pitchFamily="34" charset="0"/>
                        </a:rPr>
                        <a:t> </a:t>
                      </a:r>
                      <a:r>
                        <a:rPr lang="lt-LT" sz="1300" dirty="0" smtClean="0">
                          <a:latin typeface="Calibri Light" panose="020F0302020204030204" pitchFamily="34" charset="0"/>
                          <a:cs typeface="Calibri Light" panose="020F0302020204030204" pitchFamily="34" charset="0"/>
                        </a:rPr>
                        <a:t>S</a:t>
                      </a:r>
                      <a:r>
                        <a:rPr lang="en-US" sz="1300" dirty="0" err="1" smtClean="0">
                          <a:latin typeface="Calibri Light" panose="020F0302020204030204" pitchFamily="34" charset="0"/>
                          <a:cs typeface="Calibri Light" panose="020F0302020204030204" pitchFamily="34" charset="0"/>
                        </a:rPr>
                        <a:t>eimo</a:t>
                      </a:r>
                      <a:r>
                        <a:rPr lang="lt-LT" sz="1300" dirty="0" smtClean="0">
                          <a:latin typeface="Calibri Light" panose="020F0302020204030204" pitchFamily="34" charset="0"/>
                          <a:cs typeface="Calibri Light" panose="020F0302020204030204" pitchFamily="34" charset="0"/>
                        </a:rPr>
                        <a:t> kanceliarijos</a:t>
                      </a:r>
                      <a:r>
                        <a:rPr lang="en-US" sz="1300" dirty="0" smtClean="0">
                          <a:latin typeface="Calibri Light" panose="020F0302020204030204" pitchFamily="34" charset="0"/>
                          <a:cs typeface="Calibri Light" panose="020F0302020204030204" pitchFamily="34" charset="0"/>
                        </a:rPr>
                        <a:t> (</a:t>
                      </a:r>
                      <a:r>
                        <a:rPr lang="en-US" sz="1300" dirty="0" err="1" smtClean="0">
                          <a:latin typeface="Calibri Light" panose="020F0302020204030204" pitchFamily="34" charset="0"/>
                          <a:cs typeface="Calibri Light" panose="020F0302020204030204" pitchFamily="34" charset="0"/>
                        </a:rPr>
                        <a:t>toliau</a:t>
                      </a:r>
                      <a:r>
                        <a:rPr lang="en-US" sz="1300" baseline="0" dirty="0" smtClean="0">
                          <a:latin typeface="Calibri Light" panose="020F0302020204030204" pitchFamily="34" charset="0"/>
                          <a:cs typeface="Calibri Light" panose="020F0302020204030204" pitchFamily="34" charset="0"/>
                        </a:rPr>
                        <a:t> – LRSK)</a:t>
                      </a:r>
                      <a:r>
                        <a:rPr lang="lt-LT" sz="1300" dirty="0" smtClean="0">
                          <a:latin typeface="Calibri Light" panose="020F0302020204030204" pitchFamily="34" charset="0"/>
                          <a:cs typeface="Calibri Light" panose="020F0302020204030204" pitchFamily="34" charset="0"/>
                        </a:rPr>
                        <a:t> Antikorupcinio elgesio kodeksą</a:t>
                      </a:r>
                      <a:r>
                        <a:rPr lang="en-US" sz="1300" dirty="0" smtClean="0">
                          <a:latin typeface="Calibri Light" panose="020F0302020204030204" pitchFamily="34" charset="0"/>
                          <a:cs typeface="Calibri Light" panose="020F0302020204030204" pitchFamily="34" charset="0"/>
                        </a:rPr>
                        <a:t>/</a:t>
                      </a:r>
                      <a:r>
                        <a:rPr lang="lt-LT" sz="1300" dirty="0" smtClean="0">
                          <a:latin typeface="Calibri Light" panose="020F0302020204030204" pitchFamily="34" charset="0"/>
                          <a:cs typeface="Calibri Light" panose="020F0302020204030204" pitchFamily="34" charset="0"/>
                        </a:rPr>
                        <a:t>taisykles</a:t>
                      </a:r>
                      <a:r>
                        <a:rPr lang="en-US" sz="1300" baseline="0" dirty="0" smtClean="0">
                          <a:latin typeface="Calibri Light" panose="020F0302020204030204" pitchFamily="34" charset="0"/>
                          <a:cs typeface="Calibri Light" panose="020F0302020204030204" pitchFamily="34" charset="0"/>
                        </a:rPr>
                        <a:t> ir </a:t>
                      </a:r>
                      <a:r>
                        <a:rPr lang="en-US" sz="1300" baseline="0" dirty="0" err="1" smtClean="0">
                          <a:latin typeface="Calibri Light" panose="020F0302020204030204" pitchFamily="34" charset="0"/>
                          <a:cs typeface="Calibri Light" panose="020F0302020204030204" pitchFamily="34" charset="0"/>
                        </a:rPr>
                        <a:t>pateikti</a:t>
                      </a:r>
                      <a:r>
                        <a:rPr lang="en-US" sz="1300" baseline="0" dirty="0" smtClean="0">
                          <a:latin typeface="Calibri Light" panose="020F0302020204030204" pitchFamily="34" charset="0"/>
                          <a:cs typeface="Calibri Light" panose="020F0302020204030204" pitchFamily="34" charset="0"/>
                        </a:rPr>
                        <a:t> </a:t>
                      </a:r>
                      <a:r>
                        <a:rPr lang="en-US" sz="1300" baseline="0" dirty="0" err="1" smtClean="0">
                          <a:latin typeface="Calibri Light" panose="020F0302020204030204" pitchFamily="34" charset="0"/>
                          <a:cs typeface="Calibri Light" panose="020F0302020204030204" pitchFamily="34" charset="0"/>
                        </a:rPr>
                        <a:t>tvirtinti</a:t>
                      </a:r>
                      <a:r>
                        <a:rPr lang="en-US" sz="1300" baseline="0" dirty="0" smtClean="0">
                          <a:latin typeface="Calibri Light" panose="020F0302020204030204" pitchFamily="34" charset="0"/>
                          <a:cs typeface="Calibri Light" panose="020F0302020204030204" pitchFamily="34" charset="0"/>
                        </a:rPr>
                        <a:t> </a:t>
                      </a:r>
                      <a:r>
                        <a:rPr lang="lt-LT" sz="1300" dirty="0" smtClean="0">
                          <a:latin typeface="Calibri Light" panose="020F0302020204030204" pitchFamily="34" charset="0"/>
                          <a:cs typeface="Calibri Light" panose="020F0302020204030204" pitchFamily="34" charset="0"/>
                        </a:rPr>
                        <a:t>Seimo kancleriui</a:t>
                      </a:r>
                    </a:p>
                  </a:txBody>
                  <a:tcPr anchor="ctr"/>
                </a:tc>
                <a:tc>
                  <a:txBody>
                    <a:bodyPr/>
                    <a:lstStyle/>
                    <a:p>
                      <a:pPr algn="ctr"/>
                      <a:r>
                        <a:rPr lang="en-US" sz="1300" dirty="0" smtClean="0">
                          <a:latin typeface="Calibri Light" panose="020F0302020204030204" pitchFamily="34" charset="0"/>
                          <a:cs typeface="Calibri Light" panose="020F0302020204030204" pitchFamily="34" charset="0"/>
                        </a:rPr>
                        <a:t>2022-04-01</a:t>
                      </a:r>
                      <a:endParaRPr lang="lt-LT" sz="1300" dirty="0">
                        <a:latin typeface="Calibri Light" panose="020F0302020204030204" pitchFamily="34" charset="0"/>
                        <a:cs typeface="Calibri Light" panose="020F0302020204030204" pitchFamily="34" charset="0"/>
                      </a:endParaRPr>
                    </a:p>
                  </a:txBody>
                  <a:tcPr anchor="ctr"/>
                </a:tc>
                <a:tc>
                  <a:txBody>
                    <a:bodyPr/>
                    <a:lstStyle/>
                    <a:p>
                      <a:pPr algn="ctr"/>
                      <a:r>
                        <a:rPr lang="en-US" sz="1300" dirty="0" err="1" smtClean="0">
                          <a:latin typeface="Calibri Light" panose="020F0302020204030204" pitchFamily="34" charset="0"/>
                          <a:cs typeface="Calibri Light" panose="020F0302020204030204" pitchFamily="34" charset="0"/>
                        </a:rPr>
                        <a:t>Visi</a:t>
                      </a:r>
                      <a:r>
                        <a:rPr lang="en-US" sz="1300" dirty="0" smtClean="0">
                          <a:latin typeface="Calibri Light" panose="020F0302020204030204" pitchFamily="34" charset="0"/>
                          <a:cs typeface="Calibri Light" panose="020F0302020204030204" pitchFamily="34" charset="0"/>
                        </a:rPr>
                        <a:t> </a:t>
                      </a:r>
                      <a:r>
                        <a:rPr lang="en-US" sz="1300" dirty="0" err="1" smtClean="0">
                          <a:latin typeface="Calibri Light" panose="020F0302020204030204" pitchFamily="34" charset="0"/>
                          <a:cs typeface="Calibri Light" panose="020F0302020204030204" pitchFamily="34" charset="0"/>
                        </a:rPr>
                        <a:t>komisijos</a:t>
                      </a:r>
                      <a:r>
                        <a:rPr lang="en-US" sz="1300" dirty="0" smtClean="0">
                          <a:latin typeface="Calibri Light" panose="020F0302020204030204" pitchFamily="34" charset="0"/>
                          <a:cs typeface="Calibri Light" panose="020F0302020204030204" pitchFamily="34" charset="0"/>
                        </a:rPr>
                        <a:t> </a:t>
                      </a:r>
                      <a:r>
                        <a:rPr lang="en-US" sz="1300" dirty="0" err="1" smtClean="0">
                          <a:latin typeface="Calibri Light" panose="020F0302020204030204" pitchFamily="34" charset="0"/>
                          <a:cs typeface="Calibri Light" panose="020F0302020204030204" pitchFamily="34" charset="0"/>
                        </a:rPr>
                        <a:t>nariai</a:t>
                      </a:r>
                      <a:endParaRPr lang="lt-LT" sz="1300"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2860123538"/>
                  </a:ext>
                </a:extLst>
              </a:tr>
              <a:tr h="370840">
                <a:tc>
                  <a:txBody>
                    <a:bodyPr/>
                    <a:lstStyle/>
                    <a:p>
                      <a:r>
                        <a:rPr lang="en-US" sz="1300" dirty="0" smtClean="0">
                          <a:latin typeface="Calibri Light" panose="020F0302020204030204" pitchFamily="34" charset="0"/>
                          <a:cs typeface="Calibri Light" panose="020F0302020204030204" pitchFamily="34" charset="0"/>
                        </a:rPr>
                        <a:t>2.</a:t>
                      </a:r>
                      <a:endParaRPr lang="lt-LT" sz="1300" dirty="0">
                        <a:latin typeface="Calibri Light" panose="020F0302020204030204" pitchFamily="34" charset="0"/>
                        <a:cs typeface="Calibri Light" panose="020F0302020204030204" pitchFamily="34" charset="0"/>
                      </a:endParaRPr>
                    </a:p>
                  </a:txBody>
                  <a:tcPr/>
                </a:tc>
                <a:tc>
                  <a:txBody>
                    <a:bodyPr/>
                    <a:lstStyle/>
                    <a:p>
                      <a:pPr algn="l"/>
                      <a:r>
                        <a:rPr lang="lt-LT" sz="1300" dirty="0" smtClean="0">
                          <a:latin typeface="Calibri Light" panose="020F0302020204030204" pitchFamily="34" charset="0"/>
                          <a:cs typeface="Calibri Light" panose="020F0302020204030204" pitchFamily="34" charset="0"/>
                        </a:rPr>
                        <a:t>Pagal Įstatymo reikalavimus ir Vyriausybės patvirtintus už korupcijai atsparios aplinkos kūrimą atsakingų subjektų pavyzdinius nuostatus parengti Komisijos nuostatus.</a:t>
                      </a:r>
                    </a:p>
                    <a:p>
                      <a:pPr algn="l"/>
                      <a:r>
                        <a:rPr lang="lt-LT" sz="1300" dirty="0" smtClean="0">
                          <a:latin typeface="Calibri Light" panose="020F0302020204030204" pitchFamily="34" charset="0"/>
                          <a:cs typeface="Calibri Light" panose="020F0302020204030204" pitchFamily="34" charset="0"/>
                        </a:rPr>
                        <a:t>Projekto rengimas, svarstymas, derinimas, teikimas Seimo kancleriui.</a:t>
                      </a:r>
                    </a:p>
                  </a:txBody>
                  <a:tcPr anchor="ctr"/>
                </a:tc>
                <a:tc>
                  <a:txBody>
                    <a:bodyPr/>
                    <a:lstStyle/>
                    <a:p>
                      <a:pPr algn="ctr"/>
                      <a:r>
                        <a:rPr lang="en-US" sz="1300" dirty="0" smtClean="0">
                          <a:latin typeface="Calibri Light" panose="020F0302020204030204" pitchFamily="34" charset="0"/>
                          <a:cs typeface="Calibri Light" panose="020F0302020204030204" pitchFamily="34" charset="0"/>
                        </a:rPr>
                        <a:t>2022-03-18</a:t>
                      </a:r>
                      <a:endParaRPr lang="lt-LT" sz="1300" dirty="0">
                        <a:latin typeface="Calibri Light" panose="020F0302020204030204" pitchFamily="34" charset="0"/>
                        <a:cs typeface="Calibri Light" panose="020F0302020204030204" pitchFamily="34" charset="0"/>
                      </a:endParaRPr>
                    </a:p>
                  </a:txBody>
                  <a:tcPr anchor="ctr"/>
                </a:tc>
                <a:tc>
                  <a:txBody>
                    <a:bodyPr/>
                    <a:lstStyle/>
                    <a:p>
                      <a:pPr algn="ctr"/>
                      <a:r>
                        <a:rPr lang="en-US" sz="1300" dirty="0" err="1" smtClean="0">
                          <a:latin typeface="Calibri Light" panose="020F0302020204030204" pitchFamily="34" charset="0"/>
                          <a:cs typeface="Calibri Light" panose="020F0302020204030204" pitchFamily="34" charset="0"/>
                        </a:rPr>
                        <a:t>Visi</a:t>
                      </a:r>
                      <a:r>
                        <a:rPr lang="en-US" sz="1300" dirty="0" smtClean="0">
                          <a:latin typeface="Calibri Light" panose="020F0302020204030204" pitchFamily="34" charset="0"/>
                          <a:cs typeface="Calibri Light" panose="020F0302020204030204" pitchFamily="34" charset="0"/>
                        </a:rPr>
                        <a:t> </a:t>
                      </a:r>
                      <a:r>
                        <a:rPr lang="en-US" sz="1300" dirty="0" err="1" smtClean="0">
                          <a:latin typeface="Calibri Light" panose="020F0302020204030204" pitchFamily="34" charset="0"/>
                          <a:cs typeface="Calibri Light" panose="020F0302020204030204" pitchFamily="34" charset="0"/>
                        </a:rPr>
                        <a:t>komisijos</a:t>
                      </a:r>
                      <a:r>
                        <a:rPr lang="en-US" sz="1300" dirty="0" smtClean="0">
                          <a:latin typeface="Calibri Light" panose="020F0302020204030204" pitchFamily="34" charset="0"/>
                          <a:cs typeface="Calibri Light" panose="020F0302020204030204" pitchFamily="34" charset="0"/>
                        </a:rPr>
                        <a:t> </a:t>
                      </a:r>
                      <a:r>
                        <a:rPr lang="en-US" sz="1300" dirty="0" err="1" smtClean="0">
                          <a:latin typeface="Calibri Light" panose="020F0302020204030204" pitchFamily="34" charset="0"/>
                          <a:cs typeface="Calibri Light" panose="020F0302020204030204" pitchFamily="34" charset="0"/>
                        </a:rPr>
                        <a:t>nariai</a:t>
                      </a:r>
                      <a:endParaRPr lang="lt-LT" sz="1300"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281061333"/>
                  </a:ext>
                </a:extLst>
              </a:tr>
              <a:tr h="370840">
                <a:tc>
                  <a:txBody>
                    <a:bodyPr/>
                    <a:lstStyle/>
                    <a:p>
                      <a:r>
                        <a:rPr lang="en-US" sz="1300" dirty="0" smtClean="0">
                          <a:latin typeface="Calibri Light" panose="020F0302020204030204" pitchFamily="34" charset="0"/>
                          <a:cs typeface="Calibri Light" panose="020F0302020204030204" pitchFamily="34" charset="0"/>
                        </a:rPr>
                        <a:t>3.</a:t>
                      </a:r>
                      <a:endParaRPr lang="lt-LT" sz="1300" dirty="0">
                        <a:latin typeface="Calibri Light" panose="020F0302020204030204" pitchFamily="34" charset="0"/>
                        <a:cs typeface="Calibri Light" panose="020F0302020204030204" pitchFamily="34" charset="0"/>
                      </a:endParaRPr>
                    </a:p>
                  </a:txBody>
                  <a:tcPr/>
                </a:tc>
                <a:tc>
                  <a:txBody>
                    <a:bodyPr/>
                    <a:lstStyle/>
                    <a:p>
                      <a:pPr algn="l"/>
                      <a:r>
                        <a:rPr lang="lt-LT" sz="1300" dirty="0" smtClean="0">
                          <a:latin typeface="Calibri Light" panose="020F0302020204030204" pitchFamily="34" charset="0"/>
                          <a:cs typeface="Calibri Light" panose="020F0302020204030204" pitchFamily="34" charset="0"/>
                        </a:rPr>
                        <a:t>Įvertinti, ar Seimo kanceliarijoje nustatytas reglamentavimas atliekant personalo patikimumo užtikrinimą, atitinka Įstatymo III skyriaus 15-19 straipsniuose nustatytą reglamentavimą ir Lietuvos Respublikos specialiųjų tyrimų tarnybos direktoriaus patvirtintos informacijos apie asmenį pateikimo tvarkos nuostatus. Įgyvendinti Įstatyme nustatytus reikalavimus. Esant reikalingumui, projekto rengimas, svarstymas, derinimas, teikimas Seimo kancleriui.</a:t>
                      </a:r>
                      <a:endParaRPr lang="lt-LT" sz="1300" dirty="0">
                        <a:latin typeface="Calibri Light" panose="020F0302020204030204" pitchFamily="34" charset="0"/>
                        <a:cs typeface="Calibri Light" panose="020F0302020204030204" pitchFamily="34" charset="0"/>
                      </a:endParaRPr>
                    </a:p>
                  </a:txBody>
                  <a:tcPr anchor="ctr"/>
                </a:tc>
                <a:tc>
                  <a:txBody>
                    <a:bodyPr/>
                    <a:lstStyle/>
                    <a:p>
                      <a:pPr algn="ctr"/>
                      <a:r>
                        <a:rPr lang="en-US" sz="1300" dirty="0" smtClean="0">
                          <a:latin typeface="Calibri Light" panose="020F0302020204030204" pitchFamily="34" charset="0"/>
                          <a:cs typeface="Calibri Light" panose="020F0302020204030204" pitchFamily="34" charset="0"/>
                        </a:rPr>
                        <a:t>2022-06-17</a:t>
                      </a:r>
                      <a:endParaRPr lang="lt-LT" sz="1300" dirty="0">
                        <a:latin typeface="Calibri Light" panose="020F0302020204030204" pitchFamily="34" charset="0"/>
                        <a:cs typeface="Calibri Light" panose="020F0302020204030204" pitchFamily="34" charset="0"/>
                      </a:endParaRPr>
                    </a:p>
                  </a:txBody>
                  <a:tcPr anchor="ctr"/>
                </a:tc>
                <a:tc>
                  <a:txBody>
                    <a:bodyPr/>
                    <a:lstStyle/>
                    <a:p>
                      <a:pPr algn="ctr"/>
                      <a:r>
                        <a:rPr lang="en-US" sz="1300" dirty="0" smtClean="0">
                          <a:latin typeface="Calibri Light" panose="020F0302020204030204" pitchFamily="34" charset="0"/>
                          <a:cs typeface="Calibri Light" panose="020F0302020204030204" pitchFamily="34" charset="0"/>
                        </a:rPr>
                        <a:t>Vilma Gr</a:t>
                      </a:r>
                      <a:r>
                        <a:rPr lang="lt-LT" sz="1300" dirty="0" err="1" smtClean="0">
                          <a:latin typeface="Calibri Light" panose="020F0302020204030204" pitchFamily="34" charset="0"/>
                          <a:cs typeface="Calibri Light" panose="020F0302020204030204" pitchFamily="34" charset="0"/>
                        </a:rPr>
                        <a:t>ėbliūnienė</a:t>
                      </a:r>
                      <a:endParaRPr lang="lt-LT" sz="1300"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1412310795"/>
                  </a:ext>
                </a:extLst>
              </a:tr>
              <a:tr h="370840">
                <a:tc>
                  <a:txBody>
                    <a:bodyPr/>
                    <a:lstStyle/>
                    <a:p>
                      <a:r>
                        <a:rPr lang="en-US" sz="1300" dirty="0" smtClean="0">
                          <a:latin typeface="Calibri Light" panose="020F0302020204030204" pitchFamily="34" charset="0"/>
                          <a:cs typeface="Calibri Light" panose="020F0302020204030204" pitchFamily="34" charset="0"/>
                        </a:rPr>
                        <a:t>4.</a:t>
                      </a:r>
                      <a:r>
                        <a:rPr lang="en-US" sz="1300" baseline="0" dirty="0" smtClean="0">
                          <a:latin typeface="Calibri Light" panose="020F0302020204030204" pitchFamily="34" charset="0"/>
                          <a:cs typeface="Calibri Light" panose="020F0302020204030204" pitchFamily="34" charset="0"/>
                        </a:rPr>
                        <a:t> </a:t>
                      </a:r>
                      <a:endParaRPr lang="lt-LT" sz="1300" dirty="0" smtClean="0">
                        <a:latin typeface="Calibri Light" panose="020F0302020204030204" pitchFamily="34" charset="0"/>
                        <a:cs typeface="Calibri Light" panose="020F0302020204030204" pitchFamily="34" charset="0"/>
                      </a:endParaRPr>
                    </a:p>
                  </a:txBody>
                  <a:tcPr/>
                </a:tc>
                <a:tc>
                  <a:txBody>
                    <a:bodyPr/>
                    <a:lstStyle/>
                    <a:p>
                      <a:pPr algn="l"/>
                      <a:r>
                        <a:rPr lang="lt-LT" sz="1300" dirty="0" smtClean="0">
                          <a:latin typeface="Calibri Light" panose="020F0302020204030204" pitchFamily="34" charset="0"/>
                          <a:cs typeface="Calibri Light" panose="020F0302020204030204" pitchFamily="34" charset="0"/>
                        </a:rPr>
                        <a:t>Įvertinti Seimo kanclerio 2020 m. kovo 24 d. įsakymu Nr. 400-ĮVK-65  „Dėl informacijos apie pažeidimus Lietuvos Respublikos Seimo kanceliarijoje teikimo tvarkos aprašo patvirtinimo“ patvirtintų nuostatų atitikimą naujos redakcijos Pranešėjų apsaugos įstatymo nuostatoms.</a:t>
                      </a:r>
                    </a:p>
                    <a:p>
                      <a:pPr algn="l"/>
                      <a:r>
                        <a:rPr lang="lt-LT" sz="1300" dirty="0" smtClean="0">
                          <a:latin typeface="Calibri Light" panose="020F0302020204030204" pitchFamily="34" charset="0"/>
                          <a:cs typeface="Calibri Light" panose="020F0302020204030204" pitchFamily="34" charset="0"/>
                        </a:rPr>
                        <a:t>Esant reikalingumui, projekto rengimas, svarstymas, derinimas, teikimas Seimo kancleriui.</a:t>
                      </a:r>
                    </a:p>
                  </a:txBody>
                  <a:tcPr anchor="ctr"/>
                </a:tc>
                <a:tc>
                  <a:txBody>
                    <a:bodyPr/>
                    <a:lstStyle/>
                    <a:p>
                      <a:pPr algn="ctr"/>
                      <a:r>
                        <a:rPr lang="en-US" sz="1300" dirty="0" smtClean="0">
                          <a:latin typeface="Calibri Light" panose="020F0302020204030204" pitchFamily="34" charset="0"/>
                          <a:cs typeface="Calibri Light" panose="020F0302020204030204" pitchFamily="34" charset="0"/>
                        </a:rPr>
                        <a:t>2022-03-25</a:t>
                      </a:r>
                      <a:endParaRPr lang="lt-LT" sz="1300" dirty="0">
                        <a:latin typeface="Calibri Light" panose="020F0302020204030204" pitchFamily="34" charset="0"/>
                        <a:cs typeface="Calibri Light" panose="020F0302020204030204" pitchFamily="34" charset="0"/>
                      </a:endParaRPr>
                    </a:p>
                  </a:txBody>
                  <a:tcPr anchor="ctr"/>
                </a:tc>
                <a:tc>
                  <a:txBody>
                    <a:bodyPr/>
                    <a:lstStyle/>
                    <a:p>
                      <a:pPr algn="ctr"/>
                      <a:r>
                        <a:rPr lang="en-US" sz="1300" dirty="0" smtClean="0">
                          <a:latin typeface="Calibri Light" panose="020F0302020204030204" pitchFamily="34" charset="0"/>
                          <a:cs typeface="Calibri Light" panose="020F0302020204030204" pitchFamily="34" charset="0"/>
                        </a:rPr>
                        <a:t>Alfredas</a:t>
                      </a:r>
                      <a:r>
                        <a:rPr lang="en-US" sz="1300" baseline="0" dirty="0" smtClean="0">
                          <a:latin typeface="Calibri Light" panose="020F0302020204030204" pitchFamily="34" charset="0"/>
                          <a:cs typeface="Calibri Light" panose="020F0302020204030204" pitchFamily="34" charset="0"/>
                        </a:rPr>
                        <a:t> </a:t>
                      </a:r>
                      <a:r>
                        <a:rPr lang="en-US" sz="1300" baseline="0" dirty="0" err="1" smtClean="0">
                          <a:latin typeface="Calibri Light" panose="020F0302020204030204" pitchFamily="34" charset="0"/>
                          <a:cs typeface="Calibri Light" panose="020F0302020204030204" pitchFamily="34" charset="0"/>
                        </a:rPr>
                        <a:t>Veleckis</a:t>
                      </a:r>
                      <a:endParaRPr lang="lt-LT" sz="1300"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104164494"/>
                  </a:ext>
                </a:extLst>
              </a:tr>
              <a:tr h="370840">
                <a:tc>
                  <a:txBody>
                    <a:bodyPr/>
                    <a:lstStyle/>
                    <a:p>
                      <a:r>
                        <a:rPr lang="en-US" sz="1300" dirty="0" smtClean="0">
                          <a:latin typeface="Calibri Light" panose="020F0302020204030204" pitchFamily="34" charset="0"/>
                          <a:cs typeface="Calibri Light" panose="020F0302020204030204" pitchFamily="34" charset="0"/>
                        </a:rPr>
                        <a:t>5.</a:t>
                      </a:r>
                      <a:endParaRPr lang="lt-LT" sz="1300" dirty="0" smtClean="0">
                        <a:latin typeface="Calibri Light" panose="020F0302020204030204" pitchFamily="34" charset="0"/>
                        <a:cs typeface="Calibri Light" panose="020F0302020204030204" pitchFamily="34" charset="0"/>
                      </a:endParaRPr>
                    </a:p>
                  </a:txBody>
                  <a:tcPr/>
                </a:tc>
                <a:tc>
                  <a:txBody>
                    <a:bodyPr/>
                    <a:lstStyle/>
                    <a:p>
                      <a:pPr algn="l"/>
                      <a:r>
                        <a:rPr lang="lt-LT" sz="1300" dirty="0" smtClean="0">
                          <a:latin typeface="Calibri Light" panose="020F0302020204030204" pitchFamily="34" charset="0"/>
                          <a:cs typeface="Calibri Light" panose="020F0302020204030204" pitchFamily="34" charset="0"/>
                        </a:rPr>
                        <a:t>Įvertinti Seimo kanclerio 2017 m. lapkričio 23 d. įsakymu Nr. 400-ĮVK-347 „Dėl Lietuvos Respublikos Seimo ir Seimo kanceliarijos valstybės tarnautojų ir darbuotojų, dirbančių pagal darbo sutartis, viešųjų ir privačių interesų derinimo tvarkos aprašo patvirtinimo“ patvirtinto aprašo nuostatų atitikimą aktualios redakcijos Lietuvos Respublikos viešųjų ir privačių interesų derinimo įstatymo nuostatoms. Esant reikalingumui, projekto rengimas, svarstymas, derinimas, teikimas Seimo kancleriui.</a:t>
                      </a:r>
                      <a:endParaRPr lang="lt-LT" sz="1300" dirty="0">
                        <a:latin typeface="Calibri Light" panose="020F0302020204030204" pitchFamily="34" charset="0"/>
                        <a:cs typeface="Calibri Light" panose="020F0302020204030204" pitchFamily="34" charset="0"/>
                      </a:endParaRPr>
                    </a:p>
                  </a:txBody>
                  <a:tcPr anchor="ctr"/>
                </a:tc>
                <a:tc>
                  <a:txBody>
                    <a:bodyPr/>
                    <a:lstStyle/>
                    <a:p>
                      <a:pPr algn="ctr"/>
                      <a:r>
                        <a:rPr lang="en-US" sz="1300" dirty="0" smtClean="0">
                          <a:latin typeface="Calibri Light" panose="020F0302020204030204" pitchFamily="34" charset="0"/>
                          <a:cs typeface="Calibri Light" panose="020F0302020204030204" pitchFamily="34" charset="0"/>
                        </a:rPr>
                        <a:t>2022-04-08</a:t>
                      </a:r>
                      <a:endParaRPr lang="lt-LT" sz="1300" dirty="0">
                        <a:latin typeface="Calibri Light" panose="020F0302020204030204" pitchFamily="34" charset="0"/>
                        <a:cs typeface="Calibri Light" panose="020F0302020204030204" pitchFamily="34" charset="0"/>
                      </a:endParaRPr>
                    </a:p>
                  </a:txBody>
                  <a:tcPr anchor="ctr"/>
                </a:tc>
                <a:tc>
                  <a:txBody>
                    <a:bodyPr/>
                    <a:lstStyle/>
                    <a:p>
                      <a:pPr algn="ctr"/>
                      <a:r>
                        <a:rPr lang="en-US" sz="1300" dirty="0" smtClean="0">
                          <a:latin typeface="Calibri Light" panose="020F0302020204030204" pitchFamily="34" charset="0"/>
                          <a:cs typeface="Calibri Light" panose="020F0302020204030204" pitchFamily="34" charset="0"/>
                        </a:rPr>
                        <a:t>Vilma Gr</a:t>
                      </a:r>
                      <a:r>
                        <a:rPr lang="lt-LT" sz="1300" dirty="0" err="1" smtClean="0">
                          <a:latin typeface="Calibri Light" panose="020F0302020204030204" pitchFamily="34" charset="0"/>
                          <a:cs typeface="Calibri Light" panose="020F0302020204030204" pitchFamily="34" charset="0"/>
                        </a:rPr>
                        <a:t>ėbliūnienė</a:t>
                      </a:r>
                      <a:endParaRPr lang="lt-LT" sz="1300"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4194072097"/>
                  </a:ext>
                </a:extLst>
              </a:tr>
            </a:tbl>
          </a:graphicData>
        </a:graphic>
      </p:graphicFrame>
    </p:spTree>
    <p:extLst>
      <p:ext uri="{BB962C8B-B14F-4D97-AF65-F5344CB8AC3E}">
        <p14:creationId xmlns:p14="http://schemas.microsoft.com/office/powerpoint/2010/main" val="1605934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latin typeface="Calibri" panose="020F0502020204030204" pitchFamily="34" charset="0"/>
                <a:cs typeface="Calibri" panose="020F0502020204030204" pitchFamily="34" charset="0"/>
              </a:rPr>
              <a:t>Teisės aktų taikymo/įgyvendinimo užduotys</a:t>
            </a:r>
            <a:endParaRPr lang="lt-LT" dirty="0">
              <a:latin typeface="Calibri" panose="020F0502020204030204" pitchFamily="34" charset="0"/>
              <a:cs typeface="Calibri" panose="020F0502020204030204" pitchFamily="34" charset="0"/>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1467067839"/>
              </p:ext>
            </p:extLst>
          </p:nvPr>
        </p:nvGraphicFramePr>
        <p:xfrm>
          <a:off x="437322" y="2181225"/>
          <a:ext cx="11320670" cy="4480560"/>
        </p:xfrm>
        <a:graphic>
          <a:graphicData uri="http://schemas.openxmlformats.org/drawingml/2006/table">
            <a:tbl>
              <a:tblPr firstRow="1" bandRow="1">
                <a:tableStyleId>{5C22544A-7EE6-4342-B048-85BDC9FD1C3A}</a:tableStyleId>
              </a:tblPr>
              <a:tblGrid>
                <a:gridCol w="427382">
                  <a:extLst>
                    <a:ext uri="{9D8B030D-6E8A-4147-A177-3AD203B41FA5}">
                      <a16:colId xmlns:a16="http://schemas.microsoft.com/office/drawing/2014/main" val="3683803925"/>
                    </a:ext>
                  </a:extLst>
                </a:gridCol>
                <a:gridCol w="6569766">
                  <a:extLst>
                    <a:ext uri="{9D8B030D-6E8A-4147-A177-3AD203B41FA5}">
                      <a16:colId xmlns:a16="http://schemas.microsoft.com/office/drawing/2014/main" val="3591232361"/>
                    </a:ext>
                  </a:extLst>
                </a:gridCol>
                <a:gridCol w="2703443">
                  <a:extLst>
                    <a:ext uri="{9D8B030D-6E8A-4147-A177-3AD203B41FA5}">
                      <a16:colId xmlns:a16="http://schemas.microsoft.com/office/drawing/2014/main" val="1619365956"/>
                    </a:ext>
                  </a:extLst>
                </a:gridCol>
                <a:gridCol w="1620079">
                  <a:extLst>
                    <a:ext uri="{9D8B030D-6E8A-4147-A177-3AD203B41FA5}">
                      <a16:colId xmlns:a16="http://schemas.microsoft.com/office/drawing/2014/main" val="3348895335"/>
                    </a:ext>
                  </a:extLst>
                </a:gridCol>
              </a:tblGrid>
              <a:tr h="370840">
                <a:tc>
                  <a:txBody>
                    <a:bodyPr/>
                    <a:lstStyle/>
                    <a:p>
                      <a:pPr algn="ctr"/>
                      <a:r>
                        <a:rPr lang="lt-LT" sz="1500" dirty="0" smtClean="0">
                          <a:latin typeface="Calibri" panose="020F0502020204030204" pitchFamily="34" charset="0"/>
                          <a:cs typeface="Calibri" panose="020F0502020204030204" pitchFamily="34" charset="0"/>
                        </a:rPr>
                        <a:t>Eil. </a:t>
                      </a:r>
                      <a:r>
                        <a:rPr lang="lt-LT" sz="1500" dirty="0" err="1" smtClean="0">
                          <a:latin typeface="Calibri" panose="020F0502020204030204" pitchFamily="34" charset="0"/>
                          <a:cs typeface="Calibri" panose="020F0502020204030204" pitchFamily="34" charset="0"/>
                        </a:rPr>
                        <a:t>nr.</a:t>
                      </a:r>
                      <a:endParaRPr lang="lt-LT" sz="1500" dirty="0">
                        <a:latin typeface="Calibri" panose="020F0502020204030204" pitchFamily="34" charset="0"/>
                        <a:cs typeface="Calibri" panose="020F0502020204030204" pitchFamily="34" charset="0"/>
                      </a:endParaRPr>
                    </a:p>
                  </a:txBody>
                  <a:tcPr anchor="ctr"/>
                </a:tc>
                <a:tc>
                  <a:txBody>
                    <a:bodyPr/>
                    <a:lstStyle/>
                    <a:p>
                      <a:pPr algn="ctr"/>
                      <a:r>
                        <a:rPr lang="lt-LT" sz="1500" dirty="0" smtClean="0">
                          <a:latin typeface="Calibri" panose="020F0502020204030204" pitchFamily="34" charset="0"/>
                          <a:cs typeface="Calibri" panose="020F0502020204030204" pitchFamily="34" charset="0"/>
                        </a:rPr>
                        <a:t>Užduotis</a:t>
                      </a:r>
                      <a:endParaRPr lang="lt-LT" sz="1500" dirty="0">
                        <a:latin typeface="Calibri" panose="020F0502020204030204" pitchFamily="34" charset="0"/>
                        <a:cs typeface="Calibri" panose="020F0502020204030204" pitchFamily="34" charset="0"/>
                      </a:endParaRPr>
                    </a:p>
                  </a:txBody>
                  <a:tcPr anchor="ctr"/>
                </a:tc>
                <a:tc>
                  <a:txBody>
                    <a:bodyPr/>
                    <a:lstStyle/>
                    <a:p>
                      <a:pPr algn="ctr"/>
                      <a:r>
                        <a:rPr lang="lt-LT" sz="1500" baseline="0" dirty="0" smtClean="0">
                          <a:latin typeface="Calibri" panose="020F0502020204030204" pitchFamily="34" charset="0"/>
                          <a:cs typeface="Calibri" panose="020F0502020204030204" pitchFamily="34" charset="0"/>
                        </a:rPr>
                        <a:t>Įgyvendinimo terminas</a:t>
                      </a:r>
                      <a:endParaRPr lang="lt-LT" sz="1500" dirty="0">
                        <a:latin typeface="Calibri" panose="020F0502020204030204" pitchFamily="34" charset="0"/>
                        <a:cs typeface="Calibri" panose="020F0502020204030204" pitchFamily="34" charset="0"/>
                      </a:endParaRPr>
                    </a:p>
                  </a:txBody>
                  <a:tcPr anchor="ctr"/>
                </a:tc>
                <a:tc>
                  <a:txBody>
                    <a:bodyPr/>
                    <a:lstStyle/>
                    <a:p>
                      <a:pPr algn="ctr"/>
                      <a:r>
                        <a:rPr lang="lt-LT" sz="1500" dirty="0" smtClean="0">
                          <a:latin typeface="Calibri" panose="020F0502020204030204" pitchFamily="34" charset="0"/>
                          <a:cs typeface="Calibri" panose="020F0502020204030204" pitchFamily="34" charset="0"/>
                        </a:rPr>
                        <a:t>Atsakingas komisijos</a:t>
                      </a:r>
                      <a:r>
                        <a:rPr lang="lt-LT" sz="1500" baseline="0" dirty="0" smtClean="0">
                          <a:latin typeface="Calibri" panose="020F0502020204030204" pitchFamily="34" charset="0"/>
                          <a:cs typeface="Calibri" panose="020F0502020204030204" pitchFamily="34" charset="0"/>
                        </a:rPr>
                        <a:t> narys</a:t>
                      </a:r>
                      <a:endParaRPr lang="lt-LT" sz="15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092275830"/>
                  </a:ext>
                </a:extLst>
              </a:tr>
              <a:tr h="370840">
                <a:tc>
                  <a:txBody>
                    <a:bodyPr/>
                    <a:lstStyle/>
                    <a:p>
                      <a:r>
                        <a:rPr lang="en-US" sz="1500" dirty="0" smtClean="0">
                          <a:latin typeface="Calibri Light" panose="020F0302020204030204" pitchFamily="34" charset="0"/>
                          <a:cs typeface="Calibri Light" panose="020F0302020204030204" pitchFamily="34" charset="0"/>
                        </a:rPr>
                        <a:t>1.</a:t>
                      </a:r>
                      <a:endParaRPr lang="lt-LT" sz="1500" dirty="0">
                        <a:latin typeface="Calibri Light" panose="020F0302020204030204" pitchFamily="34" charset="0"/>
                        <a:cs typeface="Calibri Light" panose="020F0302020204030204" pitchFamily="34" charset="0"/>
                      </a:endParaRPr>
                    </a:p>
                  </a:txBody>
                  <a:tcPr/>
                </a:tc>
                <a:tc>
                  <a:txBody>
                    <a:bodyPr/>
                    <a:lstStyle/>
                    <a:p>
                      <a:pPr algn="l"/>
                      <a:r>
                        <a:rPr lang="lt-LT" sz="1500" dirty="0" smtClean="0">
                          <a:latin typeface="Calibri Light" panose="020F0302020204030204" pitchFamily="34" charset="0"/>
                          <a:cs typeface="Calibri Light" panose="020F0302020204030204" pitchFamily="34" charset="0"/>
                        </a:rPr>
                        <a:t>Spręsti dėl Korupcijos prevencijos veiksmų plano rengimo po to, kai bus patvirtinta Nacionalinė korupcijos prevencijos darbotvarkė ir jos įgyvendinimo priemonių planas.</a:t>
                      </a:r>
                    </a:p>
                    <a:p>
                      <a:pPr algn="l"/>
                      <a:endParaRPr lang="lt-LT" sz="1500" dirty="0" smtClean="0">
                        <a:latin typeface="Calibri Light" panose="020F0302020204030204" pitchFamily="34" charset="0"/>
                        <a:cs typeface="Calibri Light" panose="020F0302020204030204" pitchFamily="34" charset="0"/>
                      </a:endParaRPr>
                    </a:p>
                    <a:p>
                      <a:pPr algn="l"/>
                      <a:r>
                        <a:rPr lang="lt-LT" sz="1500" dirty="0" smtClean="0">
                          <a:latin typeface="Calibri Light" panose="020F0302020204030204" pitchFamily="34" charset="0"/>
                          <a:cs typeface="Calibri Light" panose="020F0302020204030204" pitchFamily="34" charset="0"/>
                        </a:rPr>
                        <a:t>Nusprendus parengti Korupcijos prevencijos veiksmų planą, nusistatyti tam terminą.</a:t>
                      </a:r>
                    </a:p>
                    <a:p>
                      <a:pPr algn="l"/>
                      <a:r>
                        <a:rPr lang="lt-LT" sz="1500" dirty="0" smtClean="0">
                          <a:latin typeface="Calibri Light" panose="020F0302020204030204" pitchFamily="34" charset="0"/>
                          <a:cs typeface="Calibri Light" panose="020F0302020204030204" pitchFamily="34" charset="0"/>
                        </a:rPr>
                        <a:t>Parengus – teikti tvirtinti Seimo kancleriui, pagal kompetenciją atlikti plano įgyvendinimo stebėseną.</a:t>
                      </a:r>
                    </a:p>
                  </a:txBody>
                  <a:tcPr anchor="ctr"/>
                </a:tc>
                <a:tc>
                  <a:txBody>
                    <a:bodyPr/>
                    <a:lstStyle/>
                    <a:p>
                      <a:pPr algn="ctr"/>
                      <a:r>
                        <a:rPr lang="en-US" sz="1500" dirty="0" smtClean="0">
                          <a:latin typeface="Calibri Light" panose="020F0302020204030204" pitchFamily="34" charset="0"/>
                          <a:cs typeface="Calibri Light" panose="020F0302020204030204" pitchFamily="34" charset="0"/>
                        </a:rPr>
                        <a:t>Per 15 d. d.</a:t>
                      </a:r>
                      <a:endParaRPr lang="lt-LT" sz="1500" dirty="0">
                        <a:latin typeface="Calibri Light" panose="020F0302020204030204" pitchFamily="34" charset="0"/>
                        <a:cs typeface="Calibri Light" panose="020F0302020204030204" pitchFamily="34" charset="0"/>
                      </a:endParaRPr>
                    </a:p>
                  </a:txBody>
                  <a:tcPr anchor="ctr"/>
                </a:tc>
                <a:tc>
                  <a:txBody>
                    <a:bodyPr/>
                    <a:lstStyle/>
                    <a:p>
                      <a:pPr algn="ctr"/>
                      <a:r>
                        <a:rPr lang="en-US" sz="1500" dirty="0" smtClean="0">
                          <a:latin typeface="Calibri Light" panose="020F0302020204030204" pitchFamily="34" charset="0"/>
                          <a:cs typeface="Calibri Light" panose="020F0302020204030204" pitchFamily="34" charset="0"/>
                        </a:rPr>
                        <a:t>Vilma </a:t>
                      </a:r>
                      <a:r>
                        <a:rPr lang="en-US" sz="1500" dirty="0" err="1" smtClean="0">
                          <a:latin typeface="Calibri Light" panose="020F0302020204030204" pitchFamily="34" charset="0"/>
                          <a:cs typeface="Calibri Light" panose="020F0302020204030204" pitchFamily="34" charset="0"/>
                        </a:rPr>
                        <a:t>Kaminskien</a:t>
                      </a:r>
                      <a:r>
                        <a:rPr lang="lt-LT" sz="1500" dirty="0" smtClean="0">
                          <a:latin typeface="Calibri Light" panose="020F0302020204030204" pitchFamily="34" charset="0"/>
                          <a:cs typeface="Calibri Light" panose="020F0302020204030204" pitchFamily="34" charset="0"/>
                        </a:rPr>
                        <a:t>ė</a:t>
                      </a:r>
                      <a:endParaRPr lang="lt-LT" sz="1500"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2860123538"/>
                  </a:ext>
                </a:extLst>
              </a:tr>
              <a:tr h="370840">
                <a:tc>
                  <a:txBody>
                    <a:bodyPr/>
                    <a:lstStyle/>
                    <a:p>
                      <a:r>
                        <a:rPr lang="en-US" sz="1500" dirty="0" smtClean="0">
                          <a:latin typeface="Calibri Light" panose="020F0302020204030204" pitchFamily="34" charset="0"/>
                          <a:cs typeface="Calibri Light" panose="020F0302020204030204" pitchFamily="34" charset="0"/>
                        </a:rPr>
                        <a:t>2.</a:t>
                      </a:r>
                      <a:endParaRPr lang="lt-LT" sz="1500" dirty="0">
                        <a:latin typeface="Calibri Light" panose="020F0302020204030204" pitchFamily="34" charset="0"/>
                        <a:cs typeface="Calibri Light" panose="020F0302020204030204" pitchFamily="34" charset="0"/>
                      </a:endParaRPr>
                    </a:p>
                  </a:txBody>
                  <a:tcPr/>
                </a:tc>
                <a:tc>
                  <a:txBody>
                    <a:bodyPr/>
                    <a:lstStyle/>
                    <a:p>
                      <a:pPr algn="l"/>
                      <a:r>
                        <a:rPr lang="lt-LT" sz="1500" dirty="0" smtClean="0">
                          <a:latin typeface="Calibri Light" panose="020F0302020204030204" pitchFamily="34" charset="0"/>
                          <a:cs typeface="Calibri Light" panose="020F0302020204030204" pitchFamily="34" charset="0"/>
                        </a:rPr>
                        <a:t>Atsparumo korupcijai lygio nustatymas pagal Vyriausybės patvirtintą metodiką.</a:t>
                      </a:r>
                    </a:p>
                  </a:txBody>
                  <a:tcPr anchor="ctr"/>
                </a:tc>
                <a:tc>
                  <a:txBody>
                    <a:bodyPr/>
                    <a:lstStyle/>
                    <a:p>
                      <a:pPr algn="ctr"/>
                      <a:r>
                        <a:rPr lang="lt-LT" sz="1500" dirty="0" smtClean="0">
                          <a:latin typeface="Calibri Light" panose="020F0302020204030204" pitchFamily="34" charset="0"/>
                          <a:cs typeface="Calibri Light" panose="020F0302020204030204" pitchFamily="34" charset="0"/>
                        </a:rPr>
                        <a:t>Nusistatyti atsparumo korupcijai lygio nustatymo datą per 5 d. d. po to, kai Vyriausybė patvirtins metodiką.</a:t>
                      </a:r>
                      <a:endParaRPr lang="lt-LT" sz="1500" dirty="0">
                        <a:latin typeface="Calibri Light" panose="020F0302020204030204" pitchFamily="34" charset="0"/>
                        <a:cs typeface="Calibri Light" panose="020F0302020204030204" pitchFamily="34" charset="0"/>
                      </a:endParaRPr>
                    </a:p>
                  </a:txBody>
                  <a:tcPr anchor="ctr"/>
                </a:tc>
                <a:tc>
                  <a:txBody>
                    <a:bodyPr/>
                    <a:lstStyle/>
                    <a:p>
                      <a:pPr algn="ctr"/>
                      <a:r>
                        <a:rPr lang="lt-LT" sz="1500" dirty="0" smtClean="0">
                          <a:latin typeface="Calibri Light" panose="020F0302020204030204" pitchFamily="34" charset="0"/>
                          <a:cs typeface="Calibri Light" panose="020F0302020204030204" pitchFamily="34" charset="0"/>
                        </a:rPr>
                        <a:t>Visi komisijos nariai</a:t>
                      </a:r>
                      <a:endParaRPr lang="lt-LT" sz="1500"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281061333"/>
                  </a:ext>
                </a:extLst>
              </a:tr>
              <a:tr h="370840">
                <a:tc>
                  <a:txBody>
                    <a:bodyPr/>
                    <a:lstStyle/>
                    <a:p>
                      <a:r>
                        <a:rPr lang="en-US" sz="1500" dirty="0" smtClean="0">
                          <a:latin typeface="Calibri Light" panose="020F0302020204030204" pitchFamily="34" charset="0"/>
                          <a:cs typeface="Calibri Light" panose="020F0302020204030204" pitchFamily="34" charset="0"/>
                        </a:rPr>
                        <a:t>3.</a:t>
                      </a:r>
                      <a:endParaRPr lang="lt-LT" sz="1500" dirty="0">
                        <a:latin typeface="Calibri Light" panose="020F0302020204030204" pitchFamily="34" charset="0"/>
                        <a:cs typeface="Calibri Light" panose="020F0302020204030204" pitchFamily="34" charset="0"/>
                      </a:endParaRPr>
                    </a:p>
                  </a:txBody>
                  <a:tcPr/>
                </a:tc>
                <a:tc>
                  <a:txBody>
                    <a:bodyPr/>
                    <a:lstStyle/>
                    <a:p>
                      <a:pPr algn="l"/>
                      <a:r>
                        <a:rPr lang="lt-LT" sz="1500" dirty="0" smtClean="0">
                          <a:latin typeface="Calibri Light" panose="020F0302020204030204" pitchFamily="34" charset="0"/>
                          <a:cs typeface="Calibri Light" panose="020F0302020204030204" pitchFamily="34" charset="0"/>
                        </a:rPr>
                        <a:t>Teikti pasiūlymus viešojo sektoriaus subjekto vadovui dėl korupcijai atsparios aplinkos kūrimo priemonių diegimo ir įgyvendinimo.</a:t>
                      </a:r>
                      <a:endParaRPr lang="lt-LT" sz="1500" dirty="0">
                        <a:latin typeface="Calibri Light" panose="020F0302020204030204" pitchFamily="34" charset="0"/>
                        <a:cs typeface="Calibri Light" panose="020F0302020204030204" pitchFamily="34" charset="0"/>
                      </a:endParaRPr>
                    </a:p>
                  </a:txBody>
                  <a:tcPr anchor="ctr"/>
                </a:tc>
                <a:tc>
                  <a:txBody>
                    <a:bodyPr/>
                    <a:lstStyle/>
                    <a:p>
                      <a:pPr algn="ctr"/>
                      <a:r>
                        <a:rPr lang="lt-LT" sz="1500" dirty="0" smtClean="0">
                          <a:latin typeface="Calibri Light" panose="020F0302020204030204" pitchFamily="34" charset="0"/>
                          <a:cs typeface="Calibri Light" panose="020F0302020204030204" pitchFamily="34" charset="0"/>
                        </a:rPr>
                        <a:t>Įgyvendinant įstatymo nuostatas ir esant reikalingumui Seimo kanceliarijos veiklos reglamentavimo tobulinimo eigoje.</a:t>
                      </a:r>
                      <a:endParaRPr lang="lt-LT" sz="1500" dirty="0">
                        <a:latin typeface="Calibri Light" panose="020F0302020204030204" pitchFamily="34" charset="0"/>
                        <a:cs typeface="Calibri Light" panose="020F0302020204030204" pitchFamily="34" charset="0"/>
                      </a:endParaRPr>
                    </a:p>
                  </a:txBody>
                  <a:tcPr anchor="ctr"/>
                </a:tc>
                <a:tc>
                  <a:txBody>
                    <a:bodyPr/>
                    <a:lstStyle/>
                    <a:p>
                      <a:pPr algn="ctr"/>
                      <a:r>
                        <a:rPr lang="lt-LT" sz="1500" dirty="0" smtClean="0">
                          <a:latin typeface="Calibri Light" panose="020F0302020204030204" pitchFamily="34" charset="0"/>
                          <a:cs typeface="Calibri Light" panose="020F0302020204030204" pitchFamily="34" charset="0"/>
                        </a:rPr>
                        <a:t>Rasa</a:t>
                      </a:r>
                      <a:r>
                        <a:rPr lang="lt-LT" sz="1500" baseline="0" dirty="0" smtClean="0">
                          <a:latin typeface="Calibri Light" panose="020F0302020204030204" pitchFamily="34" charset="0"/>
                          <a:cs typeface="Calibri Light" panose="020F0302020204030204" pitchFamily="34" charset="0"/>
                        </a:rPr>
                        <a:t> </a:t>
                      </a:r>
                      <a:r>
                        <a:rPr lang="lt-LT" sz="1500" baseline="0" dirty="0" err="1" smtClean="0">
                          <a:latin typeface="Calibri Light" panose="020F0302020204030204" pitchFamily="34" charset="0"/>
                          <a:cs typeface="Calibri Light" panose="020F0302020204030204" pitchFamily="34" charset="0"/>
                        </a:rPr>
                        <a:t>Bielskė</a:t>
                      </a:r>
                      <a:endParaRPr lang="lt-LT" sz="1500"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1412310795"/>
                  </a:ext>
                </a:extLst>
              </a:tr>
            </a:tbl>
          </a:graphicData>
        </a:graphic>
      </p:graphicFrame>
    </p:spTree>
    <p:extLst>
      <p:ext uri="{BB962C8B-B14F-4D97-AF65-F5344CB8AC3E}">
        <p14:creationId xmlns:p14="http://schemas.microsoft.com/office/powerpoint/2010/main" val="313951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latin typeface="Calibri" panose="020F0502020204030204" pitchFamily="34" charset="0"/>
                <a:cs typeface="Calibri" panose="020F0502020204030204" pitchFamily="34" charset="0"/>
              </a:rPr>
              <a:t>komunikacijos srities užduotys</a:t>
            </a:r>
            <a:endParaRPr lang="lt-LT" dirty="0">
              <a:latin typeface="Calibri" panose="020F0502020204030204" pitchFamily="34" charset="0"/>
              <a:cs typeface="Calibri" panose="020F0502020204030204" pitchFamily="34" charset="0"/>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1549623853"/>
              </p:ext>
            </p:extLst>
          </p:nvPr>
        </p:nvGraphicFramePr>
        <p:xfrm>
          <a:off x="417444" y="2181225"/>
          <a:ext cx="11350486" cy="4343400"/>
        </p:xfrm>
        <a:graphic>
          <a:graphicData uri="http://schemas.openxmlformats.org/drawingml/2006/table">
            <a:tbl>
              <a:tblPr firstRow="1" bandRow="1">
                <a:tableStyleId>{5C22544A-7EE6-4342-B048-85BDC9FD1C3A}</a:tableStyleId>
              </a:tblPr>
              <a:tblGrid>
                <a:gridCol w="487017">
                  <a:extLst>
                    <a:ext uri="{9D8B030D-6E8A-4147-A177-3AD203B41FA5}">
                      <a16:colId xmlns:a16="http://schemas.microsoft.com/office/drawing/2014/main" val="3683803925"/>
                    </a:ext>
                  </a:extLst>
                </a:gridCol>
                <a:gridCol w="8090452">
                  <a:extLst>
                    <a:ext uri="{9D8B030D-6E8A-4147-A177-3AD203B41FA5}">
                      <a16:colId xmlns:a16="http://schemas.microsoft.com/office/drawing/2014/main" val="3591232361"/>
                    </a:ext>
                  </a:extLst>
                </a:gridCol>
                <a:gridCol w="1192696">
                  <a:extLst>
                    <a:ext uri="{9D8B030D-6E8A-4147-A177-3AD203B41FA5}">
                      <a16:colId xmlns:a16="http://schemas.microsoft.com/office/drawing/2014/main" val="1619365956"/>
                    </a:ext>
                  </a:extLst>
                </a:gridCol>
                <a:gridCol w="1580321">
                  <a:extLst>
                    <a:ext uri="{9D8B030D-6E8A-4147-A177-3AD203B41FA5}">
                      <a16:colId xmlns:a16="http://schemas.microsoft.com/office/drawing/2014/main" val="3348895335"/>
                    </a:ext>
                  </a:extLst>
                </a:gridCol>
              </a:tblGrid>
              <a:tr h="370840">
                <a:tc>
                  <a:txBody>
                    <a:bodyPr/>
                    <a:lstStyle/>
                    <a:p>
                      <a:pPr algn="ctr"/>
                      <a:r>
                        <a:rPr lang="lt-LT" sz="1500" dirty="0" smtClean="0">
                          <a:latin typeface="Calibri" panose="020F0502020204030204" pitchFamily="34" charset="0"/>
                          <a:cs typeface="Calibri" panose="020F0502020204030204" pitchFamily="34" charset="0"/>
                        </a:rPr>
                        <a:t>Eil. </a:t>
                      </a:r>
                      <a:r>
                        <a:rPr lang="lt-LT" sz="1500" dirty="0" err="1" smtClean="0">
                          <a:latin typeface="Calibri" panose="020F0502020204030204" pitchFamily="34" charset="0"/>
                          <a:cs typeface="Calibri" panose="020F0502020204030204" pitchFamily="34" charset="0"/>
                        </a:rPr>
                        <a:t>nr.</a:t>
                      </a:r>
                      <a:endParaRPr lang="lt-LT" sz="1500" dirty="0">
                        <a:latin typeface="Calibri" panose="020F0502020204030204" pitchFamily="34" charset="0"/>
                        <a:cs typeface="Calibri" panose="020F0502020204030204" pitchFamily="34" charset="0"/>
                      </a:endParaRPr>
                    </a:p>
                  </a:txBody>
                  <a:tcPr anchor="ctr"/>
                </a:tc>
                <a:tc>
                  <a:txBody>
                    <a:bodyPr/>
                    <a:lstStyle/>
                    <a:p>
                      <a:pPr algn="ctr"/>
                      <a:r>
                        <a:rPr lang="lt-LT" sz="1500" dirty="0" smtClean="0">
                          <a:latin typeface="Calibri" panose="020F0502020204030204" pitchFamily="34" charset="0"/>
                          <a:cs typeface="Calibri" panose="020F0502020204030204" pitchFamily="34" charset="0"/>
                        </a:rPr>
                        <a:t>Užduotis</a:t>
                      </a:r>
                      <a:endParaRPr lang="lt-LT" sz="1500" dirty="0">
                        <a:latin typeface="Calibri" panose="020F0502020204030204" pitchFamily="34" charset="0"/>
                        <a:cs typeface="Calibri" panose="020F0502020204030204" pitchFamily="34" charset="0"/>
                      </a:endParaRPr>
                    </a:p>
                  </a:txBody>
                  <a:tcPr anchor="ctr"/>
                </a:tc>
                <a:tc>
                  <a:txBody>
                    <a:bodyPr/>
                    <a:lstStyle/>
                    <a:p>
                      <a:pPr algn="ctr"/>
                      <a:r>
                        <a:rPr lang="lt-LT" sz="1500" baseline="0" dirty="0" smtClean="0">
                          <a:latin typeface="Calibri" panose="020F0502020204030204" pitchFamily="34" charset="0"/>
                          <a:cs typeface="Calibri" panose="020F0502020204030204" pitchFamily="34" charset="0"/>
                        </a:rPr>
                        <a:t>Įgyvendinimo terminas</a:t>
                      </a:r>
                      <a:endParaRPr lang="lt-LT" sz="1500" dirty="0">
                        <a:latin typeface="Calibri" panose="020F0502020204030204" pitchFamily="34" charset="0"/>
                        <a:cs typeface="Calibri" panose="020F0502020204030204" pitchFamily="34" charset="0"/>
                      </a:endParaRPr>
                    </a:p>
                  </a:txBody>
                  <a:tcPr anchor="ctr"/>
                </a:tc>
                <a:tc>
                  <a:txBody>
                    <a:bodyPr/>
                    <a:lstStyle/>
                    <a:p>
                      <a:pPr algn="ctr"/>
                      <a:r>
                        <a:rPr lang="lt-LT" sz="1500" dirty="0" smtClean="0">
                          <a:latin typeface="Calibri" panose="020F0502020204030204" pitchFamily="34" charset="0"/>
                          <a:cs typeface="Calibri" panose="020F0502020204030204" pitchFamily="34" charset="0"/>
                        </a:rPr>
                        <a:t>Atsakingas komisijos</a:t>
                      </a:r>
                      <a:r>
                        <a:rPr lang="lt-LT" sz="1500" baseline="0" dirty="0" smtClean="0">
                          <a:latin typeface="Calibri" panose="020F0502020204030204" pitchFamily="34" charset="0"/>
                          <a:cs typeface="Calibri" panose="020F0502020204030204" pitchFamily="34" charset="0"/>
                        </a:rPr>
                        <a:t> narys</a:t>
                      </a:r>
                      <a:endParaRPr lang="lt-LT" sz="15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092275830"/>
                  </a:ext>
                </a:extLst>
              </a:tr>
              <a:tr h="370840">
                <a:tc>
                  <a:txBody>
                    <a:bodyPr/>
                    <a:lstStyle/>
                    <a:p>
                      <a:r>
                        <a:rPr lang="en-US" sz="1500" dirty="0" smtClean="0">
                          <a:latin typeface="Calibri Light" panose="020F0302020204030204" pitchFamily="34" charset="0"/>
                          <a:cs typeface="Calibri Light" panose="020F0302020204030204" pitchFamily="34" charset="0"/>
                        </a:rPr>
                        <a:t>1.</a:t>
                      </a:r>
                      <a:endParaRPr lang="lt-LT" sz="1500" dirty="0">
                        <a:latin typeface="Calibri Light" panose="020F0302020204030204" pitchFamily="34" charset="0"/>
                        <a:cs typeface="Calibri Light" panose="020F0302020204030204" pitchFamily="34" charset="0"/>
                      </a:endParaRPr>
                    </a:p>
                  </a:txBody>
                  <a:tcPr/>
                </a:tc>
                <a:tc>
                  <a:txBody>
                    <a:bodyPr/>
                    <a:lstStyle/>
                    <a:p>
                      <a:pPr algn="l"/>
                      <a:r>
                        <a:rPr lang="lt-LT" sz="1500" dirty="0" smtClean="0">
                          <a:latin typeface="Calibri Light" panose="020F0302020204030204" pitchFamily="34" charset="0"/>
                          <a:cs typeface="Calibri Light" panose="020F0302020204030204" pitchFamily="34" charset="0"/>
                        </a:rPr>
                        <a:t>Surengti dvejus mokymus LRS kanceliarijos darbuotojams korupcijai atsparios aplinkos kūrimo klausimais. </a:t>
                      </a:r>
                    </a:p>
                  </a:txBody>
                  <a:tcPr anchor="ctr"/>
                </a:tc>
                <a:tc>
                  <a:txBody>
                    <a:bodyPr/>
                    <a:lstStyle/>
                    <a:p>
                      <a:pPr algn="ctr"/>
                      <a:r>
                        <a:rPr lang="en-US" sz="1500" dirty="0" smtClean="0">
                          <a:latin typeface="Calibri Light" panose="020F0302020204030204" pitchFamily="34" charset="0"/>
                          <a:cs typeface="Calibri Light" panose="020F0302020204030204" pitchFamily="34" charset="0"/>
                        </a:rPr>
                        <a:t>2022-12-31</a:t>
                      </a:r>
                      <a:endParaRPr lang="lt-LT" sz="1500" dirty="0">
                        <a:latin typeface="Calibri Light" panose="020F0302020204030204" pitchFamily="34" charset="0"/>
                        <a:cs typeface="Calibri Light" panose="020F0302020204030204" pitchFamily="34" charset="0"/>
                      </a:endParaRPr>
                    </a:p>
                  </a:txBody>
                  <a:tcPr anchor="ctr"/>
                </a:tc>
                <a:tc>
                  <a:txBody>
                    <a:bodyPr/>
                    <a:lstStyle/>
                    <a:p>
                      <a:pPr algn="ctr"/>
                      <a:r>
                        <a:rPr lang="en-US" sz="1500" dirty="0" smtClean="0">
                          <a:latin typeface="Calibri Light" panose="020F0302020204030204" pitchFamily="34" charset="0"/>
                          <a:cs typeface="Calibri Light" panose="020F0302020204030204" pitchFamily="34" charset="0"/>
                        </a:rPr>
                        <a:t>Egidijus </a:t>
                      </a:r>
                      <a:r>
                        <a:rPr lang="en-US" sz="1500" dirty="0" err="1" smtClean="0">
                          <a:latin typeface="Calibri Light" panose="020F0302020204030204" pitchFamily="34" charset="0"/>
                          <a:cs typeface="Calibri Light" panose="020F0302020204030204" pitchFamily="34" charset="0"/>
                        </a:rPr>
                        <a:t>Rumbutis</a:t>
                      </a:r>
                      <a:endParaRPr lang="en-US" sz="1500" dirty="0" smtClean="0">
                        <a:latin typeface="Calibri Light" panose="020F0302020204030204" pitchFamily="34" charset="0"/>
                        <a:cs typeface="Calibri Light" panose="020F0302020204030204" pitchFamily="34" charset="0"/>
                      </a:endParaRPr>
                    </a:p>
                    <a:p>
                      <a:pPr algn="ctr"/>
                      <a:r>
                        <a:rPr lang="en-US" sz="1500" dirty="0" smtClean="0">
                          <a:latin typeface="Calibri Light" panose="020F0302020204030204" pitchFamily="34" charset="0"/>
                          <a:cs typeface="Calibri Light" panose="020F0302020204030204" pitchFamily="34" charset="0"/>
                        </a:rPr>
                        <a:t>Rasa </a:t>
                      </a:r>
                      <a:r>
                        <a:rPr lang="lt-LT" sz="1500" dirty="0" smtClean="0">
                          <a:latin typeface="Calibri Light" panose="020F0302020204030204" pitchFamily="34" charset="0"/>
                          <a:cs typeface="Calibri Light" panose="020F0302020204030204" pitchFamily="34" charset="0"/>
                        </a:rPr>
                        <a:t>Šidlauskaitė</a:t>
                      </a:r>
                      <a:endParaRPr lang="lt-LT" sz="1500"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2860123538"/>
                  </a:ext>
                </a:extLst>
              </a:tr>
              <a:tr h="370840">
                <a:tc>
                  <a:txBody>
                    <a:bodyPr/>
                    <a:lstStyle/>
                    <a:p>
                      <a:r>
                        <a:rPr lang="en-US" sz="1500" dirty="0" smtClean="0">
                          <a:latin typeface="Calibri Light" panose="020F0302020204030204" pitchFamily="34" charset="0"/>
                          <a:cs typeface="Calibri Light" panose="020F0302020204030204" pitchFamily="34" charset="0"/>
                        </a:rPr>
                        <a:t>2.</a:t>
                      </a:r>
                      <a:endParaRPr lang="lt-LT" sz="1500" dirty="0">
                        <a:latin typeface="Calibri Light" panose="020F0302020204030204" pitchFamily="34" charset="0"/>
                        <a:cs typeface="Calibri Light" panose="020F0302020204030204" pitchFamily="34" charset="0"/>
                      </a:endParaRPr>
                    </a:p>
                  </a:txBody>
                  <a:tcPr/>
                </a:tc>
                <a:tc>
                  <a:txBody>
                    <a:bodyPr/>
                    <a:lstStyle/>
                    <a:p>
                      <a:pPr algn="l"/>
                      <a:r>
                        <a:rPr lang="lt-LT" sz="1500" dirty="0" smtClean="0">
                          <a:latin typeface="Calibri Light" panose="020F0302020204030204" pitchFamily="34" charset="0"/>
                          <a:cs typeface="Calibri Light" panose="020F0302020204030204" pitchFamily="34" charset="0"/>
                        </a:rPr>
                        <a:t>Atnaujinti bendrą informaciją Lietuvos Respublikos Seimo (toliau – LRS) interneto svetainės rubrikoje „Korupcijos prevencija“ įgyvendinant naujos redakcijos Korupcijos prevencijos įstatymo (toliau – Įstatymas) nuostatas (nauja Komisijos sudėtis, Komisijos, kaip už korupcijai atsparios aplinkos kūrimą atsakingo subjekto, teisinis statusas, sudarymas, galimybės asmenims teikti nuomonę ir pasiūlymus dėl korupcijai atsparios aplinkos kūrimo pagal Įstatymo 23 straipsnio 2 dalies 7 punkto reikalavimus ir kt.).</a:t>
                      </a:r>
                    </a:p>
                  </a:txBody>
                  <a:tcPr anchor="ctr"/>
                </a:tc>
                <a:tc>
                  <a:txBody>
                    <a:bodyPr/>
                    <a:lstStyle/>
                    <a:p>
                      <a:pPr algn="ctr"/>
                      <a:r>
                        <a:rPr lang="en-US" sz="1500" dirty="0" smtClean="0">
                          <a:latin typeface="Calibri Light" panose="020F0302020204030204" pitchFamily="34" charset="0"/>
                          <a:cs typeface="Calibri Light" panose="020F0302020204030204" pitchFamily="34" charset="0"/>
                        </a:rPr>
                        <a:t>2022-02-28</a:t>
                      </a:r>
                      <a:endParaRPr lang="lt-LT" sz="1500" dirty="0">
                        <a:latin typeface="Calibri Light" panose="020F0302020204030204" pitchFamily="34" charset="0"/>
                        <a:cs typeface="Calibri Light" panose="020F0302020204030204" pitchFamily="34" charset="0"/>
                      </a:endParaRPr>
                    </a:p>
                  </a:txBody>
                  <a:tcPr anchor="ctr"/>
                </a:tc>
                <a:tc>
                  <a:txBody>
                    <a:bodyPr/>
                    <a:lstStyle/>
                    <a:p>
                      <a:pPr algn="ctr"/>
                      <a:r>
                        <a:rPr lang="en-US" sz="1500" dirty="0" smtClean="0">
                          <a:latin typeface="Calibri Light" panose="020F0302020204030204" pitchFamily="34" charset="0"/>
                          <a:cs typeface="Calibri Light" panose="020F0302020204030204" pitchFamily="34" charset="0"/>
                        </a:rPr>
                        <a:t>Rasa </a:t>
                      </a:r>
                      <a:r>
                        <a:rPr lang="en-US" sz="1500" dirty="0" err="1" smtClean="0">
                          <a:latin typeface="Calibri Light" panose="020F0302020204030204" pitchFamily="34" charset="0"/>
                          <a:cs typeface="Calibri Light" panose="020F0302020204030204" pitchFamily="34" charset="0"/>
                        </a:rPr>
                        <a:t>Bielsk</a:t>
                      </a:r>
                      <a:r>
                        <a:rPr lang="lt-LT" sz="1500" dirty="0" smtClean="0">
                          <a:latin typeface="Calibri Light" panose="020F0302020204030204" pitchFamily="34" charset="0"/>
                          <a:cs typeface="Calibri Light" panose="020F0302020204030204" pitchFamily="34" charset="0"/>
                        </a:rPr>
                        <a:t>ė</a:t>
                      </a:r>
                      <a:endParaRPr lang="lt-LT" sz="1500"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281061333"/>
                  </a:ext>
                </a:extLst>
              </a:tr>
              <a:tr h="370840">
                <a:tc>
                  <a:txBody>
                    <a:bodyPr/>
                    <a:lstStyle/>
                    <a:p>
                      <a:r>
                        <a:rPr lang="en-US" sz="1500" dirty="0" smtClean="0">
                          <a:latin typeface="Calibri Light" panose="020F0302020204030204" pitchFamily="34" charset="0"/>
                          <a:cs typeface="Calibri Light" panose="020F0302020204030204" pitchFamily="34" charset="0"/>
                        </a:rPr>
                        <a:t>3.</a:t>
                      </a:r>
                      <a:endParaRPr lang="lt-LT" sz="1500" dirty="0">
                        <a:latin typeface="Calibri Light" panose="020F0302020204030204" pitchFamily="34" charset="0"/>
                        <a:cs typeface="Calibri Light" panose="020F0302020204030204" pitchFamily="34" charset="0"/>
                      </a:endParaRPr>
                    </a:p>
                  </a:txBody>
                  <a:tcPr/>
                </a:tc>
                <a:tc>
                  <a:txBody>
                    <a:bodyPr/>
                    <a:lstStyle/>
                    <a:p>
                      <a:pPr algn="l"/>
                      <a:r>
                        <a:rPr lang="lt-LT" sz="1500" dirty="0" smtClean="0">
                          <a:latin typeface="Calibri Light" panose="020F0302020204030204" pitchFamily="34" charset="0"/>
                          <a:cs typeface="Calibri Light" panose="020F0302020204030204" pitchFamily="34" charset="0"/>
                        </a:rPr>
                        <a:t>Įgyvendinti Įstatymo 17 straipsnio 5 dalies nuostatas ir LRS interneto svetainėje paskelbti sąrašą pareigybių, dėl kurių teikiamas prašymas STT pateikti informaciją.</a:t>
                      </a:r>
                      <a:endParaRPr lang="lt-LT" sz="1500" dirty="0">
                        <a:latin typeface="Calibri Light" panose="020F0302020204030204" pitchFamily="34" charset="0"/>
                        <a:cs typeface="Calibri Light" panose="020F0302020204030204" pitchFamily="34" charset="0"/>
                      </a:endParaRPr>
                    </a:p>
                  </a:txBody>
                  <a:tcPr anchor="ctr"/>
                </a:tc>
                <a:tc>
                  <a:txBody>
                    <a:bodyPr/>
                    <a:lstStyle/>
                    <a:p>
                      <a:pPr algn="ctr"/>
                      <a:r>
                        <a:rPr lang="en-US" sz="1500" dirty="0" smtClean="0">
                          <a:latin typeface="Calibri Light" panose="020F0302020204030204" pitchFamily="34" charset="0"/>
                          <a:cs typeface="Calibri Light" panose="020F0302020204030204" pitchFamily="34" charset="0"/>
                        </a:rPr>
                        <a:t>2022-02-28</a:t>
                      </a:r>
                      <a:endParaRPr lang="lt-LT" sz="1500" dirty="0">
                        <a:latin typeface="Calibri Light" panose="020F0302020204030204" pitchFamily="34" charset="0"/>
                        <a:cs typeface="Calibri Light" panose="020F0302020204030204" pitchFamily="34" charset="0"/>
                      </a:endParaRPr>
                    </a:p>
                  </a:txBody>
                  <a:tcPr anchor="ctr"/>
                </a:tc>
                <a:tc>
                  <a:txBody>
                    <a:bodyPr/>
                    <a:lstStyle/>
                    <a:p>
                      <a:pPr algn="ctr"/>
                      <a:r>
                        <a:rPr lang="lt-LT" sz="1500" dirty="0" smtClean="0">
                          <a:latin typeface="Calibri Light" panose="020F0302020204030204" pitchFamily="34" charset="0"/>
                          <a:cs typeface="Calibri Light" panose="020F0302020204030204" pitchFamily="34" charset="0"/>
                        </a:rPr>
                        <a:t>Vilma </a:t>
                      </a:r>
                      <a:r>
                        <a:rPr lang="lt-LT" sz="1500" dirty="0" err="1" smtClean="0">
                          <a:latin typeface="Calibri Light" panose="020F0302020204030204" pitchFamily="34" charset="0"/>
                          <a:cs typeface="Calibri Light" panose="020F0302020204030204" pitchFamily="34" charset="0"/>
                        </a:rPr>
                        <a:t>Grėbliūnienė</a:t>
                      </a:r>
                      <a:endParaRPr lang="lt-LT" sz="1500" dirty="0" smtClean="0">
                        <a:latin typeface="Calibri Light" panose="020F0302020204030204" pitchFamily="34" charset="0"/>
                        <a:cs typeface="Calibri Light" panose="020F0302020204030204" pitchFamily="34" charset="0"/>
                      </a:endParaRPr>
                    </a:p>
                    <a:p>
                      <a:pPr algn="ctr"/>
                      <a:r>
                        <a:rPr lang="lt-LT" sz="1500" dirty="0" smtClean="0">
                          <a:latin typeface="Calibri Light" panose="020F0302020204030204" pitchFamily="34" charset="0"/>
                          <a:cs typeface="Calibri Light" panose="020F0302020204030204" pitchFamily="34" charset="0"/>
                        </a:rPr>
                        <a:t>Rasa </a:t>
                      </a:r>
                      <a:r>
                        <a:rPr lang="lt-LT" sz="1500" dirty="0" err="1" smtClean="0">
                          <a:latin typeface="Calibri Light" panose="020F0302020204030204" pitchFamily="34" charset="0"/>
                          <a:cs typeface="Calibri Light" panose="020F0302020204030204" pitchFamily="34" charset="0"/>
                        </a:rPr>
                        <a:t>Bielskė</a:t>
                      </a:r>
                      <a:endParaRPr lang="lt-LT" sz="1500" dirty="0" smtClean="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1412310795"/>
                  </a:ext>
                </a:extLst>
              </a:tr>
              <a:tr h="370840">
                <a:tc>
                  <a:txBody>
                    <a:bodyPr/>
                    <a:lstStyle/>
                    <a:p>
                      <a:r>
                        <a:rPr lang="en-US" sz="1500" dirty="0" smtClean="0">
                          <a:latin typeface="Calibri Light" panose="020F0302020204030204" pitchFamily="34" charset="0"/>
                          <a:cs typeface="Calibri Light" panose="020F0302020204030204" pitchFamily="34" charset="0"/>
                        </a:rPr>
                        <a:t>4.</a:t>
                      </a:r>
                      <a:endParaRPr lang="lt-LT" sz="1500" dirty="0">
                        <a:latin typeface="Calibri Light" panose="020F0302020204030204" pitchFamily="34" charset="0"/>
                        <a:cs typeface="Calibri Light" panose="020F0302020204030204" pitchFamily="34" charset="0"/>
                      </a:endParaRPr>
                    </a:p>
                  </a:txBody>
                  <a:tcPr/>
                </a:tc>
                <a:tc>
                  <a:txBody>
                    <a:bodyPr/>
                    <a:lstStyle/>
                    <a:p>
                      <a:pPr algn="l"/>
                      <a:r>
                        <a:rPr lang="lt-LT" sz="1500" dirty="0" smtClean="0">
                          <a:latin typeface="Calibri Light" panose="020F0302020204030204" pitchFamily="34" charset="0"/>
                          <a:cs typeface="Calibri Light" panose="020F0302020204030204" pitchFamily="34" charset="0"/>
                        </a:rPr>
                        <a:t>Įgyvendinti Įstatymo 23 straipsnio 2 dalies 6 punkto reikalavimą LRS interneto svetainėje paviešinti nuasmenintą informaciją apie per paskutinius trejus metus nustatytus korupcinio pobūdžio teisės pažeidimus, jų pobūdį, skaičių, atliktus veiksmus juos tiriant ir taikytas teisinio poveikio ar kitas priemones, skirtas tokių pažeidimų padariniams pašalinti ir užkirsti kelią tokiems pažeidimams ateityje. Kreiptis į Personalų skyrių dėl tokios informacijos pateikimo Komisijai.</a:t>
                      </a:r>
                    </a:p>
                  </a:txBody>
                  <a:tcPr anchor="ctr"/>
                </a:tc>
                <a:tc>
                  <a:txBody>
                    <a:bodyPr/>
                    <a:lstStyle/>
                    <a:p>
                      <a:pPr algn="ctr"/>
                      <a:r>
                        <a:rPr lang="en-US" sz="1500" dirty="0" smtClean="0">
                          <a:latin typeface="Calibri Light" panose="020F0302020204030204" pitchFamily="34" charset="0"/>
                          <a:cs typeface="Calibri Light" panose="020F0302020204030204" pitchFamily="34" charset="0"/>
                        </a:rPr>
                        <a:t>2022-03-25</a:t>
                      </a:r>
                      <a:endParaRPr lang="lt-LT" sz="1500" dirty="0">
                        <a:latin typeface="Calibri Light" panose="020F0302020204030204" pitchFamily="34" charset="0"/>
                        <a:cs typeface="Calibri Light" panose="020F0302020204030204" pitchFamily="34" charset="0"/>
                      </a:endParaRPr>
                    </a:p>
                  </a:txBody>
                  <a:tcPr anchor="ctr"/>
                </a:tc>
                <a:tc>
                  <a:txBody>
                    <a:bodyPr/>
                    <a:lstStyle/>
                    <a:p>
                      <a:pPr algn="ctr"/>
                      <a:r>
                        <a:rPr lang="lt-LT" sz="1500" dirty="0" smtClean="0">
                          <a:latin typeface="Calibri Light" panose="020F0302020204030204" pitchFamily="34" charset="0"/>
                          <a:cs typeface="Calibri Light" panose="020F0302020204030204" pitchFamily="34" charset="0"/>
                        </a:rPr>
                        <a:t>Vilma </a:t>
                      </a:r>
                      <a:r>
                        <a:rPr lang="lt-LT" sz="1500" dirty="0" err="1" smtClean="0">
                          <a:latin typeface="Calibri Light" panose="020F0302020204030204" pitchFamily="34" charset="0"/>
                          <a:cs typeface="Calibri Light" panose="020F0302020204030204" pitchFamily="34" charset="0"/>
                        </a:rPr>
                        <a:t>Grėbliūnienė</a:t>
                      </a:r>
                      <a:endParaRPr lang="lt-LT" sz="1500" dirty="0" smtClean="0">
                        <a:latin typeface="Calibri Light" panose="020F0302020204030204" pitchFamily="34" charset="0"/>
                        <a:cs typeface="Calibri Light" panose="020F0302020204030204" pitchFamily="34" charset="0"/>
                      </a:endParaRPr>
                    </a:p>
                    <a:p>
                      <a:pPr algn="ctr"/>
                      <a:r>
                        <a:rPr lang="lt-LT" sz="1500" dirty="0" smtClean="0">
                          <a:latin typeface="Calibri Light" panose="020F0302020204030204" pitchFamily="34" charset="0"/>
                          <a:cs typeface="Calibri Light" panose="020F0302020204030204" pitchFamily="34" charset="0"/>
                        </a:rPr>
                        <a:t>Rasa </a:t>
                      </a:r>
                      <a:r>
                        <a:rPr lang="lt-LT" sz="1500" dirty="0" err="1" smtClean="0">
                          <a:latin typeface="Calibri Light" panose="020F0302020204030204" pitchFamily="34" charset="0"/>
                          <a:cs typeface="Calibri Light" panose="020F0302020204030204" pitchFamily="34" charset="0"/>
                        </a:rPr>
                        <a:t>Bielskė</a:t>
                      </a:r>
                      <a:endParaRPr lang="lt-LT" sz="1500" dirty="0" smtClean="0">
                        <a:latin typeface="Calibri Light" panose="020F0302020204030204" pitchFamily="34" charset="0"/>
                        <a:cs typeface="Calibri Light" panose="020F0302020204030204" pitchFamily="34" charset="0"/>
                      </a:endParaRPr>
                    </a:p>
                    <a:p>
                      <a:pPr algn="ctr"/>
                      <a:endParaRPr lang="lt-LT" sz="1500" dirty="0">
                        <a:latin typeface="Calibri Light" panose="020F0302020204030204" pitchFamily="34" charset="0"/>
                        <a:cs typeface="Calibri Light" panose="020F0302020204030204" pitchFamily="34" charset="0"/>
                      </a:endParaRPr>
                    </a:p>
                  </a:txBody>
                  <a:tcPr anchor="ctr"/>
                </a:tc>
                <a:extLst>
                  <a:ext uri="{0D108BD9-81ED-4DB2-BD59-A6C34878D82A}">
                    <a16:rowId xmlns:a16="http://schemas.microsoft.com/office/drawing/2014/main" val="104164494"/>
                  </a:ext>
                </a:extLst>
              </a:tr>
            </a:tbl>
          </a:graphicData>
        </a:graphic>
      </p:graphicFrame>
    </p:spTree>
    <p:extLst>
      <p:ext uri="{BB962C8B-B14F-4D97-AF65-F5344CB8AC3E}">
        <p14:creationId xmlns:p14="http://schemas.microsoft.com/office/powerpoint/2010/main" val="2478911323"/>
      </p:ext>
    </p:extLst>
  </p:cSld>
  <p:clrMapOvr>
    <a:masterClrMapping/>
  </p:clrMapOvr>
</p:sld>
</file>

<file path=ppt/theme/theme1.xml><?xml version="1.0" encoding="utf-8"?>
<a:theme xmlns:a="http://schemas.openxmlformats.org/drawingml/2006/main" name="Dalinys">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as" ma:contentTypeID="0x010100DAEA701D66DBD345809E69674D2045B2" ma:contentTypeVersion="2" ma:contentTypeDescription="Kurkite naują dokumentą." ma:contentTypeScope="" ma:versionID="bc1702713d7e0cd0b9a6f2e1e2b24dc5">
  <xsd:schema xmlns:xsd="http://www.w3.org/2001/XMLSchema" xmlns:xs="http://www.w3.org/2001/XMLSchema" xmlns:p="http://schemas.microsoft.com/office/2006/metadata/properties" xmlns:ns2="99b482fe-9fe9-4b40-860e-59f12cfa5753" targetNamespace="http://schemas.microsoft.com/office/2006/metadata/properties" ma:root="true" ma:fieldsID="a14738d3f6712d8653e82c777d585238" ns2:_="">
    <xsd:import namespace="99b482fe-9fe9-4b40-860e-59f12cfa575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b482fe-9fe9-4b40-860e-59f12cfa57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8ED266-FED1-4DF5-86FB-396721D6E4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b482fe-9fe9-4b40-860e-59f12cfa57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255EC1-C28E-46D0-9AEC-F51662A77E33}">
  <ds:schemaRefs>
    <ds:schemaRef ds:uri="http://schemas.microsoft.com/sharepoint/v3/contenttype/forms"/>
  </ds:schemaRefs>
</ds:datastoreItem>
</file>

<file path=customXml/itemProps3.xml><?xml version="1.0" encoding="utf-8"?>
<ds:datastoreItem xmlns:ds="http://schemas.openxmlformats.org/officeDocument/2006/customXml" ds:itemID="{A6AC08CE-BDE4-40A5-A58A-4FA52E99BF80}">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99b482fe-9fe9-4b40-860e-59f12cfa575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TM03457464[[fn=Dalinys]]</Template>
  <TotalTime>272</TotalTime>
  <Words>667</Words>
  <Application>Microsoft Office PowerPoint</Application>
  <PresentationFormat>Plačiaekranė</PresentationFormat>
  <Paragraphs>78</Paragraphs>
  <Slides>5</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5</vt:i4>
      </vt:variant>
    </vt:vector>
  </HeadingPairs>
  <TitlesOfParts>
    <vt:vector size="11" baseType="lpstr">
      <vt:lpstr>Calibri</vt:lpstr>
      <vt:lpstr>Calibri Light</vt:lpstr>
      <vt:lpstr>Gill Sans MT</vt:lpstr>
      <vt:lpstr>Wingdings</vt:lpstr>
      <vt:lpstr>Wingdings 2</vt:lpstr>
      <vt:lpstr>Dalinys</vt:lpstr>
      <vt:lpstr>SEIMO KANCELIARIJOS KORUPCIJOS PREVENCIJOS KOMISIJA</vt:lpstr>
      <vt:lpstr>Pagrindinis komisijos uždavinys – kurti korupcijai atsparią aplinką Lietuvos respublikos seimo kanceliarijoje</vt:lpstr>
      <vt:lpstr>Teisinio reglamentavimo srities užduotys</vt:lpstr>
      <vt:lpstr>Teisės aktų taikymo/įgyvendinimo užduotys</vt:lpstr>
      <vt:lpstr>komunikacijos srities užduotys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KORUPCIJOS PREVENCIJOS IR KONTROLĖS IR PRANEŠIMŲ APIE LIETUVOS RESPUBLIKOS PRANEŠĖJŲ APSAUGOS ĮSTATYME NURODYTUS PAŽEIDIMUS ADMINISTRAVIMO KOMISIJA</dc:title>
  <dc:creator>ŠIDLAUSKAITĖ Rasa</dc:creator>
  <cp:lastModifiedBy>SINKEVIČIUS Valdas</cp:lastModifiedBy>
  <cp:revision>18</cp:revision>
  <dcterms:created xsi:type="dcterms:W3CDTF">2022-02-15T08:34:03Z</dcterms:created>
  <dcterms:modified xsi:type="dcterms:W3CDTF">2022-05-20T10:21:46Z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0x010100DAEA701D66DBD345809E69674D2045B2</vt:lpwstr>
  </property>
</Properties>
</file>