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6" r:id="rId4"/>
  </p:sldMasterIdLst>
  <p:notesMasterIdLst>
    <p:notesMasterId r:id="rId16"/>
  </p:notesMasterIdLst>
  <p:handoutMasterIdLst>
    <p:handoutMasterId r:id="rId17"/>
  </p:handoutMasterIdLst>
  <p:sldIdLst>
    <p:sldId id="265" r:id="rId5"/>
    <p:sldId id="319" r:id="rId6"/>
    <p:sldId id="333" r:id="rId7"/>
    <p:sldId id="337" r:id="rId8"/>
    <p:sldId id="334" r:id="rId9"/>
    <p:sldId id="338" r:id="rId10"/>
    <p:sldId id="316" r:id="rId11"/>
    <p:sldId id="328" r:id="rId12"/>
    <p:sldId id="332" r:id="rId13"/>
    <p:sldId id="331" r:id="rId14"/>
    <p:sldId id="31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E52C47-5638-8404-2B4D-E19BC9CC5595}" name="Rasa Gabrilavičienė" initials="RG" userId="S::rgabrilaviciene@vkontrole.lt::415e9ee9-2ff4-4f67-84a0-03677cbf9bb0" providerId="AD"/>
  <p188:author id="{9B43526B-0F9F-6429-FAE1-8A54E4A988CA}" name="Evelina Rimašė" initials="ER" userId="S::erimase@vkontrole.lt::f87e1743-bc96-4417-b581-d6913bb14994" providerId="AD"/>
  <p188:author id="{53B3AB6B-3266-1945-2E03-B6E02A80DEC4}" name="Evelina Petkevičiūtė" initials="EP" userId="S::epetkeviciute@vkontrole.lt::f87e1743-bc96-4417-b581-d6913bb14994" providerId="AD"/>
  <p188:author id="{A8387571-3441-3754-E04C-C30CADBF0A4A}" name="Ieva Graužinytė" initials="IG" userId="S::igrauzinyte@vkontrole.lt::451847ef-7b5a-4121-b2b9-585c24190f2f" providerId="AD"/>
  <p188:author id="{66B70A7E-B5C7-3C0E-B4B7-762A552729A9}" name="Živilė Kindurytė" initials="ŽK" userId="S::zkinduryte@vkontrole.lt::c0ec1e4d-ba97-424a-b41c-4dd93bb03b2d" providerId="AD"/>
  <p188:author id="{2C2F54BD-8EEA-DA3A-EEE0-B7A5D068E62B}" name="Rimvidas Aleliūnas" initials="" userId="S::raleliunas@vkontrole.lt::fe620e68-64bf-4665-b23b-6a40450926bf" providerId="AD"/>
  <p188:author id="{6FAC62F2-B2A0-98A3-7B7A-A64C776F465C}" name="Laura Stračinskienė" initials="LS" userId="S::lstracinskiene@vkontrole.lt::43d2b0f5-5566-4e73-8441-36b8c84164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ūta Obcarskienė" initials="RO" lastIdx="1" clrIdx="0">
    <p:extLst>
      <p:ext uri="{19B8F6BF-5375-455C-9EA6-DF929625EA0E}">
        <p15:presenceInfo xmlns:p15="http://schemas.microsoft.com/office/powerpoint/2012/main" userId="S-1-5-21-4270544576-184429211-13049667-1796" providerId="AD"/>
      </p:ext>
    </p:extLst>
  </p:cmAuthor>
  <p:cmAuthor id="2" name="Evelina Petkevičiūtė" initials="EP" lastIdx="1" clrIdx="1">
    <p:extLst>
      <p:ext uri="{19B8F6BF-5375-455C-9EA6-DF929625EA0E}">
        <p15:presenceInfo xmlns:p15="http://schemas.microsoft.com/office/powerpoint/2012/main" userId="S-1-5-21-4270544576-184429211-13049667-34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66AAB"/>
    <a:srgbClr val="D2A0A0"/>
    <a:srgbClr val="DAE3F3"/>
    <a:srgbClr val="B9CDAA"/>
    <a:srgbClr val="1928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54FE72-129B-41B3-9D50-1D17AAB61B42}" v="1" dt="2025-03-18T11:08:25.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Šviesus stilius 3 – paryškinima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Šviesus stilius 1 – paryškinima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Vidutinis stilius 1 – paryškinima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Vidutinis stilius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Vidutinis stilius 2 – paryškinima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89" autoAdjust="0"/>
  </p:normalViewPr>
  <p:slideViewPr>
    <p:cSldViewPr snapToGrid="0">
      <p:cViewPr varScale="1">
        <p:scale>
          <a:sx n="72" d="100"/>
          <a:sy n="72" d="100"/>
        </p:scale>
        <p:origin x="1075"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ina Rimašė" userId="f87e1743-bc96-4417-b581-d6913bb14994" providerId="ADAL" clId="{5254FE72-129B-41B3-9D50-1D17AAB61B42}"/>
    <pc:docChg chg="modSld">
      <pc:chgData name="Evelina Rimašė" userId="f87e1743-bc96-4417-b581-d6913bb14994" providerId="ADAL" clId="{5254FE72-129B-41B3-9D50-1D17AAB61B42}" dt="2025-03-18T10:59:16.658" v="15" actId="403"/>
      <pc:docMkLst>
        <pc:docMk/>
      </pc:docMkLst>
      <pc:sldChg chg="modSp mod">
        <pc:chgData name="Evelina Rimašė" userId="f87e1743-bc96-4417-b581-d6913bb14994" providerId="ADAL" clId="{5254FE72-129B-41B3-9D50-1D17AAB61B42}" dt="2025-03-18T10:58:34.271" v="14" actId="403"/>
        <pc:sldMkLst>
          <pc:docMk/>
          <pc:sldMk cId="4085704860" sldId="334"/>
        </pc:sldMkLst>
        <pc:graphicFrameChg chg="modGraphic">
          <ac:chgData name="Evelina Rimašė" userId="f87e1743-bc96-4417-b581-d6913bb14994" providerId="ADAL" clId="{5254FE72-129B-41B3-9D50-1D17AAB61B42}" dt="2025-03-18T10:58:34.271" v="14" actId="403"/>
          <ac:graphicFrameMkLst>
            <pc:docMk/>
            <pc:sldMk cId="4085704860" sldId="334"/>
            <ac:graphicFrameMk id="5" creationId="{FA3D5D94-EE27-6BD1-9FAC-AD825784138E}"/>
          </ac:graphicFrameMkLst>
        </pc:graphicFrameChg>
      </pc:sldChg>
      <pc:sldChg chg="modSp mod">
        <pc:chgData name="Evelina Rimašė" userId="f87e1743-bc96-4417-b581-d6913bb14994" providerId="ADAL" clId="{5254FE72-129B-41B3-9D50-1D17AAB61B42}" dt="2025-03-18T10:56:11.441" v="12" actId="20577"/>
        <pc:sldMkLst>
          <pc:docMk/>
          <pc:sldMk cId="2663756170" sldId="337"/>
        </pc:sldMkLst>
        <pc:graphicFrameChg chg="modGraphic">
          <ac:chgData name="Evelina Rimašė" userId="f87e1743-bc96-4417-b581-d6913bb14994" providerId="ADAL" clId="{5254FE72-129B-41B3-9D50-1D17AAB61B42}" dt="2025-03-18T10:56:11.441" v="12" actId="20577"/>
          <ac:graphicFrameMkLst>
            <pc:docMk/>
            <pc:sldMk cId="2663756170" sldId="337"/>
            <ac:graphicFrameMk id="5" creationId="{CADCB5EE-651F-38EB-8012-82B1C132100A}"/>
          </ac:graphicFrameMkLst>
        </pc:graphicFrameChg>
      </pc:sldChg>
      <pc:sldChg chg="modSp mod">
        <pc:chgData name="Evelina Rimašė" userId="f87e1743-bc96-4417-b581-d6913bb14994" providerId="ADAL" clId="{5254FE72-129B-41B3-9D50-1D17AAB61B42}" dt="2025-03-18T10:59:16.658" v="15" actId="403"/>
        <pc:sldMkLst>
          <pc:docMk/>
          <pc:sldMk cId="3510366863" sldId="338"/>
        </pc:sldMkLst>
        <pc:graphicFrameChg chg="modGraphic">
          <ac:chgData name="Evelina Rimašė" userId="f87e1743-bc96-4417-b581-d6913bb14994" providerId="ADAL" clId="{5254FE72-129B-41B3-9D50-1D17AAB61B42}" dt="2025-03-18T10:59:16.658" v="15" actId="403"/>
          <ac:graphicFrameMkLst>
            <pc:docMk/>
            <pc:sldMk cId="3510366863" sldId="338"/>
            <ac:graphicFrameMk id="5" creationId="{AADADAF4-9494-1DFF-2C75-6D32DB8A1C8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stracinskiene\Downloads\V&#279;lavimo%20trukm&#27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58867021195306"/>
          <c:y val="1.5934998185517787E-2"/>
          <c:w val="0.46133907346782449"/>
          <c:h val="0.7866589729780129"/>
        </c:manualLayout>
      </c:layout>
      <c:barChart>
        <c:barDir val="bar"/>
        <c:grouping val="stacked"/>
        <c:varyColors val="0"/>
        <c:ser>
          <c:idx val="0"/>
          <c:order val="0"/>
          <c:tx>
            <c:strRef>
              <c:f>Lapas1!$B$40</c:f>
              <c:strCache>
                <c:ptCount val="1"/>
                <c:pt idx="0">
                  <c:v>Įgyvendintos rekomendacijos 2024-09-01 - 2025-03-01 laikotarpiu</c:v>
                </c:pt>
              </c:strCache>
            </c:strRef>
          </c:tx>
          <c:spPr>
            <a:solidFill>
              <a:srgbClr val="B9CD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Fira Sans" panose="020B0503050000020004" pitchFamily="34" charset="0"/>
                    <a:ea typeface="Fira Sans" panose="020B0503050000020004" pitchFamily="34" charset="0"/>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Lapas1!$A$41:$A$55</c:f>
              <c:strCache>
                <c:ptCount val="15"/>
                <c:pt idx="0">
                  <c:v>Aplinka, miškai, klimato kaita ir žemės tvarkymas</c:v>
                </c:pt>
                <c:pt idx="1">
                  <c:v> Ekonomikos konkurencingumas</c:v>
                </c:pt>
                <c:pt idx="2">
                  <c:v>Energetika</c:v>
                </c:pt>
                <c:pt idx="3">
                  <c:v>Europos Sąjungos investicijos</c:v>
                </c:pt>
                <c:pt idx="4">
                  <c:v>Informacinių išteklių valdymas</c:v>
                </c:pt>
                <c:pt idx="5">
                  <c:v>Socialinė apsauga ir užimtumas</c:v>
                </c:pt>
                <c:pt idx="6">
                  <c:v>Sveikatos apsauga</c:v>
                </c:pt>
                <c:pt idx="7">
                  <c:v>Švietimas, mokslas ir sportas</c:v>
                </c:pt>
                <c:pt idx="8">
                  <c:v>Teisingumas</c:v>
                </c:pt>
                <c:pt idx="9">
                  <c:v>Transportas ir ryšiai</c:v>
                </c:pt>
                <c:pt idx="10">
                  <c:v>Valstybės saugumas ir gynyba</c:v>
                </c:pt>
                <c:pt idx="11">
                  <c:v>Viešasis saugumas</c:v>
                </c:pt>
                <c:pt idx="12">
                  <c:v>Viešasis valdymas</c:v>
                </c:pt>
                <c:pt idx="13">
                  <c:v>Viešieji finansai ir oficialioji statistika</c:v>
                </c:pt>
                <c:pt idx="14">
                  <c:v>Žemės ūkis</c:v>
                </c:pt>
              </c:strCache>
            </c:strRef>
          </c:cat>
          <c:val>
            <c:numRef>
              <c:f>Lapas1!$B$41:$B$55</c:f>
              <c:numCache>
                <c:formatCode>General</c:formatCode>
                <c:ptCount val="15"/>
                <c:pt idx="0">
                  <c:v>2</c:v>
                </c:pt>
                <c:pt idx="1">
                  <c:v>2</c:v>
                </c:pt>
                <c:pt idx="3">
                  <c:v>1</c:v>
                </c:pt>
                <c:pt idx="4">
                  <c:v>2</c:v>
                </c:pt>
                <c:pt idx="6">
                  <c:v>3</c:v>
                </c:pt>
                <c:pt idx="7">
                  <c:v>3</c:v>
                </c:pt>
                <c:pt idx="8">
                  <c:v>1</c:v>
                </c:pt>
                <c:pt idx="9">
                  <c:v>2</c:v>
                </c:pt>
                <c:pt idx="10">
                  <c:v>1</c:v>
                </c:pt>
                <c:pt idx="11">
                  <c:v>1</c:v>
                </c:pt>
                <c:pt idx="12">
                  <c:v>5</c:v>
                </c:pt>
                <c:pt idx="13">
                  <c:v>9</c:v>
                </c:pt>
                <c:pt idx="14">
                  <c:v>2</c:v>
                </c:pt>
              </c:numCache>
            </c:numRef>
          </c:val>
          <c:extLst>
            <c:ext xmlns:c16="http://schemas.microsoft.com/office/drawing/2014/chart" uri="{C3380CC4-5D6E-409C-BE32-E72D297353CC}">
              <c16:uniqueId val="{00000000-0254-462F-8830-374C70D0C480}"/>
            </c:ext>
          </c:extLst>
        </c:ser>
        <c:ser>
          <c:idx val="1"/>
          <c:order val="1"/>
          <c:tx>
            <c:strRef>
              <c:f>Lapas1!$C$40</c:f>
              <c:strCache>
                <c:ptCount val="1"/>
                <c:pt idx="0">
                  <c:v>Stebimos rekomendacijos, kurių terminas nesibaigęs (2025-03-01)</c:v>
                </c:pt>
              </c:strCache>
            </c:strRef>
          </c:tx>
          <c:spPr>
            <a:solidFill>
              <a:srgbClr val="DAE3F3">
                <a:alpha val="99000"/>
              </a:srgbClr>
            </a:solidFill>
            <a:ln>
              <a:solidFill>
                <a:srgbClr val="DAE3F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Fira Sans" panose="020B0503050000020004" pitchFamily="34" charset="0"/>
                    <a:ea typeface="Fira Sans" panose="020B0503050000020004" pitchFamily="34" charset="0"/>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Lapas1!$A$41:$A$55</c:f>
              <c:strCache>
                <c:ptCount val="15"/>
                <c:pt idx="0">
                  <c:v>Aplinka, miškai, klimato kaita ir žemės tvarkymas</c:v>
                </c:pt>
                <c:pt idx="1">
                  <c:v> Ekonomikos konkurencingumas</c:v>
                </c:pt>
                <c:pt idx="2">
                  <c:v>Energetika</c:v>
                </c:pt>
                <c:pt idx="3">
                  <c:v>Europos Sąjungos investicijos</c:v>
                </c:pt>
                <c:pt idx="4">
                  <c:v>Informacinių išteklių valdymas</c:v>
                </c:pt>
                <c:pt idx="5">
                  <c:v>Socialinė apsauga ir užimtumas</c:v>
                </c:pt>
                <c:pt idx="6">
                  <c:v>Sveikatos apsauga</c:v>
                </c:pt>
                <c:pt idx="7">
                  <c:v>Švietimas, mokslas ir sportas</c:v>
                </c:pt>
                <c:pt idx="8">
                  <c:v>Teisingumas</c:v>
                </c:pt>
                <c:pt idx="9">
                  <c:v>Transportas ir ryšiai</c:v>
                </c:pt>
                <c:pt idx="10">
                  <c:v>Valstybės saugumas ir gynyba</c:v>
                </c:pt>
                <c:pt idx="11">
                  <c:v>Viešasis saugumas</c:v>
                </c:pt>
                <c:pt idx="12">
                  <c:v>Viešasis valdymas</c:v>
                </c:pt>
                <c:pt idx="13">
                  <c:v>Viešieji finansai ir oficialioji statistika</c:v>
                </c:pt>
                <c:pt idx="14">
                  <c:v>Žemės ūkis</c:v>
                </c:pt>
              </c:strCache>
            </c:strRef>
          </c:cat>
          <c:val>
            <c:numRef>
              <c:f>Lapas1!$C$41:$C$55</c:f>
              <c:numCache>
                <c:formatCode>General</c:formatCode>
                <c:ptCount val="15"/>
                <c:pt idx="0">
                  <c:v>16</c:v>
                </c:pt>
                <c:pt idx="1">
                  <c:v>32</c:v>
                </c:pt>
                <c:pt idx="2">
                  <c:v>11</c:v>
                </c:pt>
                <c:pt idx="4">
                  <c:v>15</c:v>
                </c:pt>
                <c:pt idx="5">
                  <c:v>23</c:v>
                </c:pt>
                <c:pt idx="6">
                  <c:v>14</c:v>
                </c:pt>
                <c:pt idx="7">
                  <c:v>10</c:v>
                </c:pt>
                <c:pt idx="8">
                  <c:v>13</c:v>
                </c:pt>
                <c:pt idx="9">
                  <c:v>12</c:v>
                </c:pt>
                <c:pt idx="10">
                  <c:v>3</c:v>
                </c:pt>
                <c:pt idx="11">
                  <c:v>12</c:v>
                </c:pt>
                <c:pt idx="12">
                  <c:v>3</c:v>
                </c:pt>
                <c:pt idx="13">
                  <c:v>11</c:v>
                </c:pt>
                <c:pt idx="14">
                  <c:v>12</c:v>
                </c:pt>
              </c:numCache>
            </c:numRef>
          </c:val>
          <c:extLst>
            <c:ext xmlns:c16="http://schemas.microsoft.com/office/drawing/2014/chart" uri="{C3380CC4-5D6E-409C-BE32-E72D297353CC}">
              <c16:uniqueId val="{00000001-0254-462F-8830-374C70D0C480}"/>
            </c:ext>
          </c:extLst>
        </c:ser>
        <c:ser>
          <c:idx val="2"/>
          <c:order val="2"/>
          <c:tx>
            <c:strRef>
              <c:f>Lapas1!$D$40</c:f>
              <c:strCache>
                <c:ptCount val="1"/>
                <c:pt idx="0">
                  <c:v>Stebimos rekomendacijos, kurias vėluojama įgyvendinti (2025-03-01)</c:v>
                </c:pt>
              </c:strCache>
            </c:strRef>
          </c:tx>
          <c:spPr>
            <a:solidFill>
              <a:srgbClr val="D2A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Fira Sans" panose="020B0503050000020004" pitchFamily="34" charset="0"/>
                    <a:ea typeface="Fira Sans" panose="020B0503050000020004" pitchFamily="34" charset="0"/>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Lapas1!$A$41:$A$55</c:f>
              <c:strCache>
                <c:ptCount val="15"/>
                <c:pt idx="0">
                  <c:v>Aplinka, miškai, klimato kaita ir žemės tvarkymas</c:v>
                </c:pt>
                <c:pt idx="1">
                  <c:v> Ekonomikos konkurencingumas</c:v>
                </c:pt>
                <c:pt idx="2">
                  <c:v>Energetika</c:v>
                </c:pt>
                <c:pt idx="3">
                  <c:v>Europos Sąjungos investicijos</c:v>
                </c:pt>
                <c:pt idx="4">
                  <c:v>Informacinių išteklių valdymas</c:v>
                </c:pt>
                <c:pt idx="5">
                  <c:v>Socialinė apsauga ir užimtumas</c:v>
                </c:pt>
                <c:pt idx="6">
                  <c:v>Sveikatos apsauga</c:v>
                </c:pt>
                <c:pt idx="7">
                  <c:v>Švietimas, mokslas ir sportas</c:v>
                </c:pt>
                <c:pt idx="8">
                  <c:v>Teisingumas</c:v>
                </c:pt>
                <c:pt idx="9">
                  <c:v>Transportas ir ryšiai</c:v>
                </c:pt>
                <c:pt idx="10">
                  <c:v>Valstybės saugumas ir gynyba</c:v>
                </c:pt>
                <c:pt idx="11">
                  <c:v>Viešasis saugumas</c:v>
                </c:pt>
                <c:pt idx="12">
                  <c:v>Viešasis valdymas</c:v>
                </c:pt>
                <c:pt idx="13">
                  <c:v>Viešieji finansai ir oficialioji statistika</c:v>
                </c:pt>
                <c:pt idx="14">
                  <c:v>Žemės ūkis</c:v>
                </c:pt>
              </c:strCache>
            </c:strRef>
          </c:cat>
          <c:val>
            <c:numRef>
              <c:f>Lapas1!$D$41:$D$55</c:f>
              <c:numCache>
                <c:formatCode>General</c:formatCode>
                <c:ptCount val="15"/>
                <c:pt idx="0">
                  <c:v>5</c:v>
                </c:pt>
                <c:pt idx="2">
                  <c:v>3</c:v>
                </c:pt>
                <c:pt idx="3">
                  <c:v>3</c:v>
                </c:pt>
                <c:pt idx="4">
                  <c:v>2</c:v>
                </c:pt>
                <c:pt idx="5">
                  <c:v>2</c:v>
                </c:pt>
                <c:pt idx="6">
                  <c:v>5</c:v>
                </c:pt>
                <c:pt idx="8">
                  <c:v>7</c:v>
                </c:pt>
                <c:pt idx="9">
                  <c:v>2</c:v>
                </c:pt>
                <c:pt idx="10">
                  <c:v>2</c:v>
                </c:pt>
                <c:pt idx="11">
                  <c:v>6</c:v>
                </c:pt>
                <c:pt idx="12">
                  <c:v>1</c:v>
                </c:pt>
                <c:pt idx="13">
                  <c:v>34</c:v>
                </c:pt>
              </c:numCache>
            </c:numRef>
          </c:val>
          <c:extLst>
            <c:ext xmlns:c16="http://schemas.microsoft.com/office/drawing/2014/chart" uri="{C3380CC4-5D6E-409C-BE32-E72D297353CC}">
              <c16:uniqueId val="{00000000-0CAE-47CF-A9D5-3A42038E83E5}"/>
            </c:ext>
          </c:extLst>
        </c:ser>
        <c:dLbls>
          <c:showLegendKey val="0"/>
          <c:showVal val="0"/>
          <c:showCatName val="0"/>
          <c:showSerName val="0"/>
          <c:showPercent val="0"/>
          <c:showBubbleSize val="0"/>
        </c:dLbls>
        <c:gapWidth val="150"/>
        <c:overlap val="100"/>
        <c:axId val="48012511"/>
        <c:axId val="1687845823"/>
      </c:barChart>
      <c:catAx>
        <c:axId val="48012511"/>
        <c:scaling>
          <c:orientation val="maxMin"/>
        </c:scaling>
        <c:delete val="0"/>
        <c:axPos val="l"/>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lt-LT"/>
          </a:p>
        </c:txPr>
        <c:crossAx val="1687845823"/>
        <c:crosses val="autoZero"/>
        <c:auto val="0"/>
        <c:lblAlgn val="ctr"/>
        <c:lblOffset val="100"/>
        <c:noMultiLvlLbl val="0"/>
      </c:catAx>
      <c:valAx>
        <c:axId val="1687845823"/>
        <c:scaling>
          <c:orientation val="minMax"/>
          <c:max val="55"/>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lt-LT"/>
          </a:p>
        </c:txPr>
        <c:crossAx val="48012511"/>
        <c:crosses val="autoZero"/>
        <c:crossBetween val="between"/>
      </c:valAx>
      <c:spPr>
        <a:noFill/>
        <a:ln>
          <a:noFill/>
        </a:ln>
        <a:effectLst/>
      </c:spPr>
    </c:plotArea>
    <c:legend>
      <c:legendPos val="b"/>
      <c:layout>
        <c:manualLayout>
          <c:xMode val="edge"/>
          <c:yMode val="edge"/>
          <c:x val="0.26465978803649498"/>
          <c:y val="0.89540537504344675"/>
          <c:w val="0.68180330746228279"/>
          <c:h val="0.101765284357777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Skaiciavimai!$M$13</c:f>
              <c:strCache>
                <c:ptCount val="1"/>
                <c:pt idx="0">
                  <c:v>Vėlavimo vidutinė trukmė, mėn.</c:v>
                </c:pt>
              </c:strCache>
            </c:strRef>
          </c:tx>
          <c:spPr>
            <a:solidFill>
              <a:srgbClr val="D2A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ira Sans" panose="020B0503050000020004" pitchFamily="34" charset="0"/>
                    <a:ea typeface="Fira Sans" panose="020B0503050000020004" pitchFamily="34" charset="0"/>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Skaiciavimai!$L$14:$L$20</c:f>
              <c:strCache>
                <c:ptCount val="7"/>
                <c:pt idx="0">
                  <c:v>2021-09/2022-03</c:v>
                </c:pt>
                <c:pt idx="1">
                  <c:v>2022-03/2022-09</c:v>
                </c:pt>
                <c:pt idx="2">
                  <c:v>2022-09/2023-03</c:v>
                </c:pt>
                <c:pt idx="3">
                  <c:v>2023-03/2023-09</c:v>
                </c:pt>
                <c:pt idx="4">
                  <c:v>2023-09/2024-03</c:v>
                </c:pt>
                <c:pt idx="5">
                  <c:v>2024-03/2024-09</c:v>
                </c:pt>
                <c:pt idx="6">
                  <c:v>2024-09/2025-03</c:v>
                </c:pt>
              </c:strCache>
            </c:strRef>
          </c:cat>
          <c:val>
            <c:numRef>
              <c:f>Skaiciavimai!$M$14:$M$20</c:f>
              <c:numCache>
                <c:formatCode>0</c:formatCode>
                <c:ptCount val="7"/>
                <c:pt idx="0">
                  <c:v>20.387878787878787</c:v>
                </c:pt>
                <c:pt idx="1">
                  <c:v>28.522777777777776</c:v>
                </c:pt>
                <c:pt idx="2">
                  <c:v>29.339743589743591</c:v>
                </c:pt>
                <c:pt idx="3">
                  <c:v>38.349425287356325</c:v>
                </c:pt>
                <c:pt idx="4">
                  <c:v>50.891666666666666</c:v>
                </c:pt>
                <c:pt idx="5">
                  <c:v>52.420187793427232</c:v>
                </c:pt>
                <c:pt idx="6">
                  <c:v>25.076470588235292</c:v>
                </c:pt>
              </c:numCache>
            </c:numRef>
          </c:val>
          <c:extLst>
            <c:ext xmlns:c16="http://schemas.microsoft.com/office/drawing/2014/chart" uri="{C3380CC4-5D6E-409C-BE32-E72D297353CC}">
              <c16:uniqueId val="{00000000-9B7D-4C22-B0B9-34B3A900D9D3}"/>
            </c:ext>
          </c:extLst>
        </c:ser>
        <c:dLbls>
          <c:showLegendKey val="0"/>
          <c:showVal val="0"/>
          <c:showCatName val="0"/>
          <c:showSerName val="0"/>
          <c:showPercent val="0"/>
          <c:showBubbleSize val="0"/>
        </c:dLbls>
        <c:gapWidth val="50"/>
        <c:axId val="1196785984"/>
        <c:axId val="1196786944"/>
      </c:barChart>
      <c:lineChart>
        <c:grouping val="standard"/>
        <c:varyColors val="0"/>
        <c:ser>
          <c:idx val="1"/>
          <c:order val="1"/>
          <c:tx>
            <c:strRef>
              <c:f>Skaiciavimai!$N$13</c:f>
              <c:strCache>
                <c:ptCount val="1"/>
                <c:pt idx="0">
                  <c:v>Įgyvendintos vėluojamos rekomenacijos, vnt.</c:v>
                </c:pt>
              </c:strCache>
            </c:strRef>
          </c:tx>
          <c:spPr>
            <a:ln w="28575" cap="rnd">
              <a:solidFill>
                <a:srgbClr val="B9CDAA"/>
              </a:solidFill>
              <a:round/>
            </a:ln>
            <a:effectLst/>
          </c:spPr>
          <c:marker>
            <c:symbol val="none"/>
          </c:marker>
          <c:dLbls>
            <c:spPr>
              <a:noFill/>
              <a:ln w="3175">
                <a:solidFill>
                  <a:schemeClr val="bg2">
                    <a:lumMod val="90000"/>
                  </a:scheme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ira Sans" panose="020B0503050000020004" pitchFamily="34" charset="0"/>
                    <a:ea typeface="Fira Sans" panose="020B0503050000020004" pitchFamily="34" charset="0"/>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Skaiciavimai!$L$14:$L$20</c:f>
              <c:strCache>
                <c:ptCount val="7"/>
                <c:pt idx="0">
                  <c:v>2021-09/2022-03</c:v>
                </c:pt>
                <c:pt idx="1">
                  <c:v>2022-03/2022-09</c:v>
                </c:pt>
                <c:pt idx="2">
                  <c:v>2022-09/2023-03</c:v>
                </c:pt>
                <c:pt idx="3">
                  <c:v>2023-03/2023-09</c:v>
                </c:pt>
                <c:pt idx="4">
                  <c:v>2023-09/2024-03</c:v>
                </c:pt>
                <c:pt idx="5">
                  <c:v>2024-03/2024-09</c:v>
                </c:pt>
                <c:pt idx="6">
                  <c:v>2024-09/2025-03</c:v>
                </c:pt>
              </c:strCache>
            </c:strRef>
          </c:cat>
          <c:val>
            <c:numRef>
              <c:f>Skaiciavimai!$N$14:$N$20</c:f>
              <c:numCache>
                <c:formatCode>General</c:formatCode>
                <c:ptCount val="7"/>
                <c:pt idx="0">
                  <c:v>55</c:v>
                </c:pt>
                <c:pt idx="1">
                  <c:v>60</c:v>
                </c:pt>
                <c:pt idx="2">
                  <c:v>26</c:v>
                </c:pt>
                <c:pt idx="3">
                  <c:v>58</c:v>
                </c:pt>
                <c:pt idx="4">
                  <c:v>76</c:v>
                </c:pt>
                <c:pt idx="5">
                  <c:v>71</c:v>
                </c:pt>
                <c:pt idx="6">
                  <c:v>17</c:v>
                </c:pt>
              </c:numCache>
            </c:numRef>
          </c:val>
          <c:smooth val="0"/>
          <c:extLst>
            <c:ext xmlns:c16="http://schemas.microsoft.com/office/drawing/2014/chart" uri="{C3380CC4-5D6E-409C-BE32-E72D297353CC}">
              <c16:uniqueId val="{00000001-9B7D-4C22-B0B9-34B3A900D9D3}"/>
            </c:ext>
          </c:extLst>
        </c:ser>
        <c:dLbls>
          <c:showLegendKey val="0"/>
          <c:showVal val="0"/>
          <c:showCatName val="0"/>
          <c:showSerName val="0"/>
          <c:showPercent val="0"/>
          <c:showBubbleSize val="0"/>
        </c:dLbls>
        <c:marker val="1"/>
        <c:smooth val="0"/>
        <c:axId val="1196785984"/>
        <c:axId val="1196786944"/>
      </c:lineChart>
      <c:catAx>
        <c:axId val="119678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lt-LT"/>
          </a:p>
        </c:txPr>
        <c:crossAx val="1196786944"/>
        <c:crosses val="autoZero"/>
        <c:auto val="1"/>
        <c:lblAlgn val="ctr"/>
        <c:lblOffset val="100"/>
        <c:noMultiLvlLbl val="0"/>
      </c:catAx>
      <c:valAx>
        <c:axId val="1196786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96785984"/>
        <c:crosses val="autoZero"/>
        <c:crossBetween val="between"/>
      </c:valAx>
      <c:spPr>
        <a:noFill/>
        <a:ln>
          <a:noFill/>
        </a:ln>
        <a:effectLst/>
      </c:spPr>
    </c:plotArea>
    <c:legend>
      <c:legendPos val="b"/>
      <c:legendEntry>
        <c:idx val="1"/>
        <c:txPr>
          <a:bodyPr rot="0" spcFirstLastPara="1" vertOverflow="ellipsis" vert="horz" wrap="square" anchor="ctr" anchorCtr="1"/>
          <a:lstStyle/>
          <a:p>
            <a:pPr algn="just">
              <a:lnSpc>
                <a:spcPct val="100000"/>
              </a:lnSpc>
              <a:defRPr sz="900" b="0" i="0" u="none" strike="noStrike" kern="120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lt-LT"/>
          </a:p>
        </c:txPr>
      </c:legendEntry>
      <c:layout>
        <c:manualLayout>
          <c:xMode val="edge"/>
          <c:yMode val="edge"/>
          <c:x val="0"/>
          <c:y val="0.88227600823217989"/>
          <c:w val="0.70787854477770518"/>
          <c:h val="9.2190059911752123E-2"/>
        </c:manualLayout>
      </c:layout>
      <c:overlay val="0"/>
      <c:spPr>
        <a:noFill/>
        <a:ln>
          <a:noFill/>
        </a:ln>
        <a:effectLst/>
      </c:spPr>
      <c:txPr>
        <a:bodyPr rot="0" spcFirstLastPara="1" vertOverflow="ellipsis" vert="horz" wrap="square" anchor="ctr" anchorCtr="1"/>
        <a:lstStyle/>
        <a:p>
          <a:pPr algn="just">
            <a:defRPr sz="900" b="0" i="0" u="none" strike="noStrike" kern="120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C2DE3D-3E81-34FD-3390-4CEBC4713B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a:extLst>
              <a:ext uri="{FF2B5EF4-FFF2-40B4-BE49-F238E27FC236}">
                <a16:creationId xmlns:a16="http://schemas.microsoft.com/office/drawing/2014/main" id="{DEDEECF1-4595-6A8C-FD99-7E7A2ED702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D24771-62D8-474A-AB34-6EBFCDD27785}" type="datetimeFigureOut">
              <a:rPr lang="lt-LT" smtClean="0"/>
              <a:t>2025-03-18</a:t>
            </a:fld>
            <a:endParaRPr lang="lt-LT"/>
          </a:p>
        </p:txBody>
      </p:sp>
      <p:sp>
        <p:nvSpPr>
          <p:cNvPr id="4" name="Footer Placeholder 3">
            <a:extLst>
              <a:ext uri="{FF2B5EF4-FFF2-40B4-BE49-F238E27FC236}">
                <a16:creationId xmlns:a16="http://schemas.microsoft.com/office/drawing/2014/main" id="{73372F45-644D-3F6B-F250-0CE8AD447D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a:extLst>
              <a:ext uri="{FF2B5EF4-FFF2-40B4-BE49-F238E27FC236}">
                <a16:creationId xmlns:a16="http://schemas.microsoft.com/office/drawing/2014/main" id="{A01567E6-DA23-B8D1-7BF6-DF941CE6FE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30617F-50CA-46CF-A25E-B6373A438595}" type="slidenum">
              <a:rPr lang="lt-LT" smtClean="0"/>
              <a:t>‹#›</a:t>
            </a:fld>
            <a:endParaRPr lang="lt-LT"/>
          </a:p>
        </p:txBody>
      </p:sp>
    </p:spTree>
    <p:extLst>
      <p:ext uri="{BB962C8B-B14F-4D97-AF65-F5344CB8AC3E}">
        <p14:creationId xmlns:p14="http://schemas.microsoft.com/office/powerpoint/2010/main" val="262500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817B6-01BC-4BB3-A362-2DDDF71A3A13}" type="datetimeFigureOut">
              <a:rPr lang="lt-LT" smtClean="0"/>
              <a:t>2025-03-18</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3B318-99C4-499B-9111-DFE9AB64F863}" type="slidenum">
              <a:rPr lang="lt-LT" smtClean="0"/>
              <a:t>‹#›</a:t>
            </a:fld>
            <a:endParaRPr lang="lt-LT"/>
          </a:p>
        </p:txBody>
      </p:sp>
    </p:spTree>
    <p:extLst>
      <p:ext uri="{BB962C8B-B14F-4D97-AF65-F5344CB8AC3E}">
        <p14:creationId xmlns:p14="http://schemas.microsoft.com/office/powerpoint/2010/main" val="118068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buNone/>
            </a:pPr>
            <a:endParaRPr lang="lt-LT"/>
          </a:p>
        </p:txBody>
      </p:sp>
      <p:sp>
        <p:nvSpPr>
          <p:cNvPr id="4" name="Skaidrės numerio vietos rezervavimo ženklas 3"/>
          <p:cNvSpPr>
            <a:spLocks noGrp="1"/>
          </p:cNvSpPr>
          <p:nvPr>
            <p:ph type="sldNum" sz="quarter" idx="5"/>
          </p:nvPr>
        </p:nvSpPr>
        <p:spPr/>
        <p:txBody>
          <a:bodyPr/>
          <a:lstStyle/>
          <a:p>
            <a:fld id="{39F3B318-99C4-499B-9111-DFE9AB64F863}" type="slidenum">
              <a:rPr lang="lt-LT" smtClean="0"/>
              <a:t>1</a:t>
            </a:fld>
            <a:endParaRPr lang="lt-LT"/>
          </a:p>
        </p:txBody>
      </p:sp>
    </p:spTree>
    <p:extLst>
      <p:ext uri="{BB962C8B-B14F-4D97-AF65-F5344CB8AC3E}">
        <p14:creationId xmlns:p14="http://schemas.microsoft.com/office/powerpoint/2010/main" val="356881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C2C6-240F-679F-7DDB-7931F05E81F0}"/>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A21AD696-77D5-9C7E-7933-07BA01C0A3F5}"/>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0BF9A65B-1D8F-6D9F-B7AB-FA2C448C3C06}"/>
              </a:ext>
            </a:extLst>
          </p:cNvPr>
          <p:cNvSpPr>
            <a:spLocks noGrp="1"/>
          </p:cNvSpPr>
          <p:nvPr>
            <p:ph type="body" idx="1"/>
          </p:nvPr>
        </p:nvSpPr>
        <p:spPr/>
        <p:txBody>
          <a:bodyPr/>
          <a:lstStyle/>
          <a:p>
            <a:pPr marL="0" indent="0">
              <a:buFont typeface="Arial" panose="020B0604020202020204" pitchFamily="34" charset="0"/>
              <a:buNone/>
            </a:pPr>
            <a:endParaRPr lang="lt-LT" b="0" dirty="0"/>
          </a:p>
          <a:p>
            <a:pPr marL="0" indent="0">
              <a:buNone/>
            </a:pPr>
            <a:endParaRPr lang="lt-LT" b="0" dirty="0"/>
          </a:p>
        </p:txBody>
      </p:sp>
      <p:sp>
        <p:nvSpPr>
          <p:cNvPr id="4" name="Skaidrės numerio vietos rezervavimo ženklas 3">
            <a:extLst>
              <a:ext uri="{FF2B5EF4-FFF2-40B4-BE49-F238E27FC236}">
                <a16:creationId xmlns:a16="http://schemas.microsoft.com/office/drawing/2014/main" id="{63CD93EE-9FE6-DA7A-C1DF-18B3231F9B81}"/>
              </a:ext>
            </a:extLst>
          </p:cNvPr>
          <p:cNvSpPr>
            <a:spLocks noGrp="1"/>
          </p:cNvSpPr>
          <p:nvPr>
            <p:ph type="sldNum" sz="quarter" idx="5"/>
          </p:nvPr>
        </p:nvSpPr>
        <p:spPr/>
        <p:txBody>
          <a:bodyPr/>
          <a:lstStyle/>
          <a:p>
            <a:fld id="{39F3B318-99C4-499B-9111-DFE9AB64F863}" type="slidenum">
              <a:rPr lang="lt-LT" smtClean="0"/>
              <a:t>10</a:t>
            </a:fld>
            <a:endParaRPr lang="lt-LT"/>
          </a:p>
        </p:txBody>
      </p:sp>
    </p:spTree>
    <p:extLst>
      <p:ext uri="{BB962C8B-B14F-4D97-AF65-F5344CB8AC3E}">
        <p14:creationId xmlns:p14="http://schemas.microsoft.com/office/powerpoint/2010/main" val="16288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7F41-46B9-CD96-6627-2D0868CDCA27}"/>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FAEB72BF-C27E-51BD-8FE0-BCC1EC8B75F6}"/>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C8C00BF3-8FFE-B945-075B-16E291EB6A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b="0" i="0" dirty="0">
              <a:solidFill>
                <a:srgbClr val="000000"/>
              </a:solidFill>
              <a:effectLst/>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82355333-B216-5D90-599C-E486111522C9}"/>
              </a:ext>
            </a:extLst>
          </p:cNvPr>
          <p:cNvSpPr>
            <a:spLocks noGrp="1"/>
          </p:cNvSpPr>
          <p:nvPr>
            <p:ph type="sldNum" sz="quarter" idx="5"/>
          </p:nvPr>
        </p:nvSpPr>
        <p:spPr/>
        <p:txBody>
          <a:bodyPr/>
          <a:lstStyle/>
          <a:p>
            <a:fld id="{39F3B318-99C4-499B-9111-DFE9AB64F863}" type="slidenum">
              <a:rPr lang="lt-LT" smtClean="0"/>
              <a:t>2</a:t>
            </a:fld>
            <a:endParaRPr lang="lt-LT"/>
          </a:p>
        </p:txBody>
      </p:sp>
    </p:spTree>
    <p:extLst>
      <p:ext uri="{BB962C8B-B14F-4D97-AF65-F5344CB8AC3E}">
        <p14:creationId xmlns:p14="http://schemas.microsoft.com/office/powerpoint/2010/main" val="290069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BE8CC-96D0-18FC-687B-62E241047A15}"/>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D8B2AC0F-224B-1276-B259-BA43348446E8}"/>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B15738D3-4311-E5C1-8415-01B47C1F2ADB}"/>
              </a:ext>
            </a:extLst>
          </p:cNvPr>
          <p:cNvSpPr>
            <a:spLocks noGrp="1"/>
          </p:cNvSpPr>
          <p:nvPr>
            <p:ph type="body" idx="1"/>
          </p:nvPr>
        </p:nvSpPr>
        <p:spPr/>
        <p:txBody>
          <a:bodyPr/>
          <a:lstStyle/>
          <a:p>
            <a:pPr marL="0" indent="0">
              <a:buNone/>
            </a:pPr>
            <a:endParaRPr lang="lt-LT" dirty="0"/>
          </a:p>
        </p:txBody>
      </p:sp>
      <p:sp>
        <p:nvSpPr>
          <p:cNvPr id="4" name="Skaidrės numerio vietos rezervavimo ženklas 3">
            <a:extLst>
              <a:ext uri="{FF2B5EF4-FFF2-40B4-BE49-F238E27FC236}">
                <a16:creationId xmlns:a16="http://schemas.microsoft.com/office/drawing/2014/main" id="{3920BD1A-CAB8-47F8-8AC3-A4F50F633AD6}"/>
              </a:ext>
            </a:extLst>
          </p:cNvPr>
          <p:cNvSpPr>
            <a:spLocks noGrp="1"/>
          </p:cNvSpPr>
          <p:nvPr>
            <p:ph type="sldNum" sz="quarter" idx="5"/>
          </p:nvPr>
        </p:nvSpPr>
        <p:spPr/>
        <p:txBody>
          <a:bodyPr/>
          <a:lstStyle/>
          <a:p>
            <a:fld id="{39F3B318-99C4-499B-9111-DFE9AB64F863}" type="slidenum">
              <a:rPr lang="lt-LT" smtClean="0"/>
              <a:t>3</a:t>
            </a:fld>
            <a:endParaRPr lang="lt-LT"/>
          </a:p>
        </p:txBody>
      </p:sp>
    </p:spTree>
    <p:extLst>
      <p:ext uri="{BB962C8B-B14F-4D97-AF65-F5344CB8AC3E}">
        <p14:creationId xmlns:p14="http://schemas.microsoft.com/office/powerpoint/2010/main" val="39516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51628-0F8E-D696-7093-2428EF572E58}"/>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FD9DF28-059C-E277-35FE-B3CDBF5C23CC}"/>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2FFB7E17-D637-6D20-5024-224C339838B6}"/>
              </a:ext>
            </a:extLst>
          </p:cNvPr>
          <p:cNvSpPr>
            <a:spLocks noGrp="1"/>
          </p:cNvSpPr>
          <p:nvPr>
            <p:ph type="body" idx="1"/>
          </p:nvPr>
        </p:nvSpPr>
        <p:spPr/>
        <p:txBody>
          <a:bodyPr/>
          <a:lstStyle/>
          <a:p>
            <a:pPr marL="0" indent="0">
              <a:buNone/>
            </a:pPr>
            <a:endParaRPr lang="lt-LT"/>
          </a:p>
        </p:txBody>
      </p:sp>
      <p:sp>
        <p:nvSpPr>
          <p:cNvPr id="4" name="Skaidrės numerio vietos rezervavimo ženklas 3">
            <a:extLst>
              <a:ext uri="{FF2B5EF4-FFF2-40B4-BE49-F238E27FC236}">
                <a16:creationId xmlns:a16="http://schemas.microsoft.com/office/drawing/2014/main" id="{730D6A8F-5D3E-6A70-0606-047AB4162FCD}"/>
              </a:ext>
            </a:extLst>
          </p:cNvPr>
          <p:cNvSpPr>
            <a:spLocks noGrp="1"/>
          </p:cNvSpPr>
          <p:nvPr>
            <p:ph type="sldNum" sz="quarter" idx="5"/>
          </p:nvPr>
        </p:nvSpPr>
        <p:spPr/>
        <p:txBody>
          <a:bodyPr/>
          <a:lstStyle/>
          <a:p>
            <a:fld id="{39F3B318-99C4-499B-9111-DFE9AB64F863}" type="slidenum">
              <a:rPr lang="lt-LT" smtClean="0"/>
              <a:t>4</a:t>
            </a:fld>
            <a:endParaRPr lang="lt-LT"/>
          </a:p>
        </p:txBody>
      </p:sp>
    </p:spTree>
    <p:extLst>
      <p:ext uri="{BB962C8B-B14F-4D97-AF65-F5344CB8AC3E}">
        <p14:creationId xmlns:p14="http://schemas.microsoft.com/office/powerpoint/2010/main" val="214465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2DAC-9858-D810-3B3E-666AD95B87FB}"/>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1988CD02-87A5-7600-B0D2-283495FBE1CB}"/>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9F1BB9FA-3412-CC57-5B84-4412F55F9AEB}"/>
              </a:ext>
            </a:extLst>
          </p:cNvPr>
          <p:cNvSpPr>
            <a:spLocks noGrp="1"/>
          </p:cNvSpPr>
          <p:nvPr>
            <p:ph type="body" idx="1"/>
          </p:nvPr>
        </p:nvSpPr>
        <p:spPr/>
        <p:txBody>
          <a:bodyPr/>
          <a:lstStyle/>
          <a:p>
            <a:pPr marL="0" indent="0">
              <a:buNone/>
            </a:pPr>
            <a:endParaRPr lang="lt-LT"/>
          </a:p>
        </p:txBody>
      </p:sp>
      <p:sp>
        <p:nvSpPr>
          <p:cNvPr id="4" name="Skaidrės numerio vietos rezervavimo ženklas 3">
            <a:extLst>
              <a:ext uri="{FF2B5EF4-FFF2-40B4-BE49-F238E27FC236}">
                <a16:creationId xmlns:a16="http://schemas.microsoft.com/office/drawing/2014/main" id="{77C4913E-AFA7-0752-E5A4-C0F26F5E232B}"/>
              </a:ext>
            </a:extLst>
          </p:cNvPr>
          <p:cNvSpPr>
            <a:spLocks noGrp="1"/>
          </p:cNvSpPr>
          <p:nvPr>
            <p:ph type="sldNum" sz="quarter" idx="5"/>
          </p:nvPr>
        </p:nvSpPr>
        <p:spPr/>
        <p:txBody>
          <a:bodyPr/>
          <a:lstStyle/>
          <a:p>
            <a:fld id="{39F3B318-99C4-499B-9111-DFE9AB64F863}" type="slidenum">
              <a:rPr lang="lt-LT" smtClean="0"/>
              <a:t>5</a:t>
            </a:fld>
            <a:endParaRPr lang="lt-LT"/>
          </a:p>
        </p:txBody>
      </p:sp>
    </p:spTree>
    <p:extLst>
      <p:ext uri="{BB962C8B-B14F-4D97-AF65-F5344CB8AC3E}">
        <p14:creationId xmlns:p14="http://schemas.microsoft.com/office/powerpoint/2010/main" val="278324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C2F9-007B-90CD-6D37-A12F338BD164}"/>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A2EFB916-B113-1517-9778-B071D0042AFD}"/>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94CDEAD8-2BAA-D3C5-33FC-7CAFE3557EFB}"/>
              </a:ext>
            </a:extLst>
          </p:cNvPr>
          <p:cNvSpPr>
            <a:spLocks noGrp="1"/>
          </p:cNvSpPr>
          <p:nvPr>
            <p:ph type="body" idx="1"/>
          </p:nvPr>
        </p:nvSpPr>
        <p:spPr/>
        <p:txBody>
          <a:bodyPr/>
          <a:lstStyle/>
          <a:p>
            <a:pPr marL="0" indent="0">
              <a:buNone/>
            </a:pPr>
            <a:endParaRPr lang="lt-LT"/>
          </a:p>
        </p:txBody>
      </p:sp>
      <p:sp>
        <p:nvSpPr>
          <p:cNvPr id="4" name="Skaidrės numerio vietos rezervavimo ženklas 3">
            <a:extLst>
              <a:ext uri="{FF2B5EF4-FFF2-40B4-BE49-F238E27FC236}">
                <a16:creationId xmlns:a16="http://schemas.microsoft.com/office/drawing/2014/main" id="{E0DCD1F8-E65D-9181-D76F-0046E8F2B96D}"/>
              </a:ext>
            </a:extLst>
          </p:cNvPr>
          <p:cNvSpPr>
            <a:spLocks noGrp="1"/>
          </p:cNvSpPr>
          <p:nvPr>
            <p:ph type="sldNum" sz="quarter" idx="5"/>
          </p:nvPr>
        </p:nvSpPr>
        <p:spPr/>
        <p:txBody>
          <a:bodyPr/>
          <a:lstStyle/>
          <a:p>
            <a:fld id="{39F3B318-99C4-499B-9111-DFE9AB64F863}" type="slidenum">
              <a:rPr lang="lt-LT" smtClean="0"/>
              <a:t>6</a:t>
            </a:fld>
            <a:endParaRPr lang="lt-LT"/>
          </a:p>
        </p:txBody>
      </p:sp>
    </p:spTree>
    <p:extLst>
      <p:ext uri="{BB962C8B-B14F-4D97-AF65-F5344CB8AC3E}">
        <p14:creationId xmlns:p14="http://schemas.microsoft.com/office/powerpoint/2010/main" val="332052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D5C22-0141-8DC0-632B-AFFDB990B78E}"/>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62E75761-74A4-5FDB-47EB-166DF593F31C}"/>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2751D021-1A75-F161-EC7D-448BEF26A153}"/>
              </a:ext>
            </a:extLst>
          </p:cNvPr>
          <p:cNvSpPr>
            <a:spLocks noGrp="1"/>
          </p:cNvSpPr>
          <p:nvPr>
            <p:ph type="body" idx="1"/>
          </p:nvPr>
        </p:nvSpPr>
        <p:spPr/>
        <p:txBody>
          <a:bodyPr/>
          <a:lstStyle/>
          <a:p>
            <a:pPr marL="0" indent="0">
              <a:buNone/>
            </a:pPr>
            <a:endParaRPr lang="lt-LT" b="0"/>
          </a:p>
        </p:txBody>
      </p:sp>
      <p:sp>
        <p:nvSpPr>
          <p:cNvPr id="4" name="Skaidrės numerio vietos rezervavimo ženklas 3">
            <a:extLst>
              <a:ext uri="{FF2B5EF4-FFF2-40B4-BE49-F238E27FC236}">
                <a16:creationId xmlns:a16="http://schemas.microsoft.com/office/drawing/2014/main" id="{AB9811CC-B557-D385-69CF-D7C30DCE41D8}"/>
              </a:ext>
            </a:extLst>
          </p:cNvPr>
          <p:cNvSpPr>
            <a:spLocks noGrp="1"/>
          </p:cNvSpPr>
          <p:nvPr>
            <p:ph type="sldNum" sz="quarter" idx="5"/>
          </p:nvPr>
        </p:nvSpPr>
        <p:spPr/>
        <p:txBody>
          <a:bodyPr/>
          <a:lstStyle/>
          <a:p>
            <a:fld id="{39F3B318-99C4-499B-9111-DFE9AB64F863}" type="slidenum">
              <a:rPr lang="lt-LT" smtClean="0"/>
              <a:t>7</a:t>
            </a:fld>
            <a:endParaRPr lang="lt-LT"/>
          </a:p>
        </p:txBody>
      </p:sp>
    </p:spTree>
    <p:extLst>
      <p:ext uri="{BB962C8B-B14F-4D97-AF65-F5344CB8AC3E}">
        <p14:creationId xmlns:p14="http://schemas.microsoft.com/office/powerpoint/2010/main" val="373370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AF12A-3C9B-058B-B538-98597EFFACCA}"/>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D84EA402-4FB0-68B8-8BC6-8CA647ACF5EB}"/>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B0CEB9E1-3E2E-8EB5-9657-E1D82AFFE99B}"/>
              </a:ext>
            </a:extLst>
          </p:cNvPr>
          <p:cNvSpPr>
            <a:spLocks noGrp="1"/>
          </p:cNvSpPr>
          <p:nvPr>
            <p:ph type="body" idx="1"/>
          </p:nvPr>
        </p:nvSpPr>
        <p:spPr/>
        <p:txBody>
          <a:bodyPr/>
          <a:lstStyle/>
          <a:p>
            <a:pPr marL="0" indent="0">
              <a:buNone/>
            </a:pPr>
            <a:endParaRPr lang="lt-LT" b="0" dirty="0"/>
          </a:p>
        </p:txBody>
      </p:sp>
      <p:sp>
        <p:nvSpPr>
          <p:cNvPr id="4" name="Skaidrės numerio vietos rezervavimo ženklas 3">
            <a:extLst>
              <a:ext uri="{FF2B5EF4-FFF2-40B4-BE49-F238E27FC236}">
                <a16:creationId xmlns:a16="http://schemas.microsoft.com/office/drawing/2014/main" id="{836ADE4D-50E3-827E-1DB3-645DC2178664}"/>
              </a:ext>
            </a:extLst>
          </p:cNvPr>
          <p:cNvSpPr>
            <a:spLocks noGrp="1"/>
          </p:cNvSpPr>
          <p:nvPr>
            <p:ph type="sldNum" sz="quarter" idx="5"/>
          </p:nvPr>
        </p:nvSpPr>
        <p:spPr/>
        <p:txBody>
          <a:bodyPr/>
          <a:lstStyle/>
          <a:p>
            <a:fld id="{39F3B318-99C4-499B-9111-DFE9AB64F863}" type="slidenum">
              <a:rPr lang="lt-LT" smtClean="0"/>
              <a:t>8</a:t>
            </a:fld>
            <a:endParaRPr lang="lt-LT"/>
          </a:p>
        </p:txBody>
      </p:sp>
    </p:spTree>
    <p:extLst>
      <p:ext uri="{BB962C8B-B14F-4D97-AF65-F5344CB8AC3E}">
        <p14:creationId xmlns:p14="http://schemas.microsoft.com/office/powerpoint/2010/main" val="143884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4C6BF-3482-A578-A27B-F999B9DFFE48}"/>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2E08C494-7C4B-4D56-EEC5-629D301F903F}"/>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07C0C3FB-1C40-0CE9-84BA-C37F5BCE6530}"/>
              </a:ext>
            </a:extLst>
          </p:cNvPr>
          <p:cNvSpPr>
            <a:spLocks noGrp="1"/>
          </p:cNvSpPr>
          <p:nvPr>
            <p:ph type="body" idx="1"/>
          </p:nvPr>
        </p:nvSpPr>
        <p:spPr/>
        <p:txBody>
          <a:bodyPr/>
          <a:lstStyle/>
          <a:p>
            <a:pPr marL="0" indent="0">
              <a:buNone/>
            </a:pPr>
            <a:endParaRPr lang="lt-LT" b="0"/>
          </a:p>
        </p:txBody>
      </p:sp>
      <p:sp>
        <p:nvSpPr>
          <p:cNvPr id="4" name="Skaidrės numerio vietos rezervavimo ženklas 3">
            <a:extLst>
              <a:ext uri="{FF2B5EF4-FFF2-40B4-BE49-F238E27FC236}">
                <a16:creationId xmlns:a16="http://schemas.microsoft.com/office/drawing/2014/main" id="{97746CF8-8B1D-22CD-B7A6-FD9709B91C50}"/>
              </a:ext>
            </a:extLst>
          </p:cNvPr>
          <p:cNvSpPr>
            <a:spLocks noGrp="1"/>
          </p:cNvSpPr>
          <p:nvPr>
            <p:ph type="sldNum" sz="quarter" idx="5"/>
          </p:nvPr>
        </p:nvSpPr>
        <p:spPr/>
        <p:txBody>
          <a:bodyPr/>
          <a:lstStyle/>
          <a:p>
            <a:fld id="{39F3B318-99C4-499B-9111-DFE9AB64F863}" type="slidenum">
              <a:rPr lang="lt-LT" smtClean="0"/>
              <a:t>9</a:t>
            </a:fld>
            <a:endParaRPr lang="lt-LT"/>
          </a:p>
        </p:txBody>
      </p:sp>
    </p:spTree>
    <p:extLst>
      <p:ext uri="{BB962C8B-B14F-4D97-AF65-F5344CB8AC3E}">
        <p14:creationId xmlns:p14="http://schemas.microsoft.com/office/powerpoint/2010/main" val="148619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a:p>
        </p:txBody>
      </p:sp>
      <p:sp>
        <p:nvSpPr>
          <p:cNvPr id="4" name="Date Placeholder 3"/>
          <p:cNvSpPr>
            <a:spLocks noGrp="1"/>
          </p:cNvSpPr>
          <p:nvPr>
            <p:ph type="dt" sz="half" idx="10"/>
          </p:nvPr>
        </p:nvSpPr>
        <p:spPr/>
        <p:txBody>
          <a:bodyPr/>
          <a:lstStyle/>
          <a:p>
            <a:fld id="{ABA77133-069A-4DBC-B511-C565C0B22B35}" type="datetime1">
              <a:rPr lang="lt-LT" smtClean="0"/>
              <a:t>2025-03-18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192613776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10"/>
          </p:nvPr>
        </p:nvSpPr>
        <p:spPr/>
        <p:txBody>
          <a:bodyPr/>
          <a:lstStyle/>
          <a:p>
            <a:fld id="{ABA77133-069A-4DBC-B511-C565C0B22B35}" type="datetime1">
              <a:rPr lang="lt-LT" smtClean="0"/>
              <a:t>2025-03-18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26839785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lt-LT"/>
              <a:t>Spustelėję redaguokite stilių</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10"/>
          </p:nvPr>
        </p:nvSpPr>
        <p:spPr/>
        <p:txBody>
          <a:bodyPr/>
          <a:lstStyle/>
          <a:p>
            <a:fld id="{ABA77133-069A-4DBC-B511-C565C0B22B35}" type="datetime1">
              <a:rPr lang="lt-LT" smtClean="0"/>
              <a:t>2025-03-18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13461816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11597-DE83-623D-E6A7-F5EFB04323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781" t="9307" r="113" b="1116"/>
          <a:stretch/>
        </p:blipFill>
        <p:spPr>
          <a:xfrm>
            <a:off x="0" y="-23542"/>
            <a:ext cx="8248293" cy="6881542"/>
          </a:xfrm>
          <a:prstGeom prst="rect">
            <a:avLst/>
          </a:prstGeom>
        </p:spPr>
      </p:pic>
      <p:pic>
        <p:nvPicPr>
          <p:cNvPr id="15" name="Picture 14">
            <a:extLst>
              <a:ext uri="{FF2B5EF4-FFF2-40B4-BE49-F238E27FC236}">
                <a16:creationId xmlns:a16="http://schemas.microsoft.com/office/drawing/2014/main" id="{EB84FE2B-7A19-D2C0-1E82-875CAA221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3" y="-31855"/>
            <a:ext cx="12221251" cy="4737290"/>
          </a:xfrm>
          <a:prstGeom prst="rect">
            <a:avLst/>
          </a:prstGeom>
        </p:spPr>
      </p:pic>
      <p:sp>
        <p:nvSpPr>
          <p:cNvPr id="16" name="Freeform: Shape 15">
            <a:extLst>
              <a:ext uri="{FF2B5EF4-FFF2-40B4-BE49-F238E27FC236}">
                <a16:creationId xmlns:a16="http://schemas.microsoft.com/office/drawing/2014/main" id="{15CD6F5C-35AB-AF0B-D808-876DB7223ABA}"/>
              </a:ext>
            </a:extLst>
          </p:cNvPr>
          <p:cNvSpPr/>
          <p:nvPr userDrawn="1"/>
        </p:nvSpPr>
        <p:spPr>
          <a:xfrm rot="2634071">
            <a:off x="4794694" y="-1079162"/>
            <a:ext cx="7637559" cy="12315018"/>
          </a:xfrm>
          <a:custGeom>
            <a:avLst/>
            <a:gdLst>
              <a:gd name="connsiteX0" fmla="*/ 0 w 7637559"/>
              <a:gd name="connsiteY0" fmla="*/ 2751877 h 12315018"/>
              <a:gd name="connsiteX1" fmla="*/ 2859505 w 7637559"/>
              <a:gd name="connsiteY1" fmla="*/ 0 h 12315018"/>
              <a:gd name="connsiteX2" fmla="*/ 7637559 w 7637559"/>
              <a:gd name="connsiteY2" fmla="*/ 4964928 h 12315018"/>
              <a:gd name="connsiteX3" fmla="*/ 0 w 7637559"/>
              <a:gd name="connsiteY3" fmla="*/ 12315018 h 12315018"/>
            </a:gdLst>
            <a:ahLst/>
            <a:cxnLst>
              <a:cxn ang="0">
                <a:pos x="connsiteX0" y="connsiteY0"/>
              </a:cxn>
              <a:cxn ang="0">
                <a:pos x="connsiteX1" y="connsiteY1"/>
              </a:cxn>
              <a:cxn ang="0">
                <a:pos x="connsiteX2" y="connsiteY2"/>
              </a:cxn>
              <a:cxn ang="0">
                <a:pos x="connsiteX3" y="connsiteY3"/>
              </a:cxn>
            </a:cxnLst>
            <a:rect l="l" t="t" r="r" b="b"/>
            <a:pathLst>
              <a:path w="7637559" h="12315018">
                <a:moveTo>
                  <a:pt x="0" y="2751877"/>
                </a:moveTo>
                <a:lnTo>
                  <a:pt x="2859505" y="0"/>
                </a:lnTo>
                <a:lnTo>
                  <a:pt x="7637559" y="4964928"/>
                </a:lnTo>
                <a:lnTo>
                  <a:pt x="0" y="123150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t-LT"/>
          </a:p>
        </p:txBody>
      </p:sp>
      <p:sp>
        <p:nvSpPr>
          <p:cNvPr id="20" name="Text Placeholder 2">
            <a:extLst>
              <a:ext uri="{FF2B5EF4-FFF2-40B4-BE49-F238E27FC236}">
                <a16:creationId xmlns:a16="http://schemas.microsoft.com/office/drawing/2014/main" id="{CED23180-2C96-1490-93D6-6C952EC25715}"/>
              </a:ext>
            </a:extLst>
          </p:cNvPr>
          <p:cNvSpPr>
            <a:spLocks noGrp="1"/>
          </p:cNvSpPr>
          <p:nvPr>
            <p:ph type="body" idx="13"/>
          </p:nvPr>
        </p:nvSpPr>
        <p:spPr>
          <a:xfrm>
            <a:off x="6455510" y="3638550"/>
            <a:ext cx="4774371" cy="2034406"/>
          </a:xfrm>
        </p:spPr>
        <p:txBody>
          <a:bodyPr>
            <a:noAutofit/>
          </a:bodyPr>
          <a:lstStyle>
            <a:lvl1pPr marL="0" indent="0">
              <a:buNone/>
              <a:defRPr sz="37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18" name="Text Placeholder 2">
            <a:extLst>
              <a:ext uri="{FF2B5EF4-FFF2-40B4-BE49-F238E27FC236}">
                <a16:creationId xmlns:a16="http://schemas.microsoft.com/office/drawing/2014/main" id="{B83239B7-29DB-0D6A-A98B-D339B0854081}"/>
              </a:ext>
            </a:extLst>
          </p:cNvPr>
          <p:cNvSpPr>
            <a:spLocks noGrp="1"/>
          </p:cNvSpPr>
          <p:nvPr>
            <p:ph type="body" idx="14"/>
          </p:nvPr>
        </p:nvSpPr>
        <p:spPr>
          <a:xfrm>
            <a:off x="6455509" y="3259052"/>
            <a:ext cx="4774371" cy="300068"/>
          </a:xfrm>
        </p:spPr>
        <p:txBody>
          <a:bodyPr>
            <a:noAutofit/>
          </a:bodyPr>
          <a:lstStyle>
            <a:lvl1pPr marL="0" indent="0">
              <a:buNone/>
              <a:defRPr sz="1700" b="0">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4E3692F6-4670-E121-73A5-C7DE3B055785}"/>
              </a:ext>
            </a:extLst>
          </p:cNvPr>
          <p:cNvSpPr>
            <a:spLocks noGrp="1"/>
          </p:cNvSpPr>
          <p:nvPr>
            <p:ph type="body" idx="15"/>
          </p:nvPr>
        </p:nvSpPr>
        <p:spPr>
          <a:xfrm>
            <a:off x="6455510" y="5864619"/>
            <a:ext cx="4774371" cy="300068"/>
          </a:xfrm>
        </p:spPr>
        <p:txBody>
          <a:bodyPr>
            <a:noAutofit/>
          </a:bodyPr>
          <a:lstStyle>
            <a:lvl1pPr marL="0" indent="0">
              <a:buNone/>
              <a:defRPr sz="2100" b="0">
                <a:solidFill>
                  <a:srgbClr val="166AAB"/>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5F5FB039-2D6E-4BCC-5692-4BA0153F69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3064" y="2305346"/>
            <a:ext cx="1729408" cy="667764"/>
          </a:xfrm>
          <a:prstGeom prst="rect">
            <a:avLst/>
          </a:prstGeom>
        </p:spPr>
      </p:pic>
    </p:spTree>
    <p:extLst>
      <p:ext uri="{BB962C8B-B14F-4D97-AF65-F5344CB8AC3E}">
        <p14:creationId xmlns:p14="http://schemas.microsoft.com/office/powerpoint/2010/main" val="175006118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ED86-A1BF-0B0C-BE74-C79E1111A5F8}"/>
              </a:ext>
            </a:extLst>
          </p:cNvPr>
          <p:cNvSpPr>
            <a:spLocks noGrp="1"/>
          </p:cNvSpPr>
          <p:nvPr>
            <p:ph type="title"/>
          </p:nvPr>
        </p:nvSpPr>
        <p:spPr>
          <a:xfrm>
            <a:off x="831850" y="190843"/>
            <a:ext cx="10515600" cy="451945"/>
          </a:xfrm>
        </p:spPr>
        <p:txBody>
          <a:bodyPr anchor="t" anchorCtr="0">
            <a:normAutofit/>
          </a:bodyPr>
          <a:lstStyle>
            <a:lvl1pPr>
              <a:defRPr sz="1400">
                <a:solidFill>
                  <a:srgbClr val="192850"/>
                </a:solidFill>
                <a:latin typeface="Fira Sans" panose="020B0503050000020004" pitchFamily="34" charset="0"/>
                <a:ea typeface="Fira Sans" panose="020B0503050000020004" pitchFamily="34" charset="0"/>
              </a:defRPr>
            </a:lvl1pPr>
          </a:lstStyle>
          <a:p>
            <a:r>
              <a:rPr lang="en-US"/>
              <a:t>Click to edit Master title style</a:t>
            </a:r>
            <a:endParaRPr lang="lt-LT"/>
          </a:p>
        </p:txBody>
      </p:sp>
      <p:sp>
        <p:nvSpPr>
          <p:cNvPr id="5" name="Footer Placeholder 4">
            <a:extLst>
              <a:ext uri="{FF2B5EF4-FFF2-40B4-BE49-F238E27FC236}">
                <a16:creationId xmlns:a16="http://schemas.microsoft.com/office/drawing/2014/main" id="{EB3162C6-D2A0-EA8D-3C1E-A640DBDE0F2C}"/>
              </a:ext>
            </a:extLst>
          </p:cNvPr>
          <p:cNvSpPr>
            <a:spLocks noGrp="1"/>
          </p:cNvSpPr>
          <p:nvPr>
            <p:ph type="ftr" sz="quarter" idx="11"/>
          </p:nvPr>
        </p:nvSpPr>
        <p:spPr>
          <a:xfrm>
            <a:off x="2257425" y="6356350"/>
            <a:ext cx="5895975" cy="365125"/>
          </a:xfrm>
        </p:spPr>
        <p:txBody>
          <a:bodyPr/>
          <a:lstStyle/>
          <a:p>
            <a:endParaRPr lang="lt-LT"/>
          </a:p>
        </p:txBody>
      </p:sp>
      <p:sp>
        <p:nvSpPr>
          <p:cNvPr id="6" name="Slide Number Placeholder 5">
            <a:extLst>
              <a:ext uri="{FF2B5EF4-FFF2-40B4-BE49-F238E27FC236}">
                <a16:creationId xmlns:a16="http://schemas.microsoft.com/office/drawing/2014/main" id="{32A87629-2ABF-C5E3-C2C0-2E3C31425AB4}"/>
              </a:ext>
            </a:extLst>
          </p:cNvPr>
          <p:cNvSpPr>
            <a:spLocks noGrp="1"/>
          </p:cNvSpPr>
          <p:nvPr>
            <p:ph type="sldNum" sz="quarter" idx="12"/>
          </p:nvPr>
        </p:nvSpPr>
        <p:spPr>
          <a:xfrm>
            <a:off x="8610600" y="6356350"/>
            <a:ext cx="2625447" cy="365125"/>
          </a:xfrm>
        </p:spPr>
        <p:txBody>
          <a:bodyPr/>
          <a:lstStyle/>
          <a:p>
            <a:fld id="{433D822E-14E5-4FC8-890B-4527FF1CA33F}" type="slidenum">
              <a:rPr lang="lt-LT" smtClean="0"/>
              <a:t>‹#›</a:t>
            </a:fld>
            <a:endParaRPr lang="lt-LT"/>
          </a:p>
        </p:txBody>
      </p:sp>
      <p:pic>
        <p:nvPicPr>
          <p:cNvPr id="8" name="Graphic 7">
            <a:extLst>
              <a:ext uri="{FF2B5EF4-FFF2-40B4-BE49-F238E27FC236}">
                <a16:creationId xmlns:a16="http://schemas.microsoft.com/office/drawing/2014/main" id="{66D1349C-D00C-CB90-3D30-E0FBCF6C97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100" y="6295682"/>
            <a:ext cx="981075" cy="371475"/>
          </a:xfrm>
          <a:prstGeom prst="rect">
            <a:avLst/>
          </a:prstGeom>
        </p:spPr>
      </p:pic>
      <p:sp>
        <p:nvSpPr>
          <p:cNvPr id="9" name="Text Placeholder 2">
            <a:extLst>
              <a:ext uri="{FF2B5EF4-FFF2-40B4-BE49-F238E27FC236}">
                <a16:creationId xmlns:a16="http://schemas.microsoft.com/office/drawing/2014/main" id="{95F1ADC9-4842-314C-F647-DC6C6AD3B37B}"/>
              </a:ext>
            </a:extLst>
          </p:cNvPr>
          <p:cNvSpPr>
            <a:spLocks noGrp="1"/>
          </p:cNvSpPr>
          <p:nvPr>
            <p:ph type="body" idx="13" hasCustomPrompt="1"/>
          </p:nvPr>
        </p:nvSpPr>
        <p:spPr>
          <a:xfrm>
            <a:off x="831850" y="984526"/>
            <a:ext cx="10515600" cy="526892"/>
          </a:xfrm>
        </p:spPr>
        <p:txBody>
          <a:bodyPr>
            <a:noAutofit/>
          </a:bodyPr>
          <a:lstStyle>
            <a:lvl1pPr marL="0" indent="0">
              <a:buNone/>
              <a:defRPr sz="37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12" name="Content Placeholder 3">
            <a:extLst>
              <a:ext uri="{FF2B5EF4-FFF2-40B4-BE49-F238E27FC236}">
                <a16:creationId xmlns:a16="http://schemas.microsoft.com/office/drawing/2014/main" id="{248C746E-4F7B-47A2-09C0-E20A5AB4A389}"/>
              </a:ext>
            </a:extLst>
          </p:cNvPr>
          <p:cNvSpPr>
            <a:spLocks noGrp="1"/>
          </p:cNvSpPr>
          <p:nvPr>
            <p:ph sz="half" idx="2"/>
          </p:nvPr>
        </p:nvSpPr>
        <p:spPr>
          <a:xfrm>
            <a:off x="831850" y="1753261"/>
            <a:ext cx="10506075" cy="4423702"/>
          </a:xfrm>
        </p:spPr>
        <p:txBody>
          <a:bodyPr/>
          <a:lstStyle>
            <a:lvl1pPr>
              <a:defRPr>
                <a:solidFill>
                  <a:srgbClr val="192850"/>
                </a:solidFill>
              </a:defRPr>
            </a:lvl1pPr>
            <a:lvl2pPr>
              <a:defRPr>
                <a:solidFill>
                  <a:srgbClr val="192850"/>
                </a:solidFill>
              </a:defRPr>
            </a:lvl2pPr>
            <a:lvl3pPr>
              <a:defRPr>
                <a:solidFill>
                  <a:srgbClr val="192850"/>
                </a:solidFill>
              </a:defRPr>
            </a:lvl3pPr>
            <a:lvl4pPr>
              <a:defRPr>
                <a:solidFill>
                  <a:srgbClr val="192850"/>
                </a:solidFill>
              </a:defRPr>
            </a:lvl4pPr>
            <a:lvl5pPr>
              <a:defRPr>
                <a:solidFill>
                  <a:srgbClr val="1928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pic>
        <p:nvPicPr>
          <p:cNvPr id="4" name="Picture 3">
            <a:extLst>
              <a:ext uri="{FF2B5EF4-FFF2-40B4-BE49-F238E27FC236}">
                <a16:creationId xmlns:a16="http://schemas.microsoft.com/office/drawing/2014/main" id="{54A9F883-6480-8A7D-EA39-D37F8BD6A3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35637" y="0"/>
            <a:ext cx="756363" cy="6858000"/>
          </a:xfrm>
          <a:prstGeom prst="rect">
            <a:avLst/>
          </a:prstGeom>
        </p:spPr>
      </p:pic>
    </p:spTree>
    <p:extLst>
      <p:ext uri="{BB962C8B-B14F-4D97-AF65-F5344CB8AC3E}">
        <p14:creationId xmlns:p14="http://schemas.microsoft.com/office/powerpoint/2010/main" val="1005775427"/>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6C6B57-6C8E-4723-D607-E6F689CAE2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21" t="10454" r="357" b="5108"/>
          <a:stretch/>
        </p:blipFill>
        <p:spPr>
          <a:xfrm>
            <a:off x="0" y="0"/>
            <a:ext cx="10489474" cy="6858000"/>
          </a:xfrm>
          <a:prstGeom prst="rect">
            <a:avLst/>
          </a:prstGeom>
        </p:spPr>
      </p:pic>
      <p:pic>
        <p:nvPicPr>
          <p:cNvPr id="15" name="Picture 14">
            <a:extLst>
              <a:ext uri="{FF2B5EF4-FFF2-40B4-BE49-F238E27FC236}">
                <a16:creationId xmlns:a16="http://schemas.microsoft.com/office/drawing/2014/main" id="{EB84FE2B-7A19-D2C0-1E82-875CAA221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26" y="-8313"/>
            <a:ext cx="12221251" cy="4737290"/>
          </a:xfrm>
          <a:prstGeom prst="rect">
            <a:avLst/>
          </a:prstGeom>
        </p:spPr>
      </p:pic>
      <p:sp>
        <p:nvSpPr>
          <p:cNvPr id="18" name="Freeform: Shape 17">
            <a:extLst>
              <a:ext uri="{FF2B5EF4-FFF2-40B4-BE49-F238E27FC236}">
                <a16:creationId xmlns:a16="http://schemas.microsoft.com/office/drawing/2014/main" id="{3DF81DB1-04EA-46AE-BF16-458D7BB6CCA6}"/>
              </a:ext>
            </a:extLst>
          </p:cNvPr>
          <p:cNvSpPr/>
          <p:nvPr userDrawn="1"/>
        </p:nvSpPr>
        <p:spPr>
          <a:xfrm rot="2634071">
            <a:off x="6673241" y="-322063"/>
            <a:ext cx="6064139" cy="10800820"/>
          </a:xfrm>
          <a:custGeom>
            <a:avLst/>
            <a:gdLst>
              <a:gd name="connsiteX0" fmla="*/ 0 w 6064139"/>
              <a:gd name="connsiteY0" fmla="*/ 1237679 h 10800820"/>
              <a:gd name="connsiteX1" fmla="*/ 1286085 w 6064139"/>
              <a:gd name="connsiteY1" fmla="*/ 0 h 10800820"/>
              <a:gd name="connsiteX2" fmla="*/ 6064139 w 6064139"/>
              <a:gd name="connsiteY2" fmla="*/ 4964928 h 10800820"/>
              <a:gd name="connsiteX3" fmla="*/ 0 w 6064139"/>
              <a:gd name="connsiteY3" fmla="*/ 10800820 h 10800820"/>
            </a:gdLst>
            <a:ahLst/>
            <a:cxnLst>
              <a:cxn ang="0">
                <a:pos x="connsiteX0" y="connsiteY0"/>
              </a:cxn>
              <a:cxn ang="0">
                <a:pos x="connsiteX1" y="connsiteY1"/>
              </a:cxn>
              <a:cxn ang="0">
                <a:pos x="connsiteX2" y="connsiteY2"/>
              </a:cxn>
              <a:cxn ang="0">
                <a:pos x="connsiteX3" y="connsiteY3"/>
              </a:cxn>
            </a:cxnLst>
            <a:rect l="l" t="t" r="r" b="b"/>
            <a:pathLst>
              <a:path w="6064139" h="10800820">
                <a:moveTo>
                  <a:pt x="0" y="1237679"/>
                </a:moveTo>
                <a:lnTo>
                  <a:pt x="1286085" y="0"/>
                </a:lnTo>
                <a:lnTo>
                  <a:pt x="6064139" y="4964928"/>
                </a:lnTo>
                <a:lnTo>
                  <a:pt x="0" y="108008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t-LT"/>
          </a:p>
        </p:txBody>
      </p:sp>
      <p:sp>
        <p:nvSpPr>
          <p:cNvPr id="20" name="Text Placeholder 2">
            <a:extLst>
              <a:ext uri="{FF2B5EF4-FFF2-40B4-BE49-F238E27FC236}">
                <a16:creationId xmlns:a16="http://schemas.microsoft.com/office/drawing/2014/main" id="{CED23180-2C96-1490-93D6-6C952EC25715}"/>
              </a:ext>
            </a:extLst>
          </p:cNvPr>
          <p:cNvSpPr>
            <a:spLocks noGrp="1"/>
          </p:cNvSpPr>
          <p:nvPr>
            <p:ph type="body" idx="13"/>
          </p:nvPr>
        </p:nvSpPr>
        <p:spPr>
          <a:xfrm>
            <a:off x="7108654" y="5048072"/>
            <a:ext cx="4578521" cy="1457504"/>
          </a:xfrm>
        </p:spPr>
        <p:txBody>
          <a:bodyPr>
            <a:noAutofit/>
          </a:bodyPr>
          <a:lstStyle>
            <a:lvl1pPr marL="0" indent="0">
              <a:buNone/>
              <a:defRPr sz="37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9" name="Picture 18">
            <a:extLst>
              <a:ext uri="{FF2B5EF4-FFF2-40B4-BE49-F238E27FC236}">
                <a16:creationId xmlns:a16="http://schemas.microsoft.com/office/drawing/2014/main" id="{33D4B75A-78D3-43F5-4BE0-E3D4361631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6208" y="3977300"/>
            <a:ext cx="1729408" cy="667764"/>
          </a:xfrm>
          <a:prstGeom prst="rect">
            <a:avLst/>
          </a:prstGeom>
        </p:spPr>
      </p:pic>
    </p:spTree>
    <p:extLst>
      <p:ext uri="{BB962C8B-B14F-4D97-AF65-F5344CB8AC3E}">
        <p14:creationId xmlns:p14="http://schemas.microsoft.com/office/powerpoint/2010/main" val="3344388284"/>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ED86-A1BF-0B0C-BE74-C79E1111A5F8}"/>
              </a:ext>
            </a:extLst>
          </p:cNvPr>
          <p:cNvSpPr>
            <a:spLocks noGrp="1"/>
          </p:cNvSpPr>
          <p:nvPr>
            <p:ph type="title"/>
          </p:nvPr>
        </p:nvSpPr>
        <p:spPr>
          <a:xfrm>
            <a:off x="831850" y="190843"/>
            <a:ext cx="10515600" cy="451945"/>
          </a:xfrm>
        </p:spPr>
        <p:txBody>
          <a:bodyPr anchor="t" anchorCtr="0">
            <a:normAutofit/>
          </a:bodyPr>
          <a:lstStyle>
            <a:lvl1pPr>
              <a:defRPr sz="1400">
                <a:solidFill>
                  <a:srgbClr val="192850"/>
                </a:solidFill>
                <a:latin typeface="Fira Sans" panose="020B0503050000020004" pitchFamily="34" charset="0"/>
                <a:ea typeface="Fira Sans" panose="020B0503050000020004" pitchFamily="34" charset="0"/>
              </a:defRPr>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3C85658E-4F9D-A46F-54C7-D3D71EBE86E3}"/>
              </a:ext>
            </a:extLst>
          </p:cNvPr>
          <p:cNvSpPr>
            <a:spLocks noGrp="1"/>
          </p:cNvSpPr>
          <p:nvPr>
            <p:ph type="body" idx="1"/>
          </p:nvPr>
        </p:nvSpPr>
        <p:spPr>
          <a:xfrm>
            <a:off x="831850" y="1566251"/>
            <a:ext cx="9423122" cy="1663573"/>
          </a:xfrm>
        </p:spPr>
        <p:txBody>
          <a:bodyPr>
            <a:noAutofit/>
          </a:bodyPr>
          <a:lstStyle>
            <a:lvl1pPr marL="0" indent="0">
              <a:buNone/>
              <a:defRPr sz="60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EB3162C6-D2A0-EA8D-3C1E-A640DBDE0F2C}"/>
              </a:ext>
            </a:extLst>
          </p:cNvPr>
          <p:cNvSpPr>
            <a:spLocks noGrp="1"/>
          </p:cNvSpPr>
          <p:nvPr>
            <p:ph type="ftr" sz="quarter" idx="11"/>
          </p:nvPr>
        </p:nvSpPr>
        <p:spPr>
          <a:xfrm>
            <a:off x="2257425" y="6356350"/>
            <a:ext cx="5895975" cy="365125"/>
          </a:xfrm>
        </p:spPr>
        <p:txBody>
          <a:bodyPr/>
          <a:lstStyle/>
          <a:p>
            <a:endParaRPr lang="lt-LT"/>
          </a:p>
        </p:txBody>
      </p:sp>
      <p:sp>
        <p:nvSpPr>
          <p:cNvPr id="6" name="Slide Number Placeholder 5">
            <a:extLst>
              <a:ext uri="{FF2B5EF4-FFF2-40B4-BE49-F238E27FC236}">
                <a16:creationId xmlns:a16="http://schemas.microsoft.com/office/drawing/2014/main" id="{32A87629-2ABF-C5E3-C2C0-2E3C31425AB4}"/>
              </a:ext>
            </a:extLst>
          </p:cNvPr>
          <p:cNvSpPr>
            <a:spLocks noGrp="1"/>
          </p:cNvSpPr>
          <p:nvPr>
            <p:ph type="sldNum" sz="quarter" idx="12"/>
          </p:nvPr>
        </p:nvSpPr>
        <p:spPr>
          <a:xfrm>
            <a:off x="8610600" y="6356350"/>
            <a:ext cx="2625447" cy="365125"/>
          </a:xfrm>
        </p:spPr>
        <p:txBody>
          <a:bodyPr/>
          <a:lstStyle/>
          <a:p>
            <a:fld id="{433D822E-14E5-4FC8-890B-4527FF1CA33F}" type="slidenum">
              <a:rPr lang="lt-LT" smtClean="0"/>
              <a:t>‹#›</a:t>
            </a:fld>
            <a:endParaRPr lang="lt-LT"/>
          </a:p>
        </p:txBody>
      </p:sp>
      <p:pic>
        <p:nvPicPr>
          <p:cNvPr id="8" name="Graphic 7">
            <a:extLst>
              <a:ext uri="{FF2B5EF4-FFF2-40B4-BE49-F238E27FC236}">
                <a16:creationId xmlns:a16="http://schemas.microsoft.com/office/drawing/2014/main" id="{66D1349C-D00C-CB90-3D30-E0FBCF6C97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100" y="6295682"/>
            <a:ext cx="981075" cy="371475"/>
          </a:xfrm>
          <a:prstGeom prst="rect">
            <a:avLst/>
          </a:prstGeom>
        </p:spPr>
      </p:pic>
      <p:sp>
        <p:nvSpPr>
          <p:cNvPr id="9" name="Text Placeholder 2">
            <a:extLst>
              <a:ext uri="{FF2B5EF4-FFF2-40B4-BE49-F238E27FC236}">
                <a16:creationId xmlns:a16="http://schemas.microsoft.com/office/drawing/2014/main" id="{95F1ADC9-4842-314C-F647-DC6C6AD3B37B}"/>
              </a:ext>
            </a:extLst>
          </p:cNvPr>
          <p:cNvSpPr>
            <a:spLocks noGrp="1"/>
          </p:cNvSpPr>
          <p:nvPr>
            <p:ph type="body" idx="13" hasCustomPrompt="1"/>
          </p:nvPr>
        </p:nvSpPr>
        <p:spPr>
          <a:xfrm>
            <a:off x="831850" y="3699151"/>
            <a:ext cx="9423122" cy="526892"/>
          </a:xfrm>
        </p:spPr>
        <p:txBody>
          <a:bodyPr>
            <a:noAutofit/>
          </a:bodyPr>
          <a:lstStyle>
            <a:lvl1pPr marL="0" indent="0">
              <a:buNone/>
              <a:defRPr sz="37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10" name="Text Placeholder 2">
            <a:extLst>
              <a:ext uri="{FF2B5EF4-FFF2-40B4-BE49-F238E27FC236}">
                <a16:creationId xmlns:a16="http://schemas.microsoft.com/office/drawing/2014/main" id="{BFCA557F-662C-EBC1-B501-A562D2FE8072}"/>
              </a:ext>
            </a:extLst>
          </p:cNvPr>
          <p:cNvSpPr>
            <a:spLocks noGrp="1"/>
          </p:cNvSpPr>
          <p:nvPr>
            <p:ph type="body" idx="14"/>
          </p:nvPr>
        </p:nvSpPr>
        <p:spPr>
          <a:xfrm>
            <a:off x="838200" y="4363489"/>
            <a:ext cx="9423122" cy="526892"/>
          </a:xfrm>
        </p:spPr>
        <p:txBody>
          <a:bodyPr>
            <a:normAutofit/>
          </a:bodyPr>
          <a:lstStyle>
            <a:lvl1pPr marL="0" indent="0">
              <a:buNone/>
              <a:defRPr sz="3000" b="1">
                <a:solidFill>
                  <a:srgbClr val="166AAB"/>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pic>
        <p:nvPicPr>
          <p:cNvPr id="18" name="Picture 17">
            <a:extLst>
              <a:ext uri="{FF2B5EF4-FFF2-40B4-BE49-F238E27FC236}">
                <a16:creationId xmlns:a16="http://schemas.microsoft.com/office/drawing/2014/main" id="{541DBC2A-E12D-B6AD-ED97-E995029AE2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54972" y="0"/>
            <a:ext cx="1937028" cy="6858000"/>
          </a:xfrm>
          <a:prstGeom prst="rect">
            <a:avLst/>
          </a:prstGeom>
        </p:spPr>
      </p:pic>
    </p:spTree>
    <p:extLst>
      <p:ext uri="{BB962C8B-B14F-4D97-AF65-F5344CB8AC3E}">
        <p14:creationId xmlns:p14="http://schemas.microsoft.com/office/powerpoint/2010/main" val="409529024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ED86-A1BF-0B0C-BE74-C79E1111A5F8}"/>
              </a:ext>
            </a:extLst>
          </p:cNvPr>
          <p:cNvSpPr>
            <a:spLocks noGrp="1"/>
          </p:cNvSpPr>
          <p:nvPr>
            <p:ph type="title"/>
          </p:nvPr>
        </p:nvSpPr>
        <p:spPr>
          <a:xfrm>
            <a:off x="831850" y="190843"/>
            <a:ext cx="10515600" cy="451945"/>
          </a:xfrm>
        </p:spPr>
        <p:txBody>
          <a:bodyPr anchor="t" anchorCtr="0">
            <a:normAutofit/>
          </a:bodyPr>
          <a:lstStyle>
            <a:lvl1pPr>
              <a:defRPr sz="1400">
                <a:solidFill>
                  <a:srgbClr val="192850"/>
                </a:solidFill>
                <a:latin typeface="Fira Sans" panose="020B0503050000020004" pitchFamily="34" charset="0"/>
                <a:ea typeface="Fira Sans" panose="020B0503050000020004" pitchFamily="34" charset="0"/>
              </a:defRPr>
            </a:lvl1pPr>
          </a:lstStyle>
          <a:p>
            <a:r>
              <a:rPr lang="en-US"/>
              <a:t>Click to edit Master title style</a:t>
            </a:r>
            <a:endParaRPr lang="lt-LT"/>
          </a:p>
        </p:txBody>
      </p:sp>
      <p:sp>
        <p:nvSpPr>
          <p:cNvPr id="5" name="Footer Placeholder 4">
            <a:extLst>
              <a:ext uri="{FF2B5EF4-FFF2-40B4-BE49-F238E27FC236}">
                <a16:creationId xmlns:a16="http://schemas.microsoft.com/office/drawing/2014/main" id="{EB3162C6-D2A0-EA8D-3C1E-A640DBDE0F2C}"/>
              </a:ext>
            </a:extLst>
          </p:cNvPr>
          <p:cNvSpPr>
            <a:spLocks noGrp="1"/>
          </p:cNvSpPr>
          <p:nvPr>
            <p:ph type="ftr" sz="quarter" idx="11"/>
          </p:nvPr>
        </p:nvSpPr>
        <p:spPr>
          <a:xfrm>
            <a:off x="2257425" y="6356350"/>
            <a:ext cx="5895975" cy="365125"/>
          </a:xfrm>
        </p:spPr>
        <p:txBody>
          <a:bodyPr/>
          <a:lstStyle/>
          <a:p>
            <a:endParaRPr lang="lt-LT"/>
          </a:p>
        </p:txBody>
      </p:sp>
      <p:sp>
        <p:nvSpPr>
          <p:cNvPr id="6" name="Slide Number Placeholder 5">
            <a:extLst>
              <a:ext uri="{FF2B5EF4-FFF2-40B4-BE49-F238E27FC236}">
                <a16:creationId xmlns:a16="http://schemas.microsoft.com/office/drawing/2014/main" id="{32A87629-2ABF-C5E3-C2C0-2E3C31425AB4}"/>
              </a:ext>
            </a:extLst>
          </p:cNvPr>
          <p:cNvSpPr>
            <a:spLocks noGrp="1"/>
          </p:cNvSpPr>
          <p:nvPr>
            <p:ph type="sldNum" sz="quarter" idx="12"/>
          </p:nvPr>
        </p:nvSpPr>
        <p:spPr>
          <a:xfrm>
            <a:off x="8610600" y="6356350"/>
            <a:ext cx="2625447" cy="365125"/>
          </a:xfrm>
        </p:spPr>
        <p:txBody>
          <a:bodyPr/>
          <a:lstStyle/>
          <a:p>
            <a:fld id="{433D822E-14E5-4FC8-890B-4527FF1CA33F}" type="slidenum">
              <a:rPr lang="lt-LT" smtClean="0"/>
              <a:t>‹#›</a:t>
            </a:fld>
            <a:endParaRPr lang="lt-LT"/>
          </a:p>
        </p:txBody>
      </p:sp>
      <p:pic>
        <p:nvPicPr>
          <p:cNvPr id="8" name="Graphic 7">
            <a:extLst>
              <a:ext uri="{FF2B5EF4-FFF2-40B4-BE49-F238E27FC236}">
                <a16:creationId xmlns:a16="http://schemas.microsoft.com/office/drawing/2014/main" id="{66D1349C-D00C-CB90-3D30-E0FBCF6C97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100" y="6295682"/>
            <a:ext cx="981075" cy="371475"/>
          </a:xfrm>
          <a:prstGeom prst="rect">
            <a:avLst/>
          </a:prstGeom>
        </p:spPr>
      </p:pic>
      <p:sp>
        <p:nvSpPr>
          <p:cNvPr id="9" name="Text Placeholder 2">
            <a:extLst>
              <a:ext uri="{FF2B5EF4-FFF2-40B4-BE49-F238E27FC236}">
                <a16:creationId xmlns:a16="http://schemas.microsoft.com/office/drawing/2014/main" id="{95F1ADC9-4842-314C-F647-DC6C6AD3B37B}"/>
              </a:ext>
            </a:extLst>
          </p:cNvPr>
          <p:cNvSpPr>
            <a:spLocks noGrp="1"/>
          </p:cNvSpPr>
          <p:nvPr>
            <p:ph type="body" idx="13" hasCustomPrompt="1"/>
          </p:nvPr>
        </p:nvSpPr>
        <p:spPr>
          <a:xfrm>
            <a:off x="831850" y="984526"/>
            <a:ext cx="6730875" cy="526892"/>
          </a:xfrm>
        </p:spPr>
        <p:txBody>
          <a:bodyPr>
            <a:noAutofit/>
          </a:bodyPr>
          <a:lstStyle>
            <a:lvl1pPr marL="0" indent="0">
              <a:buNone/>
              <a:defRPr sz="37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pic>
        <p:nvPicPr>
          <p:cNvPr id="18" name="Picture 17">
            <a:extLst>
              <a:ext uri="{FF2B5EF4-FFF2-40B4-BE49-F238E27FC236}">
                <a16:creationId xmlns:a16="http://schemas.microsoft.com/office/drawing/2014/main" id="{541DBC2A-E12D-B6AD-ED97-E995029AE2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54972" y="0"/>
            <a:ext cx="1937028" cy="6858000"/>
          </a:xfrm>
          <a:prstGeom prst="rect">
            <a:avLst/>
          </a:prstGeom>
        </p:spPr>
      </p:pic>
      <p:sp>
        <p:nvSpPr>
          <p:cNvPr id="12" name="Content Placeholder 3">
            <a:extLst>
              <a:ext uri="{FF2B5EF4-FFF2-40B4-BE49-F238E27FC236}">
                <a16:creationId xmlns:a16="http://schemas.microsoft.com/office/drawing/2014/main" id="{248C746E-4F7B-47A2-09C0-E20A5AB4A389}"/>
              </a:ext>
            </a:extLst>
          </p:cNvPr>
          <p:cNvSpPr>
            <a:spLocks noGrp="1"/>
          </p:cNvSpPr>
          <p:nvPr>
            <p:ph sz="half" idx="2"/>
          </p:nvPr>
        </p:nvSpPr>
        <p:spPr>
          <a:xfrm>
            <a:off x="8115315" y="642788"/>
            <a:ext cx="3222610" cy="5534175"/>
          </a:xfrm>
        </p:spPr>
        <p:txBody>
          <a:bodyPr/>
          <a:lstStyle>
            <a:lvl1pPr>
              <a:defRPr>
                <a:solidFill>
                  <a:srgbClr val="192850"/>
                </a:solidFill>
              </a:defRPr>
            </a:lvl1pPr>
            <a:lvl2pPr>
              <a:defRPr>
                <a:solidFill>
                  <a:srgbClr val="192850"/>
                </a:solidFill>
              </a:defRPr>
            </a:lvl2pPr>
            <a:lvl3pPr>
              <a:defRPr>
                <a:solidFill>
                  <a:srgbClr val="192850"/>
                </a:solidFill>
              </a:defRPr>
            </a:lvl3pPr>
            <a:lvl4pPr>
              <a:defRPr>
                <a:solidFill>
                  <a:srgbClr val="192850"/>
                </a:solidFill>
              </a:defRPr>
            </a:lvl4pPr>
            <a:lvl5pPr>
              <a:defRPr>
                <a:solidFill>
                  <a:srgbClr val="1928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25" name="Text Placeholder 2">
            <a:extLst>
              <a:ext uri="{FF2B5EF4-FFF2-40B4-BE49-F238E27FC236}">
                <a16:creationId xmlns:a16="http://schemas.microsoft.com/office/drawing/2014/main" id="{40DD3C4D-A7DB-36DE-AF77-A7E4B480A2F4}"/>
              </a:ext>
            </a:extLst>
          </p:cNvPr>
          <p:cNvSpPr>
            <a:spLocks noGrp="1"/>
          </p:cNvSpPr>
          <p:nvPr>
            <p:ph type="body" idx="16" hasCustomPrompt="1"/>
          </p:nvPr>
        </p:nvSpPr>
        <p:spPr>
          <a:xfrm>
            <a:off x="831850" y="1753261"/>
            <a:ext cx="3244836" cy="358499"/>
          </a:xfrm>
        </p:spPr>
        <p:txBody>
          <a:bodyPr>
            <a:noAutofit/>
          </a:bodyPr>
          <a:lstStyle>
            <a:lvl1pPr marL="0" indent="0">
              <a:buNone/>
              <a:defRPr sz="20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26" name="Text Placeholder 2">
            <a:extLst>
              <a:ext uri="{FF2B5EF4-FFF2-40B4-BE49-F238E27FC236}">
                <a16:creationId xmlns:a16="http://schemas.microsoft.com/office/drawing/2014/main" id="{9C77349B-0A4C-2C9D-3924-4169C5B0FD6C}"/>
              </a:ext>
            </a:extLst>
          </p:cNvPr>
          <p:cNvSpPr>
            <a:spLocks noGrp="1"/>
          </p:cNvSpPr>
          <p:nvPr>
            <p:ph type="body" idx="17" hasCustomPrompt="1"/>
          </p:nvPr>
        </p:nvSpPr>
        <p:spPr>
          <a:xfrm>
            <a:off x="831850" y="2187960"/>
            <a:ext cx="3244836" cy="1488690"/>
          </a:xfrm>
        </p:spPr>
        <p:txBody>
          <a:bodyPr>
            <a:noAutofit/>
          </a:bodyPr>
          <a:lstStyle>
            <a:lvl1pPr marL="0" indent="0">
              <a:buNone/>
              <a:defRPr sz="2000" b="0">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Sit amet, elita  ut labo consectetur adipiscing elit, sed do eiusmod tempor incididunt ut labore et dolore.</a:t>
            </a:r>
            <a:endParaRPr lang="en-US"/>
          </a:p>
        </p:txBody>
      </p:sp>
      <p:sp>
        <p:nvSpPr>
          <p:cNvPr id="27" name="Text Placeholder 2">
            <a:extLst>
              <a:ext uri="{FF2B5EF4-FFF2-40B4-BE49-F238E27FC236}">
                <a16:creationId xmlns:a16="http://schemas.microsoft.com/office/drawing/2014/main" id="{3D6AE2A6-D63A-C526-FB7E-C59A15B75EF3}"/>
              </a:ext>
            </a:extLst>
          </p:cNvPr>
          <p:cNvSpPr>
            <a:spLocks noGrp="1"/>
          </p:cNvSpPr>
          <p:nvPr>
            <p:ph type="body" idx="18" hasCustomPrompt="1"/>
          </p:nvPr>
        </p:nvSpPr>
        <p:spPr>
          <a:xfrm>
            <a:off x="4317890" y="1753261"/>
            <a:ext cx="3244836" cy="358499"/>
          </a:xfrm>
        </p:spPr>
        <p:txBody>
          <a:bodyPr>
            <a:noAutofit/>
          </a:bodyPr>
          <a:lstStyle>
            <a:lvl1pPr marL="0" indent="0">
              <a:buNone/>
              <a:defRPr sz="20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28" name="Text Placeholder 2">
            <a:extLst>
              <a:ext uri="{FF2B5EF4-FFF2-40B4-BE49-F238E27FC236}">
                <a16:creationId xmlns:a16="http://schemas.microsoft.com/office/drawing/2014/main" id="{90FD4382-4CDC-A618-2253-586CA5C1FAC6}"/>
              </a:ext>
            </a:extLst>
          </p:cNvPr>
          <p:cNvSpPr>
            <a:spLocks noGrp="1"/>
          </p:cNvSpPr>
          <p:nvPr>
            <p:ph type="body" idx="19" hasCustomPrompt="1"/>
          </p:nvPr>
        </p:nvSpPr>
        <p:spPr>
          <a:xfrm>
            <a:off x="4317890" y="2187960"/>
            <a:ext cx="3244836" cy="1488690"/>
          </a:xfrm>
        </p:spPr>
        <p:txBody>
          <a:bodyPr>
            <a:noAutofit/>
          </a:bodyPr>
          <a:lstStyle>
            <a:lvl1pPr marL="0" indent="0">
              <a:buNone/>
              <a:defRPr sz="2000" b="0">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Sit amet, elita  ut labo consectetur adipiscing elit, sed do eiusmod tempor incididunt ut labore et dolore.</a:t>
            </a:r>
            <a:endParaRPr lang="en-US"/>
          </a:p>
        </p:txBody>
      </p:sp>
      <p:sp>
        <p:nvSpPr>
          <p:cNvPr id="33" name="Text Placeholder 2">
            <a:extLst>
              <a:ext uri="{FF2B5EF4-FFF2-40B4-BE49-F238E27FC236}">
                <a16:creationId xmlns:a16="http://schemas.microsoft.com/office/drawing/2014/main" id="{6FF6C6FC-3546-F24E-2B1D-7512B0667531}"/>
              </a:ext>
            </a:extLst>
          </p:cNvPr>
          <p:cNvSpPr>
            <a:spLocks noGrp="1"/>
          </p:cNvSpPr>
          <p:nvPr>
            <p:ph type="body" idx="20" hasCustomPrompt="1"/>
          </p:nvPr>
        </p:nvSpPr>
        <p:spPr>
          <a:xfrm>
            <a:off x="831850" y="3950085"/>
            <a:ext cx="3244836" cy="358499"/>
          </a:xfrm>
        </p:spPr>
        <p:txBody>
          <a:bodyPr>
            <a:noAutofit/>
          </a:bodyPr>
          <a:lstStyle>
            <a:lvl1pPr marL="0" indent="0">
              <a:buNone/>
              <a:defRPr sz="20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34" name="Text Placeholder 2">
            <a:extLst>
              <a:ext uri="{FF2B5EF4-FFF2-40B4-BE49-F238E27FC236}">
                <a16:creationId xmlns:a16="http://schemas.microsoft.com/office/drawing/2014/main" id="{3EAB19F6-4337-AB2E-4362-44FDD8397102}"/>
              </a:ext>
            </a:extLst>
          </p:cNvPr>
          <p:cNvSpPr>
            <a:spLocks noGrp="1"/>
          </p:cNvSpPr>
          <p:nvPr>
            <p:ph type="body" idx="21" hasCustomPrompt="1"/>
          </p:nvPr>
        </p:nvSpPr>
        <p:spPr>
          <a:xfrm>
            <a:off x="831850" y="4384784"/>
            <a:ext cx="3244836" cy="1488690"/>
          </a:xfrm>
        </p:spPr>
        <p:txBody>
          <a:bodyPr>
            <a:noAutofit/>
          </a:bodyPr>
          <a:lstStyle>
            <a:lvl1pPr marL="0" indent="0">
              <a:buNone/>
              <a:defRPr sz="2000" b="0">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Sit amet, elita  ut labo consectetur adipiscing elit, sed do eiusmod tempor incididunt ut labore et dolore.</a:t>
            </a:r>
            <a:endParaRPr lang="en-US"/>
          </a:p>
        </p:txBody>
      </p:sp>
      <p:sp>
        <p:nvSpPr>
          <p:cNvPr id="35" name="Text Placeholder 2">
            <a:extLst>
              <a:ext uri="{FF2B5EF4-FFF2-40B4-BE49-F238E27FC236}">
                <a16:creationId xmlns:a16="http://schemas.microsoft.com/office/drawing/2014/main" id="{81966091-64B2-5E72-C08D-C761F90A18F4}"/>
              </a:ext>
            </a:extLst>
          </p:cNvPr>
          <p:cNvSpPr>
            <a:spLocks noGrp="1"/>
          </p:cNvSpPr>
          <p:nvPr>
            <p:ph type="body" idx="22" hasCustomPrompt="1"/>
          </p:nvPr>
        </p:nvSpPr>
        <p:spPr>
          <a:xfrm>
            <a:off x="4317890" y="3950085"/>
            <a:ext cx="3244836" cy="358499"/>
          </a:xfrm>
        </p:spPr>
        <p:txBody>
          <a:bodyPr>
            <a:noAutofit/>
          </a:bodyPr>
          <a:lstStyle>
            <a:lvl1pPr marL="0" indent="0">
              <a:buNone/>
              <a:defRPr sz="20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36" name="Text Placeholder 2">
            <a:extLst>
              <a:ext uri="{FF2B5EF4-FFF2-40B4-BE49-F238E27FC236}">
                <a16:creationId xmlns:a16="http://schemas.microsoft.com/office/drawing/2014/main" id="{4F80113A-197B-23DC-BB01-7AD4A85DFA26}"/>
              </a:ext>
            </a:extLst>
          </p:cNvPr>
          <p:cNvSpPr>
            <a:spLocks noGrp="1"/>
          </p:cNvSpPr>
          <p:nvPr>
            <p:ph type="body" idx="23" hasCustomPrompt="1"/>
          </p:nvPr>
        </p:nvSpPr>
        <p:spPr>
          <a:xfrm>
            <a:off x="4317890" y="4384784"/>
            <a:ext cx="3244836" cy="1488690"/>
          </a:xfrm>
        </p:spPr>
        <p:txBody>
          <a:bodyPr>
            <a:noAutofit/>
          </a:bodyPr>
          <a:lstStyle>
            <a:lvl1pPr marL="0" indent="0">
              <a:buNone/>
              <a:defRPr sz="2000" b="0">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Sit amet, elita  ut labo consectetur adipiscing elit, sed do eiusmod tempor incididunt ut labore et dolore.</a:t>
            </a:r>
            <a:endParaRPr lang="en-US"/>
          </a:p>
        </p:txBody>
      </p:sp>
    </p:spTree>
    <p:extLst>
      <p:ext uri="{BB962C8B-B14F-4D97-AF65-F5344CB8AC3E}">
        <p14:creationId xmlns:p14="http://schemas.microsoft.com/office/powerpoint/2010/main" val="884023410"/>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ED86-A1BF-0B0C-BE74-C79E1111A5F8}"/>
              </a:ext>
            </a:extLst>
          </p:cNvPr>
          <p:cNvSpPr>
            <a:spLocks noGrp="1"/>
          </p:cNvSpPr>
          <p:nvPr>
            <p:ph type="title"/>
          </p:nvPr>
        </p:nvSpPr>
        <p:spPr>
          <a:xfrm>
            <a:off x="831850" y="190843"/>
            <a:ext cx="10515600" cy="451945"/>
          </a:xfrm>
        </p:spPr>
        <p:txBody>
          <a:bodyPr anchor="t" anchorCtr="0">
            <a:normAutofit/>
          </a:bodyPr>
          <a:lstStyle>
            <a:lvl1pPr>
              <a:defRPr sz="1400">
                <a:solidFill>
                  <a:srgbClr val="192850"/>
                </a:solidFill>
                <a:latin typeface="Fira Sans" panose="020B0503050000020004" pitchFamily="34" charset="0"/>
                <a:ea typeface="Fira Sans" panose="020B0503050000020004" pitchFamily="34" charset="0"/>
              </a:defRPr>
            </a:lvl1pPr>
          </a:lstStyle>
          <a:p>
            <a:r>
              <a:rPr lang="en-US"/>
              <a:t>Click to edit Master title style</a:t>
            </a:r>
            <a:endParaRPr lang="lt-LT"/>
          </a:p>
        </p:txBody>
      </p:sp>
      <p:sp>
        <p:nvSpPr>
          <p:cNvPr id="5" name="Footer Placeholder 4">
            <a:extLst>
              <a:ext uri="{FF2B5EF4-FFF2-40B4-BE49-F238E27FC236}">
                <a16:creationId xmlns:a16="http://schemas.microsoft.com/office/drawing/2014/main" id="{EB3162C6-D2A0-EA8D-3C1E-A640DBDE0F2C}"/>
              </a:ext>
            </a:extLst>
          </p:cNvPr>
          <p:cNvSpPr>
            <a:spLocks noGrp="1"/>
          </p:cNvSpPr>
          <p:nvPr>
            <p:ph type="ftr" sz="quarter" idx="11"/>
          </p:nvPr>
        </p:nvSpPr>
        <p:spPr>
          <a:xfrm>
            <a:off x="2257425" y="6356350"/>
            <a:ext cx="5895975" cy="365125"/>
          </a:xfrm>
        </p:spPr>
        <p:txBody>
          <a:bodyPr/>
          <a:lstStyle/>
          <a:p>
            <a:endParaRPr lang="lt-LT"/>
          </a:p>
        </p:txBody>
      </p:sp>
      <p:sp>
        <p:nvSpPr>
          <p:cNvPr id="6" name="Slide Number Placeholder 5">
            <a:extLst>
              <a:ext uri="{FF2B5EF4-FFF2-40B4-BE49-F238E27FC236}">
                <a16:creationId xmlns:a16="http://schemas.microsoft.com/office/drawing/2014/main" id="{32A87629-2ABF-C5E3-C2C0-2E3C31425AB4}"/>
              </a:ext>
            </a:extLst>
          </p:cNvPr>
          <p:cNvSpPr>
            <a:spLocks noGrp="1"/>
          </p:cNvSpPr>
          <p:nvPr>
            <p:ph type="sldNum" sz="quarter" idx="12"/>
          </p:nvPr>
        </p:nvSpPr>
        <p:spPr>
          <a:xfrm>
            <a:off x="8610600" y="6356350"/>
            <a:ext cx="2625447" cy="365125"/>
          </a:xfrm>
        </p:spPr>
        <p:txBody>
          <a:bodyPr/>
          <a:lstStyle/>
          <a:p>
            <a:fld id="{433D822E-14E5-4FC8-890B-4527FF1CA33F}" type="slidenum">
              <a:rPr lang="lt-LT" smtClean="0"/>
              <a:t>‹#›</a:t>
            </a:fld>
            <a:endParaRPr lang="lt-LT"/>
          </a:p>
        </p:txBody>
      </p:sp>
      <p:pic>
        <p:nvPicPr>
          <p:cNvPr id="8" name="Graphic 7">
            <a:extLst>
              <a:ext uri="{FF2B5EF4-FFF2-40B4-BE49-F238E27FC236}">
                <a16:creationId xmlns:a16="http://schemas.microsoft.com/office/drawing/2014/main" id="{66D1349C-D00C-CB90-3D30-E0FBCF6C97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100" y="6295682"/>
            <a:ext cx="981075" cy="371475"/>
          </a:xfrm>
          <a:prstGeom prst="rect">
            <a:avLst/>
          </a:prstGeom>
        </p:spPr>
      </p:pic>
      <p:sp>
        <p:nvSpPr>
          <p:cNvPr id="9" name="Text Placeholder 2">
            <a:extLst>
              <a:ext uri="{FF2B5EF4-FFF2-40B4-BE49-F238E27FC236}">
                <a16:creationId xmlns:a16="http://schemas.microsoft.com/office/drawing/2014/main" id="{95F1ADC9-4842-314C-F647-DC6C6AD3B37B}"/>
              </a:ext>
            </a:extLst>
          </p:cNvPr>
          <p:cNvSpPr>
            <a:spLocks noGrp="1"/>
          </p:cNvSpPr>
          <p:nvPr>
            <p:ph type="body" idx="13" hasCustomPrompt="1"/>
          </p:nvPr>
        </p:nvSpPr>
        <p:spPr>
          <a:xfrm>
            <a:off x="831851" y="984526"/>
            <a:ext cx="3244836" cy="526892"/>
          </a:xfrm>
        </p:spPr>
        <p:txBody>
          <a:bodyPr>
            <a:noAutofit/>
          </a:bodyPr>
          <a:lstStyle>
            <a:lvl1pPr marL="0" indent="0">
              <a:buNone/>
              <a:defRPr sz="37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pic>
        <p:nvPicPr>
          <p:cNvPr id="18" name="Picture 17">
            <a:extLst>
              <a:ext uri="{FF2B5EF4-FFF2-40B4-BE49-F238E27FC236}">
                <a16:creationId xmlns:a16="http://schemas.microsoft.com/office/drawing/2014/main" id="{541DBC2A-E12D-B6AD-ED97-E995029AE2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54972" y="0"/>
            <a:ext cx="1937028" cy="6858000"/>
          </a:xfrm>
          <a:prstGeom prst="rect">
            <a:avLst/>
          </a:prstGeom>
        </p:spPr>
      </p:pic>
      <p:sp>
        <p:nvSpPr>
          <p:cNvPr id="12" name="Content Placeholder 3">
            <a:extLst>
              <a:ext uri="{FF2B5EF4-FFF2-40B4-BE49-F238E27FC236}">
                <a16:creationId xmlns:a16="http://schemas.microsoft.com/office/drawing/2014/main" id="{248C746E-4F7B-47A2-09C0-E20A5AB4A389}"/>
              </a:ext>
            </a:extLst>
          </p:cNvPr>
          <p:cNvSpPr>
            <a:spLocks noGrp="1"/>
          </p:cNvSpPr>
          <p:nvPr>
            <p:ph sz="half" idx="2"/>
          </p:nvPr>
        </p:nvSpPr>
        <p:spPr>
          <a:xfrm>
            <a:off x="4619751" y="642788"/>
            <a:ext cx="6718174" cy="5534175"/>
          </a:xfrm>
        </p:spPr>
        <p:txBody>
          <a:bodyPr/>
          <a:lstStyle>
            <a:lvl1pPr>
              <a:defRPr>
                <a:solidFill>
                  <a:srgbClr val="192850"/>
                </a:solidFill>
              </a:defRPr>
            </a:lvl1pPr>
            <a:lvl2pPr>
              <a:defRPr>
                <a:solidFill>
                  <a:srgbClr val="192850"/>
                </a:solidFill>
              </a:defRPr>
            </a:lvl2pPr>
            <a:lvl3pPr>
              <a:defRPr>
                <a:solidFill>
                  <a:srgbClr val="192850"/>
                </a:solidFill>
              </a:defRPr>
            </a:lvl3pPr>
            <a:lvl4pPr>
              <a:defRPr>
                <a:solidFill>
                  <a:srgbClr val="192850"/>
                </a:solidFill>
              </a:defRPr>
            </a:lvl4pPr>
            <a:lvl5pPr>
              <a:defRPr>
                <a:solidFill>
                  <a:srgbClr val="1928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25" name="Text Placeholder 2">
            <a:extLst>
              <a:ext uri="{FF2B5EF4-FFF2-40B4-BE49-F238E27FC236}">
                <a16:creationId xmlns:a16="http://schemas.microsoft.com/office/drawing/2014/main" id="{40DD3C4D-A7DB-36DE-AF77-A7E4B480A2F4}"/>
              </a:ext>
            </a:extLst>
          </p:cNvPr>
          <p:cNvSpPr>
            <a:spLocks noGrp="1"/>
          </p:cNvSpPr>
          <p:nvPr>
            <p:ph type="body" idx="16" hasCustomPrompt="1"/>
          </p:nvPr>
        </p:nvSpPr>
        <p:spPr>
          <a:xfrm>
            <a:off x="831850" y="1753261"/>
            <a:ext cx="3244836" cy="358499"/>
          </a:xfrm>
        </p:spPr>
        <p:txBody>
          <a:bodyPr>
            <a:noAutofit/>
          </a:bodyPr>
          <a:lstStyle>
            <a:lvl1pPr marL="0" indent="0">
              <a:buNone/>
              <a:defRPr sz="20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26" name="Text Placeholder 2">
            <a:extLst>
              <a:ext uri="{FF2B5EF4-FFF2-40B4-BE49-F238E27FC236}">
                <a16:creationId xmlns:a16="http://schemas.microsoft.com/office/drawing/2014/main" id="{9C77349B-0A4C-2C9D-3924-4169C5B0FD6C}"/>
              </a:ext>
            </a:extLst>
          </p:cNvPr>
          <p:cNvSpPr>
            <a:spLocks noGrp="1"/>
          </p:cNvSpPr>
          <p:nvPr>
            <p:ph type="body" idx="17" hasCustomPrompt="1"/>
          </p:nvPr>
        </p:nvSpPr>
        <p:spPr>
          <a:xfrm>
            <a:off x="831850" y="2187960"/>
            <a:ext cx="3244836" cy="1488690"/>
          </a:xfrm>
        </p:spPr>
        <p:txBody>
          <a:bodyPr>
            <a:noAutofit/>
          </a:bodyPr>
          <a:lstStyle>
            <a:lvl1pPr marL="0" indent="0">
              <a:buNone/>
              <a:defRPr sz="2000" b="0">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Sit amet, elita  ut labo consectetur adipiscing elit, sed do eiusmod tempor incididunt ut labore et dolore.</a:t>
            </a:r>
            <a:endParaRPr lang="en-US"/>
          </a:p>
        </p:txBody>
      </p:sp>
      <p:sp>
        <p:nvSpPr>
          <p:cNvPr id="33" name="Text Placeholder 2">
            <a:extLst>
              <a:ext uri="{FF2B5EF4-FFF2-40B4-BE49-F238E27FC236}">
                <a16:creationId xmlns:a16="http://schemas.microsoft.com/office/drawing/2014/main" id="{6FF6C6FC-3546-F24E-2B1D-7512B0667531}"/>
              </a:ext>
            </a:extLst>
          </p:cNvPr>
          <p:cNvSpPr>
            <a:spLocks noGrp="1"/>
          </p:cNvSpPr>
          <p:nvPr>
            <p:ph type="body" idx="20" hasCustomPrompt="1"/>
          </p:nvPr>
        </p:nvSpPr>
        <p:spPr>
          <a:xfrm>
            <a:off x="831850" y="3950085"/>
            <a:ext cx="3244836" cy="358499"/>
          </a:xfrm>
        </p:spPr>
        <p:txBody>
          <a:bodyPr>
            <a:noAutofit/>
          </a:bodyPr>
          <a:lstStyle>
            <a:lvl1pPr marL="0" indent="0">
              <a:buNone/>
              <a:defRPr sz="2000" b="1">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34" name="Text Placeholder 2">
            <a:extLst>
              <a:ext uri="{FF2B5EF4-FFF2-40B4-BE49-F238E27FC236}">
                <a16:creationId xmlns:a16="http://schemas.microsoft.com/office/drawing/2014/main" id="{3EAB19F6-4337-AB2E-4362-44FDD8397102}"/>
              </a:ext>
            </a:extLst>
          </p:cNvPr>
          <p:cNvSpPr>
            <a:spLocks noGrp="1"/>
          </p:cNvSpPr>
          <p:nvPr>
            <p:ph type="body" idx="21" hasCustomPrompt="1"/>
          </p:nvPr>
        </p:nvSpPr>
        <p:spPr>
          <a:xfrm>
            <a:off x="831850" y="4384784"/>
            <a:ext cx="3244836" cy="1488690"/>
          </a:xfrm>
        </p:spPr>
        <p:txBody>
          <a:bodyPr>
            <a:noAutofit/>
          </a:bodyPr>
          <a:lstStyle>
            <a:lvl1pPr marL="0" indent="0">
              <a:buNone/>
              <a:defRPr sz="2000" b="0">
                <a:solidFill>
                  <a:srgbClr val="192850"/>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Sit amet, elita  ut labo consectetur adipiscing elit, sed do eiusmod tempor incididunt ut labore et dolore.</a:t>
            </a:r>
            <a:endParaRPr lang="en-US"/>
          </a:p>
        </p:txBody>
      </p:sp>
    </p:spTree>
    <p:extLst>
      <p:ext uri="{BB962C8B-B14F-4D97-AF65-F5344CB8AC3E}">
        <p14:creationId xmlns:p14="http://schemas.microsoft.com/office/powerpoint/2010/main" val="112822136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10"/>
          </p:nvPr>
        </p:nvSpPr>
        <p:spPr/>
        <p:txBody>
          <a:bodyPr/>
          <a:lstStyle/>
          <a:p>
            <a:fld id="{ABA77133-069A-4DBC-B511-C565C0B22B35}" type="datetime1">
              <a:rPr lang="lt-LT" smtClean="0"/>
              <a:t>2025-03-18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146008425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lt-LT"/>
              <a:t>Spustelėję redaguokite stilių</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ABA77133-069A-4DBC-B511-C565C0B22B35}" type="datetime1">
              <a:rPr lang="lt-LT" smtClean="0"/>
              <a:t>2025-03-18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8140020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e Placeholder 4"/>
          <p:cNvSpPr>
            <a:spLocks noGrp="1"/>
          </p:cNvSpPr>
          <p:nvPr>
            <p:ph type="dt" sz="half" idx="10"/>
          </p:nvPr>
        </p:nvSpPr>
        <p:spPr/>
        <p:txBody>
          <a:bodyPr/>
          <a:lstStyle/>
          <a:p>
            <a:fld id="{ABA77133-069A-4DBC-B511-C565C0B22B35}" type="datetime1">
              <a:rPr lang="lt-LT" smtClean="0"/>
              <a:t>2025-03-18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10895715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lt-LT"/>
              <a:t>Spustelėję redaguokite stilių</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e Placeholder 6"/>
          <p:cNvSpPr>
            <a:spLocks noGrp="1"/>
          </p:cNvSpPr>
          <p:nvPr>
            <p:ph type="dt" sz="half" idx="10"/>
          </p:nvPr>
        </p:nvSpPr>
        <p:spPr/>
        <p:txBody>
          <a:bodyPr/>
          <a:lstStyle/>
          <a:p>
            <a:fld id="{ABA77133-069A-4DBC-B511-C565C0B22B35}" type="datetime1">
              <a:rPr lang="lt-LT" smtClean="0"/>
              <a:t>2025-03-18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41586918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a:p>
        </p:txBody>
      </p:sp>
      <p:sp>
        <p:nvSpPr>
          <p:cNvPr id="3" name="Date Placeholder 2"/>
          <p:cNvSpPr>
            <a:spLocks noGrp="1"/>
          </p:cNvSpPr>
          <p:nvPr>
            <p:ph type="dt" sz="half" idx="10"/>
          </p:nvPr>
        </p:nvSpPr>
        <p:spPr/>
        <p:txBody>
          <a:bodyPr/>
          <a:lstStyle/>
          <a:p>
            <a:fld id="{ABA77133-069A-4DBC-B511-C565C0B22B35}" type="datetime1">
              <a:rPr lang="lt-LT" smtClean="0"/>
              <a:t>2025-03-18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23167506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77133-069A-4DBC-B511-C565C0B22B35}" type="datetime1">
              <a:rPr lang="lt-LT" smtClean="0"/>
              <a:t>2025-03-18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386416348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ABA77133-069A-4DBC-B511-C565C0B22B35}" type="datetime1">
              <a:rPr lang="lt-LT" smtClean="0"/>
              <a:t>2025-03-18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221128072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ABA77133-069A-4DBC-B511-C565C0B22B35}" type="datetime1">
              <a:rPr lang="lt-LT" smtClean="0"/>
              <a:t>2025-03-18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33D822E-14E5-4FC8-890B-4527FF1CA33F}" type="slidenum">
              <a:rPr lang="lt-LT" smtClean="0"/>
              <a:t>‹#›</a:t>
            </a:fld>
            <a:endParaRPr lang="lt-LT"/>
          </a:p>
        </p:txBody>
      </p:sp>
    </p:spTree>
    <p:extLst>
      <p:ext uri="{BB962C8B-B14F-4D97-AF65-F5344CB8AC3E}">
        <p14:creationId xmlns:p14="http://schemas.microsoft.com/office/powerpoint/2010/main" val="22894665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77133-069A-4DBC-B511-C565C0B22B35}" type="datetime1">
              <a:rPr lang="lt-LT" smtClean="0"/>
              <a:t>2025-03-18</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D822E-14E5-4FC8-890B-4527FF1CA33F}" type="slidenum">
              <a:rPr lang="lt-LT" smtClean="0"/>
              <a:t>‹#›</a:t>
            </a:fld>
            <a:endParaRPr lang="lt-LT"/>
          </a:p>
        </p:txBody>
      </p:sp>
    </p:spTree>
    <p:extLst>
      <p:ext uri="{BB962C8B-B14F-4D97-AF65-F5344CB8AC3E}">
        <p14:creationId xmlns:p14="http://schemas.microsoft.com/office/powerpoint/2010/main" val="13294146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51" r:id="rId15"/>
    <p:sldLayoutId id="2147483663" r:id="rId16"/>
    <p:sldLayoutId id="2147483664" r:id="rId17"/>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valstybeskontrole.lt/LT/Product/23835"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26" Type="http://schemas.openxmlformats.org/officeDocument/2006/relationships/image" Target="../media/image34.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3.sv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 Id="rId27"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hyperlink" Target="https://www.valstybeskontrole.lt/LT/Product/23794/asmens-sveikatos-prieziuros-paslaugu-kokybe-saugumas-ir-veiksminguma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www.valstybeskontrole.lt/LT/Product/23971" TargetMode="External"/><Relationship Id="rId4" Type="http://schemas.openxmlformats.org/officeDocument/2006/relationships/hyperlink" Target="https://www.valstybeskontrole.lt/LT/Product/24158/gydymo-paslaugu-organizavimas-priklausomybes-ligomis-sergantiems-asmenim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valstybeskontrole.lt/LT/Post/17038/valstybes-kontrole-pandemija-isryskino-sveikatos-sistemos-atsparumo-spraga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valstybeskontrole.lt/LT/Product/24100/klaipedos-juru-uosto-infrastrukturos-valdyma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valstybeskontrole.lt/LT/Product/23767"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valstybeskontrole.lt/LT/Product/23961"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valstybeskontrole.lt/LT/Product/24085/lietuvos-misku-istekliu-apsaug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seimas.lrs.lt/portal/legalAct/lt/TAP/85590be02a1511efb121d2fe3a0eff27?positionInSearchResults=5&amp;searchModelUUID=a3f91364-b350-467b-ab2a-8fffc3a7a3d4"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www.valstybeskontrole.lt/LT/Product/24053/registru-centro-tvarkomi-valstybes-informaciniai-istekliai" TargetMode="External"/><Relationship Id="rId4" Type="http://schemas.openxmlformats.org/officeDocument/2006/relationships/hyperlink" Target="https://www.valstybeskontrole.lt/LT/Product/24085/lietuvos-misku-istekliu-apsaug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valstybeskontrole.lt/LT/Product/23933/ar-pokyciai-svietime-lemia-geresnius-mokiniu-pasiekimu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2007A0-7FEB-A076-144F-4295C47A766E}"/>
              </a:ext>
            </a:extLst>
          </p:cNvPr>
          <p:cNvSpPr>
            <a:spLocks noGrp="1"/>
          </p:cNvSpPr>
          <p:nvPr>
            <p:ph type="body" idx="13"/>
          </p:nvPr>
        </p:nvSpPr>
        <p:spPr>
          <a:xfrm>
            <a:off x="6455510" y="3638550"/>
            <a:ext cx="4774371" cy="2141867"/>
          </a:xfrm>
        </p:spPr>
        <p:txBody>
          <a:bodyPr vert="horz" lIns="91440" tIns="45720" rIns="91440" bIns="45720" rtlCol="0" anchor="t">
            <a:noAutofit/>
          </a:bodyPr>
          <a:lstStyle/>
          <a:p>
            <a:r>
              <a:rPr lang="lt-LT" sz="4000">
                <a:solidFill>
                  <a:srgbClr val="14264B"/>
                </a:solidFill>
                <a:latin typeface="Arimo" panose="020B0604020202020204" pitchFamily="34" charset="0"/>
                <a:ea typeface="Arimo" panose="020B0604020202020204" pitchFamily="34" charset="0"/>
                <a:cs typeface="Arimo" panose="020B0604020202020204" pitchFamily="34" charset="0"/>
              </a:rPr>
              <a:t>REKOMENDACIJŲ ĮGYVENDINIMO ATASKAITA </a:t>
            </a:r>
            <a:endParaRPr lang="lt-LT">
              <a:solidFill>
                <a:srgbClr val="192850"/>
              </a:solidFill>
            </a:endParaRPr>
          </a:p>
        </p:txBody>
      </p:sp>
      <p:sp>
        <p:nvSpPr>
          <p:cNvPr id="4" name="Text Placeholder 3">
            <a:extLst>
              <a:ext uri="{FF2B5EF4-FFF2-40B4-BE49-F238E27FC236}">
                <a16:creationId xmlns:a16="http://schemas.microsoft.com/office/drawing/2014/main" id="{AAAA4118-5016-2B78-0192-95544FD34814}"/>
              </a:ext>
            </a:extLst>
          </p:cNvPr>
          <p:cNvSpPr>
            <a:spLocks noGrp="1"/>
          </p:cNvSpPr>
          <p:nvPr>
            <p:ph type="body" idx="14"/>
          </p:nvPr>
        </p:nvSpPr>
        <p:spPr>
          <a:xfrm>
            <a:off x="6455510" y="5780417"/>
            <a:ext cx="4774371" cy="387991"/>
          </a:xfrm>
        </p:spPr>
        <p:txBody>
          <a:bodyPr vert="horz" lIns="91440" tIns="45720" rIns="91440" bIns="45720" rtlCol="0" anchor="t">
            <a:noAutofit/>
          </a:bodyPr>
          <a:lstStyle/>
          <a:p>
            <a:r>
              <a:rPr lang="nn-NO" dirty="0">
                <a:latin typeface="Fira Sans"/>
              </a:rPr>
              <a:t>202</a:t>
            </a:r>
            <a:r>
              <a:rPr lang="lt-LT" dirty="0">
                <a:latin typeface="Fira Sans"/>
              </a:rPr>
              <a:t>5</a:t>
            </a:r>
            <a:r>
              <a:rPr lang="nn-NO" dirty="0">
                <a:latin typeface="Fira Sans"/>
              </a:rPr>
              <a:t> m. </a:t>
            </a:r>
            <a:r>
              <a:rPr lang="lt-LT" dirty="0">
                <a:latin typeface="Fira Sans"/>
              </a:rPr>
              <a:t>kovo 19 d. </a:t>
            </a:r>
            <a:r>
              <a:rPr lang="nn-NO" dirty="0">
                <a:latin typeface="Fira Sans"/>
              </a:rPr>
              <a:t> </a:t>
            </a:r>
            <a:endParaRPr lang="lt-LT" dirty="0">
              <a:latin typeface="Fira Sans"/>
            </a:endParaRPr>
          </a:p>
        </p:txBody>
      </p:sp>
    </p:spTree>
    <p:extLst>
      <p:ext uri="{BB962C8B-B14F-4D97-AF65-F5344CB8AC3E}">
        <p14:creationId xmlns:p14="http://schemas.microsoft.com/office/powerpoint/2010/main" val="284432945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82182-1758-2414-8D61-40CDBD14C51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387B389-B3CC-8849-C172-32C67D1C292A}"/>
              </a:ext>
            </a:extLst>
          </p:cNvPr>
          <p:cNvSpPr>
            <a:spLocks noGrp="1"/>
          </p:cNvSpPr>
          <p:nvPr>
            <p:ph type="title"/>
          </p:nvPr>
        </p:nvSpPr>
        <p:spPr>
          <a:xfrm>
            <a:off x="632119" y="245004"/>
            <a:ext cx="10515600" cy="451945"/>
          </a:xfrm>
        </p:spPr>
        <p:txBody>
          <a:bodyPr/>
          <a:lstStyle/>
          <a:p>
            <a:r>
              <a:rPr lang="lt-LT">
                <a:latin typeface="Fira Sans"/>
              </a:rPr>
              <a:t>Kovas 2025 | Rekomendacijų įgyvendinimo ataskaita </a:t>
            </a:r>
          </a:p>
        </p:txBody>
      </p:sp>
      <p:sp>
        <p:nvSpPr>
          <p:cNvPr id="3" name="Skaidrės numerio vietos rezervavimo ženklas 2">
            <a:extLst>
              <a:ext uri="{FF2B5EF4-FFF2-40B4-BE49-F238E27FC236}">
                <a16:creationId xmlns:a16="http://schemas.microsoft.com/office/drawing/2014/main" id="{EDFC3455-7D6C-8C6E-8E3D-8F0F26E8B5B8}"/>
              </a:ext>
            </a:extLst>
          </p:cNvPr>
          <p:cNvSpPr>
            <a:spLocks noGrp="1"/>
          </p:cNvSpPr>
          <p:nvPr>
            <p:ph type="sldNum" sz="quarter" idx="12"/>
          </p:nvPr>
        </p:nvSpPr>
        <p:spPr/>
        <p:txBody>
          <a:bodyPr/>
          <a:lstStyle/>
          <a:p>
            <a:fld id="{433D822E-14E5-4FC8-890B-4527FF1CA33F}" type="slidenum">
              <a:rPr lang="lt-LT" smtClean="0"/>
              <a:t>10</a:t>
            </a:fld>
            <a:endParaRPr lang="lt-LT"/>
          </a:p>
        </p:txBody>
      </p:sp>
      <p:sp>
        <p:nvSpPr>
          <p:cNvPr id="7" name="Pavadinimas 1">
            <a:extLst>
              <a:ext uri="{FF2B5EF4-FFF2-40B4-BE49-F238E27FC236}">
                <a16:creationId xmlns:a16="http://schemas.microsoft.com/office/drawing/2014/main" id="{E4E81E7C-DDC6-8D76-17D6-129C0B53D68B}"/>
              </a:ext>
            </a:extLst>
          </p:cNvPr>
          <p:cNvSpPr txBox="1">
            <a:spLocks/>
          </p:cNvSpPr>
          <p:nvPr/>
        </p:nvSpPr>
        <p:spPr>
          <a:xfrm>
            <a:off x="974725" y="834859"/>
            <a:ext cx="10515600" cy="45194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1400" kern="1200">
                <a:solidFill>
                  <a:srgbClr val="192850"/>
                </a:solidFill>
                <a:latin typeface="Fira Sans" panose="020B0503050000020004" pitchFamily="34" charset="0"/>
                <a:ea typeface="Fira Sans" panose="020B0503050000020004" pitchFamily="34" charset="0"/>
                <a:cs typeface="+mj-cs"/>
              </a:defRPr>
            </a:lvl1pPr>
          </a:lstStyle>
          <a:p>
            <a:endParaRPr lang="lt-LT"/>
          </a:p>
        </p:txBody>
      </p:sp>
      <p:sp>
        <p:nvSpPr>
          <p:cNvPr id="12" name="TextBox 11">
            <a:extLst>
              <a:ext uri="{FF2B5EF4-FFF2-40B4-BE49-F238E27FC236}">
                <a16:creationId xmlns:a16="http://schemas.microsoft.com/office/drawing/2014/main" id="{A1657ADC-44EC-2452-7488-C348CEFE6D66}"/>
              </a:ext>
            </a:extLst>
          </p:cNvPr>
          <p:cNvSpPr txBox="1"/>
          <p:nvPr/>
        </p:nvSpPr>
        <p:spPr>
          <a:xfrm>
            <a:off x="632119" y="525712"/>
            <a:ext cx="9915599" cy="369332"/>
          </a:xfrm>
          <a:prstGeom prst="rect">
            <a:avLst/>
          </a:prstGeom>
          <a:noFill/>
        </p:spPr>
        <p:txBody>
          <a:bodyPr wrap="square">
            <a:spAutoFit/>
          </a:bodyPr>
          <a:lstStyle/>
          <a:p>
            <a:endParaRPr lang="lt-LT" b="1">
              <a:solidFill>
                <a:srgbClr val="192850"/>
              </a:solidFill>
              <a:latin typeface="Fira Sans" panose="020B0503050000020004" pitchFamily="34" charset="0"/>
              <a:ea typeface="Fira Sans" panose="020B0503050000020004" pitchFamily="34" charset="0"/>
            </a:endParaRPr>
          </a:p>
        </p:txBody>
      </p:sp>
      <p:sp>
        <p:nvSpPr>
          <p:cNvPr id="2" name="TextBox 1">
            <a:extLst>
              <a:ext uri="{FF2B5EF4-FFF2-40B4-BE49-F238E27FC236}">
                <a16:creationId xmlns:a16="http://schemas.microsoft.com/office/drawing/2014/main" id="{00782787-257E-7AD3-7B75-E93A07ADB899}"/>
              </a:ext>
            </a:extLst>
          </p:cNvPr>
          <p:cNvSpPr txBox="1"/>
          <p:nvPr/>
        </p:nvSpPr>
        <p:spPr>
          <a:xfrm>
            <a:off x="678193" y="554347"/>
            <a:ext cx="10285081" cy="369332"/>
          </a:xfrm>
          <a:prstGeom prst="rect">
            <a:avLst/>
          </a:prstGeom>
          <a:noFill/>
        </p:spPr>
        <p:txBody>
          <a:bodyPr wrap="square">
            <a:spAutoFit/>
          </a:bodyPr>
          <a:lstStyle/>
          <a:p>
            <a:r>
              <a:rPr lang="lt-LT" b="1">
                <a:solidFill>
                  <a:srgbClr val="192850"/>
                </a:solidFill>
                <a:latin typeface="Fira Sans" panose="020B0503050000020004" pitchFamily="34" charset="0"/>
                <a:ea typeface="Fira Sans" panose="020B0503050000020004" pitchFamily="34" charset="0"/>
              </a:rPr>
              <a:t>REIKŠMINGI 2024-09-01 – 2025-03-01 LAIKOTARPIU </a:t>
            </a:r>
            <a:r>
              <a:rPr lang="lt-LT" b="1" u="sng">
                <a:solidFill>
                  <a:srgbClr val="192850"/>
                </a:solidFill>
                <a:latin typeface="Fira Sans" panose="020B0503050000020004" pitchFamily="34" charset="0"/>
                <a:ea typeface="Fira Sans" panose="020B0503050000020004" pitchFamily="34" charset="0"/>
              </a:rPr>
              <a:t>NEPASIEKTI</a:t>
            </a:r>
            <a:r>
              <a:rPr lang="lt-LT" b="1">
                <a:solidFill>
                  <a:srgbClr val="192850"/>
                </a:solidFill>
                <a:latin typeface="Fira Sans" panose="020B0503050000020004" pitchFamily="34" charset="0"/>
                <a:ea typeface="Fira Sans" panose="020B0503050000020004" pitchFamily="34" charset="0"/>
              </a:rPr>
              <a:t> POKYČIAI (4)</a:t>
            </a:r>
          </a:p>
        </p:txBody>
      </p:sp>
      <p:graphicFrame>
        <p:nvGraphicFramePr>
          <p:cNvPr id="8" name="Lentelė 7">
            <a:extLst>
              <a:ext uri="{FF2B5EF4-FFF2-40B4-BE49-F238E27FC236}">
                <a16:creationId xmlns:a16="http://schemas.microsoft.com/office/drawing/2014/main" id="{F1745127-C3AE-B29E-D7FA-94AFF80C6A4D}"/>
              </a:ext>
            </a:extLst>
          </p:cNvPr>
          <p:cNvGraphicFramePr>
            <a:graphicFrameLocks noGrp="1"/>
          </p:cNvGraphicFramePr>
          <p:nvPr>
            <p:extLst>
              <p:ext uri="{D42A27DB-BD31-4B8C-83A1-F6EECF244321}">
                <p14:modId xmlns:p14="http://schemas.microsoft.com/office/powerpoint/2010/main" val="1406336159"/>
              </p:ext>
            </p:extLst>
          </p:nvPr>
        </p:nvGraphicFramePr>
        <p:xfrm>
          <a:off x="769373" y="1188209"/>
          <a:ext cx="10447902" cy="3187002"/>
        </p:xfrm>
        <a:graphic>
          <a:graphicData uri="http://schemas.openxmlformats.org/drawingml/2006/table">
            <a:tbl>
              <a:tblPr firstRow="1" firstCol="1" bandRow="1"/>
              <a:tblGrid>
                <a:gridCol w="4733960">
                  <a:extLst>
                    <a:ext uri="{9D8B030D-6E8A-4147-A177-3AD203B41FA5}">
                      <a16:colId xmlns:a16="http://schemas.microsoft.com/office/drawing/2014/main" val="4122046420"/>
                    </a:ext>
                  </a:extLst>
                </a:gridCol>
                <a:gridCol w="4122491">
                  <a:extLst>
                    <a:ext uri="{9D8B030D-6E8A-4147-A177-3AD203B41FA5}">
                      <a16:colId xmlns:a16="http://schemas.microsoft.com/office/drawing/2014/main" val="1104763016"/>
                    </a:ext>
                  </a:extLst>
                </a:gridCol>
                <a:gridCol w="1591451">
                  <a:extLst>
                    <a:ext uri="{9D8B030D-6E8A-4147-A177-3AD203B41FA5}">
                      <a16:colId xmlns:a16="http://schemas.microsoft.com/office/drawing/2014/main" val="880455498"/>
                    </a:ext>
                  </a:extLst>
                </a:gridCol>
              </a:tblGrid>
              <a:tr h="621964">
                <a:tc>
                  <a:txBody>
                    <a:bodyPr/>
                    <a:lstStyle/>
                    <a:p>
                      <a:pPr algn="ctr"/>
                      <a:r>
                        <a:rPr lang="lt-LT" sz="1200" b="1">
                          <a:latin typeface="Fira Sans" panose="020B0503050000020004" pitchFamily="34" charset="0"/>
                          <a:ea typeface="Fira Sans" panose="020B0503050000020004" pitchFamily="34" charset="0"/>
                        </a:rPr>
                        <a:t>REKOMENDACIJA</a:t>
                      </a: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algn="ct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NEPASIEKTI AKTŪALUS POKYČIAI</a:t>
                      </a:r>
                      <a:endParaRPr lang="lt-LT" sz="1200" b="1">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marR="71755" algn="ctr">
                        <a:lnSpc>
                          <a:spcPct val="115000"/>
                        </a:lnSpc>
                        <a:spcBef>
                          <a:spcPts val="200"/>
                        </a:spcBef>
                        <a:spcAft>
                          <a:spcPts val="200"/>
                        </a:spcAft>
                      </a:pP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AUDITO PAVADINIMAS, SUBJEKTAS</a:t>
                      </a:r>
                      <a:endParaRPr lang="lt-LT" sz="1200" b="1">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106873375"/>
                  </a:ext>
                </a:extLst>
              </a:tr>
              <a:tr h="26443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a:latin typeface="Fira Sans" panose="020B0503050000020004" pitchFamily="34" charset="0"/>
                          <a:ea typeface="Fira Sans" panose="020B0503050000020004" pitchFamily="34" charset="0"/>
                        </a:rPr>
                        <a:t>4.  VIEŠASIS VALDYMAS</a:t>
                      </a:r>
                    </a:p>
                  </a:txBody>
                  <a:tcPr marL="18658" marR="18658" marT="0" marB="0" anchor="ct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t-LT"/>
                    </a:p>
                  </a:txBody>
                  <a:tcPr/>
                </a:tc>
                <a:tc hMerge="1">
                  <a:txBody>
                    <a:bodyPr/>
                    <a:lstStyle/>
                    <a:p>
                      <a:pPr marR="71755">
                        <a:lnSpc>
                          <a:spcPct val="115000"/>
                        </a:lnSpc>
                        <a:spcBef>
                          <a:spcPts val="200"/>
                        </a:spcBef>
                        <a:spcAft>
                          <a:spcPts val="200"/>
                        </a:spcAft>
                      </a:pPr>
                      <a:endParaRPr lang="lt-LT" sz="1000" u="none">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5339028"/>
                  </a:ext>
                </a:extLst>
              </a:tr>
              <a:tr h="1444038">
                <a:tc>
                  <a:txBody>
                    <a:bodyPr/>
                    <a:lstStyle/>
                    <a:p>
                      <a:pPr marL="71755" marR="36195" algn="just">
                        <a:lnSpc>
                          <a:spcPct val="120000"/>
                        </a:lnSpc>
                        <a:spcBef>
                          <a:spcPts val="200"/>
                        </a:spcBef>
                        <a:spcAft>
                          <a:spcPts val="200"/>
                        </a:spcAft>
                      </a:pP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Siekiant, kad </a:t>
                      </a:r>
                      <a:r>
                        <a:rPr lang="lt-LT" sz="11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savivaldybių vykdomų funkcijų finansavimo sistema motyvuotų savivaldybes veikti efektyviau ir siekti geresnių rezultatų</a:t>
                      </a: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 peržiūrėti esamą finansavimo sistemą ir įvertinti galimas funkcijų vykdymo finansavimo alternatyvas, galinčias duoti geriausią poveikį jų vykdymui.</a:t>
                      </a:r>
                      <a:endParaRPr lang="lt-LT" sz="1100" dirty="0">
                        <a:solidFill>
                          <a:srgbClr val="000000"/>
                        </a:solidFill>
                        <a:effectLst/>
                        <a:latin typeface="Montserrat" pitchFamily="2" charset="-70"/>
                        <a:ea typeface="Yu Mincho" panose="02020400000000000000" pitchFamily="18" charset="-128"/>
                        <a:cs typeface="Montserrat" pitchFamily="2" charset="-70"/>
                      </a:endParaRPr>
                    </a:p>
                    <a:p>
                      <a:pPr marL="71755" marR="36195" algn="just">
                        <a:lnSpc>
                          <a:spcPct val="120000"/>
                        </a:lnSpc>
                        <a:spcBef>
                          <a:spcPts val="600"/>
                        </a:spcBef>
                        <a:spcAft>
                          <a:spcPts val="200"/>
                        </a:spcAft>
                      </a:pPr>
                      <a:r>
                        <a:rPr lang="lt-LT" sz="11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Įgyvendinimo data – 2023-12-29.</a:t>
                      </a:r>
                      <a:endParaRPr lang="lt-LT" sz="1100" dirty="0">
                        <a:solidFill>
                          <a:srgbClr val="000000"/>
                        </a:solidFill>
                        <a:effectLst/>
                        <a:latin typeface="Montserrat" pitchFamily="2" charset="-70"/>
                        <a:ea typeface="Yu Mincho" panose="02020400000000000000" pitchFamily="18" charset="-128"/>
                        <a:cs typeface="Montserrat" pitchFamily="2" charset="-7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36195" algn="just">
                        <a:lnSpc>
                          <a:spcPct val="120000"/>
                        </a:lnSpc>
                        <a:spcBef>
                          <a:spcPts val="600"/>
                        </a:spcBef>
                        <a:spcAft>
                          <a:spcPts val="200"/>
                        </a:spcAft>
                      </a:pP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Savivaldybių vykdomos funkcijos ir jų finansavimo sistema turi būti orientuota į gyventojų poreikius, tačiau visa apimtimi nėra atlikta savivaldybių vykdoma funkcijų peržiūra, kuri subjekto numatyta atlikti iki 2030 m., ir neįvykdyta jų finansavimo peržiūra. Neįgyvendinta rekomendacijos priemonė – neįvertintos galimos finansavimo alternatyvos. </a:t>
                      </a:r>
                    </a:p>
                    <a:p>
                      <a:pPr marL="71755" marR="36195" algn="just">
                        <a:lnSpc>
                          <a:spcPct val="120000"/>
                        </a:lnSpc>
                        <a:spcBef>
                          <a:spcPts val="600"/>
                        </a:spcBef>
                        <a:spcAft>
                          <a:spcPts val="200"/>
                        </a:spcAft>
                      </a:pP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Nuo 2019 m. Iki 2024 m. savivaldybių vykdomų funkcijų skaičius iš esmės nekito: savivaldybių savarankiškosios funkcijos buvo 44 (2019 m.)/45 (2024 m.), savivaldybių valstybinės (valstybės perduotos savivaldybėms) funkcijos </a:t>
                      </a:r>
                      <a:r>
                        <a:rPr lang="lt-LT" sz="1100" dirty="0">
                          <a:solidFill>
                            <a:srgbClr val="000000"/>
                          </a:solidFill>
                          <a:effectLst/>
                          <a:latin typeface="Aptos Narrow" panose="020B0004020202020204" pitchFamily="34" charset="0"/>
                          <a:ea typeface="Yu Mincho" panose="02020400000000000000" pitchFamily="18" charset="-128"/>
                          <a:cs typeface="Arial" panose="020B0604020202020204" pitchFamily="34" charset="0"/>
                        </a:rPr>
                        <a:t>─</a:t>
                      </a: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 36 (2019 m.)/35 (2024 m.).</a:t>
                      </a:r>
                      <a:endParaRPr lang="lt-LT" sz="1100" dirty="0">
                        <a:solidFill>
                          <a:srgbClr val="000000"/>
                        </a:solidFill>
                        <a:effectLst/>
                        <a:latin typeface="Montserrat" pitchFamily="2" charset="-70"/>
                        <a:ea typeface="Yu Mincho" panose="02020400000000000000" pitchFamily="18" charset="-128"/>
                        <a:cs typeface="Montserrat" pitchFamily="2" charset="-7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71755" lvl="0" indent="0" algn="l" defTabSz="914400" rtl="0" eaLnBrk="1" fontAlgn="auto" latinLnBrk="0" hangingPunct="1">
                        <a:lnSpc>
                          <a:spcPct val="115000"/>
                        </a:lnSpc>
                        <a:spcBef>
                          <a:spcPts val="200"/>
                        </a:spcBef>
                        <a:spcAft>
                          <a:spcPts val="200"/>
                        </a:spcAft>
                        <a:buClrTx/>
                        <a:buSzTx/>
                        <a:buFontTx/>
                        <a:buNone/>
                        <a:tabLst/>
                        <a:defRPr/>
                      </a:pPr>
                      <a:r>
                        <a:rPr lang="lt-LT" sz="1000" i="1" u="sng" dirty="0">
                          <a:solidFill>
                            <a:srgbClr val="00244D"/>
                          </a:solidFill>
                          <a:effectLst/>
                          <a:latin typeface="Fira Sans" panose="020B0503050000020004" pitchFamily="34" charset="0"/>
                          <a:ea typeface="Fira Sans" panose="020B0503050000020004" pitchFamily="34" charset="0"/>
                          <a:cs typeface="Times New Roman" panose="02020603050405020304" pitchFamily="18" charset="0"/>
                          <a:hlinkClick r:id="rId3"/>
                        </a:rPr>
                        <a:t>Ar savivaldybių vykdomų funkcijų sistema sudaro sąlygas joms veikti efektyviai? (2019 m.)</a:t>
                      </a:r>
                      <a:r>
                        <a:rPr lang="lt-LT" sz="1000" i="1" u="sng" dirty="0">
                          <a:solidFill>
                            <a:srgbClr val="00244D"/>
                          </a:solidFill>
                          <a:effectLst/>
                          <a:latin typeface="Fira Sans" panose="020B0503050000020004" pitchFamily="34" charset="0"/>
                          <a:ea typeface="Fira Sans" panose="020B0503050000020004" pitchFamily="34" charset="0"/>
                          <a:cs typeface="Times New Roman" panose="02020603050405020304" pitchFamily="18" charset="0"/>
                        </a:rPr>
                        <a:t>,</a:t>
                      </a:r>
                      <a:r>
                        <a:rPr lang="lt-LT" sz="1000" i="1" u="sng" dirty="0">
                          <a:solidFill>
                            <a:schemeClr val="tx1"/>
                          </a:solidFill>
                          <a:effectLst/>
                          <a:latin typeface="Fira Sans" panose="020B0503050000020004" pitchFamily="34" charset="0"/>
                          <a:ea typeface="Fira Sans" panose="020B0503050000020004" pitchFamily="34" charset="0"/>
                          <a:cs typeface="Times New Roman" panose="02020603050405020304" pitchFamily="18" charset="0"/>
                        </a:rPr>
                        <a:t> </a:t>
                      </a:r>
                      <a:r>
                        <a:rPr lang="lt-LT" sz="1000" i="1" u="none" dirty="0">
                          <a:solidFill>
                            <a:schemeClr val="tx1"/>
                          </a:solidFill>
                          <a:effectLst/>
                          <a:latin typeface="Fira Sans" panose="020B0503050000020004" pitchFamily="34" charset="0"/>
                          <a:ea typeface="Fira Sans" panose="020B0503050000020004" pitchFamily="34" charset="0"/>
                          <a:cs typeface="Times New Roman" panose="02020603050405020304" pitchFamily="18" charset="0"/>
                        </a:rPr>
                        <a:t>rekomendacija LRV</a:t>
                      </a:r>
                      <a:endParaRPr lang="lt-LT" sz="1000" u="none" dirty="0">
                        <a:solidFill>
                          <a:schemeClr val="tx1"/>
                        </a:solidFill>
                        <a:effectLst/>
                        <a:latin typeface="Fira Sans" panose="020B0503050000020004" pitchFamily="34" charset="0"/>
                        <a:ea typeface="Fira Sans" panose="020B0503050000020004" pitchFamily="34" charset="0"/>
                        <a:cs typeface="Arial" panose="020B0604020202020204" pitchFamily="34" charset="0"/>
                      </a:endParaRPr>
                    </a:p>
                    <a:p>
                      <a:pPr marR="71755">
                        <a:lnSpc>
                          <a:spcPct val="115000"/>
                        </a:lnSpc>
                        <a:spcBef>
                          <a:spcPts val="200"/>
                        </a:spcBef>
                        <a:spcAft>
                          <a:spcPts val="200"/>
                        </a:spcAft>
                      </a:pPr>
                      <a:endParaRPr lang="lt-LT" sz="1100" dirty="0">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204346"/>
                  </a:ext>
                </a:extLst>
              </a:tr>
            </a:tbl>
          </a:graphicData>
        </a:graphic>
      </p:graphicFrame>
    </p:spTree>
    <p:extLst>
      <p:ext uri="{BB962C8B-B14F-4D97-AF65-F5344CB8AC3E}">
        <p14:creationId xmlns:p14="http://schemas.microsoft.com/office/powerpoint/2010/main" val="187914843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506358-C25F-FF08-FACB-BCBD665842EF}"/>
              </a:ext>
            </a:extLst>
          </p:cNvPr>
          <p:cNvSpPr>
            <a:spLocks noGrp="1"/>
          </p:cNvSpPr>
          <p:nvPr>
            <p:ph type="body" idx="13"/>
          </p:nvPr>
        </p:nvSpPr>
        <p:spPr>
          <a:xfrm>
            <a:off x="6991604" y="5076646"/>
            <a:ext cx="4578521" cy="1457504"/>
          </a:xfrm>
        </p:spPr>
        <p:txBody>
          <a:bodyPr/>
          <a:lstStyle/>
          <a:p>
            <a:r>
              <a:rPr lang="en-US"/>
              <a:t>A</a:t>
            </a:r>
            <a:r>
              <a:rPr lang="lt-LT"/>
              <a:t>ČIŪ UŽ DĖMESĮ</a:t>
            </a:r>
            <a:r>
              <a:rPr lang="en-US"/>
              <a:t>!</a:t>
            </a:r>
            <a:endParaRPr lang="lt-LT"/>
          </a:p>
          <a:p>
            <a:endParaRPr lang="lt-LT"/>
          </a:p>
        </p:txBody>
      </p:sp>
      <p:sp>
        <p:nvSpPr>
          <p:cNvPr id="3" name="Text Placeholder 3">
            <a:extLst>
              <a:ext uri="{FF2B5EF4-FFF2-40B4-BE49-F238E27FC236}">
                <a16:creationId xmlns:a16="http://schemas.microsoft.com/office/drawing/2014/main" id="{A895AB1D-67D6-EBFA-A9D8-2BFBB5CB1D90}"/>
              </a:ext>
            </a:extLst>
          </p:cNvPr>
          <p:cNvSpPr txBox="1">
            <a:spLocks/>
          </p:cNvSpPr>
          <p:nvPr/>
        </p:nvSpPr>
        <p:spPr>
          <a:xfrm>
            <a:off x="6991604" y="5475788"/>
            <a:ext cx="5261610" cy="12564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700" b="1" kern="1200">
                <a:solidFill>
                  <a:srgbClr val="192850"/>
                </a:solidFill>
                <a:latin typeface="Fira Sans" panose="020B0503050000020004" pitchFamily="34" charset="0"/>
                <a:ea typeface="Fira Sans" panose="020B05030500000200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lt-LT" sz="3000"/>
              <a:t> </a:t>
            </a:r>
            <a:br>
              <a:rPr lang="lt-LT" sz="3000"/>
            </a:br>
            <a:endParaRPr lang="lt-LT"/>
          </a:p>
        </p:txBody>
      </p:sp>
    </p:spTree>
    <p:extLst>
      <p:ext uri="{BB962C8B-B14F-4D97-AF65-F5344CB8AC3E}">
        <p14:creationId xmlns:p14="http://schemas.microsoft.com/office/powerpoint/2010/main" val="165732231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227A47B2-E0A4-694C-E064-C4CCF7A9F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064E4-3EE9-5CEB-EB30-79BBC522C2D7}"/>
              </a:ext>
            </a:extLst>
          </p:cNvPr>
          <p:cNvSpPr>
            <a:spLocks noGrp="1"/>
          </p:cNvSpPr>
          <p:nvPr>
            <p:ph type="title"/>
          </p:nvPr>
        </p:nvSpPr>
        <p:spPr>
          <a:xfrm>
            <a:off x="445549" y="173572"/>
            <a:ext cx="10515600" cy="451945"/>
          </a:xfrm>
        </p:spPr>
        <p:txBody>
          <a:bodyPr/>
          <a:lstStyle/>
          <a:p>
            <a:r>
              <a:rPr lang="lt-LT" dirty="0">
                <a:latin typeface="Fira Sans"/>
              </a:rPr>
              <a:t>Kovas 2025 | Rekomendacijų įgyvendinimo ataskaita  </a:t>
            </a:r>
          </a:p>
        </p:txBody>
      </p:sp>
      <p:sp>
        <p:nvSpPr>
          <p:cNvPr id="3" name="Skaidrės numerio vietos rezervavimo ženklas 2">
            <a:extLst>
              <a:ext uri="{FF2B5EF4-FFF2-40B4-BE49-F238E27FC236}">
                <a16:creationId xmlns:a16="http://schemas.microsoft.com/office/drawing/2014/main" id="{163B5C67-F44A-459C-6B2A-8ED2206D6045}"/>
              </a:ext>
            </a:extLst>
          </p:cNvPr>
          <p:cNvSpPr>
            <a:spLocks noGrp="1"/>
          </p:cNvSpPr>
          <p:nvPr>
            <p:ph type="sldNum" sz="quarter" idx="12"/>
          </p:nvPr>
        </p:nvSpPr>
        <p:spPr>
          <a:xfrm>
            <a:off x="8610601" y="6359182"/>
            <a:ext cx="2625447" cy="365125"/>
          </a:xfrm>
        </p:spPr>
        <p:txBody>
          <a:bodyPr/>
          <a:lstStyle/>
          <a:p>
            <a:fld id="{433D822E-14E5-4FC8-890B-4527FF1CA33F}" type="slidenum">
              <a:rPr lang="lt-LT" smtClean="0"/>
              <a:t>2</a:t>
            </a:fld>
            <a:endParaRPr lang="lt-LT"/>
          </a:p>
        </p:txBody>
      </p:sp>
      <p:sp>
        <p:nvSpPr>
          <p:cNvPr id="7" name="Pavadinimas 1">
            <a:extLst>
              <a:ext uri="{FF2B5EF4-FFF2-40B4-BE49-F238E27FC236}">
                <a16:creationId xmlns:a16="http://schemas.microsoft.com/office/drawing/2014/main" id="{6F002429-A9F4-8CBB-19EA-88738D6594BA}"/>
              </a:ext>
            </a:extLst>
          </p:cNvPr>
          <p:cNvSpPr txBox="1">
            <a:spLocks/>
          </p:cNvSpPr>
          <p:nvPr/>
        </p:nvSpPr>
        <p:spPr>
          <a:xfrm>
            <a:off x="510776" y="633276"/>
            <a:ext cx="10515600" cy="32102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1400" kern="1200">
                <a:solidFill>
                  <a:srgbClr val="192850"/>
                </a:solidFill>
                <a:latin typeface="Fira Sans" panose="020B0503050000020004" pitchFamily="34" charset="0"/>
                <a:ea typeface="Fira Sans" panose="020B0503050000020004" pitchFamily="34" charset="0"/>
                <a:cs typeface="+mj-cs"/>
              </a:defRPr>
            </a:lvl1pPr>
          </a:lstStyle>
          <a:p>
            <a:endParaRPr lang="lt-LT"/>
          </a:p>
        </p:txBody>
      </p:sp>
      <p:sp>
        <p:nvSpPr>
          <p:cNvPr id="12" name="TextBox 11">
            <a:extLst>
              <a:ext uri="{FF2B5EF4-FFF2-40B4-BE49-F238E27FC236}">
                <a16:creationId xmlns:a16="http://schemas.microsoft.com/office/drawing/2014/main" id="{B1326DFD-2A09-6D0E-0FA2-B91676C3595C}"/>
              </a:ext>
            </a:extLst>
          </p:cNvPr>
          <p:cNvSpPr txBox="1"/>
          <p:nvPr/>
        </p:nvSpPr>
        <p:spPr>
          <a:xfrm>
            <a:off x="393941" y="666070"/>
            <a:ext cx="10749270" cy="369332"/>
          </a:xfrm>
          <a:prstGeom prst="rect">
            <a:avLst/>
          </a:prstGeom>
          <a:noFill/>
        </p:spPr>
        <p:txBody>
          <a:bodyPr wrap="square">
            <a:spAutoFit/>
          </a:bodyPr>
          <a:lstStyle/>
          <a:p>
            <a:r>
              <a:rPr lang="lt-LT" b="1">
                <a:solidFill>
                  <a:srgbClr val="192850"/>
                </a:solidFill>
                <a:latin typeface="Fira Sans" panose="020B0503050000020004" pitchFamily="34" charset="0"/>
                <a:ea typeface="Fira Sans" panose="020B0503050000020004" pitchFamily="34" charset="0"/>
              </a:rPr>
              <a:t>REKOMENDACIJŲ ĮGYVENDINIMO POKYČIAI 2024-09-01 – 2025-03-01 LAIKOTARPIU </a:t>
            </a:r>
          </a:p>
        </p:txBody>
      </p:sp>
      <p:graphicFrame>
        <p:nvGraphicFramePr>
          <p:cNvPr id="6" name="Diagrama 5">
            <a:extLst>
              <a:ext uri="{FF2B5EF4-FFF2-40B4-BE49-F238E27FC236}">
                <a16:creationId xmlns:a16="http://schemas.microsoft.com/office/drawing/2014/main" id="{57B14E2D-A42E-CC0D-CE5D-AB0B615708C3}"/>
              </a:ext>
            </a:extLst>
          </p:cNvPr>
          <p:cNvGraphicFramePr>
            <a:graphicFrameLocks/>
          </p:cNvGraphicFramePr>
          <p:nvPr>
            <p:extLst>
              <p:ext uri="{D42A27DB-BD31-4B8C-83A1-F6EECF244321}">
                <p14:modId xmlns:p14="http://schemas.microsoft.com/office/powerpoint/2010/main" val="1094306068"/>
              </p:ext>
            </p:extLst>
          </p:nvPr>
        </p:nvGraphicFramePr>
        <p:xfrm>
          <a:off x="0" y="2562723"/>
          <a:ext cx="6822967" cy="3979019"/>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aveikslėlis 9">
            <a:extLst>
              <a:ext uri="{FF2B5EF4-FFF2-40B4-BE49-F238E27FC236}">
                <a16:creationId xmlns:a16="http://schemas.microsoft.com/office/drawing/2014/main" id="{EED96C42-4343-CDA4-0CD3-6BAE3F0698A8}"/>
              </a:ext>
            </a:extLst>
          </p:cNvPr>
          <p:cNvPicPr>
            <a:picLocks noChangeAspect="1"/>
          </p:cNvPicPr>
          <p:nvPr/>
        </p:nvPicPr>
        <p:blipFill>
          <a:blip r:embed="rId4"/>
          <a:stretch>
            <a:fillRect/>
          </a:stretch>
        </p:blipFill>
        <p:spPr>
          <a:xfrm>
            <a:off x="445549" y="1116508"/>
            <a:ext cx="3251575" cy="1294142"/>
          </a:xfrm>
          <a:prstGeom prst="rect">
            <a:avLst/>
          </a:prstGeom>
        </p:spPr>
      </p:pic>
      <p:pic>
        <p:nvPicPr>
          <p:cNvPr id="20" name="Paveikslėlis 19">
            <a:extLst>
              <a:ext uri="{FF2B5EF4-FFF2-40B4-BE49-F238E27FC236}">
                <a16:creationId xmlns:a16="http://schemas.microsoft.com/office/drawing/2014/main" id="{2D1264B8-9E48-78D3-B4A3-89F4453962EB}"/>
              </a:ext>
            </a:extLst>
          </p:cNvPr>
          <p:cNvPicPr>
            <a:picLocks noChangeAspect="1"/>
          </p:cNvPicPr>
          <p:nvPr/>
        </p:nvPicPr>
        <p:blipFill>
          <a:blip r:embed="rId5"/>
          <a:stretch>
            <a:fillRect/>
          </a:stretch>
        </p:blipFill>
        <p:spPr>
          <a:xfrm>
            <a:off x="3940616" y="1116508"/>
            <a:ext cx="3794340" cy="1294142"/>
          </a:xfrm>
          <a:prstGeom prst="rect">
            <a:avLst/>
          </a:prstGeom>
        </p:spPr>
      </p:pic>
      <p:pic>
        <p:nvPicPr>
          <p:cNvPr id="22" name="Paveikslėlis 21">
            <a:extLst>
              <a:ext uri="{FF2B5EF4-FFF2-40B4-BE49-F238E27FC236}">
                <a16:creationId xmlns:a16="http://schemas.microsoft.com/office/drawing/2014/main" id="{ED3CC672-4530-FAC7-A808-ADDAEEA385A1}"/>
              </a:ext>
            </a:extLst>
          </p:cNvPr>
          <p:cNvPicPr>
            <a:picLocks noChangeAspect="1"/>
          </p:cNvPicPr>
          <p:nvPr/>
        </p:nvPicPr>
        <p:blipFill>
          <a:blip r:embed="rId6"/>
          <a:stretch>
            <a:fillRect/>
          </a:stretch>
        </p:blipFill>
        <p:spPr>
          <a:xfrm>
            <a:off x="7978448" y="1105877"/>
            <a:ext cx="3190327" cy="1304774"/>
          </a:xfrm>
          <a:prstGeom prst="rect">
            <a:avLst/>
          </a:prstGeom>
        </p:spPr>
      </p:pic>
      <p:graphicFrame>
        <p:nvGraphicFramePr>
          <p:cNvPr id="4" name="Diagrama 3">
            <a:extLst>
              <a:ext uri="{FF2B5EF4-FFF2-40B4-BE49-F238E27FC236}">
                <a16:creationId xmlns:a16="http://schemas.microsoft.com/office/drawing/2014/main" id="{DBDCC732-7E57-2887-52FD-56CF9C5F0026}"/>
              </a:ext>
            </a:extLst>
          </p:cNvPr>
          <p:cNvGraphicFramePr>
            <a:graphicFrameLocks/>
          </p:cNvGraphicFramePr>
          <p:nvPr>
            <p:extLst>
              <p:ext uri="{D42A27DB-BD31-4B8C-83A1-F6EECF244321}">
                <p14:modId xmlns:p14="http://schemas.microsoft.com/office/powerpoint/2010/main" val="1643003458"/>
              </p:ext>
            </p:extLst>
          </p:nvPr>
        </p:nvGraphicFramePr>
        <p:xfrm>
          <a:off x="6859574" y="2562724"/>
          <a:ext cx="4352847" cy="3979019"/>
        </p:xfrm>
        <a:graphic>
          <a:graphicData uri="http://schemas.openxmlformats.org/drawingml/2006/chart">
            <c:chart xmlns:c="http://schemas.openxmlformats.org/drawingml/2006/chart" xmlns:r="http://schemas.openxmlformats.org/officeDocument/2006/relationships" r:id="rId7"/>
          </a:graphicData>
        </a:graphic>
      </p:graphicFrame>
      <p:cxnSp>
        <p:nvCxnSpPr>
          <p:cNvPr id="5" name="Tiesioji jungtis 4">
            <a:extLst>
              <a:ext uri="{FF2B5EF4-FFF2-40B4-BE49-F238E27FC236}">
                <a16:creationId xmlns:a16="http://schemas.microsoft.com/office/drawing/2014/main" id="{19D7169E-E863-5FB4-E845-FAD52E6B7AE3}"/>
              </a:ext>
            </a:extLst>
          </p:cNvPr>
          <p:cNvCxnSpPr>
            <a:cxnSpLocks/>
          </p:cNvCxnSpPr>
          <p:nvPr/>
        </p:nvCxnSpPr>
        <p:spPr>
          <a:xfrm>
            <a:off x="6464314" y="2562723"/>
            <a:ext cx="0" cy="4161584"/>
          </a:xfrm>
          <a:prstGeom prst="line">
            <a:avLst/>
          </a:prstGeom>
          <a:ln w="19050" cap="flat" cmpd="sng" algn="ctr">
            <a:solidFill>
              <a:schemeClr val="bg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1050467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76A7F-1F0C-6DDE-5D10-3FBB90FA605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5C0A71A-93FA-8134-E6CE-E7AC557A164B}"/>
              </a:ext>
            </a:extLst>
          </p:cNvPr>
          <p:cNvSpPr txBox="1"/>
          <p:nvPr/>
        </p:nvSpPr>
        <p:spPr>
          <a:xfrm>
            <a:off x="8365178" y="4695393"/>
            <a:ext cx="2989032" cy="1333906"/>
          </a:xfrm>
          <a:prstGeom prst="rect">
            <a:avLst/>
          </a:prstGeom>
          <a:noFill/>
          <a:ln>
            <a:solidFill>
              <a:schemeClr val="accent1"/>
            </a:solidFill>
          </a:ln>
        </p:spPr>
        <p:txBody>
          <a:bodyPr wrap="square" rtlCol="0">
            <a:spAutoFit/>
          </a:bodyPr>
          <a:lstStyle/>
          <a:p>
            <a:endParaRPr lang="lt-LT"/>
          </a:p>
        </p:txBody>
      </p:sp>
      <p:sp>
        <p:nvSpPr>
          <p:cNvPr id="2" name="Title 1">
            <a:extLst>
              <a:ext uri="{FF2B5EF4-FFF2-40B4-BE49-F238E27FC236}">
                <a16:creationId xmlns:a16="http://schemas.microsoft.com/office/drawing/2014/main" id="{CEDF5654-4C9C-50F7-A341-CA80CFA242A1}"/>
              </a:ext>
            </a:extLst>
          </p:cNvPr>
          <p:cNvSpPr>
            <a:spLocks noGrp="1"/>
          </p:cNvSpPr>
          <p:nvPr>
            <p:ph type="title"/>
          </p:nvPr>
        </p:nvSpPr>
        <p:spPr>
          <a:xfrm>
            <a:off x="551534" y="209830"/>
            <a:ext cx="10515600" cy="451945"/>
          </a:xfrm>
        </p:spPr>
        <p:txBody>
          <a:bodyPr/>
          <a:lstStyle/>
          <a:p>
            <a:r>
              <a:rPr lang="lt-LT" dirty="0">
                <a:latin typeface="Fira Sans"/>
              </a:rPr>
              <a:t>Kovas 2025 | Rekomendacijų įgyvendinimo ataskaita  </a:t>
            </a:r>
          </a:p>
        </p:txBody>
      </p:sp>
      <p:sp>
        <p:nvSpPr>
          <p:cNvPr id="3" name="Skaidrės numerio vietos rezervavimo ženklas 2">
            <a:extLst>
              <a:ext uri="{FF2B5EF4-FFF2-40B4-BE49-F238E27FC236}">
                <a16:creationId xmlns:a16="http://schemas.microsoft.com/office/drawing/2014/main" id="{F7EDCE9D-7B58-37D1-0CFD-D903A9A72107}"/>
              </a:ext>
            </a:extLst>
          </p:cNvPr>
          <p:cNvSpPr>
            <a:spLocks noGrp="1"/>
          </p:cNvSpPr>
          <p:nvPr>
            <p:ph type="sldNum" sz="quarter" idx="12"/>
          </p:nvPr>
        </p:nvSpPr>
        <p:spPr>
          <a:xfrm>
            <a:off x="8610601" y="6359182"/>
            <a:ext cx="2625447" cy="365125"/>
          </a:xfrm>
        </p:spPr>
        <p:txBody>
          <a:bodyPr/>
          <a:lstStyle/>
          <a:p>
            <a:fld id="{433D822E-14E5-4FC8-890B-4527FF1CA33F}" type="slidenum">
              <a:rPr lang="lt-LT" smtClean="0"/>
              <a:t>3</a:t>
            </a:fld>
            <a:endParaRPr lang="lt-LT"/>
          </a:p>
        </p:txBody>
      </p:sp>
      <p:sp>
        <p:nvSpPr>
          <p:cNvPr id="7" name="Pavadinimas 1">
            <a:extLst>
              <a:ext uri="{FF2B5EF4-FFF2-40B4-BE49-F238E27FC236}">
                <a16:creationId xmlns:a16="http://schemas.microsoft.com/office/drawing/2014/main" id="{76F12D21-A8B4-BD30-0B47-DABE115FA605}"/>
              </a:ext>
            </a:extLst>
          </p:cNvPr>
          <p:cNvSpPr txBox="1">
            <a:spLocks/>
          </p:cNvSpPr>
          <p:nvPr/>
        </p:nvSpPr>
        <p:spPr>
          <a:xfrm>
            <a:off x="510776" y="633276"/>
            <a:ext cx="10515600" cy="32102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1400" kern="1200">
                <a:solidFill>
                  <a:srgbClr val="192850"/>
                </a:solidFill>
                <a:latin typeface="Fira Sans" panose="020B0503050000020004" pitchFamily="34" charset="0"/>
                <a:ea typeface="Fira Sans" panose="020B0503050000020004" pitchFamily="34" charset="0"/>
                <a:cs typeface="+mj-cs"/>
              </a:defRPr>
            </a:lvl1pPr>
          </a:lstStyle>
          <a:p>
            <a:endParaRPr lang="lt-LT"/>
          </a:p>
        </p:txBody>
      </p:sp>
      <p:sp>
        <p:nvSpPr>
          <p:cNvPr id="12" name="TextBox 11">
            <a:extLst>
              <a:ext uri="{FF2B5EF4-FFF2-40B4-BE49-F238E27FC236}">
                <a16:creationId xmlns:a16="http://schemas.microsoft.com/office/drawing/2014/main" id="{7E157C40-C5BD-7450-9704-485976C7FA90}"/>
              </a:ext>
            </a:extLst>
          </p:cNvPr>
          <p:cNvSpPr txBox="1"/>
          <p:nvPr/>
        </p:nvSpPr>
        <p:spPr>
          <a:xfrm>
            <a:off x="551534" y="526972"/>
            <a:ext cx="10749270" cy="369332"/>
          </a:xfrm>
          <a:prstGeom prst="rect">
            <a:avLst/>
          </a:prstGeom>
          <a:noFill/>
        </p:spPr>
        <p:txBody>
          <a:bodyPr wrap="square">
            <a:spAutoFit/>
          </a:bodyPr>
          <a:lstStyle/>
          <a:p>
            <a:r>
              <a:rPr lang="lt-LT" b="1">
                <a:solidFill>
                  <a:srgbClr val="192850"/>
                </a:solidFill>
                <a:latin typeface="Fira Sans" panose="020B0503050000020004" pitchFamily="34" charset="0"/>
                <a:ea typeface="Fira Sans" panose="020B0503050000020004" pitchFamily="34" charset="0"/>
              </a:rPr>
              <a:t>ĮVERTINTI POKYČIŲ RODIKLIAI 2024-09-01 – 2025-03-01 LAIKOTARPIU</a:t>
            </a:r>
          </a:p>
        </p:txBody>
      </p:sp>
      <p:graphicFrame>
        <p:nvGraphicFramePr>
          <p:cNvPr id="14" name="Lentelė 13">
            <a:extLst>
              <a:ext uri="{FF2B5EF4-FFF2-40B4-BE49-F238E27FC236}">
                <a16:creationId xmlns:a16="http://schemas.microsoft.com/office/drawing/2014/main" id="{B645F603-DC42-B521-4C4B-2428D015EC6A}"/>
              </a:ext>
            </a:extLst>
          </p:cNvPr>
          <p:cNvGraphicFramePr>
            <a:graphicFrameLocks noGrp="1"/>
          </p:cNvGraphicFramePr>
          <p:nvPr>
            <p:extLst>
              <p:ext uri="{D42A27DB-BD31-4B8C-83A1-F6EECF244321}">
                <p14:modId xmlns:p14="http://schemas.microsoft.com/office/powerpoint/2010/main" val="157802434"/>
              </p:ext>
            </p:extLst>
          </p:nvPr>
        </p:nvGraphicFramePr>
        <p:xfrm>
          <a:off x="589759" y="1420703"/>
          <a:ext cx="3364283" cy="711364"/>
        </p:xfrm>
        <a:graphic>
          <a:graphicData uri="http://schemas.openxmlformats.org/drawingml/2006/table">
            <a:tbl>
              <a:tblPr firstRow="1" bandRow="1">
                <a:tableStyleId>{5C22544A-7EE6-4342-B048-85BDC9FD1C3A}</a:tableStyleId>
              </a:tblPr>
              <a:tblGrid>
                <a:gridCol w="230655">
                  <a:extLst>
                    <a:ext uri="{9D8B030D-6E8A-4147-A177-3AD203B41FA5}">
                      <a16:colId xmlns:a16="http://schemas.microsoft.com/office/drawing/2014/main" val="22508076"/>
                    </a:ext>
                  </a:extLst>
                </a:gridCol>
                <a:gridCol w="3133628">
                  <a:extLst>
                    <a:ext uri="{9D8B030D-6E8A-4147-A177-3AD203B41FA5}">
                      <a16:colId xmlns:a16="http://schemas.microsoft.com/office/drawing/2014/main" val="2064881872"/>
                    </a:ext>
                  </a:extLst>
                </a:gridCol>
              </a:tblGrid>
              <a:tr h="203634">
                <a:tc>
                  <a:txBody>
                    <a:bodyPr/>
                    <a:lstStyle/>
                    <a:p>
                      <a:pPr algn="ctr" fontAlgn="t"/>
                      <a:r>
                        <a:rPr lang="lt-LT" sz="1100" b="0" i="0" u="none" strike="noStrike">
                          <a:solidFill>
                            <a:srgbClr val="000000"/>
                          </a:solidFill>
                          <a:effectLst/>
                          <a:latin typeface="Fira Sans" panose="020B0503050000020004" pitchFamily="34" charset="0"/>
                        </a:rPr>
                        <a:t>1</a:t>
                      </a:r>
                    </a:p>
                  </a:txBody>
                  <a:tcPr marL="7620" marR="7620" marT="7620" marB="0">
                    <a:noFill/>
                  </a:tcPr>
                </a:tc>
                <a:tc>
                  <a:txBody>
                    <a:bodyPr/>
                    <a:lstStyle/>
                    <a:p>
                      <a:pPr algn="l" fontAlgn="t"/>
                      <a:r>
                        <a:rPr lang="lt-LT" sz="1000" b="0" i="0" u="none" strike="noStrike" dirty="0">
                          <a:solidFill>
                            <a:srgbClr val="000000"/>
                          </a:solidFill>
                          <a:effectLst/>
                          <a:latin typeface="Fira Sans" panose="020B0503050000020004" pitchFamily="34" charset="0"/>
                        </a:rPr>
                        <a:t>komunalinių nuotekų valymas</a:t>
                      </a:r>
                    </a:p>
                  </a:txBody>
                  <a:tcPr marL="7620" marR="7620" marT="7620" marB="0">
                    <a:solidFill>
                      <a:srgbClr val="B9CDAA"/>
                    </a:solidFill>
                  </a:tcPr>
                </a:tc>
                <a:extLst>
                  <a:ext uri="{0D108BD9-81ED-4DB2-BD59-A6C34878D82A}">
                    <a16:rowId xmlns:a16="http://schemas.microsoft.com/office/drawing/2014/main" val="3241200503"/>
                  </a:ext>
                </a:extLst>
              </a:tr>
              <a:tr h="260921">
                <a:tc>
                  <a:txBody>
                    <a:bodyPr/>
                    <a:lstStyle/>
                    <a:p>
                      <a:pPr algn="ctr" fontAlgn="t"/>
                      <a:r>
                        <a:rPr lang="lt-LT" sz="1100" b="0" i="0" u="none" strike="noStrike">
                          <a:solidFill>
                            <a:srgbClr val="000000"/>
                          </a:solidFill>
                          <a:effectLst/>
                          <a:latin typeface="Fira Sans" panose="020B0503050000020004" pitchFamily="34" charset="0"/>
                        </a:rPr>
                        <a:t>2</a:t>
                      </a:r>
                    </a:p>
                  </a:txBody>
                  <a:tcPr marL="7620" marR="7620" marT="7620" marB="0">
                    <a:noFill/>
                  </a:tcPr>
                </a:tc>
                <a:tc>
                  <a:txBody>
                    <a:bodyPr/>
                    <a:lstStyle/>
                    <a:p>
                      <a:pPr algn="l" fontAlgn="t"/>
                      <a:r>
                        <a:rPr lang="lt-LT" sz="1000" b="0" i="0" u="none" strike="noStrike">
                          <a:solidFill>
                            <a:srgbClr val="000000"/>
                          </a:solidFill>
                          <a:effectLst/>
                          <a:latin typeface="Fira Sans" panose="020B0503050000020004" pitchFamily="34" charset="0"/>
                        </a:rPr>
                        <a:t>geriamojo vandens tiekimo ir nuotekų tvarkymo paslaugų prieinamumas</a:t>
                      </a:r>
                    </a:p>
                  </a:txBody>
                  <a:tcPr marL="7620" marR="7620" marT="7620" marB="0">
                    <a:solidFill>
                      <a:srgbClr val="D2A0A0"/>
                    </a:solidFill>
                  </a:tcPr>
                </a:tc>
                <a:extLst>
                  <a:ext uri="{0D108BD9-81ED-4DB2-BD59-A6C34878D82A}">
                    <a16:rowId xmlns:a16="http://schemas.microsoft.com/office/drawing/2014/main" val="594926064"/>
                  </a:ext>
                </a:extLst>
              </a:tr>
              <a:tr h="195310">
                <a:tc>
                  <a:txBody>
                    <a:bodyPr/>
                    <a:lstStyle/>
                    <a:p>
                      <a:pPr algn="ctr" fontAlgn="b"/>
                      <a:r>
                        <a:rPr lang="lt-LT" sz="1100" b="0" i="0" u="none" strike="noStrike">
                          <a:solidFill>
                            <a:srgbClr val="000000"/>
                          </a:solidFill>
                          <a:effectLst/>
                          <a:latin typeface="Fira Sans" panose="020B0503050000020004" pitchFamily="34" charset="0"/>
                        </a:rPr>
                        <a:t>2</a:t>
                      </a:r>
                    </a:p>
                  </a:txBody>
                  <a:tcPr marL="7620" marR="7620" marT="7620" marB="0" anchor="ctr">
                    <a:noFill/>
                  </a:tcPr>
                </a:tc>
                <a:tc>
                  <a:txBody>
                    <a:bodyPr/>
                    <a:lstStyle/>
                    <a:p>
                      <a:pPr algn="l" fontAlgn="b"/>
                      <a:r>
                        <a:rPr lang="lt-LT" sz="1000" b="0" i="0" u="none" strike="noStrike" dirty="0">
                          <a:solidFill>
                            <a:srgbClr val="000000"/>
                          </a:solidFill>
                          <a:effectLst/>
                          <a:latin typeface="Fira Sans" panose="020B0503050000020004" pitchFamily="34" charset="0"/>
                        </a:rPr>
                        <a:t>miškų tvarkymas ir apsauga</a:t>
                      </a:r>
                    </a:p>
                  </a:txBody>
                  <a:tcPr marL="7620" marR="7620" marT="7620" marB="0" anchor="ctr">
                    <a:solidFill>
                      <a:srgbClr val="D2A0A0"/>
                    </a:solidFill>
                  </a:tcPr>
                </a:tc>
                <a:extLst>
                  <a:ext uri="{0D108BD9-81ED-4DB2-BD59-A6C34878D82A}">
                    <a16:rowId xmlns:a16="http://schemas.microsoft.com/office/drawing/2014/main" val="1314199261"/>
                  </a:ext>
                </a:extLst>
              </a:tr>
            </a:tbl>
          </a:graphicData>
        </a:graphic>
      </p:graphicFrame>
      <p:graphicFrame>
        <p:nvGraphicFramePr>
          <p:cNvPr id="4" name="Lentelė 3">
            <a:extLst>
              <a:ext uri="{FF2B5EF4-FFF2-40B4-BE49-F238E27FC236}">
                <a16:creationId xmlns:a16="http://schemas.microsoft.com/office/drawing/2014/main" id="{BAE649CB-3C54-D2F3-1C93-FE627EE017FB}"/>
              </a:ext>
            </a:extLst>
          </p:cNvPr>
          <p:cNvGraphicFramePr>
            <a:graphicFrameLocks noGrp="1"/>
          </p:cNvGraphicFramePr>
          <p:nvPr>
            <p:extLst>
              <p:ext uri="{D42A27DB-BD31-4B8C-83A1-F6EECF244321}">
                <p14:modId xmlns:p14="http://schemas.microsoft.com/office/powerpoint/2010/main" val="2115939033"/>
              </p:ext>
            </p:extLst>
          </p:nvPr>
        </p:nvGraphicFramePr>
        <p:xfrm>
          <a:off x="658734" y="2511353"/>
          <a:ext cx="3286800" cy="538745"/>
        </p:xfrm>
        <a:graphic>
          <a:graphicData uri="http://schemas.openxmlformats.org/drawingml/2006/table">
            <a:tbl>
              <a:tblPr firstRow="1" bandRow="1">
                <a:tableStyleId>{5C22544A-7EE6-4342-B048-85BDC9FD1C3A}</a:tableStyleId>
              </a:tblPr>
              <a:tblGrid>
                <a:gridCol w="144703">
                  <a:extLst>
                    <a:ext uri="{9D8B030D-6E8A-4147-A177-3AD203B41FA5}">
                      <a16:colId xmlns:a16="http://schemas.microsoft.com/office/drawing/2014/main" val="3622465451"/>
                    </a:ext>
                  </a:extLst>
                </a:gridCol>
                <a:gridCol w="3142097">
                  <a:extLst>
                    <a:ext uri="{9D8B030D-6E8A-4147-A177-3AD203B41FA5}">
                      <a16:colId xmlns:a16="http://schemas.microsoft.com/office/drawing/2014/main" val="2064881872"/>
                    </a:ext>
                  </a:extLst>
                </a:gridCol>
              </a:tblGrid>
              <a:tr h="226325">
                <a:tc>
                  <a:txBody>
                    <a:bodyPr/>
                    <a:lstStyle/>
                    <a:p>
                      <a:pPr algn="l" fontAlgn="t"/>
                      <a:r>
                        <a:rPr lang="lt-LT" sz="1000" b="0" i="0" u="none" strike="noStrike">
                          <a:solidFill>
                            <a:srgbClr val="000000"/>
                          </a:solidFill>
                          <a:effectLst/>
                          <a:latin typeface="Fira Sans" panose="020B0503050000020004" pitchFamily="34" charset="0"/>
                        </a:rPr>
                        <a:t>2</a:t>
                      </a:r>
                    </a:p>
                  </a:txBody>
                  <a:tcPr marL="7620" marR="7620" marT="7620" marB="0">
                    <a:noFill/>
                  </a:tcPr>
                </a:tc>
                <a:tc>
                  <a:txBody>
                    <a:bodyPr/>
                    <a:lstStyle/>
                    <a:p>
                      <a:pPr algn="l" fontAlgn="t"/>
                      <a:r>
                        <a:rPr lang="lt-LT" sz="1000" b="0" i="0" u="none" strike="noStrike">
                          <a:solidFill>
                            <a:srgbClr val="000000"/>
                          </a:solidFill>
                          <a:effectLst/>
                          <a:latin typeface="Fira Sans" panose="020B0503050000020004" pitchFamily="34" charset="0"/>
                        </a:rPr>
                        <a:t>viešojo ir privataus sektorių partnerystės projektų valdymas</a:t>
                      </a:r>
                    </a:p>
                  </a:txBody>
                  <a:tcPr marL="7620" marR="7620" marT="7620" marB="0">
                    <a:solidFill>
                      <a:srgbClr val="B9CDAA"/>
                    </a:solidFill>
                  </a:tcPr>
                </a:tc>
                <a:extLst>
                  <a:ext uri="{0D108BD9-81ED-4DB2-BD59-A6C34878D82A}">
                    <a16:rowId xmlns:a16="http://schemas.microsoft.com/office/drawing/2014/main" val="594926064"/>
                  </a:ext>
                </a:extLst>
              </a:tr>
              <a:tr h="226325">
                <a:tc>
                  <a:txBody>
                    <a:bodyPr/>
                    <a:lstStyle/>
                    <a:p>
                      <a:pPr algn="l" fontAlgn="b"/>
                      <a:r>
                        <a:rPr lang="lt-LT" sz="1000" b="0" i="0" u="none" strike="noStrike">
                          <a:solidFill>
                            <a:srgbClr val="000000"/>
                          </a:solidFill>
                          <a:effectLst/>
                          <a:latin typeface="Fira Sans" panose="020B0503050000020004" pitchFamily="34" charset="0"/>
                        </a:rPr>
                        <a:t>1</a:t>
                      </a:r>
                    </a:p>
                  </a:txBody>
                  <a:tcPr marL="7620" marR="7620" marT="7620" marB="0" anchor="ctr">
                    <a:noFill/>
                  </a:tcPr>
                </a:tc>
                <a:tc>
                  <a:txBody>
                    <a:bodyPr/>
                    <a:lstStyle/>
                    <a:p>
                      <a:pPr algn="l" fontAlgn="b"/>
                      <a:r>
                        <a:rPr lang="lt-LT" sz="1000" b="0" i="0" u="none" strike="noStrike">
                          <a:solidFill>
                            <a:srgbClr val="000000"/>
                          </a:solidFill>
                          <a:effectLst/>
                          <a:latin typeface="Fira Sans" panose="020B0503050000020004" pitchFamily="34" charset="0"/>
                        </a:rPr>
                        <a:t>valstybės valdomų įmonių pertvarka</a:t>
                      </a:r>
                    </a:p>
                  </a:txBody>
                  <a:tcPr marL="7620" marR="7620" marT="7620" marB="0" anchor="ctr">
                    <a:solidFill>
                      <a:srgbClr val="B9CDAA"/>
                    </a:solidFill>
                  </a:tcPr>
                </a:tc>
                <a:extLst>
                  <a:ext uri="{0D108BD9-81ED-4DB2-BD59-A6C34878D82A}">
                    <a16:rowId xmlns:a16="http://schemas.microsoft.com/office/drawing/2014/main" val="1314199261"/>
                  </a:ext>
                </a:extLst>
              </a:tr>
            </a:tbl>
          </a:graphicData>
        </a:graphic>
      </p:graphicFrame>
      <p:sp>
        <p:nvSpPr>
          <p:cNvPr id="23" name="TextBox 22">
            <a:extLst>
              <a:ext uri="{FF2B5EF4-FFF2-40B4-BE49-F238E27FC236}">
                <a16:creationId xmlns:a16="http://schemas.microsoft.com/office/drawing/2014/main" id="{B137C6C1-5294-F032-0784-633C0B28D01B}"/>
              </a:ext>
            </a:extLst>
          </p:cNvPr>
          <p:cNvSpPr txBox="1"/>
          <p:nvPr/>
        </p:nvSpPr>
        <p:spPr>
          <a:xfrm>
            <a:off x="5256212" y="5289505"/>
            <a:ext cx="2064420" cy="276999"/>
          </a:xfrm>
          <a:prstGeom prst="rect">
            <a:avLst/>
          </a:prstGeom>
          <a:noFill/>
        </p:spPr>
        <p:txBody>
          <a:bodyPr wrap="square" rtlCol="0">
            <a:spAutoFit/>
          </a:bodyPr>
          <a:lstStyle/>
          <a:p>
            <a:r>
              <a:rPr lang="lt-LT" sz="1200" i="1">
                <a:latin typeface="Fira Sans" panose="020B0503050000020004" pitchFamily="34" charset="0"/>
                <a:ea typeface="Fira Sans" panose="020B0503050000020004" pitchFamily="34" charset="0"/>
              </a:rPr>
              <a:t>VIEŠASIS VALDYMAS</a:t>
            </a:r>
          </a:p>
        </p:txBody>
      </p:sp>
      <p:graphicFrame>
        <p:nvGraphicFramePr>
          <p:cNvPr id="30" name="Lentelė 29">
            <a:extLst>
              <a:ext uri="{FF2B5EF4-FFF2-40B4-BE49-F238E27FC236}">
                <a16:creationId xmlns:a16="http://schemas.microsoft.com/office/drawing/2014/main" id="{18ECEFCA-56CF-7F2A-C896-C4FB9E1136B0}"/>
              </a:ext>
            </a:extLst>
          </p:cNvPr>
          <p:cNvGraphicFramePr>
            <a:graphicFrameLocks noGrp="1"/>
          </p:cNvGraphicFramePr>
          <p:nvPr>
            <p:extLst>
              <p:ext uri="{D42A27DB-BD31-4B8C-83A1-F6EECF244321}">
                <p14:modId xmlns:p14="http://schemas.microsoft.com/office/powerpoint/2010/main" val="1180785993"/>
              </p:ext>
            </p:extLst>
          </p:nvPr>
        </p:nvGraphicFramePr>
        <p:xfrm>
          <a:off x="4637466" y="5551055"/>
          <a:ext cx="2988000" cy="376707"/>
        </p:xfrm>
        <a:graphic>
          <a:graphicData uri="http://schemas.openxmlformats.org/drawingml/2006/table">
            <a:tbl>
              <a:tblPr firstRow="1" bandRow="1">
                <a:tableStyleId>{5C22544A-7EE6-4342-B048-85BDC9FD1C3A}</a:tableStyleId>
              </a:tblPr>
              <a:tblGrid>
                <a:gridCol w="126346">
                  <a:extLst>
                    <a:ext uri="{9D8B030D-6E8A-4147-A177-3AD203B41FA5}">
                      <a16:colId xmlns:a16="http://schemas.microsoft.com/office/drawing/2014/main" val="3622465451"/>
                    </a:ext>
                  </a:extLst>
                </a:gridCol>
                <a:gridCol w="2861654">
                  <a:extLst>
                    <a:ext uri="{9D8B030D-6E8A-4147-A177-3AD203B41FA5}">
                      <a16:colId xmlns:a16="http://schemas.microsoft.com/office/drawing/2014/main" val="2064881872"/>
                    </a:ext>
                  </a:extLst>
                </a:gridCol>
              </a:tblGrid>
              <a:tr h="165997">
                <a:tc>
                  <a:txBody>
                    <a:bodyPr/>
                    <a:lstStyle/>
                    <a:p>
                      <a:pPr algn="l" fontAlgn="t"/>
                      <a:r>
                        <a:rPr lang="lt-LT" sz="1000" b="0" i="0" u="none" strike="noStrike">
                          <a:solidFill>
                            <a:srgbClr val="000000"/>
                          </a:solidFill>
                          <a:effectLst/>
                          <a:latin typeface="Fira Sans" panose="020B0503050000020004" pitchFamily="34" charset="0"/>
                        </a:rPr>
                        <a:t>1</a:t>
                      </a:r>
                    </a:p>
                  </a:txBody>
                  <a:tcPr marL="7095" marR="7095" marT="7095" marB="0">
                    <a:noFill/>
                  </a:tcPr>
                </a:tc>
                <a:tc>
                  <a:txBody>
                    <a:bodyPr/>
                    <a:lstStyle/>
                    <a:p>
                      <a:pPr algn="l" fontAlgn="t"/>
                      <a:r>
                        <a:rPr lang="lt-LT" sz="1000" b="0" i="0" u="none" strike="noStrike">
                          <a:solidFill>
                            <a:srgbClr val="000000"/>
                          </a:solidFill>
                          <a:effectLst/>
                          <a:latin typeface="Fira Sans" panose="020B0503050000020004" pitchFamily="34" charset="0"/>
                        </a:rPr>
                        <a:t>policijos vykdoma nusikaltimų prevencija</a:t>
                      </a:r>
                    </a:p>
                  </a:txBody>
                  <a:tcPr marL="7095" marR="7095" marT="7095" marB="0">
                    <a:solidFill>
                      <a:srgbClr val="B9CDAA"/>
                    </a:solidFill>
                  </a:tcPr>
                </a:tc>
                <a:extLst>
                  <a:ext uri="{0D108BD9-81ED-4DB2-BD59-A6C34878D82A}">
                    <a16:rowId xmlns:a16="http://schemas.microsoft.com/office/drawing/2014/main" val="594926064"/>
                  </a:ext>
                </a:extLst>
              </a:tr>
              <a:tr h="210710">
                <a:tc>
                  <a:txBody>
                    <a:bodyPr/>
                    <a:lstStyle/>
                    <a:p>
                      <a:pPr algn="l" fontAlgn="b"/>
                      <a:r>
                        <a:rPr lang="lt-LT" sz="1000" b="0" i="0" u="none" strike="noStrike">
                          <a:solidFill>
                            <a:srgbClr val="000000"/>
                          </a:solidFill>
                          <a:effectLst/>
                          <a:latin typeface="Fira Sans" panose="020B0503050000020004" pitchFamily="34" charset="0"/>
                        </a:rPr>
                        <a:t>1</a:t>
                      </a:r>
                    </a:p>
                  </a:txBody>
                  <a:tcPr marL="7095" marR="7095" marT="7095" marB="0" anchor="ctr">
                    <a:noFill/>
                  </a:tcPr>
                </a:tc>
                <a:tc>
                  <a:txBody>
                    <a:bodyPr/>
                    <a:lstStyle/>
                    <a:p>
                      <a:pPr algn="l" fontAlgn="b"/>
                      <a:r>
                        <a:rPr lang="lt-LT" sz="1000" b="0" i="0" u="none" strike="noStrike">
                          <a:solidFill>
                            <a:srgbClr val="000000"/>
                          </a:solidFill>
                          <a:effectLst/>
                          <a:latin typeface="Fira Sans" panose="020B0503050000020004" pitchFamily="34" charset="0"/>
                        </a:rPr>
                        <a:t>Regionų plėtros planų finansavimas</a:t>
                      </a:r>
                    </a:p>
                  </a:txBody>
                  <a:tcPr marL="7095" marR="7095" marT="7095" marB="0" anchor="ctr">
                    <a:solidFill>
                      <a:srgbClr val="B9CDAA"/>
                    </a:solidFill>
                  </a:tcPr>
                </a:tc>
                <a:extLst>
                  <a:ext uri="{0D108BD9-81ED-4DB2-BD59-A6C34878D82A}">
                    <a16:rowId xmlns:a16="http://schemas.microsoft.com/office/drawing/2014/main" val="1314199261"/>
                  </a:ext>
                </a:extLst>
              </a:tr>
            </a:tbl>
          </a:graphicData>
        </a:graphic>
      </p:graphicFrame>
      <p:graphicFrame>
        <p:nvGraphicFramePr>
          <p:cNvPr id="31" name="Lentelė 30">
            <a:extLst>
              <a:ext uri="{FF2B5EF4-FFF2-40B4-BE49-F238E27FC236}">
                <a16:creationId xmlns:a16="http://schemas.microsoft.com/office/drawing/2014/main" id="{3C994DC8-E13F-2072-CB4F-8C00DEF35DC1}"/>
              </a:ext>
            </a:extLst>
          </p:cNvPr>
          <p:cNvGraphicFramePr>
            <a:graphicFrameLocks noGrp="1"/>
          </p:cNvGraphicFramePr>
          <p:nvPr>
            <p:extLst>
              <p:ext uri="{D42A27DB-BD31-4B8C-83A1-F6EECF244321}">
                <p14:modId xmlns:p14="http://schemas.microsoft.com/office/powerpoint/2010/main" val="680813974"/>
              </p:ext>
            </p:extLst>
          </p:nvPr>
        </p:nvGraphicFramePr>
        <p:xfrm>
          <a:off x="8348971" y="3571965"/>
          <a:ext cx="2988000" cy="624840"/>
        </p:xfrm>
        <a:graphic>
          <a:graphicData uri="http://schemas.openxmlformats.org/drawingml/2006/table">
            <a:tbl>
              <a:tblPr firstRow="1" bandRow="1">
                <a:tableStyleId>{5C22544A-7EE6-4342-B048-85BDC9FD1C3A}</a:tableStyleId>
              </a:tblPr>
              <a:tblGrid>
                <a:gridCol w="131548">
                  <a:extLst>
                    <a:ext uri="{9D8B030D-6E8A-4147-A177-3AD203B41FA5}">
                      <a16:colId xmlns:a16="http://schemas.microsoft.com/office/drawing/2014/main" val="3622465451"/>
                    </a:ext>
                  </a:extLst>
                </a:gridCol>
                <a:gridCol w="2856452">
                  <a:extLst>
                    <a:ext uri="{9D8B030D-6E8A-4147-A177-3AD203B41FA5}">
                      <a16:colId xmlns:a16="http://schemas.microsoft.com/office/drawing/2014/main" val="2064881872"/>
                    </a:ext>
                  </a:extLst>
                </a:gridCol>
              </a:tblGrid>
              <a:tr h="167168">
                <a:tc>
                  <a:txBody>
                    <a:bodyPr/>
                    <a:lstStyle/>
                    <a:p>
                      <a:pPr algn="l" fontAlgn="t"/>
                      <a:r>
                        <a:rPr lang="lt-LT" sz="1000" b="0" i="0" u="none" strike="noStrike">
                          <a:solidFill>
                            <a:srgbClr val="000000"/>
                          </a:solidFill>
                          <a:effectLst/>
                          <a:latin typeface="Fira Sans" panose="020B0503050000020004" pitchFamily="34" charset="0"/>
                        </a:rPr>
                        <a:t>1</a:t>
                      </a:r>
                    </a:p>
                  </a:txBody>
                  <a:tcPr marL="7620" marR="7620" marT="7620" marB="0">
                    <a:noFill/>
                  </a:tcPr>
                </a:tc>
                <a:tc>
                  <a:txBody>
                    <a:bodyPr/>
                    <a:lstStyle/>
                    <a:p>
                      <a:pPr algn="l" fontAlgn="t"/>
                      <a:r>
                        <a:rPr lang="lt-LT" sz="1000" b="0" i="0" u="none" strike="noStrike">
                          <a:solidFill>
                            <a:srgbClr val="000000"/>
                          </a:solidFill>
                          <a:effectLst/>
                          <a:latin typeface="Fira Sans" panose="020B0503050000020004" pitchFamily="34" charset="0"/>
                        </a:rPr>
                        <a:t>valstybinės maisto ir veterinarijos kontrolės organizavimas</a:t>
                      </a:r>
                    </a:p>
                  </a:txBody>
                  <a:tcPr marL="7620" marR="7620" marT="7620" marB="0">
                    <a:solidFill>
                      <a:srgbClr val="B9CDAA"/>
                    </a:solidFill>
                  </a:tcPr>
                </a:tc>
                <a:extLst>
                  <a:ext uri="{0D108BD9-81ED-4DB2-BD59-A6C34878D82A}">
                    <a16:rowId xmlns:a16="http://schemas.microsoft.com/office/drawing/2014/main" val="594926064"/>
                  </a:ext>
                </a:extLst>
              </a:tr>
              <a:tr h="133980">
                <a:tc>
                  <a:txBody>
                    <a:bodyPr/>
                    <a:lstStyle/>
                    <a:p>
                      <a:pPr algn="l" fontAlgn="b"/>
                      <a:r>
                        <a:rPr lang="lt-LT" sz="1000" b="0" i="0" u="none" strike="noStrike">
                          <a:solidFill>
                            <a:srgbClr val="000000"/>
                          </a:solidFill>
                          <a:effectLst/>
                          <a:latin typeface="Fira Sans" panose="020B0503050000020004" pitchFamily="34" charset="0"/>
                        </a:rPr>
                        <a:t>1</a:t>
                      </a:r>
                    </a:p>
                  </a:txBody>
                  <a:tcPr marL="7620" marR="7620" marT="7620" marB="0" anchor="ctr">
                    <a:noFill/>
                  </a:tcPr>
                </a:tc>
                <a:tc>
                  <a:txBody>
                    <a:bodyPr/>
                    <a:lstStyle/>
                    <a:p>
                      <a:pPr algn="l" fontAlgn="b"/>
                      <a:r>
                        <a:rPr lang="lt-LT" sz="1000" b="0" i="0" u="none" strike="noStrike">
                          <a:solidFill>
                            <a:srgbClr val="000000"/>
                          </a:solidFill>
                          <a:effectLst/>
                          <a:latin typeface="Fira Sans" panose="020B0503050000020004" pitchFamily="34" charset="0"/>
                        </a:rPr>
                        <a:t>socialinių partnerių įtraukimas formuojant žemės ūkio politiką</a:t>
                      </a:r>
                    </a:p>
                  </a:txBody>
                  <a:tcPr marL="7620" marR="7620" marT="7620" marB="0" anchor="ctr">
                    <a:solidFill>
                      <a:srgbClr val="B9CDAA"/>
                    </a:solidFill>
                  </a:tcPr>
                </a:tc>
                <a:extLst>
                  <a:ext uri="{0D108BD9-81ED-4DB2-BD59-A6C34878D82A}">
                    <a16:rowId xmlns:a16="http://schemas.microsoft.com/office/drawing/2014/main" val="1314199261"/>
                  </a:ext>
                </a:extLst>
              </a:tr>
            </a:tbl>
          </a:graphicData>
        </a:graphic>
      </p:graphicFrame>
      <p:graphicFrame>
        <p:nvGraphicFramePr>
          <p:cNvPr id="32" name="Lentelė 31">
            <a:extLst>
              <a:ext uri="{FF2B5EF4-FFF2-40B4-BE49-F238E27FC236}">
                <a16:creationId xmlns:a16="http://schemas.microsoft.com/office/drawing/2014/main" id="{81714492-4C11-EF1E-C029-A31FE8F91CC3}"/>
              </a:ext>
            </a:extLst>
          </p:cNvPr>
          <p:cNvGraphicFramePr>
            <a:graphicFrameLocks noGrp="1"/>
          </p:cNvGraphicFramePr>
          <p:nvPr>
            <p:extLst>
              <p:ext uri="{D42A27DB-BD31-4B8C-83A1-F6EECF244321}">
                <p14:modId xmlns:p14="http://schemas.microsoft.com/office/powerpoint/2010/main" val="1434862328"/>
              </p:ext>
            </p:extLst>
          </p:nvPr>
        </p:nvGraphicFramePr>
        <p:xfrm>
          <a:off x="4619327" y="4423037"/>
          <a:ext cx="2988000" cy="224587"/>
        </p:xfrm>
        <a:graphic>
          <a:graphicData uri="http://schemas.openxmlformats.org/drawingml/2006/table">
            <a:tbl>
              <a:tblPr firstRow="1" bandRow="1">
                <a:tableStyleId>{5C22544A-7EE6-4342-B048-85BDC9FD1C3A}</a:tableStyleId>
              </a:tblPr>
              <a:tblGrid>
                <a:gridCol w="137381">
                  <a:extLst>
                    <a:ext uri="{9D8B030D-6E8A-4147-A177-3AD203B41FA5}">
                      <a16:colId xmlns:a16="http://schemas.microsoft.com/office/drawing/2014/main" val="3622465451"/>
                    </a:ext>
                  </a:extLst>
                </a:gridCol>
                <a:gridCol w="2850619">
                  <a:extLst>
                    <a:ext uri="{9D8B030D-6E8A-4147-A177-3AD203B41FA5}">
                      <a16:colId xmlns:a16="http://schemas.microsoft.com/office/drawing/2014/main" val="2064881872"/>
                    </a:ext>
                  </a:extLst>
                </a:gridCol>
              </a:tblGrid>
              <a:tr h="224587">
                <a:tc>
                  <a:txBody>
                    <a:bodyPr/>
                    <a:lstStyle/>
                    <a:p>
                      <a:pPr algn="l" fontAlgn="b"/>
                      <a:r>
                        <a:rPr lang="lt-LT" sz="1000" b="0" i="0" u="none" strike="noStrike">
                          <a:solidFill>
                            <a:srgbClr val="000000"/>
                          </a:solidFill>
                          <a:effectLst/>
                          <a:latin typeface="Fira Sans" panose="020B0503050000020004" pitchFamily="34" charset="0"/>
                        </a:rPr>
                        <a:t>1</a:t>
                      </a:r>
                    </a:p>
                  </a:txBody>
                  <a:tcPr marL="7561" marR="7561" marT="7561" marB="0" anchor="ctr">
                    <a:noFill/>
                  </a:tcPr>
                </a:tc>
                <a:tc>
                  <a:txBody>
                    <a:bodyPr/>
                    <a:lstStyle/>
                    <a:p>
                      <a:pPr algn="l" fontAlgn="b"/>
                      <a:r>
                        <a:rPr lang="lt-LT" sz="1000" b="0" i="0" u="none" strike="noStrike">
                          <a:solidFill>
                            <a:srgbClr val="000000"/>
                          </a:solidFill>
                          <a:effectLst/>
                          <a:latin typeface="Fira Sans" panose="020B0503050000020004" pitchFamily="34" charset="0"/>
                        </a:rPr>
                        <a:t>priimančiosios šalies parama</a:t>
                      </a:r>
                    </a:p>
                  </a:txBody>
                  <a:tcPr marL="7561" marR="7561" marT="7561" marB="0" anchor="ctr">
                    <a:solidFill>
                      <a:srgbClr val="B9CDAA"/>
                    </a:solidFill>
                  </a:tcPr>
                </a:tc>
                <a:extLst>
                  <a:ext uri="{0D108BD9-81ED-4DB2-BD59-A6C34878D82A}">
                    <a16:rowId xmlns:a16="http://schemas.microsoft.com/office/drawing/2014/main" val="1314199261"/>
                  </a:ext>
                </a:extLst>
              </a:tr>
            </a:tbl>
          </a:graphicData>
        </a:graphic>
      </p:graphicFrame>
      <p:graphicFrame>
        <p:nvGraphicFramePr>
          <p:cNvPr id="33" name="Lentelė 32">
            <a:extLst>
              <a:ext uri="{FF2B5EF4-FFF2-40B4-BE49-F238E27FC236}">
                <a16:creationId xmlns:a16="http://schemas.microsoft.com/office/drawing/2014/main" id="{209208FF-EBB4-6DE2-86A0-932853949131}"/>
              </a:ext>
            </a:extLst>
          </p:cNvPr>
          <p:cNvGraphicFramePr>
            <a:graphicFrameLocks noGrp="1"/>
          </p:cNvGraphicFramePr>
          <p:nvPr>
            <p:extLst>
              <p:ext uri="{D42A27DB-BD31-4B8C-83A1-F6EECF244321}">
                <p14:modId xmlns:p14="http://schemas.microsoft.com/office/powerpoint/2010/main" val="1752152945"/>
              </p:ext>
            </p:extLst>
          </p:nvPr>
        </p:nvGraphicFramePr>
        <p:xfrm>
          <a:off x="4637466" y="4962767"/>
          <a:ext cx="2988000" cy="224587"/>
        </p:xfrm>
        <a:graphic>
          <a:graphicData uri="http://schemas.openxmlformats.org/drawingml/2006/table">
            <a:tbl>
              <a:tblPr firstRow="1" bandRow="1">
                <a:tableStyleId>{5C22544A-7EE6-4342-B048-85BDC9FD1C3A}</a:tableStyleId>
              </a:tblPr>
              <a:tblGrid>
                <a:gridCol w="131549">
                  <a:extLst>
                    <a:ext uri="{9D8B030D-6E8A-4147-A177-3AD203B41FA5}">
                      <a16:colId xmlns:a16="http://schemas.microsoft.com/office/drawing/2014/main" val="3622465451"/>
                    </a:ext>
                  </a:extLst>
                </a:gridCol>
                <a:gridCol w="2856451">
                  <a:extLst>
                    <a:ext uri="{9D8B030D-6E8A-4147-A177-3AD203B41FA5}">
                      <a16:colId xmlns:a16="http://schemas.microsoft.com/office/drawing/2014/main" val="2064881872"/>
                    </a:ext>
                  </a:extLst>
                </a:gridCol>
              </a:tblGrid>
              <a:tr h="224587">
                <a:tc>
                  <a:txBody>
                    <a:bodyPr/>
                    <a:lstStyle/>
                    <a:p>
                      <a:pPr algn="l" fontAlgn="b"/>
                      <a:r>
                        <a:rPr lang="lt-LT" sz="1000" b="0" i="0" u="none" strike="noStrike">
                          <a:solidFill>
                            <a:srgbClr val="000000"/>
                          </a:solidFill>
                          <a:effectLst/>
                          <a:latin typeface="Fira Sans" panose="020B0503050000020004" pitchFamily="34" charset="0"/>
                        </a:rPr>
                        <a:t>2</a:t>
                      </a:r>
                    </a:p>
                  </a:txBody>
                  <a:tcPr marL="7439" marR="7439" marT="7439" marB="0" anchor="ctr">
                    <a:noFill/>
                  </a:tcPr>
                </a:tc>
                <a:tc>
                  <a:txBody>
                    <a:bodyPr/>
                    <a:lstStyle/>
                    <a:p>
                      <a:pPr algn="l" fontAlgn="b"/>
                      <a:r>
                        <a:rPr lang="lt-LT" sz="1000" b="0" i="0" u="none" strike="noStrike">
                          <a:solidFill>
                            <a:srgbClr val="000000"/>
                          </a:solidFill>
                          <a:effectLst/>
                          <a:latin typeface="Fira Sans" panose="020B0503050000020004" pitchFamily="34" charset="0"/>
                        </a:rPr>
                        <a:t>valstybės sienos apsaugos stiprinimas</a:t>
                      </a:r>
                    </a:p>
                  </a:txBody>
                  <a:tcPr marL="7439" marR="7439" marT="7439" marB="0" anchor="ctr">
                    <a:solidFill>
                      <a:srgbClr val="B9CDAA"/>
                    </a:solidFill>
                  </a:tcPr>
                </a:tc>
                <a:extLst>
                  <a:ext uri="{0D108BD9-81ED-4DB2-BD59-A6C34878D82A}">
                    <a16:rowId xmlns:a16="http://schemas.microsoft.com/office/drawing/2014/main" val="1314199261"/>
                  </a:ext>
                </a:extLst>
              </a:tr>
            </a:tbl>
          </a:graphicData>
        </a:graphic>
      </p:graphicFrame>
      <p:graphicFrame>
        <p:nvGraphicFramePr>
          <p:cNvPr id="34" name="Lentelė 33">
            <a:extLst>
              <a:ext uri="{FF2B5EF4-FFF2-40B4-BE49-F238E27FC236}">
                <a16:creationId xmlns:a16="http://schemas.microsoft.com/office/drawing/2014/main" id="{67A0D577-6FBE-3D05-5A35-33B57A121E36}"/>
              </a:ext>
            </a:extLst>
          </p:cNvPr>
          <p:cNvGraphicFramePr>
            <a:graphicFrameLocks noGrp="1"/>
          </p:cNvGraphicFramePr>
          <p:nvPr>
            <p:extLst>
              <p:ext uri="{D42A27DB-BD31-4B8C-83A1-F6EECF244321}">
                <p14:modId xmlns:p14="http://schemas.microsoft.com/office/powerpoint/2010/main" val="777320736"/>
              </p:ext>
            </p:extLst>
          </p:nvPr>
        </p:nvGraphicFramePr>
        <p:xfrm>
          <a:off x="4627736" y="3678665"/>
          <a:ext cx="2988000" cy="391284"/>
        </p:xfrm>
        <a:graphic>
          <a:graphicData uri="http://schemas.openxmlformats.org/drawingml/2006/table">
            <a:tbl>
              <a:tblPr firstRow="1" bandRow="1">
                <a:tableStyleId>{5C22544A-7EE6-4342-B048-85BDC9FD1C3A}</a:tableStyleId>
              </a:tblPr>
              <a:tblGrid>
                <a:gridCol w="131548">
                  <a:extLst>
                    <a:ext uri="{9D8B030D-6E8A-4147-A177-3AD203B41FA5}">
                      <a16:colId xmlns:a16="http://schemas.microsoft.com/office/drawing/2014/main" val="3622465451"/>
                    </a:ext>
                  </a:extLst>
                </a:gridCol>
                <a:gridCol w="2856452">
                  <a:extLst>
                    <a:ext uri="{9D8B030D-6E8A-4147-A177-3AD203B41FA5}">
                      <a16:colId xmlns:a16="http://schemas.microsoft.com/office/drawing/2014/main" val="2064881872"/>
                    </a:ext>
                  </a:extLst>
                </a:gridCol>
              </a:tblGrid>
              <a:tr h="195642">
                <a:tc>
                  <a:txBody>
                    <a:bodyPr/>
                    <a:lstStyle/>
                    <a:p>
                      <a:pPr algn="l" fontAlgn="t"/>
                      <a:r>
                        <a:rPr lang="lt-LT" sz="1000" b="0" i="0" u="none" strike="noStrike">
                          <a:solidFill>
                            <a:srgbClr val="000000"/>
                          </a:solidFill>
                          <a:effectLst/>
                          <a:latin typeface="Fira Sans" panose="020B0503050000020004" pitchFamily="34" charset="0"/>
                        </a:rPr>
                        <a:t>5</a:t>
                      </a:r>
                    </a:p>
                  </a:txBody>
                  <a:tcPr marL="7620" marR="7620" marT="7620" marB="0">
                    <a:noFill/>
                  </a:tcPr>
                </a:tc>
                <a:tc>
                  <a:txBody>
                    <a:bodyPr/>
                    <a:lstStyle/>
                    <a:p>
                      <a:pPr algn="l" fontAlgn="t"/>
                      <a:r>
                        <a:rPr lang="lt-LT" sz="1000" b="0" i="0" u="none" strike="noStrike">
                          <a:solidFill>
                            <a:srgbClr val="000000"/>
                          </a:solidFill>
                          <a:effectLst/>
                          <a:latin typeface="Fira Sans" panose="020B0503050000020004" pitchFamily="34" charset="0"/>
                        </a:rPr>
                        <a:t>kelių infrastruktūros valdymas</a:t>
                      </a:r>
                    </a:p>
                  </a:txBody>
                  <a:tcPr marL="7620" marR="7620" marT="7620" marB="0">
                    <a:solidFill>
                      <a:srgbClr val="B9CDAA"/>
                    </a:solidFill>
                  </a:tcPr>
                </a:tc>
                <a:extLst>
                  <a:ext uri="{0D108BD9-81ED-4DB2-BD59-A6C34878D82A}">
                    <a16:rowId xmlns:a16="http://schemas.microsoft.com/office/drawing/2014/main" val="594926064"/>
                  </a:ext>
                </a:extLst>
              </a:tr>
              <a:tr h="195642">
                <a:tc>
                  <a:txBody>
                    <a:bodyPr/>
                    <a:lstStyle/>
                    <a:p>
                      <a:pPr algn="l" fontAlgn="b"/>
                      <a:r>
                        <a:rPr lang="lt-LT" sz="1000" b="0" i="0" u="none" strike="noStrike">
                          <a:solidFill>
                            <a:srgbClr val="000000"/>
                          </a:solidFill>
                          <a:effectLst/>
                          <a:latin typeface="Fira Sans" panose="020B0503050000020004" pitchFamily="34" charset="0"/>
                        </a:rPr>
                        <a:t>1</a:t>
                      </a:r>
                    </a:p>
                  </a:txBody>
                  <a:tcPr marL="7620" marR="7620" marT="7620" marB="0" anchor="ctr">
                    <a:noFill/>
                  </a:tcPr>
                </a:tc>
                <a:tc>
                  <a:txBody>
                    <a:bodyPr/>
                    <a:lstStyle/>
                    <a:p>
                      <a:pPr algn="l" fontAlgn="b"/>
                      <a:r>
                        <a:rPr lang="lt-LT" sz="1000" b="0" i="0" u="none" strike="noStrike">
                          <a:solidFill>
                            <a:srgbClr val="000000"/>
                          </a:solidFill>
                          <a:effectLst/>
                          <a:latin typeface="Fira Sans" panose="020B0503050000020004" pitchFamily="34" charset="0"/>
                        </a:rPr>
                        <a:t>Klaipėdos uosto žemės naudojimo kontrolė</a:t>
                      </a:r>
                    </a:p>
                  </a:txBody>
                  <a:tcPr marL="7620" marR="7620" marT="7620" marB="0" anchor="ctr">
                    <a:solidFill>
                      <a:srgbClr val="B9CDAA"/>
                    </a:solidFill>
                  </a:tcPr>
                </a:tc>
                <a:extLst>
                  <a:ext uri="{0D108BD9-81ED-4DB2-BD59-A6C34878D82A}">
                    <a16:rowId xmlns:a16="http://schemas.microsoft.com/office/drawing/2014/main" val="1314199261"/>
                  </a:ext>
                </a:extLst>
              </a:tr>
            </a:tbl>
          </a:graphicData>
        </a:graphic>
      </p:graphicFrame>
      <p:graphicFrame>
        <p:nvGraphicFramePr>
          <p:cNvPr id="35" name="Lentelė 34">
            <a:extLst>
              <a:ext uri="{FF2B5EF4-FFF2-40B4-BE49-F238E27FC236}">
                <a16:creationId xmlns:a16="http://schemas.microsoft.com/office/drawing/2014/main" id="{B908D7D7-8B36-2054-DD09-822C23E2D04C}"/>
              </a:ext>
            </a:extLst>
          </p:cNvPr>
          <p:cNvGraphicFramePr>
            <a:graphicFrameLocks noGrp="1"/>
          </p:cNvGraphicFramePr>
          <p:nvPr>
            <p:extLst>
              <p:ext uri="{D42A27DB-BD31-4B8C-83A1-F6EECF244321}">
                <p14:modId xmlns:p14="http://schemas.microsoft.com/office/powerpoint/2010/main" val="2621931294"/>
              </p:ext>
            </p:extLst>
          </p:nvPr>
        </p:nvGraphicFramePr>
        <p:xfrm>
          <a:off x="4651411" y="2779652"/>
          <a:ext cx="2988000" cy="540892"/>
        </p:xfrm>
        <a:graphic>
          <a:graphicData uri="http://schemas.openxmlformats.org/drawingml/2006/table">
            <a:tbl>
              <a:tblPr firstRow="1" bandRow="1">
                <a:tableStyleId>{5C22544A-7EE6-4342-B048-85BDC9FD1C3A}</a:tableStyleId>
              </a:tblPr>
              <a:tblGrid>
                <a:gridCol w="131548">
                  <a:extLst>
                    <a:ext uri="{9D8B030D-6E8A-4147-A177-3AD203B41FA5}">
                      <a16:colId xmlns:a16="http://schemas.microsoft.com/office/drawing/2014/main" val="3622465451"/>
                    </a:ext>
                  </a:extLst>
                </a:gridCol>
                <a:gridCol w="2856452">
                  <a:extLst>
                    <a:ext uri="{9D8B030D-6E8A-4147-A177-3AD203B41FA5}">
                      <a16:colId xmlns:a16="http://schemas.microsoft.com/office/drawing/2014/main" val="2064881872"/>
                    </a:ext>
                  </a:extLst>
                </a:gridCol>
              </a:tblGrid>
              <a:tr h="308701">
                <a:tc>
                  <a:txBody>
                    <a:bodyPr/>
                    <a:lstStyle/>
                    <a:p>
                      <a:pPr algn="l" fontAlgn="t"/>
                      <a:r>
                        <a:rPr lang="lt-LT" sz="1000" b="0" i="0" u="none" strike="noStrike">
                          <a:solidFill>
                            <a:srgbClr val="000000"/>
                          </a:solidFill>
                          <a:effectLst/>
                          <a:latin typeface="Fira Sans" panose="020B0503050000020004" pitchFamily="34" charset="0"/>
                        </a:rPr>
                        <a:t>5</a:t>
                      </a:r>
                    </a:p>
                  </a:txBody>
                  <a:tcPr marL="7529" marR="7529" marT="7529" marB="0">
                    <a:noFill/>
                  </a:tcPr>
                </a:tc>
                <a:tc>
                  <a:txBody>
                    <a:bodyPr/>
                    <a:lstStyle/>
                    <a:p>
                      <a:pPr algn="l" fontAlgn="t"/>
                      <a:r>
                        <a:rPr lang="lt-LT" sz="1000" b="0" i="0" u="none" strike="noStrike">
                          <a:solidFill>
                            <a:srgbClr val="000000"/>
                          </a:solidFill>
                          <a:effectLst/>
                          <a:latin typeface="Fira Sans" panose="020B0503050000020004" pitchFamily="34" charset="0"/>
                        </a:rPr>
                        <a:t>antstolių ir notarų teikiamų paslaugų prieinamumas</a:t>
                      </a:r>
                    </a:p>
                  </a:txBody>
                  <a:tcPr marL="7529" marR="7529" marT="7529" marB="0">
                    <a:solidFill>
                      <a:srgbClr val="B9CDAA"/>
                    </a:solidFill>
                  </a:tcPr>
                </a:tc>
                <a:extLst>
                  <a:ext uri="{0D108BD9-81ED-4DB2-BD59-A6C34878D82A}">
                    <a16:rowId xmlns:a16="http://schemas.microsoft.com/office/drawing/2014/main" val="594926064"/>
                  </a:ext>
                </a:extLst>
              </a:tr>
              <a:tr h="228563">
                <a:tc>
                  <a:txBody>
                    <a:bodyPr/>
                    <a:lstStyle/>
                    <a:p>
                      <a:pPr algn="l" fontAlgn="b"/>
                      <a:r>
                        <a:rPr lang="lt-LT" sz="1000" b="0" i="0" u="none" strike="noStrike">
                          <a:solidFill>
                            <a:srgbClr val="000000"/>
                          </a:solidFill>
                          <a:effectLst/>
                          <a:latin typeface="Fira Sans" panose="020B0503050000020004" pitchFamily="34" charset="0"/>
                        </a:rPr>
                        <a:t>2</a:t>
                      </a:r>
                    </a:p>
                  </a:txBody>
                  <a:tcPr marL="7529" marR="7529" marT="7529" marB="0" anchor="ctr">
                    <a:noFill/>
                  </a:tcPr>
                </a:tc>
                <a:tc>
                  <a:txBody>
                    <a:bodyPr/>
                    <a:lstStyle/>
                    <a:p>
                      <a:pPr algn="l" fontAlgn="b"/>
                      <a:r>
                        <a:rPr lang="lt-LT" sz="1000" b="0" i="0" u="none" strike="noStrike">
                          <a:solidFill>
                            <a:srgbClr val="000000"/>
                          </a:solidFill>
                          <a:effectLst/>
                          <a:latin typeface="Fira Sans" panose="020B0503050000020004" pitchFamily="34" charset="0"/>
                        </a:rPr>
                        <a:t>antstolių ir notarų veiklos priežiūra</a:t>
                      </a:r>
                    </a:p>
                  </a:txBody>
                  <a:tcPr marL="7529" marR="7529" marT="7529" marB="0" anchor="ctr">
                    <a:solidFill>
                      <a:schemeClr val="accent4">
                        <a:lumMod val="20000"/>
                        <a:lumOff val="80000"/>
                      </a:schemeClr>
                    </a:solidFill>
                  </a:tcPr>
                </a:tc>
                <a:extLst>
                  <a:ext uri="{0D108BD9-81ED-4DB2-BD59-A6C34878D82A}">
                    <a16:rowId xmlns:a16="http://schemas.microsoft.com/office/drawing/2014/main" val="1314199261"/>
                  </a:ext>
                </a:extLst>
              </a:tr>
            </a:tbl>
          </a:graphicData>
        </a:graphic>
      </p:graphicFrame>
      <p:graphicFrame>
        <p:nvGraphicFramePr>
          <p:cNvPr id="36" name="Lentelė 35">
            <a:extLst>
              <a:ext uri="{FF2B5EF4-FFF2-40B4-BE49-F238E27FC236}">
                <a16:creationId xmlns:a16="http://schemas.microsoft.com/office/drawing/2014/main" id="{D91A1BE7-8D4C-18CB-FB48-B52BA7A77807}"/>
              </a:ext>
            </a:extLst>
          </p:cNvPr>
          <p:cNvGraphicFramePr>
            <a:graphicFrameLocks noGrp="1"/>
          </p:cNvGraphicFramePr>
          <p:nvPr>
            <p:extLst>
              <p:ext uri="{D42A27DB-BD31-4B8C-83A1-F6EECF244321}">
                <p14:modId xmlns:p14="http://schemas.microsoft.com/office/powerpoint/2010/main" val="1173764284"/>
              </p:ext>
            </p:extLst>
          </p:nvPr>
        </p:nvGraphicFramePr>
        <p:xfrm>
          <a:off x="658937" y="5115585"/>
          <a:ext cx="3295105" cy="624840"/>
        </p:xfrm>
        <a:graphic>
          <a:graphicData uri="http://schemas.openxmlformats.org/drawingml/2006/table">
            <a:tbl>
              <a:tblPr firstRow="1" bandRow="1">
                <a:tableStyleId>{5C22544A-7EE6-4342-B048-85BDC9FD1C3A}</a:tableStyleId>
              </a:tblPr>
              <a:tblGrid>
                <a:gridCol w="145068">
                  <a:extLst>
                    <a:ext uri="{9D8B030D-6E8A-4147-A177-3AD203B41FA5}">
                      <a16:colId xmlns:a16="http://schemas.microsoft.com/office/drawing/2014/main" val="3622465451"/>
                    </a:ext>
                  </a:extLst>
                </a:gridCol>
                <a:gridCol w="3150037">
                  <a:extLst>
                    <a:ext uri="{9D8B030D-6E8A-4147-A177-3AD203B41FA5}">
                      <a16:colId xmlns:a16="http://schemas.microsoft.com/office/drawing/2014/main" val="2064881872"/>
                    </a:ext>
                  </a:extLst>
                </a:gridCol>
              </a:tblGrid>
              <a:tr h="226325">
                <a:tc>
                  <a:txBody>
                    <a:bodyPr/>
                    <a:lstStyle/>
                    <a:p>
                      <a:pPr algn="l" fontAlgn="t"/>
                      <a:r>
                        <a:rPr lang="lt-LT" sz="1000" b="0" i="0" u="none" strike="noStrike">
                          <a:solidFill>
                            <a:srgbClr val="000000"/>
                          </a:solidFill>
                          <a:effectLst/>
                          <a:latin typeface="Fira Sans" panose="020B0503050000020004" pitchFamily="34" charset="0"/>
                        </a:rPr>
                        <a:t>4</a:t>
                      </a:r>
                    </a:p>
                  </a:txBody>
                  <a:tcPr marL="7620" marR="7620" marT="7620" marB="0">
                    <a:noFill/>
                  </a:tcPr>
                </a:tc>
                <a:tc>
                  <a:txBody>
                    <a:bodyPr/>
                    <a:lstStyle/>
                    <a:p>
                      <a:pPr algn="l" fontAlgn="t"/>
                      <a:r>
                        <a:rPr lang="lt-LT" sz="1000" b="0" i="0" u="none" strike="noStrike">
                          <a:solidFill>
                            <a:srgbClr val="000000"/>
                          </a:solidFill>
                          <a:effectLst/>
                          <a:latin typeface="Fira Sans" panose="020B0503050000020004" pitchFamily="34" charset="0"/>
                        </a:rPr>
                        <a:t>sveikatos tvarumo užtikrinimas, esant ekstremaliosioms situacijoms</a:t>
                      </a:r>
                    </a:p>
                  </a:txBody>
                  <a:tcPr marL="7620" marR="7620" marT="7620" marB="0">
                    <a:solidFill>
                      <a:srgbClr val="B9CDAA"/>
                    </a:solidFill>
                  </a:tcPr>
                </a:tc>
                <a:extLst>
                  <a:ext uri="{0D108BD9-81ED-4DB2-BD59-A6C34878D82A}">
                    <a16:rowId xmlns:a16="http://schemas.microsoft.com/office/drawing/2014/main" val="594926064"/>
                  </a:ext>
                </a:extLst>
              </a:tr>
              <a:tr h="226325">
                <a:tc>
                  <a:txBody>
                    <a:bodyPr/>
                    <a:lstStyle/>
                    <a:p>
                      <a:pPr algn="l" fontAlgn="b"/>
                      <a:r>
                        <a:rPr lang="lt-LT" sz="1000" b="0" i="0" u="none" strike="noStrike">
                          <a:solidFill>
                            <a:srgbClr val="000000"/>
                          </a:solidFill>
                          <a:effectLst/>
                          <a:latin typeface="Fira Sans" panose="020B0503050000020004" pitchFamily="34" charset="0"/>
                        </a:rPr>
                        <a:t>2</a:t>
                      </a:r>
                    </a:p>
                  </a:txBody>
                  <a:tcPr marL="7620" marR="7620" marT="7620" marB="0" anchor="ctr">
                    <a:noFill/>
                  </a:tcPr>
                </a:tc>
                <a:tc>
                  <a:txBody>
                    <a:bodyPr/>
                    <a:lstStyle/>
                    <a:p>
                      <a:pPr algn="l" fontAlgn="b"/>
                      <a:r>
                        <a:rPr lang="lt-LT" sz="1000" b="0" i="0" u="none" strike="noStrike">
                          <a:solidFill>
                            <a:srgbClr val="000000"/>
                          </a:solidFill>
                          <a:effectLst/>
                          <a:latin typeface="Fira Sans" panose="020B0503050000020004" pitchFamily="34" charset="0"/>
                        </a:rPr>
                        <a:t>vaistų racionalaus vartojimo sklaida, kainodaros stebėsena</a:t>
                      </a:r>
                    </a:p>
                  </a:txBody>
                  <a:tcPr marL="7620" marR="7620" marT="7620" marB="0" anchor="ctr">
                    <a:solidFill>
                      <a:srgbClr val="B9CDAA"/>
                    </a:solidFill>
                  </a:tcPr>
                </a:tc>
                <a:extLst>
                  <a:ext uri="{0D108BD9-81ED-4DB2-BD59-A6C34878D82A}">
                    <a16:rowId xmlns:a16="http://schemas.microsoft.com/office/drawing/2014/main" val="1314199261"/>
                  </a:ext>
                </a:extLst>
              </a:tr>
            </a:tbl>
          </a:graphicData>
        </a:graphic>
      </p:graphicFrame>
      <p:graphicFrame>
        <p:nvGraphicFramePr>
          <p:cNvPr id="37" name="Lentelė 36">
            <a:extLst>
              <a:ext uri="{FF2B5EF4-FFF2-40B4-BE49-F238E27FC236}">
                <a16:creationId xmlns:a16="http://schemas.microsoft.com/office/drawing/2014/main" id="{2D82E750-0848-377A-DEDD-2D19BE9AF6E7}"/>
              </a:ext>
            </a:extLst>
          </p:cNvPr>
          <p:cNvGraphicFramePr>
            <a:graphicFrameLocks noGrp="1"/>
          </p:cNvGraphicFramePr>
          <p:nvPr/>
        </p:nvGraphicFramePr>
        <p:xfrm>
          <a:off x="672036" y="3476254"/>
          <a:ext cx="3286799" cy="1255396"/>
        </p:xfrm>
        <a:graphic>
          <a:graphicData uri="http://schemas.openxmlformats.org/drawingml/2006/table">
            <a:tbl>
              <a:tblPr firstRow="1" bandRow="1">
                <a:tableStyleId>{5C22544A-7EE6-4342-B048-85BDC9FD1C3A}</a:tableStyleId>
              </a:tblPr>
              <a:tblGrid>
                <a:gridCol w="145597">
                  <a:extLst>
                    <a:ext uri="{9D8B030D-6E8A-4147-A177-3AD203B41FA5}">
                      <a16:colId xmlns:a16="http://schemas.microsoft.com/office/drawing/2014/main" val="3622465451"/>
                    </a:ext>
                  </a:extLst>
                </a:gridCol>
                <a:gridCol w="3141202">
                  <a:extLst>
                    <a:ext uri="{9D8B030D-6E8A-4147-A177-3AD203B41FA5}">
                      <a16:colId xmlns:a16="http://schemas.microsoft.com/office/drawing/2014/main" val="2064881872"/>
                    </a:ext>
                  </a:extLst>
                </a:gridCol>
              </a:tblGrid>
              <a:tr h="226325">
                <a:tc>
                  <a:txBody>
                    <a:bodyPr/>
                    <a:lstStyle/>
                    <a:p>
                      <a:pPr algn="l" fontAlgn="t"/>
                      <a:r>
                        <a:rPr lang="lt-LT" sz="1000" b="0" i="0" u="none" strike="noStrike">
                          <a:solidFill>
                            <a:srgbClr val="000000"/>
                          </a:solidFill>
                          <a:effectLst/>
                          <a:latin typeface="Fira Sans" panose="020B0503050000020004" pitchFamily="34" charset="0"/>
                        </a:rPr>
                        <a:t>2</a:t>
                      </a:r>
                    </a:p>
                  </a:txBody>
                  <a:tcPr marL="7620" marR="7620" marT="7620" marB="0">
                    <a:noFill/>
                  </a:tcPr>
                </a:tc>
                <a:tc>
                  <a:txBody>
                    <a:bodyPr/>
                    <a:lstStyle/>
                    <a:p>
                      <a:pPr algn="l" fontAlgn="t"/>
                      <a:r>
                        <a:rPr lang="lt-LT" sz="1000" b="0" i="0" u="none" strike="noStrike">
                          <a:solidFill>
                            <a:srgbClr val="000000"/>
                          </a:solidFill>
                          <a:effectLst/>
                          <a:latin typeface="Fira Sans" panose="020B0503050000020004" pitchFamily="34" charset="0"/>
                        </a:rPr>
                        <a:t>Registrų centro tvarkomų valstybės informacinių išteklių prieinamumas </a:t>
                      </a:r>
                    </a:p>
                  </a:txBody>
                  <a:tcPr marL="7620" marR="7620" marT="7620" marB="0">
                    <a:solidFill>
                      <a:srgbClr val="B9CDAA"/>
                    </a:solidFill>
                  </a:tcPr>
                </a:tc>
                <a:extLst>
                  <a:ext uri="{0D108BD9-81ED-4DB2-BD59-A6C34878D82A}">
                    <a16:rowId xmlns:a16="http://schemas.microsoft.com/office/drawing/2014/main" val="594926064"/>
                  </a:ext>
                </a:extLst>
              </a:tr>
              <a:tr h="226325">
                <a:tc>
                  <a:txBody>
                    <a:bodyPr/>
                    <a:lstStyle/>
                    <a:p>
                      <a:pPr algn="l" fontAlgn="t"/>
                      <a:r>
                        <a:rPr lang="lt-LT" sz="1000" b="0" i="0" u="none" strike="noStrike">
                          <a:solidFill>
                            <a:srgbClr val="000000"/>
                          </a:solidFill>
                          <a:effectLst/>
                          <a:latin typeface="Fira Sans" panose="020B0503050000020004" pitchFamily="34" charset="0"/>
                        </a:rPr>
                        <a:t>1</a:t>
                      </a:r>
                    </a:p>
                  </a:txBody>
                  <a:tcPr marL="7620" marR="7620" marT="7620" marB="0">
                    <a:noFill/>
                  </a:tcPr>
                </a:tc>
                <a:tc>
                  <a:txBody>
                    <a:bodyPr/>
                    <a:lstStyle/>
                    <a:p>
                      <a:pPr algn="l" fontAlgn="b"/>
                      <a:r>
                        <a:rPr lang="lt-LT" sz="1000" b="0" i="0" u="none" strike="noStrike">
                          <a:solidFill>
                            <a:srgbClr val="000000"/>
                          </a:solidFill>
                          <a:effectLst/>
                          <a:latin typeface="Fira Sans" panose="020B0503050000020004" pitchFamily="34" charset="0"/>
                        </a:rPr>
                        <a:t>Registrų centro pokyčių valdymo stebėsena ir kontrolė</a:t>
                      </a:r>
                    </a:p>
                  </a:txBody>
                  <a:tcPr marL="7620" marR="7620" marT="7620" marB="0">
                    <a:solidFill>
                      <a:schemeClr val="accent4">
                        <a:lumMod val="20000"/>
                        <a:lumOff val="80000"/>
                      </a:schemeClr>
                    </a:solidFill>
                  </a:tcPr>
                </a:tc>
                <a:extLst>
                  <a:ext uri="{0D108BD9-81ED-4DB2-BD59-A6C34878D82A}">
                    <a16:rowId xmlns:a16="http://schemas.microsoft.com/office/drawing/2014/main" val="3295161031"/>
                  </a:ext>
                </a:extLst>
              </a:tr>
              <a:tr h="318136">
                <a:tc>
                  <a:txBody>
                    <a:bodyPr/>
                    <a:lstStyle/>
                    <a:p>
                      <a:pPr algn="l" fontAlgn="t"/>
                      <a:r>
                        <a:rPr lang="lt-LT" sz="1000" b="0" i="0" u="none" strike="noStrike">
                          <a:solidFill>
                            <a:srgbClr val="000000"/>
                          </a:solidFill>
                          <a:effectLst/>
                          <a:latin typeface="Fira Sans" panose="020B0503050000020004" pitchFamily="34" charset="0"/>
                        </a:rPr>
                        <a:t>2</a:t>
                      </a:r>
                    </a:p>
                  </a:txBody>
                  <a:tcPr marL="7620" marR="7620" marT="7620" marB="0">
                    <a:noFill/>
                  </a:tcPr>
                </a:tc>
                <a:tc>
                  <a:txBody>
                    <a:bodyPr/>
                    <a:lstStyle/>
                    <a:p>
                      <a:pPr algn="l" fontAlgn="b"/>
                      <a:r>
                        <a:rPr lang="lt-LT" sz="1000" b="0" i="0" u="none" strike="noStrike">
                          <a:solidFill>
                            <a:srgbClr val="000000"/>
                          </a:solidFill>
                          <a:effectLst/>
                          <a:latin typeface="Fira Sans" panose="020B0503050000020004" pitchFamily="34" charset="0"/>
                        </a:rPr>
                        <a:t>Registrų centro tvarkomų duomenų teikimas „</a:t>
                      </a:r>
                      <a:r>
                        <a:rPr lang="lt-LT" sz="1000" b="0" i="0" u="none" strike="noStrike" err="1">
                          <a:solidFill>
                            <a:srgbClr val="000000"/>
                          </a:solidFill>
                          <a:effectLst/>
                          <a:latin typeface="Fira Sans" panose="020B0503050000020004" pitchFamily="34" charset="0"/>
                        </a:rPr>
                        <a:t>sistema─sistema</a:t>
                      </a:r>
                      <a:r>
                        <a:rPr lang="lt-LT" sz="1000" b="0" i="0" u="none" strike="noStrike">
                          <a:solidFill>
                            <a:srgbClr val="000000"/>
                          </a:solidFill>
                          <a:effectLst/>
                          <a:latin typeface="Fira Sans" panose="020B0503050000020004" pitchFamily="34" charset="0"/>
                        </a:rPr>
                        <a:t>" būdu (JAR/NTR)</a:t>
                      </a:r>
                    </a:p>
                  </a:txBody>
                  <a:tcPr marL="7620" marR="7620" marT="7620" marB="0">
                    <a:solidFill>
                      <a:schemeClr val="accent4">
                        <a:lumMod val="20000"/>
                        <a:lumOff val="80000"/>
                      </a:schemeClr>
                    </a:solidFill>
                  </a:tcPr>
                </a:tc>
                <a:extLst>
                  <a:ext uri="{0D108BD9-81ED-4DB2-BD59-A6C34878D82A}">
                    <a16:rowId xmlns:a16="http://schemas.microsoft.com/office/drawing/2014/main" val="969535990"/>
                  </a:ext>
                </a:extLst>
              </a:tr>
              <a:tr h="226325">
                <a:tc>
                  <a:txBody>
                    <a:bodyPr/>
                    <a:lstStyle/>
                    <a:p>
                      <a:pPr algn="l" fontAlgn="b"/>
                      <a:r>
                        <a:rPr lang="lt-LT" sz="1000" b="0" i="0" u="none" strike="noStrike">
                          <a:solidFill>
                            <a:srgbClr val="000000"/>
                          </a:solidFill>
                          <a:effectLst/>
                          <a:latin typeface="Fira Sans" panose="020B0503050000020004" pitchFamily="34" charset="0"/>
                        </a:rPr>
                        <a:t>6</a:t>
                      </a:r>
                    </a:p>
                  </a:txBody>
                  <a:tcPr marL="7620" marR="7620" marT="7620" marB="0" anchor="ctr">
                    <a:noFill/>
                  </a:tcPr>
                </a:tc>
                <a:tc>
                  <a:txBody>
                    <a:bodyPr/>
                    <a:lstStyle/>
                    <a:p>
                      <a:pPr algn="l" fontAlgn="b"/>
                      <a:r>
                        <a:rPr lang="lt-LT" sz="1000" b="0" i="0" u="none" strike="noStrike">
                          <a:solidFill>
                            <a:srgbClr val="000000"/>
                          </a:solidFill>
                          <a:effectLst/>
                          <a:latin typeface="Fira Sans" panose="020B0503050000020004" pitchFamily="34" charset="0"/>
                        </a:rPr>
                        <a:t>Registrų centro tvarkomų duomenų teikimas „</a:t>
                      </a:r>
                      <a:r>
                        <a:rPr lang="lt-LT" sz="1000" b="0" i="0" u="none" strike="noStrike" err="1">
                          <a:solidFill>
                            <a:srgbClr val="000000"/>
                          </a:solidFill>
                          <a:effectLst/>
                          <a:latin typeface="Fira Sans" panose="020B0503050000020004" pitchFamily="34" charset="0"/>
                        </a:rPr>
                        <a:t>sistema─sistema</a:t>
                      </a:r>
                      <a:r>
                        <a:rPr lang="lt-LT" sz="1000" b="0" i="0" u="none" strike="noStrike">
                          <a:solidFill>
                            <a:srgbClr val="000000"/>
                          </a:solidFill>
                          <a:effectLst/>
                          <a:latin typeface="Fira Sans" panose="020B0503050000020004" pitchFamily="34" charset="0"/>
                        </a:rPr>
                        <a:t>" būdu (TR/TAAR/NIRVAR/VSR)</a:t>
                      </a:r>
                    </a:p>
                  </a:txBody>
                  <a:tcPr marL="7620" marR="7620" marT="7620" marB="0">
                    <a:solidFill>
                      <a:srgbClr val="D2A0A0"/>
                    </a:solidFill>
                  </a:tcPr>
                </a:tc>
                <a:extLst>
                  <a:ext uri="{0D108BD9-81ED-4DB2-BD59-A6C34878D82A}">
                    <a16:rowId xmlns:a16="http://schemas.microsoft.com/office/drawing/2014/main" val="1314199261"/>
                  </a:ext>
                </a:extLst>
              </a:tr>
            </a:tbl>
          </a:graphicData>
        </a:graphic>
      </p:graphicFrame>
      <p:graphicFrame>
        <p:nvGraphicFramePr>
          <p:cNvPr id="38" name="Lentelė 37">
            <a:extLst>
              <a:ext uri="{FF2B5EF4-FFF2-40B4-BE49-F238E27FC236}">
                <a16:creationId xmlns:a16="http://schemas.microsoft.com/office/drawing/2014/main" id="{24981457-97B9-BACB-74C1-07CE4AD10F65}"/>
              </a:ext>
            </a:extLst>
          </p:cNvPr>
          <p:cNvGraphicFramePr>
            <a:graphicFrameLocks noGrp="1"/>
          </p:cNvGraphicFramePr>
          <p:nvPr/>
        </p:nvGraphicFramePr>
        <p:xfrm>
          <a:off x="8347376" y="1430220"/>
          <a:ext cx="2989032" cy="1788425"/>
        </p:xfrm>
        <a:graphic>
          <a:graphicData uri="http://schemas.openxmlformats.org/drawingml/2006/table">
            <a:tbl>
              <a:tblPr firstRow="1" bandRow="1">
                <a:tableStyleId>{5C22544A-7EE6-4342-B048-85BDC9FD1C3A}</a:tableStyleId>
              </a:tblPr>
              <a:tblGrid>
                <a:gridCol w="131594">
                  <a:extLst>
                    <a:ext uri="{9D8B030D-6E8A-4147-A177-3AD203B41FA5}">
                      <a16:colId xmlns:a16="http://schemas.microsoft.com/office/drawing/2014/main" val="3622465451"/>
                    </a:ext>
                  </a:extLst>
                </a:gridCol>
                <a:gridCol w="2857438">
                  <a:extLst>
                    <a:ext uri="{9D8B030D-6E8A-4147-A177-3AD203B41FA5}">
                      <a16:colId xmlns:a16="http://schemas.microsoft.com/office/drawing/2014/main" val="2064881872"/>
                    </a:ext>
                  </a:extLst>
                </a:gridCol>
              </a:tblGrid>
              <a:tr h="226325">
                <a:tc>
                  <a:txBody>
                    <a:bodyPr/>
                    <a:lstStyle/>
                    <a:p>
                      <a:pPr algn="l" fontAlgn="t"/>
                      <a:r>
                        <a:rPr lang="lt-LT" sz="1000" b="0" i="0" u="none" strike="noStrike">
                          <a:solidFill>
                            <a:srgbClr val="000000"/>
                          </a:solidFill>
                          <a:effectLst/>
                          <a:latin typeface="Fira Sans" panose="020B0503050000020004" pitchFamily="34" charset="0"/>
                        </a:rPr>
                        <a:t>1</a:t>
                      </a:r>
                    </a:p>
                  </a:txBody>
                  <a:tcPr marL="7620" marR="7620" marT="7620" marB="0">
                    <a:noFill/>
                  </a:tcPr>
                </a:tc>
                <a:tc>
                  <a:txBody>
                    <a:bodyPr/>
                    <a:lstStyle/>
                    <a:p>
                      <a:pPr algn="l" fontAlgn="t"/>
                      <a:r>
                        <a:rPr lang="lt-LT" sz="1000" b="0" i="0" u="none" strike="noStrike">
                          <a:solidFill>
                            <a:srgbClr val="000000"/>
                          </a:solidFill>
                          <a:effectLst/>
                          <a:latin typeface="Fira Sans" panose="020B0503050000020004" pitchFamily="34" charset="0"/>
                        </a:rPr>
                        <a:t>Nacionalinio bendrųjų funkcijų centro darbuotojų darbo krūvio matavimas</a:t>
                      </a:r>
                    </a:p>
                  </a:txBody>
                  <a:tcPr marL="7620" marR="7620" marT="7620" marB="0">
                    <a:solidFill>
                      <a:srgbClr val="B9CDAA"/>
                    </a:solidFill>
                  </a:tcPr>
                </a:tc>
                <a:extLst>
                  <a:ext uri="{0D108BD9-81ED-4DB2-BD59-A6C34878D82A}">
                    <a16:rowId xmlns:a16="http://schemas.microsoft.com/office/drawing/2014/main" val="594926064"/>
                  </a:ext>
                </a:extLst>
              </a:tr>
              <a:tr h="226325">
                <a:tc>
                  <a:txBody>
                    <a:bodyPr/>
                    <a:lstStyle/>
                    <a:p>
                      <a:pPr algn="l" fontAlgn="t"/>
                      <a:r>
                        <a:rPr lang="lt-LT" sz="1000" b="0" i="0" u="none" strike="noStrike">
                          <a:solidFill>
                            <a:srgbClr val="000000"/>
                          </a:solidFill>
                          <a:effectLst/>
                          <a:latin typeface="Fira Sans" panose="020B0503050000020004" pitchFamily="34" charset="0"/>
                        </a:rPr>
                        <a:t>1</a:t>
                      </a:r>
                    </a:p>
                  </a:txBody>
                  <a:tcPr marL="7620" marR="7620" marT="7620" marB="0">
                    <a:noFill/>
                  </a:tcPr>
                </a:tc>
                <a:tc>
                  <a:txBody>
                    <a:bodyPr/>
                    <a:lstStyle/>
                    <a:p>
                      <a:pPr algn="l" fontAlgn="t"/>
                      <a:r>
                        <a:rPr lang="lt-LT" sz="1000" b="0" i="0" u="none" strike="noStrike">
                          <a:solidFill>
                            <a:srgbClr val="000000"/>
                          </a:solidFill>
                          <a:effectLst/>
                          <a:latin typeface="Fira Sans" panose="020B0503050000020004" pitchFamily="34" charset="0"/>
                        </a:rPr>
                        <a:t>Oficialiosios statistikos programos sudarymas</a:t>
                      </a:r>
                    </a:p>
                  </a:txBody>
                  <a:tcPr marL="7620" marR="7620" marT="7620" marB="0">
                    <a:solidFill>
                      <a:srgbClr val="B9CDAA"/>
                    </a:solidFill>
                  </a:tcPr>
                </a:tc>
                <a:extLst>
                  <a:ext uri="{0D108BD9-81ED-4DB2-BD59-A6C34878D82A}">
                    <a16:rowId xmlns:a16="http://schemas.microsoft.com/office/drawing/2014/main" val="1819260371"/>
                  </a:ext>
                </a:extLst>
              </a:tr>
              <a:tr h="226325">
                <a:tc>
                  <a:txBody>
                    <a:bodyPr/>
                    <a:lstStyle/>
                    <a:p>
                      <a:pPr algn="l" fontAlgn="t"/>
                      <a:r>
                        <a:rPr lang="lt-LT" sz="1000" b="0" i="0" u="none" strike="noStrike">
                          <a:solidFill>
                            <a:srgbClr val="000000"/>
                          </a:solidFill>
                          <a:effectLst/>
                          <a:latin typeface="Fira Sans" panose="020B0503050000020004" pitchFamily="34" charset="0"/>
                        </a:rPr>
                        <a:t>1</a:t>
                      </a:r>
                    </a:p>
                  </a:txBody>
                  <a:tcPr marL="7620" marR="7620" marT="7620" marB="0">
                    <a:noFill/>
                  </a:tcPr>
                </a:tc>
                <a:tc>
                  <a:txBody>
                    <a:bodyPr/>
                    <a:lstStyle/>
                    <a:p>
                      <a:pPr algn="l" fontAlgn="t"/>
                      <a:r>
                        <a:rPr lang="lt-LT" sz="1000" b="0" i="0" u="none" strike="noStrike">
                          <a:solidFill>
                            <a:srgbClr val="000000"/>
                          </a:solidFill>
                          <a:effectLst/>
                          <a:latin typeface="Fira Sans" panose="020B0503050000020004" pitchFamily="34" charset="0"/>
                        </a:rPr>
                        <a:t>Atvirų duomenų ir skaitmeninės transformacijos kompetencijų centro įveiklinimas</a:t>
                      </a:r>
                    </a:p>
                  </a:txBody>
                  <a:tcPr marL="7620" marR="7620" marT="7620" marB="0">
                    <a:solidFill>
                      <a:srgbClr val="B9CDAA"/>
                    </a:solidFill>
                  </a:tcPr>
                </a:tc>
                <a:extLst>
                  <a:ext uri="{0D108BD9-81ED-4DB2-BD59-A6C34878D82A}">
                    <a16:rowId xmlns:a16="http://schemas.microsoft.com/office/drawing/2014/main" val="3974921291"/>
                  </a:ext>
                </a:extLst>
              </a:tr>
              <a:tr h="226325">
                <a:tc>
                  <a:txBody>
                    <a:bodyPr/>
                    <a:lstStyle/>
                    <a:p>
                      <a:pPr algn="l" fontAlgn="t"/>
                      <a:r>
                        <a:rPr lang="lt-LT" sz="1000" b="0" i="0" u="none" strike="noStrike">
                          <a:solidFill>
                            <a:srgbClr val="000000"/>
                          </a:solidFill>
                          <a:effectLst/>
                          <a:latin typeface="Fira Sans" panose="020B0503050000020004" pitchFamily="34" charset="0"/>
                        </a:rPr>
                        <a:t>1</a:t>
                      </a:r>
                    </a:p>
                  </a:txBody>
                  <a:tcPr marL="7620" marR="7620" marT="7620" marB="0">
                    <a:noFill/>
                  </a:tcPr>
                </a:tc>
                <a:tc>
                  <a:txBody>
                    <a:bodyPr/>
                    <a:lstStyle/>
                    <a:p>
                      <a:pPr algn="l" fontAlgn="b"/>
                      <a:r>
                        <a:rPr lang="lt-LT" sz="1000" b="0" i="0" u="none" strike="noStrike">
                          <a:solidFill>
                            <a:srgbClr val="000000"/>
                          </a:solidFill>
                          <a:effectLst/>
                          <a:latin typeface="Fira Sans" panose="020B0503050000020004" pitchFamily="34" charset="0"/>
                        </a:rPr>
                        <a:t>valstybės nekilnojamojo turto pagal paskirtį naudojimas savivaldybėse</a:t>
                      </a:r>
                    </a:p>
                  </a:txBody>
                  <a:tcPr marL="7620" marR="7620" marT="7620" marB="0">
                    <a:solidFill>
                      <a:schemeClr val="accent4">
                        <a:lumMod val="20000"/>
                        <a:lumOff val="80000"/>
                      </a:schemeClr>
                    </a:solidFill>
                  </a:tcPr>
                </a:tc>
                <a:extLst>
                  <a:ext uri="{0D108BD9-81ED-4DB2-BD59-A6C34878D82A}">
                    <a16:rowId xmlns:a16="http://schemas.microsoft.com/office/drawing/2014/main" val="3295161031"/>
                  </a:ext>
                </a:extLst>
              </a:tr>
              <a:tr h="226325">
                <a:tc>
                  <a:txBody>
                    <a:bodyPr/>
                    <a:lstStyle/>
                    <a:p>
                      <a:pPr algn="l" fontAlgn="t"/>
                      <a:r>
                        <a:rPr lang="lt-LT" sz="1000" b="0" i="0" u="none" strike="noStrike">
                          <a:solidFill>
                            <a:srgbClr val="000000"/>
                          </a:solidFill>
                          <a:effectLst/>
                          <a:latin typeface="Fira Sans" panose="020B0503050000020004" pitchFamily="34" charset="0"/>
                        </a:rPr>
                        <a:t>2</a:t>
                      </a:r>
                    </a:p>
                  </a:txBody>
                  <a:tcPr marL="7620" marR="7620" marT="7620" marB="0">
                    <a:noFill/>
                  </a:tcPr>
                </a:tc>
                <a:tc>
                  <a:txBody>
                    <a:bodyPr/>
                    <a:lstStyle/>
                    <a:p>
                      <a:pPr algn="l" fontAlgn="b"/>
                      <a:r>
                        <a:rPr lang="lt-LT" sz="1000" b="0" i="0" u="none" strike="noStrike">
                          <a:solidFill>
                            <a:srgbClr val="000000"/>
                          </a:solidFill>
                          <a:effectLst/>
                          <a:latin typeface="Fira Sans" panose="020B0503050000020004" pitchFamily="34" charset="0"/>
                        </a:rPr>
                        <a:t>valstybės nekilnojamojo turto pagal paskirtį naudojimas Jonavos r.  savivaldybėje</a:t>
                      </a:r>
                    </a:p>
                  </a:txBody>
                  <a:tcPr marL="7620" marR="7620" marT="7620" marB="0">
                    <a:solidFill>
                      <a:srgbClr val="D2A0A0"/>
                    </a:solidFill>
                  </a:tcPr>
                </a:tc>
                <a:extLst>
                  <a:ext uri="{0D108BD9-81ED-4DB2-BD59-A6C34878D82A}">
                    <a16:rowId xmlns:a16="http://schemas.microsoft.com/office/drawing/2014/main" val="969535990"/>
                  </a:ext>
                </a:extLst>
              </a:tr>
              <a:tr h="226325">
                <a:tc>
                  <a:txBody>
                    <a:bodyPr/>
                    <a:lstStyle/>
                    <a:p>
                      <a:pPr algn="l" fontAlgn="b"/>
                      <a:r>
                        <a:rPr lang="lt-LT" sz="1000" b="0" i="0" u="none" strike="noStrike">
                          <a:solidFill>
                            <a:srgbClr val="000000"/>
                          </a:solidFill>
                          <a:effectLst/>
                          <a:latin typeface="Fira Sans" panose="020B0503050000020004" pitchFamily="34" charset="0"/>
                        </a:rPr>
                        <a:t>1</a:t>
                      </a:r>
                    </a:p>
                  </a:txBody>
                  <a:tcPr marL="7620" marR="7620" marT="7620" marB="0" anchor="ctr">
                    <a:noFill/>
                  </a:tcPr>
                </a:tc>
                <a:tc>
                  <a:txBody>
                    <a:bodyPr/>
                    <a:lstStyle/>
                    <a:p>
                      <a:pPr algn="l" fontAlgn="b"/>
                      <a:r>
                        <a:rPr lang="lt-LT" sz="1000" b="0" i="0" u="none" strike="noStrike">
                          <a:solidFill>
                            <a:srgbClr val="000000"/>
                          </a:solidFill>
                          <a:effectLst/>
                          <a:latin typeface="Fira Sans" panose="020B0503050000020004" pitchFamily="34" charset="0"/>
                        </a:rPr>
                        <a:t>buhalterinės apskaitos ir personalo administravimo funkcijų centralizavimas</a:t>
                      </a:r>
                    </a:p>
                  </a:txBody>
                  <a:tcPr marL="7620" marR="7620" marT="7620" marB="0">
                    <a:solidFill>
                      <a:srgbClr val="D2A0A0"/>
                    </a:solidFill>
                  </a:tcPr>
                </a:tc>
                <a:extLst>
                  <a:ext uri="{0D108BD9-81ED-4DB2-BD59-A6C34878D82A}">
                    <a16:rowId xmlns:a16="http://schemas.microsoft.com/office/drawing/2014/main" val="1314199261"/>
                  </a:ext>
                </a:extLst>
              </a:tr>
            </a:tbl>
          </a:graphicData>
        </a:graphic>
      </p:graphicFrame>
      <p:graphicFrame>
        <p:nvGraphicFramePr>
          <p:cNvPr id="39" name="Lentelė 38">
            <a:extLst>
              <a:ext uri="{FF2B5EF4-FFF2-40B4-BE49-F238E27FC236}">
                <a16:creationId xmlns:a16="http://schemas.microsoft.com/office/drawing/2014/main" id="{4D50BE43-206E-3262-3D3B-EA820CF0F6A7}"/>
              </a:ext>
            </a:extLst>
          </p:cNvPr>
          <p:cNvGraphicFramePr>
            <a:graphicFrameLocks noGrp="1"/>
          </p:cNvGraphicFramePr>
          <p:nvPr>
            <p:extLst>
              <p:ext uri="{D42A27DB-BD31-4B8C-83A1-F6EECF244321}">
                <p14:modId xmlns:p14="http://schemas.microsoft.com/office/powerpoint/2010/main" val="4037049721"/>
              </p:ext>
            </p:extLst>
          </p:nvPr>
        </p:nvGraphicFramePr>
        <p:xfrm>
          <a:off x="4627736" y="1417959"/>
          <a:ext cx="2988000" cy="1035193"/>
        </p:xfrm>
        <a:graphic>
          <a:graphicData uri="http://schemas.openxmlformats.org/drawingml/2006/table">
            <a:tbl>
              <a:tblPr firstRow="1" bandRow="1">
                <a:tableStyleId>{5C22544A-7EE6-4342-B048-85BDC9FD1C3A}</a:tableStyleId>
              </a:tblPr>
              <a:tblGrid>
                <a:gridCol w="138843">
                  <a:extLst>
                    <a:ext uri="{9D8B030D-6E8A-4147-A177-3AD203B41FA5}">
                      <a16:colId xmlns:a16="http://schemas.microsoft.com/office/drawing/2014/main" val="3622465451"/>
                    </a:ext>
                  </a:extLst>
                </a:gridCol>
                <a:gridCol w="2849157">
                  <a:extLst>
                    <a:ext uri="{9D8B030D-6E8A-4147-A177-3AD203B41FA5}">
                      <a16:colId xmlns:a16="http://schemas.microsoft.com/office/drawing/2014/main" val="2064881872"/>
                    </a:ext>
                  </a:extLst>
                </a:gridCol>
              </a:tblGrid>
              <a:tr h="164336">
                <a:tc>
                  <a:txBody>
                    <a:bodyPr/>
                    <a:lstStyle/>
                    <a:p>
                      <a:pPr algn="l" fontAlgn="t"/>
                      <a:r>
                        <a:rPr lang="lt-LT" sz="1000" b="0" i="0" u="none" strike="noStrike">
                          <a:solidFill>
                            <a:srgbClr val="000000"/>
                          </a:solidFill>
                          <a:effectLst/>
                          <a:latin typeface="Fira Sans" panose="020B0503050000020004" pitchFamily="34" charset="0"/>
                        </a:rPr>
                        <a:t>2</a:t>
                      </a:r>
                    </a:p>
                  </a:txBody>
                  <a:tcPr marL="7620" marR="7620" marT="7620" marB="0">
                    <a:noFill/>
                  </a:tcPr>
                </a:tc>
                <a:tc>
                  <a:txBody>
                    <a:bodyPr/>
                    <a:lstStyle/>
                    <a:p>
                      <a:pPr algn="l" fontAlgn="t"/>
                      <a:r>
                        <a:rPr lang="lt-LT" sz="1000" b="0" i="0" u="none" strike="noStrike">
                          <a:solidFill>
                            <a:srgbClr val="000000"/>
                          </a:solidFill>
                          <a:effectLst/>
                          <a:latin typeface="Fira Sans" panose="020B0503050000020004" pitchFamily="34" charset="0"/>
                        </a:rPr>
                        <a:t>priėmimo į aukštojo mokslo studijas procedūros</a:t>
                      </a:r>
                    </a:p>
                  </a:txBody>
                  <a:tcPr marL="7620" marR="7620" marT="7620" marB="0">
                    <a:solidFill>
                      <a:srgbClr val="B9CDAA"/>
                    </a:solidFill>
                  </a:tcPr>
                </a:tc>
                <a:extLst>
                  <a:ext uri="{0D108BD9-81ED-4DB2-BD59-A6C34878D82A}">
                    <a16:rowId xmlns:a16="http://schemas.microsoft.com/office/drawing/2014/main" val="594926064"/>
                  </a:ext>
                </a:extLst>
              </a:tr>
              <a:tr h="319648">
                <a:tc>
                  <a:txBody>
                    <a:bodyPr/>
                    <a:lstStyle/>
                    <a:p>
                      <a:pPr algn="l" fontAlgn="t"/>
                      <a:r>
                        <a:rPr lang="lt-LT" sz="1000" b="0" i="0" u="none" strike="noStrike">
                          <a:solidFill>
                            <a:srgbClr val="000000"/>
                          </a:solidFill>
                          <a:effectLst/>
                          <a:latin typeface="Fira Sans" panose="020B0503050000020004" pitchFamily="34" charset="0"/>
                        </a:rPr>
                        <a:t>1</a:t>
                      </a:r>
                    </a:p>
                  </a:txBody>
                  <a:tcPr marL="7620" marR="7620" marT="7620" marB="0">
                    <a:noFill/>
                  </a:tcPr>
                </a:tc>
                <a:tc>
                  <a:txBody>
                    <a:bodyPr/>
                    <a:lstStyle/>
                    <a:p>
                      <a:pPr algn="l" fontAlgn="b"/>
                      <a:r>
                        <a:rPr lang="lt-LT" sz="1000" b="0" i="0" u="none" strike="noStrike">
                          <a:solidFill>
                            <a:srgbClr val="000000"/>
                          </a:solidFill>
                          <a:effectLst/>
                          <a:latin typeface="Fira Sans" panose="020B0503050000020004" pitchFamily="34" charset="0"/>
                        </a:rPr>
                        <a:t>bendrasis ugdymas, atsisakius jungtinių 5─8 klasių </a:t>
                      </a:r>
                    </a:p>
                  </a:txBody>
                  <a:tcPr marL="7620" marR="7620" marT="7620" marB="0">
                    <a:solidFill>
                      <a:srgbClr val="B9CDAA"/>
                    </a:solidFill>
                  </a:tcPr>
                </a:tc>
                <a:extLst>
                  <a:ext uri="{0D108BD9-81ED-4DB2-BD59-A6C34878D82A}">
                    <a16:rowId xmlns:a16="http://schemas.microsoft.com/office/drawing/2014/main" val="3295161031"/>
                  </a:ext>
                </a:extLst>
              </a:tr>
              <a:tr h="319648">
                <a:tc>
                  <a:txBody>
                    <a:bodyPr/>
                    <a:lstStyle/>
                    <a:p>
                      <a:pPr algn="l" fontAlgn="t"/>
                      <a:r>
                        <a:rPr lang="lt-LT" sz="1000" b="0" i="0" u="none" strike="noStrike">
                          <a:solidFill>
                            <a:srgbClr val="000000"/>
                          </a:solidFill>
                          <a:effectLst/>
                          <a:latin typeface="Fira Sans" panose="020B0503050000020004" pitchFamily="34" charset="0"/>
                        </a:rPr>
                        <a:t>2</a:t>
                      </a:r>
                    </a:p>
                  </a:txBody>
                  <a:tcPr marL="7620" marR="7620" marT="7620" marB="0">
                    <a:noFill/>
                  </a:tcPr>
                </a:tc>
                <a:tc>
                  <a:txBody>
                    <a:bodyPr/>
                    <a:lstStyle/>
                    <a:p>
                      <a:pPr algn="l" fontAlgn="b"/>
                      <a:r>
                        <a:rPr lang="lt-LT" sz="1000" b="0" i="0" u="none" strike="noStrike">
                          <a:solidFill>
                            <a:srgbClr val="000000"/>
                          </a:solidFill>
                          <a:effectLst/>
                          <a:latin typeface="Fira Sans" panose="020B0503050000020004" pitchFamily="34" charset="0"/>
                        </a:rPr>
                        <a:t>duomenų apie aukštųjų mokyklų veiklą patikimumas </a:t>
                      </a:r>
                    </a:p>
                  </a:txBody>
                  <a:tcPr marL="7620" marR="7620" marT="7620" marB="0">
                    <a:solidFill>
                      <a:schemeClr val="accent4">
                        <a:lumMod val="20000"/>
                        <a:lumOff val="80000"/>
                      </a:schemeClr>
                    </a:solidFill>
                  </a:tcPr>
                </a:tc>
                <a:extLst>
                  <a:ext uri="{0D108BD9-81ED-4DB2-BD59-A6C34878D82A}">
                    <a16:rowId xmlns:a16="http://schemas.microsoft.com/office/drawing/2014/main" val="969535990"/>
                  </a:ext>
                </a:extLst>
              </a:tr>
              <a:tr h="231561">
                <a:tc>
                  <a:txBody>
                    <a:bodyPr/>
                    <a:lstStyle/>
                    <a:p>
                      <a:pPr algn="l" fontAlgn="b"/>
                      <a:r>
                        <a:rPr lang="lt-LT" sz="1000" b="0" i="0" u="none" strike="noStrike">
                          <a:solidFill>
                            <a:srgbClr val="000000"/>
                          </a:solidFill>
                          <a:effectLst/>
                          <a:latin typeface="Fira Sans" panose="020B0503050000020004" pitchFamily="34" charset="0"/>
                        </a:rPr>
                        <a:t>4</a:t>
                      </a:r>
                    </a:p>
                  </a:txBody>
                  <a:tcPr marL="7620" marR="7620" marT="7620" marB="0" anchor="ctr">
                    <a:noFill/>
                  </a:tcPr>
                </a:tc>
                <a:tc>
                  <a:txBody>
                    <a:bodyPr/>
                    <a:lstStyle/>
                    <a:p>
                      <a:pPr algn="l" fontAlgn="b"/>
                      <a:r>
                        <a:rPr lang="lt-LT" sz="1000" b="0" i="0" u="none" strike="noStrike">
                          <a:solidFill>
                            <a:srgbClr val="000000"/>
                          </a:solidFill>
                          <a:effectLst/>
                          <a:latin typeface="Fira Sans" panose="020B0503050000020004" pitchFamily="34" charset="0"/>
                        </a:rPr>
                        <a:t>bendrojo ugdymo organizavimas</a:t>
                      </a:r>
                    </a:p>
                  </a:txBody>
                  <a:tcPr marL="7620" marR="7620" marT="7620" marB="0">
                    <a:solidFill>
                      <a:srgbClr val="D2A0A0"/>
                    </a:solidFill>
                  </a:tcPr>
                </a:tc>
                <a:extLst>
                  <a:ext uri="{0D108BD9-81ED-4DB2-BD59-A6C34878D82A}">
                    <a16:rowId xmlns:a16="http://schemas.microsoft.com/office/drawing/2014/main" val="1314199261"/>
                  </a:ext>
                </a:extLst>
              </a:tr>
            </a:tbl>
          </a:graphicData>
        </a:graphic>
      </p:graphicFrame>
      <p:sp>
        <p:nvSpPr>
          <p:cNvPr id="47" name="TextBox 46">
            <a:extLst>
              <a:ext uri="{FF2B5EF4-FFF2-40B4-BE49-F238E27FC236}">
                <a16:creationId xmlns:a16="http://schemas.microsoft.com/office/drawing/2014/main" id="{B95D34B4-8684-9E1D-6629-83E7D30AB87E}"/>
              </a:ext>
            </a:extLst>
          </p:cNvPr>
          <p:cNvSpPr txBox="1"/>
          <p:nvPr/>
        </p:nvSpPr>
        <p:spPr>
          <a:xfrm>
            <a:off x="8294266" y="1103727"/>
            <a:ext cx="3130856" cy="276999"/>
          </a:xfrm>
          <a:prstGeom prst="rect">
            <a:avLst/>
          </a:prstGeom>
          <a:noFill/>
        </p:spPr>
        <p:txBody>
          <a:bodyPr wrap="square" rtlCol="0">
            <a:spAutoFit/>
          </a:bodyPr>
          <a:lstStyle/>
          <a:p>
            <a:r>
              <a:rPr lang="lt-LT" sz="1200" i="1">
                <a:latin typeface="Fira Sans" panose="020B0503050000020004" pitchFamily="34" charset="0"/>
                <a:ea typeface="Fira Sans" panose="020B0503050000020004" pitchFamily="34" charset="0"/>
              </a:rPr>
              <a:t>VIEŠIEJI FINANSAI IR OFICIALIOJI STATISTIKA</a:t>
            </a:r>
          </a:p>
        </p:txBody>
      </p:sp>
      <p:sp>
        <p:nvSpPr>
          <p:cNvPr id="48" name="TextBox 47">
            <a:extLst>
              <a:ext uri="{FF2B5EF4-FFF2-40B4-BE49-F238E27FC236}">
                <a16:creationId xmlns:a16="http://schemas.microsoft.com/office/drawing/2014/main" id="{E700BE10-C33B-B49B-C8E3-9022A5893E24}"/>
              </a:ext>
            </a:extLst>
          </p:cNvPr>
          <p:cNvSpPr txBox="1"/>
          <p:nvPr/>
        </p:nvSpPr>
        <p:spPr>
          <a:xfrm>
            <a:off x="8347376" y="3319396"/>
            <a:ext cx="3130856" cy="276999"/>
          </a:xfrm>
          <a:prstGeom prst="rect">
            <a:avLst/>
          </a:prstGeom>
          <a:noFill/>
        </p:spPr>
        <p:txBody>
          <a:bodyPr wrap="square" rtlCol="0">
            <a:spAutoFit/>
          </a:bodyPr>
          <a:lstStyle/>
          <a:p>
            <a:pPr algn="ctr"/>
            <a:r>
              <a:rPr lang="lt-LT" sz="1200" i="1">
                <a:latin typeface="Fira Sans" panose="020B0503050000020004" pitchFamily="34" charset="0"/>
                <a:ea typeface="Fira Sans" panose="020B0503050000020004" pitchFamily="34" charset="0"/>
              </a:rPr>
              <a:t>ŽEMĖS ŪKIS</a:t>
            </a:r>
          </a:p>
        </p:txBody>
      </p:sp>
      <p:sp>
        <p:nvSpPr>
          <p:cNvPr id="49" name="TextBox 48">
            <a:extLst>
              <a:ext uri="{FF2B5EF4-FFF2-40B4-BE49-F238E27FC236}">
                <a16:creationId xmlns:a16="http://schemas.microsoft.com/office/drawing/2014/main" id="{ADBEAE9A-5CAB-E530-72BE-040078C70324}"/>
              </a:ext>
            </a:extLst>
          </p:cNvPr>
          <p:cNvSpPr txBox="1"/>
          <p:nvPr/>
        </p:nvSpPr>
        <p:spPr>
          <a:xfrm>
            <a:off x="4597866" y="4168041"/>
            <a:ext cx="3130856" cy="276999"/>
          </a:xfrm>
          <a:prstGeom prst="rect">
            <a:avLst/>
          </a:prstGeom>
          <a:noFill/>
        </p:spPr>
        <p:txBody>
          <a:bodyPr wrap="square" rtlCol="0">
            <a:spAutoFit/>
          </a:bodyPr>
          <a:lstStyle/>
          <a:p>
            <a:pPr algn="ctr"/>
            <a:r>
              <a:rPr lang="lt-LT" sz="1200" i="1">
                <a:latin typeface="Fira Sans" panose="020B0503050000020004" pitchFamily="34" charset="0"/>
                <a:ea typeface="Fira Sans" panose="020B0503050000020004" pitchFamily="34" charset="0"/>
              </a:rPr>
              <a:t>VALSTYBĖS SAUGUMAS IR GYNYBA</a:t>
            </a:r>
          </a:p>
        </p:txBody>
      </p:sp>
      <p:sp>
        <p:nvSpPr>
          <p:cNvPr id="50" name="TextBox 49">
            <a:extLst>
              <a:ext uri="{FF2B5EF4-FFF2-40B4-BE49-F238E27FC236}">
                <a16:creationId xmlns:a16="http://schemas.microsoft.com/office/drawing/2014/main" id="{85B3F281-DD0B-A786-491A-8B623F9297DE}"/>
              </a:ext>
            </a:extLst>
          </p:cNvPr>
          <p:cNvSpPr txBox="1"/>
          <p:nvPr/>
        </p:nvSpPr>
        <p:spPr>
          <a:xfrm>
            <a:off x="4476873" y="4713988"/>
            <a:ext cx="3130856" cy="276999"/>
          </a:xfrm>
          <a:prstGeom prst="rect">
            <a:avLst/>
          </a:prstGeom>
          <a:noFill/>
        </p:spPr>
        <p:txBody>
          <a:bodyPr wrap="square" rtlCol="0">
            <a:spAutoFit/>
          </a:bodyPr>
          <a:lstStyle/>
          <a:p>
            <a:pPr algn="ctr"/>
            <a:r>
              <a:rPr lang="lt-LT" sz="1200" i="1">
                <a:latin typeface="Fira Sans" panose="020B0503050000020004" pitchFamily="34" charset="0"/>
                <a:ea typeface="Fira Sans" panose="020B0503050000020004" pitchFamily="34" charset="0"/>
              </a:rPr>
              <a:t>VIEŠASIS SAUGUMAS</a:t>
            </a:r>
          </a:p>
        </p:txBody>
      </p:sp>
      <p:sp>
        <p:nvSpPr>
          <p:cNvPr id="51" name="TextBox 50">
            <a:extLst>
              <a:ext uri="{FF2B5EF4-FFF2-40B4-BE49-F238E27FC236}">
                <a16:creationId xmlns:a16="http://schemas.microsoft.com/office/drawing/2014/main" id="{46FD96D5-5E6E-3617-260A-850DB37DFDD4}"/>
              </a:ext>
            </a:extLst>
          </p:cNvPr>
          <p:cNvSpPr txBox="1"/>
          <p:nvPr/>
        </p:nvSpPr>
        <p:spPr>
          <a:xfrm>
            <a:off x="4547899" y="3391386"/>
            <a:ext cx="3130856" cy="276999"/>
          </a:xfrm>
          <a:prstGeom prst="rect">
            <a:avLst/>
          </a:prstGeom>
          <a:noFill/>
        </p:spPr>
        <p:txBody>
          <a:bodyPr wrap="square" rtlCol="0">
            <a:spAutoFit/>
          </a:bodyPr>
          <a:lstStyle/>
          <a:p>
            <a:pPr algn="ctr"/>
            <a:r>
              <a:rPr lang="lt-LT" sz="1200" i="1">
                <a:latin typeface="Fira Sans" panose="020B0503050000020004" pitchFamily="34" charset="0"/>
                <a:ea typeface="Fira Sans" panose="020B0503050000020004" pitchFamily="34" charset="0"/>
              </a:rPr>
              <a:t>TRANSPORTAS IR RYŠIAI</a:t>
            </a:r>
          </a:p>
        </p:txBody>
      </p:sp>
      <p:sp>
        <p:nvSpPr>
          <p:cNvPr id="52" name="TextBox 51">
            <a:extLst>
              <a:ext uri="{FF2B5EF4-FFF2-40B4-BE49-F238E27FC236}">
                <a16:creationId xmlns:a16="http://schemas.microsoft.com/office/drawing/2014/main" id="{EC424E68-1793-6718-17C7-EAD661381B8A}"/>
              </a:ext>
            </a:extLst>
          </p:cNvPr>
          <p:cNvSpPr txBox="1"/>
          <p:nvPr/>
        </p:nvSpPr>
        <p:spPr>
          <a:xfrm>
            <a:off x="4530572" y="1093506"/>
            <a:ext cx="3130856" cy="276999"/>
          </a:xfrm>
          <a:prstGeom prst="rect">
            <a:avLst/>
          </a:prstGeom>
          <a:noFill/>
        </p:spPr>
        <p:txBody>
          <a:bodyPr wrap="square" rtlCol="0">
            <a:spAutoFit/>
          </a:bodyPr>
          <a:lstStyle/>
          <a:p>
            <a:pPr algn="ctr"/>
            <a:r>
              <a:rPr lang="lt-LT" sz="1200" i="1">
                <a:latin typeface="Fira Sans" panose="020B0503050000020004" pitchFamily="34" charset="0"/>
                <a:ea typeface="Fira Sans" panose="020B0503050000020004" pitchFamily="34" charset="0"/>
              </a:rPr>
              <a:t>ŠVIETIMAS, MOKSLAS IR SPORTAS</a:t>
            </a:r>
          </a:p>
        </p:txBody>
      </p:sp>
      <p:sp>
        <p:nvSpPr>
          <p:cNvPr id="53" name="TextBox 52">
            <a:extLst>
              <a:ext uri="{FF2B5EF4-FFF2-40B4-BE49-F238E27FC236}">
                <a16:creationId xmlns:a16="http://schemas.microsoft.com/office/drawing/2014/main" id="{328FD18D-FF9D-0C7F-F0EF-F6BE5A84BE37}"/>
              </a:ext>
            </a:extLst>
          </p:cNvPr>
          <p:cNvSpPr txBox="1"/>
          <p:nvPr/>
        </p:nvSpPr>
        <p:spPr>
          <a:xfrm>
            <a:off x="4531314" y="2531825"/>
            <a:ext cx="3130856" cy="276999"/>
          </a:xfrm>
          <a:prstGeom prst="rect">
            <a:avLst/>
          </a:prstGeom>
          <a:noFill/>
        </p:spPr>
        <p:txBody>
          <a:bodyPr wrap="square" rtlCol="0">
            <a:spAutoFit/>
          </a:bodyPr>
          <a:lstStyle/>
          <a:p>
            <a:pPr algn="ctr"/>
            <a:r>
              <a:rPr lang="lt-LT" sz="1200" i="1">
                <a:latin typeface="Fira Sans" panose="020B0503050000020004" pitchFamily="34" charset="0"/>
                <a:ea typeface="Fira Sans" panose="020B0503050000020004" pitchFamily="34" charset="0"/>
              </a:rPr>
              <a:t>TEISINGUMAS</a:t>
            </a:r>
          </a:p>
        </p:txBody>
      </p:sp>
      <p:sp>
        <p:nvSpPr>
          <p:cNvPr id="54" name="TextBox 53">
            <a:extLst>
              <a:ext uri="{FF2B5EF4-FFF2-40B4-BE49-F238E27FC236}">
                <a16:creationId xmlns:a16="http://schemas.microsoft.com/office/drawing/2014/main" id="{761A0B7D-057B-FD84-3D3E-C85E7A63826E}"/>
              </a:ext>
            </a:extLst>
          </p:cNvPr>
          <p:cNvSpPr txBox="1"/>
          <p:nvPr/>
        </p:nvSpPr>
        <p:spPr>
          <a:xfrm>
            <a:off x="478310" y="1096097"/>
            <a:ext cx="3641121" cy="276999"/>
          </a:xfrm>
          <a:prstGeom prst="rect">
            <a:avLst/>
          </a:prstGeom>
          <a:noFill/>
        </p:spPr>
        <p:txBody>
          <a:bodyPr wrap="square" rtlCol="0">
            <a:spAutoFit/>
          </a:bodyPr>
          <a:lstStyle/>
          <a:p>
            <a:pPr algn="ctr"/>
            <a:r>
              <a:rPr lang="lt-LT" sz="1200" i="1">
                <a:latin typeface="Fira Sans" panose="020B0503050000020004" pitchFamily="34" charset="0"/>
                <a:ea typeface="Fira Sans" panose="020B0503050000020004" pitchFamily="34" charset="0"/>
              </a:rPr>
              <a:t>APLINKA, MIŠKAI, KLIMATAS IR ŽEMĖS TVARKYMAS</a:t>
            </a:r>
          </a:p>
        </p:txBody>
      </p:sp>
      <p:sp>
        <p:nvSpPr>
          <p:cNvPr id="55" name="TextBox 54">
            <a:extLst>
              <a:ext uri="{FF2B5EF4-FFF2-40B4-BE49-F238E27FC236}">
                <a16:creationId xmlns:a16="http://schemas.microsoft.com/office/drawing/2014/main" id="{A5C7AAA2-F689-02C5-ED02-9239712546F7}"/>
              </a:ext>
            </a:extLst>
          </p:cNvPr>
          <p:cNvSpPr txBox="1"/>
          <p:nvPr/>
        </p:nvSpPr>
        <p:spPr>
          <a:xfrm>
            <a:off x="727188" y="3191753"/>
            <a:ext cx="3130856" cy="276999"/>
          </a:xfrm>
          <a:prstGeom prst="rect">
            <a:avLst/>
          </a:prstGeom>
          <a:noFill/>
        </p:spPr>
        <p:txBody>
          <a:bodyPr wrap="square" rtlCol="0">
            <a:spAutoFit/>
          </a:bodyPr>
          <a:lstStyle/>
          <a:p>
            <a:pPr algn="ctr"/>
            <a:r>
              <a:rPr lang="lt-LT" sz="1200" i="1">
                <a:latin typeface="Fira Sans" panose="020B0503050000020004" pitchFamily="34" charset="0"/>
                <a:ea typeface="Fira Sans" panose="020B0503050000020004" pitchFamily="34" charset="0"/>
              </a:rPr>
              <a:t>INFORMACINIŲ IŠTEKLIŲ VALDYMAS</a:t>
            </a:r>
          </a:p>
        </p:txBody>
      </p:sp>
      <p:sp>
        <p:nvSpPr>
          <p:cNvPr id="56" name="TextBox 55">
            <a:extLst>
              <a:ext uri="{FF2B5EF4-FFF2-40B4-BE49-F238E27FC236}">
                <a16:creationId xmlns:a16="http://schemas.microsoft.com/office/drawing/2014/main" id="{69114820-C6D0-75B0-91FD-11AD97523AD4}"/>
              </a:ext>
            </a:extLst>
          </p:cNvPr>
          <p:cNvSpPr txBox="1"/>
          <p:nvPr/>
        </p:nvSpPr>
        <p:spPr>
          <a:xfrm>
            <a:off x="736706" y="2245952"/>
            <a:ext cx="3130856" cy="276999"/>
          </a:xfrm>
          <a:prstGeom prst="rect">
            <a:avLst/>
          </a:prstGeom>
          <a:noFill/>
        </p:spPr>
        <p:txBody>
          <a:bodyPr wrap="square" rtlCol="0">
            <a:spAutoFit/>
          </a:bodyPr>
          <a:lstStyle/>
          <a:p>
            <a:pPr algn="ctr"/>
            <a:r>
              <a:rPr lang="lt-LT" sz="1200" i="1">
                <a:latin typeface="Fira Sans" panose="020B0503050000020004" pitchFamily="34" charset="0"/>
                <a:ea typeface="Fira Sans" panose="020B0503050000020004" pitchFamily="34" charset="0"/>
              </a:rPr>
              <a:t>EKONOMIKOS KONKURENCINGUMAS</a:t>
            </a:r>
          </a:p>
        </p:txBody>
      </p:sp>
      <p:sp>
        <p:nvSpPr>
          <p:cNvPr id="57" name="TextBox 56">
            <a:extLst>
              <a:ext uri="{FF2B5EF4-FFF2-40B4-BE49-F238E27FC236}">
                <a16:creationId xmlns:a16="http://schemas.microsoft.com/office/drawing/2014/main" id="{77EAF6C4-C3D5-AB36-4CA2-81F866552207}"/>
              </a:ext>
            </a:extLst>
          </p:cNvPr>
          <p:cNvSpPr txBox="1"/>
          <p:nvPr/>
        </p:nvSpPr>
        <p:spPr>
          <a:xfrm>
            <a:off x="715543" y="4845535"/>
            <a:ext cx="3130856" cy="276999"/>
          </a:xfrm>
          <a:prstGeom prst="rect">
            <a:avLst/>
          </a:prstGeom>
          <a:noFill/>
        </p:spPr>
        <p:txBody>
          <a:bodyPr wrap="square" rtlCol="0">
            <a:spAutoFit/>
          </a:bodyPr>
          <a:lstStyle/>
          <a:p>
            <a:pPr algn="ctr"/>
            <a:r>
              <a:rPr lang="lt-LT" sz="1200" i="1">
                <a:latin typeface="Fira Sans" panose="020B0503050000020004" pitchFamily="34" charset="0"/>
                <a:ea typeface="Fira Sans" panose="020B0503050000020004" pitchFamily="34" charset="0"/>
              </a:rPr>
              <a:t>SVEIKATOS APSAUGA</a:t>
            </a:r>
          </a:p>
        </p:txBody>
      </p:sp>
      <p:pic>
        <p:nvPicPr>
          <p:cNvPr id="61" name="Grafinis elementas 60" descr="Internet with solid fill">
            <a:extLst>
              <a:ext uri="{FF2B5EF4-FFF2-40B4-BE49-F238E27FC236}">
                <a16:creationId xmlns:a16="http://schemas.microsoft.com/office/drawing/2014/main" id="{7C30736B-3476-8C53-9331-FF7B9B1988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162051" y="3858428"/>
            <a:ext cx="432000" cy="432000"/>
          </a:xfrm>
          <a:prstGeom prst="rect">
            <a:avLst/>
          </a:prstGeom>
        </p:spPr>
      </p:pic>
      <p:pic>
        <p:nvPicPr>
          <p:cNvPr id="63" name="Grafinis elementas 62" descr="Contract with solid fill">
            <a:extLst>
              <a:ext uri="{FF2B5EF4-FFF2-40B4-BE49-F238E27FC236}">
                <a16:creationId xmlns:a16="http://schemas.microsoft.com/office/drawing/2014/main" id="{18B16FFD-828A-73F5-045F-43DC6FBB30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flipV="1">
            <a:off x="4182902" y="2834098"/>
            <a:ext cx="432000" cy="432000"/>
          </a:xfrm>
          <a:prstGeom prst="rect">
            <a:avLst/>
          </a:prstGeom>
        </p:spPr>
      </p:pic>
      <p:pic>
        <p:nvPicPr>
          <p:cNvPr id="67" name="Grafinis elementas 66" descr="Handshake with solid fill">
            <a:extLst>
              <a:ext uri="{FF2B5EF4-FFF2-40B4-BE49-F238E27FC236}">
                <a16:creationId xmlns:a16="http://schemas.microsoft.com/office/drawing/2014/main" id="{BD02A4E0-F9C3-A394-470A-88C01A5CC4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flipH="1" flipV="1">
            <a:off x="162051" y="2563652"/>
            <a:ext cx="432000" cy="432000"/>
          </a:xfrm>
          <a:prstGeom prst="rect">
            <a:avLst/>
          </a:prstGeom>
        </p:spPr>
      </p:pic>
      <p:pic>
        <p:nvPicPr>
          <p:cNvPr id="69" name="Grafinis elementas 68" descr="Medical with solid fill">
            <a:extLst>
              <a:ext uri="{FF2B5EF4-FFF2-40B4-BE49-F238E27FC236}">
                <a16:creationId xmlns:a16="http://schemas.microsoft.com/office/drawing/2014/main" id="{221A1EBA-587D-A6CB-7A86-1BEEAB147D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flipV="1">
            <a:off x="162050" y="5212004"/>
            <a:ext cx="432000" cy="432000"/>
          </a:xfrm>
          <a:prstGeom prst="rect">
            <a:avLst/>
          </a:prstGeom>
        </p:spPr>
      </p:pic>
      <p:pic>
        <p:nvPicPr>
          <p:cNvPr id="71" name="Grafinis elementas 70" descr="Network diagram with solid fill">
            <a:extLst>
              <a:ext uri="{FF2B5EF4-FFF2-40B4-BE49-F238E27FC236}">
                <a16:creationId xmlns:a16="http://schemas.microsoft.com/office/drawing/2014/main" id="{8D2546C1-5E03-B8E6-7998-1F1484DCBD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flipV="1">
            <a:off x="4098572" y="5524425"/>
            <a:ext cx="432000" cy="432000"/>
          </a:xfrm>
          <a:prstGeom prst="rect">
            <a:avLst/>
          </a:prstGeom>
        </p:spPr>
      </p:pic>
      <p:pic>
        <p:nvPicPr>
          <p:cNvPr id="73" name="Grafinis elementas 72" descr="Open hand with plant with solid fill">
            <a:extLst>
              <a:ext uri="{FF2B5EF4-FFF2-40B4-BE49-F238E27FC236}">
                <a16:creationId xmlns:a16="http://schemas.microsoft.com/office/drawing/2014/main" id="{FAFD9BC1-73C5-63BF-B6AB-F58599A890F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00000" flipH="1" flipV="1">
            <a:off x="7883769" y="3654330"/>
            <a:ext cx="432000" cy="432000"/>
          </a:xfrm>
          <a:prstGeom prst="rect">
            <a:avLst/>
          </a:prstGeom>
        </p:spPr>
      </p:pic>
      <p:pic>
        <p:nvPicPr>
          <p:cNvPr id="75" name="Grafinis elementas 74" descr="Shield Tick with solid fill">
            <a:extLst>
              <a:ext uri="{FF2B5EF4-FFF2-40B4-BE49-F238E27FC236}">
                <a16:creationId xmlns:a16="http://schemas.microsoft.com/office/drawing/2014/main" id="{A4363BE6-12DB-287C-D602-9A5F191F8FA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800000" flipH="1" flipV="1">
            <a:off x="4177516" y="4328043"/>
            <a:ext cx="393085" cy="393085"/>
          </a:xfrm>
          <a:prstGeom prst="rect">
            <a:avLst/>
          </a:prstGeom>
        </p:spPr>
      </p:pic>
      <p:pic>
        <p:nvPicPr>
          <p:cNvPr id="79" name="Grafinis elementas 78" descr="Transfer1 with solid fill">
            <a:extLst>
              <a:ext uri="{FF2B5EF4-FFF2-40B4-BE49-F238E27FC236}">
                <a16:creationId xmlns:a16="http://schemas.microsoft.com/office/drawing/2014/main" id="{9F885AE1-C444-5D60-7CA0-4D546C413B0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flipV="1">
            <a:off x="7862909" y="2088313"/>
            <a:ext cx="432000" cy="432000"/>
          </a:xfrm>
          <a:prstGeom prst="rect">
            <a:avLst/>
          </a:prstGeom>
        </p:spPr>
      </p:pic>
      <p:pic>
        <p:nvPicPr>
          <p:cNvPr id="85" name="Grafinis elementas 84" descr="Books with solid fill">
            <a:extLst>
              <a:ext uri="{FF2B5EF4-FFF2-40B4-BE49-F238E27FC236}">
                <a16:creationId xmlns:a16="http://schemas.microsoft.com/office/drawing/2014/main" id="{1DE0BCDD-88DD-B0AF-2E59-AE71EE3929F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187327" y="1719555"/>
            <a:ext cx="432000" cy="432000"/>
          </a:xfrm>
          <a:prstGeom prst="rect">
            <a:avLst/>
          </a:prstGeom>
        </p:spPr>
      </p:pic>
      <p:cxnSp>
        <p:nvCxnSpPr>
          <p:cNvPr id="87" name="Tiesioji jungtis 86">
            <a:extLst>
              <a:ext uri="{FF2B5EF4-FFF2-40B4-BE49-F238E27FC236}">
                <a16:creationId xmlns:a16="http://schemas.microsoft.com/office/drawing/2014/main" id="{066E4FC1-4A79-0BD5-0771-D63C0687AFDF}"/>
              </a:ext>
            </a:extLst>
          </p:cNvPr>
          <p:cNvCxnSpPr>
            <a:cxnSpLocks/>
          </p:cNvCxnSpPr>
          <p:nvPr/>
        </p:nvCxnSpPr>
        <p:spPr>
          <a:xfrm>
            <a:off x="4080343" y="1166149"/>
            <a:ext cx="0" cy="5079694"/>
          </a:xfrm>
          <a:prstGeom prst="line">
            <a:avLst/>
          </a:prstGeom>
          <a:ln w="19050" cap="flat" cmpd="sng" algn="ctr">
            <a:solidFill>
              <a:schemeClr val="bg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Tiesioji jungtis 88">
            <a:extLst>
              <a:ext uri="{FF2B5EF4-FFF2-40B4-BE49-F238E27FC236}">
                <a16:creationId xmlns:a16="http://schemas.microsoft.com/office/drawing/2014/main" id="{210A9C7B-C5FF-3138-84F7-8785B70AA73A}"/>
              </a:ext>
            </a:extLst>
          </p:cNvPr>
          <p:cNvCxnSpPr>
            <a:cxnSpLocks/>
          </p:cNvCxnSpPr>
          <p:nvPr/>
        </p:nvCxnSpPr>
        <p:spPr>
          <a:xfrm>
            <a:off x="7765231" y="1103727"/>
            <a:ext cx="0" cy="5079694"/>
          </a:xfrm>
          <a:prstGeom prst="line">
            <a:avLst/>
          </a:prstGeom>
          <a:ln w="19050" cap="flat" cmpd="sng" algn="ctr">
            <a:solidFill>
              <a:schemeClr val="bg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Grafinis elementas 5" descr="Road with solid fill">
            <a:extLst>
              <a:ext uri="{FF2B5EF4-FFF2-40B4-BE49-F238E27FC236}">
                <a16:creationId xmlns:a16="http://schemas.microsoft.com/office/drawing/2014/main" id="{A6982230-65CF-9B6E-53DC-D67F29EB984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182754" y="3668385"/>
            <a:ext cx="432000" cy="432000"/>
          </a:xfrm>
          <a:prstGeom prst="rect">
            <a:avLst/>
          </a:prstGeom>
        </p:spPr>
      </p:pic>
      <p:pic>
        <p:nvPicPr>
          <p:cNvPr id="9" name="Grafinis elementas 8" descr="Handwashing with solid fill">
            <a:extLst>
              <a:ext uri="{FF2B5EF4-FFF2-40B4-BE49-F238E27FC236}">
                <a16:creationId xmlns:a16="http://schemas.microsoft.com/office/drawing/2014/main" id="{24ACCD1A-9561-AD5A-6105-CE2CAA91A6C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52768" y="1560385"/>
            <a:ext cx="432000" cy="432000"/>
          </a:xfrm>
          <a:prstGeom prst="rect">
            <a:avLst/>
          </a:prstGeom>
        </p:spPr>
      </p:pic>
      <p:pic>
        <p:nvPicPr>
          <p:cNvPr id="5" name="Paveikslėlis 4">
            <a:extLst>
              <a:ext uri="{FF2B5EF4-FFF2-40B4-BE49-F238E27FC236}">
                <a16:creationId xmlns:a16="http://schemas.microsoft.com/office/drawing/2014/main" id="{3D6FCD70-FD8D-C794-084B-2963216A936D}"/>
              </a:ext>
            </a:extLst>
          </p:cNvPr>
          <p:cNvPicPr>
            <a:picLocks noChangeAspect="1"/>
          </p:cNvPicPr>
          <p:nvPr/>
        </p:nvPicPr>
        <p:blipFill>
          <a:blip r:embed="rId25"/>
          <a:stretch>
            <a:fillRect/>
          </a:stretch>
        </p:blipFill>
        <p:spPr>
          <a:xfrm>
            <a:off x="8546970" y="4919311"/>
            <a:ext cx="2625448" cy="873984"/>
          </a:xfrm>
          <a:prstGeom prst="rect">
            <a:avLst/>
          </a:prstGeom>
        </p:spPr>
      </p:pic>
      <p:pic>
        <p:nvPicPr>
          <p:cNvPr id="10" name="Grafinis elementas 9" descr="Lock with solid fill">
            <a:extLst>
              <a:ext uri="{FF2B5EF4-FFF2-40B4-BE49-F238E27FC236}">
                <a16:creationId xmlns:a16="http://schemas.microsoft.com/office/drawing/2014/main" id="{882D9532-AA0E-6BBD-B314-6C1A1432DCB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189565" y="4859351"/>
            <a:ext cx="396000" cy="396000"/>
          </a:xfrm>
          <a:prstGeom prst="rect">
            <a:avLst/>
          </a:prstGeom>
        </p:spPr>
      </p:pic>
    </p:spTree>
    <p:extLst>
      <p:ext uri="{BB962C8B-B14F-4D97-AF65-F5344CB8AC3E}">
        <p14:creationId xmlns:p14="http://schemas.microsoft.com/office/powerpoint/2010/main" val="199323406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F543C-7D76-F1F8-407A-EB0983CF3BA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805D08E-69D8-62F8-5E07-E36EB684D864}"/>
              </a:ext>
            </a:extLst>
          </p:cNvPr>
          <p:cNvSpPr>
            <a:spLocks noGrp="1"/>
          </p:cNvSpPr>
          <p:nvPr>
            <p:ph type="title"/>
          </p:nvPr>
        </p:nvSpPr>
        <p:spPr>
          <a:xfrm>
            <a:off x="678193" y="270908"/>
            <a:ext cx="10515600" cy="451945"/>
          </a:xfrm>
        </p:spPr>
        <p:txBody>
          <a:bodyPr/>
          <a:lstStyle/>
          <a:p>
            <a:r>
              <a:rPr lang="lt-LT" dirty="0">
                <a:latin typeface="Fira Sans"/>
              </a:rPr>
              <a:t>Kovas 2025 | Rekomendacijų įgyvendinimo ataskaita </a:t>
            </a:r>
          </a:p>
        </p:txBody>
      </p:sp>
      <p:sp>
        <p:nvSpPr>
          <p:cNvPr id="3" name="Skaidrės numerio vietos rezervavimo ženklas 2">
            <a:extLst>
              <a:ext uri="{FF2B5EF4-FFF2-40B4-BE49-F238E27FC236}">
                <a16:creationId xmlns:a16="http://schemas.microsoft.com/office/drawing/2014/main" id="{73F52647-2644-66ED-39B5-A2D12B7AA5FC}"/>
              </a:ext>
            </a:extLst>
          </p:cNvPr>
          <p:cNvSpPr>
            <a:spLocks noGrp="1"/>
          </p:cNvSpPr>
          <p:nvPr>
            <p:ph type="sldNum" sz="quarter" idx="12"/>
          </p:nvPr>
        </p:nvSpPr>
        <p:spPr>
          <a:xfrm>
            <a:off x="8619067" y="6332288"/>
            <a:ext cx="2625447" cy="365125"/>
          </a:xfrm>
        </p:spPr>
        <p:txBody>
          <a:bodyPr/>
          <a:lstStyle/>
          <a:p>
            <a:fld id="{433D822E-14E5-4FC8-890B-4527FF1CA33F}" type="slidenum">
              <a:rPr lang="lt-LT" smtClean="0"/>
              <a:t>4</a:t>
            </a:fld>
            <a:endParaRPr lang="lt-LT"/>
          </a:p>
        </p:txBody>
      </p:sp>
      <p:graphicFrame>
        <p:nvGraphicFramePr>
          <p:cNvPr id="5" name="Turinio vietos rezervavimo ženklas 4">
            <a:extLst>
              <a:ext uri="{FF2B5EF4-FFF2-40B4-BE49-F238E27FC236}">
                <a16:creationId xmlns:a16="http://schemas.microsoft.com/office/drawing/2014/main" id="{CADCB5EE-651F-38EB-8012-82B1C132100A}"/>
              </a:ext>
            </a:extLst>
          </p:cNvPr>
          <p:cNvGraphicFramePr>
            <a:graphicFrameLocks noGrp="1"/>
          </p:cNvGraphicFramePr>
          <p:nvPr>
            <p:ph sz="half" idx="2"/>
            <p:extLst>
              <p:ext uri="{D42A27DB-BD31-4B8C-83A1-F6EECF244321}">
                <p14:modId xmlns:p14="http://schemas.microsoft.com/office/powerpoint/2010/main" val="2290772346"/>
              </p:ext>
            </p:extLst>
          </p:nvPr>
        </p:nvGraphicFramePr>
        <p:xfrm>
          <a:off x="555938" y="1233022"/>
          <a:ext cx="10661337" cy="4253378"/>
        </p:xfrm>
        <a:graphic>
          <a:graphicData uri="http://schemas.openxmlformats.org/drawingml/2006/table">
            <a:tbl>
              <a:tblPr firstRow="1" bandRow="1">
                <a:tableStyleId>{5940675A-B579-460E-94D1-54222C63F5DA}</a:tableStyleId>
              </a:tblPr>
              <a:tblGrid>
                <a:gridCol w="2121967">
                  <a:extLst>
                    <a:ext uri="{9D8B030D-6E8A-4147-A177-3AD203B41FA5}">
                      <a16:colId xmlns:a16="http://schemas.microsoft.com/office/drawing/2014/main" val="2784696905"/>
                    </a:ext>
                  </a:extLst>
                </a:gridCol>
                <a:gridCol w="6928757">
                  <a:extLst>
                    <a:ext uri="{9D8B030D-6E8A-4147-A177-3AD203B41FA5}">
                      <a16:colId xmlns:a16="http://schemas.microsoft.com/office/drawing/2014/main" val="3389454549"/>
                    </a:ext>
                  </a:extLst>
                </a:gridCol>
                <a:gridCol w="1610613">
                  <a:extLst>
                    <a:ext uri="{9D8B030D-6E8A-4147-A177-3AD203B41FA5}">
                      <a16:colId xmlns:a16="http://schemas.microsoft.com/office/drawing/2014/main" val="2911961779"/>
                    </a:ext>
                  </a:extLst>
                </a:gridCol>
              </a:tblGrid>
              <a:tr h="456927">
                <a:tc>
                  <a:txBody>
                    <a:bodyPr/>
                    <a:lstStyle/>
                    <a:p>
                      <a:pPr algn="ctr"/>
                      <a:r>
                        <a:rPr lang="lt-LT" sz="1200" b="1">
                          <a:latin typeface="Fira Sans" panose="020B0503050000020004" pitchFamily="34" charset="0"/>
                          <a:ea typeface="Fira Sans" panose="020B0503050000020004" pitchFamily="34" charset="0"/>
                        </a:rPr>
                        <a:t>LAUKIAMI REIKŠMINGI POKYČIAI</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lt-LT" sz="1200" b="1" kern="1200">
                          <a:solidFill>
                            <a:schemeClr val="tx1"/>
                          </a:solidFill>
                          <a:effectLst/>
                          <a:latin typeface="Fira Sans" panose="020B0503050000020004" pitchFamily="34" charset="0"/>
                          <a:ea typeface="Fira Sans" panose="020B0503050000020004" pitchFamily="34" charset="0"/>
                          <a:cs typeface="+mn-cs"/>
                        </a:rPr>
                        <a:t>ĮVYKĘ REIKŠMINGI POKYČIAI</a:t>
                      </a:r>
                      <a:endParaRPr lang="lt-LT" sz="1200" b="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AUDITO PAVADINIMAS, SUBJEKTAS</a:t>
                      </a:r>
                      <a:endParaRPr lang="lt-LT"/>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11902104"/>
                  </a:ext>
                </a:extLst>
              </a:tr>
              <a:tr h="19369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latin typeface="Fira Sans" panose="020B0503050000020004" pitchFamily="34" charset="0"/>
                          <a:ea typeface="Fira Sans" panose="020B0503050000020004" pitchFamily="34" charset="0"/>
                        </a:rPr>
                        <a:t>1. SVEIKATOS APSAUGA</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tcPr>
                </a:tc>
                <a:tc hMerge="1">
                  <a:txBody>
                    <a:bodyPr/>
                    <a:lstStyle/>
                    <a:p>
                      <a:endParaRPr lang="lt-LT"/>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tcPr>
                </a:tc>
                <a:extLst>
                  <a:ext uri="{0D108BD9-81ED-4DB2-BD59-A6C34878D82A}">
                    <a16:rowId xmlns:a16="http://schemas.microsoft.com/office/drawing/2014/main" val="1467472071"/>
                  </a:ext>
                </a:extLst>
              </a:tr>
              <a:tr h="872098">
                <a:tc>
                  <a:txBody>
                    <a:bodyPr/>
                    <a:lstStyle/>
                    <a:p>
                      <a:r>
                        <a:rPr lang="lt-LT" sz="1100">
                          <a:latin typeface="Fira Sans" panose="020B0503050000020004" pitchFamily="34" charset="0"/>
                          <a:ea typeface="Fira Sans" panose="020B0503050000020004" pitchFamily="34" charset="0"/>
                        </a:rPr>
                        <a:t>Efektyviau užtikrinama sveikatos priežiūros ir farmacijos specialistų kompetencijų atnaujinimo stebėsena ir priežiūra</a:t>
                      </a:r>
                      <a:endParaRPr lang="lt-LT" sz="1000" i="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lt-LT" sz="1100" kern="100" dirty="0">
                          <a:effectLst/>
                          <a:latin typeface="Fira Sans" panose="020B0503050000020004" pitchFamily="34" charset="0"/>
                          <a:ea typeface="Yu Mincho" panose="02020400000000000000" pitchFamily="18" charset="-128"/>
                          <a:cs typeface="Arial" panose="020B0604020202020204" pitchFamily="34" charset="0"/>
                        </a:rPr>
                        <a:t>Įdiegta kompetencijų platforma – vienoje vietoje kaupiami duomenys leis tinkamai valdyti, stebėti ir planuoti kompetencijų poreikį ir kvalifikacijos tobulinimo procesą, sumažins administracinę naštą atliekant licencijų  sąlygų laikymosi priežiūrą.</a:t>
                      </a:r>
                      <a:endParaRPr lang="lt-LT" sz="1000" i="1" dirty="0">
                        <a:latin typeface="Fira Sans" panose="020B0503050000020004" pitchFamily="34" charset="0"/>
                        <a:ea typeface="Fira Sans" panose="020B0503050000020004" pitchFamily="34" charset="0"/>
                      </a:endParaRPr>
                    </a:p>
                  </a:txBody>
                  <a:tcPr marL="68580" marR="68580"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t-LT" sz="1000" i="1">
                          <a:latin typeface="Fira Sans" panose="020B0503050000020004" pitchFamily="34" charset="0"/>
                          <a:ea typeface="Fira Sans" panose="020B0503050000020004" pitchFamily="34" charset="0"/>
                          <a:hlinkClick r:id="rId3"/>
                        </a:rPr>
                        <a:t>Asmens sveikatos priežiūros paslaugų kokybė: saugumas ir veiksmingumas (2018 m.)</a:t>
                      </a:r>
                      <a:r>
                        <a:rPr lang="lt-LT" sz="1000" i="1">
                          <a:latin typeface="Fira Sans" panose="020B0503050000020004" pitchFamily="34" charset="0"/>
                          <a:ea typeface="Fira Sans" panose="020B0503050000020004" pitchFamily="34" charset="0"/>
                        </a:rPr>
                        <a:t>, rekomendacija SAM</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4326885"/>
                  </a:ext>
                </a:extLst>
              </a:tr>
              <a:tr h="1220618">
                <a:tc>
                  <a:txBody>
                    <a:bodyPr/>
                    <a:lstStyle/>
                    <a:p>
                      <a:r>
                        <a:rPr lang="lt-LT" sz="1100">
                          <a:latin typeface="Fira Sans" panose="020B0503050000020004" pitchFamily="34" charset="0"/>
                          <a:ea typeface="Fira Sans" panose="020B0503050000020004" pitchFamily="34" charset="0"/>
                        </a:rPr>
                        <a:t>Sudarytos prielaidos padidinti priklausomybės ligų gydymo paslaugų prieinamumą</a:t>
                      </a:r>
                      <a:endParaRPr lang="lt-LT" sz="1000" i="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100" kern="100" dirty="0">
                          <a:effectLst/>
                          <a:latin typeface="Fira Sans" panose="020B0503050000020004" pitchFamily="34" charset="0"/>
                          <a:ea typeface="Yu Mincho" panose="02020400000000000000" pitchFamily="18" charset="-128"/>
                          <a:cs typeface="Arial" panose="020B0604020202020204" pitchFamily="34" charset="0"/>
                        </a:rPr>
                        <a:t>Priklausomybės ligomis sergantys asmenys gaus daugiau paslaugų, mažės eilės pas specialistus, paslaugos tolygiau bus prieinamos visuose regionuose, didės pagalbos efektyvumas ir ankstyvoji diagnostika.</a:t>
                      </a:r>
                    </a:p>
                    <a:p>
                      <a:pPr marL="0" marR="0" lvl="0" indent="0" algn="l"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000" i="1" kern="100" dirty="0">
                          <a:effectLst/>
                          <a:latin typeface="Fira Sans" panose="020B0503050000020004" pitchFamily="34" charset="0"/>
                          <a:ea typeface="Yu Mincho" panose="02020400000000000000" pitchFamily="18" charset="-128"/>
                          <a:cs typeface="Arial" panose="020B0604020202020204" pitchFamily="34" charset="0"/>
                        </a:rPr>
                        <a:t>Lietuvos apskričių, kuriose teikiamos stacionarinės Minesotos programos ir (ar) motyvacinės terapijos paslaugos, psichosocialinės reabilitacijos paslaugos vaikams ir jaunimui, skaičius</a:t>
                      </a:r>
                      <a:endParaRPr lang="lt-LT" sz="1000" kern="100" dirty="0">
                        <a:effectLst/>
                        <a:latin typeface="Fira Sans" panose="020B05030500000200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lt-LT" sz="1000" b="1" i="1" kern="100" dirty="0">
                          <a:effectLst/>
                          <a:latin typeface="Fira Sans" panose="020B0503050000020004" pitchFamily="34" charset="0"/>
                          <a:ea typeface="Yu Mincho" panose="02020400000000000000" pitchFamily="18" charset="-128"/>
                          <a:cs typeface="Arial" panose="020B0604020202020204" pitchFamily="34" charset="0"/>
                        </a:rPr>
                        <a:t>Pradinė reikšmė: </a:t>
                      </a:r>
                      <a:r>
                        <a:rPr lang="lt-LT" sz="1000" i="1" kern="100" dirty="0">
                          <a:effectLst/>
                          <a:latin typeface="Fira Sans" panose="020B0503050000020004" pitchFamily="34" charset="0"/>
                          <a:ea typeface="Yu Mincho" panose="02020400000000000000" pitchFamily="18" charset="-128"/>
                          <a:cs typeface="Arial" panose="020B0604020202020204" pitchFamily="34" charset="0"/>
                        </a:rPr>
                        <a:t>3 vnt. (2022 m.)</a:t>
                      </a:r>
                    </a:p>
                    <a:p>
                      <a:pPr marL="0" marR="0" lvl="0" indent="0" algn="l"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lt-LT" sz="1000" b="1" i="1" kern="100" dirty="0">
                          <a:effectLst/>
                          <a:latin typeface="Fira Sans" panose="020B0503050000020004" pitchFamily="34" charset="0"/>
                          <a:ea typeface="Yu Mincho" panose="02020400000000000000" pitchFamily="18" charset="-128"/>
                          <a:cs typeface="Arial" panose="020B0604020202020204" pitchFamily="34" charset="0"/>
                        </a:rPr>
                        <a:t>Siektina reikšmė: </a:t>
                      </a:r>
                      <a:r>
                        <a:rPr lang="lt-LT" sz="1000" i="1" kern="100" dirty="0">
                          <a:effectLst/>
                          <a:latin typeface="Fira Sans" panose="020B0503050000020004" pitchFamily="34" charset="0"/>
                          <a:ea typeface="Yu Mincho" panose="02020400000000000000" pitchFamily="18" charset="-128"/>
                          <a:cs typeface="Arial" panose="020B0604020202020204" pitchFamily="34" charset="0"/>
                        </a:rPr>
                        <a:t>10 vnt. (2026 m.)</a:t>
                      </a:r>
                      <a:endParaRPr lang="lt-LT" sz="1000" i="1" dirty="0">
                        <a:latin typeface="Fira Sans" panose="020B0503050000020004" pitchFamily="34" charset="0"/>
                        <a:ea typeface="Fira Sans" panose="020B0503050000020004" pitchFamily="34" charset="0"/>
                      </a:endParaRPr>
                    </a:p>
                  </a:txBody>
                  <a:tcPr marL="68580" marR="68580"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t-LT" sz="1000" i="1">
                          <a:solidFill>
                            <a:srgbClr val="0563C1"/>
                          </a:solidFill>
                          <a:latin typeface="Fira Sans" panose="020B0503050000020004" pitchFamily="34" charset="0"/>
                          <a:ea typeface="Fira Sans" panose="020B0503050000020004" pitchFamily="34" charset="0"/>
                          <a:hlinkClick r:id="rId4"/>
                        </a:rPr>
                        <a:t>Gydymo paslaugų organizavimas priklausomybės ligomis sergantiems asmenims (2023 m.)</a:t>
                      </a:r>
                      <a:r>
                        <a:rPr lang="lt-LT" sz="1000" i="1">
                          <a:solidFill>
                            <a:schemeClr val="tx1"/>
                          </a:solidFill>
                          <a:latin typeface="Fira Sans" panose="020B0503050000020004" pitchFamily="34" charset="0"/>
                          <a:ea typeface="Fira Sans" panose="020B0503050000020004" pitchFamily="34" charset="0"/>
                        </a:rPr>
                        <a:t>,</a:t>
                      </a:r>
                      <a:r>
                        <a:rPr lang="lt-LT" sz="1000" i="1">
                          <a:solidFill>
                            <a:srgbClr val="0563C1"/>
                          </a:solidFill>
                          <a:latin typeface="Fira Sans" panose="020B0503050000020004" pitchFamily="34" charset="0"/>
                          <a:ea typeface="Fira Sans" panose="020B0503050000020004" pitchFamily="34" charset="0"/>
                        </a:rPr>
                        <a:t> </a:t>
                      </a:r>
                      <a:r>
                        <a:rPr lang="lt-LT" sz="1000" i="1">
                          <a:latin typeface="Fira Sans" panose="020B0503050000020004" pitchFamily="34" charset="0"/>
                          <a:ea typeface="Fira Sans" panose="020B0503050000020004" pitchFamily="34" charset="0"/>
                        </a:rPr>
                        <a:t>rekomendacijos SAM</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8188444"/>
                  </a:ext>
                </a:extLst>
              </a:tr>
              <a:tr h="24369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latin typeface="Fira Sans" panose="020B0503050000020004" pitchFamily="34" charset="0"/>
                          <a:ea typeface="Fira Sans" panose="020B0503050000020004" pitchFamily="34" charset="0"/>
                        </a:rPr>
                        <a:t>2. TEISINGUMAS</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tcPr>
                </a:tc>
                <a:tc hMerge="1">
                  <a:txBody>
                    <a:bodyPr/>
                    <a:lstStyle/>
                    <a:p>
                      <a:endParaRPr lang="lt-LT"/>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000" b="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tcPr>
                </a:tc>
                <a:extLst>
                  <a:ext uri="{0D108BD9-81ED-4DB2-BD59-A6C34878D82A}">
                    <a16:rowId xmlns:a16="http://schemas.microsoft.com/office/drawing/2014/main" val="755978382"/>
                  </a:ext>
                </a:extLst>
              </a:tr>
              <a:tr h="811138">
                <a:tc>
                  <a:txBody>
                    <a:bodyPr/>
                    <a:lstStyle/>
                    <a:p>
                      <a:r>
                        <a:rPr lang="lt-LT" sz="1100">
                          <a:latin typeface="Fira Sans" panose="020B0503050000020004" pitchFamily="34" charset="0"/>
                          <a:ea typeface="Fira Sans" panose="020B0503050000020004" pitchFamily="34" charset="0"/>
                        </a:rPr>
                        <a:t>Rezultatyvesnė antstolių veiklos kontrolė ir notarų veiklos tarnybinė priežiūra</a:t>
                      </a:r>
                      <a:endParaRPr lang="lt-LT" sz="1000" i="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lt-LT" sz="1100" kern="100">
                          <a:effectLst/>
                          <a:latin typeface="Fira Sans" panose="020B0503050000020004" pitchFamily="34" charset="0"/>
                          <a:ea typeface="Yu Mincho" panose="02020400000000000000" pitchFamily="18" charset="-128"/>
                          <a:cs typeface="Arial" panose="020B0604020202020204" pitchFamily="34" charset="0"/>
                        </a:rPr>
                        <a:t>Patobulinus antstolių ir notarų veiklos patikrinimų tvarkas, ir 2024 m. atlikus 48 notarų ir 31 antstolio veiklos patikrinimus, nuo 2020 m. iki 2024 m.  sumažėjo pasikartojančių antstolių (nuo 27 proc. iki 18,8 proc.) ir notarų (nuo 35 proc. iki 29 proc.) nustatomų trūkumų dalis. Visi patikrinimų metu nustatyti veiklos trūkumai pašalinami nustatytu laiku.</a:t>
                      </a:r>
                      <a:endParaRPr lang="lt-LT" sz="1000" i="1">
                        <a:latin typeface="Fira Sans" panose="020B0503050000020004" pitchFamily="34" charset="0"/>
                        <a:ea typeface="Fira Sans" panose="020B0503050000020004" pitchFamily="34" charset="0"/>
                      </a:endParaRPr>
                    </a:p>
                  </a:txBody>
                  <a:tcPr marL="68580" marR="68580"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t-LT" sz="1000" i="1" u="sng" kern="1200" dirty="0">
                          <a:solidFill>
                            <a:schemeClr val="tx1"/>
                          </a:solidFill>
                          <a:effectLst/>
                          <a:latin typeface="Fira Sans" panose="020B0503050000020004" pitchFamily="34" charset="0"/>
                          <a:ea typeface="Fira Sans" panose="020B0503050000020004" pitchFamily="34" charset="0"/>
                          <a:cs typeface="+mn-cs"/>
                          <a:hlinkClick r:id="rId5"/>
                        </a:rPr>
                        <a:t>Ar užtikrinama, kad antstoliams ir notarams pavestos valstybės funkcijos būtų vykdomos efektyviai (2020 m.)</a:t>
                      </a:r>
                      <a:r>
                        <a:rPr lang="lt-LT" sz="1000" i="1" u="sng" kern="1200" dirty="0">
                          <a:solidFill>
                            <a:schemeClr val="tx1"/>
                          </a:solidFill>
                          <a:effectLst/>
                          <a:latin typeface="Fira Sans" panose="020B0503050000020004" pitchFamily="34" charset="0"/>
                          <a:ea typeface="Fira Sans" panose="020B0503050000020004" pitchFamily="34" charset="0"/>
                          <a:cs typeface="+mn-cs"/>
                        </a:rPr>
                        <a:t>,</a:t>
                      </a:r>
                      <a:r>
                        <a:rPr lang="lt-LT" sz="1000" i="1" kern="1200" dirty="0">
                          <a:solidFill>
                            <a:schemeClr val="tx1"/>
                          </a:solidFill>
                          <a:effectLst/>
                          <a:latin typeface="Fira Sans" panose="020B0503050000020004" pitchFamily="34" charset="0"/>
                          <a:ea typeface="Fira Sans" panose="020B0503050000020004" pitchFamily="34" charset="0"/>
                          <a:cs typeface="+mn-cs"/>
                        </a:rPr>
                        <a:t> rekomendacija LRV</a:t>
                      </a:r>
                      <a:endParaRPr lang="lt-LT" sz="1000" i="1" dirty="0">
                        <a:latin typeface="Fira Sans" panose="020B0503050000020004" pitchFamily="34" charset="0"/>
                        <a:ea typeface="Fira Sans" panose="020B0503050000020004" pitchFamily="34" charset="0"/>
                      </a:endParaRPr>
                    </a:p>
                  </a:txBody>
                  <a:tcPr marL="68580" marR="68580"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7206752"/>
                  </a:ext>
                </a:extLst>
              </a:tr>
            </a:tbl>
          </a:graphicData>
        </a:graphic>
      </p:graphicFrame>
      <p:sp>
        <p:nvSpPr>
          <p:cNvPr id="7" name="Pavadinimas 1">
            <a:extLst>
              <a:ext uri="{FF2B5EF4-FFF2-40B4-BE49-F238E27FC236}">
                <a16:creationId xmlns:a16="http://schemas.microsoft.com/office/drawing/2014/main" id="{E104E941-C889-FC71-2127-0F21487684C6}"/>
              </a:ext>
            </a:extLst>
          </p:cNvPr>
          <p:cNvSpPr txBox="1">
            <a:spLocks/>
          </p:cNvSpPr>
          <p:nvPr/>
        </p:nvSpPr>
        <p:spPr>
          <a:xfrm>
            <a:off x="974725" y="834859"/>
            <a:ext cx="10515600" cy="45194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1400" kern="1200">
                <a:solidFill>
                  <a:srgbClr val="192850"/>
                </a:solidFill>
                <a:latin typeface="Fira Sans" panose="020B0503050000020004" pitchFamily="34" charset="0"/>
                <a:ea typeface="Fira Sans" panose="020B0503050000020004" pitchFamily="34" charset="0"/>
                <a:cs typeface="+mj-cs"/>
              </a:defRPr>
            </a:lvl1pPr>
          </a:lstStyle>
          <a:p>
            <a:endParaRPr lang="lt-LT"/>
          </a:p>
        </p:txBody>
      </p:sp>
      <p:sp>
        <p:nvSpPr>
          <p:cNvPr id="12" name="TextBox 11">
            <a:extLst>
              <a:ext uri="{FF2B5EF4-FFF2-40B4-BE49-F238E27FC236}">
                <a16:creationId xmlns:a16="http://schemas.microsoft.com/office/drawing/2014/main" id="{A5DE56AC-CACD-876C-B467-F4D45CA82503}"/>
              </a:ext>
            </a:extLst>
          </p:cNvPr>
          <p:cNvSpPr txBox="1"/>
          <p:nvPr/>
        </p:nvSpPr>
        <p:spPr>
          <a:xfrm>
            <a:off x="632119" y="525712"/>
            <a:ext cx="9915599" cy="369332"/>
          </a:xfrm>
          <a:prstGeom prst="rect">
            <a:avLst/>
          </a:prstGeom>
          <a:noFill/>
        </p:spPr>
        <p:txBody>
          <a:bodyPr wrap="square">
            <a:spAutoFit/>
          </a:bodyPr>
          <a:lstStyle/>
          <a:p>
            <a:endParaRPr lang="lt-LT" b="1">
              <a:solidFill>
                <a:srgbClr val="192850"/>
              </a:solidFill>
              <a:latin typeface="Fira Sans" panose="020B0503050000020004" pitchFamily="34" charset="0"/>
              <a:ea typeface="Fira Sans" panose="020B0503050000020004" pitchFamily="34" charset="0"/>
            </a:endParaRPr>
          </a:p>
        </p:txBody>
      </p:sp>
      <p:sp>
        <p:nvSpPr>
          <p:cNvPr id="2" name="TextBox 1">
            <a:extLst>
              <a:ext uri="{FF2B5EF4-FFF2-40B4-BE49-F238E27FC236}">
                <a16:creationId xmlns:a16="http://schemas.microsoft.com/office/drawing/2014/main" id="{72E209B3-30C9-0366-DC53-B36A45074AE3}"/>
              </a:ext>
            </a:extLst>
          </p:cNvPr>
          <p:cNvSpPr txBox="1"/>
          <p:nvPr/>
        </p:nvSpPr>
        <p:spPr>
          <a:xfrm>
            <a:off x="678193" y="554347"/>
            <a:ext cx="10285081" cy="369332"/>
          </a:xfrm>
          <a:prstGeom prst="rect">
            <a:avLst/>
          </a:prstGeom>
          <a:noFill/>
        </p:spPr>
        <p:txBody>
          <a:bodyPr wrap="square">
            <a:spAutoFit/>
          </a:bodyPr>
          <a:lstStyle/>
          <a:p>
            <a:r>
              <a:rPr lang="lt-LT" b="1">
                <a:solidFill>
                  <a:srgbClr val="192850"/>
                </a:solidFill>
                <a:latin typeface="Fira Sans" panose="020B0503050000020004" pitchFamily="34" charset="0"/>
                <a:ea typeface="Fira Sans" panose="020B0503050000020004" pitchFamily="34" charset="0"/>
              </a:rPr>
              <a:t>REIKŠMINGI 2024-09-01 – 2025-03-01 LAIKOTARPIU </a:t>
            </a:r>
            <a:r>
              <a:rPr lang="lt-LT" b="1" u="sng">
                <a:solidFill>
                  <a:srgbClr val="192850"/>
                </a:solidFill>
                <a:latin typeface="Fira Sans" panose="020B0503050000020004" pitchFamily="34" charset="0"/>
                <a:ea typeface="Fira Sans" panose="020B0503050000020004" pitchFamily="34" charset="0"/>
              </a:rPr>
              <a:t>ĮVYKĘ</a:t>
            </a:r>
            <a:r>
              <a:rPr lang="lt-LT" b="1">
                <a:solidFill>
                  <a:srgbClr val="192850"/>
                </a:solidFill>
                <a:latin typeface="Fira Sans" panose="020B0503050000020004" pitchFamily="34" charset="0"/>
                <a:ea typeface="Fira Sans" panose="020B0503050000020004" pitchFamily="34" charset="0"/>
              </a:rPr>
              <a:t> POKYČIAI</a:t>
            </a:r>
          </a:p>
        </p:txBody>
      </p:sp>
    </p:spTree>
    <p:extLst>
      <p:ext uri="{BB962C8B-B14F-4D97-AF65-F5344CB8AC3E}">
        <p14:creationId xmlns:p14="http://schemas.microsoft.com/office/powerpoint/2010/main" val="266375617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E4330-152E-5ED9-FF24-1235E6DB021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DC22427-F87F-2672-B1E0-C63D2678A803}"/>
              </a:ext>
            </a:extLst>
          </p:cNvPr>
          <p:cNvSpPr>
            <a:spLocks noGrp="1"/>
          </p:cNvSpPr>
          <p:nvPr>
            <p:ph type="title"/>
          </p:nvPr>
        </p:nvSpPr>
        <p:spPr>
          <a:xfrm>
            <a:off x="711200" y="276139"/>
            <a:ext cx="10515600" cy="451945"/>
          </a:xfrm>
        </p:spPr>
        <p:txBody>
          <a:bodyPr/>
          <a:lstStyle/>
          <a:p>
            <a:r>
              <a:rPr lang="lt-LT">
                <a:latin typeface="Fira Sans"/>
              </a:rPr>
              <a:t>Kovas 2025 | Rekomendacijų įgyvendinimo ataskaita </a:t>
            </a:r>
          </a:p>
        </p:txBody>
      </p:sp>
      <p:sp>
        <p:nvSpPr>
          <p:cNvPr id="3" name="Skaidrės numerio vietos rezervavimo ženklas 2">
            <a:extLst>
              <a:ext uri="{FF2B5EF4-FFF2-40B4-BE49-F238E27FC236}">
                <a16:creationId xmlns:a16="http://schemas.microsoft.com/office/drawing/2014/main" id="{E09B7DE3-238E-3962-84A5-B566D5BC3A60}"/>
              </a:ext>
            </a:extLst>
          </p:cNvPr>
          <p:cNvSpPr>
            <a:spLocks noGrp="1"/>
          </p:cNvSpPr>
          <p:nvPr>
            <p:ph type="sldNum" sz="quarter" idx="12"/>
          </p:nvPr>
        </p:nvSpPr>
        <p:spPr>
          <a:xfrm>
            <a:off x="8619067" y="6332288"/>
            <a:ext cx="2625447" cy="365125"/>
          </a:xfrm>
        </p:spPr>
        <p:txBody>
          <a:bodyPr/>
          <a:lstStyle/>
          <a:p>
            <a:fld id="{433D822E-14E5-4FC8-890B-4527FF1CA33F}" type="slidenum">
              <a:rPr lang="lt-LT" smtClean="0"/>
              <a:t>5</a:t>
            </a:fld>
            <a:endParaRPr lang="lt-LT"/>
          </a:p>
        </p:txBody>
      </p:sp>
      <p:graphicFrame>
        <p:nvGraphicFramePr>
          <p:cNvPr id="5" name="Turinio vietos rezervavimo ženklas 4">
            <a:extLst>
              <a:ext uri="{FF2B5EF4-FFF2-40B4-BE49-F238E27FC236}">
                <a16:creationId xmlns:a16="http://schemas.microsoft.com/office/drawing/2014/main" id="{FA3D5D94-EE27-6BD1-9FAC-AD825784138E}"/>
              </a:ext>
            </a:extLst>
          </p:cNvPr>
          <p:cNvGraphicFramePr>
            <a:graphicFrameLocks noGrp="1"/>
          </p:cNvGraphicFramePr>
          <p:nvPr>
            <p:ph sz="half" idx="2"/>
            <p:extLst>
              <p:ext uri="{D42A27DB-BD31-4B8C-83A1-F6EECF244321}">
                <p14:modId xmlns:p14="http://schemas.microsoft.com/office/powerpoint/2010/main" val="1996317910"/>
              </p:ext>
            </p:extLst>
          </p:nvPr>
        </p:nvGraphicFramePr>
        <p:xfrm>
          <a:off x="534951" y="1041704"/>
          <a:ext cx="10571564" cy="4795140"/>
        </p:xfrm>
        <a:graphic>
          <a:graphicData uri="http://schemas.openxmlformats.org/drawingml/2006/table">
            <a:tbl>
              <a:tblPr firstRow="1" bandRow="1">
                <a:tableStyleId>{5940675A-B579-460E-94D1-54222C63F5DA}</a:tableStyleId>
              </a:tblPr>
              <a:tblGrid>
                <a:gridCol w="2121967">
                  <a:extLst>
                    <a:ext uri="{9D8B030D-6E8A-4147-A177-3AD203B41FA5}">
                      <a16:colId xmlns:a16="http://schemas.microsoft.com/office/drawing/2014/main" val="2784696905"/>
                    </a:ext>
                  </a:extLst>
                </a:gridCol>
                <a:gridCol w="6852557">
                  <a:extLst>
                    <a:ext uri="{9D8B030D-6E8A-4147-A177-3AD203B41FA5}">
                      <a16:colId xmlns:a16="http://schemas.microsoft.com/office/drawing/2014/main" val="3389454549"/>
                    </a:ext>
                  </a:extLst>
                </a:gridCol>
                <a:gridCol w="1597040">
                  <a:extLst>
                    <a:ext uri="{9D8B030D-6E8A-4147-A177-3AD203B41FA5}">
                      <a16:colId xmlns:a16="http://schemas.microsoft.com/office/drawing/2014/main" val="1250005028"/>
                    </a:ext>
                  </a:extLst>
                </a:gridCol>
              </a:tblGrid>
              <a:tr h="444820">
                <a:tc>
                  <a:txBody>
                    <a:bodyPr/>
                    <a:lstStyle/>
                    <a:p>
                      <a:pPr algn="ctr"/>
                      <a:r>
                        <a:rPr lang="lt-LT" sz="1200" b="1">
                          <a:latin typeface="Fira Sans" panose="020B0503050000020004" pitchFamily="34" charset="0"/>
                          <a:ea typeface="Fira Sans" panose="020B0503050000020004" pitchFamily="34" charset="0"/>
                        </a:rPr>
                        <a:t>LAUKIAMI REIKŠMINGI POKYČIAI</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lt-LT" sz="1200" b="1" kern="1200">
                          <a:solidFill>
                            <a:schemeClr val="tx1"/>
                          </a:solidFill>
                          <a:effectLst/>
                          <a:latin typeface="Fira Sans" panose="020B0503050000020004" pitchFamily="34" charset="0"/>
                          <a:ea typeface="Fira Sans" panose="020B0503050000020004" pitchFamily="34" charset="0"/>
                          <a:cs typeface="+mn-cs"/>
                        </a:rPr>
                        <a:t>ĮVYKĘ REIKŠMINGI POKYČIAI</a:t>
                      </a:r>
                      <a:endParaRPr lang="lt-LT" sz="1200" b="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AUDITO PAVADINIMAS, SUBJEKTAS</a:t>
                      </a:r>
                      <a:endParaRPr lang="lt-LT" sz="1200" b="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11902104"/>
                  </a:ext>
                </a:extLst>
              </a:tr>
              <a:tr h="26689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latin typeface="Fira Sans" panose="020B0503050000020004" pitchFamily="34" charset="0"/>
                          <a:ea typeface="Fira Sans" panose="020B0503050000020004" pitchFamily="34" charset="0"/>
                        </a:rPr>
                        <a:t>1. SVEIKATOS APSAUGA</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tcPr>
                </a:tc>
                <a:tc hMerge="1">
                  <a:txBody>
                    <a:bodyPr/>
                    <a:lstStyle/>
                    <a:p>
                      <a:endParaRPr lang="lt-LT"/>
                    </a:p>
                  </a:txBody>
                  <a:tcPr>
                    <a:lnL w="12700" cap="flat" cmpd="sng" algn="ctr">
                      <a:solidFill>
                        <a:srgbClr val="166AAB"/>
                      </a:solidFill>
                      <a:prstDash val="solid"/>
                      <a:round/>
                      <a:headEnd type="none" w="med" len="med"/>
                      <a:tailEnd type="none" w="med" len="med"/>
                    </a:lnL>
                    <a:lnT w="12700" cap="flat" cmpd="sng" algn="ctr">
                      <a:solidFill>
                        <a:srgbClr val="166AAB"/>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100" b="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tcPr>
                </a:tc>
                <a:extLst>
                  <a:ext uri="{0D108BD9-81ED-4DB2-BD59-A6C34878D82A}">
                    <a16:rowId xmlns:a16="http://schemas.microsoft.com/office/drawing/2014/main" val="1467472071"/>
                  </a:ext>
                </a:extLst>
              </a:tr>
              <a:tr h="1836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dirty="0">
                          <a:latin typeface="Fira Sans"/>
                          <a:ea typeface="Fira Sans" panose="020B0503050000020004" pitchFamily="34" charset="0"/>
                        </a:rPr>
                        <a:t>Užtikrintas tvarus sveikatos priežiūros paslaugų teikimas ekstremaliųjų situacijų metu</a:t>
                      </a:r>
                      <a:endParaRPr lang="lt-LT" sz="1100" i="1" dirty="0">
                        <a:latin typeface="Fira Sans"/>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100" kern="100" dirty="0">
                          <a:effectLst/>
                          <a:latin typeface="Fira Sans"/>
                          <a:ea typeface="Yu Mincho"/>
                          <a:cs typeface="Arial"/>
                        </a:rPr>
                        <a:t>Vykdyti gydymo įstaigų parengties ekstremaliosioms situacijoms stebėseną, skaitmenizuoti atsargų sukaupimo ir panaudojimo stebėseną, atsisakyti vyriausiojo epidemiologo funkcijų, jas perduodant Nacionaliniam visuomenės sveikatos centrui, su  galimomis ekstremaliųjų situacijų rizikomis susieti sveikatos priežiūros specialistų rengimą: patvirtinti mokymų programas, periodiškai kelti specialistų kompetencijas.</a:t>
                      </a:r>
                    </a:p>
                    <a:p>
                      <a:pPr marL="0" marR="0" lvl="0" indent="0" algn="just"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endParaRPr lang="lt-LT" sz="800" kern="100" dirty="0">
                        <a:effectLst/>
                        <a:latin typeface="Fira Sans"/>
                        <a:ea typeface="Yu Mincho"/>
                        <a:cs typeface="Arial"/>
                      </a:endParaRPr>
                    </a:p>
                    <a:p>
                      <a:pPr marL="0" marR="0" lvl="0" indent="0" algn="l"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endParaRPr lang="lt-LT" sz="1100" kern="100" dirty="0">
                        <a:effectLst/>
                        <a:latin typeface="Fira Sans"/>
                        <a:ea typeface="Yu Mincho"/>
                        <a:cs typeface="Arial"/>
                      </a:endParaRPr>
                    </a:p>
                    <a:p>
                      <a:pPr marL="0" marR="0" lvl="0" indent="0" algn="l"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endParaRPr lang="lt-LT" sz="1100" kern="100" dirty="0">
                        <a:effectLst/>
                        <a:latin typeface="Fira Sans"/>
                        <a:ea typeface="Yu Mincho"/>
                        <a:cs typeface="Arial"/>
                      </a:endParaRPr>
                    </a:p>
                    <a:p>
                      <a:pPr marL="0" marR="0" lvl="0" indent="0" algn="l"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endParaRPr lang="lt-LT" sz="1100" kern="100" dirty="0">
                        <a:effectLst/>
                        <a:latin typeface="Fira Sans"/>
                        <a:ea typeface="Yu Mincho"/>
                        <a:cs typeface="Arial"/>
                      </a:endParaRPr>
                    </a:p>
                    <a:p>
                      <a:pPr marL="0" marR="0" lvl="0" indent="0" algn="l"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100" i="1" kern="100" dirty="0">
                          <a:effectLst/>
                          <a:latin typeface="Fira Sans"/>
                          <a:ea typeface="Yu Mincho"/>
                          <a:cs typeface="Arial"/>
                        </a:rPr>
                        <a:t>Į</a:t>
                      </a:r>
                      <a:r>
                        <a:rPr lang="es-ES" sz="1100" i="1" kern="100" dirty="0">
                          <a:effectLst/>
                          <a:latin typeface="Fira Sans"/>
                          <a:ea typeface="Yu Mincho"/>
                          <a:cs typeface="Arial"/>
                        </a:rPr>
                        <a:t>gyvendinimo datos  – 2023 m., 2024 m</a:t>
                      </a:r>
                      <a:r>
                        <a:rPr lang="lt-LT" sz="1100" i="1" kern="100" dirty="0">
                          <a:effectLst/>
                          <a:latin typeface="Fira Sans"/>
                          <a:ea typeface="Yu Mincho"/>
                          <a:cs typeface="Arial"/>
                        </a:rPr>
                        <a:t>.</a:t>
                      </a:r>
                      <a:endParaRPr lang="lt-LT" sz="1100" i="1" dirty="0">
                        <a:latin typeface="Fira Sans"/>
                        <a:ea typeface="Fira Sans" panose="020B0503050000020004" pitchFamily="34" charset="0"/>
                      </a:endParaRPr>
                    </a:p>
                  </a:txBody>
                  <a:tcPr marL="68580" marR="68580"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000" i="1" u="sng" kern="1200" dirty="0">
                          <a:solidFill>
                            <a:schemeClr val="tx1"/>
                          </a:solidFill>
                          <a:effectLst/>
                          <a:latin typeface="Fira Sans"/>
                          <a:ea typeface="Fira Sans" panose="020B0503050000020004" pitchFamily="34" charset="0"/>
                          <a:cs typeface="+mn-cs"/>
                          <a:hlinkClick r:id="rId3"/>
                        </a:rPr>
                        <a:t>Sveikatos priežiūros tvarumo užtikrinimas esant ekstremaliosioms situacijoms (2022 m.)</a:t>
                      </a:r>
                      <a:r>
                        <a:rPr lang="lt-LT" sz="1000" i="1" kern="1200" dirty="0">
                          <a:solidFill>
                            <a:schemeClr val="tx1"/>
                          </a:solidFill>
                          <a:effectLst/>
                          <a:latin typeface="Fira Sans"/>
                          <a:ea typeface="Fira Sans" panose="020B0503050000020004" pitchFamily="34" charset="0"/>
                          <a:cs typeface="+mn-cs"/>
                        </a:rPr>
                        <a:t>, rekomendacijos SAM </a:t>
                      </a:r>
                      <a:endParaRPr lang="lt-LT" sz="1100" i="1" dirty="0">
                        <a:latin typeface="Fira Sans"/>
                        <a:ea typeface="Fira Sans" panose="020B0503050000020004" pitchFamily="34" charset="0"/>
                      </a:endParaRPr>
                    </a:p>
                  </a:txBody>
                  <a:tcPr marL="68580" marR="68580"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4326885"/>
                  </a:ext>
                </a:extLst>
              </a:tr>
              <a:tr h="26689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latin typeface="Fira Sans" panose="020B0503050000020004" pitchFamily="34" charset="0"/>
                          <a:ea typeface="Fira Sans" panose="020B0503050000020004" pitchFamily="34" charset="0"/>
                        </a:rPr>
                        <a:t>2. TRANSPORTAS IR RYŠIAI</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tcPr>
                </a:tc>
                <a:tc hMerge="1">
                  <a:txBody>
                    <a:bodyPr/>
                    <a:lstStyle/>
                    <a:p>
                      <a:endParaRPr lang="lt-LT"/>
                    </a:p>
                  </a:txBody>
                  <a:tcPr>
                    <a:lnL w="12700" cap="flat" cmpd="sng" algn="ctr">
                      <a:solidFill>
                        <a:srgbClr val="166AAB"/>
                      </a:solidFill>
                      <a:prstDash val="solid"/>
                      <a:round/>
                      <a:headEnd type="none" w="med" len="med"/>
                      <a:tailEnd type="none" w="med" len="med"/>
                    </a:lnL>
                    <a:lnT w="12700" cap="flat" cmpd="sng" algn="ctr">
                      <a:solidFill>
                        <a:srgbClr val="166AAB"/>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100" b="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tcPr>
                </a:tc>
                <a:extLst>
                  <a:ext uri="{0D108BD9-81ED-4DB2-BD59-A6C34878D82A}">
                    <a16:rowId xmlns:a16="http://schemas.microsoft.com/office/drawing/2014/main" val="755978382"/>
                  </a:ext>
                </a:extLst>
              </a:tr>
              <a:tr h="1460492">
                <a:tc>
                  <a:txBody>
                    <a:bodyPr/>
                    <a:lstStyle/>
                    <a:p>
                      <a:pPr algn="l"/>
                      <a:r>
                        <a:rPr lang="lt-LT" sz="1100">
                          <a:latin typeface="Fira Sans"/>
                          <a:ea typeface="Fira Sans" panose="020B0503050000020004" pitchFamily="34" charset="0"/>
                        </a:rPr>
                        <a:t>Užtikrinama tvari Klaipėdos jūrų uosto plėtra</a:t>
                      </a:r>
                      <a:endParaRPr lang="lt-LT" sz="1100" i="1">
                        <a:latin typeface="Fira Sans"/>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100" kern="100">
                          <a:effectLst/>
                          <a:latin typeface="Fira Sans"/>
                          <a:ea typeface="Yu Mincho"/>
                          <a:cs typeface="Arial"/>
                        </a:rPr>
                        <a:t>Įvertinti uosto rezervinių teritorijų poreikį ir, atsižvelgus į šių teritorijų panaudojimo galimybes, priimti sprendimus dėl jų reikalingumo.</a:t>
                      </a:r>
                    </a:p>
                    <a:p>
                      <a:pPr marL="0" marR="0" lvl="0" indent="0" algn="just"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100" kern="100">
                          <a:effectLst/>
                          <a:latin typeface="Fira Sans"/>
                          <a:ea typeface="Yu Mincho"/>
                          <a:cs typeface="Arial"/>
                        </a:rPr>
                        <a:t>VĮ Klaipėdos valstybinio jūrų uosto direkcija kreipėsi į Susisiekimo ministeriją dėl 19,7 ha žemės plotų išbraukimo iš uosto rezervinių teritorijų sąrašo ir šių teritorijų naujų ribų nustatymo. Yra parengtas ir derinamas Vyriausybės nutarimo projektas kuriuo nauja redakcija išdėstomas Klaipėdos valstybinio jūrų uosto žemės, uosto akvatorijos ir uosto rezervinių teritorijų, reikalingų Klaipėdos valstybiniam jūrų uostui plėsti, sąrašas, pagal kurį nustatytos uosto žemės, uosto akvatorijos ir uosto rezervinių teritorijų ribos.</a:t>
                      </a:r>
                    </a:p>
                    <a:p>
                      <a:pPr marL="0" marR="0" lvl="0" indent="0" algn="l"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100" i="1" kern="100">
                          <a:effectLst/>
                          <a:latin typeface="Fira Sans"/>
                          <a:ea typeface="Yu Mincho"/>
                          <a:cs typeface="Arial"/>
                        </a:rPr>
                        <a:t>Įgyvendinimo data – 2024 m.</a:t>
                      </a:r>
                      <a:endParaRPr lang="lt-LT" sz="1100" i="1">
                        <a:latin typeface="Fira Sans"/>
                        <a:ea typeface="Fira Sans" panose="020B0503050000020004" pitchFamily="34" charset="0"/>
                      </a:endParaRPr>
                    </a:p>
                  </a:txBody>
                  <a:tcPr marL="68580" marR="68580"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000" i="1" dirty="0">
                          <a:latin typeface="Fira Sans"/>
                          <a:ea typeface="Fira Sans" panose="020B0503050000020004" pitchFamily="34" charset="0"/>
                          <a:hlinkClick r:id="rId4"/>
                        </a:rPr>
                        <a:t>Klaipėdos jūrų uosto infrastruktūros valdymas (2022 m.)</a:t>
                      </a:r>
                      <a:r>
                        <a:rPr lang="lt-LT" sz="1000" i="1" dirty="0">
                          <a:latin typeface="Fira Sans"/>
                          <a:ea typeface="Fira Sans" panose="020B0503050000020004" pitchFamily="34" charset="0"/>
                        </a:rPr>
                        <a:t>, rekomendacija AB Klaipėdos valstybinio jūrų uosto direkcijai </a:t>
                      </a:r>
                      <a:endParaRPr lang="lt-LT" sz="1100" i="1" dirty="0">
                        <a:latin typeface="Fira Sans"/>
                        <a:ea typeface="Fira Sans" panose="020B0503050000020004" pitchFamily="34" charset="0"/>
                      </a:endParaRPr>
                    </a:p>
                  </a:txBody>
                  <a:tcPr marL="68580" marR="68580"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7206752"/>
                  </a:ext>
                </a:extLst>
              </a:tr>
            </a:tbl>
          </a:graphicData>
        </a:graphic>
      </p:graphicFrame>
      <p:sp>
        <p:nvSpPr>
          <p:cNvPr id="7" name="Pavadinimas 1">
            <a:extLst>
              <a:ext uri="{FF2B5EF4-FFF2-40B4-BE49-F238E27FC236}">
                <a16:creationId xmlns:a16="http://schemas.microsoft.com/office/drawing/2014/main" id="{A9807CED-9340-BC58-5CD7-C30B73B8D639}"/>
              </a:ext>
            </a:extLst>
          </p:cNvPr>
          <p:cNvSpPr txBox="1">
            <a:spLocks/>
          </p:cNvSpPr>
          <p:nvPr/>
        </p:nvSpPr>
        <p:spPr>
          <a:xfrm>
            <a:off x="974725" y="834859"/>
            <a:ext cx="10515600" cy="45194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1400" kern="1200">
                <a:solidFill>
                  <a:srgbClr val="192850"/>
                </a:solidFill>
                <a:latin typeface="Fira Sans" panose="020B0503050000020004" pitchFamily="34" charset="0"/>
                <a:ea typeface="Fira Sans" panose="020B0503050000020004" pitchFamily="34" charset="0"/>
                <a:cs typeface="+mj-cs"/>
              </a:defRPr>
            </a:lvl1pPr>
          </a:lstStyle>
          <a:p>
            <a:endParaRPr lang="lt-LT"/>
          </a:p>
        </p:txBody>
      </p:sp>
      <p:sp>
        <p:nvSpPr>
          <p:cNvPr id="12" name="TextBox 11">
            <a:extLst>
              <a:ext uri="{FF2B5EF4-FFF2-40B4-BE49-F238E27FC236}">
                <a16:creationId xmlns:a16="http://schemas.microsoft.com/office/drawing/2014/main" id="{A3C796AA-EA31-D37B-EAF4-B61C1CB1C418}"/>
              </a:ext>
            </a:extLst>
          </p:cNvPr>
          <p:cNvSpPr txBox="1"/>
          <p:nvPr/>
        </p:nvSpPr>
        <p:spPr>
          <a:xfrm>
            <a:off x="632119" y="525712"/>
            <a:ext cx="9915599" cy="369332"/>
          </a:xfrm>
          <a:prstGeom prst="rect">
            <a:avLst/>
          </a:prstGeom>
          <a:noFill/>
        </p:spPr>
        <p:txBody>
          <a:bodyPr wrap="square">
            <a:spAutoFit/>
          </a:bodyPr>
          <a:lstStyle/>
          <a:p>
            <a:endParaRPr lang="lt-LT" b="1">
              <a:solidFill>
                <a:srgbClr val="192850"/>
              </a:solidFill>
              <a:latin typeface="Fira Sans" panose="020B0503050000020004" pitchFamily="34" charset="0"/>
              <a:ea typeface="Fira Sans" panose="020B0503050000020004" pitchFamily="34" charset="0"/>
            </a:endParaRPr>
          </a:p>
        </p:txBody>
      </p:sp>
      <p:sp>
        <p:nvSpPr>
          <p:cNvPr id="2" name="TextBox 1">
            <a:extLst>
              <a:ext uri="{FF2B5EF4-FFF2-40B4-BE49-F238E27FC236}">
                <a16:creationId xmlns:a16="http://schemas.microsoft.com/office/drawing/2014/main" id="{DAED865D-8559-7F8F-059B-999576A6FD8C}"/>
              </a:ext>
            </a:extLst>
          </p:cNvPr>
          <p:cNvSpPr txBox="1"/>
          <p:nvPr/>
        </p:nvSpPr>
        <p:spPr>
          <a:xfrm>
            <a:off x="678193" y="554347"/>
            <a:ext cx="10285081" cy="369332"/>
          </a:xfrm>
          <a:prstGeom prst="rect">
            <a:avLst/>
          </a:prstGeom>
          <a:noFill/>
        </p:spPr>
        <p:txBody>
          <a:bodyPr wrap="square">
            <a:spAutoFit/>
          </a:bodyPr>
          <a:lstStyle/>
          <a:p>
            <a:r>
              <a:rPr lang="lt-LT" b="1" dirty="0">
                <a:solidFill>
                  <a:srgbClr val="192850"/>
                </a:solidFill>
                <a:latin typeface="Fira Sans" panose="020B0503050000020004" pitchFamily="34" charset="0"/>
                <a:ea typeface="Fira Sans" panose="020B0503050000020004" pitchFamily="34" charset="0"/>
              </a:rPr>
              <a:t>REIKŠMINGI 2024-09-01 – 2025-03-01 LAIKOTARPIU LAUKIAMI POKYČIAI (1)</a:t>
            </a:r>
          </a:p>
        </p:txBody>
      </p:sp>
      <p:graphicFrame>
        <p:nvGraphicFramePr>
          <p:cNvPr id="8" name="Lentelė 7">
            <a:extLst>
              <a:ext uri="{FF2B5EF4-FFF2-40B4-BE49-F238E27FC236}">
                <a16:creationId xmlns:a16="http://schemas.microsoft.com/office/drawing/2014/main" id="{E9CE023B-1D54-5A15-9F95-38E9D2B13904}"/>
              </a:ext>
            </a:extLst>
          </p:cNvPr>
          <p:cNvGraphicFramePr>
            <a:graphicFrameLocks noGrp="1"/>
          </p:cNvGraphicFramePr>
          <p:nvPr>
            <p:extLst>
              <p:ext uri="{D42A27DB-BD31-4B8C-83A1-F6EECF244321}">
                <p14:modId xmlns:p14="http://schemas.microsoft.com/office/powerpoint/2010/main" val="746464419"/>
              </p:ext>
            </p:extLst>
          </p:nvPr>
        </p:nvGraphicFramePr>
        <p:xfrm>
          <a:off x="2661758" y="2956106"/>
          <a:ext cx="6868483" cy="853440"/>
        </p:xfrm>
        <a:graphic>
          <a:graphicData uri="http://schemas.openxmlformats.org/drawingml/2006/table">
            <a:tbl>
              <a:tblPr firstRow="1" bandRow="1">
                <a:tableStyleId>{5C22544A-7EE6-4342-B048-85BDC9FD1C3A}</a:tableStyleId>
              </a:tblPr>
              <a:tblGrid>
                <a:gridCol w="3178226">
                  <a:extLst>
                    <a:ext uri="{9D8B030D-6E8A-4147-A177-3AD203B41FA5}">
                      <a16:colId xmlns:a16="http://schemas.microsoft.com/office/drawing/2014/main" val="657622050"/>
                    </a:ext>
                  </a:extLst>
                </a:gridCol>
                <a:gridCol w="3690257">
                  <a:extLst>
                    <a:ext uri="{9D8B030D-6E8A-4147-A177-3AD203B41FA5}">
                      <a16:colId xmlns:a16="http://schemas.microsoft.com/office/drawing/2014/main" val="1696415867"/>
                    </a:ext>
                  </a:extLst>
                </a:gridCol>
              </a:tblGrid>
              <a:tr h="728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000" b="0" i="1" u="none" strike="noStrike" kern="100" noProof="0" dirty="0">
                          <a:solidFill>
                            <a:srgbClr val="1B1E29"/>
                          </a:solidFill>
                          <a:effectLst/>
                          <a:latin typeface="Fira Sans"/>
                        </a:rPr>
                        <a:t>Ekstremalių sveikatai situacijų centro stebimų VšĮ gydymo įstaigų, dalis</a:t>
                      </a:r>
                      <a:br>
                        <a:rPr lang="lt-LT" sz="1000" b="0" i="1" u="none" strike="noStrike" kern="100" noProof="0" dirty="0">
                          <a:solidFill>
                            <a:srgbClr val="1B1E29"/>
                          </a:solidFill>
                          <a:effectLst/>
                          <a:latin typeface="Fira Sans"/>
                        </a:rPr>
                      </a:br>
                      <a:r>
                        <a:rPr lang="lt-LT" sz="1000" b="1" i="1" u="none" strike="noStrike" kern="100" noProof="0" dirty="0">
                          <a:solidFill>
                            <a:srgbClr val="1B1E29"/>
                          </a:solidFill>
                          <a:effectLst/>
                          <a:latin typeface="Fira Sans"/>
                        </a:rPr>
                        <a:t>Pradinė reikšmė</a:t>
                      </a:r>
                      <a:r>
                        <a:rPr lang="lt-LT" sz="1000" b="0" i="1" u="none" strike="noStrike" kern="100" noProof="0" dirty="0">
                          <a:solidFill>
                            <a:srgbClr val="1B1E29"/>
                          </a:solidFill>
                          <a:effectLst/>
                          <a:latin typeface="Fira Sans"/>
                        </a:rPr>
                        <a:t>: 0 proc. (2021 m.)</a:t>
                      </a:r>
                      <a:br>
                        <a:rPr lang="lt-LT" sz="1000" b="0" i="1" u="none" strike="noStrike" kern="100" noProof="0" dirty="0">
                          <a:solidFill>
                            <a:srgbClr val="1B1E29"/>
                          </a:solidFill>
                          <a:effectLst/>
                          <a:latin typeface="Fira Sans"/>
                        </a:rPr>
                      </a:br>
                      <a:r>
                        <a:rPr lang="lt-LT" sz="1000" b="1" i="1" u="none" strike="noStrike" kern="100" noProof="0" dirty="0">
                          <a:solidFill>
                            <a:srgbClr val="1B1E29"/>
                          </a:solidFill>
                          <a:effectLst/>
                          <a:latin typeface="Fira Sans"/>
                        </a:rPr>
                        <a:t>Siektina reikšmė</a:t>
                      </a:r>
                      <a:r>
                        <a:rPr lang="lt-LT" sz="1000" b="0" i="1" u="none" strike="noStrike" kern="100" noProof="0" dirty="0">
                          <a:solidFill>
                            <a:srgbClr val="1B1E29"/>
                          </a:solidFill>
                          <a:effectLst/>
                          <a:latin typeface="Fira Sans"/>
                        </a:rPr>
                        <a:t>: 85 proc. (2024 m.)</a:t>
                      </a:r>
                    </a:p>
                  </a:txBody>
                  <a:tcPr>
                    <a:lnL w="12700" cap="flat" cmpd="sng" algn="ctr">
                      <a:noFill/>
                      <a:prstDash val="solid"/>
                      <a:round/>
                      <a:headEnd type="none" w="med" len="med"/>
                      <a:tailEnd type="none" w="med" len="med"/>
                    </a:lnL>
                    <a:lnR w="6350" cap="flat" cmpd="sng" algn="ctr">
                      <a:solidFill>
                        <a:srgbClr val="166AAB"/>
                      </a:solidFill>
                      <a:prstDash val="sysDash"/>
                      <a:round/>
                      <a:headEnd type="none" w="med" len="med"/>
                      <a:tailEnd type="none" w="med" len="med"/>
                    </a:lnR>
                    <a:lnT w="6350" cap="flat" cmpd="sng" algn="ctr">
                      <a:solidFill>
                        <a:srgbClr val="166AAB"/>
                      </a:solidFill>
                      <a:prstDash val="sysDash"/>
                      <a:round/>
                      <a:headEnd type="none" w="med" len="med"/>
                      <a:tailEnd type="none" w="med" len="med"/>
                    </a:lnT>
                    <a:lnB w="6350"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000" b="0" i="1" kern="1200" dirty="0">
                          <a:solidFill>
                            <a:schemeClr val="tx1"/>
                          </a:solidFill>
                          <a:effectLst/>
                          <a:latin typeface="Fira Sans" panose="020B0503050000020004" pitchFamily="34" charset="0"/>
                          <a:ea typeface="Fira Sans" panose="020B0503050000020004" pitchFamily="34" charset="0"/>
                          <a:cs typeface="+mn-cs"/>
                        </a:rPr>
                        <a:t>Mokymuose dalyvavusių specialistų, kuriems nustatytas sveikatos priežiūros paslaugų teikimo ekstremaliųjų situacijų metu tobulinimosi poreikis, dalis.</a:t>
                      </a:r>
                      <a:br>
                        <a:rPr lang="lt-LT" sz="1000" i="1" dirty="0">
                          <a:latin typeface="Fira Sans" panose="020B0503050000020004" pitchFamily="34" charset="0"/>
                          <a:ea typeface="Fira Sans" panose="020B0503050000020004" pitchFamily="34" charset="0"/>
                        </a:rPr>
                      </a:br>
                      <a:r>
                        <a:rPr lang="lt-LT" sz="1000" b="1" i="1" kern="1200" dirty="0">
                          <a:solidFill>
                            <a:schemeClr val="tx1"/>
                          </a:solidFill>
                          <a:effectLst/>
                          <a:latin typeface="Fira Sans" panose="020B0503050000020004" pitchFamily="34" charset="0"/>
                          <a:ea typeface="Fira Sans" panose="020B0503050000020004" pitchFamily="34" charset="0"/>
                          <a:cs typeface="+mn-cs"/>
                        </a:rPr>
                        <a:t>Pradinė reikšmė:</a:t>
                      </a:r>
                      <a:r>
                        <a:rPr lang="lt-LT" sz="1000" b="0" i="1" kern="1200" dirty="0">
                          <a:solidFill>
                            <a:schemeClr val="tx1"/>
                          </a:solidFill>
                          <a:effectLst/>
                          <a:latin typeface="Fira Sans" panose="020B0503050000020004" pitchFamily="34" charset="0"/>
                          <a:ea typeface="Fira Sans" panose="020B0503050000020004" pitchFamily="34" charset="0"/>
                          <a:cs typeface="+mn-cs"/>
                        </a:rPr>
                        <a:t> 6,7 proc. (2021 m.)</a:t>
                      </a:r>
                      <a:br>
                        <a:rPr lang="lt-LT" sz="1000" i="1" dirty="0">
                          <a:latin typeface="Fira Sans" panose="020B0503050000020004" pitchFamily="34" charset="0"/>
                          <a:ea typeface="Fira Sans" panose="020B0503050000020004" pitchFamily="34" charset="0"/>
                        </a:rPr>
                      </a:br>
                      <a:r>
                        <a:rPr lang="lt-LT" sz="1000" b="1" i="1" kern="1200" dirty="0">
                          <a:solidFill>
                            <a:schemeClr val="tx1"/>
                          </a:solidFill>
                          <a:effectLst/>
                          <a:latin typeface="Fira Sans" panose="020B0503050000020004" pitchFamily="34" charset="0"/>
                          <a:ea typeface="Fira Sans" panose="020B0503050000020004" pitchFamily="34" charset="0"/>
                          <a:cs typeface="+mn-cs"/>
                        </a:rPr>
                        <a:t>Siektina reikšmė:</a:t>
                      </a:r>
                      <a:r>
                        <a:rPr lang="lt-LT" sz="1000" b="0" i="1" kern="1200" dirty="0">
                          <a:solidFill>
                            <a:schemeClr val="tx1"/>
                          </a:solidFill>
                          <a:effectLst/>
                          <a:latin typeface="Fira Sans" panose="020B0503050000020004" pitchFamily="34" charset="0"/>
                          <a:ea typeface="Fira Sans" panose="020B0503050000020004" pitchFamily="34" charset="0"/>
                          <a:cs typeface="+mn-cs"/>
                        </a:rPr>
                        <a:t> 70 proc. (2024 m.)</a:t>
                      </a:r>
                      <a:endParaRPr lang="lt-LT" sz="1000" i="1" dirty="0">
                        <a:latin typeface="Fira Sans" panose="020B0503050000020004" pitchFamily="34" charset="0"/>
                        <a:ea typeface="Fira Sans" panose="020B0503050000020004" pitchFamily="34" charset="0"/>
                      </a:endParaRPr>
                    </a:p>
                  </a:txBody>
                  <a:tcPr>
                    <a:lnL w="6350" cap="flat" cmpd="sng" algn="ctr">
                      <a:solidFill>
                        <a:srgbClr val="166AAB"/>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166AAB"/>
                      </a:solidFill>
                      <a:prstDash val="sysDash"/>
                      <a:round/>
                      <a:headEnd type="none" w="med" len="med"/>
                      <a:tailEnd type="none" w="med" len="med"/>
                    </a:lnT>
                    <a:lnB w="6350"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475211"/>
                  </a:ext>
                </a:extLst>
              </a:tr>
            </a:tbl>
          </a:graphicData>
        </a:graphic>
      </p:graphicFrame>
    </p:spTree>
    <p:extLst>
      <p:ext uri="{BB962C8B-B14F-4D97-AF65-F5344CB8AC3E}">
        <p14:creationId xmlns:p14="http://schemas.microsoft.com/office/powerpoint/2010/main" val="408570486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94CD6-5681-34F9-8770-90545735BC3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D0E42A4-BFD4-22DF-325D-1BA70166C6A6}"/>
              </a:ext>
            </a:extLst>
          </p:cNvPr>
          <p:cNvSpPr>
            <a:spLocks noGrp="1"/>
          </p:cNvSpPr>
          <p:nvPr>
            <p:ph type="title"/>
          </p:nvPr>
        </p:nvSpPr>
        <p:spPr>
          <a:xfrm>
            <a:off x="632119" y="245004"/>
            <a:ext cx="10515600" cy="451945"/>
          </a:xfrm>
        </p:spPr>
        <p:txBody>
          <a:bodyPr/>
          <a:lstStyle/>
          <a:p>
            <a:r>
              <a:rPr lang="lt-LT">
                <a:latin typeface="Fira Sans"/>
              </a:rPr>
              <a:t>Kovas 2025 | Rekomendacijų įgyvendinimo ataskaita </a:t>
            </a:r>
          </a:p>
        </p:txBody>
      </p:sp>
      <p:sp>
        <p:nvSpPr>
          <p:cNvPr id="3" name="Skaidrės numerio vietos rezervavimo ženklas 2">
            <a:extLst>
              <a:ext uri="{FF2B5EF4-FFF2-40B4-BE49-F238E27FC236}">
                <a16:creationId xmlns:a16="http://schemas.microsoft.com/office/drawing/2014/main" id="{66DFCA71-2BF0-81C4-F8F2-87BFA628C26E}"/>
              </a:ext>
            </a:extLst>
          </p:cNvPr>
          <p:cNvSpPr>
            <a:spLocks noGrp="1"/>
          </p:cNvSpPr>
          <p:nvPr>
            <p:ph type="sldNum" sz="quarter" idx="12"/>
          </p:nvPr>
        </p:nvSpPr>
        <p:spPr>
          <a:xfrm>
            <a:off x="8619067" y="6332288"/>
            <a:ext cx="2625447" cy="365125"/>
          </a:xfrm>
        </p:spPr>
        <p:txBody>
          <a:bodyPr/>
          <a:lstStyle/>
          <a:p>
            <a:fld id="{433D822E-14E5-4FC8-890B-4527FF1CA33F}" type="slidenum">
              <a:rPr lang="lt-LT" smtClean="0"/>
              <a:t>6</a:t>
            </a:fld>
            <a:endParaRPr lang="lt-LT"/>
          </a:p>
        </p:txBody>
      </p:sp>
      <p:graphicFrame>
        <p:nvGraphicFramePr>
          <p:cNvPr id="5" name="Turinio vietos rezervavimo ženklas 4">
            <a:extLst>
              <a:ext uri="{FF2B5EF4-FFF2-40B4-BE49-F238E27FC236}">
                <a16:creationId xmlns:a16="http://schemas.microsoft.com/office/drawing/2014/main" id="{AADADAF4-9494-1DFF-2C75-6D32DB8A1C8C}"/>
              </a:ext>
            </a:extLst>
          </p:cNvPr>
          <p:cNvGraphicFramePr>
            <a:graphicFrameLocks noGrp="1"/>
          </p:cNvGraphicFramePr>
          <p:nvPr>
            <p:ph sz="half" idx="2"/>
            <p:extLst>
              <p:ext uri="{D42A27DB-BD31-4B8C-83A1-F6EECF244321}">
                <p14:modId xmlns:p14="http://schemas.microsoft.com/office/powerpoint/2010/main" val="3971228894"/>
              </p:ext>
            </p:extLst>
          </p:nvPr>
        </p:nvGraphicFramePr>
        <p:xfrm>
          <a:off x="632119" y="1060831"/>
          <a:ext cx="10452238" cy="1928940"/>
        </p:xfrm>
        <a:graphic>
          <a:graphicData uri="http://schemas.openxmlformats.org/drawingml/2006/table">
            <a:tbl>
              <a:tblPr firstRow="1" bandRow="1">
                <a:tableStyleId>{5940675A-B579-460E-94D1-54222C63F5DA}</a:tableStyleId>
              </a:tblPr>
              <a:tblGrid>
                <a:gridCol w="2121967">
                  <a:extLst>
                    <a:ext uri="{9D8B030D-6E8A-4147-A177-3AD203B41FA5}">
                      <a16:colId xmlns:a16="http://schemas.microsoft.com/office/drawing/2014/main" val="2784696905"/>
                    </a:ext>
                  </a:extLst>
                </a:gridCol>
                <a:gridCol w="6682257">
                  <a:extLst>
                    <a:ext uri="{9D8B030D-6E8A-4147-A177-3AD203B41FA5}">
                      <a16:colId xmlns:a16="http://schemas.microsoft.com/office/drawing/2014/main" val="3389454549"/>
                    </a:ext>
                  </a:extLst>
                </a:gridCol>
                <a:gridCol w="1648014">
                  <a:extLst>
                    <a:ext uri="{9D8B030D-6E8A-4147-A177-3AD203B41FA5}">
                      <a16:colId xmlns:a16="http://schemas.microsoft.com/office/drawing/2014/main" val="1748126268"/>
                    </a:ext>
                  </a:extLst>
                </a:gridCol>
              </a:tblGrid>
              <a:tr h="444820">
                <a:tc>
                  <a:txBody>
                    <a:bodyPr/>
                    <a:lstStyle/>
                    <a:p>
                      <a:pPr algn="ctr"/>
                      <a:r>
                        <a:rPr lang="lt-LT" sz="1200" b="1">
                          <a:latin typeface="Fira Sans" panose="020B0503050000020004" pitchFamily="34" charset="0"/>
                          <a:ea typeface="Fira Sans" panose="020B0503050000020004" pitchFamily="34" charset="0"/>
                        </a:rPr>
                        <a:t>LAUKIAMI REIKŠMINGI POKYČIAI</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lt-LT" sz="1200" b="1" kern="1200">
                          <a:solidFill>
                            <a:schemeClr val="tx1"/>
                          </a:solidFill>
                          <a:effectLst/>
                          <a:latin typeface="Fira Sans" panose="020B0503050000020004" pitchFamily="34" charset="0"/>
                          <a:ea typeface="Fira Sans" panose="020B0503050000020004" pitchFamily="34" charset="0"/>
                          <a:cs typeface="+mn-cs"/>
                        </a:rPr>
                        <a:t>ĮVYKĘ REIKŠMINGI POKYČIAI</a:t>
                      </a:r>
                      <a:endParaRPr lang="lt-LT" sz="1200" b="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AUDITO PAVADINIMAS, SUBJEKTAS</a:t>
                      </a:r>
                      <a:endParaRPr lang="lt-LT" sz="1200" b="1">
                        <a:latin typeface="Fira Sans" panose="020B0503050000020004" pitchFamily="34" charset="0"/>
                        <a:ea typeface="Fira Sans" panose="020B0503050000020004" pitchFamily="34" charset="0"/>
                      </a:endParaRP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11902104"/>
                  </a:ext>
                </a:extLst>
              </a:tr>
              <a:tr h="26689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latin typeface="Fira Sans" panose="020B0503050000020004" pitchFamily="34" charset="0"/>
                          <a:ea typeface="Fira Sans" panose="020B0503050000020004" pitchFamily="34" charset="0"/>
                        </a:rPr>
                        <a:t>3. VIEŠIEJI FINANSAI</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tcPr>
                </a:tc>
                <a:tc hMerge="1">
                  <a:txBody>
                    <a:bodyPr/>
                    <a:lstStyle/>
                    <a:p>
                      <a:endParaRPr lang="lt-LT"/>
                    </a:p>
                  </a:txBody>
                  <a:tcPr>
                    <a:lnL w="12700" cap="flat" cmpd="sng" algn="ctr">
                      <a:solidFill>
                        <a:srgbClr val="166AAB"/>
                      </a:solidFill>
                      <a:prstDash val="solid"/>
                      <a:round/>
                      <a:headEnd type="none" w="med" len="med"/>
                      <a:tailEnd type="none" w="med" len="med"/>
                    </a:lnL>
                    <a:lnT w="12700" cap="flat" cmpd="sng" algn="ctr">
                      <a:solidFill>
                        <a:srgbClr val="166AAB"/>
                      </a:solidFill>
                      <a:prstDash val="solid"/>
                      <a:round/>
                      <a:headEnd type="none" w="med" len="med"/>
                      <a:tailEnd type="none" w="med" len="med"/>
                    </a:lnT>
                  </a:tcPr>
                </a:tc>
                <a:tc hMerge="1">
                  <a:txBody>
                    <a:bodyPr/>
                    <a:lstStyle/>
                    <a:p>
                      <a:endParaRPr lang="lt-LT"/>
                    </a:p>
                  </a:txBody>
                  <a:tcPr/>
                </a:tc>
                <a:extLst>
                  <a:ext uri="{0D108BD9-81ED-4DB2-BD59-A6C34878D82A}">
                    <a16:rowId xmlns:a16="http://schemas.microsoft.com/office/drawing/2014/main" val="1011856385"/>
                  </a:ext>
                </a:extLst>
              </a:tr>
              <a:tr h="971588">
                <a:tc>
                  <a:txBody>
                    <a:bodyPr/>
                    <a:lstStyle/>
                    <a:p>
                      <a:r>
                        <a:rPr lang="lt-LT" sz="1100">
                          <a:latin typeface="Fira Sans"/>
                          <a:ea typeface="Fira Sans" panose="020B0503050000020004" pitchFamily="34" charset="0"/>
                        </a:rPr>
                        <a:t>Visose valstybės veiklos srityse numatyta, kiek ir kokio nekilnojamojo turto reikia ilgalaikėje perspektyvoje valstybės funkcijoms atlikti</a:t>
                      </a:r>
                    </a:p>
                  </a:txBody>
                  <a:tcP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100" i="0" kern="100" dirty="0">
                          <a:effectLst/>
                          <a:latin typeface="Fira Sans"/>
                          <a:ea typeface="Yu Mincho"/>
                          <a:cs typeface="Arial"/>
                        </a:rPr>
                        <a:t>Sukurti valstybės nekilnojamojo turto valdymo sistemą, sudarančią galimybes optimizuoti visų sričių valstybės nekilnojamojo turto apimtis, spręsti jo valdymo problemas ir mažinti išlaikymo sąnaudas. </a:t>
                      </a:r>
                      <a:endParaRPr lang="lt-LT" sz="1100" i="1" kern="100" dirty="0">
                        <a:effectLst/>
                        <a:latin typeface="Fira Sans"/>
                        <a:ea typeface="Yu Mincho"/>
                        <a:cs typeface="Arial"/>
                      </a:endParaRPr>
                    </a:p>
                    <a:p>
                      <a:pPr marL="0" marR="0" lvl="0" indent="0" algn="just">
                        <a:lnSpc>
                          <a:spcPct val="110000"/>
                        </a:lnSpc>
                        <a:spcBef>
                          <a:spcPts val="200"/>
                        </a:spcBef>
                        <a:spcAft>
                          <a:spcPts val="200"/>
                        </a:spcAft>
                        <a:buClrTx/>
                        <a:buSzTx/>
                        <a:buFont typeface="Wingdings" panose="05000000000000000000" pitchFamily="2" charset="2"/>
                        <a:buNone/>
                      </a:pPr>
                      <a:r>
                        <a:rPr lang="lt-LT" sz="1100" i="0" kern="100" dirty="0">
                          <a:effectLst/>
                          <a:latin typeface="Fira Sans"/>
                          <a:ea typeface="Yu Mincho"/>
                          <a:cs typeface="Arial"/>
                        </a:rPr>
                        <a:t>Per pastaruosius 5 m. sumažėjo VNT </a:t>
                      </a:r>
                      <a:r>
                        <a:rPr lang="lt-LT" sz="1100" b="0" i="0" u="none" strike="noStrike" kern="100" noProof="0" dirty="0">
                          <a:solidFill>
                            <a:srgbClr val="000000"/>
                          </a:solidFill>
                          <a:effectLst/>
                          <a:latin typeface="Fira Sans"/>
                        </a:rPr>
                        <a:t>valdytojų skaičius (</a:t>
                      </a:r>
                      <a:r>
                        <a:rPr lang="lt-LT" sz="1100" i="0" kern="100" dirty="0">
                          <a:effectLst/>
                          <a:latin typeface="Fira Sans"/>
                          <a:ea typeface="Yu Mincho"/>
                          <a:cs typeface="Arial"/>
                        </a:rPr>
                        <a:t>nuo 590 iki 419 vnt.), objektų (nuo 28,5 iki 25,6 tūkst. vnt.), plotas (nuo 10,3 iki 9,14 mln. kv. m), sąnaudos padidėjo nuo 167 iki 339 mln. Eur.</a:t>
                      </a:r>
                    </a:p>
                    <a:p>
                      <a:pPr marL="0" marR="0" lvl="0" indent="0" algn="just"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100" i="1" kern="100" dirty="0">
                          <a:effectLst/>
                          <a:latin typeface="Fira Sans"/>
                          <a:ea typeface="Yu Mincho"/>
                          <a:cs typeface="Arial"/>
                        </a:rPr>
                        <a:t>Įgyvendinimo data – 2021 m.</a:t>
                      </a:r>
                      <a:endParaRPr lang="lt-LT" sz="1100" kern="100" dirty="0">
                        <a:effectLst/>
                        <a:latin typeface="Fira Sans"/>
                        <a:ea typeface="Yu Mincho"/>
                        <a:cs typeface="Arial"/>
                      </a:endParaRPr>
                    </a:p>
                  </a:txBody>
                  <a:tcPr marL="68580" marR="68580"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10000"/>
                        </a:lnSpc>
                        <a:spcBef>
                          <a:spcPts val="200"/>
                        </a:spcBef>
                        <a:spcAft>
                          <a:spcPts val="200"/>
                        </a:spcAft>
                        <a:buClrTx/>
                        <a:buSzTx/>
                        <a:buFont typeface="Wingdings" panose="05000000000000000000" pitchFamily="2" charset="2"/>
                        <a:buNone/>
                        <a:tabLst/>
                        <a:defRPr/>
                      </a:pPr>
                      <a:r>
                        <a:rPr lang="lt-LT" sz="1000" i="1" u="sng" kern="1200" dirty="0">
                          <a:solidFill>
                            <a:schemeClr val="tx1"/>
                          </a:solidFill>
                          <a:effectLst/>
                          <a:latin typeface="Fira Sans"/>
                          <a:ea typeface="Fira Sans" panose="020B0503050000020004" pitchFamily="34" charset="0"/>
                          <a:cs typeface="+mn-cs"/>
                          <a:hlinkClick r:id="rId3"/>
                        </a:rPr>
                        <a:t>Valstybės nekilnojamojo turto valdymas (2018 m.)</a:t>
                      </a:r>
                      <a:r>
                        <a:rPr lang="lt-LT" sz="1000" i="1" kern="1200" dirty="0">
                          <a:solidFill>
                            <a:schemeClr val="tx1"/>
                          </a:solidFill>
                          <a:effectLst/>
                          <a:latin typeface="Fira Sans"/>
                          <a:ea typeface="Fira Sans" panose="020B0503050000020004" pitchFamily="34" charset="0"/>
                          <a:cs typeface="+mn-cs"/>
                        </a:rPr>
                        <a:t>, rekomendacija LRV</a:t>
                      </a:r>
                      <a:endParaRPr lang="lt-LT" sz="1100" kern="100" dirty="0">
                        <a:effectLst/>
                        <a:latin typeface="Fira Sans"/>
                        <a:ea typeface="Yu Mincho"/>
                        <a:cs typeface="Arial"/>
                      </a:endParaRPr>
                    </a:p>
                  </a:txBody>
                  <a:tcPr marL="68580" marR="68580"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759511"/>
                  </a:ext>
                </a:extLst>
              </a:tr>
            </a:tbl>
          </a:graphicData>
        </a:graphic>
      </p:graphicFrame>
      <p:sp>
        <p:nvSpPr>
          <p:cNvPr id="7" name="Pavadinimas 1">
            <a:extLst>
              <a:ext uri="{FF2B5EF4-FFF2-40B4-BE49-F238E27FC236}">
                <a16:creationId xmlns:a16="http://schemas.microsoft.com/office/drawing/2014/main" id="{3D9E8314-4B9C-1991-48A7-1F64F8BE03BB}"/>
              </a:ext>
            </a:extLst>
          </p:cNvPr>
          <p:cNvSpPr txBox="1">
            <a:spLocks/>
          </p:cNvSpPr>
          <p:nvPr/>
        </p:nvSpPr>
        <p:spPr>
          <a:xfrm>
            <a:off x="974725" y="834859"/>
            <a:ext cx="10515600" cy="45194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1400" kern="1200">
                <a:solidFill>
                  <a:srgbClr val="192850"/>
                </a:solidFill>
                <a:latin typeface="Fira Sans" panose="020B0503050000020004" pitchFamily="34" charset="0"/>
                <a:ea typeface="Fira Sans" panose="020B0503050000020004" pitchFamily="34" charset="0"/>
                <a:cs typeface="+mj-cs"/>
              </a:defRPr>
            </a:lvl1pPr>
          </a:lstStyle>
          <a:p>
            <a:endParaRPr lang="lt-LT"/>
          </a:p>
        </p:txBody>
      </p:sp>
      <p:sp>
        <p:nvSpPr>
          <p:cNvPr id="12" name="TextBox 11">
            <a:extLst>
              <a:ext uri="{FF2B5EF4-FFF2-40B4-BE49-F238E27FC236}">
                <a16:creationId xmlns:a16="http://schemas.microsoft.com/office/drawing/2014/main" id="{D9DD53CC-F408-0086-47FF-87885C45C8AD}"/>
              </a:ext>
            </a:extLst>
          </p:cNvPr>
          <p:cNvSpPr txBox="1"/>
          <p:nvPr/>
        </p:nvSpPr>
        <p:spPr>
          <a:xfrm>
            <a:off x="632119" y="525712"/>
            <a:ext cx="9915599" cy="369332"/>
          </a:xfrm>
          <a:prstGeom prst="rect">
            <a:avLst/>
          </a:prstGeom>
          <a:noFill/>
        </p:spPr>
        <p:txBody>
          <a:bodyPr wrap="square">
            <a:spAutoFit/>
          </a:bodyPr>
          <a:lstStyle/>
          <a:p>
            <a:endParaRPr lang="lt-LT" b="1">
              <a:solidFill>
                <a:srgbClr val="192850"/>
              </a:solidFill>
              <a:latin typeface="Fira Sans" panose="020B0503050000020004" pitchFamily="34" charset="0"/>
              <a:ea typeface="Fira Sans" panose="020B0503050000020004" pitchFamily="34" charset="0"/>
            </a:endParaRPr>
          </a:p>
        </p:txBody>
      </p:sp>
      <p:sp>
        <p:nvSpPr>
          <p:cNvPr id="2" name="TextBox 1">
            <a:extLst>
              <a:ext uri="{FF2B5EF4-FFF2-40B4-BE49-F238E27FC236}">
                <a16:creationId xmlns:a16="http://schemas.microsoft.com/office/drawing/2014/main" id="{A8E9DF8B-6E0E-926D-1F25-8DD7B3F88B88}"/>
              </a:ext>
            </a:extLst>
          </p:cNvPr>
          <p:cNvSpPr txBox="1"/>
          <p:nvPr/>
        </p:nvSpPr>
        <p:spPr>
          <a:xfrm>
            <a:off x="632119" y="525712"/>
            <a:ext cx="10285081" cy="369332"/>
          </a:xfrm>
          <a:prstGeom prst="rect">
            <a:avLst/>
          </a:prstGeom>
          <a:noFill/>
        </p:spPr>
        <p:txBody>
          <a:bodyPr wrap="square">
            <a:spAutoFit/>
          </a:bodyPr>
          <a:lstStyle/>
          <a:p>
            <a:r>
              <a:rPr lang="lt-LT" b="1">
                <a:solidFill>
                  <a:srgbClr val="192850"/>
                </a:solidFill>
                <a:latin typeface="Fira Sans" panose="020B0503050000020004" pitchFamily="34" charset="0"/>
                <a:ea typeface="Fira Sans" panose="020B0503050000020004" pitchFamily="34" charset="0"/>
              </a:rPr>
              <a:t>REIKŠMINGI 2024-09-01 – 2025-03-01 LAIKOTARPIU LAUKIAMI POKYČIAI (2)</a:t>
            </a:r>
          </a:p>
        </p:txBody>
      </p:sp>
    </p:spTree>
    <p:extLst>
      <p:ext uri="{BB962C8B-B14F-4D97-AF65-F5344CB8AC3E}">
        <p14:creationId xmlns:p14="http://schemas.microsoft.com/office/powerpoint/2010/main" val="35103668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555C-753F-07E6-1CF2-06565B5D3CB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FF1BCF9-2FF9-10EC-299E-3A26267E69A5}"/>
              </a:ext>
            </a:extLst>
          </p:cNvPr>
          <p:cNvSpPr>
            <a:spLocks noGrp="1"/>
          </p:cNvSpPr>
          <p:nvPr>
            <p:ph type="title"/>
          </p:nvPr>
        </p:nvSpPr>
        <p:spPr>
          <a:xfrm>
            <a:off x="632119" y="245004"/>
            <a:ext cx="10515600" cy="451945"/>
          </a:xfrm>
        </p:spPr>
        <p:txBody>
          <a:bodyPr/>
          <a:lstStyle/>
          <a:p>
            <a:r>
              <a:rPr lang="lt-LT">
                <a:latin typeface="Fira Sans"/>
              </a:rPr>
              <a:t>Kovas 2025 | Rekomendacijų įgyvendinimo ataskaita </a:t>
            </a:r>
          </a:p>
        </p:txBody>
      </p:sp>
      <p:sp>
        <p:nvSpPr>
          <p:cNvPr id="3" name="Skaidrės numerio vietos rezervavimo ženklas 2">
            <a:extLst>
              <a:ext uri="{FF2B5EF4-FFF2-40B4-BE49-F238E27FC236}">
                <a16:creationId xmlns:a16="http://schemas.microsoft.com/office/drawing/2014/main" id="{76104A3D-3AE2-1A25-C88A-B16D2F783925}"/>
              </a:ext>
            </a:extLst>
          </p:cNvPr>
          <p:cNvSpPr>
            <a:spLocks noGrp="1"/>
          </p:cNvSpPr>
          <p:nvPr>
            <p:ph type="sldNum" sz="quarter" idx="12"/>
          </p:nvPr>
        </p:nvSpPr>
        <p:spPr/>
        <p:txBody>
          <a:bodyPr/>
          <a:lstStyle/>
          <a:p>
            <a:fld id="{433D822E-14E5-4FC8-890B-4527FF1CA33F}" type="slidenum">
              <a:rPr lang="lt-LT" smtClean="0"/>
              <a:t>7</a:t>
            </a:fld>
            <a:endParaRPr lang="lt-LT"/>
          </a:p>
        </p:txBody>
      </p:sp>
      <p:sp>
        <p:nvSpPr>
          <p:cNvPr id="7" name="Pavadinimas 1">
            <a:extLst>
              <a:ext uri="{FF2B5EF4-FFF2-40B4-BE49-F238E27FC236}">
                <a16:creationId xmlns:a16="http://schemas.microsoft.com/office/drawing/2014/main" id="{0BAAD9A9-ED5D-44D2-FFB0-3FBF0E7265DC}"/>
              </a:ext>
            </a:extLst>
          </p:cNvPr>
          <p:cNvSpPr txBox="1">
            <a:spLocks/>
          </p:cNvSpPr>
          <p:nvPr/>
        </p:nvSpPr>
        <p:spPr>
          <a:xfrm>
            <a:off x="974725" y="834859"/>
            <a:ext cx="10515600" cy="45194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1400" kern="1200">
                <a:solidFill>
                  <a:srgbClr val="192850"/>
                </a:solidFill>
                <a:latin typeface="Fira Sans" panose="020B0503050000020004" pitchFamily="34" charset="0"/>
                <a:ea typeface="Fira Sans" panose="020B0503050000020004" pitchFamily="34" charset="0"/>
                <a:cs typeface="+mj-cs"/>
              </a:defRPr>
            </a:lvl1pPr>
          </a:lstStyle>
          <a:p>
            <a:endParaRPr lang="lt-LT"/>
          </a:p>
        </p:txBody>
      </p:sp>
      <p:sp>
        <p:nvSpPr>
          <p:cNvPr id="12" name="TextBox 11">
            <a:extLst>
              <a:ext uri="{FF2B5EF4-FFF2-40B4-BE49-F238E27FC236}">
                <a16:creationId xmlns:a16="http://schemas.microsoft.com/office/drawing/2014/main" id="{D0D470A8-D085-1D06-8873-CA5DF06AA552}"/>
              </a:ext>
            </a:extLst>
          </p:cNvPr>
          <p:cNvSpPr txBox="1"/>
          <p:nvPr/>
        </p:nvSpPr>
        <p:spPr>
          <a:xfrm>
            <a:off x="632119" y="525712"/>
            <a:ext cx="9915599" cy="369332"/>
          </a:xfrm>
          <a:prstGeom prst="rect">
            <a:avLst/>
          </a:prstGeom>
          <a:noFill/>
        </p:spPr>
        <p:txBody>
          <a:bodyPr wrap="square">
            <a:spAutoFit/>
          </a:bodyPr>
          <a:lstStyle/>
          <a:p>
            <a:endParaRPr lang="lt-LT" b="1">
              <a:solidFill>
                <a:srgbClr val="192850"/>
              </a:solidFill>
              <a:latin typeface="Fira Sans" panose="020B0503050000020004" pitchFamily="34" charset="0"/>
              <a:ea typeface="Fira Sans" panose="020B0503050000020004" pitchFamily="34" charset="0"/>
            </a:endParaRPr>
          </a:p>
        </p:txBody>
      </p:sp>
      <p:sp>
        <p:nvSpPr>
          <p:cNvPr id="2" name="TextBox 1">
            <a:extLst>
              <a:ext uri="{FF2B5EF4-FFF2-40B4-BE49-F238E27FC236}">
                <a16:creationId xmlns:a16="http://schemas.microsoft.com/office/drawing/2014/main" id="{ED17EB38-8794-8355-1FB4-02676FA73C31}"/>
              </a:ext>
            </a:extLst>
          </p:cNvPr>
          <p:cNvSpPr txBox="1"/>
          <p:nvPr/>
        </p:nvSpPr>
        <p:spPr>
          <a:xfrm>
            <a:off x="678193" y="554347"/>
            <a:ext cx="10285081" cy="369332"/>
          </a:xfrm>
          <a:prstGeom prst="rect">
            <a:avLst/>
          </a:prstGeom>
          <a:noFill/>
        </p:spPr>
        <p:txBody>
          <a:bodyPr wrap="square">
            <a:spAutoFit/>
          </a:bodyPr>
          <a:lstStyle/>
          <a:p>
            <a:r>
              <a:rPr lang="lt-LT" b="1">
                <a:solidFill>
                  <a:srgbClr val="192850"/>
                </a:solidFill>
                <a:latin typeface="Fira Sans" panose="020B0503050000020004" pitchFamily="34" charset="0"/>
                <a:ea typeface="Fira Sans" panose="020B0503050000020004" pitchFamily="34" charset="0"/>
              </a:rPr>
              <a:t>REIKŠMINGI 2024-09-01 – 2025-03-01 LAIKOTARPIU </a:t>
            </a:r>
            <a:r>
              <a:rPr lang="lt-LT" b="1" u="sng">
                <a:solidFill>
                  <a:srgbClr val="192850"/>
                </a:solidFill>
                <a:latin typeface="Fira Sans" panose="020B0503050000020004" pitchFamily="34" charset="0"/>
                <a:ea typeface="Fira Sans" panose="020B0503050000020004" pitchFamily="34" charset="0"/>
              </a:rPr>
              <a:t>NEPASIEKTI</a:t>
            </a:r>
            <a:r>
              <a:rPr lang="lt-LT" b="1">
                <a:solidFill>
                  <a:srgbClr val="192850"/>
                </a:solidFill>
                <a:latin typeface="Fira Sans" panose="020B0503050000020004" pitchFamily="34" charset="0"/>
                <a:ea typeface="Fira Sans" panose="020B0503050000020004" pitchFamily="34" charset="0"/>
              </a:rPr>
              <a:t> POKYČIAI (1)</a:t>
            </a:r>
          </a:p>
        </p:txBody>
      </p:sp>
      <p:graphicFrame>
        <p:nvGraphicFramePr>
          <p:cNvPr id="8" name="Lentelė 7">
            <a:extLst>
              <a:ext uri="{FF2B5EF4-FFF2-40B4-BE49-F238E27FC236}">
                <a16:creationId xmlns:a16="http://schemas.microsoft.com/office/drawing/2014/main" id="{3017788F-64DA-3131-A0BB-BC30062C2F97}"/>
              </a:ext>
            </a:extLst>
          </p:cNvPr>
          <p:cNvGraphicFramePr>
            <a:graphicFrameLocks noGrp="1"/>
          </p:cNvGraphicFramePr>
          <p:nvPr>
            <p:extLst>
              <p:ext uri="{D42A27DB-BD31-4B8C-83A1-F6EECF244321}">
                <p14:modId xmlns:p14="http://schemas.microsoft.com/office/powerpoint/2010/main" val="1904233183"/>
              </p:ext>
            </p:extLst>
          </p:nvPr>
        </p:nvGraphicFramePr>
        <p:xfrm>
          <a:off x="707923" y="1042293"/>
          <a:ext cx="10523785" cy="4755970"/>
        </p:xfrm>
        <a:graphic>
          <a:graphicData uri="http://schemas.openxmlformats.org/drawingml/2006/table">
            <a:tbl>
              <a:tblPr firstRow="1" firstCol="1" bandRow="1"/>
              <a:tblGrid>
                <a:gridCol w="3406877">
                  <a:extLst>
                    <a:ext uri="{9D8B030D-6E8A-4147-A177-3AD203B41FA5}">
                      <a16:colId xmlns:a16="http://schemas.microsoft.com/office/drawing/2014/main" val="4122046420"/>
                    </a:ext>
                  </a:extLst>
                </a:gridCol>
                <a:gridCol w="2733675">
                  <a:extLst>
                    <a:ext uri="{9D8B030D-6E8A-4147-A177-3AD203B41FA5}">
                      <a16:colId xmlns:a16="http://schemas.microsoft.com/office/drawing/2014/main" val="3985479728"/>
                    </a:ext>
                  </a:extLst>
                </a:gridCol>
                <a:gridCol w="3167992">
                  <a:extLst>
                    <a:ext uri="{9D8B030D-6E8A-4147-A177-3AD203B41FA5}">
                      <a16:colId xmlns:a16="http://schemas.microsoft.com/office/drawing/2014/main" val="119177653"/>
                    </a:ext>
                  </a:extLst>
                </a:gridCol>
                <a:gridCol w="1215241">
                  <a:extLst>
                    <a:ext uri="{9D8B030D-6E8A-4147-A177-3AD203B41FA5}">
                      <a16:colId xmlns:a16="http://schemas.microsoft.com/office/drawing/2014/main" val="880455498"/>
                    </a:ext>
                  </a:extLst>
                </a:gridCol>
              </a:tblGrid>
              <a:tr h="622346">
                <a:tc>
                  <a:txBody>
                    <a:bodyPr/>
                    <a:lstStyle/>
                    <a:p>
                      <a:pPr algn="ctr"/>
                      <a:r>
                        <a:rPr lang="lt-LT" sz="1200" b="1">
                          <a:latin typeface="Fira Sans" panose="020B0503050000020004" pitchFamily="34" charset="0"/>
                          <a:ea typeface="Fira Sans" panose="020B0503050000020004" pitchFamily="34" charset="0"/>
                        </a:rPr>
                        <a:t>REKOMENDACIJA</a:t>
                      </a: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algn="ct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POKYČIŲ RODIKLIAI</a:t>
                      </a:r>
                      <a:endParaRPr lang="lt-LT" sz="1200" b="1">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algn="ct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NEPASIEKTI AKTŪALUS POKYČIAI</a:t>
                      </a:r>
                      <a:endParaRPr lang="lt-LT" sz="1200" b="1">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marR="71755" algn="ctr">
                        <a:lnSpc>
                          <a:spcPct val="115000"/>
                        </a:lnSpc>
                        <a:spcBef>
                          <a:spcPts val="200"/>
                        </a:spcBef>
                        <a:spcAft>
                          <a:spcPts val="200"/>
                        </a:spcAft>
                      </a:pP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AUDITO PAVADINIMAS, SUBJEKTAS</a:t>
                      </a:r>
                      <a:endParaRPr lang="lt-LT" sz="1200" b="1">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106873375"/>
                  </a:ext>
                </a:extLst>
              </a:tr>
              <a:tr h="27231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latin typeface="Fira Sans" panose="020B0503050000020004" pitchFamily="34" charset="0"/>
                          <a:ea typeface="Fira Sans" panose="020B0503050000020004" pitchFamily="34" charset="0"/>
                        </a:rPr>
                        <a:t>1. </a:t>
                      </a:r>
                      <a:r>
                        <a:rPr lang="fi-FI" sz="1200" b="1" dirty="0">
                          <a:latin typeface="Fira Sans" panose="020B0503050000020004" pitchFamily="34" charset="0"/>
                          <a:ea typeface="Fira Sans" panose="020B0503050000020004" pitchFamily="34" charset="0"/>
                        </a:rPr>
                        <a:t>APLINKA, MIŠKAI, KLIMATO KAITA IR ŽEMĖS TVARKYMAS </a:t>
                      </a:r>
                      <a:endParaRPr lang="lt-LT" sz="1200" b="1" dirty="0">
                        <a:latin typeface="Fira Sans" panose="020B0503050000020004" pitchFamily="34" charset="0"/>
                        <a:ea typeface="Fira Sans" panose="020B0503050000020004" pitchFamily="34" charset="0"/>
                      </a:endParaRPr>
                    </a:p>
                  </a:txBody>
                  <a:tcPr marL="18658" marR="18658" marT="0" marB="0" anchor="ct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t-LT"/>
                    </a:p>
                  </a:txBody>
                  <a:tcPr/>
                </a:tc>
                <a:tc hMerge="1">
                  <a:txBody>
                    <a:bodyPr/>
                    <a:lstStyle/>
                    <a:p>
                      <a:endParaRPr lang="lt-LT"/>
                    </a:p>
                  </a:txBody>
                  <a:tcPr/>
                </a:tc>
                <a:tc hMerge="1">
                  <a:txBody>
                    <a:bodyPr/>
                    <a:lstStyle/>
                    <a:p>
                      <a:pPr marR="71755">
                        <a:lnSpc>
                          <a:spcPct val="115000"/>
                        </a:lnSpc>
                        <a:spcBef>
                          <a:spcPts val="200"/>
                        </a:spcBef>
                        <a:spcAft>
                          <a:spcPts val="200"/>
                        </a:spcAft>
                      </a:pPr>
                      <a:endParaRPr lang="lt-LT" sz="1000" u="none">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5339028"/>
                  </a:ext>
                </a:extLst>
              </a:tr>
              <a:tr h="1286407">
                <a:tc rowSpan="2">
                  <a:txBody>
                    <a:bodyPr/>
                    <a:lstStyle/>
                    <a:p>
                      <a:pPr marL="71755" marR="36195" algn="just">
                        <a:lnSpc>
                          <a:spcPct val="120000"/>
                        </a:lnSpc>
                        <a:spcBef>
                          <a:spcPts val="200"/>
                        </a:spcBef>
                        <a:spcAft>
                          <a:spcPts val="200"/>
                        </a:spcAft>
                      </a:pP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Siekiant </a:t>
                      </a:r>
                      <a:r>
                        <a:rPr lang="lt-LT" sz="11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sudaryti sąlygas gyventojams naudotis centralizuotai teikiamomis geriamojo vandens tiekimo ir nuotekų tvarkymo paslaugomis </a:t>
                      </a: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ir įgyvendinti strateginiuose planavimo dokumentuose nustatytus tikslus, numatyti priemones, skatinančias savivaldybes įgyvendinti geriamojo vandens tiekimo ir nuotekų tvarkymo infrastruktūros plėtros planus, o gyventojus – prisijungti prie nutiestų geriamojo vandens tiekimo ir nuotekų tvarkymo tinklų.</a:t>
                      </a:r>
                      <a:endParaRPr lang="lt-LT" sz="1100" i="0" dirty="0">
                        <a:solidFill>
                          <a:srgbClr val="000000"/>
                        </a:solidFill>
                        <a:effectLst/>
                        <a:latin typeface="Montserrat" pitchFamily="2" charset="-70"/>
                        <a:ea typeface="Yu Mincho" panose="02020400000000000000" pitchFamily="18" charset="-128"/>
                        <a:cs typeface="Arial" panose="020B0604020202020204" pitchFamily="34" charset="0"/>
                      </a:endParaRPr>
                    </a:p>
                    <a:p>
                      <a:pPr marL="71755" marR="36195" algn="just">
                        <a:lnSpc>
                          <a:spcPct val="120000"/>
                        </a:lnSpc>
                        <a:spcBef>
                          <a:spcPts val="200"/>
                        </a:spcBef>
                        <a:spcAft>
                          <a:spcPts val="200"/>
                        </a:spcAft>
                      </a:pPr>
                      <a:r>
                        <a:rPr lang="lt-LT" sz="11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Įgyvendinimo data – 2024-12-31.</a:t>
                      </a:r>
                    </a:p>
                    <a:p>
                      <a:pPr marL="71755" marR="36195" algn="just">
                        <a:lnSpc>
                          <a:spcPct val="120000"/>
                        </a:lnSpc>
                        <a:spcBef>
                          <a:spcPts val="200"/>
                        </a:spcBef>
                        <a:spcAft>
                          <a:spcPts val="200"/>
                        </a:spcAft>
                      </a:pPr>
                      <a:endParaRPr lang="lt-LT" sz="4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36195" algn="l">
                        <a:lnSpc>
                          <a:spcPct val="120000"/>
                        </a:lnSpc>
                        <a:spcBef>
                          <a:spcPts val="200"/>
                        </a:spcBef>
                        <a:spcAft>
                          <a:spcPts val="200"/>
                        </a:spcAft>
                      </a:pPr>
                      <a:r>
                        <a:rPr lang="lt-LT" sz="10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Geriamojo vandens tiekimo paslaugų prieinamumas</a:t>
                      </a:r>
                    </a:p>
                    <a:p>
                      <a:pPr marL="71755" marR="36195" algn="just">
                        <a:lnSpc>
                          <a:spcPct val="100000"/>
                        </a:lnSpc>
                        <a:spcBef>
                          <a:spcPts val="200"/>
                        </a:spcBef>
                        <a:spcAft>
                          <a:spcPts val="200"/>
                        </a:spcAft>
                      </a:pPr>
                      <a:r>
                        <a:rPr lang="lt-LT" sz="10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Pradinė reikšmė:</a:t>
                      </a:r>
                      <a:r>
                        <a:rPr lang="lt-LT" sz="10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 83,1 proc. (2019 m.)</a:t>
                      </a:r>
                    </a:p>
                    <a:p>
                      <a:pPr marL="71755" marR="36195" algn="just">
                        <a:lnSpc>
                          <a:spcPct val="100000"/>
                        </a:lnSpc>
                        <a:spcBef>
                          <a:spcPts val="200"/>
                        </a:spcBef>
                        <a:spcAft>
                          <a:spcPts val="200"/>
                        </a:spcAft>
                      </a:pPr>
                      <a:r>
                        <a:rPr lang="lt-LT" sz="10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Siektina reikšmė: </a:t>
                      </a:r>
                      <a:r>
                        <a:rPr lang="lt-LT" sz="10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95 proc. (2023 m.)</a:t>
                      </a:r>
                    </a:p>
                    <a:p>
                      <a:pPr marL="71755" marR="36195" algn="just">
                        <a:lnSpc>
                          <a:spcPct val="100000"/>
                        </a:lnSpc>
                        <a:spcBef>
                          <a:spcPts val="200"/>
                        </a:spcBef>
                        <a:spcAft>
                          <a:spcPts val="200"/>
                        </a:spcAft>
                      </a:pPr>
                      <a:r>
                        <a:rPr lang="lt-LT" sz="10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Faktinė reikšmė: </a:t>
                      </a:r>
                      <a:r>
                        <a:rPr lang="lt-LT" sz="10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83,45 proc. (2023 m.)</a:t>
                      </a: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71755" marR="36195" algn="just">
                        <a:lnSpc>
                          <a:spcPct val="120000"/>
                        </a:lnSpc>
                        <a:spcBef>
                          <a:spcPts val="200"/>
                        </a:spcBef>
                        <a:spcAft>
                          <a:spcPts val="200"/>
                        </a:spcAft>
                      </a:pPr>
                      <a:r>
                        <a:rPr lang="lt-LT" sz="1100">
                          <a:solidFill>
                            <a:srgbClr val="000000"/>
                          </a:solidFill>
                          <a:effectLst/>
                          <a:latin typeface="Fira Sans" panose="020B0503050000020004" pitchFamily="34" charset="0"/>
                          <a:ea typeface="Yu Mincho" panose="02020400000000000000" pitchFamily="18" charset="-128"/>
                          <a:cs typeface="Arial" panose="020B0604020202020204" pitchFamily="34" charset="0"/>
                        </a:rPr>
                        <a:t>Buvo keičiamas Geriamojo vandens tiekimo ir nuotekų tvarkymo įstatymas, vykdomos atitinkamos priemonės, tačiau geriamojo vandens tiekimo ir nuotekų tvarkymo paslaugų prieinamumas iš esmės nepadidėjo.</a:t>
                      </a:r>
                    </a:p>
                    <a:p>
                      <a:pPr marL="71755" marR="36195" algn="just">
                        <a:lnSpc>
                          <a:spcPct val="120000"/>
                        </a:lnSpc>
                        <a:spcBef>
                          <a:spcPts val="200"/>
                        </a:spcBef>
                        <a:spcAft>
                          <a:spcPts val="200"/>
                        </a:spcAft>
                      </a:pPr>
                      <a:r>
                        <a:rPr lang="lt-LT" sz="1000" i="1">
                          <a:solidFill>
                            <a:srgbClr val="000000"/>
                          </a:solidFill>
                          <a:effectLst/>
                          <a:latin typeface="Fira Sans" panose="020B0503050000020004" pitchFamily="34" charset="0"/>
                          <a:ea typeface="Yu Mincho" panose="02020400000000000000" pitchFamily="18" charset="-128"/>
                          <a:cs typeface="Arial" panose="020B0604020202020204" pitchFamily="34" charset="0"/>
                        </a:rPr>
                        <a:t>2023 m. centralizuotomis nuotekų surinkimo sistemomis surinktų nuotekų dalis Pabradės aglomeracijoje sudarė tik apie 55 proc. nuo visų nuotekų.</a:t>
                      </a: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R="71755">
                        <a:lnSpc>
                          <a:spcPct val="115000"/>
                        </a:lnSpc>
                        <a:spcBef>
                          <a:spcPts val="200"/>
                        </a:spcBef>
                        <a:spcAft>
                          <a:spcPts val="200"/>
                        </a:spcAft>
                      </a:pPr>
                      <a:r>
                        <a:rPr lang="lt-LT" sz="1000" i="1" u="sng">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3"/>
                        </a:rPr>
                        <a:t>Vandens tiekimas ir nuotekų tvarkymas (2020 m.)</a:t>
                      </a:r>
                      <a:r>
                        <a:rPr lang="lt-LT" sz="1000" i="1" u="sng" spc="-25">
                          <a:solidFill>
                            <a:schemeClr val="tx1"/>
                          </a:solidFill>
                          <a:effectLst/>
                          <a:latin typeface="Fira Sans" panose="020B0503050000020004" pitchFamily="34" charset="0"/>
                          <a:ea typeface="Yu Mincho" panose="02020400000000000000" pitchFamily="18" charset="-128"/>
                          <a:cs typeface="Arial" panose="020B0604020202020204" pitchFamily="34" charset="0"/>
                        </a:rPr>
                        <a:t>, </a:t>
                      </a:r>
                      <a:r>
                        <a:rPr lang="lt-LT" sz="1000" i="1" u="none" spc="-25">
                          <a:solidFill>
                            <a:schemeClr val="tx1"/>
                          </a:solidFill>
                          <a:effectLst/>
                          <a:latin typeface="Fira Sans" panose="020B0503050000020004" pitchFamily="34" charset="0"/>
                          <a:ea typeface="Yu Mincho" panose="02020400000000000000" pitchFamily="18" charset="-128"/>
                          <a:cs typeface="Arial" panose="020B0604020202020204" pitchFamily="34" charset="0"/>
                        </a:rPr>
                        <a:t>rekomendacija AM</a:t>
                      </a:r>
                      <a:endParaRPr lang="lt-LT" sz="1000" u="none">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9700088"/>
                  </a:ext>
                </a:extLst>
              </a:tr>
              <a:tr h="70651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100">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36195" algn="l">
                        <a:lnSpc>
                          <a:spcPct val="120000"/>
                        </a:lnSpc>
                        <a:spcBef>
                          <a:spcPts val="200"/>
                        </a:spcBef>
                        <a:spcAft>
                          <a:spcPts val="200"/>
                        </a:spcAft>
                      </a:pPr>
                      <a:r>
                        <a:rPr lang="lt-LT" sz="10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Nuotekų tvarkymo paslaugų prieinamumas</a:t>
                      </a:r>
                    </a:p>
                    <a:p>
                      <a:pPr marL="71755" marR="36195" algn="l">
                        <a:lnSpc>
                          <a:spcPct val="100000"/>
                        </a:lnSpc>
                        <a:spcBef>
                          <a:spcPts val="200"/>
                        </a:spcBef>
                        <a:spcAft>
                          <a:spcPts val="200"/>
                        </a:spcAft>
                      </a:pPr>
                      <a:r>
                        <a:rPr lang="lt-LT" sz="10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Pradinė reikšmė: </a:t>
                      </a:r>
                      <a:r>
                        <a:rPr lang="lt-LT" sz="10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76,5 proc. (2019 m.)</a:t>
                      </a:r>
                    </a:p>
                    <a:p>
                      <a:pPr marL="71755" marR="36195" algn="l">
                        <a:lnSpc>
                          <a:spcPct val="100000"/>
                        </a:lnSpc>
                        <a:spcBef>
                          <a:spcPts val="200"/>
                        </a:spcBef>
                        <a:spcAft>
                          <a:spcPts val="200"/>
                        </a:spcAft>
                      </a:pPr>
                      <a:r>
                        <a:rPr lang="lt-LT" sz="10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Siektina reikšmė: </a:t>
                      </a:r>
                      <a:r>
                        <a:rPr lang="lt-LT" sz="10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95 proc. (2023 m.)</a:t>
                      </a:r>
                    </a:p>
                    <a:p>
                      <a:pPr marL="71755" marR="36195" algn="l">
                        <a:lnSpc>
                          <a:spcPct val="100000"/>
                        </a:lnSpc>
                        <a:spcBef>
                          <a:spcPts val="200"/>
                        </a:spcBef>
                        <a:spcAft>
                          <a:spcPts val="200"/>
                        </a:spcAft>
                      </a:pPr>
                      <a:r>
                        <a:rPr lang="lt-LT" sz="10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Faktinė reikšmė:</a:t>
                      </a:r>
                      <a:r>
                        <a:rPr lang="lt-LT" sz="10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 78,07 proc. (2023 m.)</a:t>
                      </a: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71755" marR="36195" algn="l">
                        <a:lnSpc>
                          <a:spcPct val="120000"/>
                        </a:lnSpc>
                        <a:spcBef>
                          <a:spcPts val="200"/>
                        </a:spcBef>
                        <a:spcAft>
                          <a:spcPts val="200"/>
                        </a:spcAft>
                      </a:pPr>
                      <a:endParaRPr lang="lt-LT" sz="1000" i="1">
                        <a:solidFill>
                          <a:srgbClr val="000000"/>
                        </a:solidFill>
                        <a:effectLst/>
                        <a:latin typeface="Fira Sans" panose="020B05030500000200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2972285018"/>
                  </a:ext>
                </a:extLst>
              </a:tr>
              <a:tr h="865063">
                <a:tc>
                  <a:txBody>
                    <a:bodyPr/>
                    <a:lstStyle/>
                    <a:p>
                      <a:pPr marL="71755" marR="36195" algn="just">
                        <a:lnSpc>
                          <a:spcPct val="120000"/>
                        </a:lnSpc>
                        <a:spcBef>
                          <a:spcPts val="200"/>
                        </a:spcBef>
                        <a:spcAft>
                          <a:spcPts val="200"/>
                        </a:spcAft>
                      </a:pP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Siekiant </a:t>
                      </a:r>
                      <a:r>
                        <a:rPr lang="lt-LT" sz="11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užtikrinti savaime susiformavusių miškų apsaugą</a:t>
                      </a: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 ne vėliau kaip per 5 metus inventorizuoti ir į Miškų kadastrą įtraukti visus ne miško žemėje susiformavusius miškus, kurių vidutinis amžius ne mažesnis nei 20 metų.</a:t>
                      </a:r>
                      <a:endParaRPr lang="lt-LT" sz="1100" dirty="0">
                        <a:solidFill>
                          <a:srgbClr val="000000"/>
                        </a:solidFill>
                        <a:effectLst/>
                        <a:latin typeface="Montserrat" pitchFamily="2" charset="-70"/>
                        <a:ea typeface="Yu Mincho" panose="02020400000000000000" pitchFamily="18" charset="-128"/>
                        <a:cs typeface="Montserrat" pitchFamily="2" charset="-70"/>
                      </a:endParaRPr>
                    </a:p>
                    <a:p>
                      <a:pPr marL="71755" marR="36195" algn="just">
                        <a:lnSpc>
                          <a:spcPct val="120000"/>
                        </a:lnSpc>
                        <a:spcBef>
                          <a:spcPts val="600"/>
                        </a:spcBef>
                        <a:spcAft>
                          <a:spcPts val="200"/>
                        </a:spcAft>
                      </a:pPr>
                      <a:r>
                        <a:rPr lang="lt-LT" sz="11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Įgyvendinimo data – 2025-12-31.</a:t>
                      </a:r>
                    </a:p>
                    <a:p>
                      <a:pPr marL="71755" marR="36195" algn="just">
                        <a:lnSpc>
                          <a:spcPct val="120000"/>
                        </a:lnSpc>
                        <a:spcBef>
                          <a:spcPts val="600"/>
                        </a:spcBef>
                        <a:spcAft>
                          <a:spcPts val="200"/>
                        </a:spcAft>
                      </a:pPr>
                      <a:endParaRPr lang="lt-LT" sz="400" dirty="0">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36195" algn="l">
                        <a:lnSpc>
                          <a:spcPct val="120000"/>
                        </a:lnSpc>
                        <a:spcBef>
                          <a:spcPts val="200"/>
                        </a:spcBef>
                        <a:spcAft>
                          <a:spcPts val="200"/>
                        </a:spcAft>
                      </a:pPr>
                      <a:r>
                        <a:rPr lang="lt-LT" sz="1000" b="0" i="1" kern="1200" dirty="0">
                          <a:solidFill>
                            <a:schemeClr val="tx1"/>
                          </a:solidFill>
                          <a:effectLst/>
                          <a:latin typeface="Fira Sans" panose="020B0503050000020004" pitchFamily="34" charset="0"/>
                          <a:ea typeface="Fira Sans" panose="020B0503050000020004" pitchFamily="34" charset="0"/>
                          <a:cs typeface="+mn-cs"/>
                        </a:rPr>
                        <a:t>Į Miškų valstybės kadastrą neįtrauktų savaiminių miškų, kurių vidutinis amžius didesnis nei 20 m., plotas.</a:t>
                      </a:r>
                      <a:br>
                        <a:rPr lang="lt-LT" sz="1000" i="1" dirty="0">
                          <a:latin typeface="Fira Sans" panose="020B0503050000020004" pitchFamily="34" charset="0"/>
                          <a:ea typeface="Fira Sans" panose="020B0503050000020004" pitchFamily="34" charset="0"/>
                        </a:rPr>
                      </a:br>
                      <a:r>
                        <a:rPr lang="lt-LT" sz="1000" b="1" i="1" kern="1200" dirty="0">
                          <a:solidFill>
                            <a:schemeClr val="tx1"/>
                          </a:solidFill>
                          <a:effectLst/>
                          <a:latin typeface="Fira Sans" panose="020B0503050000020004" pitchFamily="34" charset="0"/>
                          <a:ea typeface="Fira Sans" panose="020B0503050000020004" pitchFamily="34" charset="0"/>
                          <a:cs typeface="+mn-cs"/>
                        </a:rPr>
                        <a:t>Pradinė reikšmė:</a:t>
                      </a:r>
                      <a:r>
                        <a:rPr lang="lt-LT" sz="1000" b="0" i="1" kern="1200" dirty="0">
                          <a:solidFill>
                            <a:schemeClr val="tx1"/>
                          </a:solidFill>
                          <a:effectLst/>
                          <a:latin typeface="Fira Sans" panose="020B0503050000020004" pitchFamily="34" charset="0"/>
                          <a:ea typeface="Fira Sans" panose="020B0503050000020004" pitchFamily="34" charset="0"/>
                          <a:cs typeface="+mn-cs"/>
                        </a:rPr>
                        <a:t> 15,5 tūkst. ha (2021 m.)</a:t>
                      </a:r>
                      <a:br>
                        <a:rPr lang="lt-LT" sz="1000" i="1" dirty="0">
                          <a:latin typeface="Fira Sans" panose="020B0503050000020004" pitchFamily="34" charset="0"/>
                          <a:ea typeface="Fira Sans" panose="020B0503050000020004" pitchFamily="34" charset="0"/>
                        </a:rPr>
                      </a:br>
                      <a:r>
                        <a:rPr lang="lt-LT" sz="1000" b="1" i="1" kern="1200" dirty="0">
                          <a:solidFill>
                            <a:schemeClr val="tx1"/>
                          </a:solidFill>
                          <a:effectLst/>
                          <a:latin typeface="Fira Sans" panose="020B0503050000020004" pitchFamily="34" charset="0"/>
                          <a:ea typeface="Fira Sans" panose="020B0503050000020004" pitchFamily="34" charset="0"/>
                          <a:cs typeface="+mn-cs"/>
                        </a:rPr>
                        <a:t>Siektina reikšmė:</a:t>
                      </a:r>
                      <a:r>
                        <a:rPr lang="lt-LT" sz="1000" b="0" i="1" kern="1200" dirty="0">
                          <a:solidFill>
                            <a:schemeClr val="tx1"/>
                          </a:solidFill>
                          <a:effectLst/>
                          <a:latin typeface="Fira Sans" panose="020B0503050000020004" pitchFamily="34" charset="0"/>
                          <a:ea typeface="Fira Sans" panose="020B0503050000020004" pitchFamily="34" charset="0"/>
                          <a:cs typeface="+mn-cs"/>
                        </a:rPr>
                        <a:t> 0,5 tūkst. ha (2024 m.)</a:t>
                      </a:r>
                      <a:br>
                        <a:rPr lang="lt-LT" sz="1000" i="1" dirty="0">
                          <a:latin typeface="Fira Sans" panose="020B0503050000020004" pitchFamily="34" charset="0"/>
                          <a:ea typeface="Fira Sans" panose="020B0503050000020004" pitchFamily="34" charset="0"/>
                        </a:rPr>
                      </a:br>
                      <a:r>
                        <a:rPr lang="lt-LT" sz="1000" b="1" i="1" kern="1200" dirty="0">
                          <a:solidFill>
                            <a:schemeClr val="tx1"/>
                          </a:solidFill>
                          <a:effectLst/>
                          <a:latin typeface="Fira Sans" panose="020B0503050000020004" pitchFamily="34" charset="0"/>
                          <a:ea typeface="Fira Sans" panose="020B0503050000020004" pitchFamily="34" charset="0"/>
                          <a:cs typeface="+mn-cs"/>
                        </a:rPr>
                        <a:t>Faktinė reikšmė:</a:t>
                      </a:r>
                      <a:r>
                        <a:rPr lang="lt-LT" sz="1000" b="0" i="1" kern="1200" dirty="0">
                          <a:solidFill>
                            <a:schemeClr val="tx1"/>
                          </a:solidFill>
                          <a:effectLst/>
                          <a:latin typeface="Fira Sans" panose="020B0503050000020004" pitchFamily="34" charset="0"/>
                          <a:ea typeface="Fira Sans" panose="020B0503050000020004" pitchFamily="34" charset="0"/>
                          <a:cs typeface="+mn-cs"/>
                        </a:rPr>
                        <a:t> 1,85 tūkst. ha (2024 m.)</a:t>
                      </a:r>
                      <a:endParaRPr lang="lt-LT" sz="1000" i="1" dirty="0">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36195" algn="just">
                        <a:lnSpc>
                          <a:spcPct val="120000"/>
                        </a:lnSpc>
                        <a:spcBef>
                          <a:spcPts val="200"/>
                        </a:spcBef>
                        <a:spcAft>
                          <a:spcPts val="200"/>
                        </a:spcAft>
                      </a:pPr>
                      <a:r>
                        <a:rPr lang="lt-LT" sz="1100">
                          <a:solidFill>
                            <a:srgbClr val="000000"/>
                          </a:solidFill>
                          <a:effectLst/>
                          <a:latin typeface="Fira Sans" panose="020B0503050000020004" pitchFamily="34" charset="0"/>
                          <a:ea typeface="Yu Mincho" panose="02020400000000000000" pitchFamily="18" charset="-128"/>
                          <a:cs typeface="Arial" panose="020B0604020202020204" pitchFamily="34" charset="0"/>
                        </a:rPr>
                        <a:t>Įgyvendintos priemonės, tačiau nepasiektas siektas pokytis, mažinant į Miškų valstybės kadastrą neįtrauktų savaiminių miškų, kurių vidutinis amžius didesnis nei 20 m., plotą. </a:t>
                      </a:r>
                      <a:endParaRPr lang="lt-LT" sz="1000" i="1">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71755">
                        <a:lnSpc>
                          <a:spcPct val="115000"/>
                        </a:lnSpc>
                        <a:spcBef>
                          <a:spcPts val="200"/>
                        </a:spcBef>
                        <a:spcAft>
                          <a:spcPts val="200"/>
                        </a:spcAft>
                      </a:pPr>
                      <a:r>
                        <a:rPr lang="lt-LT" sz="1000" i="1" u="sng"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Lietuvos</a:t>
                      </a:r>
                      <a:r>
                        <a:rPr lang="lt-LT" sz="1000" i="1" u="sng" spc="20"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 </a:t>
                      </a:r>
                      <a:r>
                        <a:rPr lang="lt-LT" sz="1000" i="1" u="sng"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miškų</a:t>
                      </a:r>
                      <a:r>
                        <a:rPr lang="lt-LT" sz="1000" i="1" u="sng" spc="30"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 </a:t>
                      </a:r>
                      <a:r>
                        <a:rPr lang="lt-LT" sz="1000" i="1" u="sng"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išteklių</a:t>
                      </a:r>
                      <a:r>
                        <a:rPr lang="lt-LT" sz="1000" i="1" u="sng" spc="30"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 </a:t>
                      </a:r>
                      <a:r>
                        <a:rPr lang="lt-LT" sz="1000" i="1" u="sng"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apsauga</a:t>
                      </a:r>
                      <a:r>
                        <a:rPr lang="lt-LT" sz="1000" i="1" u="sng" spc="30"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 </a:t>
                      </a:r>
                      <a:r>
                        <a:rPr lang="lt-LT" sz="1000" i="1" u="sng"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(2022</a:t>
                      </a:r>
                      <a:r>
                        <a:rPr lang="lt-LT" sz="1000" i="1" u="sng" spc="35"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 </a:t>
                      </a:r>
                      <a:r>
                        <a:rPr lang="lt-LT" sz="1000" i="1" u="sng" spc="-25" dirty="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m.)</a:t>
                      </a:r>
                      <a:r>
                        <a:rPr lang="lt-LT" sz="1000" i="1" u="none" spc="-25" dirty="0">
                          <a:solidFill>
                            <a:schemeClr val="tx1"/>
                          </a:solidFill>
                          <a:effectLst/>
                          <a:latin typeface="Fira Sans" panose="020B0503050000020004" pitchFamily="34" charset="0"/>
                          <a:ea typeface="Yu Mincho" panose="02020400000000000000" pitchFamily="18" charset="-128"/>
                          <a:cs typeface="Arial" panose="020B0604020202020204" pitchFamily="34" charset="0"/>
                        </a:rPr>
                        <a:t>, rekomendacijos AM</a:t>
                      </a:r>
                      <a:endParaRPr lang="lt-LT" sz="1000" u="none" dirty="0">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5059708"/>
                  </a:ext>
                </a:extLst>
              </a:tr>
            </a:tbl>
          </a:graphicData>
        </a:graphic>
      </p:graphicFrame>
    </p:spTree>
    <p:extLst>
      <p:ext uri="{BB962C8B-B14F-4D97-AF65-F5344CB8AC3E}">
        <p14:creationId xmlns:p14="http://schemas.microsoft.com/office/powerpoint/2010/main" val="156156164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9F552-C7A9-6536-4A62-DCFB50A2FCC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C4793B2-9B75-EF84-1744-CE98474A1900}"/>
              </a:ext>
            </a:extLst>
          </p:cNvPr>
          <p:cNvSpPr>
            <a:spLocks noGrp="1"/>
          </p:cNvSpPr>
          <p:nvPr>
            <p:ph type="title"/>
          </p:nvPr>
        </p:nvSpPr>
        <p:spPr>
          <a:xfrm>
            <a:off x="632119" y="245004"/>
            <a:ext cx="10515600" cy="451945"/>
          </a:xfrm>
        </p:spPr>
        <p:txBody>
          <a:bodyPr/>
          <a:lstStyle/>
          <a:p>
            <a:r>
              <a:rPr lang="lt-LT">
                <a:latin typeface="Fira Sans"/>
              </a:rPr>
              <a:t>Kovas 2025 | Rekomendacijų įgyvendinimo ataskaita </a:t>
            </a:r>
          </a:p>
        </p:txBody>
      </p:sp>
      <p:sp>
        <p:nvSpPr>
          <p:cNvPr id="3" name="Skaidrės numerio vietos rezervavimo ženklas 2">
            <a:extLst>
              <a:ext uri="{FF2B5EF4-FFF2-40B4-BE49-F238E27FC236}">
                <a16:creationId xmlns:a16="http://schemas.microsoft.com/office/drawing/2014/main" id="{8A6975F3-B8A1-DEF8-B4A1-E688C86A2F8C}"/>
              </a:ext>
            </a:extLst>
          </p:cNvPr>
          <p:cNvSpPr>
            <a:spLocks noGrp="1"/>
          </p:cNvSpPr>
          <p:nvPr>
            <p:ph type="sldNum" sz="quarter" idx="12"/>
          </p:nvPr>
        </p:nvSpPr>
        <p:spPr/>
        <p:txBody>
          <a:bodyPr/>
          <a:lstStyle/>
          <a:p>
            <a:fld id="{433D822E-14E5-4FC8-890B-4527FF1CA33F}" type="slidenum">
              <a:rPr lang="lt-LT" smtClean="0"/>
              <a:t>8</a:t>
            </a:fld>
            <a:endParaRPr lang="lt-LT"/>
          </a:p>
        </p:txBody>
      </p:sp>
      <p:sp>
        <p:nvSpPr>
          <p:cNvPr id="7" name="Pavadinimas 1">
            <a:extLst>
              <a:ext uri="{FF2B5EF4-FFF2-40B4-BE49-F238E27FC236}">
                <a16:creationId xmlns:a16="http://schemas.microsoft.com/office/drawing/2014/main" id="{035FFA6D-FC00-5292-8E50-A54602A92780}"/>
              </a:ext>
            </a:extLst>
          </p:cNvPr>
          <p:cNvSpPr txBox="1">
            <a:spLocks/>
          </p:cNvSpPr>
          <p:nvPr/>
        </p:nvSpPr>
        <p:spPr>
          <a:xfrm>
            <a:off x="974725" y="834859"/>
            <a:ext cx="10515600" cy="45194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1400" kern="1200">
                <a:solidFill>
                  <a:srgbClr val="192850"/>
                </a:solidFill>
                <a:latin typeface="Fira Sans" panose="020B0503050000020004" pitchFamily="34" charset="0"/>
                <a:ea typeface="Fira Sans" panose="020B0503050000020004" pitchFamily="34" charset="0"/>
                <a:cs typeface="+mj-cs"/>
              </a:defRPr>
            </a:lvl1pPr>
          </a:lstStyle>
          <a:p>
            <a:endParaRPr lang="lt-LT"/>
          </a:p>
        </p:txBody>
      </p:sp>
      <p:sp>
        <p:nvSpPr>
          <p:cNvPr id="12" name="TextBox 11">
            <a:extLst>
              <a:ext uri="{FF2B5EF4-FFF2-40B4-BE49-F238E27FC236}">
                <a16:creationId xmlns:a16="http://schemas.microsoft.com/office/drawing/2014/main" id="{A7C998F8-2390-A3DD-D2EC-E39AD256E4BA}"/>
              </a:ext>
            </a:extLst>
          </p:cNvPr>
          <p:cNvSpPr txBox="1"/>
          <p:nvPr/>
        </p:nvSpPr>
        <p:spPr>
          <a:xfrm>
            <a:off x="632119" y="525712"/>
            <a:ext cx="9915599" cy="369332"/>
          </a:xfrm>
          <a:prstGeom prst="rect">
            <a:avLst/>
          </a:prstGeom>
          <a:noFill/>
        </p:spPr>
        <p:txBody>
          <a:bodyPr wrap="square">
            <a:spAutoFit/>
          </a:bodyPr>
          <a:lstStyle/>
          <a:p>
            <a:endParaRPr lang="lt-LT" b="1">
              <a:solidFill>
                <a:srgbClr val="192850"/>
              </a:solidFill>
              <a:latin typeface="Fira Sans" panose="020B0503050000020004" pitchFamily="34" charset="0"/>
              <a:ea typeface="Fira Sans" panose="020B0503050000020004" pitchFamily="34" charset="0"/>
            </a:endParaRPr>
          </a:p>
        </p:txBody>
      </p:sp>
      <p:sp>
        <p:nvSpPr>
          <p:cNvPr id="2" name="TextBox 1">
            <a:extLst>
              <a:ext uri="{FF2B5EF4-FFF2-40B4-BE49-F238E27FC236}">
                <a16:creationId xmlns:a16="http://schemas.microsoft.com/office/drawing/2014/main" id="{F9FDF392-5F04-55A0-B013-ACB6D0147100}"/>
              </a:ext>
            </a:extLst>
          </p:cNvPr>
          <p:cNvSpPr txBox="1"/>
          <p:nvPr/>
        </p:nvSpPr>
        <p:spPr>
          <a:xfrm>
            <a:off x="678193" y="554347"/>
            <a:ext cx="10285081" cy="369332"/>
          </a:xfrm>
          <a:prstGeom prst="rect">
            <a:avLst/>
          </a:prstGeom>
          <a:noFill/>
        </p:spPr>
        <p:txBody>
          <a:bodyPr wrap="square">
            <a:spAutoFit/>
          </a:bodyPr>
          <a:lstStyle/>
          <a:p>
            <a:r>
              <a:rPr lang="lt-LT" b="1">
                <a:solidFill>
                  <a:srgbClr val="192850"/>
                </a:solidFill>
                <a:latin typeface="Fira Sans" panose="020B0503050000020004" pitchFamily="34" charset="0"/>
                <a:ea typeface="Fira Sans" panose="020B0503050000020004" pitchFamily="34" charset="0"/>
              </a:rPr>
              <a:t>REIKŠMINGI 2024-09-01 – 2025-03-01 LAIKOTARPIU </a:t>
            </a:r>
            <a:r>
              <a:rPr lang="lt-LT" b="1" u="sng">
                <a:solidFill>
                  <a:srgbClr val="192850"/>
                </a:solidFill>
                <a:latin typeface="Fira Sans" panose="020B0503050000020004" pitchFamily="34" charset="0"/>
                <a:ea typeface="Fira Sans" panose="020B0503050000020004" pitchFamily="34" charset="0"/>
              </a:rPr>
              <a:t>NEPASIEKTI</a:t>
            </a:r>
            <a:r>
              <a:rPr lang="lt-LT" b="1">
                <a:solidFill>
                  <a:srgbClr val="192850"/>
                </a:solidFill>
                <a:latin typeface="Fira Sans" panose="020B0503050000020004" pitchFamily="34" charset="0"/>
                <a:ea typeface="Fira Sans" panose="020B0503050000020004" pitchFamily="34" charset="0"/>
              </a:rPr>
              <a:t> POKYČIAI (2)</a:t>
            </a:r>
          </a:p>
        </p:txBody>
      </p:sp>
      <p:graphicFrame>
        <p:nvGraphicFramePr>
          <p:cNvPr id="8" name="Lentelė 7">
            <a:extLst>
              <a:ext uri="{FF2B5EF4-FFF2-40B4-BE49-F238E27FC236}">
                <a16:creationId xmlns:a16="http://schemas.microsoft.com/office/drawing/2014/main" id="{A1F522FB-F68A-E245-9FDA-88399F7B4443}"/>
              </a:ext>
            </a:extLst>
          </p:cNvPr>
          <p:cNvGraphicFramePr>
            <a:graphicFrameLocks noGrp="1"/>
          </p:cNvGraphicFramePr>
          <p:nvPr>
            <p:extLst>
              <p:ext uri="{D42A27DB-BD31-4B8C-83A1-F6EECF244321}">
                <p14:modId xmlns:p14="http://schemas.microsoft.com/office/powerpoint/2010/main" val="1930052839"/>
              </p:ext>
            </p:extLst>
          </p:nvPr>
        </p:nvGraphicFramePr>
        <p:xfrm>
          <a:off x="701677" y="960002"/>
          <a:ext cx="10605420" cy="5362192"/>
        </p:xfrm>
        <a:graphic>
          <a:graphicData uri="http://schemas.openxmlformats.org/drawingml/2006/table">
            <a:tbl>
              <a:tblPr firstRow="1" firstCol="1" bandRow="1"/>
              <a:tblGrid>
                <a:gridCol w="2901842">
                  <a:extLst>
                    <a:ext uri="{9D8B030D-6E8A-4147-A177-3AD203B41FA5}">
                      <a16:colId xmlns:a16="http://schemas.microsoft.com/office/drawing/2014/main" val="4122046420"/>
                    </a:ext>
                  </a:extLst>
                </a:gridCol>
                <a:gridCol w="585058">
                  <a:extLst>
                    <a:ext uri="{9D8B030D-6E8A-4147-A177-3AD203B41FA5}">
                      <a16:colId xmlns:a16="http://schemas.microsoft.com/office/drawing/2014/main" val="3040843538"/>
                    </a:ext>
                  </a:extLst>
                </a:gridCol>
                <a:gridCol w="2418700">
                  <a:extLst>
                    <a:ext uri="{9D8B030D-6E8A-4147-A177-3AD203B41FA5}">
                      <a16:colId xmlns:a16="http://schemas.microsoft.com/office/drawing/2014/main" val="4018795197"/>
                    </a:ext>
                  </a:extLst>
                </a:gridCol>
                <a:gridCol w="3474200">
                  <a:extLst>
                    <a:ext uri="{9D8B030D-6E8A-4147-A177-3AD203B41FA5}">
                      <a16:colId xmlns:a16="http://schemas.microsoft.com/office/drawing/2014/main" val="4211370248"/>
                    </a:ext>
                  </a:extLst>
                </a:gridCol>
                <a:gridCol w="1225620">
                  <a:extLst>
                    <a:ext uri="{9D8B030D-6E8A-4147-A177-3AD203B41FA5}">
                      <a16:colId xmlns:a16="http://schemas.microsoft.com/office/drawing/2014/main" val="880455498"/>
                    </a:ext>
                  </a:extLst>
                </a:gridCol>
              </a:tblGrid>
              <a:tr h="616598">
                <a:tc>
                  <a:txBody>
                    <a:bodyPr/>
                    <a:lstStyle/>
                    <a:p>
                      <a:pPr algn="ctr"/>
                      <a:r>
                        <a:rPr lang="lt-LT" sz="1200" b="1">
                          <a:latin typeface="Fira Sans" panose="020B0503050000020004" pitchFamily="34" charset="0"/>
                          <a:ea typeface="Fira Sans" panose="020B0503050000020004" pitchFamily="34" charset="0"/>
                        </a:rPr>
                        <a:t>REKOMENDACIJA</a:t>
                      </a: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gridSpan="2">
                  <a:txBody>
                    <a:bodyPr/>
                    <a:lstStyle/>
                    <a:p>
                      <a:pPr algn="ct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POKYČIŲ RODIKLIAI</a:t>
                      </a:r>
                      <a:endParaRPr lang="lt-LT" sz="1200" b="1">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hMerge="1">
                  <a:txBody>
                    <a:bodyPr/>
                    <a:lstStyle/>
                    <a:p>
                      <a:endParaRPr lang="lt-LT"/>
                    </a:p>
                  </a:txBody>
                  <a:tcPr>
                    <a:lnL w="12700" cap="flat" cmpd="sng" algn="ctr">
                      <a:solidFill>
                        <a:srgbClr val="166AAB"/>
                      </a:solidFill>
                      <a:prstDash val="solid"/>
                      <a:round/>
                      <a:headEnd type="none" w="med" len="med"/>
                      <a:tailEnd type="none" w="med" len="med"/>
                    </a:lnL>
                  </a:tcPr>
                </a:tc>
                <a:tc>
                  <a:txBody>
                    <a:bodyPr/>
                    <a:lstStyle/>
                    <a:p>
                      <a:pPr algn="ct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NEPASIEKTI AKTŪALUS POKYČIAI</a:t>
                      </a:r>
                      <a:endParaRPr lang="lt-LT"/>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marR="71755" algn="ctr">
                        <a:lnSpc>
                          <a:spcPct val="115000"/>
                        </a:lnSpc>
                        <a:spcBef>
                          <a:spcPts val="200"/>
                        </a:spcBef>
                        <a:spcAft>
                          <a:spcPts val="200"/>
                        </a:spcAft>
                      </a:pP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AUDITO PAVADINIMAS, SUBJEKTAS</a:t>
                      </a:r>
                      <a:endParaRPr lang="lt-LT" sz="1200" b="1">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106873375"/>
                  </a:ext>
                </a:extLst>
              </a:tr>
              <a:tr h="23038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a:latin typeface="Fira Sans" panose="020B0503050000020004" pitchFamily="34" charset="0"/>
                          <a:ea typeface="Fira Sans" panose="020B0503050000020004" pitchFamily="34" charset="0"/>
                        </a:rPr>
                        <a:t>1. </a:t>
                      </a:r>
                      <a:r>
                        <a:rPr lang="fi-FI" sz="1200" b="1">
                          <a:latin typeface="Fira Sans" panose="020B0503050000020004" pitchFamily="34" charset="0"/>
                          <a:ea typeface="Fira Sans" panose="020B0503050000020004" pitchFamily="34" charset="0"/>
                        </a:rPr>
                        <a:t>APLINKA, MIŠKAI, KLIMATO KAITA IR ŽEMĖS TVARKYMAS </a:t>
                      </a:r>
                      <a:endParaRPr lang="lt-LT" sz="1200" b="1">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t-LT"/>
                    </a:p>
                  </a:txBody>
                  <a:tcPr>
                    <a:lnL w="12700" cap="flat" cmpd="sng" algn="ctr">
                      <a:solidFill>
                        <a:srgbClr val="166AAB"/>
                      </a:solidFill>
                      <a:prstDash val="solid"/>
                      <a:round/>
                      <a:headEnd type="none" w="med" len="med"/>
                      <a:tailEnd type="none" w="med" len="med"/>
                    </a:lnL>
                    <a:lnT w="12700" cap="flat" cmpd="sng" algn="ctr">
                      <a:solidFill>
                        <a:srgbClr val="166AAB"/>
                      </a:solidFill>
                      <a:prstDash val="solid"/>
                      <a:round/>
                      <a:headEnd type="none" w="med" len="med"/>
                      <a:tailEnd type="none" w="med" len="med"/>
                    </a:lnT>
                  </a:tcPr>
                </a:tc>
                <a:tc hMerge="1">
                  <a:txBody>
                    <a:bodyPr/>
                    <a:lstStyle/>
                    <a:p>
                      <a:endParaRPr lang="lt-LT"/>
                    </a:p>
                  </a:txBody>
                  <a:tcPr>
                    <a:lnL w="12700" cap="flat" cmpd="sng" algn="ctr">
                      <a:solidFill>
                        <a:srgbClr val="166AAB"/>
                      </a:solidFill>
                      <a:prstDash val="solid"/>
                      <a:round/>
                      <a:headEnd type="none" w="med" len="med"/>
                      <a:tailEnd type="none" w="med" len="med"/>
                    </a:lnL>
                  </a:tcPr>
                </a:tc>
                <a:tc hMerge="1">
                  <a:txBody>
                    <a:bodyPr/>
                    <a:lstStyle/>
                    <a:p>
                      <a:endParaRPr lang="lt-LT"/>
                    </a:p>
                  </a:txBody>
                  <a:tcPr/>
                </a:tc>
                <a:tc hMerge="1">
                  <a:txBody>
                    <a:bodyPr/>
                    <a:lstStyle/>
                    <a:p>
                      <a:pPr marR="71755">
                        <a:lnSpc>
                          <a:spcPct val="115000"/>
                        </a:lnSpc>
                        <a:spcBef>
                          <a:spcPts val="200"/>
                        </a:spcBef>
                        <a:spcAft>
                          <a:spcPts val="200"/>
                        </a:spcAft>
                      </a:pPr>
                      <a:endParaRPr lang="lt-LT" sz="1000" u="none">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179187"/>
                  </a:ext>
                </a:extLst>
              </a:tr>
              <a:tr h="1841632">
                <a:tc>
                  <a:txBody>
                    <a:bodyPr/>
                    <a:lstStyle/>
                    <a:p>
                      <a:pPr marL="71755" marR="36195" algn="just">
                        <a:lnSpc>
                          <a:spcPct val="120000"/>
                        </a:lnSpc>
                        <a:spcBef>
                          <a:spcPts val="200"/>
                        </a:spcBef>
                        <a:spcAft>
                          <a:spcPts val="200"/>
                        </a:spcAft>
                      </a:pPr>
                      <a:r>
                        <a:rPr lang="lt-LT" sz="1100">
                          <a:solidFill>
                            <a:srgbClr val="000000"/>
                          </a:solidFill>
                          <a:effectLst/>
                          <a:latin typeface="Fira Sans" panose="020B0503050000020004" pitchFamily="34" charset="0"/>
                          <a:ea typeface="Yu Mincho" panose="02020400000000000000" pitchFamily="18" charset="-128"/>
                          <a:cs typeface="Arial" panose="020B0604020202020204" pitchFamily="34" charset="0"/>
                        </a:rPr>
                        <a:t>Siekiant </a:t>
                      </a:r>
                      <a:r>
                        <a:rPr lang="lt-LT" sz="1100" b="1" i="1">
                          <a:solidFill>
                            <a:srgbClr val="000000"/>
                          </a:solidFill>
                          <a:effectLst/>
                          <a:latin typeface="Fira Sans" panose="020B0503050000020004" pitchFamily="34" charset="0"/>
                          <a:ea typeface="Yu Mincho" panose="02020400000000000000" pitchFamily="18" charset="-128"/>
                          <a:cs typeface="Arial" panose="020B0604020202020204" pitchFamily="34" charset="0"/>
                        </a:rPr>
                        <a:t>nustatyti pagrindinius ūkinės veiklos reikalavimus miško plotuose ir apsaugoti miškus</a:t>
                      </a:r>
                      <a:r>
                        <a:rPr lang="lt-LT" sz="1100">
                          <a:solidFill>
                            <a:srgbClr val="000000"/>
                          </a:solidFill>
                          <a:effectLst/>
                          <a:latin typeface="Fira Sans" panose="020B0503050000020004" pitchFamily="34" charset="0"/>
                          <a:ea typeface="Yu Mincho" panose="02020400000000000000" pitchFamily="18" charset="-128"/>
                          <a:cs typeface="Arial" panose="020B0604020202020204" pitchFamily="34" charset="0"/>
                        </a:rPr>
                        <a:t>, užtikrinti, kad visų miškų plotams ne vėliau kaip per 3 metus nuo įtraukimo į Miškų kadastrą būtų nustatyta miškų grupė.</a:t>
                      </a:r>
                      <a:endParaRPr lang="lt-LT" sz="1100">
                        <a:solidFill>
                          <a:srgbClr val="000000"/>
                        </a:solidFill>
                        <a:effectLst/>
                        <a:latin typeface="Montserrat" pitchFamily="2" charset="-70"/>
                        <a:ea typeface="Yu Mincho" panose="02020400000000000000" pitchFamily="18" charset="-128"/>
                        <a:cs typeface="Montserrat" pitchFamily="2" charset="-70"/>
                      </a:endParaRPr>
                    </a:p>
                    <a:p>
                      <a:pPr marL="71755" marR="36195" algn="just">
                        <a:lnSpc>
                          <a:spcPct val="120000"/>
                        </a:lnSpc>
                        <a:spcBef>
                          <a:spcPts val="600"/>
                        </a:spcBef>
                        <a:spcAft>
                          <a:spcPts val="600"/>
                        </a:spcAft>
                      </a:pPr>
                      <a:r>
                        <a:rPr lang="lt-LT" sz="1100" i="1">
                          <a:solidFill>
                            <a:srgbClr val="000000"/>
                          </a:solidFill>
                          <a:effectLst/>
                          <a:latin typeface="Fira Sans" panose="020B0503050000020004" pitchFamily="34" charset="0"/>
                          <a:ea typeface="Yu Mincho" panose="02020400000000000000" pitchFamily="18" charset="-128"/>
                          <a:cs typeface="Arial" panose="020B0604020202020204" pitchFamily="34" charset="0"/>
                        </a:rPr>
                        <a:t>Įgyvendinimo data – 2025-12-31.</a:t>
                      </a:r>
                      <a:endParaRPr lang="lt-LT" sz="1100"/>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71755" marR="36195" algn="l">
                        <a:lnSpc>
                          <a:spcPct val="120000"/>
                        </a:lnSpc>
                        <a:spcBef>
                          <a:spcPts val="600"/>
                        </a:spcBef>
                        <a:spcAft>
                          <a:spcPts val="600"/>
                        </a:spcAft>
                      </a:pPr>
                      <a:r>
                        <a:rPr kumimoji="0" lang="lt-LT" sz="1000" b="0"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Į Valstybės miškų kadastrą įtrauktas miško žemės plotas, kuriam daugiau nei 3 metus nepriskirta miškų grupė</a:t>
                      </a:r>
                      <a:br>
                        <a:rPr kumimoji="0" lang="lt-LT" sz="1000" b="0" i="1" u="none" strike="noStrike" kern="1200" cap="none" spc="0" normalizeH="0" baseline="0" noProof="0" dirty="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Pradinė reikšmė:</a:t>
                      </a:r>
                      <a:r>
                        <a:rPr kumimoji="0" lang="lt-LT" sz="1000" b="0"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 13,9 tūkst. ha (2021 m.)</a:t>
                      </a:r>
                      <a:br>
                        <a:rPr kumimoji="0" lang="lt-LT" sz="1000" b="0" i="1" u="none" strike="noStrike" kern="1200" cap="none" spc="0" normalizeH="0" baseline="0" noProof="0" dirty="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Siektina reikšmė:</a:t>
                      </a:r>
                      <a:r>
                        <a:rPr kumimoji="0" lang="lt-LT" sz="1000" b="0"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 1 tūkst. ha (2024 m.)</a:t>
                      </a:r>
                      <a:br>
                        <a:rPr kumimoji="0" lang="lt-LT" sz="1000" b="0" i="1" u="none" strike="noStrike" kern="1200" cap="none" spc="0" normalizeH="0" baseline="0" noProof="0" dirty="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Faktinė reikšmė:</a:t>
                      </a:r>
                      <a:r>
                        <a:rPr kumimoji="0" lang="lt-LT" sz="1000" b="0"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 35,6 tūkst. ha (2024 m.)</a:t>
                      </a:r>
                      <a:endParaRPr lang="lt-LT" sz="1100" dirty="0"/>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71755" marR="36195" algn="just">
                        <a:lnSpc>
                          <a:spcPct val="120000"/>
                        </a:lnSpc>
                        <a:spcBef>
                          <a:spcPts val="200"/>
                        </a:spcBef>
                        <a:spcAft>
                          <a:spcPts val="200"/>
                        </a:spcAft>
                      </a:pPr>
                      <a:r>
                        <a:rPr lang="lt-LT" sz="1100">
                          <a:solidFill>
                            <a:srgbClr val="000000"/>
                          </a:solidFill>
                          <a:effectLst/>
                          <a:latin typeface="Fira Sans" panose="020B0503050000020004" pitchFamily="34" charset="0"/>
                          <a:ea typeface="Yu Mincho" panose="02020400000000000000" pitchFamily="18" charset="-128"/>
                          <a:cs typeface="Arial" panose="020B0604020202020204" pitchFamily="34" charset="0"/>
                        </a:rPr>
                        <a:t>Neįvyko pokytis dėl miškų grupės nustatymo visiems miškams. Aplinkos ministerijos pateiktais duomenimis, į Miškų valstybės kadastrą įtrauktas miško žemės plotas, kuriam daugiau nei 3 metus nepriskirta miškų grupė, 2024 m. pabaigoje palyginti su 2021 m. pabaiga, padidėjo daugiau kaip 2,5 karto.</a:t>
                      </a:r>
                    </a:p>
                    <a:p>
                      <a:pPr marL="71755" marR="36195" lvl="0" indent="0" algn="just" defTabSz="914400" rtl="0" eaLnBrk="1" fontAlgn="auto" latinLnBrk="0" hangingPunct="1">
                        <a:lnSpc>
                          <a:spcPct val="120000"/>
                        </a:lnSpc>
                        <a:spcBef>
                          <a:spcPts val="200"/>
                        </a:spcBef>
                        <a:spcAft>
                          <a:spcPts val="200"/>
                        </a:spcAft>
                        <a:buClrTx/>
                        <a:buSzTx/>
                        <a:buFontTx/>
                        <a:buNone/>
                        <a:tabLst/>
                        <a:defRPr/>
                      </a:pPr>
                      <a:r>
                        <a:rPr lang="lt-LT" sz="1100" u="sng" spc="0">
                          <a:solidFill>
                            <a:srgbClr val="00244D"/>
                          </a:solidFill>
                          <a:effectLst/>
                          <a:latin typeface="Fira Sans" panose="020B0503050000020004" pitchFamily="34" charset="0"/>
                          <a:ea typeface="Yu Mincho" panose="02020400000000000000" pitchFamily="18" charset="-128"/>
                          <a:cs typeface="Arial" panose="020B0604020202020204" pitchFamily="34" charset="0"/>
                          <a:hlinkClick r:id="rId3"/>
                        </a:rPr>
                        <a:t>Miškų įstatymo Nr. I-671 pakeitimo įstatymo projektas (nauja redakcija), 2024-06-14 </a:t>
                      </a:r>
                      <a:r>
                        <a:rPr lang="lt-LT" sz="1100" spc="0">
                          <a:effectLst/>
                          <a:latin typeface="Fira Sans" panose="020B0503050000020004" pitchFamily="34" charset="0"/>
                          <a:ea typeface="Yu Mincho" panose="02020400000000000000" pitchFamily="18" charset="-128"/>
                          <a:cs typeface="Arial" panose="020B0604020202020204" pitchFamily="34" charset="0"/>
                          <a:hlinkClick r:id="rId3"/>
                        </a:rPr>
                        <a:t>Nr. XIVP-3933</a:t>
                      </a: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tcPr>
                </a:tc>
                <a:tc>
                  <a:txBody>
                    <a:bodyPr/>
                    <a:lstStyle/>
                    <a:p>
                      <a:pPr marL="71755" marR="36195" algn="just">
                        <a:lnSpc>
                          <a:spcPct val="120000"/>
                        </a:lnSpc>
                        <a:spcBef>
                          <a:spcPts val="200"/>
                        </a:spcBef>
                        <a:spcAft>
                          <a:spcPts val="200"/>
                        </a:spcAft>
                      </a:pP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Neįvyko pokytis dėl miškų grupės nustatymo visiems miškams. Aplinkos ministerijos pateiktais duomenimis, į Miškų valstybės kadastrą įtrauktas miško žemės plotas, kuriam daugiau nei 3 metus nepriskirta miškų grupė, 2024 m. pabaigoje palyginti su 2021 m. pabaiga, padidėjo daugiau kaip 2,5 karto. </a:t>
                      </a:r>
                    </a:p>
                    <a:p>
                      <a:pPr marL="71755" marR="36195" algn="just">
                        <a:lnSpc>
                          <a:spcPct val="120000"/>
                        </a:lnSpc>
                        <a:spcBef>
                          <a:spcPts val="200"/>
                        </a:spcBef>
                        <a:spcAft>
                          <a:spcPts val="200"/>
                        </a:spcAft>
                      </a:pPr>
                      <a:r>
                        <a:rPr lang="lt-LT" sz="1000" dirty="0">
                          <a:solidFill>
                            <a:srgbClr val="000000"/>
                          </a:solidFill>
                          <a:effectLst/>
                          <a:latin typeface="Fira Sans" panose="020B0503050000020004" pitchFamily="34" charset="0"/>
                          <a:ea typeface="Fira Sans" panose="020B0503050000020004" pitchFamily="34" charset="0"/>
                          <a:cs typeface="Arial" panose="020B0604020202020204" pitchFamily="34" charset="0"/>
                        </a:rPr>
                        <a:t>Rekomendacijos įgyvendinimui aktualus įstatymo projektas: </a:t>
                      </a:r>
                      <a:r>
                        <a:rPr lang="lt-LT" sz="1000" u="sng" spc="0" dirty="0">
                          <a:solidFill>
                            <a:srgbClr val="00244D"/>
                          </a:solidFill>
                          <a:effectLst/>
                          <a:latin typeface="Fira Sans" panose="020B0503050000020004" pitchFamily="34" charset="0"/>
                          <a:ea typeface="Fira Sans" panose="020B0503050000020004" pitchFamily="34" charset="0"/>
                          <a:cs typeface="Arial" panose="020B0604020202020204" pitchFamily="34" charset="0"/>
                          <a:hlinkClick r:id="rId3"/>
                        </a:rPr>
                        <a:t>Miškų įstatymo Nr. I-671 pakeitimo įstatymo projektas (nauja redakcija), 2024-06-14 </a:t>
                      </a:r>
                      <a:r>
                        <a:rPr lang="lt-LT" sz="1000" spc="0" dirty="0">
                          <a:effectLst/>
                          <a:latin typeface="Fira Sans" panose="020B0503050000020004" pitchFamily="34" charset="0"/>
                          <a:ea typeface="Fira Sans" panose="020B0503050000020004" pitchFamily="34" charset="0"/>
                          <a:cs typeface="Arial" panose="020B0604020202020204" pitchFamily="34" charset="0"/>
                          <a:hlinkClick r:id="rId3"/>
                        </a:rPr>
                        <a:t>Nr. XIVP-3933</a:t>
                      </a:r>
                      <a:r>
                        <a:rPr lang="lt-LT" sz="1000" spc="0" dirty="0">
                          <a:effectLst/>
                          <a:latin typeface="Fira Sans" panose="020B0503050000020004" pitchFamily="34" charset="0"/>
                          <a:ea typeface="Fira Sans" panose="020B0503050000020004" pitchFamily="34" charset="0"/>
                          <a:cs typeface="Arial" panose="020B0604020202020204" pitchFamily="34" charset="0"/>
                        </a:rPr>
                        <a:t>.</a:t>
                      </a:r>
                      <a:endParaRPr lang="lt-LT" sz="1100" dirty="0"/>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71755" lvl="0" indent="0" algn="l" defTabSz="914400" rtl="0" eaLnBrk="1" fontAlgn="auto" latinLnBrk="0" hangingPunct="1">
                        <a:lnSpc>
                          <a:spcPct val="115000"/>
                        </a:lnSpc>
                        <a:spcBef>
                          <a:spcPts val="200"/>
                        </a:spcBef>
                        <a:spcAft>
                          <a:spcPts val="200"/>
                        </a:spcAft>
                        <a:buClrTx/>
                        <a:buSzTx/>
                        <a:buFontTx/>
                        <a:buNone/>
                        <a:tabLst/>
                        <a:defRPr/>
                      </a:pPr>
                      <a:r>
                        <a:rPr lang="lt-LT" sz="1000" i="1" u="sng">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Lietuvos</a:t>
                      </a:r>
                      <a:r>
                        <a:rPr lang="lt-LT" sz="1000" i="1" u="sng" spc="2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 </a:t>
                      </a:r>
                      <a:r>
                        <a:rPr lang="lt-LT" sz="1000" i="1" u="sng">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miškų</a:t>
                      </a:r>
                      <a:r>
                        <a:rPr lang="lt-LT" sz="1000" i="1" u="sng" spc="3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 </a:t>
                      </a:r>
                      <a:r>
                        <a:rPr lang="lt-LT" sz="1000" i="1" u="sng">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išteklių</a:t>
                      </a:r>
                      <a:r>
                        <a:rPr lang="lt-LT" sz="1000" i="1" u="sng" spc="3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 </a:t>
                      </a:r>
                      <a:r>
                        <a:rPr lang="lt-LT" sz="1000" i="1" u="sng">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apsauga</a:t>
                      </a:r>
                      <a:r>
                        <a:rPr lang="lt-LT" sz="1000" i="1" u="sng" spc="30">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 </a:t>
                      </a:r>
                      <a:r>
                        <a:rPr lang="lt-LT" sz="1000" i="1" u="sng">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(2022</a:t>
                      </a:r>
                      <a:r>
                        <a:rPr lang="lt-LT" sz="1000" i="1" u="sng" spc="35">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 </a:t>
                      </a:r>
                      <a:r>
                        <a:rPr lang="lt-LT" sz="1000" i="1" u="sng" spc="-25">
                          <a:solidFill>
                            <a:srgbClr val="002060"/>
                          </a:solidFill>
                          <a:effectLst/>
                          <a:latin typeface="Fira Sans" panose="020B0503050000020004" pitchFamily="34" charset="0"/>
                          <a:ea typeface="Yu Mincho" panose="02020400000000000000" pitchFamily="18" charset="-128"/>
                          <a:cs typeface="Arial" panose="020B0604020202020204" pitchFamily="34" charset="0"/>
                          <a:hlinkClick r:id="rId4"/>
                        </a:rPr>
                        <a:t>m.)</a:t>
                      </a:r>
                      <a:r>
                        <a:rPr lang="lt-LT" sz="1000" i="1" u="none" spc="-25">
                          <a:solidFill>
                            <a:schemeClr val="tx1"/>
                          </a:solidFill>
                          <a:effectLst/>
                          <a:latin typeface="Fira Sans" panose="020B0503050000020004" pitchFamily="34" charset="0"/>
                          <a:ea typeface="Yu Mincho" panose="02020400000000000000" pitchFamily="18" charset="-128"/>
                          <a:cs typeface="Arial" panose="020B0604020202020204" pitchFamily="34" charset="0"/>
                        </a:rPr>
                        <a:t>, rekomendacijos AM</a:t>
                      </a:r>
                      <a:endParaRPr lang="lt-LT" sz="1000" u="none">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879138"/>
                  </a:ext>
                </a:extLst>
              </a:tr>
              <a:tr h="219882">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a:latin typeface="Fira Sans" panose="020B0503050000020004" pitchFamily="34" charset="0"/>
                          <a:ea typeface="Fira Sans" panose="020B0503050000020004" pitchFamily="34" charset="0"/>
                        </a:rPr>
                        <a:t>2. </a:t>
                      </a:r>
                      <a:r>
                        <a:rPr lang="fi-FI" sz="1200" b="1">
                          <a:latin typeface="Fira Sans" panose="020B0503050000020004" pitchFamily="34" charset="0"/>
                          <a:ea typeface="Fira Sans" panose="020B0503050000020004" pitchFamily="34" charset="0"/>
                        </a:rPr>
                        <a:t>INFORMACINIŲ IŠTEKLIŲ VALDYMAS</a:t>
                      </a: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t-LT"/>
                    </a:p>
                  </a:txBody>
                  <a:tcPr>
                    <a:lnL w="12700" cap="flat" cmpd="sng" algn="ctr">
                      <a:solidFill>
                        <a:srgbClr val="166AAB"/>
                      </a:solidFill>
                      <a:prstDash val="solid"/>
                      <a:round/>
                      <a:headEnd type="none" w="med" len="med"/>
                      <a:tailEnd type="none" w="med" len="med"/>
                    </a:lnL>
                    <a:lnT w="12700" cap="flat" cmpd="sng" algn="ctr">
                      <a:solidFill>
                        <a:srgbClr val="166AAB"/>
                      </a:solidFill>
                      <a:prstDash val="solid"/>
                      <a:round/>
                      <a:headEnd type="none" w="med" len="med"/>
                      <a:tailEnd type="none" w="med" len="med"/>
                    </a:lnT>
                  </a:tcPr>
                </a:tc>
                <a:tc hMerge="1">
                  <a:txBody>
                    <a:bodyPr/>
                    <a:lstStyle/>
                    <a:p>
                      <a:endParaRPr lang="lt-LT"/>
                    </a:p>
                  </a:txBody>
                  <a:tcPr>
                    <a:lnL w="12700" cap="flat" cmpd="sng" algn="ctr">
                      <a:solidFill>
                        <a:srgbClr val="166AAB"/>
                      </a:solidFill>
                      <a:prstDash val="solid"/>
                      <a:round/>
                      <a:headEnd type="none" w="med" len="med"/>
                      <a:tailEnd type="none" w="med" len="med"/>
                    </a:lnL>
                  </a:tcPr>
                </a:tc>
                <a:tc hMerge="1">
                  <a:txBody>
                    <a:bodyPr/>
                    <a:lstStyle/>
                    <a:p>
                      <a:endParaRPr lang="lt-LT"/>
                    </a:p>
                  </a:txBody>
                  <a:tcPr/>
                </a:tc>
                <a:tc hMerge="1">
                  <a:txBody>
                    <a:bodyPr/>
                    <a:lstStyle/>
                    <a:p>
                      <a:pPr marR="71755">
                        <a:lnSpc>
                          <a:spcPct val="115000"/>
                        </a:lnSpc>
                        <a:spcBef>
                          <a:spcPts val="200"/>
                        </a:spcBef>
                        <a:spcAft>
                          <a:spcPts val="200"/>
                        </a:spcAft>
                      </a:pPr>
                      <a:endParaRPr lang="lt-LT" sz="1000" u="none">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979500"/>
                  </a:ext>
                </a:extLst>
              </a:tr>
              <a:tr h="683464">
                <a:tc rowSpan="11">
                  <a:txBody>
                    <a:bodyPr/>
                    <a:lstStyle/>
                    <a:p>
                      <a:pPr marL="71755" marR="36195" algn="just">
                        <a:lnSpc>
                          <a:spcPct val="120000"/>
                        </a:lnSpc>
                        <a:spcBef>
                          <a:spcPts val="200"/>
                        </a:spcBef>
                        <a:spcAft>
                          <a:spcPts val="200"/>
                        </a:spcAft>
                      </a:pPr>
                      <a:r>
                        <a:rPr lang="lt-LT" sz="1100">
                          <a:solidFill>
                            <a:srgbClr val="000000"/>
                          </a:solidFill>
                          <a:effectLst/>
                          <a:latin typeface="Fira Sans" panose="020B0503050000020004" pitchFamily="34" charset="0"/>
                          <a:ea typeface="Yu Mincho" panose="02020400000000000000" pitchFamily="18" charset="-128"/>
                          <a:cs typeface="Arial" panose="020B0604020202020204" pitchFamily="34" charset="0"/>
                        </a:rPr>
                        <a:t>Siekiant </a:t>
                      </a:r>
                      <a:r>
                        <a:rPr lang="lt-LT" sz="1100" b="1" i="1">
                          <a:solidFill>
                            <a:srgbClr val="000000"/>
                          </a:solidFill>
                          <a:effectLst/>
                          <a:latin typeface="Fira Sans" panose="020B0503050000020004" pitchFamily="34" charset="0"/>
                          <a:ea typeface="Yu Mincho" panose="02020400000000000000" pitchFamily="18" charset="-128"/>
                          <a:cs typeface="Arial" panose="020B0604020202020204" pitchFamily="34" charset="0"/>
                        </a:rPr>
                        <a:t>mažinti valstybės biudžeto lėšų poreikį neatlygintinai suteiktų paslaugų sąnaudoms kompensuoti</a:t>
                      </a:r>
                      <a:r>
                        <a:rPr lang="lt-LT" sz="1100">
                          <a:solidFill>
                            <a:srgbClr val="000000"/>
                          </a:solidFill>
                          <a:effectLst/>
                          <a:latin typeface="Fira Sans" panose="020B0503050000020004" pitchFamily="34" charset="0"/>
                          <a:ea typeface="Yu Mincho" panose="02020400000000000000" pitchFamily="18" charset="-128"/>
                          <a:cs typeface="Arial" panose="020B0604020202020204" pitchFamily="34" charset="0"/>
                        </a:rPr>
                        <a:t>, numatyti priemones, kurios užtikrintų, kad valstybės ir savivaldybių institucijos, įstaigos naudotųsi galimu ekonomiškiausiu duomenų gavimo būdu.</a:t>
                      </a:r>
                      <a:endParaRPr lang="lt-LT" sz="1100">
                        <a:solidFill>
                          <a:srgbClr val="000000"/>
                        </a:solidFill>
                        <a:effectLst/>
                        <a:latin typeface="Montserrat" pitchFamily="2" charset="-70"/>
                        <a:ea typeface="Yu Mincho" panose="02020400000000000000" pitchFamily="18" charset="-128"/>
                        <a:cs typeface="Montserrat" pitchFamily="2" charset="-70"/>
                      </a:endParaRPr>
                    </a:p>
                    <a:p>
                      <a:pPr marL="71755" marR="36195" lvl="0" indent="0" algn="just" defTabSz="914400" rtl="0" eaLnBrk="1" fontAlgn="auto" latinLnBrk="0" hangingPunct="1">
                        <a:lnSpc>
                          <a:spcPct val="120000"/>
                        </a:lnSpc>
                        <a:spcBef>
                          <a:spcPts val="600"/>
                        </a:spcBef>
                        <a:spcAft>
                          <a:spcPts val="200"/>
                        </a:spcAft>
                        <a:buClrTx/>
                        <a:buSzTx/>
                        <a:buFontTx/>
                        <a:buNone/>
                        <a:tabLst/>
                        <a:defRPr/>
                      </a:pPr>
                      <a:r>
                        <a:rPr lang="lt-LT" sz="1100" i="1">
                          <a:solidFill>
                            <a:srgbClr val="000000"/>
                          </a:solidFill>
                          <a:effectLst/>
                          <a:latin typeface="Fira Sans" panose="020B0503050000020004" pitchFamily="34" charset="0"/>
                          <a:ea typeface="Yu Mincho" panose="02020400000000000000" pitchFamily="18" charset="-128"/>
                          <a:cs typeface="Arial" panose="020B0604020202020204" pitchFamily="34" charset="0"/>
                        </a:rPr>
                        <a:t>Įgyvendinimo data – 2024-12-31.</a:t>
                      </a:r>
                      <a:endParaRPr lang="lt-LT" sz="800" i="1">
                        <a:solidFill>
                          <a:srgbClr val="000000"/>
                        </a:solidFill>
                        <a:effectLst/>
                        <a:latin typeface="Fira Sans" panose="020B05030500000200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71755" marR="36195" lvl="0" indent="0" algn="l" defTabSz="914400" rtl="0" eaLnBrk="1" fontAlgn="auto" latinLnBrk="0" hangingPunct="1">
                        <a:lnSpc>
                          <a:spcPct val="120000"/>
                        </a:lnSpc>
                        <a:spcBef>
                          <a:spcPts val="200"/>
                        </a:spcBef>
                        <a:spcAft>
                          <a:spcPts val="200"/>
                        </a:spcAft>
                        <a:buClrTx/>
                        <a:buSzTx/>
                        <a:buFontTx/>
                        <a:buNone/>
                        <a:tabLst/>
                        <a:defRPr/>
                      </a:pP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Paslaugų, teikiamų „sistema-sistema“ būdu, dalis nuo visų neatlygintinai suteiktų paslaugų </a:t>
                      </a:r>
                      <a:r>
                        <a:rPr kumimoji="0" lang="pl-PL"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Siektina reikšmė: </a:t>
                      </a:r>
                      <a:r>
                        <a:rPr kumimoji="0" lang="pl-PL"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100 proc. (2024 m.)</a:t>
                      </a:r>
                      <a:endParaRPr lang="lt-LT" sz="800" i="1">
                        <a:solidFill>
                          <a:srgbClr val="000000"/>
                        </a:solidFill>
                        <a:effectLst/>
                        <a:latin typeface="Fira Sans" panose="020B05030500000200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t-LT"/>
                    </a:p>
                  </a:txBody>
                  <a:tcPr>
                    <a:lnL w="12700" cap="flat" cmpd="sng" algn="ctr">
                      <a:solidFill>
                        <a:srgbClr val="166AAB"/>
                      </a:solidFill>
                      <a:prstDash val="solid"/>
                      <a:round/>
                      <a:headEnd type="none" w="med" len="med"/>
                      <a:tailEnd type="none" w="med" len="med"/>
                    </a:lnL>
                  </a:tcPr>
                </a:tc>
                <a:tc rowSpan="11">
                  <a:txBody>
                    <a:bodyPr/>
                    <a:lstStyle/>
                    <a:p>
                      <a:pPr marL="71755" marR="36195" lvl="0" indent="0" algn="just" defTabSz="914400" rtl="0" eaLnBrk="1" fontAlgn="auto" latinLnBrk="0" hangingPunct="1">
                        <a:lnSpc>
                          <a:spcPct val="120000"/>
                        </a:lnSpc>
                        <a:spcBef>
                          <a:spcPts val="200"/>
                        </a:spcBef>
                        <a:spcAft>
                          <a:spcPts val="200"/>
                        </a:spcAft>
                        <a:buClrTx/>
                        <a:buSzTx/>
                        <a:buFontTx/>
                        <a:buNone/>
                        <a:tabLst/>
                        <a:defRPr/>
                      </a:pPr>
                      <a:r>
                        <a:rPr kumimoji="0" lang="lt-LT" sz="1100" b="0" i="0" u="none" strike="noStrike" kern="1200" cap="none" spc="0" normalizeH="0" baseline="0" noProof="0" dirty="0">
                          <a:ln>
                            <a:noFill/>
                          </a:ln>
                          <a:solidFill>
                            <a:prstClr val="black"/>
                          </a:solidFill>
                          <a:effectLst/>
                          <a:uLnTx/>
                          <a:uFillTx/>
                          <a:latin typeface="Fira Sans" panose="020B0503050000020004" pitchFamily="34" charset="0"/>
                          <a:ea typeface="Times New Roman" panose="02020603050405020304" pitchFamily="18" charset="0"/>
                          <a:cs typeface="Arial" panose="020B0604020202020204" pitchFamily="34" charset="0"/>
                        </a:rPr>
                        <a:t>Neatlygintinai teikiamų paslaugų sąnaudos turi mažėti, tačiau įgyvendinus visas numatytas rekomendacijos priemones nepadaugėjo (VSR/TR/TAAR/NIRVAR) ar nežymiai padaugėjo (NTR/JAR) duomenų gavėjų, besinaudojančių pigiausiu būdu, nesumažėjo valstybės biudžeto lėšų poreikis neatlygintinai suteiktų paslaugų sąnaudoms kompensuoti.</a:t>
                      </a:r>
                    </a:p>
                    <a:p>
                      <a:pPr marL="71755" marR="36195" lvl="0" indent="0" algn="just" defTabSz="914400" rtl="0" eaLnBrk="1" fontAlgn="auto" latinLnBrk="0" hangingPunct="1">
                        <a:lnSpc>
                          <a:spcPct val="120000"/>
                        </a:lnSpc>
                        <a:spcBef>
                          <a:spcPts val="200"/>
                        </a:spcBef>
                        <a:spcAft>
                          <a:spcPts val="200"/>
                        </a:spcAft>
                        <a:buClrTx/>
                        <a:buSzTx/>
                        <a:buFontTx/>
                        <a:buNone/>
                        <a:tabLst/>
                        <a:defRPr/>
                      </a:pPr>
                      <a:r>
                        <a:rPr kumimoji="0" lang="lt-LT" sz="1100" b="0" i="0" u="none" strike="noStrike" kern="1200" cap="none" spc="0" normalizeH="0" baseline="0" noProof="0" dirty="0">
                          <a:ln>
                            <a:noFill/>
                          </a:ln>
                          <a:solidFill>
                            <a:prstClr val="black"/>
                          </a:solidFill>
                          <a:effectLst/>
                          <a:uLnTx/>
                          <a:uFillTx/>
                          <a:latin typeface="Fira Sans" panose="020B0503050000020004" pitchFamily="34" charset="0"/>
                          <a:ea typeface="Yu Mincho" panose="02020400000000000000" pitchFamily="18" charset="-128"/>
                          <a:cs typeface="Arial" panose="020B0604020202020204" pitchFamily="34" charset="0"/>
                        </a:rPr>
                        <a:t>Nuo 2021 m. iki 2023 m. šių registrų neatlygintinų duomenų užklausų skaičius padidėjo 2,5 karto (nuo 10,7 mln. iki 26,2 mln. vnt.), o kompensuojamos išlaidos  išaugo 2,8 karto (nuo 1,8 mln. Iki 5,03 mln.)</a:t>
                      </a: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rowSpan="11">
                  <a:txBody>
                    <a:bodyPr/>
                    <a:lstStyle/>
                    <a:p>
                      <a:pPr marL="0" marR="71755" lvl="0" indent="0" algn="l" defTabSz="914400" rtl="0" eaLnBrk="1" fontAlgn="auto" latinLnBrk="0" hangingPunct="1">
                        <a:lnSpc>
                          <a:spcPct val="115000"/>
                        </a:lnSpc>
                        <a:spcBef>
                          <a:spcPts val="200"/>
                        </a:spcBef>
                        <a:spcAft>
                          <a:spcPts val="200"/>
                        </a:spcAft>
                        <a:buClrTx/>
                        <a:buSzTx/>
                        <a:buFontTx/>
                        <a:buNone/>
                        <a:tabLst/>
                        <a:defRPr/>
                      </a:pPr>
                      <a:r>
                        <a:rPr lang="lt-LT" sz="1000" i="1" u="sng">
                          <a:solidFill>
                            <a:srgbClr val="00244D"/>
                          </a:solidFill>
                          <a:effectLst/>
                          <a:latin typeface="Fira Sans" panose="020B0503050000020004" pitchFamily="34" charset="0"/>
                          <a:ea typeface="Times New Roman" panose="02020603050405020304" pitchFamily="18" charset="0"/>
                          <a:cs typeface="Times New Roman" panose="02020603050405020304" pitchFamily="18" charset="0"/>
                          <a:hlinkClick r:id="rId5"/>
                        </a:rPr>
                        <a:t>Registrų centro tvarkomi valstybės informaciniai ištekliai (2021 m.)</a:t>
                      </a:r>
                      <a:r>
                        <a:rPr lang="lt-LT" sz="1000" i="1" u="sng">
                          <a:solidFill>
                            <a:srgbClr val="00244D"/>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lt-LT" sz="1000" i="1" u="none">
                          <a:solidFill>
                            <a:schemeClr val="tx1"/>
                          </a:solidFill>
                          <a:effectLst/>
                          <a:latin typeface="Fira Sans" panose="020B0503050000020004" pitchFamily="34" charset="0"/>
                          <a:ea typeface="Times New Roman" panose="02020603050405020304" pitchFamily="18" charset="0"/>
                          <a:cs typeface="Times New Roman" panose="02020603050405020304" pitchFamily="18" charset="0"/>
                        </a:rPr>
                        <a:t>rekomendacija EIM</a:t>
                      </a:r>
                    </a:p>
                    <a:p>
                      <a:pPr marR="71755">
                        <a:lnSpc>
                          <a:spcPct val="115000"/>
                        </a:lnSpc>
                        <a:spcBef>
                          <a:spcPts val="200"/>
                        </a:spcBef>
                        <a:spcAft>
                          <a:spcPts val="200"/>
                        </a:spcAft>
                      </a:pPr>
                      <a:endParaRPr lang="lt-LT" sz="1000" u="none">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1223227"/>
                  </a:ext>
                </a:extLst>
              </a:tr>
              <a:tr h="170223">
                <a:tc vMerge="1">
                  <a:txBody>
                    <a:bodyPr/>
                    <a:lstStyle/>
                    <a:p>
                      <a:endParaRPr lang="lt-LT"/>
                    </a:p>
                  </a:txBody>
                  <a:tcP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tcPr>
                </a:tc>
                <a:tc rowSpan="2">
                  <a:txBody>
                    <a:bodyPr/>
                    <a:lstStyle/>
                    <a:p>
                      <a:pPr marL="72000" algn="ct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VSR</a:t>
                      </a:r>
                      <a:endParaRPr lang="lt-LT" i="1"/>
                    </a:p>
                  </a:txBody>
                  <a:tcPr marL="18658" marR="18658" marT="0" marB="0">
                    <a:lnL w="12700" cap="flat" cmpd="sng" algn="ctr">
                      <a:solidFill>
                        <a:srgbClr val="166AA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Pradinė reikšmė:</a:t>
                      </a: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 87 proc. (2021 m.)</a:t>
                      </a:r>
                    </a:p>
                  </a:txBody>
                  <a:tcPr marL="18658" marR="18658" marT="0" marB="0">
                    <a:lnL w="12700" cap="flat" cmpd="sng" algn="ctr">
                      <a:noFill/>
                      <a:prstDash val="solid"/>
                      <a:round/>
                      <a:headEnd type="none" w="med" len="med"/>
                      <a:tailEnd type="none" w="med" len="med"/>
                    </a:lnL>
                    <a:lnR w="12700" cap="flat" cmpd="sng" algn="ctr">
                      <a:solidFill>
                        <a:srgbClr val="166AAB"/>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lnT w="12700" cap="flat" cmpd="sng" algn="ctr">
                      <a:solidFill>
                        <a:srgbClr val="166AAB"/>
                      </a:solidFill>
                      <a:prstDash val="solid"/>
                      <a:round/>
                      <a:headEnd type="none" w="med" len="med"/>
                      <a:tailEnd type="none" w="med" len="med"/>
                    </a:lnT>
                  </a:tcPr>
                </a:tc>
                <a:extLst>
                  <a:ext uri="{0D108BD9-81ED-4DB2-BD59-A6C34878D82A}">
                    <a16:rowId xmlns:a16="http://schemas.microsoft.com/office/drawing/2014/main" val="2960290000"/>
                  </a:ext>
                </a:extLst>
              </a:tr>
              <a:tr h="170223">
                <a:tc vMerge="1">
                  <a:txBody>
                    <a:bodyPr/>
                    <a:lstStyle/>
                    <a:p>
                      <a:endParaRPr lang="lt-LT"/>
                    </a:p>
                  </a:txBody>
                  <a:tcPr/>
                </a:tc>
                <a:tc vMerge="1">
                  <a:txBody>
                    <a:bodyPr/>
                    <a:lstStyle/>
                    <a:p>
                      <a:endParaRPr lang="lt-LT"/>
                    </a:p>
                  </a:txBody>
                  <a:tcPr/>
                </a:tc>
                <a:tc>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Faktinė reikšmė: </a:t>
                      </a: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29,2 proc. (2024 m.)</a:t>
                      </a:r>
                    </a:p>
                  </a:txBody>
                  <a:tcPr marL="18658" marR="18658" marT="0" marB="0">
                    <a:lnL w="12700" cap="flat" cmpd="sng" algn="ctr">
                      <a:no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3808515"/>
                  </a:ext>
                </a:extLst>
              </a:tr>
              <a:tr h="170223">
                <a:tc vMerge="1">
                  <a:txBody>
                    <a:bodyPr/>
                    <a:lstStyle/>
                    <a:p>
                      <a:endParaRPr lang="lt-LT"/>
                    </a:p>
                  </a:txBody>
                  <a:tcPr/>
                </a:tc>
                <a:tc rowSpan="2">
                  <a:txBody>
                    <a:bodyPr/>
                    <a:lstStyle/>
                    <a:p>
                      <a:pPr marL="72000" algn="ct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TR</a:t>
                      </a:r>
                      <a:endParaRPr lang="lt-LT" i="1"/>
                    </a:p>
                  </a:txBody>
                  <a:tcPr marL="18658" marR="18658" marT="0" marB="0">
                    <a:lnL w="12700" cap="flat" cmpd="sng" algn="ctr">
                      <a:solidFill>
                        <a:srgbClr val="166AAB"/>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166AAB"/>
                      </a:solidFill>
                      <a:prstDash val="sysDash"/>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Pradinė reikšmė: </a:t>
                      </a: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2 proc. (2021 m.)</a:t>
                      </a:r>
                    </a:p>
                  </a:txBody>
                  <a:tcPr marL="18658" marR="18658" marT="0" marB="0">
                    <a:lnL w="12700" cap="flat" cmpd="sng" algn="ctr">
                      <a:noFill/>
                      <a:prstDash val="solid"/>
                      <a:round/>
                      <a:headEnd type="none" w="med" len="med"/>
                      <a:tailEnd type="none" w="med" len="med"/>
                    </a:lnL>
                    <a:lnR w="12700" cap="flat" cmpd="sng" algn="ctr">
                      <a:solidFill>
                        <a:srgbClr val="166AAB"/>
                      </a:solidFill>
                      <a:prstDash val="solid"/>
                      <a:round/>
                      <a:headEnd type="none" w="med" len="med"/>
                      <a:tailEnd type="none" w="med" len="med"/>
                    </a:lnR>
                    <a:lnT w="9525" cap="flat" cmpd="sng" algn="ctr">
                      <a:solidFill>
                        <a:srgbClr val="166AAB"/>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9525" cap="flat" cmpd="sng" algn="ctr">
                      <a:solidFill>
                        <a:srgbClr val="166AAB"/>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2233423013"/>
                  </a:ext>
                </a:extLst>
              </a:tr>
              <a:tr h="170223">
                <a:tc vMerge="1">
                  <a:txBody>
                    <a:bodyPr/>
                    <a:lstStyle/>
                    <a:p>
                      <a:endParaRPr lang="lt-LT"/>
                    </a:p>
                  </a:txBody>
                  <a:tcPr>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tcPr>
                </a:tc>
                <a:tc vMerge="1">
                  <a:txBody>
                    <a:bodyPr/>
                    <a:lstStyle/>
                    <a:p>
                      <a:endParaRPr lang="lt-LT"/>
                    </a:p>
                  </a:txBody>
                  <a:tcPr/>
                </a:tc>
                <a:tc>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Faktinė reikšmė: </a:t>
                      </a: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2,02 proc. (2024 m.) </a:t>
                      </a:r>
                    </a:p>
                  </a:txBody>
                  <a:tcPr marL="18658" marR="18658" marT="0" marB="0">
                    <a:lnL w="12700" cap="flat" cmpd="sng" algn="ctr">
                      <a:no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4272093784"/>
                  </a:ext>
                </a:extLst>
              </a:tr>
              <a:tr h="151872">
                <a:tc vMerge="1">
                  <a:txBody>
                    <a:bodyPr/>
                    <a:lstStyle/>
                    <a:p>
                      <a:endParaRPr lang="lt-LT"/>
                    </a:p>
                  </a:txBody>
                  <a:tcPr/>
                </a:tc>
                <a:tc rowSpan="2">
                  <a:txBody>
                    <a:bodyPr/>
                    <a:lstStyle/>
                    <a:p>
                      <a:pPr marL="72000" algn="ct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TAAR</a:t>
                      </a:r>
                      <a:endParaRPr lang="lt-LT" i="1"/>
                    </a:p>
                  </a:txBody>
                  <a:tcPr marL="18658" marR="18658" marT="0" marB="0">
                    <a:lnL w="12700" cap="flat" cmpd="sng" algn="ctr">
                      <a:solidFill>
                        <a:srgbClr val="166AAB"/>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166AAB"/>
                      </a:solidFill>
                      <a:prstDash val="sysDash"/>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36195" lvl="0" indent="0" algn="l" defTabSz="914400" rtl="0" eaLnBrk="1" fontAlgn="auto" latinLnBrk="0" hangingPunct="1">
                        <a:lnSpc>
                          <a:spcPct val="100000"/>
                        </a:lnSpc>
                        <a:spcBef>
                          <a:spcPts val="200"/>
                        </a:spcBef>
                        <a:spcAft>
                          <a:spcPts val="200"/>
                        </a:spcAft>
                        <a:buClrTx/>
                        <a:buSzTx/>
                        <a:buFontTx/>
                        <a:buNone/>
                        <a:tabLst/>
                        <a:defRPr/>
                      </a:pP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Pradinė reikšmė: </a:t>
                      </a: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14 proc. (2021 m.)</a:t>
                      </a:r>
                    </a:p>
                  </a:txBody>
                  <a:tcPr marL="18658" marR="18658" marT="0" marB="0">
                    <a:lnL w="12700" cap="flat" cmpd="sng" algn="ctr">
                      <a:noFill/>
                      <a:prstDash val="solid"/>
                      <a:round/>
                      <a:headEnd type="none" w="med" len="med"/>
                      <a:tailEnd type="none" w="med" len="med"/>
                    </a:lnL>
                    <a:lnR w="12700" cap="flat" cmpd="sng" algn="ctr">
                      <a:solidFill>
                        <a:srgbClr val="166AAB"/>
                      </a:solidFill>
                      <a:prstDash val="solid"/>
                      <a:round/>
                      <a:headEnd type="none" w="med" len="med"/>
                      <a:tailEnd type="none" w="med" len="med"/>
                    </a:lnR>
                    <a:lnT w="9525" cap="flat" cmpd="sng" algn="ctr">
                      <a:solidFill>
                        <a:srgbClr val="166AAB"/>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36195" lvl="0" indent="0" algn="l" defTabSz="914400" rtl="0" eaLnBrk="1" fontAlgn="auto" latinLnBrk="0" hangingPunct="1">
                        <a:lnSpc>
                          <a:spcPct val="100000"/>
                        </a:lnSpc>
                        <a:spcBef>
                          <a:spcPts val="200"/>
                        </a:spcBef>
                        <a:spcAft>
                          <a:spcPts val="200"/>
                        </a:spcAft>
                        <a:buClrTx/>
                        <a:buSzTx/>
                        <a:buFontTx/>
                        <a:buNone/>
                        <a:tabLst/>
                        <a:defRPr/>
                      </a:pP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9525" cap="flat" cmpd="sng" algn="ctr">
                      <a:solidFill>
                        <a:srgbClr val="166AAB"/>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lnT w="12700" cap="flat" cmpd="sng" algn="ctr">
                      <a:solidFill>
                        <a:srgbClr val="166AAB"/>
                      </a:solidFill>
                      <a:prstDash val="solid"/>
                      <a:round/>
                      <a:headEnd type="none" w="med" len="med"/>
                      <a:tailEnd type="none" w="med" len="med"/>
                    </a:lnT>
                  </a:tcPr>
                </a:tc>
                <a:extLst>
                  <a:ext uri="{0D108BD9-81ED-4DB2-BD59-A6C34878D82A}">
                    <a16:rowId xmlns:a16="http://schemas.microsoft.com/office/drawing/2014/main" val="2115837940"/>
                  </a:ext>
                </a:extLst>
              </a:tr>
              <a:tr h="170223">
                <a:tc vMerge="1">
                  <a:txBody>
                    <a:bodyPr/>
                    <a:lstStyle/>
                    <a:p>
                      <a:endParaRPr lang="lt-LT"/>
                    </a:p>
                  </a:txBody>
                  <a:tcPr/>
                </a:tc>
                <a:tc vMerge="1">
                  <a:txBody>
                    <a:bodyPr/>
                    <a:lstStyle/>
                    <a:p>
                      <a:endParaRPr lang="lt-LT"/>
                    </a:p>
                  </a:txBody>
                  <a:tcPr/>
                </a:tc>
                <a:tc>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Faktinė reikšmė</a:t>
                      </a: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 18,9 proc. (2024 m.) </a:t>
                      </a:r>
                    </a:p>
                  </a:txBody>
                  <a:tcPr marL="18658" marR="18658" marT="0" marB="0">
                    <a:lnL w="12700" cap="flat" cmpd="sng" algn="ctr">
                      <a:no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2046130037"/>
                  </a:ext>
                </a:extLst>
              </a:tr>
              <a:tr h="170223">
                <a:tc vMerge="1">
                  <a:txBody>
                    <a:bodyPr/>
                    <a:lstStyle/>
                    <a:p>
                      <a:endParaRPr lang="lt-LT"/>
                    </a:p>
                  </a:txBody>
                  <a:tcPr/>
                </a:tc>
                <a:tc rowSpan="4">
                  <a:txBody>
                    <a:bodyPr/>
                    <a:lstStyle/>
                    <a:p>
                      <a:pPr marL="72000" algn="ct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NIRVAR</a:t>
                      </a:r>
                      <a:endParaRPr lang="lt-LT" i="1"/>
                    </a:p>
                  </a:txBody>
                  <a:tcPr marL="18658" marR="18658" marT="0" marB="0">
                    <a:lnL w="12700" cap="flat" cmpd="sng" algn="ctr">
                      <a:solidFill>
                        <a:srgbClr val="166AAB"/>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166AAB"/>
                      </a:solidFill>
                      <a:prstDash val="sysDash"/>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Pradinė reikšmė</a:t>
                      </a: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 14 proc. (2021 m.)</a:t>
                      </a:r>
                    </a:p>
                  </a:txBody>
                  <a:tcPr marL="18658" marR="18658" marT="0" marB="0">
                    <a:lnL w="12700" cap="flat" cmpd="sng" algn="ctr">
                      <a:noFill/>
                      <a:prstDash val="solid"/>
                      <a:round/>
                      <a:headEnd type="none" w="med" len="med"/>
                      <a:tailEnd type="none" w="med" len="med"/>
                    </a:lnL>
                    <a:lnR w="12700" cap="flat" cmpd="sng" algn="ctr">
                      <a:solidFill>
                        <a:srgbClr val="166AAB"/>
                      </a:solidFill>
                      <a:prstDash val="solid"/>
                      <a:round/>
                      <a:headEnd type="none" w="med" len="med"/>
                      <a:tailEnd type="none" w="med" len="med"/>
                    </a:lnR>
                    <a:lnT w="9525" cap="flat" cmpd="sng" algn="ctr">
                      <a:solidFill>
                        <a:srgbClr val="166AAB"/>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9525" cap="flat" cmpd="sng" algn="ctr">
                      <a:solidFill>
                        <a:srgbClr val="166AAB"/>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2993443654"/>
                  </a:ext>
                </a:extLst>
              </a:tr>
              <a:tr h="170561">
                <a:tc vMerge="1">
                  <a:txBody>
                    <a:bodyPr/>
                    <a:lstStyle/>
                    <a:p>
                      <a:endParaRPr lang="lt-LT"/>
                    </a:p>
                  </a:txBody>
                  <a:tcPr/>
                </a:tc>
                <a:tc vMerge="1">
                  <a:txBody>
                    <a:bodyPr/>
                    <a:lstStyle/>
                    <a:p>
                      <a:endParaRPr lang="lt-LT"/>
                    </a:p>
                  </a:txBody>
                  <a:tcPr/>
                </a:tc>
                <a:tc>
                  <a:txBody>
                    <a:bodyPr/>
                    <a:lstStyle/>
                    <a:p>
                      <a:pPr marL="0" marR="36195" lvl="0" indent="0" algn="l" defTabSz="914400" rtl="0" eaLnBrk="1" fontAlgn="auto" latinLnBrk="0" hangingPunct="1">
                        <a:lnSpc>
                          <a:spcPct val="100000"/>
                        </a:lnSpc>
                        <a:spcBef>
                          <a:spcPts val="200"/>
                        </a:spcBef>
                        <a:spcAft>
                          <a:spcPts val="200"/>
                        </a:spcAft>
                        <a:buClrTx/>
                        <a:buSzTx/>
                        <a:buFontTx/>
                        <a:buNone/>
                        <a:tabLst/>
                        <a:defRPr/>
                      </a:pP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Faktinė reikšmė: </a:t>
                      </a: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39,43 proc. (2024 m.) </a:t>
                      </a:r>
                    </a:p>
                  </a:txBody>
                  <a:tcPr marL="18658" marR="18658" marT="0" marB="0">
                    <a:lnL w="12700" cap="flat" cmpd="sng" algn="ctr">
                      <a:no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pPr marL="0" marR="36195" lvl="0" indent="0" algn="l" defTabSz="914400" rtl="0" eaLnBrk="1" fontAlgn="auto" latinLnBrk="0" hangingPunct="1">
                        <a:lnSpc>
                          <a:spcPct val="100000"/>
                        </a:lnSpc>
                        <a:spcBef>
                          <a:spcPts val="200"/>
                        </a:spcBef>
                        <a:spcAft>
                          <a:spcPts val="200"/>
                        </a:spcAft>
                        <a:buClrTx/>
                        <a:buSzTx/>
                        <a:buFontTx/>
                        <a:buNone/>
                        <a:tabLst/>
                        <a:defRPr/>
                      </a:pP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166AAB"/>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104427499"/>
                  </a:ext>
                </a:extLst>
              </a:tr>
              <a:tr h="170223">
                <a:tc vMerge="1">
                  <a:txBody>
                    <a:bodyPr/>
                    <a:lstStyle/>
                    <a:p>
                      <a:endParaRPr lang="lt-LT"/>
                    </a:p>
                  </a:txBody>
                  <a:tcPr/>
                </a:tc>
                <a:tc vMerge="1">
                  <a:txBody>
                    <a:bodyPr/>
                    <a:lstStyle/>
                    <a:p>
                      <a:endParaRPr lang="lt-LT"/>
                    </a:p>
                  </a:txBody>
                  <a:tcPr/>
                </a:tc>
                <a:tc>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r>
                        <a:rPr kumimoji="0" lang="lt-LT" sz="1000" b="1"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Pradinė reikšmė: </a:t>
                      </a: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25 proc. (2021 m.)</a:t>
                      </a:r>
                    </a:p>
                  </a:txBody>
                  <a:tcPr marL="18658" marR="18658" marT="0" marB="0">
                    <a:lnL w="12700" cap="flat" cmpd="sng" algn="ctr">
                      <a:noFill/>
                      <a:prstDash val="solid"/>
                      <a:round/>
                      <a:headEnd type="none" w="med" len="med"/>
                      <a:tailEnd type="none" w="med" len="med"/>
                    </a:lnL>
                    <a:lnR w="12700" cap="flat" cmpd="sng" algn="ctr">
                      <a:solidFill>
                        <a:srgbClr val="166AAB"/>
                      </a:solidFill>
                      <a:prstDash val="solid"/>
                      <a:round/>
                      <a:headEnd type="none" w="med" len="med"/>
                      <a:tailEnd type="none" w="med" len="med"/>
                    </a:lnR>
                    <a:lnT w="9525" cap="flat" cmpd="sng" algn="ctr">
                      <a:solidFill>
                        <a:srgbClr val="166AAB"/>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9525" cap="flat" cmpd="sng" algn="ctr">
                      <a:solidFill>
                        <a:srgbClr val="166AAB"/>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2893072479"/>
                  </a:ext>
                </a:extLst>
              </a:tr>
              <a:tr h="0">
                <a:tc vMerge="1">
                  <a:txBody>
                    <a:bodyPr/>
                    <a:lstStyle/>
                    <a:p>
                      <a:endParaRPr lang="lt-LT"/>
                    </a:p>
                  </a:txBody>
                  <a:tcPr/>
                </a:tc>
                <a:tc vMerge="1">
                  <a:txBody>
                    <a:bodyPr/>
                    <a:lstStyle/>
                    <a:p>
                      <a:endParaRPr lang="lt-LT"/>
                    </a:p>
                  </a:txBody>
                  <a:tcPr/>
                </a:tc>
                <a:tc>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r>
                        <a:rPr kumimoji="0" lang="lt-LT" sz="1000" b="1" i="1" u="none" strike="noStrike" kern="1200" cap="none" spc="0" normalizeH="0" baseline="0" noProof="0" dirty="0">
                          <a:ln>
                            <a:noFill/>
                          </a:ln>
                          <a:solidFill>
                            <a:prstClr val="black"/>
                          </a:solidFill>
                          <a:effectLst/>
                          <a:uLnTx/>
                          <a:uFillTx/>
                          <a:latin typeface="Fira Sans" panose="020B0503050000020004" pitchFamily="34" charset="0"/>
                          <a:ea typeface="Fira Sans" panose="020B0503050000020004" pitchFamily="34" charset="0"/>
                          <a:cs typeface="+mn-cs"/>
                        </a:rPr>
                        <a:t>Faktinė reikšmė</a:t>
                      </a:r>
                      <a:r>
                        <a:rPr kumimoji="0" lang="lt-LT" sz="1000" b="0" i="1" u="none" strike="noStrike" kern="1200" cap="none" spc="0" normalizeH="0" baseline="0" noProof="0" dirty="0">
                          <a:ln>
                            <a:noFill/>
                          </a:ln>
                          <a:solidFill>
                            <a:prstClr val="black"/>
                          </a:solidFill>
                          <a:effectLst/>
                          <a:uLnTx/>
                          <a:uFillTx/>
                          <a:latin typeface="Fira Sans" panose="020B0503050000020004" pitchFamily="34" charset="0"/>
                          <a:ea typeface="Fira Sans" panose="020B0503050000020004" pitchFamily="34" charset="0"/>
                          <a:cs typeface="+mn-cs"/>
                        </a:rPr>
                        <a:t>: 0 proc. (2024 m.) </a:t>
                      </a:r>
                    </a:p>
                  </a:txBody>
                  <a:tcPr marL="18658" marR="18658" marT="0" marB="0">
                    <a:lnL w="12700" cap="flat" cmpd="sng" algn="ctr">
                      <a:no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36195" lvl="0" indent="0" algn="l" defTabSz="914400" rtl="0" eaLnBrk="1" fontAlgn="auto" latinLnBrk="0" hangingPunct="1">
                        <a:lnSpc>
                          <a:spcPct val="120000"/>
                        </a:lnSpc>
                        <a:spcBef>
                          <a:spcPts val="200"/>
                        </a:spcBef>
                        <a:spcAft>
                          <a:spcPts val="200"/>
                        </a:spcAft>
                        <a:buClrTx/>
                        <a:buSzTx/>
                        <a:buFontTx/>
                        <a:buNone/>
                        <a:tabLst/>
                        <a:defRPr/>
                      </a:pPr>
                      <a:endPar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630585327"/>
                  </a:ext>
                </a:extLst>
              </a:tr>
            </a:tbl>
          </a:graphicData>
        </a:graphic>
      </p:graphicFrame>
    </p:spTree>
    <p:extLst>
      <p:ext uri="{BB962C8B-B14F-4D97-AF65-F5344CB8AC3E}">
        <p14:creationId xmlns:p14="http://schemas.microsoft.com/office/powerpoint/2010/main" val="371222548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AC71B-DA90-5A3E-E51D-846BB8B8ED1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362913C-3CC2-C861-CD89-890BFDBA44EF}"/>
              </a:ext>
            </a:extLst>
          </p:cNvPr>
          <p:cNvSpPr>
            <a:spLocks noGrp="1"/>
          </p:cNvSpPr>
          <p:nvPr>
            <p:ph type="title"/>
          </p:nvPr>
        </p:nvSpPr>
        <p:spPr>
          <a:xfrm>
            <a:off x="632119" y="245004"/>
            <a:ext cx="10515600" cy="451945"/>
          </a:xfrm>
        </p:spPr>
        <p:txBody>
          <a:bodyPr/>
          <a:lstStyle/>
          <a:p>
            <a:r>
              <a:rPr lang="lt-LT">
                <a:latin typeface="Fira Sans"/>
              </a:rPr>
              <a:t>Kovas 2025 | Rekomendacijų įgyvendinimo ataskaita </a:t>
            </a:r>
          </a:p>
        </p:txBody>
      </p:sp>
      <p:sp>
        <p:nvSpPr>
          <p:cNvPr id="3" name="Skaidrės numerio vietos rezervavimo ženklas 2">
            <a:extLst>
              <a:ext uri="{FF2B5EF4-FFF2-40B4-BE49-F238E27FC236}">
                <a16:creationId xmlns:a16="http://schemas.microsoft.com/office/drawing/2014/main" id="{A90807AF-09F5-F4DA-1C10-434454252F27}"/>
              </a:ext>
            </a:extLst>
          </p:cNvPr>
          <p:cNvSpPr>
            <a:spLocks noGrp="1"/>
          </p:cNvSpPr>
          <p:nvPr>
            <p:ph type="sldNum" sz="quarter" idx="12"/>
          </p:nvPr>
        </p:nvSpPr>
        <p:spPr/>
        <p:txBody>
          <a:bodyPr/>
          <a:lstStyle/>
          <a:p>
            <a:fld id="{433D822E-14E5-4FC8-890B-4527FF1CA33F}" type="slidenum">
              <a:rPr lang="lt-LT" smtClean="0"/>
              <a:t>9</a:t>
            </a:fld>
            <a:endParaRPr lang="lt-LT"/>
          </a:p>
        </p:txBody>
      </p:sp>
      <p:sp>
        <p:nvSpPr>
          <p:cNvPr id="7" name="Pavadinimas 1">
            <a:extLst>
              <a:ext uri="{FF2B5EF4-FFF2-40B4-BE49-F238E27FC236}">
                <a16:creationId xmlns:a16="http://schemas.microsoft.com/office/drawing/2014/main" id="{6CE0A13F-B61E-26A3-ADF0-DC9E8E3E124E}"/>
              </a:ext>
            </a:extLst>
          </p:cNvPr>
          <p:cNvSpPr txBox="1">
            <a:spLocks/>
          </p:cNvSpPr>
          <p:nvPr/>
        </p:nvSpPr>
        <p:spPr>
          <a:xfrm>
            <a:off x="974725" y="834859"/>
            <a:ext cx="10515600" cy="45194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1400" kern="1200">
                <a:solidFill>
                  <a:srgbClr val="192850"/>
                </a:solidFill>
                <a:latin typeface="Fira Sans" panose="020B0503050000020004" pitchFamily="34" charset="0"/>
                <a:ea typeface="Fira Sans" panose="020B0503050000020004" pitchFamily="34" charset="0"/>
                <a:cs typeface="+mj-cs"/>
              </a:defRPr>
            </a:lvl1pPr>
          </a:lstStyle>
          <a:p>
            <a:endParaRPr lang="lt-LT"/>
          </a:p>
        </p:txBody>
      </p:sp>
      <p:sp>
        <p:nvSpPr>
          <p:cNvPr id="12" name="TextBox 11">
            <a:extLst>
              <a:ext uri="{FF2B5EF4-FFF2-40B4-BE49-F238E27FC236}">
                <a16:creationId xmlns:a16="http://schemas.microsoft.com/office/drawing/2014/main" id="{BB6D866D-A35D-1A75-D474-A70E19E7AB9E}"/>
              </a:ext>
            </a:extLst>
          </p:cNvPr>
          <p:cNvSpPr txBox="1"/>
          <p:nvPr/>
        </p:nvSpPr>
        <p:spPr>
          <a:xfrm>
            <a:off x="632119" y="525712"/>
            <a:ext cx="9915599" cy="369332"/>
          </a:xfrm>
          <a:prstGeom prst="rect">
            <a:avLst/>
          </a:prstGeom>
          <a:noFill/>
        </p:spPr>
        <p:txBody>
          <a:bodyPr wrap="square">
            <a:spAutoFit/>
          </a:bodyPr>
          <a:lstStyle/>
          <a:p>
            <a:endParaRPr lang="lt-LT" b="1">
              <a:solidFill>
                <a:srgbClr val="192850"/>
              </a:solidFill>
              <a:latin typeface="Fira Sans" panose="020B0503050000020004" pitchFamily="34" charset="0"/>
              <a:ea typeface="Fira Sans" panose="020B0503050000020004" pitchFamily="34" charset="0"/>
            </a:endParaRPr>
          </a:p>
        </p:txBody>
      </p:sp>
      <p:sp>
        <p:nvSpPr>
          <p:cNvPr id="2" name="TextBox 1">
            <a:extLst>
              <a:ext uri="{FF2B5EF4-FFF2-40B4-BE49-F238E27FC236}">
                <a16:creationId xmlns:a16="http://schemas.microsoft.com/office/drawing/2014/main" id="{8B4241AB-3C78-7A0D-F23F-17463C87D180}"/>
              </a:ext>
            </a:extLst>
          </p:cNvPr>
          <p:cNvSpPr txBox="1"/>
          <p:nvPr/>
        </p:nvSpPr>
        <p:spPr>
          <a:xfrm>
            <a:off x="678193" y="554347"/>
            <a:ext cx="10285081" cy="369332"/>
          </a:xfrm>
          <a:prstGeom prst="rect">
            <a:avLst/>
          </a:prstGeom>
          <a:noFill/>
        </p:spPr>
        <p:txBody>
          <a:bodyPr wrap="square">
            <a:spAutoFit/>
          </a:bodyPr>
          <a:lstStyle/>
          <a:p>
            <a:r>
              <a:rPr lang="lt-LT" b="1">
                <a:solidFill>
                  <a:srgbClr val="192850"/>
                </a:solidFill>
                <a:latin typeface="Fira Sans" panose="020B0503050000020004" pitchFamily="34" charset="0"/>
                <a:ea typeface="Fira Sans" panose="020B0503050000020004" pitchFamily="34" charset="0"/>
              </a:rPr>
              <a:t>REIKŠMINGI 2024-09-01 – 2025-03-01 LAIKOTARPIU </a:t>
            </a:r>
            <a:r>
              <a:rPr lang="lt-LT" b="1" u="sng">
                <a:solidFill>
                  <a:srgbClr val="192850"/>
                </a:solidFill>
                <a:latin typeface="Fira Sans" panose="020B0503050000020004" pitchFamily="34" charset="0"/>
                <a:ea typeface="Fira Sans" panose="020B0503050000020004" pitchFamily="34" charset="0"/>
              </a:rPr>
              <a:t>NEPASIEKTI</a:t>
            </a:r>
            <a:r>
              <a:rPr lang="lt-LT" b="1">
                <a:solidFill>
                  <a:srgbClr val="192850"/>
                </a:solidFill>
                <a:latin typeface="Fira Sans" panose="020B0503050000020004" pitchFamily="34" charset="0"/>
                <a:ea typeface="Fira Sans" panose="020B0503050000020004" pitchFamily="34" charset="0"/>
              </a:rPr>
              <a:t> POKYČIAI (3)</a:t>
            </a:r>
          </a:p>
        </p:txBody>
      </p:sp>
      <p:graphicFrame>
        <p:nvGraphicFramePr>
          <p:cNvPr id="8" name="Lentelė 7">
            <a:extLst>
              <a:ext uri="{FF2B5EF4-FFF2-40B4-BE49-F238E27FC236}">
                <a16:creationId xmlns:a16="http://schemas.microsoft.com/office/drawing/2014/main" id="{1A164DCE-4668-88A1-ED6F-109662B15A55}"/>
              </a:ext>
            </a:extLst>
          </p:cNvPr>
          <p:cNvGraphicFramePr>
            <a:graphicFrameLocks noGrp="1"/>
          </p:cNvGraphicFramePr>
          <p:nvPr>
            <p:extLst>
              <p:ext uri="{D42A27DB-BD31-4B8C-83A1-F6EECF244321}">
                <p14:modId xmlns:p14="http://schemas.microsoft.com/office/powerpoint/2010/main" val="1308834696"/>
              </p:ext>
            </p:extLst>
          </p:nvPr>
        </p:nvGraphicFramePr>
        <p:xfrm>
          <a:off x="748166" y="923679"/>
          <a:ext cx="10399553" cy="5280398"/>
        </p:xfrm>
        <a:graphic>
          <a:graphicData uri="http://schemas.openxmlformats.org/drawingml/2006/table">
            <a:tbl>
              <a:tblPr firstRow="1" firstCol="1" bandRow="1"/>
              <a:tblGrid>
                <a:gridCol w="4020479">
                  <a:extLst>
                    <a:ext uri="{9D8B030D-6E8A-4147-A177-3AD203B41FA5}">
                      <a16:colId xmlns:a16="http://schemas.microsoft.com/office/drawing/2014/main" val="4122046420"/>
                    </a:ext>
                  </a:extLst>
                </a:gridCol>
                <a:gridCol w="2408903">
                  <a:extLst>
                    <a:ext uri="{9D8B030D-6E8A-4147-A177-3AD203B41FA5}">
                      <a16:colId xmlns:a16="http://schemas.microsoft.com/office/drawing/2014/main" val="2449535907"/>
                    </a:ext>
                  </a:extLst>
                </a:gridCol>
                <a:gridCol w="2754929">
                  <a:extLst>
                    <a:ext uri="{9D8B030D-6E8A-4147-A177-3AD203B41FA5}">
                      <a16:colId xmlns:a16="http://schemas.microsoft.com/office/drawing/2014/main" val="273324624"/>
                    </a:ext>
                  </a:extLst>
                </a:gridCol>
                <a:gridCol w="1215242">
                  <a:extLst>
                    <a:ext uri="{9D8B030D-6E8A-4147-A177-3AD203B41FA5}">
                      <a16:colId xmlns:a16="http://schemas.microsoft.com/office/drawing/2014/main" val="880455498"/>
                    </a:ext>
                  </a:extLst>
                </a:gridCol>
              </a:tblGrid>
              <a:tr h="603674">
                <a:tc>
                  <a:txBody>
                    <a:bodyPr/>
                    <a:lstStyle/>
                    <a:p>
                      <a:pPr algn="ctr"/>
                      <a:r>
                        <a:rPr lang="lt-LT" sz="1200" b="1">
                          <a:latin typeface="Fira Sans" panose="020B0503050000020004" pitchFamily="34" charset="0"/>
                          <a:ea typeface="Fira Sans" panose="020B0503050000020004" pitchFamily="34" charset="0"/>
                        </a:rPr>
                        <a:t>REKOMENDACIJA</a:t>
                      </a: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algn="ct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POKYČIŲ RODIKLIAI</a:t>
                      </a:r>
                      <a:endParaRPr lang="lt-LT" sz="1200" b="1">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algn="ct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NEPASIEKTI AKTŪALUS POKYČIAI</a:t>
                      </a:r>
                      <a:endParaRPr lang="lt-LT" sz="1200" b="1">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marR="71755" algn="ctr">
                        <a:lnSpc>
                          <a:spcPct val="115000"/>
                        </a:lnSpc>
                        <a:spcBef>
                          <a:spcPts val="200"/>
                        </a:spcBef>
                        <a:spcAft>
                          <a:spcPts val="200"/>
                        </a:spcAft>
                      </a:pPr>
                      <a:r>
                        <a:rPr lang="lt-LT" sz="1200" b="1" spc="50">
                          <a:solidFill>
                            <a:srgbClr val="000000"/>
                          </a:solidFill>
                          <a:effectLst/>
                          <a:latin typeface="Fira Sans" panose="020B0503050000020004" pitchFamily="34" charset="0"/>
                          <a:ea typeface="Yu Gothic Light" panose="020B0300000000000000" pitchFamily="34" charset="-128"/>
                          <a:cs typeface="Times New Roman" panose="02020603050405020304" pitchFamily="18" charset="0"/>
                        </a:rPr>
                        <a:t>AUDITO PAVADINIMAS, SUBJEKTAS</a:t>
                      </a:r>
                      <a:endParaRPr lang="lt-LT" sz="1200" b="1">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106873375"/>
                  </a:ext>
                </a:extLst>
              </a:tr>
              <a:tr h="26732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a:latin typeface="Fira Sans" panose="020B0503050000020004" pitchFamily="34" charset="0"/>
                          <a:ea typeface="Fira Sans" panose="020B0503050000020004" pitchFamily="34" charset="0"/>
                        </a:rPr>
                        <a:t>3.  ŠVIETIMAS, MOKSLAS IR SPORTAS</a:t>
                      </a:r>
                    </a:p>
                  </a:txBody>
                  <a:tcPr marL="18658" marR="18658" marT="0" marB="0" anchor="ctr">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t-LT"/>
                    </a:p>
                  </a:txBody>
                  <a:tcPr/>
                </a:tc>
                <a:tc hMerge="1">
                  <a:txBody>
                    <a:bodyPr/>
                    <a:lstStyle/>
                    <a:p>
                      <a:endParaRPr lang="lt-LT"/>
                    </a:p>
                  </a:txBody>
                  <a:tcPr/>
                </a:tc>
                <a:tc hMerge="1">
                  <a:txBody>
                    <a:bodyPr/>
                    <a:lstStyle/>
                    <a:p>
                      <a:pPr marR="71755">
                        <a:lnSpc>
                          <a:spcPct val="115000"/>
                        </a:lnSpc>
                        <a:spcBef>
                          <a:spcPts val="200"/>
                        </a:spcBef>
                        <a:spcAft>
                          <a:spcPts val="200"/>
                        </a:spcAft>
                      </a:pPr>
                      <a:endParaRPr lang="lt-LT" sz="1000" u="none">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5339028"/>
                  </a:ext>
                </a:extLst>
              </a:tr>
              <a:tr h="1076325">
                <a:tc rowSpan="2">
                  <a:txBody>
                    <a:bodyPr/>
                    <a:lstStyle/>
                    <a:p>
                      <a:pPr marL="71755" marR="36195" algn="just">
                        <a:lnSpc>
                          <a:spcPct val="110000"/>
                        </a:lnSpc>
                        <a:spcBef>
                          <a:spcPts val="200"/>
                        </a:spcBef>
                        <a:spcAft>
                          <a:spcPts val="200"/>
                        </a:spcAft>
                      </a:pP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Siekiant </a:t>
                      </a:r>
                      <a:r>
                        <a:rPr lang="lt-LT" sz="11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mažinti mokinių pasiekimų skirtumus</a:t>
                      </a:r>
                      <a:r>
                        <a:rPr lang="lt-LT" sz="110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 suplanuoti ir įgyvendinti priemones mokinių pasiekimų atotrūkiui mažinti. Tarp priemonių numatyti ir skirti lėšas: kokybiškam kompiuterinės įrangos ir ryšio ilgalaikiam palaikymui; laboratorijų prieinamumui visiems mokiniams, kad gamtos mokslų praktines užduotis visi galėtų atlikti laboratorijose (pvz., įsirengusios šiuolaikines laboratorijas mokyklos turėtų jomis leisti naudotis visiems savivaldybės mokiniams); stiprinti mokyklų gebėjimus vertinti individualią mokinio pažangą; užtikrinti konsultacijų prieinamumą visiems mokiniams, kuriems jų reikia.</a:t>
                      </a:r>
                    </a:p>
                    <a:p>
                      <a:pPr marL="71755" marR="36195" algn="just">
                        <a:lnSpc>
                          <a:spcPct val="120000"/>
                        </a:lnSpc>
                        <a:spcBef>
                          <a:spcPts val="200"/>
                        </a:spcBef>
                        <a:spcAft>
                          <a:spcPts val="200"/>
                        </a:spcAft>
                      </a:pPr>
                      <a:r>
                        <a:rPr lang="lt-LT" sz="11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Įgyvendinimo data – 2026-12-31.</a:t>
                      </a:r>
                      <a:endParaRPr lang="lt-LT" sz="1100" dirty="0"/>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36195" algn="l">
                        <a:lnSpc>
                          <a:spcPct val="120000"/>
                        </a:lnSpc>
                        <a:spcBef>
                          <a:spcPts val="200"/>
                        </a:spcBef>
                        <a:spcAft>
                          <a:spcPts val="200"/>
                        </a:spcAft>
                      </a:pP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Mokymui skirtų kompiuterių, tenkančių 100-ui mokinių, skaičius</a:t>
                      </a:r>
                      <a:b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Pradinė reikšmė:</a:t>
                      </a:r>
                      <a:r>
                        <a:rPr kumimoji="0" lang="lt-LT" sz="10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 18,6 proc. (2019 m.)</a:t>
                      </a:r>
                      <a:b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Siektina reikšmė:</a:t>
                      </a:r>
                      <a:r>
                        <a:rPr kumimoji="0" lang="lt-LT" sz="10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 50 proc. (2023 m.)</a:t>
                      </a:r>
                      <a:b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Faktinė reikšmė:</a:t>
                      </a:r>
                      <a:r>
                        <a:rPr kumimoji="0" lang="lt-LT" sz="10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 24,95 proc. (2024 m.)</a:t>
                      </a:r>
                    </a:p>
                    <a:p>
                      <a:pPr marL="71755" marR="36195" algn="l">
                        <a:lnSpc>
                          <a:spcPct val="120000"/>
                        </a:lnSpc>
                        <a:spcBef>
                          <a:spcPts val="200"/>
                        </a:spcBef>
                        <a:spcAft>
                          <a:spcPts val="200"/>
                        </a:spcAft>
                      </a:pPr>
                      <a:endParaRPr lang="lt-LT" sz="300"/>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71755" marR="36195" algn="just">
                        <a:lnSpc>
                          <a:spcPct val="120000"/>
                        </a:lnSpc>
                        <a:spcBef>
                          <a:spcPts val="200"/>
                        </a:spcBef>
                        <a:spcAft>
                          <a:spcPts val="200"/>
                        </a:spcAft>
                      </a:pPr>
                      <a:r>
                        <a:rPr kumimoji="0" lang="lt-LT" sz="1100" b="0" i="0"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Mokinių pasiekimų skirtumai turi mažėti, tačiau įgyvendinus visas rekomendacijos priemones, nesumažėjo patenkinamo matematikos PUPP pasiekimų lygio nepasiekusių mokinių dalis, kuri 2024 m. 3 proc. viršijo pradinę rodiklio reikšmę. Neįvyko pokytis aprūpinant mokinius  mokymui skirtais kompiuteriais bendrojo ugdymo mokyklose. Kitų pokyčių rodiklių stebėsena tęsiama.</a:t>
                      </a:r>
                      <a:endParaRPr lang="lt-LT" sz="1400"/>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71755" lvl="0" indent="0" algn="l" defTabSz="914400" rtl="0" eaLnBrk="1" fontAlgn="auto" latinLnBrk="0" hangingPunct="1">
                        <a:lnSpc>
                          <a:spcPct val="115000"/>
                        </a:lnSpc>
                        <a:spcBef>
                          <a:spcPts val="200"/>
                        </a:spcBef>
                        <a:spcAft>
                          <a:spcPts val="200"/>
                        </a:spcAft>
                        <a:buClrTx/>
                        <a:buSzTx/>
                        <a:buFontTx/>
                        <a:buNone/>
                        <a:tabLst/>
                        <a:defRPr/>
                      </a:pPr>
                      <a:r>
                        <a:rPr lang="lt-LT" sz="1000" i="1" u="sng">
                          <a:solidFill>
                            <a:srgbClr val="166AAB"/>
                          </a:solidFill>
                          <a:effectLst/>
                          <a:latin typeface="Fira Sans" panose="020B0503050000020004" pitchFamily="34" charset="0"/>
                          <a:ea typeface="Fira Sans" panose="020B0503050000020004" pitchFamily="34" charset="0"/>
                          <a:cs typeface="Arial" panose="020B0604020202020204" pitchFamily="34" charset="0"/>
                          <a:hlinkClick r:id="rId3"/>
                        </a:rPr>
                        <a:t>Ar pokyčiai švietime lemia geresnius mokinių pasiekimus (2020 m.)</a:t>
                      </a:r>
                      <a:r>
                        <a:rPr lang="lt-LT" sz="1000" i="1" u="sng">
                          <a:solidFill>
                            <a:schemeClr val="tx1"/>
                          </a:solidFill>
                          <a:effectLst/>
                          <a:latin typeface="Fira Sans" panose="020B0503050000020004" pitchFamily="34" charset="0"/>
                          <a:ea typeface="Fira Sans" panose="020B0503050000020004" pitchFamily="34" charset="0"/>
                          <a:cs typeface="Arial" panose="020B0604020202020204" pitchFamily="34" charset="0"/>
                        </a:rPr>
                        <a:t>,</a:t>
                      </a:r>
                      <a:r>
                        <a:rPr lang="lt-LT" sz="1000" i="1" u="sng">
                          <a:solidFill>
                            <a:srgbClr val="166AAB"/>
                          </a:solidFill>
                          <a:effectLst/>
                          <a:latin typeface="Fira Sans" panose="020B0503050000020004" pitchFamily="34" charset="0"/>
                          <a:ea typeface="Fira Sans" panose="020B0503050000020004" pitchFamily="34" charset="0"/>
                          <a:cs typeface="Arial" panose="020B0604020202020204" pitchFamily="34" charset="0"/>
                        </a:rPr>
                        <a:t> </a:t>
                      </a:r>
                      <a:r>
                        <a:rPr lang="lt-LT" sz="1000" i="1" u="none" spc="-25">
                          <a:solidFill>
                            <a:schemeClr val="tx1"/>
                          </a:solidFill>
                          <a:effectLst/>
                          <a:latin typeface="Fira Sans" panose="020B0503050000020004" pitchFamily="34" charset="0"/>
                          <a:ea typeface="Fira Sans" panose="020B0503050000020004" pitchFamily="34" charset="0"/>
                          <a:cs typeface="Arial" panose="020B0604020202020204" pitchFamily="34" charset="0"/>
                        </a:rPr>
                        <a:t>rekomendacijos ŠMSM</a:t>
                      </a:r>
                      <a:endParaRPr lang="lt-LT" sz="1000">
                        <a:effectLst/>
                        <a:latin typeface="Fira Sans" panose="020B0503050000020004" pitchFamily="34" charset="0"/>
                        <a:ea typeface="Fira Sans" panose="020B0503050000020004" pitchFamily="34" charset="0"/>
                        <a:cs typeface="Arial" panose="020B0604020202020204" pitchFamily="34" charset="0"/>
                      </a:endParaRPr>
                    </a:p>
                    <a:p>
                      <a:pPr marR="71755">
                        <a:lnSpc>
                          <a:spcPct val="115000"/>
                        </a:lnSpc>
                        <a:spcBef>
                          <a:spcPts val="200"/>
                        </a:spcBef>
                        <a:spcAft>
                          <a:spcPts val="200"/>
                        </a:spcAft>
                      </a:pPr>
                      <a:endParaRPr lang="lt-LT" sz="1000">
                        <a:effectLst/>
                        <a:latin typeface="Calibri" panose="020F0502020204030204" pitchFamily="34" charset="0"/>
                        <a:ea typeface="Yu Mincho" panose="02020400000000000000" pitchFamily="18" charset="-128"/>
                        <a:cs typeface="Arial" panose="020B06040202020202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204346"/>
                  </a:ext>
                </a:extLst>
              </a:tr>
              <a:tr h="10558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100">
                        <a:latin typeface="Fira Sans" panose="020B0503050000020004" pitchFamily="34" charset="0"/>
                        <a:ea typeface="Fira Sans" panose="020B0503050000020004" pitchFamily="34" charset="0"/>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ct val="120000"/>
                        </a:lnSpc>
                        <a:spcBef>
                          <a:spcPts val="200"/>
                        </a:spcBef>
                        <a:spcAft>
                          <a:spcPts val="200"/>
                        </a:spcAft>
                      </a:pP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Patenkinamo matematikos PUPP pasiekimų lygio nepasiekusių mokinių dalis</a:t>
                      </a:r>
                      <a:b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Pradinė reikšmė:</a:t>
                      </a:r>
                      <a:r>
                        <a:rPr kumimoji="0" lang="lt-LT" sz="10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 20,7 proc. (2019 m.)</a:t>
                      </a:r>
                      <a:b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Siektina reikšmė:</a:t>
                      </a:r>
                      <a:r>
                        <a:rPr kumimoji="0" lang="lt-LT" sz="10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 10 proc. (2023 m.)</a:t>
                      </a:r>
                      <a:b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Faktinė reikšmė:</a:t>
                      </a:r>
                      <a:r>
                        <a:rPr kumimoji="0" lang="lt-LT" sz="10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 23,7 proc.  (2024 m.)</a:t>
                      </a:r>
                    </a:p>
                    <a:p>
                      <a:pPr marL="72000">
                        <a:lnSpc>
                          <a:spcPct val="120000"/>
                        </a:lnSpc>
                        <a:spcBef>
                          <a:spcPts val="200"/>
                        </a:spcBef>
                        <a:spcAft>
                          <a:spcPts val="200"/>
                        </a:spcAft>
                      </a:pPr>
                      <a:endParaRPr kumimoji="0" lang="lt-LT" sz="4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72000">
                        <a:lnSpc>
                          <a:spcPct val="120000"/>
                        </a:lnSpc>
                        <a:spcBef>
                          <a:spcPts val="200"/>
                        </a:spcBef>
                        <a:spcAft>
                          <a:spcPts val="200"/>
                        </a:spcAft>
                      </a:pPr>
                      <a:endParaRPr kumimoji="0" lang="lt-LT" sz="10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1627900828"/>
                  </a:ext>
                </a:extLst>
              </a:tr>
              <a:tr h="1166749">
                <a:tc rowSpan="2">
                  <a:txBody>
                    <a:bodyPr/>
                    <a:lstStyle/>
                    <a:p>
                      <a:pPr marL="71755" marR="36195" algn="just">
                        <a:lnSpc>
                          <a:spcPct val="120000"/>
                        </a:lnSpc>
                        <a:spcBef>
                          <a:spcPts val="200"/>
                        </a:spcBef>
                        <a:spcAft>
                          <a:spcPts val="200"/>
                        </a:spcAft>
                      </a:pPr>
                      <a:r>
                        <a:rPr lang="lt-LT" sz="1100" i="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Siekiant </a:t>
                      </a:r>
                      <a:r>
                        <a:rPr lang="lt-LT" sz="1100" b="1"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užtikrinti tolygiai kokybišką ugdymą ir efektyvesnį išteklių naudojimą</a:t>
                      </a:r>
                      <a:r>
                        <a:rPr lang="lt-LT" sz="1100" i="0"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 numatyti priemones, įpareigojančias ugdymo procesą organizuoti taip, kad nebūtų jungtinių bent 5-8 klasių ir jungtinių privalomų dalykų pamokų, jeigu neužtikrinama mokinių pažanga.</a:t>
                      </a:r>
                    </a:p>
                    <a:p>
                      <a:pPr marL="71755" marR="36195" algn="just">
                        <a:lnSpc>
                          <a:spcPct val="120000"/>
                        </a:lnSpc>
                        <a:spcBef>
                          <a:spcPts val="200"/>
                        </a:spcBef>
                        <a:spcAft>
                          <a:spcPts val="200"/>
                        </a:spcAft>
                      </a:pPr>
                      <a:r>
                        <a:rPr lang="lt-LT" sz="1100" i="1" dirty="0">
                          <a:solidFill>
                            <a:srgbClr val="000000"/>
                          </a:solidFill>
                          <a:effectLst/>
                          <a:latin typeface="Fira Sans" panose="020B0503050000020004" pitchFamily="34" charset="0"/>
                          <a:ea typeface="Yu Mincho" panose="02020400000000000000" pitchFamily="18" charset="-128"/>
                          <a:cs typeface="Arial" panose="020B0604020202020204" pitchFamily="34" charset="0"/>
                        </a:rPr>
                        <a:t>Įgyvendinimo data – 2024-12-31.</a:t>
                      </a:r>
                      <a:endParaRPr lang="lt-LT" sz="1100" dirty="0"/>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36195" algn="l">
                        <a:lnSpc>
                          <a:spcPct val="120000"/>
                        </a:lnSpc>
                        <a:spcBef>
                          <a:spcPts val="200"/>
                        </a:spcBef>
                        <a:spcAft>
                          <a:spcPts val="200"/>
                        </a:spcAft>
                      </a:pPr>
                      <a: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Vienai sąlyginei mokytojo pareigybei tenkančių mokinių skaičius bendrojo ugdymo mokyklose</a:t>
                      </a:r>
                      <a:b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Pradinė reikšmė:</a:t>
                      </a:r>
                      <a:r>
                        <a:rPr kumimoji="0" lang="lt-LT" sz="10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 11,3 proc. (2019 m.)</a:t>
                      </a:r>
                      <a:b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Siektina reikšmė:</a:t>
                      </a:r>
                      <a:r>
                        <a:rPr kumimoji="0" lang="lt-LT" sz="10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 12 proc. (2023 m.)</a:t>
                      </a:r>
                      <a:br>
                        <a:rPr kumimoji="0" lang="lt-LT" sz="1000" b="0" i="1"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Faktinė reikšmė:</a:t>
                      </a:r>
                      <a:r>
                        <a:rPr kumimoji="0" lang="lt-LT" sz="1000" b="0" i="1" u="none" strike="noStrike" kern="1200" cap="none" spc="0" normalizeH="0" baseline="0" noProof="0">
                          <a:ln>
                            <a:noFill/>
                          </a:ln>
                          <a:solidFill>
                            <a:srgbClr val="1B1E29"/>
                          </a:solidFill>
                          <a:effectLst/>
                          <a:uLnTx/>
                          <a:uFillTx/>
                          <a:latin typeface="Fira Sans" panose="020B0503050000020004" pitchFamily="34" charset="0"/>
                          <a:ea typeface="Fira Sans" panose="020B0503050000020004" pitchFamily="34" charset="0"/>
                          <a:cs typeface="+mn-cs"/>
                        </a:rPr>
                        <a:t> 11,04 proc.  (2024 m.)</a:t>
                      </a:r>
                    </a:p>
                    <a:p>
                      <a:pPr marL="71755" marR="36195" algn="l">
                        <a:lnSpc>
                          <a:spcPct val="120000"/>
                        </a:lnSpc>
                        <a:spcBef>
                          <a:spcPts val="200"/>
                        </a:spcBef>
                        <a:spcAft>
                          <a:spcPts val="200"/>
                        </a:spcAft>
                      </a:pPr>
                      <a:endParaRPr lang="lt-LT" sz="300"/>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71755" marR="36195" lvl="0" indent="0" algn="just" defTabSz="914400" rtl="0" eaLnBrk="1" fontAlgn="auto" latinLnBrk="0" hangingPunct="1">
                        <a:lnSpc>
                          <a:spcPct val="120000"/>
                        </a:lnSpc>
                        <a:spcBef>
                          <a:spcPts val="200"/>
                        </a:spcBef>
                        <a:spcAft>
                          <a:spcPts val="200"/>
                        </a:spcAft>
                        <a:buClrTx/>
                        <a:buSzTx/>
                        <a:buFontTx/>
                        <a:buNone/>
                        <a:tabLst/>
                        <a:defRPr/>
                      </a:pPr>
                      <a:r>
                        <a:rPr kumimoji="0" lang="lt-LT" sz="1100" b="0" i="0" u="none" strike="noStrike" kern="1200" cap="none" spc="0" normalizeH="0" baseline="0" noProof="0">
                          <a:ln>
                            <a:noFill/>
                          </a:ln>
                          <a:solidFill>
                            <a:prstClr val="black"/>
                          </a:solidFill>
                          <a:effectLst/>
                          <a:uLnTx/>
                          <a:uFillTx/>
                          <a:latin typeface="Fira Sans" panose="020B0503050000020004" pitchFamily="34" charset="0"/>
                          <a:ea typeface="Fira Sans" panose="020B0503050000020004" pitchFamily="34" charset="0"/>
                          <a:cs typeface="+mn-cs"/>
                        </a:rPr>
                        <a:t>Neįvyko pokytis užtikrinant tolygiai kokybišką ugdymą. Įgyvendinus visas rekomendacijos priemones, bendrojo ugdymo mokyklose vis dar yra sujungtų pradinių po 3 ir daugiau klasių, kuris 2024 m. viršijo pradinę rodiklio reikšmę, nustatytą 2019 m. Nežymiai pakito vienai mokytojo pareigybei tenkančių mokinių skaičius.</a:t>
                      </a: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316663"/>
                  </a:ext>
                </a:extLst>
              </a:tr>
              <a:tr h="844034">
                <a:tc vMerge="1">
                  <a:txBody>
                    <a:bodyPr/>
                    <a:lstStyle/>
                    <a:p>
                      <a:endParaRPr lang="lt-LT"/>
                    </a:p>
                  </a:txBody>
                  <a:tcPr/>
                </a:tc>
                <a:tc>
                  <a:txBody>
                    <a:bodyPr/>
                    <a:lstStyle/>
                    <a:p>
                      <a:pPr marL="72000">
                        <a:lnSpc>
                          <a:spcPct val="120000"/>
                        </a:lnSpc>
                        <a:spcBef>
                          <a:spcPts val="200"/>
                        </a:spcBef>
                        <a:spcAft>
                          <a:spcPts val="200"/>
                        </a:spcAft>
                      </a:pPr>
                      <a:r>
                        <a:rPr kumimoji="0" lang="lt-LT" sz="1000" b="0" i="1" u="none" strike="noStrike" kern="1200" cap="none" spc="0" normalizeH="0" baseline="0" noProof="0" dirty="0">
                          <a:ln>
                            <a:noFill/>
                          </a:ln>
                          <a:solidFill>
                            <a:prstClr val="black"/>
                          </a:solidFill>
                          <a:effectLst/>
                          <a:uLnTx/>
                          <a:uFillTx/>
                          <a:latin typeface="Fira Sans" panose="020B0503050000020004" pitchFamily="34" charset="0"/>
                          <a:ea typeface="Fira Sans" panose="020B0503050000020004" pitchFamily="34" charset="0"/>
                          <a:cs typeface="+mn-cs"/>
                        </a:rPr>
                        <a:t>Sujungtų pradinių po 3 ir daugiau klasių skaičius</a:t>
                      </a:r>
                      <a:br>
                        <a:rPr kumimoji="0" lang="lt-LT" sz="1000" b="0" i="1" u="none" strike="noStrike" kern="1200" cap="none" spc="0" normalizeH="0" baseline="0" noProof="0" dirty="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Pradinė reikšmė:</a:t>
                      </a:r>
                      <a:r>
                        <a:rPr kumimoji="0" lang="lt-LT" sz="1000" b="0"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 63 vnt. (2019 m.)</a:t>
                      </a:r>
                      <a:br>
                        <a:rPr kumimoji="0" lang="lt-LT" sz="1000" b="0" i="1" u="none" strike="noStrike" kern="1200" cap="none" spc="0" normalizeH="0" baseline="0" noProof="0" dirty="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Siektina reikšmė:</a:t>
                      </a:r>
                      <a:r>
                        <a:rPr kumimoji="0" lang="lt-LT" sz="1000" b="0"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 0 vnt. (2024 m.)</a:t>
                      </a:r>
                      <a:br>
                        <a:rPr kumimoji="0" lang="lt-LT" sz="1000" b="0" i="1" u="none" strike="noStrike" kern="1200" cap="none" spc="0" normalizeH="0" baseline="0" noProof="0" dirty="0">
                          <a:ln>
                            <a:noFill/>
                          </a:ln>
                          <a:solidFill>
                            <a:prstClr val="black"/>
                          </a:solidFill>
                          <a:effectLst/>
                          <a:uLnTx/>
                          <a:uFillTx/>
                          <a:latin typeface="Fira Sans" panose="020B0503050000020004" pitchFamily="34" charset="0"/>
                          <a:ea typeface="Fira Sans" panose="020B0503050000020004" pitchFamily="34" charset="0"/>
                          <a:cs typeface="+mn-cs"/>
                        </a:rPr>
                      </a:br>
                      <a:r>
                        <a:rPr kumimoji="0" lang="lt-LT" sz="1000" b="1"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Faktinė reikšmė:</a:t>
                      </a:r>
                      <a:r>
                        <a:rPr kumimoji="0" lang="lt-LT" sz="1000" b="0" i="1" u="none" strike="noStrike" kern="1200" cap="none" spc="0" normalizeH="0" baseline="0" noProof="0" dirty="0">
                          <a:ln>
                            <a:noFill/>
                          </a:ln>
                          <a:solidFill>
                            <a:srgbClr val="1B1E29"/>
                          </a:solidFill>
                          <a:effectLst/>
                          <a:uLnTx/>
                          <a:uFillTx/>
                          <a:latin typeface="Fira Sans" panose="020B0503050000020004" pitchFamily="34" charset="0"/>
                          <a:ea typeface="Fira Sans" panose="020B0503050000020004" pitchFamily="34" charset="0"/>
                          <a:cs typeface="+mn-cs"/>
                        </a:rPr>
                        <a:t> 76 vnt.  (2024 m.)</a:t>
                      </a:r>
                      <a:endParaRPr lang="lt-LT" dirty="0"/>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marL="18658" marR="18658" marT="0" marB="0">
                    <a:lnL w="12700" cap="flat" cmpd="sng" algn="ctr">
                      <a:solidFill>
                        <a:srgbClr val="166AAB"/>
                      </a:solidFill>
                      <a:prstDash val="solid"/>
                      <a:round/>
                      <a:headEnd type="none" w="med" len="med"/>
                      <a:tailEnd type="none" w="med" len="med"/>
                    </a:lnL>
                    <a:lnR w="12700" cap="flat" cmpd="sng" algn="ctr">
                      <a:solidFill>
                        <a:srgbClr val="166AAB"/>
                      </a:solidFill>
                      <a:prstDash val="solid"/>
                      <a:round/>
                      <a:headEnd type="none" w="med" len="med"/>
                      <a:tailEnd type="none" w="med" len="med"/>
                    </a:lnR>
                    <a:lnT w="12700" cap="flat" cmpd="sng" algn="ctr">
                      <a:solidFill>
                        <a:srgbClr val="166AAB"/>
                      </a:solidFill>
                      <a:prstDash val="solid"/>
                      <a:round/>
                      <a:headEnd type="none" w="med" len="med"/>
                      <a:tailEnd type="none" w="med" len="med"/>
                    </a:lnT>
                    <a:lnB w="12700" cap="flat" cmpd="sng" algn="ctr">
                      <a:solidFill>
                        <a:srgbClr val="166AA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lt-LT"/>
                    </a:p>
                  </a:txBody>
                  <a:tcPr/>
                </a:tc>
                <a:extLst>
                  <a:ext uri="{0D108BD9-81ED-4DB2-BD59-A6C34878D82A}">
                    <a16:rowId xmlns:a16="http://schemas.microsoft.com/office/drawing/2014/main" val="2874905354"/>
                  </a:ext>
                </a:extLst>
              </a:tr>
            </a:tbl>
          </a:graphicData>
        </a:graphic>
      </p:graphicFrame>
    </p:spTree>
    <p:extLst>
      <p:ext uri="{BB962C8B-B14F-4D97-AF65-F5344CB8AC3E}">
        <p14:creationId xmlns:p14="http://schemas.microsoft.com/office/powerpoint/2010/main" val="2845895446"/>
      </p:ext>
    </p:extLst>
  </p:cSld>
  <p:clrMapOvr>
    <a:masterClrMapping/>
  </p:clrMapOvr>
  <p:transition spd="med">
    <p:pull/>
  </p:transition>
</p:sld>
</file>

<file path=ppt/theme/theme1.xml><?xml version="1.0" encoding="utf-8"?>
<a:theme xmlns:a="http://schemas.openxmlformats.org/drawingml/2006/main" name="„Office 2013“ – 2022 m. tema">
  <a:themeElements>
    <a:clrScheme name="„Office 2013“ – 2022 m. 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m.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m.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28130d43-1b56-4a10-ad88-2cd38123f4c1">Z6YWEJNPDQQR-634758032-593</_dlc_DocId>
    <_dlc_DocIdUrl xmlns="28130d43-1b56-4a10-ad88-2cd38123f4c1">
      <Url>https://intranetas.lrs.lt/8/vka/_layouts/15/DocIdRedir.aspx?ID=Z6YWEJNPDQQR-634758032-593</Url>
      <Description>Z6YWEJNPDQQR-634758032-593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66D428F43A61974BA16FE08C8D24C163" ma:contentTypeVersion="0" ma:contentTypeDescription="Kurkite naują dokumentą." ma:contentTypeScope="" ma:versionID="55002ab0922412ff1a1e8a47b060fd00">
  <xsd:schema xmlns:xsd="http://www.w3.org/2001/XMLSchema" xmlns:xs="http://www.w3.org/2001/XMLSchema" xmlns:p="http://schemas.microsoft.com/office/2006/metadata/properties" xmlns:ns2="28130d43-1b56-4a10-ad88-2cd38123f4c1" targetNamespace="http://schemas.microsoft.com/office/2006/metadata/properties" ma:root="true" ma:fieldsID="b83ee54e3fde14d56dbbd12a052227b8" ns2:_="">
    <xsd:import namespace="28130d43-1b56-4a10-ad88-2cd38123f4c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30d43-1b56-4a10-ad88-2cd38123f4c1" elementFormDefault="qualified">
    <xsd:import namespace="http://schemas.microsoft.com/office/2006/documentManagement/types"/>
    <xsd:import namespace="http://schemas.microsoft.com/office/infopath/2007/PartnerControls"/>
    <xsd:element name="_dlc_DocId" ma:index="8" nillable="true" ma:displayName="Dokumento ID reikšmė" ma:description="Dokumento ID reikšmė, priskirta šiam elementui." ma:internalName="_dlc_DocId" ma:readOnly="true">
      <xsd:simpleType>
        <xsd:restriction base="dms:Text"/>
      </xsd:simpleType>
    </xsd:element>
    <xsd:element name="_dlc_DocIdUrl" ma:index="9" nillable="true" ma:displayName="Dokumento ID" ma:description="Nuolatinis saitas į šį dokumentą."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4E8BBE-5785-42E9-96A9-2A7751F50E39}">
  <ds:schemaRefs>
    <ds:schemaRef ds:uri="http://schemas.microsoft.com/sharepoint/v3/contenttype/forms"/>
  </ds:schemaRefs>
</ds:datastoreItem>
</file>

<file path=customXml/itemProps2.xml><?xml version="1.0" encoding="utf-8"?>
<ds:datastoreItem xmlns:ds="http://schemas.openxmlformats.org/officeDocument/2006/customXml" ds:itemID="{BFDBD17D-E13D-4CFE-8CAC-B28697932AA6}">
  <ds:schemaRefs>
    <ds:schemaRef ds:uri="http://schemas.microsoft.com/office/2006/metadata/properties"/>
    <ds:schemaRef ds:uri="http://purl.org/dc/terms/"/>
    <ds:schemaRef ds:uri="http://schemas.microsoft.com/office/2006/documentManagement/types"/>
    <ds:schemaRef ds:uri="http://purl.org/dc/elements/1.1/"/>
    <ds:schemaRef ds:uri="e73ebadc-2f6d-4a17-aba3-9b93e5dcbc06"/>
    <ds:schemaRef ds:uri="http://schemas.microsoft.com/office/infopath/2007/PartnerControls"/>
    <ds:schemaRef ds:uri="http://schemas.openxmlformats.org/package/2006/metadata/core-properties"/>
    <ds:schemaRef ds:uri="4b09e08d-afdb-43bf-8d74-503b3495f431"/>
    <ds:schemaRef ds:uri="http://www.w3.org/XML/1998/namespace"/>
    <ds:schemaRef ds:uri="http://purl.org/dc/dcmitype/"/>
  </ds:schemaRefs>
</ds:datastoreItem>
</file>

<file path=customXml/itemProps3.xml><?xml version="1.0" encoding="utf-8"?>
<ds:datastoreItem xmlns:ds="http://schemas.openxmlformats.org/officeDocument/2006/customXml" ds:itemID="{6A0BF020-6CA6-41F0-A5C4-E3784CFE38B0}"/>
</file>

<file path=customXml/itemProps4.xml><?xml version="1.0" encoding="utf-8"?>
<ds:datastoreItem xmlns:ds="http://schemas.openxmlformats.org/officeDocument/2006/customXml" ds:itemID="{A87796DF-6DFD-40C1-A4C5-4AB74348CC6D}"/>
</file>

<file path=docMetadata/LabelInfo.xml><?xml version="1.0" encoding="utf-8"?>
<clbl:labelList xmlns:clbl="http://schemas.microsoft.com/office/2020/mipLabelMetadata">
  <clbl:label id="{c726ada4-eee0-43ea-be57-397a438ff30f}" enabled="1" method="Standard" siteId="{3ff45aa8-20e5-4053-a803-dbc4b63d971e}" removed="0"/>
</clbl:labelList>
</file>

<file path=docProps/app.xml><?xml version="1.0" encoding="utf-8"?>
<Properties xmlns="http://schemas.openxmlformats.org/officeDocument/2006/extended-properties" xmlns:vt="http://schemas.openxmlformats.org/officeDocument/2006/docPropsVTypes">
  <Template/>
  <TotalTime>2577</TotalTime>
  <Words>2514</Words>
  <Application>Microsoft Office PowerPoint</Application>
  <PresentationFormat>Plačiaekranė</PresentationFormat>
  <Paragraphs>241</Paragraphs>
  <Slides>11</Slides>
  <Notes>10</Notes>
  <HiddenSlides>0</HiddenSlides>
  <MMClips>0</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11</vt:i4>
      </vt:variant>
    </vt:vector>
  </HeadingPairs>
  <TitlesOfParts>
    <vt:vector size="20" baseType="lpstr">
      <vt:lpstr>Aptos Narrow</vt:lpstr>
      <vt:lpstr>Arial</vt:lpstr>
      <vt:lpstr>Arimo</vt:lpstr>
      <vt:lpstr>Calibri</vt:lpstr>
      <vt:lpstr>Calibri Light</vt:lpstr>
      <vt:lpstr>Fira Sans</vt:lpstr>
      <vt:lpstr>Montserrat</vt:lpstr>
      <vt:lpstr>Wingdings</vt:lpstr>
      <vt:lpstr>„Office 2013“ – 2022 m. tema</vt:lpstr>
      <vt:lpstr>„PowerPoint“ pateiktis</vt:lpstr>
      <vt:lpstr>Kovas 2025 | Rekomendacijų įgyvendinimo ataskaita  </vt:lpstr>
      <vt:lpstr>Kovas 2025 | Rekomendacijų įgyvendinimo ataskaita  </vt:lpstr>
      <vt:lpstr>Kovas 2025 | Rekomendacijų įgyvendinimo ataskaita </vt:lpstr>
      <vt:lpstr>Kovas 2025 | Rekomendacijų įgyvendinimo ataskaita </vt:lpstr>
      <vt:lpstr>Kovas 2025 | Rekomendacijų įgyvendinimo ataskaita </vt:lpstr>
      <vt:lpstr>Kovas 2025 | Rekomendacijų įgyvendinimo ataskaita </vt:lpstr>
      <vt:lpstr>Kovas 2025 | Rekomendacijų įgyvendinimo ataskaita </vt:lpstr>
      <vt:lpstr>Kovas 2025 | Rekomendacijų įgyvendinimo ataskaita </vt:lpstr>
      <vt:lpstr>Kovas 2025 | Rekomendacijų įgyvendinimo ataskaita </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AAI</dc:creator>
  <cp:lastModifiedBy>Evelina Rimašė</cp:lastModifiedBy>
  <cp:revision>6</cp:revision>
  <dcterms:created xsi:type="dcterms:W3CDTF">2022-05-23T09:09:31Z</dcterms:created>
  <dcterms:modified xsi:type="dcterms:W3CDTF">2025-03-18T11:08:36Z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0x01010066D428F43A61974BA16FE08C8D24C163</vt:lpwstr>
  </property>
  <property fmtid="{D5CDD505-2E9C-101B-9397-08002B2CF9AE}" pid="3" name="MediaServiceImageTags">
    <vt:lpwstr/>
  </property>
  <property fmtid="{D5CDD505-2E9C-101B-9397-08002B2CF9AE}" pid="4" name="_dlc_DocIdItemGuid">
    <vt:lpwstr>649507dc-b21b-4253-bb2e-c8b958a4a606</vt:lpwstr>
  </property>
</Properties>
</file>