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authors.xml" ContentType="application/vnd.ms-powerpoint.author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732" r:id="rId5"/>
    <p:sldId id="737" r:id="rId6"/>
    <p:sldId id="757" r:id="rId7"/>
    <p:sldId id="760" r:id="rId8"/>
    <p:sldId id="265" r:id="rId9"/>
    <p:sldId id="715" r:id="rId10"/>
    <p:sldId id="724" r:id="rId11"/>
    <p:sldId id="740" r:id="rId12"/>
    <p:sldId id="741" r:id="rId13"/>
    <p:sldId id="742" r:id="rId14"/>
    <p:sldId id="743" r:id="rId15"/>
    <p:sldId id="280" r:id="rId16"/>
  </p:sldIdLst>
  <p:sldSz cx="12192000" cy="6858000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3A03742-91A6-C3D6-A524-67930C1594AA}" name="Matas Noreika" initials="MN" userId="S::Matas.Noreika@litgrid.eu::2dbad295-635f-4e1d-bcf4-502cf17c408d" providerId="AD"/>
  <p188:author id="{DDAA0B55-35C9-9957-6ED8-7CDABED3A1CF}" name="Rūta Pastarnokienė" initials="RP" userId="S::ruta.p@fabula.lt::172cbe1c-fd01-4f85-83a1-d44da5ef4198" providerId="AD"/>
  <p188:author id="{0B058DB8-3782-94CD-0714-B1BD4100D754}" name="Jovita Kildienė" initials="JK" userId="S::Jovita.Kildiene@litgrid.eu::1ea123c5-036e-47c0-8441-4fa3ad5ec5d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EB8C"/>
    <a:srgbClr val="469BD2"/>
    <a:srgbClr val="0F2D46"/>
    <a:srgbClr val="B9D7E1"/>
    <a:srgbClr val="FEFEFE"/>
    <a:srgbClr val="FF916E"/>
    <a:srgbClr val="73AFBE"/>
    <a:srgbClr val="4472C4"/>
    <a:srgbClr val="B9EB00"/>
    <a:srgbClr val="E1E1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164A2C7-7920-48C0-B711-C3FD99E4B515}" v="635" dt="2023-03-17T10:15:11.14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70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6" Type="http://schemas.openxmlformats.org/officeDocument/2006/relationships/slide" Target="slides/slide1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Leistina generuoti galia</c:v>
                </c:pt>
              </c:strCache>
            </c:strRef>
          </c:tx>
          <c:spPr>
            <a:solidFill>
              <a:srgbClr val="0F2D46"/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Saulė</c:v>
                </c:pt>
                <c:pt idx="1">
                  <c:v>Vėjas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0.59899999999999998</c:v>
                </c:pt>
                <c:pt idx="1">
                  <c:v>0.94599999999999995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2FB-1E4C-9999-576BB9C34A5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Suteiktas leidimas plėtoti</c:v>
                </c:pt>
              </c:strCache>
            </c:strRef>
          </c:tx>
          <c:spPr>
            <a:solidFill>
              <a:srgbClr val="469BD2"/>
            </a:solidFill>
            <a:ln w="22225"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Saulė</c:v>
                </c:pt>
                <c:pt idx="1">
                  <c:v>Vėjas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0.39200000000000002</c:v>
                </c:pt>
                <c:pt idx="1">
                  <c:v>1.7130000000000001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2FB-1E4C-9999-576BB9C34A5D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Pasirašyta ketinimo protokolų</c:v>
                </c:pt>
              </c:strCache>
            </c:strRef>
          </c:tx>
          <c:spPr>
            <a:solidFill>
              <a:srgbClr val="B9D7E1"/>
            </a:solidFill>
            <a:ln w="57150"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73AFBE"/>
              </a:solidFill>
              <a:ln w="571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7FE3-473E-860E-864AEA0C0F8F}"/>
              </c:ext>
            </c:extLst>
          </c:dPt>
          <c:dPt>
            <c:idx val="1"/>
            <c:invertIfNegative val="0"/>
            <c:bubble3D val="0"/>
            <c:spPr>
              <a:solidFill>
                <a:srgbClr val="73AFBE"/>
              </a:solidFill>
              <a:ln w="571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7FE3-473E-860E-864AEA0C0F8F}"/>
              </c:ext>
            </c:extLst>
          </c:dPt>
          <c:cat>
            <c:strRef>
              <c:f>Sheet1!$A$2:$A$3</c:f>
              <c:strCache>
                <c:ptCount val="2"/>
                <c:pt idx="0">
                  <c:v>Saulė</c:v>
                </c:pt>
                <c:pt idx="1">
                  <c:v>Vėjas</c:v>
                </c:pt>
              </c:strCache>
            </c:strRef>
          </c:cat>
          <c:val>
            <c:numRef>
              <c:f>Sheet1!$D$2:$D$3</c:f>
              <c:numCache>
                <c:formatCode>General</c:formatCode>
                <c:ptCount val="2"/>
                <c:pt idx="0">
                  <c:v>3.319</c:v>
                </c:pt>
                <c:pt idx="1">
                  <c:v>0.377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62FB-1E4C-9999-576BB9C34A5D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Jūrinis vėjas</c:v>
                </c:pt>
              </c:strCache>
            </c:strRef>
          </c:tx>
          <c:spPr>
            <a:solidFill>
              <a:srgbClr val="B9D7E1"/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Saulė</c:v>
                </c:pt>
                <c:pt idx="1">
                  <c:v>Vėjas</c:v>
                </c:pt>
              </c:strCache>
            </c:strRef>
          </c:cat>
          <c:val>
            <c:numRef>
              <c:f>Sheet1!$E$2:$E$3</c:f>
              <c:numCache>
                <c:formatCode>General</c:formatCode>
                <c:ptCount val="2"/>
                <c:pt idx="1">
                  <c:v>1.4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FE3-473E-860E-864AEA0C0F8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overlap val="100"/>
        <c:axId val="318548048"/>
        <c:axId val="318549776"/>
      </c:barChart>
      <c:catAx>
        <c:axId val="31854804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18549776"/>
        <c:crosses val="autoZero"/>
        <c:auto val="1"/>
        <c:lblAlgn val="ctr"/>
        <c:lblOffset val="100"/>
        <c:noMultiLvlLbl val="0"/>
      </c:catAx>
      <c:valAx>
        <c:axId val="31854977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1854804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D3AB68-BBBE-473F-98DD-F7B52271D664}" type="datetimeFigureOut">
              <a:rPr lang="lt-LT" smtClean="0"/>
              <a:t>2023-03-21</a:t>
            </a:fld>
            <a:endParaRPr lang="lt-L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t-L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DAB678-D941-4319-88D9-8AC078373CF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3881574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L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DAB678-D941-4319-88D9-8AC078373CF5}" type="slidenum">
              <a:rPr lang="lt-LT" smtClean="0"/>
              <a:t>4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4188152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933AE-F1B8-E488-74ED-D7AA381AFE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26E162-E490-58CE-71A4-28E6E3BEDA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A22F43-5720-8282-5441-07E0A73E73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0704C-E3F2-413E-AADD-DDDB90B40528}" type="datetimeFigureOut">
              <a:rPr lang="lt-LT" smtClean="0"/>
              <a:t>2023-03-21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B2E76B-B660-FE64-3D2A-581F9E8E80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ACD0DD-9D39-CA7D-6848-AB779C9AF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0C613-8D6B-41ED-95C9-0170CC40594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861193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875CA-A588-67CD-FFEE-C1C61178C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2802FC-265F-9AA7-EAC6-79D110E60B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059ADD-452A-4A0C-5744-10FBAC3F49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0704C-E3F2-413E-AADD-DDDB90B40528}" type="datetimeFigureOut">
              <a:rPr lang="lt-LT" smtClean="0"/>
              <a:t>2023-03-21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F5BEB4-FB36-440A-A20C-08EDDEBD7B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79CAC7-74C4-E0E8-4D9E-1D60B182D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0C613-8D6B-41ED-95C9-0170CC40594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769652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DE9823-DD6E-E8A5-9EE6-2120207F3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9CC612-6C04-4471-AA85-343F530A1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18CF63-FEA3-4DC0-7170-01ADB2D2D1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0704C-E3F2-413E-AADD-DDDB90B40528}" type="datetimeFigureOut">
              <a:rPr lang="lt-LT" smtClean="0"/>
              <a:t>2023-03-21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A7046E-F7D8-02EA-C8EC-667CC199F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269B56-2CCF-2C53-EDE5-A00023372E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0C613-8D6B-41ED-95C9-0170CC40594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8740840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E1F4A8-4CF5-A340-8C4B-F8240F8D8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545447-E175-3578-C3DC-92568B9B90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712B2B-4B85-7C09-188A-EB94FD8AE8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714B2F-242D-443D-9A75-4915196BE9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0704C-E3F2-413E-AADD-DDDB90B40528}" type="datetimeFigureOut">
              <a:rPr lang="lt-LT" smtClean="0"/>
              <a:t>2023-03-21</a:t>
            </a:fld>
            <a:endParaRPr lang="lt-L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FDBD40-8F7E-16E0-16AC-73AE8F4D88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5CEBBA-9F71-E9E7-0D49-C0F7E43300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0C613-8D6B-41ED-95C9-0170CC40594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707823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F70756-1A19-0939-0050-903921B40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9C9CBF-00CA-0C6C-FCAF-6ADBCF5604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5D48D8-2724-9E53-5381-5AACFDCDFD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425456-0B44-0F1B-27F5-EF415269FD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2D94839-8852-DE5E-0C0A-CE379F4D3C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87D3F1-62C8-742F-EAE4-885172FD9A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0704C-E3F2-413E-AADD-DDDB90B40528}" type="datetimeFigureOut">
              <a:rPr lang="lt-LT" smtClean="0"/>
              <a:t>2023-03-21</a:t>
            </a:fld>
            <a:endParaRPr lang="lt-LT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32B7C1-2E65-B088-E644-587542D5E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1DFC112-D8E1-752D-827A-780F2B750A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0C613-8D6B-41ED-95C9-0170CC40594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209117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A46109-D881-CAE4-D357-B34D67016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7364F1-4860-CBED-AD5B-293AEC77E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0704C-E3F2-413E-AADD-DDDB90B40528}" type="datetimeFigureOut">
              <a:rPr lang="lt-LT" smtClean="0"/>
              <a:t>2023-03-21</a:t>
            </a:fld>
            <a:endParaRPr lang="lt-L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C6134F-9CF4-C652-A1D5-71A039BC5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45E2178-1C79-221D-E781-1C04D7B4B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0C613-8D6B-41ED-95C9-0170CC40594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65680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C78A75-4C5A-B8AC-06C1-4105EA362C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0704C-E3F2-413E-AADD-DDDB90B40528}" type="datetimeFigureOut">
              <a:rPr lang="lt-LT" smtClean="0"/>
              <a:t>2023-03-21</a:t>
            </a:fld>
            <a:endParaRPr lang="lt-LT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15D2346-F221-FCA3-6882-CEDC2774AD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BE86C1-7C92-95EA-85A1-73D14CF5D4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0C613-8D6B-41ED-95C9-0170CC40594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474628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22F0D0-4D06-9BA3-7BA0-EC2B2BD41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D679AF-016D-7116-0EAF-EC25FAD3CB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7B939B-051B-D951-B702-AC34C690AC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E8679A-FC77-76D0-3AE1-1B8BDBDFA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0704C-E3F2-413E-AADD-DDDB90B40528}" type="datetimeFigureOut">
              <a:rPr lang="lt-LT" smtClean="0"/>
              <a:t>2023-03-21</a:t>
            </a:fld>
            <a:endParaRPr lang="lt-L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478519-21B6-C94B-EAC3-31994A3CF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D8C1E3-1F7C-27A7-3013-FA19AFB3E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0C613-8D6B-41ED-95C9-0170CC40594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30317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A2008E-06F3-68BF-BED1-26B8ED88C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4D7A85-F736-C0B8-81F2-D8E5E47B7D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t-L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3EE8BC-3CB2-2882-5E91-73C0A20907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F4FAB1-99EE-CA5E-9D3D-88D3BC3A23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0704C-E3F2-413E-AADD-DDDB90B40528}" type="datetimeFigureOut">
              <a:rPr lang="lt-LT" smtClean="0"/>
              <a:t>2023-03-21</a:t>
            </a:fld>
            <a:endParaRPr lang="lt-L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538ED3-E911-BF74-356C-5387F07A5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BA2050-334D-BEB9-6C7C-CD681577F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0C613-8D6B-41ED-95C9-0170CC40594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486720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A3E7F6-7941-B994-FC08-C0FE2FE521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D00E43-4FEA-C735-84C0-8A9DBBA6B1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9A1C47-A5CA-B2E3-1F54-4F0A4DA5D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0704C-E3F2-413E-AADD-DDDB90B40528}" type="datetimeFigureOut">
              <a:rPr lang="lt-LT" smtClean="0"/>
              <a:t>2023-03-21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3B80CD-F0D5-A231-DE62-8FB4B4F3A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624B41-85CE-BD60-6F63-442D9A911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0C613-8D6B-41ED-95C9-0170CC40594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554629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FC68BEA-DA75-9CE4-CB7A-DCFA2AC704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CDBD1B-01B9-1D2D-A684-B8EF8792C3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9908DE-B0EF-113D-4BCA-C963D6DE6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0704C-E3F2-413E-AADD-DDDB90B40528}" type="datetimeFigureOut">
              <a:rPr lang="lt-LT" smtClean="0"/>
              <a:t>2023-03-21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6B14EA-5306-95E9-5B6B-4CC80C752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12407E-4FC2-3DB6-3CCF-8740635CB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0C613-8D6B-41ED-95C9-0170CC40594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515055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Skirtukas 3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04410E-7462-E74B-8FDF-A61A6157991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9050" y="760069"/>
            <a:ext cx="7999137" cy="1597369"/>
          </a:xfr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200"/>
              </a:spcBef>
              <a:defRPr sz="4400" b="0" i="0" u="none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err="1"/>
              <a:t>Skyriaus</a:t>
            </a:r>
            <a:r>
              <a:rPr lang="en-GB"/>
              <a:t> </a:t>
            </a:r>
            <a:r>
              <a:rPr lang="en-GB" err="1"/>
              <a:t>pavadinimas</a:t>
            </a:r>
            <a:r>
              <a:rPr lang="en-GB"/>
              <a:t> </a:t>
            </a:r>
            <a:r>
              <a:rPr lang="en-GB" err="1"/>
              <a:t>rašomas</a:t>
            </a:r>
            <a:r>
              <a:rPr lang="en-GB"/>
              <a:t> Arial Regular 44pt</a:t>
            </a:r>
            <a:endParaRPr lang="en-LT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1F38DA-779C-8E4F-8801-AF069CECDEF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302027" y="3811173"/>
            <a:ext cx="4412974" cy="1062865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t-LT"/>
              <a:t>Jei reikalinga įžanginė pastraipa ją rašome </a:t>
            </a:r>
            <a:r>
              <a:rPr lang="lt-LT" err="1"/>
              <a:t>Arial</a:t>
            </a:r>
            <a:r>
              <a:rPr lang="lt-LT"/>
              <a:t> </a:t>
            </a:r>
            <a:r>
              <a:rPr lang="lt-LT" err="1"/>
              <a:t>Regular</a:t>
            </a:r>
            <a:r>
              <a:rPr lang="lt-LT"/>
              <a:t> 14pt / Pastraipą rekomenduojame įcentruoti tarp pavadinimo ir linijos.</a:t>
            </a:r>
            <a:endParaRPr lang="en-LT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1FD49C9-91CE-8243-B827-81C06E773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1476" y="6356350"/>
            <a:ext cx="579024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B4204AA-7880-BD49-9247-4C8D2E421E71}" type="slidenum">
              <a:rPr lang="en-LT" smtClean="0"/>
              <a:pPr/>
              <a:t>‹#›</a:t>
            </a:fld>
            <a:endParaRPr lang="en-LT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94918750-5D98-D642-B768-7045E2424A2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62227" y="396533"/>
            <a:ext cx="704573" cy="3429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LT"/>
              <a:t>01 /</a:t>
            </a:r>
          </a:p>
        </p:txBody>
      </p:sp>
      <p:sp>
        <p:nvSpPr>
          <p:cNvPr id="7" name="Text Placeholder 15">
            <a:extLst>
              <a:ext uri="{FF2B5EF4-FFF2-40B4-BE49-F238E27FC236}">
                <a16:creationId xmlns:a16="http://schemas.microsoft.com/office/drawing/2014/main" id="{306E7F09-2987-134F-B902-003064C6376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87627" y="6356349"/>
            <a:ext cx="4122738" cy="365125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9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Footer: Arial Regular 9pt</a:t>
            </a:r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31678010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06">
          <p15:clr>
            <a:srgbClr val="FBAE40"/>
          </p15:clr>
        </p15:guide>
        <p15:guide id="2" pos="4498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Uždaromoji skaidrė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81F38DA-779C-8E4F-8801-AF069CECDEF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327238" y="3872969"/>
            <a:ext cx="3761129" cy="393172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i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t-LT"/>
              <a:t>Vardas, pavardė / </a:t>
            </a:r>
            <a:r>
              <a:rPr lang="lt-LT" err="1"/>
              <a:t>Arial</a:t>
            </a:r>
            <a:r>
              <a:rPr lang="lt-LT"/>
              <a:t> </a:t>
            </a:r>
            <a:r>
              <a:rPr lang="lt-LT" err="1"/>
              <a:t>Regular</a:t>
            </a:r>
            <a:r>
              <a:rPr lang="lt-LT"/>
              <a:t> 14pt</a:t>
            </a:r>
            <a:endParaRPr lang="en-LT"/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EE1682B8-0806-0B4A-96DB-7EA39837B19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314350" y="460437"/>
            <a:ext cx="421433" cy="412687"/>
          </a:xfrm>
          <a:prstGeom prst="rect">
            <a:avLst/>
          </a:prstGeom>
        </p:spPr>
      </p:pic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308E6D45-C506-754B-A07C-5D1F0671C6F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23540" y="4266141"/>
            <a:ext cx="2785751" cy="477489"/>
          </a:xfrm>
        </p:spPr>
        <p:txBody>
          <a:bodyPr>
            <a:normAutofit/>
          </a:bodyPr>
          <a:lstStyle>
            <a:lvl1pPr marL="0" indent="0">
              <a:lnSpc>
                <a:spcPts val="1720"/>
              </a:lnSpc>
              <a:spcBef>
                <a:spcPts val="0"/>
              </a:spcBef>
              <a:buNone/>
              <a:defRPr sz="1100">
                <a:solidFill>
                  <a:schemeClr val="accent5"/>
                </a:solidFill>
              </a:defRPr>
            </a:lvl1pPr>
          </a:lstStyle>
          <a:p>
            <a:r>
              <a:rPr lang="lt-LT" sz="1100">
                <a:solidFill>
                  <a:srgbClr val="0C2C47"/>
                </a:solidFill>
              </a:rPr>
              <a:t>Papildoma informacija: </a:t>
            </a:r>
            <a:r>
              <a:rPr lang="lt-LT" sz="1100" err="1">
                <a:solidFill>
                  <a:srgbClr val="0C2C47"/>
                </a:solidFill>
              </a:rPr>
              <a:t>Arial</a:t>
            </a:r>
            <a:r>
              <a:rPr lang="lt-LT" sz="1100">
                <a:solidFill>
                  <a:srgbClr val="0C2C47"/>
                </a:solidFill>
              </a:rPr>
              <a:t> </a:t>
            </a:r>
            <a:r>
              <a:rPr lang="lt-LT" sz="1100" err="1">
                <a:solidFill>
                  <a:srgbClr val="0C2C47"/>
                </a:solidFill>
              </a:rPr>
              <a:t>Regular</a:t>
            </a:r>
            <a:r>
              <a:rPr lang="lt-LT" sz="1100">
                <a:solidFill>
                  <a:srgbClr val="0C2C47"/>
                </a:solidFill>
              </a:rPr>
              <a:t> 11pt</a:t>
            </a:r>
            <a:endParaRPr lang="en-LT" sz="1100">
              <a:solidFill>
                <a:srgbClr val="0C2C47"/>
              </a:solidFill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964703C7-2B95-9B40-AB45-338D38ADAC7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348099" y="2324759"/>
            <a:ext cx="1757698" cy="677682"/>
          </a:xfr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200"/>
              </a:spcBef>
              <a:defRPr sz="4400" b="0" i="0" u="none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err="1"/>
              <a:t>Ačiū</a:t>
            </a:r>
            <a:r>
              <a:rPr lang="en-GB"/>
              <a:t>!</a:t>
            </a:r>
            <a:endParaRPr lang="en-LT"/>
          </a:p>
        </p:txBody>
      </p:sp>
      <p:sp>
        <p:nvSpPr>
          <p:cNvPr id="8" name="Text Placeholder 15">
            <a:extLst>
              <a:ext uri="{FF2B5EF4-FFF2-40B4-BE49-F238E27FC236}">
                <a16:creationId xmlns:a16="http://schemas.microsoft.com/office/drawing/2014/main" id="{37F98EAE-1C30-FB45-BA43-E69388415D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87627" y="6356349"/>
            <a:ext cx="4122738" cy="365125"/>
          </a:xfrm>
        </p:spPr>
        <p:txBody>
          <a:bodyPr anchor="ctr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90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/>
              <a:t>Footer: Arial Regular 9pt</a:t>
            </a:r>
            <a:endParaRPr lang="en-LT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A868133D-6A33-524A-AAD1-3313C0879B50}"/>
              </a:ext>
            </a:extLst>
          </p:cNvPr>
          <p:cNvSpPr txBox="1">
            <a:spLocks/>
          </p:cNvSpPr>
          <p:nvPr userDrawn="1"/>
        </p:nvSpPr>
        <p:spPr>
          <a:xfrm>
            <a:off x="10710786" y="6356349"/>
            <a:ext cx="110324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900" err="1">
                <a:solidFill>
                  <a:schemeClr val="bg1"/>
                </a:solidFill>
              </a:rPr>
              <a:t>litgrid.eu</a:t>
            </a:r>
            <a:endParaRPr lang="en-LT" sz="9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12453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06">
          <p15:clr>
            <a:srgbClr val="FBAE40"/>
          </p15:clr>
        </p15:guide>
        <p15:guide id="2" pos="4498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Įvadinė skaidrė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04410E-7462-E74B-8FDF-A61A6157991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87627" y="1715395"/>
            <a:ext cx="6569764" cy="2230440"/>
          </a:xfr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200"/>
              </a:spcBef>
              <a:defRPr sz="4400" b="0" i="0" u="none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err="1"/>
              <a:t>Prezentacijos</a:t>
            </a:r>
            <a:r>
              <a:rPr lang="en-GB"/>
              <a:t/>
            </a:r>
            <a:br>
              <a:rPr lang="en-GB"/>
            </a:br>
            <a:r>
              <a:rPr lang="en-GB" err="1"/>
              <a:t>pavadinimas</a:t>
            </a:r>
            <a:r>
              <a:rPr lang="en-GB"/>
              <a:t> </a:t>
            </a:r>
            <a:r>
              <a:rPr lang="en-GB" err="1"/>
              <a:t>rašomas</a:t>
            </a:r>
            <a:r>
              <a:rPr lang="en-GB"/>
              <a:t> </a:t>
            </a:r>
            <a:br>
              <a:rPr lang="en-GB"/>
            </a:br>
            <a:r>
              <a:rPr lang="en-GB"/>
              <a:t>Arial Regular 44pt</a:t>
            </a:r>
            <a:endParaRPr lang="en-LT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1F38DA-779C-8E4F-8801-AF069CECDEF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87627" y="5377965"/>
            <a:ext cx="5616575" cy="705678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err="1"/>
              <a:t>Papildoma</a:t>
            </a:r>
            <a:r>
              <a:rPr lang="en-GB"/>
              <a:t> </a:t>
            </a:r>
            <a:r>
              <a:rPr lang="en-GB" err="1"/>
              <a:t>informacija</a:t>
            </a:r>
            <a:r>
              <a:rPr lang="en-GB"/>
              <a:t>: Arial Regular 14pt</a:t>
            </a:r>
            <a:endParaRPr lang="en-LT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83E5958-B0BF-1F48-91A0-8291162B78E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357624" y="6499992"/>
            <a:ext cx="363641" cy="96376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E7C4CA7C-6A9D-0D45-A0A7-5B9B5B4B9728}"/>
              </a:ext>
            </a:extLst>
          </p:cNvPr>
          <p:cNvSpPr txBox="1">
            <a:spLocks/>
          </p:cNvSpPr>
          <p:nvPr userDrawn="1"/>
        </p:nvSpPr>
        <p:spPr>
          <a:xfrm>
            <a:off x="10710786" y="6356349"/>
            <a:ext cx="110324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900">
                <a:solidFill>
                  <a:schemeClr val="tx2"/>
                </a:solidFill>
              </a:rPr>
              <a:t>litgrid.eu</a:t>
            </a:r>
            <a:endParaRPr lang="en-LT" sz="900">
              <a:solidFill>
                <a:schemeClr val="tx2"/>
              </a:solidFill>
            </a:endParaRP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F169931-00C5-EB4B-8F26-A00784DAE8A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87627" y="6356349"/>
            <a:ext cx="4122738" cy="365125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9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Footer: Arial Regular 9pt</a:t>
            </a:r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29943971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06">
          <p15:clr>
            <a:srgbClr val="FBAE40"/>
          </p15:clr>
        </p15:guide>
        <p15:guide id="2" pos="4498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Teksto blokas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04410E-7462-E74B-8FDF-A61A6157991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9051" y="721433"/>
            <a:ext cx="4715226" cy="836912"/>
          </a:xfr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200"/>
              </a:spcBef>
              <a:defRPr sz="2500" b="0" i="0" u="none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err="1"/>
              <a:t>Skyriaus</a:t>
            </a:r>
            <a:r>
              <a:rPr lang="en-GB"/>
              <a:t> </a:t>
            </a:r>
            <a:r>
              <a:rPr lang="en-GB" err="1"/>
              <a:t>pavadinimas</a:t>
            </a:r>
            <a:r>
              <a:rPr lang="en-GB"/>
              <a:t> </a:t>
            </a:r>
            <a:r>
              <a:rPr lang="en-GB" err="1"/>
              <a:t>rašomas</a:t>
            </a:r>
            <a:r>
              <a:rPr lang="en-GB"/>
              <a:t> Arial Regular 25pt</a:t>
            </a:r>
            <a:endParaRPr lang="en-LT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1F38DA-779C-8E4F-8801-AF069CECDEF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44595" y="1907146"/>
            <a:ext cx="3442476" cy="529515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i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t-LT"/>
              <a:t>Jei reikalinga paantraštė ar smulkesnė antraštė ją rašome </a:t>
            </a:r>
            <a:r>
              <a:rPr lang="lt-LT" err="1"/>
              <a:t>Arial</a:t>
            </a:r>
            <a:r>
              <a:rPr lang="lt-LT"/>
              <a:t> </a:t>
            </a:r>
            <a:r>
              <a:rPr lang="lt-LT" err="1"/>
              <a:t>Regular</a:t>
            </a:r>
            <a:r>
              <a:rPr lang="lt-LT"/>
              <a:t> 14pt</a:t>
            </a:r>
            <a:endParaRPr lang="en-LT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1FD49C9-91CE-8243-B827-81C06E773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1476" y="6356350"/>
            <a:ext cx="579024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B4204AA-7880-BD49-9247-4C8D2E421E71}" type="slidenum">
              <a:rPr lang="en-LT" smtClean="0"/>
              <a:pPr/>
              <a:t>‹#›</a:t>
            </a:fld>
            <a:endParaRPr lang="en-LT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308E6D45-C506-754B-A07C-5D1F0671C6F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47771" y="2809474"/>
            <a:ext cx="11482729" cy="246752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100">
                <a:solidFill>
                  <a:schemeClr val="accent5"/>
                </a:solidFill>
              </a:defRPr>
            </a:lvl1pPr>
          </a:lstStyle>
          <a:p>
            <a:r>
              <a:rPr lang="lt-LT" sz="1100">
                <a:solidFill>
                  <a:srgbClr val="0C2C47"/>
                </a:solidFill>
              </a:rPr>
              <a:t>Tekstas paragrafuose rašomas </a:t>
            </a:r>
            <a:r>
              <a:rPr lang="lt-LT" sz="1100" err="1">
                <a:solidFill>
                  <a:srgbClr val="0C2C47"/>
                </a:solidFill>
              </a:rPr>
              <a:t>Arial</a:t>
            </a:r>
            <a:r>
              <a:rPr lang="lt-LT" sz="1100">
                <a:solidFill>
                  <a:srgbClr val="0C2C47"/>
                </a:solidFill>
              </a:rPr>
              <a:t> </a:t>
            </a:r>
            <a:r>
              <a:rPr lang="lt-LT" sz="1100" err="1">
                <a:solidFill>
                  <a:srgbClr val="0C2C47"/>
                </a:solidFill>
              </a:rPr>
              <a:t>Regular</a:t>
            </a:r>
            <a:r>
              <a:rPr lang="lt-LT" sz="1100">
                <a:solidFill>
                  <a:srgbClr val="0C2C47"/>
                </a:solidFill>
              </a:rPr>
              <a:t> 11pt.</a:t>
            </a:r>
          </a:p>
          <a:p>
            <a:r>
              <a:rPr lang="en-US" sz="1100">
                <a:solidFill>
                  <a:srgbClr val="0C2C47"/>
                </a:solidFill>
              </a:rPr>
              <a:t>Lorem ipsum dolor sit </a:t>
            </a:r>
            <a:r>
              <a:rPr lang="en-US" sz="1100" err="1">
                <a:solidFill>
                  <a:srgbClr val="0C2C47"/>
                </a:solidFill>
              </a:rPr>
              <a:t>amet</a:t>
            </a:r>
            <a:r>
              <a:rPr lang="en-US" sz="1100">
                <a:solidFill>
                  <a:srgbClr val="0C2C47"/>
                </a:solidFill>
              </a:rPr>
              <a:t>, </a:t>
            </a:r>
            <a:r>
              <a:rPr lang="en-US" sz="1100" err="1">
                <a:solidFill>
                  <a:srgbClr val="0C2C47"/>
                </a:solidFill>
              </a:rPr>
              <a:t>consectetuer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adipiscing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elit</a:t>
            </a:r>
            <a:r>
              <a:rPr lang="en-US" sz="1100">
                <a:solidFill>
                  <a:srgbClr val="0C2C47"/>
                </a:solidFill>
              </a:rPr>
              <a:t>, sed diam </a:t>
            </a:r>
            <a:r>
              <a:rPr lang="en-US" sz="1100" err="1">
                <a:solidFill>
                  <a:srgbClr val="0C2C47"/>
                </a:solidFill>
              </a:rPr>
              <a:t>nonummy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nibh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euismod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tincidunt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ut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laoreet</a:t>
            </a:r>
            <a:r>
              <a:rPr lang="en-US" sz="1100">
                <a:solidFill>
                  <a:srgbClr val="0C2C47"/>
                </a:solidFill>
              </a:rPr>
              <a:t> dolore magna </a:t>
            </a:r>
            <a:r>
              <a:rPr lang="en-US" sz="1100" err="1">
                <a:solidFill>
                  <a:srgbClr val="0C2C47"/>
                </a:solidFill>
              </a:rPr>
              <a:t>aliquam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erat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volutpat</a:t>
            </a:r>
            <a:r>
              <a:rPr lang="en-US" sz="1100">
                <a:solidFill>
                  <a:srgbClr val="0C2C47"/>
                </a:solidFill>
              </a:rPr>
              <a:t>. Ut </a:t>
            </a:r>
            <a:r>
              <a:rPr lang="en-US" sz="1100" err="1">
                <a:solidFill>
                  <a:srgbClr val="0C2C47"/>
                </a:solidFill>
              </a:rPr>
              <a:t>wisi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enim</a:t>
            </a:r>
            <a:r>
              <a:rPr lang="en-US" sz="1100">
                <a:solidFill>
                  <a:srgbClr val="0C2C47"/>
                </a:solidFill>
              </a:rPr>
              <a:t> ad minim </a:t>
            </a:r>
            <a:r>
              <a:rPr lang="en-US" sz="1100" err="1">
                <a:solidFill>
                  <a:srgbClr val="0C2C47"/>
                </a:solidFill>
              </a:rPr>
              <a:t>veniam</a:t>
            </a:r>
            <a:r>
              <a:rPr lang="en-US" sz="1100">
                <a:solidFill>
                  <a:srgbClr val="0C2C47"/>
                </a:solidFill>
              </a:rPr>
              <a:t>, </a:t>
            </a:r>
            <a:r>
              <a:rPr lang="en-US" sz="1100" err="1">
                <a:solidFill>
                  <a:srgbClr val="0C2C47"/>
                </a:solidFill>
              </a:rPr>
              <a:t>quis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nostrud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exerci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tation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ullamcorper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suscipit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lobortis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nisl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ut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aliquip</a:t>
            </a:r>
            <a:r>
              <a:rPr lang="en-US" sz="1100">
                <a:solidFill>
                  <a:srgbClr val="0C2C47"/>
                </a:solidFill>
              </a:rPr>
              <a:t> ex </a:t>
            </a:r>
            <a:r>
              <a:rPr lang="en-US" sz="1100" err="1">
                <a:solidFill>
                  <a:srgbClr val="0C2C47"/>
                </a:solidFill>
              </a:rPr>
              <a:t>ea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commodo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consequat</a:t>
            </a:r>
            <a:r>
              <a:rPr lang="en-US" sz="1100">
                <a:solidFill>
                  <a:srgbClr val="0C2C47"/>
                </a:solidFill>
              </a:rPr>
              <a:t>. Duis </a:t>
            </a:r>
            <a:r>
              <a:rPr lang="en-US" sz="1100" err="1">
                <a:solidFill>
                  <a:srgbClr val="0C2C47"/>
                </a:solidFill>
              </a:rPr>
              <a:t>autem</a:t>
            </a:r>
            <a:r>
              <a:rPr lang="en-US" sz="1100">
                <a:solidFill>
                  <a:srgbClr val="0C2C47"/>
                </a:solidFill>
              </a:rPr>
              <a:t> vel </a:t>
            </a:r>
            <a:r>
              <a:rPr lang="en-US" sz="1100" err="1">
                <a:solidFill>
                  <a:srgbClr val="0C2C47"/>
                </a:solidFill>
              </a:rPr>
              <a:t>eum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iriure</a:t>
            </a:r>
            <a:r>
              <a:rPr lang="en-US" sz="1100">
                <a:solidFill>
                  <a:srgbClr val="0C2C47"/>
                </a:solidFill>
              </a:rPr>
              <a:t> dolor in </a:t>
            </a:r>
            <a:r>
              <a:rPr lang="en-US" sz="1100" err="1">
                <a:solidFill>
                  <a:srgbClr val="0C2C47"/>
                </a:solidFill>
              </a:rPr>
              <a:t>hendrerit</a:t>
            </a:r>
            <a:r>
              <a:rPr lang="en-US" sz="1100">
                <a:solidFill>
                  <a:srgbClr val="0C2C47"/>
                </a:solidFill>
              </a:rPr>
              <a:t> in </a:t>
            </a:r>
            <a:r>
              <a:rPr lang="en-US" sz="1100" err="1">
                <a:solidFill>
                  <a:srgbClr val="0C2C47"/>
                </a:solidFill>
              </a:rPr>
              <a:t>vulputate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velit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esse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molestie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consequat</a:t>
            </a:r>
            <a:r>
              <a:rPr lang="en-US" sz="1100">
                <a:solidFill>
                  <a:srgbClr val="0C2C47"/>
                </a:solidFill>
              </a:rPr>
              <a:t>, vel </a:t>
            </a:r>
            <a:r>
              <a:rPr lang="en-US" sz="1100" err="1">
                <a:solidFill>
                  <a:srgbClr val="0C2C47"/>
                </a:solidFill>
              </a:rPr>
              <a:t>illum</a:t>
            </a:r>
            <a:r>
              <a:rPr lang="en-US" sz="1100">
                <a:solidFill>
                  <a:srgbClr val="0C2C47"/>
                </a:solidFill>
              </a:rPr>
              <a:t> dolore </a:t>
            </a:r>
            <a:r>
              <a:rPr lang="en-US" sz="1100" err="1">
                <a:solidFill>
                  <a:srgbClr val="0C2C47"/>
                </a:solidFill>
              </a:rPr>
              <a:t>eu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feugiat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nulla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facilisis</a:t>
            </a:r>
            <a:r>
              <a:rPr lang="en-US" sz="1100">
                <a:solidFill>
                  <a:srgbClr val="0C2C47"/>
                </a:solidFill>
              </a:rPr>
              <a:t> at </a:t>
            </a:r>
            <a:r>
              <a:rPr lang="en-US" sz="1100" err="1">
                <a:solidFill>
                  <a:srgbClr val="0C2C47"/>
                </a:solidFill>
              </a:rPr>
              <a:t>vero</a:t>
            </a:r>
            <a:r>
              <a:rPr lang="en-US" sz="1100">
                <a:solidFill>
                  <a:srgbClr val="0C2C47"/>
                </a:solidFill>
              </a:rPr>
              <a:t> eros et </a:t>
            </a:r>
            <a:r>
              <a:rPr lang="en-US" sz="1100" err="1">
                <a:solidFill>
                  <a:srgbClr val="0C2C47"/>
                </a:solidFill>
              </a:rPr>
              <a:t>accumsan</a:t>
            </a:r>
            <a:r>
              <a:rPr lang="en-US" sz="1100">
                <a:solidFill>
                  <a:srgbClr val="0C2C47"/>
                </a:solidFill>
              </a:rPr>
              <a:t> et </a:t>
            </a:r>
            <a:r>
              <a:rPr lang="en-US" sz="1100" err="1">
                <a:solidFill>
                  <a:srgbClr val="0C2C47"/>
                </a:solidFill>
              </a:rPr>
              <a:t>iusto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odio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dignissim</a:t>
            </a:r>
            <a:r>
              <a:rPr lang="en-US" sz="1100">
                <a:solidFill>
                  <a:srgbClr val="0C2C47"/>
                </a:solidFill>
              </a:rPr>
              <a:t> qui </a:t>
            </a:r>
            <a:r>
              <a:rPr lang="en-US" sz="1100" err="1">
                <a:solidFill>
                  <a:srgbClr val="0C2C47"/>
                </a:solidFill>
              </a:rPr>
              <a:t>blandit</a:t>
            </a:r>
            <a:endParaRPr lang="en-US" sz="1100">
              <a:solidFill>
                <a:srgbClr val="0C2C47"/>
              </a:solidFill>
            </a:endParaRPr>
          </a:p>
          <a:p>
            <a:r>
              <a:rPr lang="en-US" sz="1100" err="1">
                <a:solidFill>
                  <a:srgbClr val="0C2C47"/>
                </a:solidFill>
              </a:rPr>
              <a:t>Praesent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luptatum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zzril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delenit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augue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duis</a:t>
            </a:r>
            <a:r>
              <a:rPr lang="en-US" sz="1100">
                <a:solidFill>
                  <a:srgbClr val="0C2C47"/>
                </a:solidFill>
              </a:rPr>
              <a:t> dolore </a:t>
            </a:r>
            <a:r>
              <a:rPr lang="en-US" sz="1100" err="1">
                <a:solidFill>
                  <a:srgbClr val="0C2C47"/>
                </a:solidFill>
              </a:rPr>
              <a:t>te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feugait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nulla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facilisi</a:t>
            </a:r>
            <a:r>
              <a:rPr lang="en-US" sz="1100">
                <a:solidFill>
                  <a:srgbClr val="0C2C47"/>
                </a:solidFill>
              </a:rPr>
              <a:t>. Lorem ipsum dolor sit </a:t>
            </a:r>
            <a:r>
              <a:rPr lang="en-US" sz="1100" err="1">
                <a:solidFill>
                  <a:srgbClr val="0C2C47"/>
                </a:solidFill>
              </a:rPr>
              <a:t>amet</a:t>
            </a:r>
            <a:r>
              <a:rPr lang="en-US" sz="1100">
                <a:solidFill>
                  <a:srgbClr val="0C2C47"/>
                </a:solidFill>
              </a:rPr>
              <a:t>, cons </a:t>
            </a:r>
            <a:r>
              <a:rPr lang="en-US" sz="1100" err="1">
                <a:solidFill>
                  <a:srgbClr val="0C2C47"/>
                </a:solidFill>
              </a:rPr>
              <a:t>ectetuer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adipiscing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elit</a:t>
            </a:r>
            <a:r>
              <a:rPr lang="en-US" sz="1100">
                <a:solidFill>
                  <a:srgbClr val="0C2C47"/>
                </a:solidFill>
              </a:rPr>
              <a:t>, sed diam </a:t>
            </a:r>
            <a:r>
              <a:rPr lang="en-US" sz="1100" err="1">
                <a:solidFill>
                  <a:srgbClr val="0C2C47"/>
                </a:solidFill>
              </a:rPr>
              <a:t>nonummy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nibh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euismod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tincidunt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ut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laoreet</a:t>
            </a:r>
            <a:r>
              <a:rPr lang="en-US" sz="1100">
                <a:solidFill>
                  <a:srgbClr val="0C2C47"/>
                </a:solidFill>
              </a:rPr>
              <a:t> dolore magna </a:t>
            </a:r>
            <a:r>
              <a:rPr lang="en-US" sz="1100" err="1">
                <a:solidFill>
                  <a:srgbClr val="0C2C47"/>
                </a:solidFill>
              </a:rPr>
              <a:t>aliquam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erat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volutpat</a:t>
            </a:r>
            <a:r>
              <a:rPr lang="en-US" sz="1100">
                <a:solidFill>
                  <a:srgbClr val="0C2C47"/>
                </a:solidFill>
              </a:rPr>
              <a:t>. Ut </a:t>
            </a:r>
            <a:r>
              <a:rPr lang="en-US" sz="1100" err="1">
                <a:solidFill>
                  <a:srgbClr val="0C2C47"/>
                </a:solidFill>
              </a:rPr>
              <a:t>wisi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enim</a:t>
            </a:r>
            <a:r>
              <a:rPr lang="en-US" sz="1100">
                <a:solidFill>
                  <a:srgbClr val="0C2C47"/>
                </a:solidFill>
              </a:rPr>
              <a:t> ad minim </a:t>
            </a:r>
            <a:r>
              <a:rPr lang="en-US" sz="1100" err="1">
                <a:solidFill>
                  <a:srgbClr val="0C2C47"/>
                </a:solidFill>
              </a:rPr>
              <a:t>veniam</a:t>
            </a:r>
            <a:r>
              <a:rPr lang="en-US" sz="1100">
                <a:solidFill>
                  <a:srgbClr val="0C2C47"/>
                </a:solidFill>
              </a:rPr>
              <a:t>, </a:t>
            </a:r>
            <a:r>
              <a:rPr lang="en-US" sz="1100" err="1">
                <a:solidFill>
                  <a:srgbClr val="0C2C47"/>
                </a:solidFill>
              </a:rPr>
              <a:t>quis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nostrud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exerci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tation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ullamcorper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suscipit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lobortis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nisl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ut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aliquip</a:t>
            </a:r>
            <a:r>
              <a:rPr lang="en-US" sz="1100">
                <a:solidFill>
                  <a:srgbClr val="0C2C47"/>
                </a:solidFill>
              </a:rPr>
              <a:t> ex </a:t>
            </a:r>
            <a:r>
              <a:rPr lang="en-US" sz="1100" err="1">
                <a:solidFill>
                  <a:srgbClr val="0C2C47"/>
                </a:solidFill>
              </a:rPr>
              <a:t>ea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commodo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consequat</a:t>
            </a:r>
            <a:r>
              <a:rPr lang="en-US" sz="1100">
                <a:solidFill>
                  <a:srgbClr val="0C2C47"/>
                </a:solidFill>
              </a:rPr>
              <a:t>. Lorem ipsum dolor sit </a:t>
            </a:r>
            <a:r>
              <a:rPr lang="en-US" sz="1100" err="1">
                <a:solidFill>
                  <a:srgbClr val="0C2C47"/>
                </a:solidFill>
              </a:rPr>
              <a:t>amet</a:t>
            </a:r>
            <a:r>
              <a:rPr lang="en-US" sz="1100">
                <a:solidFill>
                  <a:srgbClr val="0C2C47"/>
                </a:solidFill>
              </a:rPr>
              <a:t>, </a:t>
            </a:r>
            <a:r>
              <a:rPr lang="en-US" sz="1100" err="1">
                <a:solidFill>
                  <a:srgbClr val="0C2C47"/>
                </a:solidFill>
              </a:rPr>
              <a:t>consectetuer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adipiscing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elit</a:t>
            </a:r>
            <a:r>
              <a:rPr lang="en-US" sz="1100">
                <a:solidFill>
                  <a:srgbClr val="0C2C47"/>
                </a:solidFill>
              </a:rPr>
              <a:t>, sed diam </a:t>
            </a:r>
            <a:r>
              <a:rPr lang="en-US" sz="1100" err="1">
                <a:solidFill>
                  <a:srgbClr val="0C2C47"/>
                </a:solidFill>
              </a:rPr>
              <a:t>nonummy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nibh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euismod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tincidunt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ut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laoreet</a:t>
            </a:r>
            <a:r>
              <a:rPr lang="en-US" sz="1100">
                <a:solidFill>
                  <a:srgbClr val="0C2C47"/>
                </a:solidFill>
              </a:rPr>
              <a:t> dolore magna </a:t>
            </a:r>
            <a:r>
              <a:rPr lang="en-US" sz="1100" err="1">
                <a:solidFill>
                  <a:srgbClr val="0C2C47"/>
                </a:solidFill>
              </a:rPr>
              <a:t>aliquam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erat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volutpat</a:t>
            </a:r>
            <a:r>
              <a:rPr lang="en-US" sz="1100">
                <a:solidFill>
                  <a:srgbClr val="0C2C47"/>
                </a:solidFill>
              </a:rPr>
              <a:t>. Ut </a:t>
            </a:r>
            <a:r>
              <a:rPr lang="en-US" sz="1100" err="1">
                <a:solidFill>
                  <a:srgbClr val="0C2C47"/>
                </a:solidFill>
              </a:rPr>
              <a:t>wisi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enim</a:t>
            </a:r>
            <a:r>
              <a:rPr lang="en-US" sz="1100">
                <a:solidFill>
                  <a:srgbClr val="0C2C47"/>
                </a:solidFill>
              </a:rPr>
              <a:t> ad minim </a:t>
            </a:r>
            <a:r>
              <a:rPr lang="en-US" sz="1100" err="1">
                <a:solidFill>
                  <a:srgbClr val="0C2C47"/>
                </a:solidFill>
              </a:rPr>
              <a:t>veniam</a:t>
            </a:r>
            <a:r>
              <a:rPr lang="en-US" sz="1100">
                <a:solidFill>
                  <a:srgbClr val="0C2C47"/>
                </a:solidFill>
              </a:rPr>
              <a:t>, </a:t>
            </a:r>
            <a:r>
              <a:rPr lang="en-US" sz="1100" err="1">
                <a:solidFill>
                  <a:srgbClr val="0C2C47"/>
                </a:solidFill>
              </a:rPr>
              <a:t>quis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nostrud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exerci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tation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ullamcorper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suscipit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lobortis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nisl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ut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aliquip</a:t>
            </a:r>
            <a:r>
              <a:rPr lang="en-US" sz="1100">
                <a:solidFill>
                  <a:srgbClr val="0C2C47"/>
                </a:solidFill>
              </a:rPr>
              <a:t> ex </a:t>
            </a:r>
            <a:r>
              <a:rPr lang="en-US" sz="1100" err="1">
                <a:solidFill>
                  <a:srgbClr val="0C2C47"/>
                </a:solidFill>
              </a:rPr>
              <a:t>ea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commodo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consequat</a:t>
            </a:r>
            <a:r>
              <a:rPr lang="en-US" sz="1100">
                <a:solidFill>
                  <a:srgbClr val="0C2C47"/>
                </a:solidFill>
              </a:rPr>
              <a:t>. Duis </a:t>
            </a:r>
            <a:r>
              <a:rPr lang="en-US" sz="1100" err="1">
                <a:solidFill>
                  <a:srgbClr val="0C2C47"/>
                </a:solidFill>
              </a:rPr>
              <a:t>autem</a:t>
            </a:r>
            <a:r>
              <a:rPr lang="en-US" sz="1100">
                <a:solidFill>
                  <a:srgbClr val="0C2C47"/>
                </a:solidFill>
              </a:rPr>
              <a:t> vel </a:t>
            </a:r>
            <a:r>
              <a:rPr lang="en-US" sz="1100" err="1">
                <a:solidFill>
                  <a:srgbClr val="0C2C47"/>
                </a:solidFill>
              </a:rPr>
              <a:t>eum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iriure</a:t>
            </a:r>
            <a:r>
              <a:rPr lang="en-US" sz="1100">
                <a:solidFill>
                  <a:srgbClr val="0C2C47"/>
                </a:solidFill>
              </a:rPr>
              <a:t> dolor in </a:t>
            </a:r>
            <a:r>
              <a:rPr lang="en-US" sz="1100" err="1">
                <a:solidFill>
                  <a:srgbClr val="0C2C47"/>
                </a:solidFill>
              </a:rPr>
              <a:t>hendrerit</a:t>
            </a:r>
            <a:r>
              <a:rPr lang="en-US" sz="1100">
                <a:solidFill>
                  <a:srgbClr val="0C2C47"/>
                </a:solidFill>
              </a:rPr>
              <a:t> in </a:t>
            </a:r>
            <a:r>
              <a:rPr lang="en-US" sz="1100" err="1">
                <a:solidFill>
                  <a:srgbClr val="0C2C47"/>
                </a:solidFill>
              </a:rPr>
              <a:t>vulputate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velit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esse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molestie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consequat</a:t>
            </a:r>
            <a:r>
              <a:rPr lang="en-US" sz="1100">
                <a:solidFill>
                  <a:srgbClr val="0C2C47"/>
                </a:solidFill>
              </a:rPr>
              <a:t>, vel </a:t>
            </a:r>
            <a:r>
              <a:rPr lang="en-US" sz="1100" err="1">
                <a:solidFill>
                  <a:srgbClr val="0C2C47"/>
                </a:solidFill>
              </a:rPr>
              <a:t>illum</a:t>
            </a:r>
            <a:r>
              <a:rPr lang="en-US" sz="1100">
                <a:solidFill>
                  <a:srgbClr val="0C2C47"/>
                </a:solidFill>
              </a:rPr>
              <a:t> dolore </a:t>
            </a:r>
            <a:r>
              <a:rPr lang="en-US" sz="1100" err="1">
                <a:solidFill>
                  <a:srgbClr val="0C2C47"/>
                </a:solidFill>
              </a:rPr>
              <a:t>eu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feugiat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nulla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facilisis</a:t>
            </a:r>
            <a:r>
              <a:rPr lang="en-US" sz="1100">
                <a:solidFill>
                  <a:srgbClr val="0C2C47"/>
                </a:solidFill>
              </a:rPr>
              <a:t> at </a:t>
            </a:r>
            <a:r>
              <a:rPr lang="en-US" sz="1100" err="1">
                <a:solidFill>
                  <a:srgbClr val="0C2C47"/>
                </a:solidFill>
              </a:rPr>
              <a:t>vero</a:t>
            </a:r>
            <a:r>
              <a:rPr lang="en-US" sz="1100">
                <a:solidFill>
                  <a:srgbClr val="0C2C47"/>
                </a:solidFill>
              </a:rPr>
              <a:t> eros et </a:t>
            </a:r>
            <a:r>
              <a:rPr lang="en-US" sz="1100" err="1">
                <a:solidFill>
                  <a:srgbClr val="0C2C47"/>
                </a:solidFill>
              </a:rPr>
              <a:t>accumsan</a:t>
            </a:r>
            <a:r>
              <a:rPr lang="en-US" sz="1100">
                <a:solidFill>
                  <a:srgbClr val="0C2C47"/>
                </a:solidFill>
              </a:rPr>
              <a:t> et </a:t>
            </a:r>
            <a:r>
              <a:rPr lang="en-US" sz="1100" err="1">
                <a:solidFill>
                  <a:srgbClr val="0C2C47"/>
                </a:solidFill>
              </a:rPr>
              <a:t>iusto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odio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dignissim</a:t>
            </a:r>
            <a:r>
              <a:rPr lang="en-US" sz="1100">
                <a:solidFill>
                  <a:srgbClr val="0C2C47"/>
                </a:solidFill>
              </a:rPr>
              <a:t> qui </a:t>
            </a:r>
            <a:r>
              <a:rPr lang="en-US" sz="1100" err="1">
                <a:solidFill>
                  <a:srgbClr val="0C2C47"/>
                </a:solidFill>
              </a:rPr>
              <a:t>blandit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praesent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luptatum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zzril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delenit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augue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duis</a:t>
            </a:r>
            <a:r>
              <a:rPr lang="en-US" sz="1100">
                <a:solidFill>
                  <a:srgbClr val="0C2C47"/>
                </a:solidFill>
              </a:rPr>
              <a:t> dolore </a:t>
            </a:r>
            <a:r>
              <a:rPr lang="en-US" sz="1100" err="1">
                <a:solidFill>
                  <a:srgbClr val="0C2C47"/>
                </a:solidFill>
              </a:rPr>
              <a:t>te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feugait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nulla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facilisi</a:t>
            </a:r>
            <a:r>
              <a:rPr lang="en-US" sz="1100">
                <a:solidFill>
                  <a:srgbClr val="0C2C47"/>
                </a:solidFill>
              </a:rPr>
              <a:t>. Lorem ipsum dolor sit </a:t>
            </a:r>
            <a:r>
              <a:rPr lang="en-US" sz="1100" err="1">
                <a:solidFill>
                  <a:srgbClr val="0C2C47"/>
                </a:solidFill>
              </a:rPr>
              <a:t>amet</a:t>
            </a:r>
            <a:r>
              <a:rPr lang="en-US" sz="1100">
                <a:solidFill>
                  <a:srgbClr val="0C2C47"/>
                </a:solidFill>
              </a:rPr>
              <a:t>,</a:t>
            </a:r>
          </a:p>
          <a:p>
            <a:r>
              <a:rPr lang="en-US" sz="1100">
                <a:solidFill>
                  <a:srgbClr val="0C2C47"/>
                </a:solidFill>
              </a:rPr>
              <a:t>Cons </a:t>
            </a:r>
            <a:r>
              <a:rPr lang="en-US" sz="1100" err="1">
                <a:solidFill>
                  <a:srgbClr val="0C2C47"/>
                </a:solidFill>
              </a:rPr>
              <a:t>ectetuer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adipiscing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elit</a:t>
            </a:r>
            <a:r>
              <a:rPr lang="en-US" sz="1100">
                <a:solidFill>
                  <a:srgbClr val="0C2C47"/>
                </a:solidFill>
              </a:rPr>
              <a:t>, sed diam </a:t>
            </a:r>
            <a:r>
              <a:rPr lang="en-US" sz="1100" err="1">
                <a:solidFill>
                  <a:srgbClr val="0C2C47"/>
                </a:solidFill>
              </a:rPr>
              <a:t>nonummy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nibh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euismod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tincidunt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ut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laoreet</a:t>
            </a:r>
            <a:r>
              <a:rPr lang="en-US" sz="1100">
                <a:solidFill>
                  <a:srgbClr val="0C2C47"/>
                </a:solidFill>
              </a:rPr>
              <a:t> dolore magna </a:t>
            </a:r>
            <a:r>
              <a:rPr lang="en-US" sz="1100" err="1">
                <a:solidFill>
                  <a:srgbClr val="0C2C47"/>
                </a:solidFill>
              </a:rPr>
              <a:t>aliquam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erat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volutpat</a:t>
            </a:r>
            <a:r>
              <a:rPr lang="en-US" sz="1100">
                <a:solidFill>
                  <a:srgbClr val="0C2C47"/>
                </a:solidFill>
              </a:rPr>
              <a:t>. Ut </a:t>
            </a:r>
            <a:r>
              <a:rPr lang="en-US" sz="1100" err="1">
                <a:solidFill>
                  <a:srgbClr val="0C2C47"/>
                </a:solidFill>
              </a:rPr>
              <a:t>wisi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enim</a:t>
            </a:r>
            <a:r>
              <a:rPr lang="en-US" sz="1100">
                <a:solidFill>
                  <a:srgbClr val="0C2C47"/>
                </a:solidFill>
              </a:rPr>
              <a:t> ad minim </a:t>
            </a:r>
            <a:r>
              <a:rPr lang="en-US" sz="1100" err="1">
                <a:solidFill>
                  <a:srgbClr val="0C2C47"/>
                </a:solidFill>
              </a:rPr>
              <a:t>veniam</a:t>
            </a:r>
            <a:r>
              <a:rPr lang="en-US" sz="1100">
                <a:solidFill>
                  <a:srgbClr val="0C2C47"/>
                </a:solidFill>
              </a:rPr>
              <a:t>, </a:t>
            </a:r>
            <a:r>
              <a:rPr lang="en-US" sz="1100" err="1">
                <a:solidFill>
                  <a:srgbClr val="0C2C47"/>
                </a:solidFill>
              </a:rPr>
              <a:t>quis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nostrud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exerci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tation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ullamcorper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suscipit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lobortis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nisl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ut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aliquip</a:t>
            </a:r>
            <a:r>
              <a:rPr lang="en-US" sz="1100">
                <a:solidFill>
                  <a:srgbClr val="0C2C47"/>
                </a:solidFill>
              </a:rPr>
              <a:t> ex </a:t>
            </a:r>
            <a:r>
              <a:rPr lang="en-US" sz="1100" err="1">
                <a:solidFill>
                  <a:srgbClr val="0C2C47"/>
                </a:solidFill>
              </a:rPr>
              <a:t>ea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commodo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consequat</a:t>
            </a:r>
            <a:r>
              <a:rPr lang="en-US" sz="1100">
                <a:solidFill>
                  <a:srgbClr val="0C2C47"/>
                </a:solidFill>
              </a:rPr>
              <a:t>. Lorem ipsum dolor sit </a:t>
            </a:r>
            <a:r>
              <a:rPr lang="en-US" sz="1100" err="1">
                <a:solidFill>
                  <a:srgbClr val="0C2C47"/>
                </a:solidFill>
              </a:rPr>
              <a:t>amet</a:t>
            </a:r>
            <a:r>
              <a:rPr lang="en-US" sz="1100">
                <a:solidFill>
                  <a:srgbClr val="0C2C47"/>
                </a:solidFill>
              </a:rPr>
              <a:t>, </a:t>
            </a:r>
            <a:r>
              <a:rPr lang="en-US" sz="1100" err="1">
                <a:solidFill>
                  <a:srgbClr val="0C2C47"/>
                </a:solidFill>
              </a:rPr>
              <a:t>consectetuer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adipiscing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elit</a:t>
            </a:r>
            <a:r>
              <a:rPr lang="en-US" sz="1100">
                <a:solidFill>
                  <a:srgbClr val="0C2C47"/>
                </a:solidFill>
              </a:rPr>
              <a:t>, sed diam </a:t>
            </a:r>
            <a:r>
              <a:rPr lang="en-US" sz="1100" err="1">
                <a:solidFill>
                  <a:srgbClr val="0C2C47"/>
                </a:solidFill>
              </a:rPr>
              <a:t>nonummy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nibh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euismod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tincidunt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ut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laoreet</a:t>
            </a:r>
            <a:r>
              <a:rPr lang="en-US" sz="1100">
                <a:solidFill>
                  <a:srgbClr val="0C2C47"/>
                </a:solidFill>
              </a:rPr>
              <a:t> dolore magna </a:t>
            </a:r>
            <a:r>
              <a:rPr lang="en-US" sz="1100" err="1">
                <a:solidFill>
                  <a:srgbClr val="0C2C47"/>
                </a:solidFill>
              </a:rPr>
              <a:t>aliquam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erat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volutpat</a:t>
            </a:r>
            <a:r>
              <a:rPr lang="en-US" sz="1100">
                <a:solidFill>
                  <a:srgbClr val="0C2C47"/>
                </a:solidFill>
              </a:rPr>
              <a:t>. Ut </a:t>
            </a:r>
            <a:r>
              <a:rPr lang="en-US" sz="1100" err="1">
                <a:solidFill>
                  <a:srgbClr val="0C2C47"/>
                </a:solidFill>
              </a:rPr>
              <a:t>wisi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enim</a:t>
            </a:r>
            <a:r>
              <a:rPr lang="en-US" sz="1100">
                <a:solidFill>
                  <a:srgbClr val="0C2C47"/>
                </a:solidFill>
              </a:rPr>
              <a:t> ad minim </a:t>
            </a:r>
            <a:r>
              <a:rPr lang="en-US" sz="1100" err="1">
                <a:solidFill>
                  <a:srgbClr val="0C2C47"/>
                </a:solidFill>
              </a:rPr>
              <a:t>veniam</a:t>
            </a:r>
            <a:r>
              <a:rPr lang="en-US" sz="1100">
                <a:solidFill>
                  <a:srgbClr val="0C2C47"/>
                </a:solidFill>
              </a:rPr>
              <a:t>, </a:t>
            </a:r>
            <a:r>
              <a:rPr lang="en-US" sz="1100" err="1">
                <a:solidFill>
                  <a:srgbClr val="0C2C47"/>
                </a:solidFill>
              </a:rPr>
              <a:t>quis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nostrud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exerci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tation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ullamcorper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suscipit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lobortis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nisl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ut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aliquip</a:t>
            </a:r>
            <a:r>
              <a:rPr lang="en-US" sz="1100">
                <a:solidFill>
                  <a:srgbClr val="0C2C47"/>
                </a:solidFill>
              </a:rPr>
              <a:t> ex </a:t>
            </a:r>
            <a:r>
              <a:rPr lang="en-US" sz="1100" err="1">
                <a:solidFill>
                  <a:srgbClr val="0C2C47"/>
                </a:solidFill>
              </a:rPr>
              <a:t>ea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commodo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consequat</a:t>
            </a:r>
            <a:r>
              <a:rPr lang="en-US" sz="1100">
                <a:solidFill>
                  <a:srgbClr val="0C2C47"/>
                </a:solidFill>
              </a:rPr>
              <a:t>. Duis </a:t>
            </a:r>
            <a:r>
              <a:rPr lang="en-US" sz="1100" err="1">
                <a:solidFill>
                  <a:srgbClr val="0C2C47"/>
                </a:solidFill>
              </a:rPr>
              <a:t>autem</a:t>
            </a:r>
            <a:r>
              <a:rPr lang="en-US" sz="1100">
                <a:solidFill>
                  <a:srgbClr val="0C2C47"/>
                </a:solidFill>
              </a:rPr>
              <a:t> vel </a:t>
            </a:r>
            <a:r>
              <a:rPr lang="en-US" sz="1100" err="1">
                <a:solidFill>
                  <a:srgbClr val="0C2C47"/>
                </a:solidFill>
              </a:rPr>
              <a:t>eum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iriure</a:t>
            </a:r>
            <a:r>
              <a:rPr lang="en-US" sz="1100">
                <a:solidFill>
                  <a:srgbClr val="0C2C47"/>
                </a:solidFill>
              </a:rPr>
              <a:t> dolor in </a:t>
            </a:r>
            <a:r>
              <a:rPr lang="en-US" sz="1100" err="1">
                <a:solidFill>
                  <a:srgbClr val="0C2C47"/>
                </a:solidFill>
              </a:rPr>
              <a:t>hendrerit</a:t>
            </a:r>
            <a:r>
              <a:rPr lang="en-US" sz="1100">
                <a:solidFill>
                  <a:srgbClr val="0C2C47"/>
                </a:solidFill>
              </a:rPr>
              <a:t> in </a:t>
            </a:r>
            <a:r>
              <a:rPr lang="en-US" sz="1100" err="1">
                <a:solidFill>
                  <a:srgbClr val="0C2C47"/>
                </a:solidFill>
              </a:rPr>
              <a:t>vulputate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velit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esse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molestie</a:t>
            </a:r>
            <a:r>
              <a:rPr lang="en-US" sz="1100">
                <a:solidFill>
                  <a:srgbClr val="0C2C47"/>
                </a:solidFill>
              </a:rPr>
              <a:t> </a:t>
            </a:r>
            <a:r>
              <a:rPr lang="en-US" sz="1100" err="1">
                <a:solidFill>
                  <a:srgbClr val="0C2C47"/>
                </a:solidFill>
              </a:rPr>
              <a:t>consequat</a:t>
            </a:r>
            <a:r>
              <a:rPr lang="en-US" sz="1100">
                <a:solidFill>
                  <a:srgbClr val="0C2C47"/>
                </a:solidFill>
              </a:rPr>
              <a:t>.</a:t>
            </a:r>
            <a:endParaRPr lang="en-LT" sz="1100">
              <a:solidFill>
                <a:srgbClr val="0C2C47"/>
              </a:solidFill>
            </a:endParaRPr>
          </a:p>
        </p:txBody>
      </p:sp>
      <p:sp>
        <p:nvSpPr>
          <p:cNvPr id="32" name="Text Placeholder 30">
            <a:extLst>
              <a:ext uri="{FF2B5EF4-FFF2-40B4-BE49-F238E27FC236}">
                <a16:creationId xmlns:a16="http://schemas.microsoft.com/office/drawing/2014/main" id="{681C202F-B3C1-0C43-8A3D-62E5BF04DFB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74748" y="383229"/>
            <a:ext cx="2906334" cy="23881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/>
              <a:t>01 / </a:t>
            </a:r>
            <a:r>
              <a:rPr lang="en-US" err="1"/>
              <a:t>Skyriaus</a:t>
            </a:r>
            <a:r>
              <a:rPr lang="en-US"/>
              <a:t> </a:t>
            </a:r>
            <a:r>
              <a:rPr lang="en-US" err="1"/>
              <a:t>pavadinimas</a:t>
            </a:r>
            <a:r>
              <a:rPr lang="en-US"/>
              <a:t> – Arial Regular 10pt.</a:t>
            </a:r>
            <a:endParaRPr lang="en-LT"/>
          </a:p>
        </p:txBody>
      </p:sp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C68E9D29-FB8B-1C41-878D-07953569448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87627" y="6356349"/>
            <a:ext cx="4122738" cy="365125"/>
          </a:xfrm>
        </p:spPr>
        <p:txBody>
          <a:bodyPr anchor="ctr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90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/>
              <a:t>Footer: Arial Regular 9pt</a:t>
            </a:r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10981495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4498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Nuotrauka dešinėj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E7A69139-D310-C94D-95D3-D07B8B4DE26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096000" y="-43022"/>
            <a:ext cx="6096000" cy="6933296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LT" dirty="0"/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04410E-7462-E74B-8FDF-A61A6157991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9051" y="721433"/>
            <a:ext cx="4715226" cy="836912"/>
          </a:xfr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200"/>
              </a:spcBef>
              <a:defRPr sz="2500" b="0" i="0" u="none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 err="1"/>
              <a:t>Skyriaus</a:t>
            </a:r>
            <a:r>
              <a:rPr lang="en-GB" dirty="0"/>
              <a:t> </a:t>
            </a:r>
            <a:r>
              <a:rPr lang="en-GB" dirty="0" err="1"/>
              <a:t>pavadinimas</a:t>
            </a:r>
            <a:r>
              <a:rPr lang="en-GB" dirty="0"/>
              <a:t> </a:t>
            </a:r>
            <a:r>
              <a:rPr lang="en-GB" dirty="0" err="1"/>
              <a:t>rašomas</a:t>
            </a:r>
            <a:r>
              <a:rPr lang="en-GB" dirty="0"/>
              <a:t> Arial Regular 25pt</a:t>
            </a:r>
            <a:endParaRPr lang="en-LT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1F38DA-779C-8E4F-8801-AF069CECDEF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59050" y="2265709"/>
            <a:ext cx="4412974" cy="477492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t-LT" dirty="0"/>
              <a:t>Jei reikalinga įžanginė pastraipa ją rašome </a:t>
            </a:r>
            <a:r>
              <a:rPr lang="lt-LT" dirty="0" err="1"/>
              <a:t>Arial</a:t>
            </a:r>
            <a:r>
              <a:rPr lang="lt-LT" dirty="0"/>
              <a:t> </a:t>
            </a:r>
            <a:r>
              <a:rPr lang="lt-LT" dirty="0" err="1"/>
              <a:t>Regular</a:t>
            </a:r>
            <a:r>
              <a:rPr lang="lt-LT" dirty="0"/>
              <a:t> 14pt.</a:t>
            </a:r>
            <a:endParaRPr lang="en-LT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1FD49C9-91CE-8243-B827-81C06E773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1476" y="6356350"/>
            <a:ext cx="579024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B4204AA-7880-BD49-9247-4C8D2E421E71}" type="slidenum">
              <a:rPr lang="en-LT" smtClean="0"/>
              <a:pPr/>
              <a:t>‹#›</a:t>
            </a:fld>
            <a:endParaRPr lang="en-LT" dirty="0"/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EE1682B8-0806-0B4A-96DB-7EA39837B19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314350" y="460437"/>
            <a:ext cx="421433" cy="412687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F1C0A6C-015A-5D47-990C-F110D6DF9F02}"/>
              </a:ext>
            </a:extLst>
          </p:cNvPr>
          <p:cNvCxnSpPr>
            <a:cxnSpLocks/>
          </p:cNvCxnSpPr>
          <p:nvPr userDrawn="1"/>
        </p:nvCxnSpPr>
        <p:spPr>
          <a:xfrm>
            <a:off x="-88900" y="6223000"/>
            <a:ext cx="12382500" cy="0"/>
          </a:xfrm>
          <a:prstGeom prst="line">
            <a:avLst/>
          </a:prstGeom>
          <a:ln>
            <a:solidFill>
              <a:srgbClr val="0C2C4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308E6D45-C506-754B-A07C-5D1F0671C6F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87627" y="2831550"/>
            <a:ext cx="2546350" cy="477489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100">
                <a:solidFill>
                  <a:schemeClr val="tx2"/>
                </a:solidFill>
              </a:defRPr>
            </a:lvl1pPr>
          </a:lstStyle>
          <a:p>
            <a:r>
              <a:rPr lang="lt-LT" sz="1100" dirty="0">
                <a:solidFill>
                  <a:srgbClr val="0C2C47"/>
                </a:solidFill>
              </a:rPr>
              <a:t>Tekstas paragrafuose rašomas </a:t>
            </a:r>
            <a:r>
              <a:rPr lang="lt-LT" sz="1100" dirty="0" err="1">
                <a:solidFill>
                  <a:srgbClr val="0C2C47"/>
                </a:solidFill>
              </a:rPr>
              <a:t>Arial</a:t>
            </a:r>
            <a:r>
              <a:rPr lang="lt-LT" sz="1100" dirty="0">
                <a:solidFill>
                  <a:srgbClr val="0C2C47"/>
                </a:solidFill>
              </a:rPr>
              <a:t> </a:t>
            </a:r>
            <a:r>
              <a:rPr lang="lt-LT" sz="1100" dirty="0" err="1">
                <a:solidFill>
                  <a:srgbClr val="0C2C47"/>
                </a:solidFill>
              </a:rPr>
              <a:t>Regular</a:t>
            </a:r>
            <a:r>
              <a:rPr lang="lt-LT" sz="1100" dirty="0">
                <a:solidFill>
                  <a:srgbClr val="0C2C47"/>
                </a:solidFill>
              </a:rPr>
              <a:t> 11pt</a:t>
            </a:r>
            <a:endParaRPr lang="en-LT" sz="1100" dirty="0">
              <a:solidFill>
                <a:srgbClr val="0C2C47"/>
              </a:solidFill>
            </a:endParaRPr>
          </a:p>
        </p:txBody>
      </p:sp>
      <p:sp>
        <p:nvSpPr>
          <p:cNvPr id="26" name="Text Placeholder 23">
            <a:extLst>
              <a:ext uri="{FF2B5EF4-FFF2-40B4-BE49-F238E27FC236}">
                <a16:creationId xmlns:a16="http://schemas.microsoft.com/office/drawing/2014/main" id="{48AB6AC8-7EFC-FA46-BFC5-BD216FE47D9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59049" y="3914593"/>
            <a:ext cx="2747707" cy="1742564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2200"/>
              </a:spcAft>
              <a:buClr>
                <a:schemeClr val="accent6"/>
              </a:buClr>
              <a:buSzTx/>
              <a:buFont typeface="+mj-lt"/>
              <a:buNone/>
              <a:tabLst/>
              <a:defRPr sz="1100">
                <a:solidFill>
                  <a:srgbClr val="0F2C46"/>
                </a:solidFill>
              </a:defRPr>
            </a:lvl1pPr>
          </a:lstStyle>
          <a:p>
            <a:pPr marL="228600" indent="-228600">
              <a:spcAft>
                <a:spcPts val="2200"/>
              </a:spcAft>
              <a:buClr>
                <a:srgbClr val="3D91CD"/>
              </a:buClr>
              <a:buFont typeface="+mj-lt"/>
              <a:buAutoNum type="arabicPeriod"/>
            </a:pPr>
            <a:r>
              <a:rPr lang="lt-LT" sz="1100" dirty="0"/>
              <a:t>Tekstas paragrafuose rašomas </a:t>
            </a:r>
            <a:r>
              <a:rPr lang="lt-LT" sz="1100" dirty="0" err="1"/>
              <a:t>Arial</a:t>
            </a:r>
            <a:r>
              <a:rPr lang="lt-LT" sz="1100" dirty="0"/>
              <a:t> </a:t>
            </a:r>
            <a:r>
              <a:rPr lang="lt-LT" sz="1100" dirty="0" err="1"/>
              <a:t>Regular</a:t>
            </a:r>
            <a:r>
              <a:rPr lang="lt-LT" sz="1100" dirty="0"/>
              <a:t> 11pt</a:t>
            </a:r>
          </a:p>
          <a:p>
            <a:pPr marL="228600" indent="-228600">
              <a:spcAft>
                <a:spcPts val="2200"/>
              </a:spcAft>
              <a:buClr>
                <a:srgbClr val="3D91CD"/>
              </a:buClr>
              <a:buFont typeface="+mj-lt"/>
              <a:buAutoNum type="arabicPeriod"/>
            </a:pPr>
            <a:r>
              <a:rPr lang="lt-LT" sz="1100" dirty="0"/>
              <a:t>Tekstas paragrafuose rašomas </a:t>
            </a:r>
            <a:r>
              <a:rPr lang="lt-LT" sz="1100" dirty="0" err="1"/>
              <a:t>Arial</a:t>
            </a:r>
            <a:r>
              <a:rPr lang="lt-LT" sz="1100" dirty="0"/>
              <a:t> </a:t>
            </a:r>
            <a:r>
              <a:rPr lang="lt-LT" sz="1100" dirty="0" err="1"/>
              <a:t>Regular</a:t>
            </a:r>
            <a:r>
              <a:rPr lang="lt-LT" sz="1100" dirty="0"/>
              <a:t> 11pt</a:t>
            </a:r>
          </a:p>
          <a:p>
            <a:pPr marL="228600" indent="-228600">
              <a:spcAft>
                <a:spcPts val="2200"/>
              </a:spcAft>
              <a:buClr>
                <a:srgbClr val="3D91CD"/>
              </a:buClr>
              <a:buFont typeface="+mj-lt"/>
              <a:buAutoNum type="arabicPeriod"/>
            </a:pPr>
            <a:r>
              <a:rPr lang="lt-LT" sz="1100" dirty="0"/>
              <a:t>Tekstas paragrafuose rašomas </a:t>
            </a:r>
            <a:r>
              <a:rPr lang="lt-LT" sz="1100" dirty="0" err="1"/>
              <a:t>Arial</a:t>
            </a:r>
            <a:r>
              <a:rPr lang="lt-LT" sz="1100" dirty="0"/>
              <a:t> </a:t>
            </a:r>
            <a:r>
              <a:rPr lang="lt-LT" sz="1100" dirty="0" err="1"/>
              <a:t>Regular</a:t>
            </a:r>
            <a:r>
              <a:rPr lang="lt-LT" sz="1100" dirty="0"/>
              <a:t> 11pt</a:t>
            </a:r>
            <a:endParaRPr lang="en-LT" dirty="0"/>
          </a:p>
        </p:txBody>
      </p:sp>
      <p:sp>
        <p:nvSpPr>
          <p:cNvPr id="32" name="Text Placeholder 30">
            <a:extLst>
              <a:ext uri="{FF2B5EF4-FFF2-40B4-BE49-F238E27FC236}">
                <a16:creationId xmlns:a16="http://schemas.microsoft.com/office/drawing/2014/main" id="{681C202F-B3C1-0C43-8A3D-62E5BF04DFB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74747" y="383229"/>
            <a:ext cx="2861511" cy="238810"/>
          </a:xfrm>
        </p:spPr>
        <p:txBody>
          <a:bodyPr>
            <a:noAutofit/>
          </a:bodyPr>
          <a:lstStyle>
            <a:lvl1pPr marL="0" indent="0">
              <a:buNone/>
              <a:defRPr sz="10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01 / </a:t>
            </a:r>
            <a:r>
              <a:rPr lang="en-US" dirty="0" err="1"/>
              <a:t>Skyriaus</a:t>
            </a:r>
            <a:r>
              <a:rPr lang="en-US" dirty="0"/>
              <a:t> </a:t>
            </a:r>
            <a:r>
              <a:rPr lang="en-US" dirty="0" err="1"/>
              <a:t>pavadinimas</a:t>
            </a:r>
            <a:r>
              <a:rPr lang="en-US" dirty="0"/>
              <a:t> – Arial Regular 10pt.</a:t>
            </a:r>
            <a:endParaRPr lang="en-LT" dirty="0"/>
          </a:p>
        </p:txBody>
      </p:sp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860B9D63-4CA0-3544-AF66-0BE5C1499D1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87627" y="6356349"/>
            <a:ext cx="4122738" cy="365125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9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Footer: Arial Regular 9pt</a:t>
            </a:r>
            <a:endParaRPr lang="en-LT" dirty="0"/>
          </a:p>
        </p:txBody>
      </p:sp>
    </p:spTree>
    <p:extLst>
      <p:ext uri="{BB962C8B-B14F-4D97-AF65-F5344CB8AC3E}">
        <p14:creationId xmlns:p14="http://schemas.microsoft.com/office/powerpoint/2010/main" val="295652684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06">
          <p15:clr>
            <a:srgbClr val="FBAE40"/>
          </p15:clr>
        </p15:guide>
        <p15:guide id="2" pos="4498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0A37ADC-0328-E58C-F4BE-556733EA59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EDCCE9-3D17-1EDA-D347-03714B3D0C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B74FE8-A827-DABB-E0CA-97577A8745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A0704C-E3F2-413E-AADD-DDDB90B40528}" type="datetimeFigureOut">
              <a:rPr lang="lt-LT" smtClean="0"/>
              <a:t>2023-03-21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48598C-658B-62B8-31D4-B9F3440D03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467B1F-981D-1D17-1BEE-6E2378980E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0C613-8D6B-41ED-95C9-0170CC40594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664316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4" r:id="rId14"/>
    <p:sldLayoutId id="2147483665" r:id="rId15"/>
    <p:sldLayoutId id="2147483666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4.emf"/><Relationship Id="rId5" Type="http://schemas.openxmlformats.org/officeDocument/2006/relationships/image" Target="../media/image15.sv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7" Type="http://schemas.openxmlformats.org/officeDocument/2006/relationships/image" Target="../media/image18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png"/><Relationship Id="rId5" Type="http://schemas.openxmlformats.org/officeDocument/2006/relationships/image" Target="../media/image17.sv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aveikslėlis 6">
            <a:extLst>
              <a:ext uri="{FF2B5EF4-FFF2-40B4-BE49-F238E27FC236}">
                <a16:creationId xmlns:a16="http://schemas.microsoft.com/office/drawing/2014/main" id="{F0E5285C-ABCB-3995-B5FA-2B472FFE6E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50" t="15550" r="24599"/>
          <a:stretch/>
        </p:blipFill>
        <p:spPr>
          <a:xfrm>
            <a:off x="7105134" y="0"/>
            <a:ext cx="5086865" cy="6854849"/>
          </a:xfrm>
          <a:prstGeom prst="rect">
            <a:avLst/>
          </a:prstGeom>
        </p:spPr>
      </p:pic>
      <p:pic>
        <p:nvPicPr>
          <p:cNvPr id="9" name="Paveikslėlis 8" descr="Paveikslėlis, kuriame yra sėdėjimas, uždaryti&#10;&#10;Automatiškai sugeneruotas aprašymas">
            <a:extLst>
              <a:ext uri="{FF2B5EF4-FFF2-40B4-BE49-F238E27FC236}">
                <a16:creationId xmlns:a16="http://schemas.microsoft.com/office/drawing/2014/main" id="{D16307D3-4E10-59AC-6A00-947C348EBD0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22" t="15650" r="14591" b="25452"/>
          <a:stretch/>
        </p:blipFill>
        <p:spPr>
          <a:xfrm>
            <a:off x="7105135" y="-3153"/>
            <a:ext cx="5086865" cy="6858001"/>
          </a:xfrm>
          <a:prstGeom prst="rect">
            <a:avLst/>
          </a:prstGeom>
        </p:spPr>
      </p:pic>
      <p:sp>
        <p:nvSpPr>
          <p:cNvPr id="10" name="Title 9">
            <a:extLst>
              <a:ext uri="{FF2B5EF4-FFF2-40B4-BE49-F238E27FC236}">
                <a16:creationId xmlns:a16="http://schemas.microsoft.com/office/drawing/2014/main" id="{49104996-705E-B042-B855-7812F002B1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7627" y="1715395"/>
            <a:ext cx="6569764" cy="2913166"/>
          </a:xfrm>
        </p:spPr>
        <p:txBody>
          <a:bodyPr/>
          <a:lstStyle/>
          <a:p>
            <a:pPr algn="ctr"/>
            <a:r>
              <a:rPr lang="lt-LT"/>
              <a:t>AEI plėtra: prisijungimo prie perdavimo tinklo pokyčiai</a:t>
            </a:r>
          </a:p>
        </p:txBody>
      </p:sp>
      <p:sp>
        <p:nvSpPr>
          <p:cNvPr id="11" name="Subtitle 10">
            <a:extLst>
              <a:ext uri="{FF2B5EF4-FFF2-40B4-BE49-F238E27FC236}">
                <a16:creationId xmlns:a16="http://schemas.microsoft.com/office/drawing/2014/main" id="{749D95B1-A526-E048-A68C-049E689F43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7855" y="5121591"/>
            <a:ext cx="5616575" cy="705678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ctr"/>
            <a:r>
              <a:rPr lang="lt-LT" dirty="0">
                <a:latin typeface="Arial"/>
                <a:cs typeface="Arial"/>
              </a:rPr>
              <a:t>20</a:t>
            </a:r>
            <a:r>
              <a:rPr lang="en-US" dirty="0">
                <a:latin typeface="Arial"/>
                <a:cs typeface="Arial"/>
              </a:rPr>
              <a:t>23</a:t>
            </a:r>
            <a:r>
              <a:rPr lang="lt-LT" dirty="0">
                <a:latin typeface="Arial"/>
                <a:cs typeface="Arial"/>
              </a:rPr>
              <a:t> m. kovas</a:t>
            </a:r>
            <a:endParaRPr lang="en-LT" dirty="0"/>
          </a:p>
        </p:txBody>
      </p:sp>
      <p:cxnSp>
        <p:nvCxnSpPr>
          <p:cNvPr id="6" name="Tiesioji jungtis 5">
            <a:extLst>
              <a:ext uri="{FF2B5EF4-FFF2-40B4-BE49-F238E27FC236}">
                <a16:creationId xmlns:a16="http://schemas.microsoft.com/office/drawing/2014/main" id="{AF7B63DE-E373-E3CD-F2A6-123FD4B964D5}"/>
              </a:ext>
            </a:extLst>
          </p:cNvPr>
          <p:cNvCxnSpPr/>
          <p:nvPr/>
        </p:nvCxnSpPr>
        <p:spPr>
          <a:xfrm>
            <a:off x="7110886" y="6232702"/>
            <a:ext cx="5086865" cy="0"/>
          </a:xfrm>
          <a:prstGeom prst="line">
            <a:avLst/>
          </a:prstGeom>
          <a:ln w="9525">
            <a:solidFill>
              <a:srgbClr val="2560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ubtitle 2">
            <a:extLst>
              <a:ext uri="{FF2B5EF4-FFF2-40B4-BE49-F238E27FC236}">
                <a16:creationId xmlns:a16="http://schemas.microsoft.com/office/drawing/2014/main" id="{4E46B4BD-25BD-A810-96E8-124E83F914FC}"/>
              </a:ext>
            </a:extLst>
          </p:cNvPr>
          <p:cNvSpPr txBox="1">
            <a:spLocks/>
          </p:cNvSpPr>
          <p:nvPr/>
        </p:nvSpPr>
        <p:spPr>
          <a:xfrm>
            <a:off x="10710786" y="6356349"/>
            <a:ext cx="110324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900"/>
              <a:t>litgrid.eu</a:t>
            </a:r>
            <a:endParaRPr lang="en-LT" sz="900"/>
          </a:p>
        </p:txBody>
      </p:sp>
    </p:spTree>
    <p:extLst>
      <p:ext uri="{BB962C8B-B14F-4D97-AF65-F5344CB8AC3E}">
        <p14:creationId xmlns:p14="http://schemas.microsoft.com/office/powerpoint/2010/main" val="8646731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aveikslėlis 9" descr="Paveikslėlis, kuriame yra vėjo malūnas, lauko objektas&#10;&#10;Automatiškai sugeneruotas aprašymas">
            <a:extLst>
              <a:ext uri="{FF2B5EF4-FFF2-40B4-BE49-F238E27FC236}">
                <a16:creationId xmlns:a16="http://schemas.microsoft.com/office/drawing/2014/main" id="{E47DACC9-FB56-9CE6-220D-54C470F078B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7" t="6211" r="47" b="9565"/>
          <a:stretch/>
        </p:blipFill>
        <p:spPr>
          <a:xfrm>
            <a:off x="-5751" y="0"/>
            <a:ext cx="12197751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F9938DB-192D-A143-A724-E9AE9C2ED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987425"/>
            <a:ext cx="3647991" cy="2946902"/>
          </a:xfrm>
        </p:spPr>
        <p:txBody>
          <a:bodyPr>
            <a:normAutofit fontScale="90000"/>
          </a:bodyPr>
          <a:lstStyle/>
          <a:p>
            <a:r>
              <a:rPr lang="lt-LT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Prie Lietuvos elektros perdavimo tinklo galima prijungti tiek atsinaujinančių energijos išteklių galios, kiek jos gali prireikti</a:t>
            </a:r>
            <a:endParaRPr lang="en-LT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A75312-31F1-0548-AB9B-9348C1EB5A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4680284"/>
            <a:ext cx="3932237" cy="1188703"/>
          </a:xfrm>
        </p:spPr>
        <p:txBody>
          <a:bodyPr>
            <a:normAutofit fontScale="92500"/>
          </a:bodyPr>
          <a:lstStyle/>
          <a:p>
            <a:r>
              <a:rPr lang="lt-LT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Nuostata įtvirtinta LRV nutarime 2023-02-01 </a:t>
            </a:r>
          </a:p>
          <a:p>
            <a:r>
              <a:rPr lang="lt-LT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Techninė perdavimo sistemos riba yra didesnė, nei rinkos poreikis – vartojimo, saugojimo ir eksporto galimybės</a:t>
            </a:r>
          </a:p>
          <a:p>
            <a:endParaRPr lang="lt-LT" dirty="0">
              <a:solidFill>
                <a:srgbClr val="0F2D46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128949-237C-4E4D-97B2-10FBF98106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204AA-7880-BD49-9247-4C8D2E421E71}" type="slidenum">
              <a:rPr lang="en-LT" smtClean="0">
                <a:solidFill>
                  <a:srgbClr val="0F2D46"/>
                </a:solidFill>
              </a:rPr>
              <a:pPr/>
              <a:t>2</a:t>
            </a:fld>
            <a:endParaRPr lang="en-LT">
              <a:solidFill>
                <a:srgbClr val="0F2D46"/>
              </a:solidFill>
            </a:endParaRPr>
          </a:p>
        </p:txBody>
      </p:sp>
      <p:cxnSp>
        <p:nvCxnSpPr>
          <p:cNvPr id="13" name="Tiesioji jungtis 12">
            <a:extLst>
              <a:ext uri="{FF2B5EF4-FFF2-40B4-BE49-F238E27FC236}">
                <a16:creationId xmlns:a16="http://schemas.microsoft.com/office/drawing/2014/main" id="{765489DA-26FB-F80D-5B97-31A2035E6790}"/>
              </a:ext>
            </a:extLst>
          </p:cNvPr>
          <p:cNvCxnSpPr>
            <a:cxnSpLocks/>
          </p:cNvCxnSpPr>
          <p:nvPr/>
        </p:nvCxnSpPr>
        <p:spPr>
          <a:xfrm>
            <a:off x="0" y="6232702"/>
            <a:ext cx="12197751" cy="0"/>
          </a:xfrm>
          <a:prstGeom prst="line">
            <a:avLst/>
          </a:prstGeom>
          <a:ln w="3175">
            <a:solidFill>
              <a:srgbClr val="2560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aveikslėlis 5">
            <a:extLst>
              <a:ext uri="{FF2B5EF4-FFF2-40B4-BE49-F238E27FC236}">
                <a16:creationId xmlns:a16="http://schemas.microsoft.com/office/drawing/2014/main" id="{2AF7ED56-9132-C7D7-B83B-941D4D89A4A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72" t="19981" r="11853" b="23795"/>
          <a:stretch/>
        </p:blipFill>
        <p:spPr>
          <a:xfrm>
            <a:off x="6034478" y="0"/>
            <a:ext cx="6169024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3910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9938DB-192D-A143-A724-E9AE9C2ED5A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lt-LT" dirty="0">
                <a:solidFill>
                  <a:srgbClr val="469BD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„Litgrid“ prognozė 2030 metams: 9,4 GW AEI galios poreikis</a:t>
            </a:r>
            <a:endParaRPr lang="en-LT" dirty="0">
              <a:solidFill>
                <a:srgbClr val="469BD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128949-237C-4E4D-97B2-10FBF98106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204AA-7880-BD49-9247-4C8D2E421E71}" type="slidenum">
              <a:rPr lang="en-LT" smtClean="0">
                <a:solidFill>
                  <a:srgbClr val="0F2D46"/>
                </a:solidFill>
              </a:rPr>
              <a:pPr/>
              <a:t>3</a:t>
            </a:fld>
            <a:endParaRPr lang="en-LT">
              <a:solidFill>
                <a:srgbClr val="0F2D46"/>
              </a:solidFill>
            </a:endParaRPr>
          </a:p>
        </p:txBody>
      </p:sp>
      <p:cxnSp>
        <p:nvCxnSpPr>
          <p:cNvPr id="96" name="Tiesioji jungtis 95">
            <a:extLst>
              <a:ext uri="{FF2B5EF4-FFF2-40B4-BE49-F238E27FC236}">
                <a16:creationId xmlns:a16="http://schemas.microsoft.com/office/drawing/2014/main" id="{DB2F9E61-DEF7-ED1A-8DEE-C219838D5899}"/>
              </a:ext>
            </a:extLst>
          </p:cNvPr>
          <p:cNvCxnSpPr>
            <a:cxnSpLocks/>
          </p:cNvCxnSpPr>
          <p:nvPr/>
        </p:nvCxnSpPr>
        <p:spPr>
          <a:xfrm>
            <a:off x="0" y="6232702"/>
            <a:ext cx="12197751" cy="0"/>
          </a:xfrm>
          <a:prstGeom prst="line">
            <a:avLst/>
          </a:prstGeom>
          <a:ln w="3175">
            <a:solidFill>
              <a:srgbClr val="2560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ubtitle 2">
            <a:extLst>
              <a:ext uri="{FF2B5EF4-FFF2-40B4-BE49-F238E27FC236}">
                <a16:creationId xmlns:a16="http://schemas.microsoft.com/office/drawing/2014/main" id="{B9359612-A6D4-9659-4A4E-E78944669892}"/>
              </a:ext>
            </a:extLst>
          </p:cNvPr>
          <p:cNvSpPr txBox="1">
            <a:spLocks/>
          </p:cNvSpPr>
          <p:nvPr/>
        </p:nvSpPr>
        <p:spPr>
          <a:xfrm>
            <a:off x="8483426" y="2277102"/>
            <a:ext cx="1251682" cy="7822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accent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000" b="1">
                <a:solidFill>
                  <a:srgbClr val="469BD2"/>
                </a:solidFill>
              </a:rPr>
              <a:t>Vėjas: </a:t>
            </a:r>
            <a:r>
              <a:rPr lang="lt-LT" sz="3200" b="1">
                <a:solidFill>
                  <a:srgbClr val="469BD2"/>
                </a:solidFill>
              </a:rPr>
              <a:t/>
            </a:r>
            <a:br>
              <a:rPr lang="lt-LT" sz="3200" b="1">
                <a:solidFill>
                  <a:srgbClr val="469BD2"/>
                </a:solidFill>
              </a:rPr>
            </a:br>
            <a:r>
              <a:rPr lang="lt-LT" sz="3200" b="1">
                <a:solidFill>
                  <a:srgbClr val="469BD2"/>
                </a:solidFill>
              </a:rPr>
              <a:t>5 GW</a:t>
            </a:r>
            <a:endParaRPr lang="en-LT" sz="3200" b="1">
              <a:solidFill>
                <a:srgbClr val="469BD2"/>
              </a:solidFill>
            </a:endParaRPr>
          </a:p>
        </p:txBody>
      </p:sp>
      <p:pic>
        <p:nvPicPr>
          <p:cNvPr id="9" name="Grafinis elementas 40">
            <a:extLst>
              <a:ext uri="{FF2B5EF4-FFF2-40B4-BE49-F238E27FC236}">
                <a16:creationId xmlns:a16="http://schemas.microsoft.com/office/drawing/2014/main" id="{CC3D40D7-149A-19CF-B70C-46E3BB1A3D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20298" y="2054003"/>
            <a:ext cx="803504" cy="9683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EE70C16-4C94-F27D-43D9-7230B72BA342}"/>
              </a:ext>
            </a:extLst>
          </p:cNvPr>
          <p:cNvSpPr txBox="1"/>
          <p:nvPr/>
        </p:nvSpPr>
        <p:spPr>
          <a:xfrm>
            <a:off x="743076" y="2196481"/>
            <a:ext cx="125168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b="1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Galios poreikis </a:t>
            </a:r>
          </a:p>
          <a:p>
            <a:r>
              <a:rPr lang="lt-LT" b="1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žiemą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880F4A9-0BB4-C9C6-292D-526F9CC948D9}"/>
              </a:ext>
            </a:extLst>
          </p:cNvPr>
          <p:cNvSpPr txBox="1"/>
          <p:nvPr/>
        </p:nvSpPr>
        <p:spPr>
          <a:xfrm>
            <a:off x="709387" y="3839010"/>
            <a:ext cx="125168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b="1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Galios poreikis </a:t>
            </a:r>
          </a:p>
          <a:p>
            <a:r>
              <a:rPr lang="lt-LT" b="1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vasarą</a:t>
            </a:r>
          </a:p>
        </p:txBody>
      </p:sp>
      <p:pic>
        <p:nvPicPr>
          <p:cNvPr id="12" name="Grafinis elementas 69">
            <a:extLst>
              <a:ext uri="{FF2B5EF4-FFF2-40B4-BE49-F238E27FC236}">
                <a16:creationId xmlns:a16="http://schemas.microsoft.com/office/drawing/2014/main" id="{EC637E76-55C0-508D-3169-8421C4B98B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0084926" y="4031158"/>
            <a:ext cx="1028588" cy="643985"/>
          </a:xfrm>
          <a:prstGeom prst="rect">
            <a:avLst/>
          </a:prstGeom>
        </p:spPr>
      </p:pic>
      <p:sp>
        <p:nvSpPr>
          <p:cNvPr id="13" name="Subtitle 2">
            <a:extLst>
              <a:ext uri="{FF2B5EF4-FFF2-40B4-BE49-F238E27FC236}">
                <a16:creationId xmlns:a16="http://schemas.microsoft.com/office/drawing/2014/main" id="{44649355-5756-FF2E-72B1-8B0C53DF7EF8}"/>
              </a:ext>
            </a:extLst>
          </p:cNvPr>
          <p:cNvSpPr txBox="1">
            <a:spLocks/>
          </p:cNvSpPr>
          <p:nvPr/>
        </p:nvSpPr>
        <p:spPr>
          <a:xfrm>
            <a:off x="8272791" y="3971732"/>
            <a:ext cx="1856643" cy="7612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accent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000" b="1">
                <a:solidFill>
                  <a:srgbClr val="469BD2"/>
                </a:solidFill>
              </a:rPr>
              <a:t>Saulė: </a:t>
            </a:r>
            <a:r>
              <a:rPr lang="lt-LT" sz="3200" b="1">
                <a:solidFill>
                  <a:srgbClr val="469BD2"/>
                </a:solidFill>
              </a:rPr>
              <a:t/>
            </a:r>
            <a:br>
              <a:rPr lang="lt-LT" sz="3200" b="1">
                <a:solidFill>
                  <a:srgbClr val="469BD2"/>
                </a:solidFill>
              </a:rPr>
            </a:br>
            <a:r>
              <a:rPr lang="lt-LT" sz="3200" b="1">
                <a:solidFill>
                  <a:srgbClr val="469BD2"/>
                </a:solidFill>
              </a:rPr>
              <a:t>4,4 GW</a:t>
            </a:r>
            <a:endParaRPr lang="en-LT" sz="3200" b="1">
              <a:solidFill>
                <a:srgbClr val="469BD2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C00929A-4E69-6B63-1F49-9BEEB0ABB382}"/>
              </a:ext>
            </a:extLst>
          </p:cNvPr>
          <p:cNvSpPr txBox="1"/>
          <p:nvPr/>
        </p:nvSpPr>
        <p:spPr>
          <a:xfrm>
            <a:off x="2738172" y="2618190"/>
            <a:ext cx="161993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t-LT" sz="3200" b="1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2,6 GW</a:t>
            </a:r>
            <a:endParaRPr lang="en-LT" sz="320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E4C9745-2E8A-C73E-2F3E-8C33536DEBF0}"/>
              </a:ext>
            </a:extLst>
          </p:cNvPr>
          <p:cNvSpPr txBox="1"/>
          <p:nvPr/>
        </p:nvSpPr>
        <p:spPr>
          <a:xfrm>
            <a:off x="2812490" y="2054003"/>
            <a:ext cx="154622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t-LT" sz="140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Vidutinis vartojimas žiemą</a:t>
            </a:r>
            <a:endParaRPr lang="en-LT"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A57F83B-7C32-54DF-A255-66C47AB1C356}"/>
              </a:ext>
            </a:extLst>
          </p:cNvPr>
          <p:cNvSpPr txBox="1"/>
          <p:nvPr/>
        </p:nvSpPr>
        <p:spPr>
          <a:xfrm>
            <a:off x="4630890" y="2612922"/>
            <a:ext cx="38779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2400" b="1">
                <a:solidFill>
                  <a:srgbClr val="00EB8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LT" sz="2400">
              <a:solidFill>
                <a:srgbClr val="00EB8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567AF47-37F6-1CD5-ECDD-82656DB5051F}"/>
              </a:ext>
            </a:extLst>
          </p:cNvPr>
          <p:cNvSpPr txBox="1"/>
          <p:nvPr/>
        </p:nvSpPr>
        <p:spPr>
          <a:xfrm>
            <a:off x="5341622" y="2600223"/>
            <a:ext cx="161993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3200" b="1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2,4 GW</a:t>
            </a:r>
            <a:endParaRPr lang="en-LT" sz="320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98E4A6B-1A5C-1D2C-47D6-20E70F0AF9A5}"/>
              </a:ext>
            </a:extLst>
          </p:cNvPr>
          <p:cNvSpPr txBox="1"/>
          <p:nvPr/>
        </p:nvSpPr>
        <p:spPr>
          <a:xfrm>
            <a:off x="5284721" y="2077003"/>
            <a:ext cx="154622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t-LT" sz="140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Eksporto pralaidumai</a:t>
            </a:r>
            <a:endParaRPr lang="en-LT"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81F2BAD-3F52-AD52-CE9D-D2EE2FF9E5B2}"/>
              </a:ext>
            </a:extLst>
          </p:cNvPr>
          <p:cNvSpPr txBox="1"/>
          <p:nvPr/>
        </p:nvSpPr>
        <p:spPr>
          <a:xfrm>
            <a:off x="2903360" y="4300675"/>
            <a:ext cx="12516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t-LT" sz="3200" b="1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GW</a:t>
            </a:r>
            <a:endParaRPr lang="en-LT" sz="320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13AE863-9F3B-AD1A-F0BF-CAE7D295D7E0}"/>
              </a:ext>
            </a:extLst>
          </p:cNvPr>
          <p:cNvSpPr txBox="1"/>
          <p:nvPr/>
        </p:nvSpPr>
        <p:spPr>
          <a:xfrm>
            <a:off x="2747104" y="3686831"/>
            <a:ext cx="16199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t-LT" sz="140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Vidutinis vartojimas vasarą</a:t>
            </a:r>
            <a:endParaRPr lang="en-LT"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F748BAA-21C8-5FF7-116B-73143C8412C2}"/>
              </a:ext>
            </a:extLst>
          </p:cNvPr>
          <p:cNvSpPr txBox="1"/>
          <p:nvPr/>
        </p:nvSpPr>
        <p:spPr>
          <a:xfrm>
            <a:off x="4611524" y="4332235"/>
            <a:ext cx="38779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2400" b="1">
                <a:solidFill>
                  <a:srgbClr val="00EB8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LT" sz="2400">
              <a:solidFill>
                <a:srgbClr val="00EB8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9F382EC-CB21-55AD-69BF-1980588B3570}"/>
              </a:ext>
            </a:extLst>
          </p:cNvPr>
          <p:cNvSpPr txBox="1"/>
          <p:nvPr/>
        </p:nvSpPr>
        <p:spPr>
          <a:xfrm>
            <a:off x="5323710" y="4273562"/>
            <a:ext cx="161993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3200" b="1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2,4 GW</a:t>
            </a:r>
            <a:endParaRPr lang="en-LT" sz="320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CF3AC86-F24C-0D18-4905-AEE0F3FEF7C1}"/>
              </a:ext>
            </a:extLst>
          </p:cNvPr>
          <p:cNvSpPr txBox="1"/>
          <p:nvPr/>
        </p:nvSpPr>
        <p:spPr>
          <a:xfrm>
            <a:off x="5244678" y="3647076"/>
            <a:ext cx="154622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t-LT" sz="140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Eksporto pralaidumai</a:t>
            </a:r>
            <a:endParaRPr lang="en-LT"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E64F8F31-EAEE-FB66-DA06-F460771031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8328" y="2434662"/>
            <a:ext cx="900360" cy="590559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9B3C2E79-46ED-CED3-9593-436833E548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7220" y="4203341"/>
            <a:ext cx="900360" cy="590559"/>
          </a:xfrm>
          <a:prstGeom prst="rect">
            <a:avLst/>
          </a:prstGeom>
        </p:spPr>
      </p:pic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99069E82-4F9D-AA95-D9EB-BEA2D65D9211}"/>
              </a:ext>
            </a:extLst>
          </p:cNvPr>
          <p:cNvCxnSpPr>
            <a:cxnSpLocks/>
          </p:cNvCxnSpPr>
          <p:nvPr/>
        </p:nvCxnSpPr>
        <p:spPr>
          <a:xfrm>
            <a:off x="724362" y="3457879"/>
            <a:ext cx="10527114" cy="0"/>
          </a:xfrm>
          <a:prstGeom prst="line">
            <a:avLst/>
          </a:prstGeom>
          <a:ln>
            <a:solidFill>
              <a:srgbClr val="00EB8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F128D886-DA91-56F0-BF56-1E908969DD6E}"/>
              </a:ext>
            </a:extLst>
          </p:cNvPr>
          <p:cNvCxnSpPr>
            <a:cxnSpLocks/>
          </p:cNvCxnSpPr>
          <p:nvPr/>
        </p:nvCxnSpPr>
        <p:spPr>
          <a:xfrm>
            <a:off x="724362" y="1803400"/>
            <a:ext cx="10527114" cy="0"/>
          </a:xfrm>
          <a:prstGeom prst="line">
            <a:avLst/>
          </a:prstGeom>
          <a:ln>
            <a:solidFill>
              <a:srgbClr val="00EB8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7E1EC4B1-57BC-E6CB-E8C7-3E7B35B4BB62}"/>
              </a:ext>
            </a:extLst>
          </p:cNvPr>
          <p:cNvSpPr txBox="1"/>
          <p:nvPr/>
        </p:nvSpPr>
        <p:spPr>
          <a:xfrm>
            <a:off x="768475" y="7081366"/>
            <a:ext cx="957802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lt-LT" b="0" i="0" u="none" strike="noStrike">
                <a:solidFill>
                  <a:srgbClr val="0F2D46"/>
                </a:solidFill>
                <a:effectLst/>
                <a:latin typeface="Arial" panose="020B0604020202020204" pitchFamily="34" charset="0"/>
              </a:rPr>
              <a:t>Siekiant, kad nebūtų gamybos ribojimų, galima 9,4 GW leistina generuoti AEI galia, kur 5 GW būtų vėjo elektrinės ir 4,4 GW – saulės </a:t>
            </a:r>
            <a:r>
              <a:rPr lang="en-US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lt-LT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lt-LT" b="0" i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lt-LT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lt-LT" b="0" i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3A2C567-40CF-E373-280D-C5E54BB866DE}"/>
              </a:ext>
            </a:extLst>
          </p:cNvPr>
          <p:cNvCxnSpPr>
            <a:cxnSpLocks/>
          </p:cNvCxnSpPr>
          <p:nvPr/>
        </p:nvCxnSpPr>
        <p:spPr>
          <a:xfrm>
            <a:off x="724362" y="5123840"/>
            <a:ext cx="10527114" cy="0"/>
          </a:xfrm>
          <a:prstGeom prst="line">
            <a:avLst/>
          </a:prstGeom>
          <a:ln>
            <a:solidFill>
              <a:srgbClr val="00EB8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1955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2" name="Chart 151">
            <a:extLst>
              <a:ext uri="{FF2B5EF4-FFF2-40B4-BE49-F238E27FC236}">
                <a16:creationId xmlns:a16="http://schemas.microsoft.com/office/drawing/2014/main" id="{773DEDD3-4C1C-6913-BF4D-21731C0FC1C3}"/>
              </a:ext>
            </a:extLst>
          </p:cNvPr>
          <p:cNvGraphicFramePr/>
          <p:nvPr/>
        </p:nvGraphicFramePr>
        <p:xfrm>
          <a:off x="3923985" y="1586318"/>
          <a:ext cx="4808281" cy="47849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F4AAEF2F-C35F-E5BF-EDBC-9D734355DE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9051" y="721433"/>
            <a:ext cx="3660499" cy="836912"/>
          </a:xfrm>
        </p:spPr>
        <p:txBody>
          <a:bodyPr/>
          <a:lstStyle/>
          <a:p>
            <a:r>
              <a:rPr lang="lt-LT" dirty="0"/>
              <a:t>AEI galia šiuo metu ir plėtros planai</a:t>
            </a:r>
          </a:p>
        </p:txBody>
      </p:sp>
      <p:sp>
        <p:nvSpPr>
          <p:cNvPr id="98" name="Subtitle 2">
            <a:extLst>
              <a:ext uri="{FF2B5EF4-FFF2-40B4-BE49-F238E27FC236}">
                <a16:creationId xmlns:a16="http://schemas.microsoft.com/office/drawing/2014/main" id="{C28A7DC7-523C-BFE2-7CA3-D168DED8B196}"/>
              </a:ext>
            </a:extLst>
          </p:cNvPr>
          <p:cNvSpPr txBox="1">
            <a:spLocks/>
          </p:cNvSpPr>
          <p:nvPr/>
        </p:nvSpPr>
        <p:spPr>
          <a:xfrm>
            <a:off x="8386583" y="1269658"/>
            <a:ext cx="1432332" cy="3303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accent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t-LT" sz="2000" b="1">
                <a:solidFill>
                  <a:srgbClr val="00EB8C"/>
                </a:solidFill>
              </a:rPr>
              <a:t>5 GW</a:t>
            </a:r>
            <a:endParaRPr lang="en-LT" b="1">
              <a:solidFill>
                <a:srgbClr val="00EB8C"/>
              </a:solidFill>
            </a:endParaRPr>
          </a:p>
        </p:txBody>
      </p:sp>
      <p:sp>
        <p:nvSpPr>
          <p:cNvPr id="126" name="Subtitle 2">
            <a:extLst>
              <a:ext uri="{FF2B5EF4-FFF2-40B4-BE49-F238E27FC236}">
                <a16:creationId xmlns:a16="http://schemas.microsoft.com/office/drawing/2014/main" id="{B605792C-BBA8-D3BE-A8F1-D28D7C5497C1}"/>
              </a:ext>
            </a:extLst>
          </p:cNvPr>
          <p:cNvSpPr txBox="1">
            <a:spLocks/>
          </p:cNvSpPr>
          <p:nvPr/>
        </p:nvSpPr>
        <p:spPr>
          <a:xfrm>
            <a:off x="3194790" y="1770909"/>
            <a:ext cx="2197433" cy="27719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accent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t-LT" b="1">
                <a:solidFill>
                  <a:srgbClr val="00EB8C"/>
                </a:solidFill>
              </a:rPr>
              <a:t> </a:t>
            </a:r>
            <a:r>
              <a:rPr lang="lt-LT" sz="2000" b="1">
                <a:solidFill>
                  <a:srgbClr val="00EB8C"/>
                </a:solidFill>
              </a:rPr>
              <a:t>4,4 GW</a:t>
            </a:r>
            <a:endParaRPr lang="en-LT" b="1">
              <a:solidFill>
                <a:srgbClr val="00EB8C"/>
              </a:solidFill>
            </a:endParaRPr>
          </a:p>
        </p:txBody>
      </p:sp>
      <p:pic>
        <p:nvPicPr>
          <p:cNvPr id="145" name="Grafinis elementas 40">
            <a:extLst>
              <a:ext uri="{FF2B5EF4-FFF2-40B4-BE49-F238E27FC236}">
                <a16:creationId xmlns:a16="http://schemas.microsoft.com/office/drawing/2014/main" id="{6B254B92-5CBF-0B11-413C-A771D81BDB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7033684" y="745918"/>
            <a:ext cx="774414" cy="933267"/>
          </a:xfrm>
          <a:prstGeom prst="rect">
            <a:avLst/>
          </a:prstGeom>
        </p:spPr>
      </p:pic>
      <p:pic>
        <p:nvPicPr>
          <p:cNvPr id="151" name="Grafinis elementas 69">
            <a:extLst>
              <a:ext uri="{FF2B5EF4-FFF2-40B4-BE49-F238E27FC236}">
                <a16:creationId xmlns:a16="http://schemas.microsoft.com/office/drawing/2014/main" id="{649E1961-48E0-BF92-B2A4-42E3DBABF65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4716183" y="1616936"/>
            <a:ext cx="942081" cy="589824"/>
          </a:xfrm>
          <a:prstGeom prst="rect">
            <a:avLst/>
          </a:prstGeom>
        </p:spPr>
      </p:pic>
      <p:sp>
        <p:nvSpPr>
          <p:cNvPr id="154" name="Subtitle 2">
            <a:extLst>
              <a:ext uri="{FF2B5EF4-FFF2-40B4-BE49-F238E27FC236}">
                <a16:creationId xmlns:a16="http://schemas.microsoft.com/office/drawing/2014/main" id="{C2081537-F8F2-962B-682D-EE0DD1CFBA5F}"/>
              </a:ext>
            </a:extLst>
          </p:cNvPr>
          <p:cNvSpPr txBox="1">
            <a:spLocks/>
          </p:cNvSpPr>
          <p:nvPr/>
        </p:nvSpPr>
        <p:spPr>
          <a:xfrm>
            <a:off x="8386582" y="5435366"/>
            <a:ext cx="2061150" cy="45503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accent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t-LT" sz="1000">
                <a:solidFill>
                  <a:srgbClr val="0F2D46"/>
                </a:solidFill>
              </a:rPr>
              <a:t>Leistina generuoti galia perdavimo ir skirstymo tinkluose:</a:t>
            </a:r>
            <a:endParaRPr lang="en-LT" sz="1000">
              <a:solidFill>
                <a:srgbClr val="0F2D46"/>
              </a:solidFill>
            </a:endParaRPr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id="{90971475-E896-6232-3E45-CADC891AF27A}"/>
              </a:ext>
            </a:extLst>
          </p:cNvPr>
          <p:cNvSpPr txBox="1"/>
          <p:nvPr/>
        </p:nvSpPr>
        <p:spPr>
          <a:xfrm>
            <a:off x="8386582" y="5873597"/>
            <a:ext cx="122055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200" b="1" dirty="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1,0 GW</a:t>
            </a:r>
          </a:p>
        </p:txBody>
      </p:sp>
      <p:sp>
        <p:nvSpPr>
          <p:cNvPr id="156" name="Subtitle 2">
            <a:extLst>
              <a:ext uri="{FF2B5EF4-FFF2-40B4-BE49-F238E27FC236}">
                <a16:creationId xmlns:a16="http://schemas.microsoft.com/office/drawing/2014/main" id="{29D5E118-73BE-E9E1-42B4-B0DBDE48B7AE}"/>
              </a:ext>
            </a:extLst>
          </p:cNvPr>
          <p:cNvSpPr txBox="1">
            <a:spLocks/>
          </p:cNvSpPr>
          <p:nvPr/>
        </p:nvSpPr>
        <p:spPr>
          <a:xfrm>
            <a:off x="8386582" y="4361298"/>
            <a:ext cx="1744144" cy="3987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accent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t-LT" sz="1000">
                <a:solidFill>
                  <a:srgbClr val="0F2D46"/>
                </a:solidFill>
              </a:rPr>
              <a:t>Suteiktas leidimas plėtoti:</a:t>
            </a: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ED8FAA0D-49B6-510D-3AA3-08ADE1776D71}"/>
              </a:ext>
            </a:extLst>
          </p:cNvPr>
          <p:cNvSpPr txBox="1"/>
          <p:nvPr/>
        </p:nvSpPr>
        <p:spPr>
          <a:xfrm>
            <a:off x="8386582" y="4606295"/>
            <a:ext cx="122055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200" b="1" dirty="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1,9 GW</a:t>
            </a:r>
          </a:p>
        </p:txBody>
      </p:sp>
      <p:sp>
        <p:nvSpPr>
          <p:cNvPr id="158" name="Subtitle 2">
            <a:extLst>
              <a:ext uri="{FF2B5EF4-FFF2-40B4-BE49-F238E27FC236}">
                <a16:creationId xmlns:a16="http://schemas.microsoft.com/office/drawing/2014/main" id="{58EAB931-AA8F-55E8-E32F-F61F01BE15B1}"/>
              </a:ext>
            </a:extLst>
          </p:cNvPr>
          <p:cNvSpPr txBox="1">
            <a:spLocks/>
          </p:cNvSpPr>
          <p:nvPr/>
        </p:nvSpPr>
        <p:spPr>
          <a:xfrm>
            <a:off x="8386582" y="3411066"/>
            <a:ext cx="1933321" cy="3987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accent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t-LT" sz="1000">
                <a:solidFill>
                  <a:srgbClr val="0F2D46"/>
                </a:solidFill>
              </a:rPr>
              <a:t>Pasirašyta ketinimo protokolų:</a:t>
            </a: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5D86DE90-D0AD-6360-8F85-FB5AB73D4F7F}"/>
              </a:ext>
            </a:extLst>
          </p:cNvPr>
          <p:cNvSpPr txBox="1"/>
          <p:nvPr/>
        </p:nvSpPr>
        <p:spPr>
          <a:xfrm>
            <a:off x="8386582" y="3706438"/>
            <a:ext cx="122055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200" b="1" dirty="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0,3 GW</a:t>
            </a:r>
          </a:p>
        </p:txBody>
      </p:sp>
      <p:sp>
        <p:nvSpPr>
          <p:cNvPr id="160" name="TextBox 159">
            <a:extLst>
              <a:ext uri="{FF2B5EF4-FFF2-40B4-BE49-F238E27FC236}">
                <a16:creationId xmlns:a16="http://schemas.microsoft.com/office/drawing/2014/main" id="{09D96E0D-F8FE-3D4D-3C4C-3F323CDAE884}"/>
              </a:ext>
            </a:extLst>
          </p:cNvPr>
          <p:cNvSpPr txBox="1"/>
          <p:nvPr/>
        </p:nvSpPr>
        <p:spPr>
          <a:xfrm>
            <a:off x="3105849" y="5962547"/>
            <a:ext cx="122055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lt-LT" sz="1200" b="1" dirty="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0,6 GW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B14041A9-574E-8F2B-D92C-D0599F6609D0}"/>
              </a:ext>
            </a:extLst>
          </p:cNvPr>
          <p:cNvSpPr txBox="1"/>
          <p:nvPr/>
        </p:nvSpPr>
        <p:spPr>
          <a:xfrm>
            <a:off x="3105849" y="5447432"/>
            <a:ext cx="122055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lt-LT" sz="1200" b="1" dirty="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0,4 GW</a:t>
            </a:r>
          </a:p>
        </p:txBody>
      </p:sp>
      <p:sp>
        <p:nvSpPr>
          <p:cNvPr id="162" name="TextBox 161">
            <a:extLst>
              <a:ext uri="{FF2B5EF4-FFF2-40B4-BE49-F238E27FC236}">
                <a16:creationId xmlns:a16="http://schemas.microsoft.com/office/drawing/2014/main" id="{345BA2C7-35C4-11F3-F021-2EB2FBC3D765}"/>
              </a:ext>
            </a:extLst>
          </p:cNvPr>
          <p:cNvSpPr txBox="1"/>
          <p:nvPr/>
        </p:nvSpPr>
        <p:spPr>
          <a:xfrm>
            <a:off x="3105849" y="3689728"/>
            <a:ext cx="122055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lt-LT" sz="1200" b="1" dirty="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3,3 GW</a:t>
            </a:r>
          </a:p>
        </p:txBody>
      </p:sp>
      <p:cxnSp>
        <p:nvCxnSpPr>
          <p:cNvPr id="164" name="Tiesioji jungtis 55">
            <a:extLst>
              <a:ext uri="{FF2B5EF4-FFF2-40B4-BE49-F238E27FC236}">
                <a16:creationId xmlns:a16="http://schemas.microsoft.com/office/drawing/2014/main" id="{CF54B178-21DD-8F1A-FD18-96DB54719FA1}"/>
              </a:ext>
            </a:extLst>
          </p:cNvPr>
          <p:cNvCxnSpPr>
            <a:cxnSpLocks/>
          </p:cNvCxnSpPr>
          <p:nvPr/>
        </p:nvCxnSpPr>
        <p:spPr>
          <a:xfrm>
            <a:off x="7894365" y="5868696"/>
            <a:ext cx="2425538" cy="0"/>
          </a:xfrm>
          <a:prstGeom prst="line">
            <a:avLst/>
          </a:prstGeom>
          <a:ln>
            <a:solidFill>
              <a:srgbClr val="0F2D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Tiesioji jungtis 55">
            <a:extLst>
              <a:ext uri="{FF2B5EF4-FFF2-40B4-BE49-F238E27FC236}">
                <a16:creationId xmlns:a16="http://schemas.microsoft.com/office/drawing/2014/main" id="{37B74656-20A4-A6F7-C14F-8B4939DAA04D}"/>
              </a:ext>
            </a:extLst>
          </p:cNvPr>
          <p:cNvCxnSpPr>
            <a:cxnSpLocks/>
          </p:cNvCxnSpPr>
          <p:nvPr/>
        </p:nvCxnSpPr>
        <p:spPr>
          <a:xfrm>
            <a:off x="7945411" y="4601393"/>
            <a:ext cx="2374492" cy="0"/>
          </a:xfrm>
          <a:prstGeom prst="line">
            <a:avLst/>
          </a:prstGeom>
          <a:ln>
            <a:solidFill>
              <a:srgbClr val="469BD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Tiesioji jungtis 55">
            <a:extLst>
              <a:ext uri="{FF2B5EF4-FFF2-40B4-BE49-F238E27FC236}">
                <a16:creationId xmlns:a16="http://schemas.microsoft.com/office/drawing/2014/main" id="{C8E8468B-7D74-E37A-A5E1-26C2E3ADCDFF}"/>
              </a:ext>
            </a:extLst>
          </p:cNvPr>
          <p:cNvCxnSpPr>
            <a:cxnSpLocks/>
          </p:cNvCxnSpPr>
          <p:nvPr/>
        </p:nvCxnSpPr>
        <p:spPr>
          <a:xfrm>
            <a:off x="7509669" y="3693663"/>
            <a:ext cx="2810234" cy="0"/>
          </a:xfrm>
          <a:prstGeom prst="line">
            <a:avLst/>
          </a:prstGeom>
          <a:ln>
            <a:solidFill>
              <a:srgbClr val="73AFB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9" name="Subtitle 2">
            <a:extLst>
              <a:ext uri="{FF2B5EF4-FFF2-40B4-BE49-F238E27FC236}">
                <a16:creationId xmlns:a16="http://schemas.microsoft.com/office/drawing/2014/main" id="{23BA8D6D-1554-93AF-9050-05BEECCDE657}"/>
              </a:ext>
            </a:extLst>
          </p:cNvPr>
          <p:cNvSpPr txBox="1">
            <a:spLocks/>
          </p:cNvSpPr>
          <p:nvPr/>
        </p:nvSpPr>
        <p:spPr>
          <a:xfrm>
            <a:off x="1044224" y="5750315"/>
            <a:ext cx="3406629" cy="2285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accent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lt-LT" sz="1000" dirty="0">
                <a:solidFill>
                  <a:srgbClr val="0F2D46"/>
                </a:solidFill>
              </a:rPr>
              <a:t>Leistina generuoti galia perdavimo ir skirstymo tinkluose:</a:t>
            </a:r>
            <a:endParaRPr lang="en-LT" sz="1000" dirty="0">
              <a:solidFill>
                <a:srgbClr val="0F2D46"/>
              </a:solidFill>
            </a:endParaRPr>
          </a:p>
        </p:txBody>
      </p:sp>
      <p:sp>
        <p:nvSpPr>
          <p:cNvPr id="170" name="Subtitle 2">
            <a:extLst>
              <a:ext uri="{FF2B5EF4-FFF2-40B4-BE49-F238E27FC236}">
                <a16:creationId xmlns:a16="http://schemas.microsoft.com/office/drawing/2014/main" id="{CF04292B-90A4-BAAB-CCD6-DBB455FD1AE8}"/>
              </a:ext>
            </a:extLst>
          </p:cNvPr>
          <p:cNvSpPr txBox="1">
            <a:spLocks/>
          </p:cNvSpPr>
          <p:nvPr/>
        </p:nvSpPr>
        <p:spPr>
          <a:xfrm>
            <a:off x="2330160" y="5235988"/>
            <a:ext cx="1996247" cy="3987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accent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lt-LT" sz="1000">
                <a:solidFill>
                  <a:srgbClr val="0F2D46"/>
                </a:solidFill>
              </a:rPr>
              <a:t>Suteiktas leidimas plėtoti:</a:t>
            </a:r>
          </a:p>
        </p:txBody>
      </p:sp>
      <p:sp>
        <p:nvSpPr>
          <p:cNvPr id="171" name="Subtitle 2">
            <a:extLst>
              <a:ext uri="{FF2B5EF4-FFF2-40B4-BE49-F238E27FC236}">
                <a16:creationId xmlns:a16="http://schemas.microsoft.com/office/drawing/2014/main" id="{5BE5073C-3CEB-B427-773C-01CCA030B840}"/>
              </a:ext>
            </a:extLst>
          </p:cNvPr>
          <p:cNvSpPr txBox="1">
            <a:spLocks/>
          </p:cNvSpPr>
          <p:nvPr/>
        </p:nvSpPr>
        <p:spPr>
          <a:xfrm>
            <a:off x="2380278" y="3396438"/>
            <a:ext cx="1946129" cy="2840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accent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lt-LT" sz="1000">
                <a:solidFill>
                  <a:srgbClr val="0F2D46"/>
                </a:solidFill>
              </a:rPr>
              <a:t>Pasirašyta ketinimo protokolų:</a:t>
            </a:r>
          </a:p>
        </p:txBody>
      </p:sp>
      <p:cxnSp>
        <p:nvCxnSpPr>
          <p:cNvPr id="172" name="Tiesioji jungtis 55">
            <a:extLst>
              <a:ext uri="{FF2B5EF4-FFF2-40B4-BE49-F238E27FC236}">
                <a16:creationId xmlns:a16="http://schemas.microsoft.com/office/drawing/2014/main" id="{DF969E1D-6B63-B0D7-06C7-E84A2D9F5849}"/>
              </a:ext>
            </a:extLst>
          </p:cNvPr>
          <p:cNvCxnSpPr>
            <a:cxnSpLocks/>
          </p:cNvCxnSpPr>
          <p:nvPr/>
        </p:nvCxnSpPr>
        <p:spPr>
          <a:xfrm>
            <a:off x="1110793" y="6001894"/>
            <a:ext cx="3520414" cy="0"/>
          </a:xfrm>
          <a:prstGeom prst="line">
            <a:avLst/>
          </a:prstGeom>
          <a:ln>
            <a:solidFill>
              <a:srgbClr val="0F2D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Tiesioji jungtis 55">
            <a:extLst>
              <a:ext uri="{FF2B5EF4-FFF2-40B4-BE49-F238E27FC236}">
                <a16:creationId xmlns:a16="http://schemas.microsoft.com/office/drawing/2014/main" id="{EBB692A2-89A1-F1E7-0BDB-53305655F2B6}"/>
              </a:ext>
            </a:extLst>
          </p:cNvPr>
          <p:cNvCxnSpPr>
            <a:cxnSpLocks/>
          </p:cNvCxnSpPr>
          <p:nvPr/>
        </p:nvCxnSpPr>
        <p:spPr>
          <a:xfrm>
            <a:off x="2712535" y="5447432"/>
            <a:ext cx="1786616" cy="0"/>
          </a:xfrm>
          <a:prstGeom prst="line">
            <a:avLst/>
          </a:prstGeom>
          <a:ln>
            <a:solidFill>
              <a:srgbClr val="469BD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Tiesioji jungtis 55">
            <a:extLst>
              <a:ext uri="{FF2B5EF4-FFF2-40B4-BE49-F238E27FC236}">
                <a16:creationId xmlns:a16="http://schemas.microsoft.com/office/drawing/2014/main" id="{C730BF1C-08E2-41D6-1CA8-2613E437DCC3}"/>
              </a:ext>
            </a:extLst>
          </p:cNvPr>
          <p:cNvCxnSpPr>
            <a:cxnSpLocks/>
          </p:cNvCxnSpPr>
          <p:nvPr/>
        </p:nvCxnSpPr>
        <p:spPr>
          <a:xfrm>
            <a:off x="2511984" y="3637449"/>
            <a:ext cx="2047874" cy="0"/>
          </a:xfrm>
          <a:prstGeom prst="line">
            <a:avLst/>
          </a:prstGeom>
          <a:ln>
            <a:solidFill>
              <a:srgbClr val="73AFB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C2705EBA-3C43-1B77-7430-D75A87970AAC}"/>
              </a:ext>
            </a:extLst>
          </p:cNvPr>
          <p:cNvCxnSpPr>
            <a:cxnSpLocks/>
          </p:cNvCxnSpPr>
          <p:nvPr/>
        </p:nvCxnSpPr>
        <p:spPr>
          <a:xfrm>
            <a:off x="1175237" y="2185897"/>
            <a:ext cx="4747858" cy="20863"/>
          </a:xfrm>
          <a:prstGeom prst="line">
            <a:avLst/>
          </a:prstGeom>
          <a:ln>
            <a:solidFill>
              <a:srgbClr val="00EB8C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F14F8AC-2BDD-8A4F-84C1-FA747B2895FE}"/>
              </a:ext>
            </a:extLst>
          </p:cNvPr>
          <p:cNvCxnSpPr>
            <a:cxnSpLocks/>
          </p:cNvCxnSpPr>
          <p:nvPr/>
        </p:nvCxnSpPr>
        <p:spPr>
          <a:xfrm>
            <a:off x="6719478" y="1662887"/>
            <a:ext cx="3600425" cy="22284"/>
          </a:xfrm>
          <a:prstGeom prst="line">
            <a:avLst/>
          </a:prstGeom>
          <a:ln>
            <a:solidFill>
              <a:srgbClr val="00EB8C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6" name="Subtitle 2">
            <a:extLst>
              <a:ext uri="{FF2B5EF4-FFF2-40B4-BE49-F238E27FC236}">
                <a16:creationId xmlns:a16="http://schemas.microsoft.com/office/drawing/2014/main" id="{E0BB93E2-CB75-51BC-05C4-CE8852805880}"/>
              </a:ext>
            </a:extLst>
          </p:cNvPr>
          <p:cNvSpPr txBox="1">
            <a:spLocks/>
          </p:cNvSpPr>
          <p:nvPr/>
        </p:nvSpPr>
        <p:spPr>
          <a:xfrm>
            <a:off x="8300883" y="1912017"/>
            <a:ext cx="1573309" cy="3303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accent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t-LT" b="1" dirty="0">
                <a:solidFill>
                  <a:srgbClr val="0F2D46"/>
                </a:solidFill>
              </a:rPr>
              <a:t>Vėjas: 4,4 GW</a:t>
            </a:r>
            <a:endParaRPr lang="en-LT" b="1" dirty="0">
              <a:solidFill>
                <a:srgbClr val="0F2D46"/>
              </a:solidFill>
            </a:endParaRPr>
          </a:p>
        </p:txBody>
      </p:sp>
      <p:sp>
        <p:nvSpPr>
          <p:cNvPr id="27" name="Subtitle 2">
            <a:extLst>
              <a:ext uri="{FF2B5EF4-FFF2-40B4-BE49-F238E27FC236}">
                <a16:creationId xmlns:a16="http://schemas.microsoft.com/office/drawing/2014/main" id="{5ADAEBF2-3694-C5DA-D534-00D11329AB2C}"/>
              </a:ext>
            </a:extLst>
          </p:cNvPr>
          <p:cNvSpPr txBox="1">
            <a:spLocks/>
          </p:cNvSpPr>
          <p:nvPr/>
        </p:nvSpPr>
        <p:spPr>
          <a:xfrm>
            <a:off x="2712535" y="2912691"/>
            <a:ext cx="1580972" cy="27719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accent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lt-LT" b="1" dirty="0">
                <a:solidFill>
                  <a:srgbClr val="0F2D46"/>
                </a:solidFill>
              </a:rPr>
              <a:t>Saulė: 4,3 GW</a:t>
            </a:r>
            <a:endParaRPr lang="en-LT" b="1" dirty="0">
              <a:solidFill>
                <a:srgbClr val="0F2D46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FFAC58A-2766-E2C0-93D5-183125DB1417}"/>
              </a:ext>
            </a:extLst>
          </p:cNvPr>
          <p:cNvSpPr/>
          <p:nvPr/>
        </p:nvSpPr>
        <p:spPr>
          <a:xfrm>
            <a:off x="6727028" y="1669825"/>
            <a:ext cx="1450030" cy="572474"/>
          </a:xfrm>
          <a:prstGeom prst="rect">
            <a:avLst/>
          </a:prstGeom>
          <a:noFill/>
          <a:ln>
            <a:solidFill>
              <a:srgbClr val="00EB8C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L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BDBCB32-40C6-4C34-D654-F23355529185}"/>
              </a:ext>
            </a:extLst>
          </p:cNvPr>
          <p:cNvSpPr/>
          <p:nvPr/>
        </p:nvSpPr>
        <p:spPr>
          <a:xfrm>
            <a:off x="4475263" y="2208904"/>
            <a:ext cx="1447832" cy="135144"/>
          </a:xfrm>
          <a:prstGeom prst="rect">
            <a:avLst/>
          </a:prstGeom>
          <a:noFill/>
          <a:ln>
            <a:solidFill>
              <a:srgbClr val="00EB8C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LT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3C4C8C5-6FC6-C05F-7101-EFA17FA543EA}"/>
              </a:ext>
            </a:extLst>
          </p:cNvPr>
          <p:cNvCxnSpPr>
            <a:cxnSpLocks/>
            <a:stCxn id="7" idx="1"/>
          </p:cNvCxnSpPr>
          <p:nvPr/>
        </p:nvCxnSpPr>
        <p:spPr>
          <a:xfrm flipV="1">
            <a:off x="4475263" y="639160"/>
            <a:ext cx="0" cy="1656000"/>
          </a:xfrm>
          <a:prstGeom prst="line">
            <a:avLst/>
          </a:prstGeom>
          <a:ln w="12700">
            <a:solidFill>
              <a:srgbClr val="00EB8C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8E4ABDE-33CB-C63A-D928-FF74150C7F4D}"/>
              </a:ext>
            </a:extLst>
          </p:cNvPr>
          <p:cNvCxnSpPr>
            <a:cxnSpLocks/>
            <a:stCxn id="7" idx="3"/>
          </p:cNvCxnSpPr>
          <p:nvPr/>
        </p:nvCxnSpPr>
        <p:spPr>
          <a:xfrm flipV="1">
            <a:off x="5923095" y="606555"/>
            <a:ext cx="0" cy="1669921"/>
          </a:xfrm>
          <a:prstGeom prst="line">
            <a:avLst/>
          </a:prstGeom>
          <a:ln w="12700">
            <a:solidFill>
              <a:srgbClr val="00EB8C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70A1FC2-DB9D-7885-D0BC-78DD4F1493A1}"/>
              </a:ext>
            </a:extLst>
          </p:cNvPr>
          <p:cNvCxnSpPr>
            <a:cxnSpLocks/>
          </p:cNvCxnSpPr>
          <p:nvPr/>
        </p:nvCxnSpPr>
        <p:spPr>
          <a:xfrm flipV="1">
            <a:off x="6727028" y="606555"/>
            <a:ext cx="0" cy="1080000"/>
          </a:xfrm>
          <a:prstGeom prst="line">
            <a:avLst/>
          </a:prstGeom>
          <a:ln w="12700">
            <a:solidFill>
              <a:srgbClr val="00EB8C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46F3F3B6-6956-572D-6930-8C9716351074}"/>
              </a:ext>
            </a:extLst>
          </p:cNvPr>
          <p:cNvCxnSpPr>
            <a:cxnSpLocks/>
          </p:cNvCxnSpPr>
          <p:nvPr/>
        </p:nvCxnSpPr>
        <p:spPr>
          <a:xfrm flipV="1">
            <a:off x="8177058" y="606556"/>
            <a:ext cx="0" cy="1080000"/>
          </a:xfrm>
          <a:prstGeom prst="line">
            <a:avLst/>
          </a:prstGeom>
          <a:ln w="12700">
            <a:solidFill>
              <a:srgbClr val="00EB8C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Tiesioji jungtis 55">
            <a:extLst>
              <a:ext uri="{FF2B5EF4-FFF2-40B4-BE49-F238E27FC236}">
                <a16:creationId xmlns:a16="http://schemas.microsoft.com/office/drawing/2014/main" id="{7283BB34-AB6E-45BF-BBFB-401B9FDF6554}"/>
              </a:ext>
            </a:extLst>
          </p:cNvPr>
          <p:cNvCxnSpPr>
            <a:cxnSpLocks/>
          </p:cNvCxnSpPr>
          <p:nvPr/>
        </p:nvCxnSpPr>
        <p:spPr>
          <a:xfrm>
            <a:off x="7637498" y="2744850"/>
            <a:ext cx="2810234" cy="0"/>
          </a:xfrm>
          <a:prstGeom prst="line">
            <a:avLst/>
          </a:prstGeom>
          <a:ln>
            <a:solidFill>
              <a:srgbClr val="B9D7E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ubtitle 2">
            <a:extLst>
              <a:ext uri="{FF2B5EF4-FFF2-40B4-BE49-F238E27FC236}">
                <a16:creationId xmlns:a16="http://schemas.microsoft.com/office/drawing/2014/main" id="{FCD039C6-835A-5890-A77D-AFBEE97EB135}"/>
              </a:ext>
            </a:extLst>
          </p:cNvPr>
          <p:cNvSpPr txBox="1">
            <a:spLocks/>
          </p:cNvSpPr>
          <p:nvPr/>
        </p:nvSpPr>
        <p:spPr>
          <a:xfrm>
            <a:off x="8342651" y="2481056"/>
            <a:ext cx="2521993" cy="3987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accent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t-LT" sz="1000">
                <a:solidFill>
                  <a:srgbClr val="0F2D46"/>
                </a:solidFill>
              </a:rPr>
              <a:t>Rezervuota jūrinio vėjo projektams: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8A6277F-4D62-BB34-7BE2-A8F7D413D624}"/>
              </a:ext>
            </a:extLst>
          </p:cNvPr>
          <p:cNvSpPr txBox="1"/>
          <p:nvPr/>
        </p:nvSpPr>
        <p:spPr>
          <a:xfrm>
            <a:off x="8382691" y="2779227"/>
            <a:ext cx="122055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200" b="1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1,4 GW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DF6ADFF9-078A-24AA-41DF-54A387199C48}"/>
              </a:ext>
            </a:extLst>
          </p:cNvPr>
          <p:cNvSpPr txBox="1">
            <a:spLocks/>
          </p:cNvSpPr>
          <p:nvPr/>
        </p:nvSpPr>
        <p:spPr>
          <a:xfrm>
            <a:off x="8300883" y="6438015"/>
            <a:ext cx="3406629" cy="2285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accent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lt-LT" sz="1000" dirty="0">
                <a:solidFill>
                  <a:srgbClr val="0F2D46"/>
                </a:solidFill>
              </a:rPr>
              <a:t>Kovo 10 d. duomenys</a:t>
            </a:r>
            <a:endParaRPr lang="en-LT" sz="1000" dirty="0">
              <a:solidFill>
                <a:srgbClr val="0F2D4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93004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Placeholder 16" descr="A picture containing vegetable, broccoli&#10;&#10;Description automatically generated">
            <a:extLst>
              <a:ext uri="{FF2B5EF4-FFF2-40B4-BE49-F238E27FC236}">
                <a16:creationId xmlns:a16="http://schemas.microsoft.com/office/drawing/2014/main" id="{E6F41BAB-3FD6-B54F-B726-D3846311BD7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/>
          <a:srcRect l="17025" r="17025"/>
          <a:stretch>
            <a:fillRect/>
          </a:stretch>
        </p:blipFill>
        <p:spPr/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2D06B4E-1E8A-2D49-9268-A686905BD4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204AA-7880-BD49-9247-4C8D2E421E71}" type="slidenum">
              <a:rPr lang="en-LT" smtClean="0"/>
              <a:pPr/>
              <a:t>5</a:t>
            </a:fld>
            <a:endParaRPr lang="en-LT" dirty="0"/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DB1B61A2-1D02-090F-AA45-CDCDCEAE5F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9051" y="721433"/>
            <a:ext cx="5530472" cy="836912"/>
          </a:xfrm>
        </p:spPr>
        <p:txBody>
          <a:bodyPr/>
          <a:lstStyle/>
          <a:p>
            <a:r>
              <a:rPr lang="lt-LT" dirty="0">
                <a:solidFill>
                  <a:schemeClr val="accent5"/>
                </a:solidFill>
              </a:rPr>
              <a:t>Pirmi rezultatai po reguliacinių pasikeitimų – itin džiugūs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CA8588D-F016-AC59-612B-6FFC60868D90}"/>
              </a:ext>
            </a:extLst>
          </p:cNvPr>
          <p:cNvSpPr txBox="1"/>
          <p:nvPr/>
        </p:nvSpPr>
        <p:spPr>
          <a:xfrm>
            <a:off x="734403" y="2105982"/>
            <a:ext cx="4594681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b="1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Visi </a:t>
            </a:r>
            <a:r>
              <a:rPr lang="en-US" b="1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 GW</a:t>
            </a:r>
            <a:r>
              <a:rPr lang="lt-LT" b="1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sąrašo projektai – tęsiami</a:t>
            </a:r>
          </a:p>
          <a:p>
            <a:endParaRPr lang="lt-LT" b="1" dirty="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lt-LT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Visi </a:t>
            </a:r>
            <a:r>
              <a:rPr lang="en-US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27 </a:t>
            </a:r>
            <a:r>
              <a:rPr lang="lt-LT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projektai </a:t>
            </a:r>
            <a:r>
              <a:rPr lang="en-US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(“Litgrid” tinkle) </a:t>
            </a:r>
            <a:r>
              <a:rPr lang="lt-LT" dirty="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išreiškė norą tęsti ir jau kreipėsi dėl ketinimų protokolų atnaujinimo</a:t>
            </a:r>
            <a:endParaRPr lang="lt-LT" sz="1600" dirty="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C953E9C-F8B1-FC16-B6C6-797CD4A0E8A3}"/>
              </a:ext>
            </a:extLst>
          </p:cNvPr>
          <p:cNvSpPr txBox="1"/>
          <p:nvPr/>
        </p:nvSpPr>
        <p:spPr>
          <a:xfrm>
            <a:off x="734403" y="4018356"/>
            <a:ext cx="4663507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7.5</a:t>
            </a:r>
            <a:r>
              <a:rPr lang="en-US" b="1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GW</a:t>
            </a:r>
            <a:r>
              <a:rPr lang="lt-LT" b="1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naujų projektų prašymų per pirmas tris dienas nuo kvietimo pradžios</a:t>
            </a:r>
          </a:p>
          <a:p>
            <a:endParaRPr lang="lt-LT" b="1" dirty="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2.9 GW </a:t>
            </a:r>
            <a:r>
              <a:rPr lang="lt-LT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naujų </a:t>
            </a:r>
            <a:r>
              <a:rPr lang="lt-LT" dirty="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saulės prašymų</a:t>
            </a:r>
            <a:endParaRPr lang="en-US" dirty="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3.8 GW </a:t>
            </a:r>
            <a:r>
              <a:rPr lang="lt-LT" dirty="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naujų vėjo prašymų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0.8</a:t>
            </a:r>
            <a:r>
              <a:rPr lang="lt-LT" dirty="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GW naujų kaupiklių prašymų</a:t>
            </a:r>
          </a:p>
          <a:p>
            <a:pPr lvl="1"/>
            <a:r>
              <a:rPr lang="en-US" dirty="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lt-LT" dirty="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š jų – </a:t>
            </a:r>
            <a:r>
              <a:rPr lang="en-US" dirty="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4.7 GW </a:t>
            </a:r>
            <a:r>
              <a:rPr lang="lt-LT" dirty="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hibridinės elektrinės</a:t>
            </a:r>
          </a:p>
        </p:txBody>
      </p:sp>
    </p:spTree>
    <p:extLst>
      <p:ext uri="{BB962C8B-B14F-4D97-AF65-F5344CB8AC3E}">
        <p14:creationId xmlns:p14="http://schemas.microsoft.com/office/powerpoint/2010/main" val="37555321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129AFE-8334-5647-9612-DF4C8C75FD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3600" y="2941848"/>
            <a:ext cx="6007823" cy="1597369"/>
          </a:xfrm>
        </p:spPr>
        <p:txBody>
          <a:bodyPr/>
          <a:lstStyle/>
          <a:p>
            <a:r>
              <a:rPr lang="lt-LT"/>
              <a:t>Prisijungimo prie elektros perdavimo tinklų tvarkos aprašas: 5 svarbiausi pokyčiai</a:t>
            </a:r>
            <a:endParaRPr lang="en-L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B73413-2761-D445-B5AC-135FF1383B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204AA-7880-BD49-9247-4C8D2E421E71}" type="slidenum">
              <a:rPr lang="en-LT" smtClean="0"/>
              <a:pPr/>
              <a:t>6</a:t>
            </a:fld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9797043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aveikslėlis 20" descr="Paveikslėlis, kuriame yra sėdėjimas, uždaryti&#10;&#10;Automatiškai sugeneruotas aprašymas">
            <a:extLst>
              <a:ext uri="{FF2B5EF4-FFF2-40B4-BE49-F238E27FC236}">
                <a16:creationId xmlns:a16="http://schemas.microsoft.com/office/drawing/2014/main" id="{62DF7A4D-CD82-E1D1-D1F8-73399DEBBDA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70" t="22801" r="32705" b="29171"/>
          <a:stretch/>
        </p:blipFill>
        <p:spPr>
          <a:xfrm>
            <a:off x="6162675" y="-1"/>
            <a:ext cx="6029325" cy="6858001"/>
          </a:xfrm>
          <a:prstGeom prst="rect">
            <a:avLst/>
          </a:prstGeom>
        </p:spPr>
      </p:pic>
      <p:sp>
        <p:nvSpPr>
          <p:cNvPr id="9" name="Stačiakampis 8">
            <a:extLst>
              <a:ext uri="{FF2B5EF4-FFF2-40B4-BE49-F238E27FC236}">
                <a16:creationId xmlns:a16="http://schemas.microsoft.com/office/drawing/2014/main" id="{703A1E62-8EDD-DECE-BCE5-E0062217AB51}"/>
              </a:ext>
            </a:extLst>
          </p:cNvPr>
          <p:cNvSpPr/>
          <p:nvPr/>
        </p:nvSpPr>
        <p:spPr>
          <a:xfrm>
            <a:off x="0" y="0"/>
            <a:ext cx="6162675" cy="6858000"/>
          </a:xfrm>
          <a:prstGeom prst="rect">
            <a:avLst/>
          </a:prstGeom>
          <a:solidFill>
            <a:srgbClr val="B9D7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E24253-F5ED-B143-968A-695490EB2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204AA-7880-BD49-9247-4C8D2E421E71}" type="slidenum">
              <a:rPr lang="en-LT" smtClean="0"/>
              <a:pPr/>
              <a:t>7</a:t>
            </a:fld>
            <a:endParaRPr lang="en-LT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ED1020-A387-6CF4-AAA5-2E9FF365C623}"/>
              </a:ext>
            </a:extLst>
          </p:cNvPr>
          <p:cNvSpPr txBox="1"/>
          <p:nvPr/>
        </p:nvSpPr>
        <p:spPr>
          <a:xfrm>
            <a:off x="734405" y="2351782"/>
            <a:ext cx="3037496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b="1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Iki šiol: </a:t>
            </a:r>
            <a: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Prie perdavimo tinklo galima prijungti 2 GW komercinių saulės elektrinių</a:t>
            </a:r>
            <a:endParaRPr lang="lt-LT" sz="1600" dirty="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6BA40F4-E0A6-0C4A-6F25-10ACAA8DB155}"/>
              </a:ext>
            </a:extLst>
          </p:cNvPr>
          <p:cNvSpPr txBox="1"/>
          <p:nvPr/>
        </p:nvSpPr>
        <p:spPr>
          <a:xfrm>
            <a:off x="7231878" y="2338480"/>
            <a:ext cx="4019598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b="1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LRV nutarimas:</a:t>
            </a:r>
          </a:p>
          <a:p>
            <a:endParaRPr lang="lt-LT" sz="1600" dirty="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lt-LT" sz="1600" dirty="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Saulės elektrinių galios ribą galima viršyti tiek, kiek yra rinkos poreikis. Su sąlyga, kad sutinkama su PETA nurodytais generacijos ribojimais</a:t>
            </a:r>
            <a:endParaRPr lang="lt-LT" sz="1600" dirty="0">
              <a:solidFill>
                <a:srgbClr val="0F2D46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lt-LT" sz="1600" dirty="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lt-LT" sz="1600" dirty="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0" name="Tiesioji jungtis 9">
            <a:extLst>
              <a:ext uri="{FF2B5EF4-FFF2-40B4-BE49-F238E27FC236}">
                <a16:creationId xmlns:a16="http://schemas.microsoft.com/office/drawing/2014/main" id="{07F04AB8-521C-5AB3-17D7-8C7CDFA1B572}"/>
              </a:ext>
            </a:extLst>
          </p:cNvPr>
          <p:cNvCxnSpPr>
            <a:cxnSpLocks/>
          </p:cNvCxnSpPr>
          <p:nvPr/>
        </p:nvCxnSpPr>
        <p:spPr>
          <a:xfrm>
            <a:off x="-7937" y="6232702"/>
            <a:ext cx="6170612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Tiesioji jungtis 12">
            <a:extLst>
              <a:ext uri="{FF2B5EF4-FFF2-40B4-BE49-F238E27FC236}">
                <a16:creationId xmlns:a16="http://schemas.microsoft.com/office/drawing/2014/main" id="{60439AD5-37EC-74CE-C150-FFF805F4246F}"/>
              </a:ext>
            </a:extLst>
          </p:cNvPr>
          <p:cNvCxnSpPr/>
          <p:nvPr/>
        </p:nvCxnSpPr>
        <p:spPr>
          <a:xfrm>
            <a:off x="828675" y="2733675"/>
            <a:ext cx="321945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Tiesioji jungtis 13">
            <a:extLst>
              <a:ext uri="{FF2B5EF4-FFF2-40B4-BE49-F238E27FC236}">
                <a16:creationId xmlns:a16="http://schemas.microsoft.com/office/drawing/2014/main" id="{01BB1FF0-DAAC-F1CD-B471-2AE2C3233AD9}"/>
              </a:ext>
            </a:extLst>
          </p:cNvPr>
          <p:cNvCxnSpPr>
            <a:cxnSpLocks/>
          </p:cNvCxnSpPr>
          <p:nvPr/>
        </p:nvCxnSpPr>
        <p:spPr>
          <a:xfrm>
            <a:off x="7305675" y="2724150"/>
            <a:ext cx="3945801" cy="0"/>
          </a:xfrm>
          <a:prstGeom prst="line">
            <a:avLst/>
          </a:prstGeom>
          <a:ln>
            <a:solidFill>
              <a:srgbClr val="469BD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avadinimas 7">
            <a:extLst>
              <a:ext uri="{FF2B5EF4-FFF2-40B4-BE49-F238E27FC236}">
                <a16:creationId xmlns:a16="http://schemas.microsoft.com/office/drawing/2014/main" id="{5ED6B6FC-E019-41DD-14EF-5CC4EC971894}"/>
              </a:ext>
            </a:extLst>
          </p:cNvPr>
          <p:cNvSpPr txBox="1">
            <a:spLocks/>
          </p:cNvSpPr>
          <p:nvPr/>
        </p:nvSpPr>
        <p:spPr>
          <a:xfrm>
            <a:off x="359051" y="721433"/>
            <a:ext cx="4715226" cy="83691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ts val="200"/>
              </a:spcBef>
              <a:buNone/>
              <a:defRPr sz="2500" b="0" i="0" u="none" kern="1200">
                <a:solidFill>
                  <a:schemeClr val="accent5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lt-LT" dirty="0"/>
              <a:t>Neribota saulės parkų prijungimo galia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F44AE98-506E-9D28-1C79-947A8FB2B1D0}"/>
              </a:ext>
            </a:extLst>
          </p:cNvPr>
          <p:cNvSpPr txBox="1"/>
          <p:nvPr/>
        </p:nvSpPr>
        <p:spPr>
          <a:xfrm>
            <a:off x="358775" y="341423"/>
            <a:ext cx="4071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469BD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lt-LT" dirty="0">
                <a:solidFill>
                  <a:srgbClr val="469BD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lt-LT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2069BE1-ACFA-DB76-1F9E-D56B21C01491}"/>
              </a:ext>
            </a:extLst>
          </p:cNvPr>
          <p:cNvSpPr txBox="1"/>
          <p:nvPr/>
        </p:nvSpPr>
        <p:spPr>
          <a:xfrm>
            <a:off x="7231878" y="4139821"/>
            <a:ext cx="4114548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b="1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Naujas prijungimo tvarkos aprašas:</a:t>
            </a:r>
          </a:p>
          <a:p>
            <a:endParaRPr lang="lt-LT" sz="1600" dirty="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lt-LT" sz="1600" dirty="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Generacija būtų ribojama, jeigu viršytų visą šalies vartojimo poreikį, eksporto ir kaupimo galimybes</a:t>
            </a:r>
          </a:p>
        </p:txBody>
      </p:sp>
      <p:cxnSp>
        <p:nvCxnSpPr>
          <p:cNvPr id="12" name="Tiesioji jungtis 13">
            <a:extLst>
              <a:ext uri="{FF2B5EF4-FFF2-40B4-BE49-F238E27FC236}">
                <a16:creationId xmlns:a16="http://schemas.microsoft.com/office/drawing/2014/main" id="{BE490E82-DE9D-4959-36B6-F7C407345A95}"/>
              </a:ext>
            </a:extLst>
          </p:cNvPr>
          <p:cNvCxnSpPr>
            <a:cxnSpLocks/>
          </p:cNvCxnSpPr>
          <p:nvPr/>
        </p:nvCxnSpPr>
        <p:spPr>
          <a:xfrm>
            <a:off x="7305675" y="4525491"/>
            <a:ext cx="3945801" cy="0"/>
          </a:xfrm>
          <a:prstGeom prst="line">
            <a:avLst/>
          </a:prstGeom>
          <a:ln>
            <a:solidFill>
              <a:srgbClr val="469BD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28848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aveikslėlis 13" descr="Paveikslėlis, kuriame yra sėdėjimas, uždaryti&#10;&#10;Automatiškai sugeneruotas aprašymas">
            <a:extLst>
              <a:ext uri="{FF2B5EF4-FFF2-40B4-BE49-F238E27FC236}">
                <a16:creationId xmlns:a16="http://schemas.microsoft.com/office/drawing/2014/main" id="{BD2D191F-9993-84C5-CFDC-940C4DF20E1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70" t="22801" r="32705" b="29171"/>
          <a:stretch/>
        </p:blipFill>
        <p:spPr>
          <a:xfrm>
            <a:off x="6162675" y="-1"/>
            <a:ext cx="6029325" cy="6858001"/>
          </a:xfrm>
          <a:prstGeom prst="rect">
            <a:avLst/>
          </a:prstGeom>
        </p:spPr>
      </p:pic>
      <p:sp>
        <p:nvSpPr>
          <p:cNvPr id="9" name="Stačiakampis 8">
            <a:extLst>
              <a:ext uri="{FF2B5EF4-FFF2-40B4-BE49-F238E27FC236}">
                <a16:creationId xmlns:a16="http://schemas.microsoft.com/office/drawing/2014/main" id="{703A1E62-8EDD-DECE-BCE5-E0062217AB51}"/>
              </a:ext>
            </a:extLst>
          </p:cNvPr>
          <p:cNvSpPr/>
          <p:nvPr/>
        </p:nvSpPr>
        <p:spPr>
          <a:xfrm>
            <a:off x="0" y="0"/>
            <a:ext cx="6162675" cy="6858000"/>
          </a:xfrm>
          <a:prstGeom prst="rect">
            <a:avLst/>
          </a:prstGeom>
          <a:solidFill>
            <a:srgbClr val="B9D7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E24253-F5ED-B143-968A-695490EB2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204AA-7880-BD49-9247-4C8D2E421E71}" type="slidenum">
              <a:rPr lang="en-LT" smtClean="0"/>
              <a:pPr/>
              <a:t>8</a:t>
            </a:fld>
            <a:endParaRPr lang="en-LT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ED1020-A387-6CF4-AAA5-2E9FF365C623}"/>
              </a:ext>
            </a:extLst>
          </p:cNvPr>
          <p:cNvSpPr txBox="1"/>
          <p:nvPr/>
        </p:nvSpPr>
        <p:spPr>
          <a:xfrm>
            <a:off x="734405" y="2351782"/>
            <a:ext cx="3037496" cy="135421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lt-LT" b="1" dirty="0">
                <a:solidFill>
                  <a:srgbClr val="0F2D46"/>
                </a:solidFill>
                <a:effectLst/>
                <a:latin typeface="Arial"/>
                <a:cs typeface="Arial"/>
              </a:rPr>
              <a:t>Iki šiol: </a:t>
            </a:r>
            <a:r>
              <a:rPr lang="lt-LT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lt-LT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lt-LT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lt-LT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lt-LT" sz="1600" dirty="0">
                <a:latin typeface="Arial"/>
                <a:cs typeface="Arial"/>
              </a:rPr>
              <a:t>P</a:t>
            </a:r>
            <a:r>
              <a:rPr lang="lt-LT" sz="1600" dirty="0">
                <a:effectLst/>
                <a:latin typeface="Arial"/>
                <a:cs typeface="Arial"/>
              </a:rPr>
              <a:t>rie perdavimo tinklo </a:t>
            </a:r>
            <a:r>
              <a:rPr lang="lt-LT" sz="1600" dirty="0">
                <a:latin typeface="Arial"/>
                <a:cs typeface="Arial"/>
              </a:rPr>
              <a:t>jungiamų visų rūšių elektrinių leistina generuoti galia sumuojama</a:t>
            </a:r>
            <a:endParaRPr lang="lt-LT" sz="1600" dirty="0">
              <a:cs typeface="+mn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6BA40F4-E0A6-0C4A-6F25-10ACAA8DB155}"/>
              </a:ext>
            </a:extLst>
          </p:cNvPr>
          <p:cNvSpPr txBox="1"/>
          <p:nvPr/>
        </p:nvSpPr>
        <p:spPr>
          <a:xfrm>
            <a:off x="7231878" y="2338480"/>
            <a:ext cx="4102872" cy="332398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>
              <a:buClr>
                <a:srgbClr val="00EB8C"/>
              </a:buClr>
            </a:pPr>
            <a:r>
              <a:rPr lang="lt-LT" b="1" dirty="0">
                <a:solidFill>
                  <a:srgbClr val="0F2D46"/>
                </a:solidFill>
                <a:effectLst/>
                <a:latin typeface="Arial"/>
                <a:cs typeface="Arial"/>
              </a:rPr>
              <a:t>Naujas prijungimo tvarkos aprašas:</a:t>
            </a:r>
          </a:p>
          <a:p>
            <a:pPr marL="285750" indent="-285750">
              <a:buClr>
                <a:srgbClr val="00EB8C"/>
              </a:buClr>
              <a:buFont typeface="Arial" panose="020B0604020202020204" pitchFamily="34" charset="0"/>
              <a:buChar char="•"/>
            </a:pPr>
            <a:endParaRPr lang="lt-LT" sz="1600" dirty="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00EB8C"/>
              </a:buClr>
            </a:pPr>
            <a:r>
              <a:rPr lang="lt-LT" sz="1600" dirty="0">
                <a:solidFill>
                  <a:srgbClr val="0F2D46"/>
                </a:solidFill>
                <a:effectLst/>
                <a:latin typeface="Arial"/>
                <a:cs typeface="Arial"/>
              </a:rPr>
              <a:t>Vienoje perdavimo tinklo zonoje:</a:t>
            </a:r>
            <a:r>
              <a:rPr lang="lt-LT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lt-LT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lt-LT" sz="1600" dirty="0">
              <a:solidFill>
                <a:srgbClr val="0F2D46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00EB8C"/>
              </a:buClr>
              <a:buFont typeface="Arial" panose="020B0604020202020204" pitchFamily="34" charset="0"/>
              <a:buChar char="•"/>
            </a:pPr>
            <a:r>
              <a:rPr lang="lt-LT" sz="1600" dirty="0">
                <a:solidFill>
                  <a:srgbClr val="0F2D46"/>
                </a:solidFill>
                <a:effectLst/>
                <a:latin typeface="Arial"/>
                <a:cs typeface="Arial"/>
              </a:rPr>
              <a:t>100 % saulės leistinos generuoti galios;</a:t>
            </a:r>
          </a:p>
          <a:p>
            <a:pPr marL="285750" indent="-285750">
              <a:buClr>
                <a:srgbClr val="00EB8C"/>
              </a:buClr>
              <a:buFont typeface="Arial" panose="020B0604020202020204" pitchFamily="34" charset="0"/>
              <a:buChar char="•"/>
            </a:pPr>
            <a:r>
              <a:rPr lang="lt-LT" sz="1600" dirty="0">
                <a:solidFill>
                  <a:srgbClr val="0F2D46"/>
                </a:solidFill>
                <a:effectLst/>
                <a:latin typeface="Arial"/>
                <a:cs typeface="Arial"/>
              </a:rPr>
              <a:t>100 % vėjo leistinos generuoti galios</a:t>
            </a:r>
          </a:p>
          <a:p>
            <a:pPr marL="285750" indent="-285750">
              <a:buClr>
                <a:srgbClr val="00EB8C"/>
              </a:buClr>
              <a:buFont typeface="Arial" panose="020B0604020202020204" pitchFamily="34" charset="0"/>
              <a:buChar char="•"/>
            </a:pPr>
            <a:r>
              <a:rPr lang="lt-LT" sz="1600" dirty="0">
                <a:solidFill>
                  <a:srgbClr val="0F2D46"/>
                </a:solidFill>
                <a:effectLst/>
                <a:latin typeface="Arial"/>
                <a:cs typeface="Arial"/>
              </a:rPr>
              <a:t>100 % energijos kaupimo įrenginių leistinos generuoti galios</a:t>
            </a:r>
          </a:p>
          <a:p>
            <a:pPr marL="285750" indent="-285750">
              <a:buClr>
                <a:srgbClr val="00EB8C"/>
              </a:buClr>
              <a:buFont typeface="Arial" panose="020B0604020202020204" pitchFamily="34" charset="0"/>
              <a:buChar char="•"/>
            </a:pPr>
            <a:endParaRPr lang="lt-LT" sz="1600" dirty="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00EB8C"/>
              </a:buClr>
            </a:pPr>
            <a:r>
              <a:rPr lang="lt-LT" sz="1600" dirty="0">
                <a:solidFill>
                  <a:srgbClr val="0F2D46"/>
                </a:solidFill>
                <a:latin typeface="Arial"/>
                <a:cs typeface="Arial"/>
              </a:rPr>
              <a:t>Hibridinių elektrinių atveju pralaidumai vertinami atskirai </a:t>
            </a:r>
            <a: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lt-LT" sz="1600" dirty="0">
                <a:solidFill>
                  <a:srgbClr val="0F2D46"/>
                </a:solidFill>
                <a:latin typeface="Arial"/>
                <a:cs typeface="Arial"/>
              </a:rPr>
              <a:t>saulės dalis su kitomis saulės elektrinėmis, vėjo su vėju</a:t>
            </a:r>
            <a:endParaRPr lang="lt-LT" sz="1600" dirty="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00EB8C"/>
              </a:buClr>
              <a:buFont typeface="Arial" panose="020B0604020202020204" pitchFamily="34" charset="0"/>
              <a:buChar char="•"/>
            </a:pPr>
            <a:endParaRPr lang="lt-LT" sz="1600" dirty="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0" name="Tiesioji jungtis 9">
            <a:extLst>
              <a:ext uri="{FF2B5EF4-FFF2-40B4-BE49-F238E27FC236}">
                <a16:creationId xmlns:a16="http://schemas.microsoft.com/office/drawing/2014/main" id="{07F04AB8-521C-5AB3-17D7-8C7CDFA1B572}"/>
              </a:ext>
            </a:extLst>
          </p:cNvPr>
          <p:cNvCxnSpPr>
            <a:cxnSpLocks/>
          </p:cNvCxnSpPr>
          <p:nvPr/>
        </p:nvCxnSpPr>
        <p:spPr>
          <a:xfrm>
            <a:off x="-7937" y="6232702"/>
            <a:ext cx="6170612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Tiesioji jungtis 2">
            <a:extLst>
              <a:ext uri="{FF2B5EF4-FFF2-40B4-BE49-F238E27FC236}">
                <a16:creationId xmlns:a16="http://schemas.microsoft.com/office/drawing/2014/main" id="{E3971694-D9C5-7ADB-B58B-A01C4E885222}"/>
              </a:ext>
            </a:extLst>
          </p:cNvPr>
          <p:cNvCxnSpPr/>
          <p:nvPr/>
        </p:nvCxnSpPr>
        <p:spPr>
          <a:xfrm>
            <a:off x="828675" y="2733675"/>
            <a:ext cx="321945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Tiesioji jungtis 3">
            <a:extLst>
              <a:ext uri="{FF2B5EF4-FFF2-40B4-BE49-F238E27FC236}">
                <a16:creationId xmlns:a16="http://schemas.microsoft.com/office/drawing/2014/main" id="{813E4578-E88C-7958-62B1-B8141F0D4C3F}"/>
              </a:ext>
            </a:extLst>
          </p:cNvPr>
          <p:cNvCxnSpPr>
            <a:cxnSpLocks/>
          </p:cNvCxnSpPr>
          <p:nvPr/>
        </p:nvCxnSpPr>
        <p:spPr>
          <a:xfrm>
            <a:off x="7305675" y="2724150"/>
            <a:ext cx="3945801" cy="0"/>
          </a:xfrm>
          <a:prstGeom prst="line">
            <a:avLst/>
          </a:prstGeom>
          <a:ln>
            <a:solidFill>
              <a:srgbClr val="469BD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Pavadinimas 7">
            <a:extLst>
              <a:ext uri="{FF2B5EF4-FFF2-40B4-BE49-F238E27FC236}">
                <a16:creationId xmlns:a16="http://schemas.microsoft.com/office/drawing/2014/main" id="{B7B4C1C0-B970-3BA9-D14B-E4E02F2C63E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lt-LT" dirty="0">
                <a:effectLst/>
              </a:rPr>
              <a:t>300 proc. tinklo galios išnaudojimas</a:t>
            </a:r>
            <a:endParaRPr lang="lt-LT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662011A-CFCF-121A-AD6A-21FF2B351C11}"/>
              </a:ext>
            </a:extLst>
          </p:cNvPr>
          <p:cNvSpPr txBox="1"/>
          <p:nvPr/>
        </p:nvSpPr>
        <p:spPr>
          <a:xfrm>
            <a:off x="358775" y="341423"/>
            <a:ext cx="4071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400">
                <a:solidFill>
                  <a:srgbClr val="469BD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lt-LT">
                <a:solidFill>
                  <a:srgbClr val="469BD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lt-L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50016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aveikslėlis 13" descr="Paveikslėlis, kuriame yra sėdėjimas, uždaryti&#10;&#10;Automatiškai sugeneruotas aprašymas">
            <a:extLst>
              <a:ext uri="{FF2B5EF4-FFF2-40B4-BE49-F238E27FC236}">
                <a16:creationId xmlns:a16="http://schemas.microsoft.com/office/drawing/2014/main" id="{BD2D191F-9993-84C5-CFDC-940C4DF20E1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70" t="22801" r="32705" b="29171"/>
          <a:stretch/>
        </p:blipFill>
        <p:spPr>
          <a:xfrm>
            <a:off x="6162675" y="-1"/>
            <a:ext cx="6029325" cy="6858001"/>
          </a:xfrm>
          <a:prstGeom prst="rect">
            <a:avLst/>
          </a:prstGeom>
        </p:spPr>
      </p:pic>
      <p:sp>
        <p:nvSpPr>
          <p:cNvPr id="9" name="Stačiakampis 8">
            <a:extLst>
              <a:ext uri="{FF2B5EF4-FFF2-40B4-BE49-F238E27FC236}">
                <a16:creationId xmlns:a16="http://schemas.microsoft.com/office/drawing/2014/main" id="{703A1E62-8EDD-DECE-BCE5-E0062217AB51}"/>
              </a:ext>
            </a:extLst>
          </p:cNvPr>
          <p:cNvSpPr/>
          <p:nvPr/>
        </p:nvSpPr>
        <p:spPr>
          <a:xfrm>
            <a:off x="0" y="0"/>
            <a:ext cx="6162675" cy="6858000"/>
          </a:xfrm>
          <a:prstGeom prst="rect">
            <a:avLst/>
          </a:prstGeom>
          <a:solidFill>
            <a:srgbClr val="B9D7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E24253-F5ED-B143-968A-695490EB2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204AA-7880-BD49-9247-4C8D2E421E71}" type="slidenum">
              <a:rPr lang="en-LT" smtClean="0"/>
              <a:pPr/>
              <a:t>9</a:t>
            </a:fld>
            <a:endParaRPr lang="en-LT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ED1020-A387-6CF4-AAA5-2E9FF365C623}"/>
              </a:ext>
            </a:extLst>
          </p:cNvPr>
          <p:cNvSpPr txBox="1"/>
          <p:nvPr/>
        </p:nvSpPr>
        <p:spPr>
          <a:xfrm>
            <a:off x="734405" y="2351782"/>
            <a:ext cx="3037496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b="1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Iki šiol: </a:t>
            </a:r>
            <a: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Pralaidumai išduodami pagal „pirmas atėjai, pirmas gavai“ principą</a:t>
            </a:r>
            <a:endParaRPr lang="lt-LT" sz="1600" dirty="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6BA40F4-E0A6-0C4A-6F25-10ACAA8DB155}"/>
              </a:ext>
            </a:extLst>
          </p:cNvPr>
          <p:cNvSpPr txBox="1"/>
          <p:nvPr/>
        </p:nvSpPr>
        <p:spPr>
          <a:xfrm>
            <a:off x="7231878" y="2338480"/>
            <a:ext cx="4102872" cy="3816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Clr>
                <a:srgbClr val="00EB8C"/>
              </a:buClr>
            </a:pPr>
            <a:r>
              <a:rPr lang="lt-LT" b="1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Naujas prijungimo tvarkos aprašas:</a:t>
            </a:r>
          </a:p>
          <a:p>
            <a:pPr marL="285750" indent="-285750">
              <a:buClr>
                <a:srgbClr val="00EB8C"/>
              </a:buClr>
              <a:buFont typeface="Arial" panose="020B0604020202020204" pitchFamily="34" charset="0"/>
              <a:buChar char="•"/>
            </a:pPr>
            <a:endParaRPr lang="lt-LT" sz="1600" dirty="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Nustatyti pralaidumų suteikimo prioritetai:</a:t>
            </a:r>
          </a:p>
          <a:p>
            <a:pPr>
              <a:buClr>
                <a:srgbClr val="00EB8C"/>
              </a:buClr>
            </a:pPr>
            <a:endParaRPr lang="lt-LT" sz="1600" dirty="0">
              <a:solidFill>
                <a:srgbClr val="0F2D46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00EB8C"/>
              </a:buClr>
              <a:buFont typeface="Arial" panose="020B0604020202020204" pitchFamily="34" charset="0"/>
              <a:buChar char="•"/>
            </a:pPr>
            <a: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Jūrinis vėjas, </a:t>
            </a:r>
            <a:r>
              <a:rPr lang="en-US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1.4 GW</a:t>
            </a:r>
            <a:endParaRPr lang="lt-LT" sz="1600" dirty="0">
              <a:solidFill>
                <a:srgbClr val="0F2D46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00EB8C"/>
              </a:buClr>
              <a:buFont typeface="Arial" panose="020B0604020202020204" pitchFamily="34" charset="0"/>
              <a:buChar char="•"/>
            </a:pPr>
            <a: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Fiziniai gaminantys vartotojai</a:t>
            </a:r>
            <a:endParaRPr lang="en-US" sz="1600" dirty="0">
              <a:solidFill>
                <a:srgbClr val="0F2D46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00EB8C"/>
              </a:buClr>
              <a:buFont typeface="Arial" panose="020B0604020202020204" pitchFamily="34" charset="0"/>
              <a:buChar char="•"/>
            </a:pPr>
            <a: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Elektrinės su kaupikliais</a:t>
            </a:r>
          </a:p>
          <a:p>
            <a:pPr marL="285750" indent="-285750">
              <a:buClr>
                <a:srgbClr val="00EB8C"/>
              </a:buClr>
              <a:buFont typeface="Arial" panose="020B0604020202020204" pitchFamily="34" charset="0"/>
              <a:buChar char="•"/>
            </a:pPr>
            <a:r>
              <a:rPr lang="lt-LT" sz="1600" dirty="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Juridiniai gaminantys vartotojai</a:t>
            </a:r>
            <a:endParaRPr lang="lt-LT" sz="1600" dirty="0">
              <a:solidFill>
                <a:srgbClr val="0F2D46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00EB8C"/>
              </a:buClr>
              <a:buFont typeface="Arial" panose="020B0604020202020204" pitchFamily="34" charset="0"/>
              <a:buChar char="•"/>
            </a:pPr>
            <a:r>
              <a:rPr lang="lt-LT" sz="1600" dirty="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Hibridinės elektrinės</a:t>
            </a:r>
          </a:p>
          <a:p>
            <a:pPr marL="285750" indent="-285750">
              <a:buClr>
                <a:srgbClr val="00EB8C"/>
              </a:buClr>
              <a:buFont typeface="Arial" panose="020B0604020202020204" pitchFamily="34" charset="0"/>
              <a:buChar char="•"/>
            </a:pPr>
            <a:r>
              <a:rPr lang="lt-LT" sz="1600" dirty="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Vienos rūšies elektrinės</a:t>
            </a:r>
          </a:p>
          <a:p>
            <a:pPr marL="285750" indent="-285750">
              <a:buClr>
                <a:srgbClr val="00EB8C"/>
              </a:buClr>
              <a:buFont typeface="Arial" panose="020B0604020202020204" pitchFamily="34" charset="0"/>
              <a:buChar char="•"/>
            </a:pPr>
            <a:endParaRPr lang="lt-LT" sz="1600" dirty="0">
              <a:solidFill>
                <a:srgbClr val="0F2D46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00EB8C"/>
              </a:buClr>
            </a:pPr>
            <a:r>
              <a:rPr lang="lt-LT" sz="1600" dirty="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Prioritetai vertinami ir pralaidumai išduodami kas tris mėnesius organizuojamais galių rezervavimo šaukimais</a:t>
            </a:r>
          </a:p>
        </p:txBody>
      </p:sp>
      <p:cxnSp>
        <p:nvCxnSpPr>
          <p:cNvPr id="10" name="Tiesioji jungtis 9">
            <a:extLst>
              <a:ext uri="{FF2B5EF4-FFF2-40B4-BE49-F238E27FC236}">
                <a16:creationId xmlns:a16="http://schemas.microsoft.com/office/drawing/2014/main" id="{07F04AB8-521C-5AB3-17D7-8C7CDFA1B572}"/>
              </a:ext>
            </a:extLst>
          </p:cNvPr>
          <p:cNvCxnSpPr>
            <a:cxnSpLocks/>
          </p:cNvCxnSpPr>
          <p:nvPr/>
        </p:nvCxnSpPr>
        <p:spPr>
          <a:xfrm>
            <a:off x="-7937" y="6232702"/>
            <a:ext cx="6170612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Tiesioji jungtis 2">
            <a:extLst>
              <a:ext uri="{FF2B5EF4-FFF2-40B4-BE49-F238E27FC236}">
                <a16:creationId xmlns:a16="http://schemas.microsoft.com/office/drawing/2014/main" id="{E3971694-D9C5-7ADB-B58B-A01C4E885222}"/>
              </a:ext>
            </a:extLst>
          </p:cNvPr>
          <p:cNvCxnSpPr/>
          <p:nvPr/>
        </p:nvCxnSpPr>
        <p:spPr>
          <a:xfrm>
            <a:off x="828675" y="2733675"/>
            <a:ext cx="321945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Tiesioji jungtis 3">
            <a:extLst>
              <a:ext uri="{FF2B5EF4-FFF2-40B4-BE49-F238E27FC236}">
                <a16:creationId xmlns:a16="http://schemas.microsoft.com/office/drawing/2014/main" id="{813E4578-E88C-7958-62B1-B8141F0D4C3F}"/>
              </a:ext>
            </a:extLst>
          </p:cNvPr>
          <p:cNvCxnSpPr>
            <a:cxnSpLocks/>
          </p:cNvCxnSpPr>
          <p:nvPr/>
        </p:nvCxnSpPr>
        <p:spPr>
          <a:xfrm>
            <a:off x="7305675" y="2724150"/>
            <a:ext cx="4029075" cy="0"/>
          </a:xfrm>
          <a:prstGeom prst="line">
            <a:avLst/>
          </a:prstGeom>
          <a:ln>
            <a:solidFill>
              <a:srgbClr val="469BD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6662011A-CFCF-121A-AD6A-21FF2B351C11}"/>
              </a:ext>
            </a:extLst>
          </p:cNvPr>
          <p:cNvSpPr txBox="1"/>
          <p:nvPr/>
        </p:nvSpPr>
        <p:spPr>
          <a:xfrm>
            <a:off x="358775" y="341423"/>
            <a:ext cx="4071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400">
                <a:solidFill>
                  <a:srgbClr val="469BD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lt-LT">
                <a:solidFill>
                  <a:srgbClr val="469BD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lt-L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Pavadinimas 7">
            <a:extLst>
              <a:ext uri="{FF2B5EF4-FFF2-40B4-BE49-F238E27FC236}">
                <a16:creationId xmlns:a16="http://schemas.microsoft.com/office/drawing/2014/main" id="{15309B65-A377-DDE8-DDA6-64FAB5DA7B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9051" y="721433"/>
            <a:ext cx="4715226" cy="836912"/>
          </a:xfrm>
        </p:spPr>
        <p:txBody>
          <a:bodyPr/>
          <a:lstStyle/>
          <a:p>
            <a:r>
              <a:rPr lang="lt-LT">
                <a:effectLst/>
              </a:rPr>
              <a:t>Prioritetais pagrįsta </a:t>
            </a:r>
            <a:r>
              <a:rPr lang="lt-LT"/>
              <a:t>pralaidumo r</a:t>
            </a:r>
            <a:r>
              <a:rPr lang="lt-LT">
                <a:effectLst/>
              </a:rPr>
              <a:t>ezervavimo tvarka</a:t>
            </a:r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73183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aveikslėlis 13" descr="Paveikslėlis, kuriame yra sėdėjimas, uždaryti&#10;&#10;Automatiškai sugeneruotas aprašymas">
            <a:extLst>
              <a:ext uri="{FF2B5EF4-FFF2-40B4-BE49-F238E27FC236}">
                <a16:creationId xmlns:a16="http://schemas.microsoft.com/office/drawing/2014/main" id="{BD2D191F-9993-84C5-CFDC-940C4DF20E1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70" t="22801" r="32705" b="29171"/>
          <a:stretch/>
        </p:blipFill>
        <p:spPr>
          <a:xfrm>
            <a:off x="6162675" y="-1"/>
            <a:ext cx="6029325" cy="6858001"/>
          </a:xfrm>
          <a:prstGeom prst="rect">
            <a:avLst/>
          </a:prstGeom>
        </p:spPr>
      </p:pic>
      <p:sp>
        <p:nvSpPr>
          <p:cNvPr id="9" name="Stačiakampis 8">
            <a:extLst>
              <a:ext uri="{FF2B5EF4-FFF2-40B4-BE49-F238E27FC236}">
                <a16:creationId xmlns:a16="http://schemas.microsoft.com/office/drawing/2014/main" id="{703A1E62-8EDD-DECE-BCE5-E0062217AB51}"/>
              </a:ext>
            </a:extLst>
          </p:cNvPr>
          <p:cNvSpPr/>
          <p:nvPr/>
        </p:nvSpPr>
        <p:spPr>
          <a:xfrm>
            <a:off x="0" y="0"/>
            <a:ext cx="6162675" cy="6858000"/>
          </a:xfrm>
          <a:prstGeom prst="rect">
            <a:avLst/>
          </a:prstGeom>
          <a:solidFill>
            <a:srgbClr val="B9D7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E24253-F5ED-B143-968A-695490EB2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204AA-7880-BD49-9247-4C8D2E421E71}" type="slidenum">
              <a:rPr lang="en-LT" smtClean="0"/>
              <a:pPr/>
              <a:t>10</a:t>
            </a:fld>
            <a:endParaRPr lang="en-LT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ED1020-A387-6CF4-AAA5-2E9FF365C623}"/>
              </a:ext>
            </a:extLst>
          </p:cNvPr>
          <p:cNvSpPr txBox="1"/>
          <p:nvPr/>
        </p:nvSpPr>
        <p:spPr>
          <a:xfrm>
            <a:off x="734405" y="2351782"/>
            <a:ext cx="3037496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b="1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Iki šiol: </a:t>
            </a:r>
            <a: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Nebuvo skatinama</a:t>
            </a:r>
            <a:endParaRPr lang="lt-LT" sz="1600" dirty="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6BA40F4-E0A6-0C4A-6F25-10ACAA8DB155}"/>
              </a:ext>
            </a:extLst>
          </p:cNvPr>
          <p:cNvSpPr txBox="1"/>
          <p:nvPr/>
        </p:nvSpPr>
        <p:spPr>
          <a:xfrm>
            <a:off x="6399796" y="2351782"/>
            <a:ext cx="5561097" cy="23391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Clr>
                <a:srgbClr val="00EB8C"/>
              </a:buClr>
            </a:pPr>
            <a:r>
              <a:rPr lang="lt-LT" b="1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Naujas prijungimo tvarkos aprašas:</a:t>
            </a:r>
          </a:p>
          <a:p>
            <a:pPr marL="285750" indent="-285750">
              <a:buClr>
                <a:srgbClr val="00EB8C"/>
              </a:buClr>
              <a:buFont typeface="Arial" panose="020B0604020202020204" pitchFamily="34" charset="0"/>
              <a:buChar char="•"/>
            </a:pPr>
            <a:endParaRPr lang="lt-LT" sz="1600" dirty="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00EB8C"/>
              </a:buClr>
              <a:buFont typeface="Arial" panose="020B0604020202020204" pitchFamily="34" charset="0"/>
              <a:buChar char="•"/>
            </a:pPr>
            <a:r>
              <a:rPr lang="lt-LT" sz="1600" dirty="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ukštesnis prioritetas tinklo galios rezervacijai, palyginti su saulės, vėjo ar hibridinėmis elektrinėmis</a:t>
            </a:r>
            <a:endParaRPr lang="lt-LT" sz="1600" dirty="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00EB8C"/>
              </a:buClr>
              <a:buFont typeface="Arial" panose="020B0604020202020204" pitchFamily="34" charset="0"/>
              <a:buChar char="•"/>
            </a:pPr>
            <a:endParaRPr lang="lt-LT" sz="1600" dirty="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00EB8C"/>
              </a:buClr>
              <a:buFont typeface="Arial" panose="020B0604020202020204" pitchFamily="34" charset="0"/>
              <a:buChar char="•"/>
            </a:pPr>
            <a:r>
              <a:rPr lang="lt-LT" sz="1600" dirty="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Sistemoje e</a:t>
            </a:r>
            <a: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sant gamybos pertekliui – 2 kartus mažesni gamybos ribojimai, palyginti su elektrinėmis be kaupimo įrenginių</a:t>
            </a:r>
            <a:endParaRPr lang="lt-LT" sz="1600" dirty="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00EB8C"/>
              </a:buClr>
              <a:buFont typeface="Arial" panose="020B0604020202020204" pitchFamily="34" charset="0"/>
              <a:buChar char="•"/>
            </a:pPr>
            <a:endParaRPr lang="lt-LT" sz="1600" dirty="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0" name="Tiesioji jungtis 9">
            <a:extLst>
              <a:ext uri="{FF2B5EF4-FFF2-40B4-BE49-F238E27FC236}">
                <a16:creationId xmlns:a16="http://schemas.microsoft.com/office/drawing/2014/main" id="{07F04AB8-521C-5AB3-17D7-8C7CDFA1B572}"/>
              </a:ext>
            </a:extLst>
          </p:cNvPr>
          <p:cNvCxnSpPr>
            <a:cxnSpLocks/>
          </p:cNvCxnSpPr>
          <p:nvPr/>
        </p:nvCxnSpPr>
        <p:spPr>
          <a:xfrm>
            <a:off x="-7937" y="6232702"/>
            <a:ext cx="6170612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Tiesioji jungtis 2">
            <a:extLst>
              <a:ext uri="{FF2B5EF4-FFF2-40B4-BE49-F238E27FC236}">
                <a16:creationId xmlns:a16="http://schemas.microsoft.com/office/drawing/2014/main" id="{E3971694-D9C5-7ADB-B58B-A01C4E885222}"/>
              </a:ext>
            </a:extLst>
          </p:cNvPr>
          <p:cNvCxnSpPr/>
          <p:nvPr/>
        </p:nvCxnSpPr>
        <p:spPr>
          <a:xfrm>
            <a:off x="828675" y="2733675"/>
            <a:ext cx="321945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Tiesioji jungtis 3">
            <a:extLst>
              <a:ext uri="{FF2B5EF4-FFF2-40B4-BE49-F238E27FC236}">
                <a16:creationId xmlns:a16="http://schemas.microsoft.com/office/drawing/2014/main" id="{813E4578-E88C-7958-62B1-B8141F0D4C3F}"/>
              </a:ext>
            </a:extLst>
          </p:cNvPr>
          <p:cNvCxnSpPr>
            <a:cxnSpLocks/>
          </p:cNvCxnSpPr>
          <p:nvPr/>
        </p:nvCxnSpPr>
        <p:spPr>
          <a:xfrm>
            <a:off x="6488760" y="2733675"/>
            <a:ext cx="3969818" cy="0"/>
          </a:xfrm>
          <a:prstGeom prst="line">
            <a:avLst/>
          </a:prstGeom>
          <a:ln>
            <a:solidFill>
              <a:srgbClr val="469BD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6662011A-CFCF-121A-AD6A-21FF2B351C11}"/>
              </a:ext>
            </a:extLst>
          </p:cNvPr>
          <p:cNvSpPr txBox="1"/>
          <p:nvPr/>
        </p:nvSpPr>
        <p:spPr>
          <a:xfrm>
            <a:off x="358775" y="341423"/>
            <a:ext cx="4071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400">
                <a:solidFill>
                  <a:srgbClr val="469BD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lt-LT">
                <a:solidFill>
                  <a:srgbClr val="469BD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lt-L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Pavadinimas 7">
            <a:extLst>
              <a:ext uri="{FF2B5EF4-FFF2-40B4-BE49-F238E27FC236}">
                <a16:creationId xmlns:a16="http://schemas.microsoft.com/office/drawing/2014/main" id="{15309B65-A377-DDE8-DDA6-64FAB5DA7B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9051" y="721433"/>
            <a:ext cx="4715226" cy="836912"/>
          </a:xfrm>
        </p:spPr>
        <p:txBody>
          <a:bodyPr/>
          <a:lstStyle/>
          <a:p>
            <a:r>
              <a:rPr lang="lt-LT">
                <a:effectLst/>
              </a:rPr>
              <a:t>Elektrinių su kaupimo įrenginiais s</a:t>
            </a:r>
            <a:r>
              <a:rPr lang="lt-LT"/>
              <a:t>katinimas</a:t>
            </a:r>
          </a:p>
        </p:txBody>
      </p:sp>
    </p:spTree>
    <p:extLst>
      <p:ext uri="{BB962C8B-B14F-4D97-AF65-F5344CB8AC3E}">
        <p14:creationId xmlns:p14="http://schemas.microsoft.com/office/powerpoint/2010/main" val="28958151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aveikslėlis 13" descr="Paveikslėlis, kuriame yra sėdėjimas, uždaryti&#10;&#10;Automatiškai sugeneruotas aprašymas">
            <a:extLst>
              <a:ext uri="{FF2B5EF4-FFF2-40B4-BE49-F238E27FC236}">
                <a16:creationId xmlns:a16="http://schemas.microsoft.com/office/drawing/2014/main" id="{BD2D191F-9993-84C5-CFDC-940C4DF20E1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70" t="22801" r="32705" b="29171"/>
          <a:stretch/>
        </p:blipFill>
        <p:spPr>
          <a:xfrm>
            <a:off x="6162675" y="-1"/>
            <a:ext cx="6029325" cy="6858001"/>
          </a:xfrm>
          <a:prstGeom prst="rect">
            <a:avLst/>
          </a:prstGeom>
        </p:spPr>
      </p:pic>
      <p:sp>
        <p:nvSpPr>
          <p:cNvPr id="9" name="Stačiakampis 8">
            <a:extLst>
              <a:ext uri="{FF2B5EF4-FFF2-40B4-BE49-F238E27FC236}">
                <a16:creationId xmlns:a16="http://schemas.microsoft.com/office/drawing/2014/main" id="{703A1E62-8EDD-DECE-BCE5-E0062217AB51}"/>
              </a:ext>
            </a:extLst>
          </p:cNvPr>
          <p:cNvSpPr/>
          <p:nvPr/>
        </p:nvSpPr>
        <p:spPr>
          <a:xfrm>
            <a:off x="0" y="0"/>
            <a:ext cx="6162675" cy="6858000"/>
          </a:xfrm>
          <a:prstGeom prst="rect">
            <a:avLst/>
          </a:prstGeom>
          <a:solidFill>
            <a:srgbClr val="B9D7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E24253-F5ED-B143-968A-695490EB2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204AA-7880-BD49-9247-4C8D2E421E71}" type="slidenum">
              <a:rPr lang="en-LT" smtClean="0"/>
              <a:pPr/>
              <a:t>11</a:t>
            </a:fld>
            <a:endParaRPr lang="en-LT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ED1020-A387-6CF4-AAA5-2E9FF365C623}"/>
              </a:ext>
            </a:extLst>
          </p:cNvPr>
          <p:cNvSpPr txBox="1"/>
          <p:nvPr/>
        </p:nvSpPr>
        <p:spPr>
          <a:xfrm>
            <a:off x="734405" y="2351782"/>
            <a:ext cx="3037496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b="1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Iki šiol: </a:t>
            </a:r>
            <a: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Nebuvo skatinama</a:t>
            </a:r>
            <a:endParaRPr lang="lt-LT" sz="1600" dirty="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6BA40F4-E0A6-0C4A-6F25-10ACAA8DB155}"/>
              </a:ext>
            </a:extLst>
          </p:cNvPr>
          <p:cNvSpPr txBox="1"/>
          <p:nvPr/>
        </p:nvSpPr>
        <p:spPr>
          <a:xfrm>
            <a:off x="7231878" y="2351782"/>
            <a:ext cx="4102872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Clr>
                <a:srgbClr val="00EB8C"/>
              </a:buClr>
            </a:pPr>
            <a:r>
              <a:rPr lang="lt-LT" b="1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Naujas prijungimo tvarkos aprašas:</a:t>
            </a:r>
          </a:p>
          <a:p>
            <a:pPr marL="285750" indent="-285750">
              <a:buClr>
                <a:srgbClr val="00EB8C"/>
              </a:buClr>
              <a:buFont typeface="Arial" panose="020B0604020202020204" pitchFamily="34" charset="0"/>
              <a:buChar char="•"/>
            </a:pPr>
            <a:endParaRPr lang="lt-LT" sz="1600" dirty="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lt-LT" sz="1600" dirty="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lt-LT" sz="1600" dirty="0">
                <a:solidFill>
                  <a:srgbClr val="0F2D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ukštesnis prioritetas tinklo galios rezervacijai, palyginti su vienos AEI</a:t>
            </a:r>
            <a:b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lt-LT" sz="1600" dirty="0">
                <a:solidFill>
                  <a:srgbClr val="0F2D4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rūšies elektrinėmis</a:t>
            </a:r>
            <a:endParaRPr lang="lt-LT" sz="1600" dirty="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00EB8C"/>
              </a:buClr>
              <a:buFont typeface="Arial" panose="020B0604020202020204" pitchFamily="34" charset="0"/>
              <a:buChar char="•"/>
            </a:pPr>
            <a:endParaRPr lang="lt-LT" sz="1600" dirty="0">
              <a:solidFill>
                <a:srgbClr val="0F2D4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0" name="Tiesioji jungtis 9">
            <a:extLst>
              <a:ext uri="{FF2B5EF4-FFF2-40B4-BE49-F238E27FC236}">
                <a16:creationId xmlns:a16="http://schemas.microsoft.com/office/drawing/2014/main" id="{07F04AB8-521C-5AB3-17D7-8C7CDFA1B572}"/>
              </a:ext>
            </a:extLst>
          </p:cNvPr>
          <p:cNvCxnSpPr>
            <a:cxnSpLocks/>
          </p:cNvCxnSpPr>
          <p:nvPr/>
        </p:nvCxnSpPr>
        <p:spPr>
          <a:xfrm>
            <a:off x="-7937" y="6232702"/>
            <a:ext cx="6170612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Tiesioji jungtis 2">
            <a:extLst>
              <a:ext uri="{FF2B5EF4-FFF2-40B4-BE49-F238E27FC236}">
                <a16:creationId xmlns:a16="http://schemas.microsoft.com/office/drawing/2014/main" id="{E3971694-D9C5-7ADB-B58B-A01C4E885222}"/>
              </a:ext>
            </a:extLst>
          </p:cNvPr>
          <p:cNvCxnSpPr/>
          <p:nvPr/>
        </p:nvCxnSpPr>
        <p:spPr>
          <a:xfrm>
            <a:off x="828675" y="2733675"/>
            <a:ext cx="321945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Tiesioji jungtis 3">
            <a:extLst>
              <a:ext uri="{FF2B5EF4-FFF2-40B4-BE49-F238E27FC236}">
                <a16:creationId xmlns:a16="http://schemas.microsoft.com/office/drawing/2014/main" id="{813E4578-E88C-7958-62B1-B8141F0D4C3F}"/>
              </a:ext>
            </a:extLst>
          </p:cNvPr>
          <p:cNvCxnSpPr>
            <a:cxnSpLocks/>
          </p:cNvCxnSpPr>
          <p:nvPr/>
        </p:nvCxnSpPr>
        <p:spPr>
          <a:xfrm>
            <a:off x="7305675" y="2724150"/>
            <a:ext cx="4029075" cy="0"/>
          </a:xfrm>
          <a:prstGeom prst="line">
            <a:avLst/>
          </a:prstGeom>
          <a:ln>
            <a:solidFill>
              <a:srgbClr val="469BD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6662011A-CFCF-121A-AD6A-21FF2B351C11}"/>
              </a:ext>
            </a:extLst>
          </p:cNvPr>
          <p:cNvSpPr txBox="1"/>
          <p:nvPr/>
        </p:nvSpPr>
        <p:spPr>
          <a:xfrm>
            <a:off x="358775" y="341423"/>
            <a:ext cx="4071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400">
                <a:solidFill>
                  <a:srgbClr val="469BD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lt-LT">
                <a:solidFill>
                  <a:srgbClr val="469BD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lt-L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Pavadinimas 7">
            <a:extLst>
              <a:ext uri="{FF2B5EF4-FFF2-40B4-BE49-F238E27FC236}">
                <a16:creationId xmlns:a16="http://schemas.microsoft.com/office/drawing/2014/main" id="{15309B65-A377-DDE8-DDA6-64FAB5DA7B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9051" y="721433"/>
            <a:ext cx="4715226" cy="836912"/>
          </a:xfrm>
        </p:spPr>
        <p:txBody>
          <a:bodyPr/>
          <a:lstStyle/>
          <a:p>
            <a:r>
              <a:rPr lang="lt-LT">
                <a:effectLst/>
              </a:rPr>
              <a:t>Hibridinių elektrinių s</a:t>
            </a:r>
            <a:r>
              <a:rPr lang="lt-LT"/>
              <a:t>katinimas</a:t>
            </a:r>
          </a:p>
        </p:txBody>
      </p:sp>
    </p:spTree>
    <p:extLst>
      <p:ext uri="{BB962C8B-B14F-4D97-AF65-F5344CB8AC3E}">
        <p14:creationId xmlns:p14="http://schemas.microsoft.com/office/powerpoint/2010/main" val="28020607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4451F84E-0CF2-054D-BA19-6B4B68973A0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lt-LT"/>
              <a:t>Ačiū!</a:t>
            </a:r>
          </a:p>
        </p:txBody>
      </p:sp>
    </p:spTree>
    <p:extLst>
      <p:ext uri="{BB962C8B-B14F-4D97-AF65-F5344CB8AC3E}">
        <p14:creationId xmlns:p14="http://schemas.microsoft.com/office/powerpoint/2010/main" val="38313846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iesas xmlns="e46cb747-5011-47ae-b7c1-c85f05896fcf">true</Viesas>
    <TemplateUrl xmlns="http://schemas.microsoft.com/sharepoint/v3" xsi:nil="true"/>
    <rusiavimas xmlns="e46cb747-5011-47ae-b7c1-c85f05896fcf" xsi:nil="true"/>
    <Pagrindinis xmlns="e46cb747-5011-47ae-b7c1-c85f05896fcf">false</Pagrindinis>
    <Antrinis xmlns="e46cb747-5011-47ae-b7c1-c85f05896fcf">true</Antrinis>
    <xd_ProgID xmlns="http://schemas.microsoft.com/sharepoint/v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0B7028C022D7F345A60887BB29820B25" ma:contentTypeVersion="2" ma:contentTypeDescription="" ma:contentTypeScope="" ma:versionID="ea5de3f56ab1e6ee9358ef28bc222931">
  <xsd:schema xmlns:xsd="http://www.w3.org/2001/XMLSchema" xmlns:xs="http://www.w3.org/2001/XMLSchema" xmlns:p="http://schemas.microsoft.com/office/2006/metadata/properties" xmlns:ns1="http://schemas.microsoft.com/sharepoint/v3" xmlns:ns2="e46cb747-5011-47ae-b7c1-c85f05896fcf" targetNamespace="http://schemas.microsoft.com/office/2006/metadata/properties" ma:root="true" ma:fieldsID="5094b8d2013bb9f9e43fe69bd1c9cf3d" ns1:_="" ns2:_="">
    <xsd:import namespace="http://schemas.microsoft.com/sharepoint/v3"/>
    <xsd:import namespace="e46cb747-5011-47ae-b7c1-c85f05896fcf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6" nillable="true" ma:displayName="HTML failo saitas" ma:hidden="true" ma:internalName="xd_ProgID">
      <xsd:simpleType>
        <xsd:restriction base="dms:Text"/>
      </xsd:simpleType>
    </xsd:element>
    <xsd:element name="TemplateUrl" ma:index="7" nillable="true" ma:displayName="Šablono saitas" ma:hidden="true" ma:internalName="TemplateUrl">
      <xsd:simpleType>
        <xsd:restriction base="dms:Text"/>
      </xsd:simpleType>
    </xsd:element>
    <xsd:element name="xd_Signature" ma:index="8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6cb747-5011-47ae-b7c1-c85f05896fcf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9" nillable="true" ma:displayName="Rūšiavimas" ma:internalName="rusiavimas" ma:percentage="FALSE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8021D9D-9709-4BD6-8CC0-81D851171ABE}">
  <ds:schemaRefs>
    <ds:schemaRef ds:uri="http://schemas.microsoft.com/office/2006/documentManagement/types"/>
    <ds:schemaRef ds:uri="http://purl.org/dc/elements/1.1/"/>
    <ds:schemaRef ds:uri="8147d243-9467-4836-9be4-2814a5a84ee1"/>
    <ds:schemaRef ds:uri="48768c37-b046-494f-a6ae-08965d25b616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4296A4D-08D4-41E7-817C-565A95C9569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16C8E1D-3180-4BF6-8C89-4E1EF183C405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</TotalTime>
  <Words>586</Words>
  <Application>Microsoft Office PowerPoint</Application>
  <PresentationFormat>Plačiaekranė</PresentationFormat>
  <Paragraphs>118</Paragraphs>
  <Slides>12</Slides>
  <Notes>1</Notes>
  <HiddenSlides>0</HiddenSlides>
  <MMClips>0</MMClips>
  <ScaleCrop>false</ScaleCrop>
  <HeadingPairs>
    <vt:vector size="6" baseType="variant">
      <vt:variant>
        <vt:lpstr>Naudojami šriftai</vt:lpstr>
      </vt:variant>
      <vt:variant>
        <vt:i4>4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Segoe UI</vt:lpstr>
      <vt:lpstr>Office Theme</vt:lpstr>
      <vt:lpstr>AEI plėtra: prisijungimo prie perdavimo tinklo pokyčiai</vt:lpstr>
      <vt:lpstr>Prie Lietuvos elektros perdavimo tinklo galima prijungti tiek atsinaujinančių energijos išteklių galios, kiek jos gali prireikti</vt:lpstr>
      <vt:lpstr>„Litgrid“ prognozė 2030 metams: 9,4 GW AEI galios poreikis</vt:lpstr>
      <vt:lpstr>AEI galia šiuo metu ir plėtros planai</vt:lpstr>
      <vt:lpstr>Pirmi rezultatai po reguliacinių pasikeitimų – itin džiugūs</vt:lpstr>
      <vt:lpstr>Prisijungimo prie elektros perdavimo tinklų tvarkos aprašas: 5 svarbiausi pokyčiai</vt:lpstr>
      <vt:lpstr>„PowerPoint“ pateiktis</vt:lpstr>
      <vt:lpstr>300 proc. tinklo galios išnaudojimas</vt:lpstr>
      <vt:lpstr>Prioritetais pagrįsta pralaidumo rezervavimo tvarka</vt:lpstr>
      <vt:lpstr>Elektrinių su kaupimo įrenginiais skatinimas</vt:lpstr>
      <vt:lpstr>Hibridinių elektrinių skatinimas</vt:lpstr>
      <vt:lpstr>Ačiū!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LITGRID prezentacija </dc:title>
  <dc:creator>Ignas Junevičius</dc:creator>
  <cp:lastModifiedBy>BĖČIŪTĖ Rūta</cp:lastModifiedBy>
  <cp:revision>7</cp:revision>
  <dcterms:created xsi:type="dcterms:W3CDTF">2023-01-07T12:25:50Z</dcterms:created>
  <dcterms:modified xsi:type="dcterms:W3CDTF">2023-03-21T14:31:25Z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32ae7b5d-0aac-474b-ae2b-02c331ef2874_Enabled">
    <vt:lpwstr>true</vt:lpwstr>
  </property>
  <property fmtid="{D5CDD505-2E9C-101B-9397-08002B2CF9AE}" pid="3" name="MSIP_Label_32ae7b5d-0aac-474b-ae2b-02c331ef2874_SetDate">
    <vt:lpwstr>2023-01-07T13:26:39Z</vt:lpwstr>
  </property>
  <property fmtid="{D5CDD505-2E9C-101B-9397-08002B2CF9AE}" pid="4" name="MSIP_Label_32ae7b5d-0aac-474b-ae2b-02c331ef2874_Method">
    <vt:lpwstr>Privileged</vt:lpwstr>
  </property>
  <property fmtid="{D5CDD505-2E9C-101B-9397-08002B2CF9AE}" pid="5" name="MSIP_Label_32ae7b5d-0aac-474b-ae2b-02c331ef2874_Name">
    <vt:lpwstr>VIDINĖ</vt:lpwstr>
  </property>
  <property fmtid="{D5CDD505-2E9C-101B-9397-08002B2CF9AE}" pid="6" name="MSIP_Label_32ae7b5d-0aac-474b-ae2b-02c331ef2874_SiteId">
    <vt:lpwstr>86bcf768-7bcf-4cd6-b041-b219988b7a9c</vt:lpwstr>
  </property>
  <property fmtid="{D5CDD505-2E9C-101B-9397-08002B2CF9AE}" pid="7" name="MSIP_Label_32ae7b5d-0aac-474b-ae2b-02c331ef2874_ActionId">
    <vt:lpwstr>f7365cf2-3c23-4bc5-ae48-d78937a5cbf0</vt:lpwstr>
  </property>
  <property fmtid="{D5CDD505-2E9C-101B-9397-08002B2CF9AE}" pid="8" name="MSIP_Label_32ae7b5d-0aac-474b-ae2b-02c331ef2874_ContentBits">
    <vt:lpwstr>0</vt:lpwstr>
  </property>
  <property fmtid="{D5CDD505-2E9C-101B-9397-08002B2CF9AE}" pid="9" name="ContentTypeId">
    <vt:lpwstr>0x01010030D9DBA0AD9F4678BDDB4D5C3B1BB0E2000B7028C022D7F345A60887BB29820B25</vt:lpwstr>
  </property>
  <property fmtid="{D5CDD505-2E9C-101B-9397-08002B2CF9AE}" pid="10" name="MSIP_Label_97c4f187-5e78-4ccc-ba06-bd72f8c5cc80_Enabled">
    <vt:lpwstr>true</vt:lpwstr>
  </property>
  <property fmtid="{D5CDD505-2E9C-101B-9397-08002B2CF9AE}" pid="11" name="MSIP_Label_97c4f187-5e78-4ccc-ba06-bd72f8c5cc80_SetDate">
    <vt:lpwstr>2023-02-09T16:24:16Z</vt:lpwstr>
  </property>
  <property fmtid="{D5CDD505-2E9C-101B-9397-08002B2CF9AE}" pid="12" name="MSIP_Label_97c4f187-5e78-4ccc-ba06-bd72f8c5cc80_Method">
    <vt:lpwstr>Standard</vt:lpwstr>
  </property>
  <property fmtid="{D5CDD505-2E9C-101B-9397-08002B2CF9AE}" pid="13" name="MSIP_Label_97c4f187-5e78-4ccc-ba06-bd72f8c5cc80_Name">
    <vt:lpwstr>Strictly confidential Personal data</vt:lpwstr>
  </property>
  <property fmtid="{D5CDD505-2E9C-101B-9397-08002B2CF9AE}" pid="14" name="MSIP_Label_97c4f187-5e78-4ccc-ba06-bd72f8c5cc80_SiteId">
    <vt:lpwstr>34f1fd88-d36a-47a9-8619-30213cb4f586</vt:lpwstr>
  </property>
  <property fmtid="{D5CDD505-2E9C-101B-9397-08002B2CF9AE}" pid="15" name="MSIP_Label_97c4f187-5e78-4ccc-ba06-bd72f8c5cc80_ActionId">
    <vt:lpwstr>c604c6c0-4e36-4310-9f7b-80846d578b52</vt:lpwstr>
  </property>
  <property fmtid="{D5CDD505-2E9C-101B-9397-08002B2CF9AE}" pid="16" name="MSIP_Label_97c4f187-5e78-4ccc-ba06-bd72f8c5cc80_ContentBits">
    <vt:lpwstr>0</vt:lpwstr>
  </property>
  <property fmtid="{D5CDD505-2E9C-101B-9397-08002B2CF9AE}" pid="17" name="MediaServiceImageTags">
    <vt:lpwstr/>
  </property>
</Properties>
</file>