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diagrams/data6.xml" ContentType="application/vnd.openxmlformats-officedocument.drawingml.diagramData+xml"/>
  <Override PartName="/ppt/diagrams/data4.xml" ContentType="application/vnd.openxmlformats-officedocument.drawingml.diagramData+xml"/>
  <Override PartName="/ppt/diagrams/data3.xml" ContentType="application/vnd.openxmlformats-officedocument.drawingml.diagramData+xml"/>
  <Override PartName="/ppt/diagrams/data2.xml" ContentType="application/vnd.openxmlformats-officedocument.drawingml.diagramData+xml"/>
  <Override PartName="/ppt/drawings/drawing1.xml" ContentType="application/vnd.openxmlformats-officedocument.drawingml.chartshapes+xml"/>
  <Override PartName="/ppt/diagrams/data1.xml" ContentType="application/vnd.openxmlformats-officedocument.drawingml.diagramData+xml"/>
  <Override PartName="/ppt/diagrams/data5.xml" ContentType="application/vnd.openxmlformats-officedocument.drawingml.diagramData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4.xml" ContentType="application/vnd.openxmlformats-officedocument.presentationml.slide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2.xml" ContentType="application/vnd.openxmlformats-officedocument.presentationml.slideLayout+xml"/>
  <Override PartName="/ppt/diagrams/drawing5.xml" ContentType="application/vnd.ms-office.drawingml.diagramDrawing+xml"/>
  <Override PartName="/ppt/diagrams/layout3.xml" ContentType="application/vnd.openxmlformats-officedocument.drawingml.diagramLayout+xml"/>
  <Override PartName="/ppt/diagrams/drawing2.xml" ContentType="application/vnd.ms-office.drawingml.diagramDrawing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quickStyle3.xml" ContentType="application/vnd.openxmlformats-officedocument.drawingml.diagramStyle+xml"/>
  <Override PartName="/ppt/diagrams/layout4.xml" ContentType="application/vnd.openxmlformats-officedocument.drawingml.diagramLayout+xml"/>
  <Override PartName="/ppt/diagrams/quickStyle2.xml" ContentType="application/vnd.openxmlformats-officedocument.drawingml.diagramStyl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layout2.xml" ContentType="application/vnd.openxmlformats-officedocument.drawingml.diagramLayout+xml"/>
  <Override PartName="/ppt/diagrams/colors2.xml" ContentType="application/vnd.openxmlformats-officedocument.drawingml.diagramColors+xml"/>
  <Override PartName="/ppt/diagrams/colors4.xml" ContentType="application/vnd.openxmlformats-officedocument.drawingml.diagramColors+xml"/>
  <Override PartName="/ppt/diagrams/colors5.xml" ContentType="application/vnd.openxmlformats-officedocument.drawingml.diagramColors+xml"/>
  <Override PartName="/ppt/theme/theme1.xml" ContentType="application/vnd.openxmlformats-officedocument.theme+xml"/>
  <Override PartName="/ppt/theme/themeOverride1.xml" ContentType="application/vnd.openxmlformats-officedocument.themeOverride+xml"/>
  <Override PartName="/ppt/charts/colors1.xml" ContentType="application/vnd.ms-office.chartcolorstyle+xml"/>
  <Override PartName="/ppt/charts/style1.xml" ContentType="application/vnd.ms-office.chartstyle+xml"/>
  <Override PartName="/ppt/charts/chart1.xml" ContentType="application/vnd.openxmlformats-officedocument.drawingml.chart+xml"/>
  <Override PartName="/ppt/diagrams/drawing6.xml" ContentType="application/vnd.ms-office.drawingml.diagramDrawing+xml"/>
  <Override PartName="/ppt/diagrams/colors6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6.xml" ContentType="application/vnd.openxmlformats-officedocument.drawingml.diagramLayout+xml"/>
  <Override PartName="/ppt/diagrams/quickStyle4.xml" ContentType="application/vnd.openxmlformats-officedocument.drawingml.diagramStyle+xml"/>
  <Override PartName="/ppt/diagrams/drawing4.xml" ContentType="application/vnd.ms-office.drawingml.diagramDrawing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ngesInfos/changesInfo1.xml" ContentType="application/vnd.ms-powerpoint.changesinfo+xml"/>
  <Override PartName="/ppt/revisionInfo.xml" ContentType="application/vnd.ms-powerpoint.revisioninfo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35" r:id="rId3"/>
    <p:sldId id="338" r:id="rId4"/>
    <p:sldId id="378" r:id="rId5"/>
    <p:sldId id="339" r:id="rId6"/>
    <p:sldId id="257" r:id="rId7"/>
    <p:sldId id="261" r:id="rId8"/>
    <p:sldId id="327" r:id="rId9"/>
    <p:sldId id="271" r:id="rId10"/>
    <p:sldId id="272" r:id="rId11"/>
    <p:sldId id="344" r:id="rId12"/>
    <p:sldId id="345" r:id="rId13"/>
    <p:sldId id="374" r:id="rId14"/>
    <p:sldId id="375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2884645-715B-4C55-8171-11B4B2145A59}" v="37" dt="2022-01-14T06:30:58.37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9" autoAdjust="0"/>
    <p:restoredTop sz="94343" autoAdjust="0"/>
  </p:normalViewPr>
  <p:slideViewPr>
    <p:cSldViewPr snapToGrid="0">
      <p:cViewPr varScale="1">
        <p:scale>
          <a:sx n="65" d="100"/>
          <a:sy n="65" d="100"/>
        </p:scale>
        <p:origin x="684" y="40"/>
      </p:cViewPr>
      <p:guideLst/>
    </p:cSldViewPr>
  </p:slideViewPr>
  <p:outlineViewPr>
    <p:cViewPr>
      <p:scale>
        <a:sx n="33" d="100"/>
        <a:sy n="33" d="100"/>
      </p:scale>
      <p:origin x="0" y="-2101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rūnas Šileika" userId="877a1d3a-605a-4c95-a6f8-73f4ae17742c" providerId="ADAL" clId="{32884645-715B-4C55-8171-11B4B2145A59}"/>
    <pc:docChg chg="undo custSel modSld sldOrd">
      <pc:chgData name="Arūnas Šileika" userId="877a1d3a-605a-4c95-a6f8-73f4ae17742c" providerId="ADAL" clId="{32884645-715B-4C55-8171-11B4B2145A59}" dt="2022-01-14T06:37:03.311" v="249" actId="20577"/>
      <pc:docMkLst>
        <pc:docMk/>
      </pc:docMkLst>
      <pc:sldChg chg="addSp modSp mod">
        <pc:chgData name="Arūnas Šileika" userId="877a1d3a-605a-4c95-a6f8-73f4ae17742c" providerId="ADAL" clId="{32884645-715B-4C55-8171-11B4B2145A59}" dt="2022-01-14T06:24:27.529" v="179" actId="27636"/>
        <pc:sldMkLst>
          <pc:docMk/>
          <pc:sldMk cId="1985530120" sldId="256"/>
        </pc:sldMkLst>
        <pc:spChg chg="mod">
          <ac:chgData name="Arūnas Šileika" userId="877a1d3a-605a-4c95-a6f8-73f4ae17742c" providerId="ADAL" clId="{32884645-715B-4C55-8171-11B4B2145A59}" dt="2022-01-14T06:22:11.540" v="9" actId="1076"/>
          <ac:spMkLst>
            <pc:docMk/>
            <pc:sldMk cId="1985530120" sldId="256"/>
            <ac:spMk id="3" creationId="{00000000-0000-0000-0000-000000000000}"/>
          </ac:spMkLst>
        </pc:spChg>
        <pc:spChg chg="add mod">
          <ac:chgData name="Arūnas Šileika" userId="877a1d3a-605a-4c95-a6f8-73f4ae17742c" providerId="ADAL" clId="{32884645-715B-4C55-8171-11B4B2145A59}" dt="2022-01-14T06:24:27.529" v="179" actId="27636"/>
          <ac:spMkLst>
            <pc:docMk/>
            <pc:sldMk cId="1985530120" sldId="256"/>
            <ac:spMk id="4" creationId="{8C24B5E4-15C6-4743-B5C7-145AAE65698B}"/>
          </ac:spMkLst>
        </pc:spChg>
      </pc:sldChg>
      <pc:sldChg chg="ord">
        <pc:chgData name="Arūnas Šileika" userId="877a1d3a-605a-4c95-a6f8-73f4ae17742c" providerId="ADAL" clId="{32884645-715B-4C55-8171-11B4B2145A59}" dt="2022-01-14T06:13:35.706" v="1"/>
        <pc:sldMkLst>
          <pc:docMk/>
          <pc:sldMk cId="3933855124" sldId="257"/>
        </pc:sldMkLst>
      </pc:sldChg>
      <pc:sldChg chg="modSp mod">
        <pc:chgData name="Arūnas Šileika" userId="877a1d3a-605a-4c95-a6f8-73f4ae17742c" providerId="ADAL" clId="{32884645-715B-4C55-8171-11B4B2145A59}" dt="2022-01-14T06:30:58.374" v="213" actId="20577"/>
        <pc:sldMkLst>
          <pc:docMk/>
          <pc:sldMk cId="2538402357" sldId="261"/>
        </pc:sldMkLst>
        <pc:graphicFrameChg chg="mod modGraphic">
          <ac:chgData name="Arūnas Šileika" userId="877a1d3a-605a-4c95-a6f8-73f4ae17742c" providerId="ADAL" clId="{32884645-715B-4C55-8171-11B4B2145A59}" dt="2022-01-14T06:30:58.374" v="213" actId="20577"/>
          <ac:graphicFrameMkLst>
            <pc:docMk/>
            <pc:sldMk cId="2538402357" sldId="261"/>
            <ac:graphicFrameMk id="5" creationId="{00000000-0000-0000-0000-000000000000}"/>
          </ac:graphicFrameMkLst>
        </pc:graphicFrameChg>
      </pc:sldChg>
      <pc:sldChg chg="modSp mod">
        <pc:chgData name="Arūnas Šileika" userId="877a1d3a-605a-4c95-a6f8-73f4ae17742c" providerId="ADAL" clId="{32884645-715B-4C55-8171-11B4B2145A59}" dt="2022-01-14T06:20:30.612" v="8" actId="122"/>
        <pc:sldMkLst>
          <pc:docMk/>
          <pc:sldMk cId="2220404469" sldId="327"/>
        </pc:sldMkLst>
        <pc:graphicFrameChg chg="modGraphic">
          <ac:chgData name="Arūnas Šileika" userId="877a1d3a-605a-4c95-a6f8-73f4ae17742c" providerId="ADAL" clId="{32884645-715B-4C55-8171-11B4B2145A59}" dt="2022-01-14T06:20:30.612" v="8" actId="122"/>
          <ac:graphicFrameMkLst>
            <pc:docMk/>
            <pc:sldMk cId="2220404469" sldId="327"/>
            <ac:graphicFrameMk id="5" creationId="{00000000-0000-0000-0000-000000000000}"/>
          </ac:graphicFrameMkLst>
        </pc:graphicFrameChg>
      </pc:sldChg>
      <pc:sldChg chg="modSp mod">
        <pc:chgData name="Arūnas Šileika" userId="877a1d3a-605a-4c95-a6f8-73f4ae17742c" providerId="ADAL" clId="{32884645-715B-4C55-8171-11B4B2145A59}" dt="2022-01-14T06:35:23.251" v="246" actId="20577"/>
        <pc:sldMkLst>
          <pc:docMk/>
          <pc:sldMk cId="2293107423" sldId="344"/>
        </pc:sldMkLst>
        <pc:spChg chg="mod">
          <ac:chgData name="Arūnas Šileika" userId="877a1d3a-605a-4c95-a6f8-73f4ae17742c" providerId="ADAL" clId="{32884645-715B-4C55-8171-11B4B2145A59}" dt="2022-01-14T06:35:23.251" v="246" actId="20577"/>
          <ac:spMkLst>
            <pc:docMk/>
            <pc:sldMk cId="2293107423" sldId="344"/>
            <ac:spMk id="3" creationId="{00000000-0000-0000-0000-000000000000}"/>
          </ac:spMkLst>
        </pc:spChg>
      </pc:sldChg>
      <pc:sldChg chg="modSp mod">
        <pc:chgData name="Arūnas Šileika" userId="877a1d3a-605a-4c95-a6f8-73f4ae17742c" providerId="ADAL" clId="{32884645-715B-4C55-8171-11B4B2145A59}" dt="2022-01-14T06:37:03.311" v="249" actId="20577"/>
        <pc:sldMkLst>
          <pc:docMk/>
          <pc:sldMk cId="1387852411" sldId="345"/>
        </pc:sldMkLst>
        <pc:spChg chg="mod">
          <ac:chgData name="Arūnas Šileika" userId="877a1d3a-605a-4c95-a6f8-73f4ae17742c" providerId="ADAL" clId="{32884645-715B-4C55-8171-11B4B2145A59}" dt="2022-01-14T06:37:03.311" v="249" actId="20577"/>
          <ac:spMkLst>
            <pc:docMk/>
            <pc:sldMk cId="1387852411" sldId="345"/>
            <ac:spMk id="3" creationId="{00000000-0000-0000-0000-000000000000}"/>
          </ac:spMkLst>
        </pc:spChg>
      </pc:sldChg>
      <pc:sldChg chg="ord">
        <pc:chgData name="Arūnas Šileika" userId="877a1d3a-605a-4c95-a6f8-73f4ae17742c" providerId="ADAL" clId="{32884645-715B-4C55-8171-11B4B2145A59}" dt="2022-01-14T06:13:51.334" v="3"/>
        <pc:sldMkLst>
          <pc:docMk/>
          <pc:sldMk cId="4273393140" sldId="378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chartUserShapes" Target="../drawings/drawing1.xml"/><Relationship Id="rId4" Type="http://schemas.openxmlformats.org/officeDocument/2006/relationships/oleObject" Target="file:///C:\Users\test\Documents\A_GENOFONDA\AAAA_NEI_genofond\grafikai_genofondas%20(Recovered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0" i="0" u="none" strike="noStrike" kern="1200" spc="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lt-LT" baseline="0" dirty="0"/>
              <a:t>.</a:t>
            </a:r>
          </a:p>
          <a:p>
            <a:pPr>
              <a:defRPr/>
            </a:pPr>
            <a:r>
              <a:rPr lang="lt-LT" b="1" u="sng" dirty="0">
                <a:solidFill>
                  <a:schemeClr val="accent1">
                    <a:lumMod val="75000"/>
                  </a:schemeClr>
                </a:solidFill>
              </a:rPr>
              <a:t>Lėšos vieno gyvūno išlaikymui metams, Eur</a:t>
            </a:r>
          </a:p>
        </c:rich>
      </c:tx>
      <c:layout>
        <c:manualLayout>
          <c:xMode val="edge"/>
          <c:yMode val="edge"/>
          <c:x val="0.27190100065616796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spc="0" baseline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lt-LT"/>
        </a:p>
      </c:txPr>
    </c:title>
    <c:autoTitleDeleted val="0"/>
    <c:plotArea>
      <c:layout>
        <c:manualLayout>
          <c:layoutTarget val="inner"/>
          <c:xMode val="edge"/>
          <c:yMode val="edge"/>
          <c:x val="0.34444603018372705"/>
          <c:y val="0.22887973591130592"/>
          <c:w val="0.60659563648293968"/>
          <c:h val="0.6544535804102625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Sheet11!$L$1</c:f>
              <c:strCache>
                <c:ptCount val="1"/>
                <c:pt idx="0">
                  <c:v>Lėšų vieno gyvūno išlaikymui metams, Eur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lt-LT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Sheet11!$K$2:$K$15</c:f>
              <c:strCache>
                <c:ptCount val="14"/>
                <c:pt idx="0">
                  <c:v>Žemaitukai</c:v>
                </c:pt>
                <c:pt idx="1">
                  <c:v>Stambieji žemaitukai</c:v>
                </c:pt>
                <c:pt idx="2">
                  <c:v>Lietuvos sunkieji</c:v>
                </c:pt>
                <c:pt idx="3">
                  <c:v>Senojo genotipo trakėnai</c:v>
                </c:pt>
                <c:pt idx="4">
                  <c:v>Šėmieji galvijai</c:v>
                </c:pt>
                <c:pt idx="5">
                  <c:v>Baltnugariai galvijai</c:v>
                </c:pt>
                <c:pt idx="6">
                  <c:v>Senojo genotipo Lietuvos žalieji</c:v>
                </c:pt>
                <c:pt idx="7">
                  <c:v>Senojo genotipo Lietuvos juodmargiai</c:v>
                </c:pt>
                <c:pt idx="8">
                  <c:v>Vietinės kiaulės</c:v>
                </c:pt>
                <c:pt idx="9">
                  <c:v>Lietuvos baltosios kiaulės</c:v>
                </c:pt>
                <c:pt idx="10">
                  <c:v>Lietuvos juodgalvės avys</c:v>
                </c:pt>
                <c:pt idx="11">
                  <c:v>Vietinės šiurkščiavilnės avys</c:v>
                </c:pt>
                <c:pt idx="12">
                  <c:v>Lietuvos vietinės pieninės ožkos</c:v>
                </c:pt>
                <c:pt idx="13">
                  <c:v>Vištinės žąsys</c:v>
                </c:pt>
              </c:strCache>
            </c:strRef>
          </c:cat>
          <c:val>
            <c:numRef>
              <c:f>Sheet11!$L$2:$L$15</c:f>
              <c:numCache>
                <c:formatCode>General</c:formatCode>
                <c:ptCount val="14"/>
                <c:pt idx="0">
                  <c:v>1492.31</c:v>
                </c:pt>
                <c:pt idx="1">
                  <c:v>1492.31</c:v>
                </c:pt>
                <c:pt idx="2">
                  <c:v>1492.31</c:v>
                </c:pt>
                <c:pt idx="3">
                  <c:v>1492.31</c:v>
                </c:pt>
                <c:pt idx="4">
                  <c:v>497.74</c:v>
                </c:pt>
                <c:pt idx="5">
                  <c:v>497.74</c:v>
                </c:pt>
                <c:pt idx="6">
                  <c:v>497.74</c:v>
                </c:pt>
                <c:pt idx="7">
                  <c:v>497.74</c:v>
                </c:pt>
                <c:pt idx="8">
                  <c:v>257.54000000000002</c:v>
                </c:pt>
                <c:pt idx="9">
                  <c:v>257.54000000000002</c:v>
                </c:pt>
                <c:pt idx="10">
                  <c:v>145.04</c:v>
                </c:pt>
                <c:pt idx="11">
                  <c:v>145.04</c:v>
                </c:pt>
                <c:pt idx="12">
                  <c:v>142.69</c:v>
                </c:pt>
                <c:pt idx="13">
                  <c:v>44.04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DEA-4E16-982C-872C3B27D58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1869092991"/>
        <c:axId val="1869090079"/>
      </c:barChart>
      <c:catAx>
        <c:axId val="1869092991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lt-LT"/>
          </a:p>
        </c:txPr>
        <c:crossAx val="1869090079"/>
        <c:crosses val="autoZero"/>
        <c:auto val="1"/>
        <c:lblAlgn val="ctr"/>
        <c:lblOffset val="100"/>
        <c:noMultiLvlLbl val="0"/>
      </c:catAx>
      <c:valAx>
        <c:axId val="1869090079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86909299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000">
          <a:solidFill>
            <a:sysClr val="windowText" lastClr="000000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lt-LT"/>
    </a:p>
  </c:txPr>
  <c:externalData r:id="rId4">
    <c:autoUpdate val="0"/>
  </c:externalData>
  <c:userShapes r:id="rId5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B140F12-6D5F-4EF1-8384-E0DEC1B81339}" type="doc">
      <dgm:prSet loTypeId="urn:microsoft.com/office/officeart/2005/8/layout/arrow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A54A411-A4A5-438B-8E7C-C29FFB7E4C96}">
      <dgm:prSet phldrT="[Text]" custT="1"/>
      <dgm:spPr/>
      <dgm:t>
        <a:bodyPr/>
        <a:lstStyle/>
        <a:p>
          <a:r>
            <a:rPr lang="en-US" sz="2400" b="1" dirty="0" err="1"/>
            <a:t>Lietuva</a:t>
          </a:r>
          <a:r>
            <a:rPr lang="en-US" sz="2400" b="1" dirty="0"/>
            <a:t>, </a:t>
          </a:r>
          <a:r>
            <a:rPr lang="en-US" sz="2400" b="1" dirty="0" err="1"/>
            <a:t>vykdydama</a:t>
          </a:r>
          <a:r>
            <a:rPr lang="en-US" sz="2400" b="1" dirty="0"/>
            <a:t> </a:t>
          </a:r>
          <a:r>
            <a:rPr lang="en-US" sz="2400" b="1" dirty="0" err="1"/>
            <a:t>tarptautinius</a:t>
          </a:r>
          <a:r>
            <a:rPr lang="en-US" sz="2400" b="1" dirty="0"/>
            <a:t> </a:t>
          </a:r>
          <a:r>
            <a:rPr lang="en-US" sz="2400" b="1" dirty="0" err="1"/>
            <a:t>įsipareigojimus</a:t>
          </a:r>
          <a:r>
            <a:rPr lang="en-US" sz="2400" b="1" dirty="0"/>
            <a:t> </a:t>
          </a:r>
          <a:r>
            <a:rPr lang="en-US" sz="2400" b="1" dirty="0" err="1"/>
            <a:t>ir</a:t>
          </a:r>
          <a:r>
            <a:rPr lang="en-US" sz="2400" b="1" dirty="0"/>
            <a:t> </a:t>
          </a:r>
          <a:r>
            <a:rPr lang="en-US" sz="2400" b="1" dirty="0" err="1"/>
            <a:t>ratifikavusi</a:t>
          </a:r>
          <a:r>
            <a:rPr lang="en-US" sz="2400" b="1" dirty="0"/>
            <a:t> </a:t>
          </a:r>
          <a:r>
            <a:rPr lang="en-US" sz="2400" b="1" dirty="0" err="1"/>
            <a:t>Biologinės</a:t>
          </a:r>
          <a:r>
            <a:rPr lang="en-US" sz="2400" b="1" dirty="0"/>
            <a:t> </a:t>
          </a:r>
          <a:r>
            <a:rPr lang="en-US" sz="2400" b="1" dirty="0" err="1"/>
            <a:t>įvairovės</a:t>
          </a:r>
          <a:r>
            <a:rPr lang="en-US" sz="2400" b="1" dirty="0"/>
            <a:t> </a:t>
          </a:r>
          <a:r>
            <a:rPr lang="en-US" sz="2400" b="1" dirty="0" err="1"/>
            <a:t>konvenciją</a:t>
          </a:r>
          <a:r>
            <a:rPr lang="en-US" sz="2400" b="1" dirty="0"/>
            <a:t>, </a:t>
          </a:r>
          <a:r>
            <a:rPr lang="en-US" sz="2400" b="1" dirty="0" err="1"/>
            <a:t>saugo</a:t>
          </a:r>
          <a:r>
            <a:rPr lang="en-US" sz="2400" b="1" dirty="0"/>
            <a:t> </a:t>
          </a:r>
          <a:r>
            <a:rPr lang="en-US" sz="2400" b="1" dirty="0" err="1"/>
            <a:t>savo</a:t>
          </a:r>
          <a:r>
            <a:rPr lang="en-US" sz="2400" b="1" dirty="0"/>
            <a:t> </a:t>
          </a:r>
          <a:r>
            <a:rPr lang="en-US" sz="2400" b="1" dirty="0" err="1"/>
            <a:t>genetinius</a:t>
          </a:r>
          <a:r>
            <a:rPr lang="en-US" sz="2400" b="1" dirty="0"/>
            <a:t> </a:t>
          </a:r>
          <a:r>
            <a:rPr lang="en-US" sz="2400" b="1" dirty="0" err="1"/>
            <a:t>išteklius</a:t>
          </a:r>
          <a:r>
            <a:rPr lang="en-US" sz="2400" b="1" dirty="0"/>
            <a:t> </a:t>
          </a:r>
          <a:r>
            <a:rPr lang="lt-LT" sz="2400" b="1" dirty="0"/>
            <a:t>įgyvendindama Laituvos ūkinių gyvūnų genetinių išteklių programą</a:t>
          </a:r>
          <a:endParaRPr lang="en-US" sz="2400" b="1" dirty="0"/>
        </a:p>
      </dgm:t>
    </dgm:pt>
    <dgm:pt modelId="{A538E76F-FCCF-4654-BDF8-26BAC3FBB394}" type="parTrans" cxnId="{D010E5A4-766E-4200-933D-013FA7A64A98}">
      <dgm:prSet/>
      <dgm:spPr/>
      <dgm:t>
        <a:bodyPr/>
        <a:lstStyle/>
        <a:p>
          <a:endParaRPr lang="en-US"/>
        </a:p>
      </dgm:t>
    </dgm:pt>
    <dgm:pt modelId="{ED05BC93-1BD6-46E9-84D1-7EA02CE4410A}" type="sibTrans" cxnId="{D010E5A4-766E-4200-933D-013FA7A64A98}">
      <dgm:prSet/>
      <dgm:spPr/>
      <dgm:t>
        <a:bodyPr/>
        <a:lstStyle/>
        <a:p>
          <a:endParaRPr lang="en-US"/>
        </a:p>
      </dgm:t>
    </dgm:pt>
    <dgm:pt modelId="{90CC67A6-959B-44E5-AA5C-04B0E65F2C52}">
      <dgm:prSet phldrT="[Text]" custT="1"/>
      <dgm:spPr/>
      <dgm:t>
        <a:bodyPr/>
        <a:lstStyle/>
        <a:p>
          <a:r>
            <a:rPr lang="lt-LT" sz="2400" b="1" dirty="0"/>
            <a:t>Programos tikslas </a:t>
          </a:r>
          <a:r>
            <a:rPr lang="en-US" sz="2400" b="1" dirty="0"/>
            <a:t>– </a:t>
          </a:r>
          <a:r>
            <a:rPr lang="en-US" sz="2400" b="1" dirty="0" err="1"/>
            <a:t>apsaugoti</a:t>
          </a:r>
          <a:r>
            <a:rPr lang="en-US" sz="2400" b="1" dirty="0"/>
            <a:t> </a:t>
          </a:r>
          <a:r>
            <a:rPr lang="en-US" sz="2400" b="1" dirty="0" err="1"/>
            <a:t>ūkinių</a:t>
          </a:r>
          <a:r>
            <a:rPr lang="en-US" sz="2400" b="1" dirty="0"/>
            <a:t> </a:t>
          </a:r>
          <a:r>
            <a:rPr lang="en-US" sz="2400" b="1" dirty="0" err="1"/>
            <a:t>gyvūnų</a:t>
          </a:r>
          <a:r>
            <a:rPr lang="en-US" sz="2400" b="1" dirty="0"/>
            <a:t> </a:t>
          </a:r>
          <a:r>
            <a:rPr lang="en-US" sz="2400" b="1" dirty="0" err="1"/>
            <a:t>nacionalinius</a:t>
          </a:r>
          <a:r>
            <a:rPr lang="en-US" sz="2400" b="1" dirty="0"/>
            <a:t> </a:t>
          </a:r>
          <a:r>
            <a:rPr lang="en-US" sz="2400" b="1" dirty="0" err="1"/>
            <a:t>genetinius</a:t>
          </a:r>
          <a:r>
            <a:rPr lang="en-US" sz="2400" b="1" dirty="0"/>
            <a:t> </a:t>
          </a:r>
          <a:r>
            <a:rPr lang="en-US" sz="2400" b="1" dirty="0" err="1"/>
            <a:t>išteklius</a:t>
          </a:r>
          <a:r>
            <a:rPr lang="en-US" sz="2400" b="1" dirty="0"/>
            <a:t> </a:t>
          </a:r>
          <a:r>
            <a:rPr lang="en-US" sz="2400" b="1" dirty="0" err="1"/>
            <a:t>nuo</a:t>
          </a:r>
          <a:r>
            <a:rPr lang="en-US" sz="2400" b="1" dirty="0"/>
            <a:t> </a:t>
          </a:r>
          <a:r>
            <a:rPr lang="en-US" sz="2400" b="1" dirty="0" err="1"/>
            <a:t>nykimo</a:t>
          </a:r>
          <a:r>
            <a:rPr lang="en-US" sz="2400" b="1" dirty="0"/>
            <a:t>, </a:t>
          </a:r>
          <a:r>
            <a:rPr lang="en-US" sz="2400" b="1" dirty="0" err="1"/>
            <a:t>užtikrinti</a:t>
          </a:r>
          <a:r>
            <a:rPr lang="en-US" sz="2400" b="1" dirty="0"/>
            <a:t> </a:t>
          </a:r>
          <a:r>
            <a:rPr lang="en-US" sz="2400" b="1" dirty="0" err="1"/>
            <a:t>saugomų</a:t>
          </a:r>
          <a:r>
            <a:rPr lang="en-US" sz="2400" b="1" dirty="0"/>
            <a:t> </a:t>
          </a:r>
          <a:r>
            <a:rPr lang="en-US" sz="2400" b="1" dirty="0" err="1"/>
            <a:t>lietuviškų</a:t>
          </a:r>
          <a:r>
            <a:rPr lang="en-US" sz="2400" b="1" dirty="0"/>
            <a:t> </a:t>
          </a:r>
          <a:r>
            <a:rPr lang="en-US" sz="2400" b="1" dirty="0" err="1"/>
            <a:t>gyvūnų</a:t>
          </a:r>
          <a:r>
            <a:rPr lang="en-US" sz="2400" b="1" dirty="0"/>
            <a:t> </a:t>
          </a:r>
          <a:r>
            <a:rPr lang="en-US" sz="2400" b="1" dirty="0" err="1"/>
            <a:t>veislių</a:t>
          </a:r>
          <a:r>
            <a:rPr lang="en-US" sz="2400" b="1" dirty="0"/>
            <a:t> </a:t>
          </a:r>
          <a:r>
            <a:rPr lang="en-US" sz="2400" b="1" dirty="0" err="1"/>
            <a:t>populiacijų</a:t>
          </a:r>
          <a:r>
            <a:rPr lang="en-US" sz="2400" b="1" dirty="0"/>
            <a:t> </a:t>
          </a:r>
          <a:r>
            <a:rPr lang="en-US" sz="2400" b="1" dirty="0" err="1"/>
            <a:t>tvarumą</a:t>
          </a:r>
          <a:r>
            <a:rPr lang="en-US" sz="2400" b="1" dirty="0"/>
            <a:t>.</a:t>
          </a:r>
        </a:p>
      </dgm:t>
    </dgm:pt>
    <dgm:pt modelId="{13D68439-1251-43C5-9EFE-61489FD9C83E}" type="parTrans" cxnId="{E48DD19C-A9CA-4CA5-92E8-44C9AB9CCA59}">
      <dgm:prSet/>
      <dgm:spPr/>
      <dgm:t>
        <a:bodyPr/>
        <a:lstStyle/>
        <a:p>
          <a:endParaRPr lang="en-US"/>
        </a:p>
      </dgm:t>
    </dgm:pt>
    <dgm:pt modelId="{D8B4D72F-9824-4D67-B64E-014A10D41E96}" type="sibTrans" cxnId="{E48DD19C-A9CA-4CA5-92E8-44C9AB9CCA59}">
      <dgm:prSet/>
      <dgm:spPr/>
      <dgm:t>
        <a:bodyPr/>
        <a:lstStyle/>
        <a:p>
          <a:endParaRPr lang="en-US"/>
        </a:p>
      </dgm:t>
    </dgm:pt>
    <dgm:pt modelId="{B633E3EB-1524-4F95-A8D3-A038BC1EC012}" type="pres">
      <dgm:prSet presAssocID="{2B140F12-6D5F-4EF1-8384-E0DEC1B81339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lt-LT"/>
        </a:p>
      </dgm:t>
    </dgm:pt>
    <dgm:pt modelId="{250FFF0D-60A6-46DD-A2C2-5C808BC2A166}" type="pres">
      <dgm:prSet presAssocID="{2B140F12-6D5F-4EF1-8384-E0DEC1B81339}" presName="divider" presStyleLbl="fgShp" presStyleIdx="0" presStyleCnt="1"/>
      <dgm:spPr/>
    </dgm:pt>
    <dgm:pt modelId="{C7CDDAAB-DA8D-48DD-B101-9920A8370B84}" type="pres">
      <dgm:prSet presAssocID="{4A54A411-A4A5-438B-8E7C-C29FFB7E4C96}" presName="downArrow" presStyleLbl="node1" presStyleIdx="0" presStyleCnt="2"/>
      <dgm:spPr/>
    </dgm:pt>
    <dgm:pt modelId="{38BBD3C2-8CA1-4277-B472-54B80DC57B5D}" type="pres">
      <dgm:prSet presAssocID="{4A54A411-A4A5-438B-8E7C-C29FFB7E4C96}" presName="downArrowText" presStyleLbl="revTx" presStyleIdx="0" presStyleCnt="2" custScaleX="140718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ED9C9330-8842-4074-BA3B-DEE4513A4D02}" type="pres">
      <dgm:prSet presAssocID="{90CC67A6-959B-44E5-AA5C-04B0E65F2C52}" presName="upArrow" presStyleLbl="node1" presStyleIdx="1" presStyleCnt="2"/>
      <dgm:spPr/>
    </dgm:pt>
    <dgm:pt modelId="{83C36058-21B6-48E4-95BC-C913E0C01086}" type="pres">
      <dgm:prSet presAssocID="{90CC67A6-959B-44E5-AA5C-04B0E65F2C52}" presName="upArrowText" presStyleLbl="revTx" presStyleIdx="1" presStyleCnt="2" custScaleX="122010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</dgm:ptLst>
  <dgm:cxnLst>
    <dgm:cxn modelId="{8A8FC85E-6B3A-4C13-87EC-16135007B071}" type="presOf" srcId="{2B140F12-6D5F-4EF1-8384-E0DEC1B81339}" destId="{B633E3EB-1524-4F95-A8D3-A038BC1EC012}" srcOrd="0" destOrd="0" presId="urn:microsoft.com/office/officeart/2005/8/layout/arrow3"/>
    <dgm:cxn modelId="{6869E712-D572-4488-B949-30ACE42EB319}" type="presOf" srcId="{4A54A411-A4A5-438B-8E7C-C29FFB7E4C96}" destId="{38BBD3C2-8CA1-4277-B472-54B80DC57B5D}" srcOrd="0" destOrd="0" presId="urn:microsoft.com/office/officeart/2005/8/layout/arrow3"/>
    <dgm:cxn modelId="{52C8AE9B-187F-49DC-A98A-CACAA8A357DB}" type="presOf" srcId="{90CC67A6-959B-44E5-AA5C-04B0E65F2C52}" destId="{83C36058-21B6-48E4-95BC-C913E0C01086}" srcOrd="0" destOrd="0" presId="urn:microsoft.com/office/officeart/2005/8/layout/arrow3"/>
    <dgm:cxn modelId="{E48DD19C-A9CA-4CA5-92E8-44C9AB9CCA59}" srcId="{2B140F12-6D5F-4EF1-8384-E0DEC1B81339}" destId="{90CC67A6-959B-44E5-AA5C-04B0E65F2C52}" srcOrd="1" destOrd="0" parTransId="{13D68439-1251-43C5-9EFE-61489FD9C83E}" sibTransId="{D8B4D72F-9824-4D67-B64E-014A10D41E96}"/>
    <dgm:cxn modelId="{D010E5A4-766E-4200-933D-013FA7A64A98}" srcId="{2B140F12-6D5F-4EF1-8384-E0DEC1B81339}" destId="{4A54A411-A4A5-438B-8E7C-C29FFB7E4C96}" srcOrd="0" destOrd="0" parTransId="{A538E76F-FCCF-4654-BDF8-26BAC3FBB394}" sibTransId="{ED05BC93-1BD6-46E9-84D1-7EA02CE4410A}"/>
    <dgm:cxn modelId="{DB50BA7B-894E-4D70-9135-7B765A3AD0B7}" type="presParOf" srcId="{B633E3EB-1524-4F95-A8D3-A038BC1EC012}" destId="{250FFF0D-60A6-46DD-A2C2-5C808BC2A166}" srcOrd="0" destOrd="0" presId="urn:microsoft.com/office/officeart/2005/8/layout/arrow3"/>
    <dgm:cxn modelId="{1F83EDFC-F367-4327-BDDD-895A22675287}" type="presParOf" srcId="{B633E3EB-1524-4F95-A8D3-A038BC1EC012}" destId="{C7CDDAAB-DA8D-48DD-B101-9920A8370B84}" srcOrd="1" destOrd="0" presId="urn:microsoft.com/office/officeart/2005/8/layout/arrow3"/>
    <dgm:cxn modelId="{09F629F8-B733-4E4C-8603-69B3FEA03149}" type="presParOf" srcId="{B633E3EB-1524-4F95-A8D3-A038BC1EC012}" destId="{38BBD3C2-8CA1-4277-B472-54B80DC57B5D}" srcOrd="2" destOrd="0" presId="urn:microsoft.com/office/officeart/2005/8/layout/arrow3"/>
    <dgm:cxn modelId="{15CF9B38-9339-4047-9F3F-AFCE35D68FA2}" type="presParOf" srcId="{B633E3EB-1524-4F95-A8D3-A038BC1EC012}" destId="{ED9C9330-8842-4074-BA3B-DEE4513A4D02}" srcOrd="3" destOrd="0" presId="urn:microsoft.com/office/officeart/2005/8/layout/arrow3"/>
    <dgm:cxn modelId="{EF672CDB-25B9-4B2A-911A-7B6BE6CA4667}" type="presParOf" srcId="{B633E3EB-1524-4F95-A8D3-A038BC1EC012}" destId="{83C36058-21B6-48E4-95BC-C913E0C01086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1BFD822-D817-4607-9D5B-A15C287583F6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649D850A-129A-4EDC-8FBA-3F9521DBCF30}">
      <dgm:prSet phldrT="[Text]"/>
      <dgm:spPr>
        <a:xfrm>
          <a:off x="0" y="770953"/>
          <a:ext cx="1494959" cy="1027938"/>
        </a:xfrm>
        <a:prstGeom prst="roundRect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Nuo</a:t>
          </a:r>
          <a:r>
            <a:rPr lang="en-US" dirty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 in situ </a:t>
          </a:r>
          <a:r>
            <a:rPr lang="en-US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išsaugojimo</a:t>
          </a:r>
          <a:r>
            <a:rPr lang="en-US" dirty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, </a:t>
          </a:r>
          <a:endParaRPr lang="en-US" dirty="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B1A9B755-4B0A-43DA-8CD4-D91D2486B811}" type="parTrans" cxnId="{BBF24EB1-860A-40F9-89BE-67DD192FFAA5}">
      <dgm:prSet/>
      <dgm:spPr/>
      <dgm:t>
        <a:bodyPr/>
        <a:lstStyle/>
        <a:p>
          <a:endParaRPr lang="en-US"/>
        </a:p>
      </dgm:t>
    </dgm:pt>
    <dgm:pt modelId="{2A84C003-D73C-4E47-81C7-9C46AD9FAC95}" type="sibTrans" cxnId="{BBF24EB1-860A-40F9-89BE-67DD192FFAA5}">
      <dgm:prSet/>
      <dgm:spPr/>
      <dgm:t>
        <a:bodyPr/>
        <a:lstStyle/>
        <a:p>
          <a:endParaRPr lang="en-US"/>
        </a:p>
      </dgm:t>
    </dgm:pt>
    <dgm:pt modelId="{3FC10E42-3E11-4436-9627-2F2A9CA9FB22}">
      <dgm:prSet phldrT="[Text]"/>
      <dgm:spPr>
        <a:xfrm>
          <a:off x="1572816" y="770953"/>
          <a:ext cx="1494959" cy="1027938"/>
        </a:xfrm>
        <a:prstGeom prst="roundRect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 err="1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veisėjų</a:t>
          </a:r>
          <a:r>
            <a:rPr lang="en-US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 </a:t>
          </a:r>
          <a:r>
            <a:rPr lang="en-US" dirty="0" err="1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asociacijos</a:t>
          </a:r>
          <a:r>
            <a:rPr lang="en-US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 </a:t>
          </a:r>
          <a:r>
            <a:rPr lang="en-US" dirty="0" err="1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įkūrimo</a:t>
          </a:r>
          <a:r>
            <a:rPr lang="en-US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, </a:t>
          </a:r>
        </a:p>
      </dgm:t>
    </dgm:pt>
    <dgm:pt modelId="{1966B032-0591-40AA-8599-DA5F28BDB1F8}" type="parTrans" cxnId="{F40FF7A8-236C-4512-8F7C-BF1ECC5ECA5E}">
      <dgm:prSet/>
      <dgm:spPr/>
      <dgm:t>
        <a:bodyPr/>
        <a:lstStyle/>
        <a:p>
          <a:endParaRPr lang="en-US"/>
        </a:p>
      </dgm:t>
    </dgm:pt>
    <dgm:pt modelId="{0735E7D9-3BCC-49D5-8893-061A3EB50B7F}" type="sibTrans" cxnId="{F40FF7A8-236C-4512-8F7C-BF1ECC5ECA5E}">
      <dgm:prSet/>
      <dgm:spPr/>
      <dgm:t>
        <a:bodyPr/>
        <a:lstStyle/>
        <a:p>
          <a:endParaRPr lang="en-US"/>
        </a:p>
      </dgm:t>
    </dgm:pt>
    <dgm:pt modelId="{EDB03662-381A-49CF-BB38-462649C8D275}">
      <dgm:prSet phldrT="[Text]"/>
      <dgm:spPr>
        <a:xfrm>
          <a:off x="4712231" y="770953"/>
          <a:ext cx="1494959" cy="1027938"/>
        </a:xfrm>
        <a:prstGeom prst="roundRect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iki</a:t>
          </a:r>
          <a:r>
            <a:rPr lang="en-US" dirty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 </a:t>
          </a:r>
          <a:r>
            <a:rPr lang="en-US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novatoriškos</a:t>
          </a:r>
          <a:r>
            <a:rPr lang="en-US" dirty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 </a:t>
          </a:r>
          <a:r>
            <a:rPr lang="en-US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produktų</a:t>
          </a:r>
          <a:r>
            <a:rPr lang="en-US" dirty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 </a:t>
          </a:r>
          <a:r>
            <a:rPr lang="en-US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rinkodaros</a:t>
          </a:r>
          <a:r>
            <a:rPr lang="en-US" dirty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.</a:t>
          </a:r>
          <a:endParaRPr lang="en-US" dirty="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76785D65-32A6-4750-BA3E-D6F26BC0496D}" type="parTrans" cxnId="{036E4584-D3D1-47D1-860C-3B23472D1B71}">
      <dgm:prSet/>
      <dgm:spPr/>
      <dgm:t>
        <a:bodyPr/>
        <a:lstStyle/>
        <a:p>
          <a:endParaRPr lang="en-US"/>
        </a:p>
      </dgm:t>
    </dgm:pt>
    <dgm:pt modelId="{8F6E4E2E-CD7B-45E3-B444-5DA4A4463AB6}" type="sibTrans" cxnId="{036E4584-D3D1-47D1-860C-3B23472D1B71}">
      <dgm:prSet/>
      <dgm:spPr/>
      <dgm:t>
        <a:bodyPr/>
        <a:lstStyle/>
        <a:p>
          <a:endParaRPr lang="en-US"/>
        </a:p>
      </dgm:t>
    </dgm:pt>
    <dgm:pt modelId="{D4436B71-C1DE-472A-8ED3-4CEECF202237}">
      <dgm:prSet/>
      <dgm:spPr>
        <a:xfrm>
          <a:off x="3142523" y="770953"/>
          <a:ext cx="1494959" cy="1027938"/>
        </a:xfrm>
        <a:prstGeom prst="roundRect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centralizuoto</a:t>
          </a:r>
          <a:r>
            <a:rPr lang="en-US" dirty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 ex situ </a:t>
          </a:r>
          <a:r>
            <a:rPr lang="en-US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išsaugojimo</a:t>
          </a:r>
          <a:endParaRPr lang="en-US" dirty="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gm:t>
    </dgm:pt>
    <dgm:pt modelId="{9A1637A7-43D2-4AC8-BF36-3146901DF651}" type="parTrans" cxnId="{ECF3EFFC-00C3-40AA-82E0-9CD9B1C5ABD2}">
      <dgm:prSet/>
      <dgm:spPr/>
      <dgm:t>
        <a:bodyPr/>
        <a:lstStyle/>
        <a:p>
          <a:endParaRPr lang="en-US"/>
        </a:p>
      </dgm:t>
    </dgm:pt>
    <dgm:pt modelId="{7FABD6EE-98A0-4736-8F5E-5D84579BDB28}" type="sibTrans" cxnId="{ECF3EFFC-00C3-40AA-82E0-9CD9B1C5ABD2}">
      <dgm:prSet/>
      <dgm:spPr/>
      <dgm:t>
        <a:bodyPr/>
        <a:lstStyle/>
        <a:p>
          <a:endParaRPr lang="en-US"/>
        </a:p>
      </dgm:t>
    </dgm:pt>
    <dgm:pt modelId="{3B21E294-711E-4AF4-B222-74705714790F}" type="pres">
      <dgm:prSet presAssocID="{C1BFD822-D817-4607-9D5B-A15C287583F6}" presName="CompostProcess" presStyleCnt="0">
        <dgm:presLayoutVars>
          <dgm:dir/>
          <dgm:resizeHandles val="exact"/>
        </dgm:presLayoutVars>
      </dgm:prSet>
      <dgm:spPr/>
    </dgm:pt>
    <dgm:pt modelId="{DFC7EA53-14BC-4B04-9B1A-6C6A1B0092C6}" type="pres">
      <dgm:prSet presAssocID="{C1BFD822-D817-4607-9D5B-A15C287583F6}" presName="arrow" presStyleLbl="bgShp" presStyleIdx="0" presStyleCnt="1"/>
      <dgm:spPr>
        <a:xfrm>
          <a:off x="465772" y="0"/>
          <a:ext cx="5278755" cy="2569845"/>
        </a:xfrm>
        <a:prstGeom prst="rightArrow">
          <a:avLst/>
        </a:prstGeom>
        <a:solidFill>
          <a:srgbClr val="5B9BD5">
            <a:tint val="4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</dgm:pt>
    <dgm:pt modelId="{658229C7-7543-4FCD-B62D-D6058899D498}" type="pres">
      <dgm:prSet presAssocID="{C1BFD822-D817-4607-9D5B-A15C287583F6}" presName="linearProcess" presStyleCnt="0"/>
      <dgm:spPr/>
    </dgm:pt>
    <dgm:pt modelId="{B980741A-2841-4734-B743-FC9C2583DC33}" type="pres">
      <dgm:prSet presAssocID="{649D850A-129A-4EDC-8FBA-3F9521DBCF30}" presName="textNode" presStyleLbl="node1" presStyleIdx="0" presStyleCnt="4" custLinFactNeighborX="-4157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25E147A6-C495-4F55-AEA9-E39F4F41637F}" type="pres">
      <dgm:prSet presAssocID="{2A84C003-D73C-4E47-81C7-9C46AD9FAC95}" presName="sibTrans" presStyleCnt="0"/>
      <dgm:spPr/>
    </dgm:pt>
    <dgm:pt modelId="{EB487BA2-39E9-4C56-9628-40360EC0B80C}" type="pres">
      <dgm:prSet presAssocID="{3FC10E42-3E11-4436-9627-2F2A9CA9FB22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699848EB-528B-4008-9483-F25A2830C98D}" type="pres">
      <dgm:prSet presAssocID="{0735E7D9-3BCC-49D5-8893-061A3EB50B7F}" presName="sibTrans" presStyleCnt="0"/>
      <dgm:spPr/>
    </dgm:pt>
    <dgm:pt modelId="{5E74D0AD-AF76-4AF2-B36C-53F66A24FFB3}" type="pres">
      <dgm:prSet presAssocID="{D4436B71-C1DE-472A-8ED3-4CEECF202237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A79B6AEF-EE98-442E-AB6E-E73445680EA2}" type="pres">
      <dgm:prSet presAssocID="{7FABD6EE-98A0-4736-8F5E-5D84579BDB28}" presName="sibTrans" presStyleCnt="0"/>
      <dgm:spPr/>
    </dgm:pt>
    <dgm:pt modelId="{1190B91A-1FB0-4D13-B6F8-4561EFDF377D}" type="pres">
      <dgm:prSet presAssocID="{EDB03662-381A-49CF-BB38-462649C8D275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</dgm:ptLst>
  <dgm:cxnLst>
    <dgm:cxn modelId="{246EBFE6-6B49-4E20-A612-F80D60B3EC9E}" type="presOf" srcId="{EDB03662-381A-49CF-BB38-462649C8D275}" destId="{1190B91A-1FB0-4D13-B6F8-4561EFDF377D}" srcOrd="0" destOrd="0" presId="urn:microsoft.com/office/officeart/2005/8/layout/hProcess9"/>
    <dgm:cxn modelId="{BBF24EB1-860A-40F9-89BE-67DD192FFAA5}" srcId="{C1BFD822-D817-4607-9D5B-A15C287583F6}" destId="{649D850A-129A-4EDC-8FBA-3F9521DBCF30}" srcOrd="0" destOrd="0" parTransId="{B1A9B755-4B0A-43DA-8CD4-D91D2486B811}" sibTransId="{2A84C003-D73C-4E47-81C7-9C46AD9FAC95}"/>
    <dgm:cxn modelId="{1BFB4356-6E0E-4529-8EA9-C6CB8DE862BA}" type="presOf" srcId="{649D850A-129A-4EDC-8FBA-3F9521DBCF30}" destId="{B980741A-2841-4734-B743-FC9C2583DC33}" srcOrd="0" destOrd="0" presId="urn:microsoft.com/office/officeart/2005/8/layout/hProcess9"/>
    <dgm:cxn modelId="{40A8F0A4-CABC-401F-B521-48EBE2F0AFAC}" type="presOf" srcId="{3FC10E42-3E11-4436-9627-2F2A9CA9FB22}" destId="{EB487BA2-39E9-4C56-9628-40360EC0B80C}" srcOrd="0" destOrd="0" presId="urn:microsoft.com/office/officeart/2005/8/layout/hProcess9"/>
    <dgm:cxn modelId="{F40FF7A8-236C-4512-8F7C-BF1ECC5ECA5E}" srcId="{C1BFD822-D817-4607-9D5B-A15C287583F6}" destId="{3FC10E42-3E11-4436-9627-2F2A9CA9FB22}" srcOrd="1" destOrd="0" parTransId="{1966B032-0591-40AA-8599-DA5F28BDB1F8}" sibTransId="{0735E7D9-3BCC-49D5-8893-061A3EB50B7F}"/>
    <dgm:cxn modelId="{813CE4BF-B711-40F6-B817-5DAA67CB1397}" type="presOf" srcId="{C1BFD822-D817-4607-9D5B-A15C287583F6}" destId="{3B21E294-711E-4AF4-B222-74705714790F}" srcOrd="0" destOrd="0" presId="urn:microsoft.com/office/officeart/2005/8/layout/hProcess9"/>
    <dgm:cxn modelId="{ECF3EFFC-00C3-40AA-82E0-9CD9B1C5ABD2}" srcId="{C1BFD822-D817-4607-9D5B-A15C287583F6}" destId="{D4436B71-C1DE-472A-8ED3-4CEECF202237}" srcOrd="2" destOrd="0" parTransId="{9A1637A7-43D2-4AC8-BF36-3146901DF651}" sibTransId="{7FABD6EE-98A0-4736-8F5E-5D84579BDB28}"/>
    <dgm:cxn modelId="{036E4584-D3D1-47D1-860C-3B23472D1B71}" srcId="{C1BFD822-D817-4607-9D5B-A15C287583F6}" destId="{EDB03662-381A-49CF-BB38-462649C8D275}" srcOrd="3" destOrd="0" parTransId="{76785D65-32A6-4750-BA3E-D6F26BC0496D}" sibTransId="{8F6E4E2E-CD7B-45E3-B444-5DA4A4463AB6}"/>
    <dgm:cxn modelId="{C35ED76A-9AC9-4AC3-98B9-D8E1CB80F221}" type="presOf" srcId="{D4436B71-C1DE-472A-8ED3-4CEECF202237}" destId="{5E74D0AD-AF76-4AF2-B36C-53F66A24FFB3}" srcOrd="0" destOrd="0" presId="urn:microsoft.com/office/officeart/2005/8/layout/hProcess9"/>
    <dgm:cxn modelId="{7650E280-D465-44C5-87C5-632A6103BC76}" type="presParOf" srcId="{3B21E294-711E-4AF4-B222-74705714790F}" destId="{DFC7EA53-14BC-4B04-9B1A-6C6A1B0092C6}" srcOrd="0" destOrd="0" presId="urn:microsoft.com/office/officeart/2005/8/layout/hProcess9"/>
    <dgm:cxn modelId="{0DAA1E69-2743-4E88-8D0C-E41605615EEE}" type="presParOf" srcId="{3B21E294-711E-4AF4-B222-74705714790F}" destId="{658229C7-7543-4FCD-B62D-D6058899D498}" srcOrd="1" destOrd="0" presId="urn:microsoft.com/office/officeart/2005/8/layout/hProcess9"/>
    <dgm:cxn modelId="{4B8453DC-129C-4244-8CC6-E216FD844A36}" type="presParOf" srcId="{658229C7-7543-4FCD-B62D-D6058899D498}" destId="{B980741A-2841-4734-B743-FC9C2583DC33}" srcOrd="0" destOrd="0" presId="urn:microsoft.com/office/officeart/2005/8/layout/hProcess9"/>
    <dgm:cxn modelId="{E70BA819-2B5E-400C-A31B-1101A140BE2E}" type="presParOf" srcId="{658229C7-7543-4FCD-B62D-D6058899D498}" destId="{25E147A6-C495-4F55-AEA9-E39F4F41637F}" srcOrd="1" destOrd="0" presId="urn:microsoft.com/office/officeart/2005/8/layout/hProcess9"/>
    <dgm:cxn modelId="{5A62192D-1F4A-42A7-8393-7077A94D31F0}" type="presParOf" srcId="{658229C7-7543-4FCD-B62D-D6058899D498}" destId="{EB487BA2-39E9-4C56-9628-40360EC0B80C}" srcOrd="2" destOrd="0" presId="urn:microsoft.com/office/officeart/2005/8/layout/hProcess9"/>
    <dgm:cxn modelId="{48CE8A7D-1481-4760-B626-C79C9E19FDA7}" type="presParOf" srcId="{658229C7-7543-4FCD-B62D-D6058899D498}" destId="{699848EB-528B-4008-9483-F25A2830C98D}" srcOrd="3" destOrd="0" presId="urn:microsoft.com/office/officeart/2005/8/layout/hProcess9"/>
    <dgm:cxn modelId="{AB42F25D-5748-4C19-B61D-ECC49DB0580B}" type="presParOf" srcId="{658229C7-7543-4FCD-B62D-D6058899D498}" destId="{5E74D0AD-AF76-4AF2-B36C-53F66A24FFB3}" srcOrd="4" destOrd="0" presId="urn:microsoft.com/office/officeart/2005/8/layout/hProcess9"/>
    <dgm:cxn modelId="{91B876FC-38AC-44F2-B1C9-69D1EFFBAA1D}" type="presParOf" srcId="{658229C7-7543-4FCD-B62D-D6058899D498}" destId="{A79B6AEF-EE98-442E-AB6E-E73445680EA2}" srcOrd="5" destOrd="0" presId="urn:microsoft.com/office/officeart/2005/8/layout/hProcess9"/>
    <dgm:cxn modelId="{09780755-5178-44E5-B2B2-D64103E51D41}" type="presParOf" srcId="{658229C7-7543-4FCD-B62D-D6058899D498}" destId="{1190B91A-1FB0-4D13-B6F8-4561EFDF377D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21EAB3D-340D-434A-9957-75BE56D402A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9D58C1-B04D-425C-8F6F-0B8BAE0AE7C6}">
      <dgm:prSet phldrT="[Text]"/>
      <dgm:spPr/>
      <dgm:t>
        <a:bodyPr/>
        <a:lstStyle/>
        <a:p>
          <a:r>
            <a:rPr lang="lt-LT" dirty="0"/>
            <a:t>Tarptautiniai teisės aktai (FAO) ir ES valstybės narės pateikia skirtingą sprendimą išnykimo rizikai įvertinti. FAO rekomenduoja įtraukti į nykstančių veislių knygą (Raudonąją knygą) visas veisles, kuriose yra 100–1000 veislinių patelių ir 5–20 patinų. </a:t>
          </a:r>
          <a:endParaRPr lang="en-US" dirty="0"/>
        </a:p>
      </dgm:t>
    </dgm:pt>
    <dgm:pt modelId="{8FDBFF2A-8B96-4068-B4A5-2E2C44F1FDE3}" type="parTrans" cxnId="{CC00B282-DBC2-4BDF-AA3B-F534A519A9A2}">
      <dgm:prSet/>
      <dgm:spPr/>
      <dgm:t>
        <a:bodyPr/>
        <a:lstStyle/>
        <a:p>
          <a:endParaRPr lang="en-US"/>
        </a:p>
      </dgm:t>
    </dgm:pt>
    <dgm:pt modelId="{BDB54556-41C2-40D2-8B11-66B4307E4825}" type="sibTrans" cxnId="{CC00B282-DBC2-4BDF-AA3B-F534A519A9A2}">
      <dgm:prSet/>
      <dgm:spPr/>
      <dgm:t>
        <a:bodyPr/>
        <a:lstStyle/>
        <a:p>
          <a:endParaRPr lang="en-US"/>
        </a:p>
      </dgm:t>
    </dgm:pt>
    <dgm:pt modelId="{98A6CB17-85BB-4891-89E5-4C6BD438D588}">
      <dgm:prSet phldrT="[Text]" phldr="1"/>
      <dgm:spPr/>
      <dgm:t>
        <a:bodyPr/>
        <a:lstStyle/>
        <a:p>
          <a:endParaRPr lang="en-US"/>
        </a:p>
      </dgm:t>
    </dgm:pt>
    <dgm:pt modelId="{21B7858C-9721-4496-B998-05C7ED112339}" type="parTrans" cxnId="{87DA3A4D-1AF5-4102-BC1F-201045AB48B2}">
      <dgm:prSet/>
      <dgm:spPr/>
      <dgm:t>
        <a:bodyPr/>
        <a:lstStyle/>
        <a:p>
          <a:endParaRPr lang="en-US"/>
        </a:p>
      </dgm:t>
    </dgm:pt>
    <dgm:pt modelId="{C941A4FC-A1CB-4470-953F-E4D4EC019C0A}" type="sibTrans" cxnId="{87DA3A4D-1AF5-4102-BC1F-201045AB48B2}">
      <dgm:prSet/>
      <dgm:spPr/>
      <dgm:t>
        <a:bodyPr/>
        <a:lstStyle/>
        <a:p>
          <a:endParaRPr lang="en-US"/>
        </a:p>
      </dgm:t>
    </dgm:pt>
    <dgm:pt modelId="{EFE51C71-512E-431C-9F7A-ED66B2B20D87}">
      <dgm:prSet phldrT="[Text]"/>
      <dgm:spPr/>
      <dgm:t>
        <a:bodyPr/>
        <a:lstStyle/>
        <a:p>
          <a:r>
            <a:rPr lang="lt-LT" dirty="0"/>
            <a:t>Saugomoms veislėms Lietuvoje būtina užtikrinti ne mažesnį, nei FAO kritinės būklės veislėms rekomenduojamą gyvulių skaičių: patelių skaičius - ne mažiau </a:t>
          </a:r>
          <a:r>
            <a:rPr lang="en-US" b="1" dirty="0"/>
            <a:t>100 </a:t>
          </a:r>
          <a:r>
            <a:rPr lang="en-US" b="1" dirty="0" err="1"/>
            <a:t>vnt</a:t>
          </a:r>
          <a:r>
            <a:rPr lang="en-US" b="1" dirty="0"/>
            <a:t>.</a:t>
          </a:r>
          <a:r>
            <a:rPr lang="lt-LT" dirty="0"/>
            <a:t>, patinų skaičius </a:t>
          </a:r>
          <a:r>
            <a:rPr lang="en-US" b="1" dirty="0"/>
            <a:t>– </a:t>
          </a:r>
          <a:r>
            <a:rPr lang="lt-LT" dirty="0"/>
            <a:t>ne mažiau </a:t>
          </a:r>
          <a:r>
            <a:rPr lang="en-US" b="1" dirty="0"/>
            <a:t>5 </a:t>
          </a:r>
          <a:r>
            <a:rPr lang="en-US" b="1" dirty="0" err="1"/>
            <a:t>vnt</a:t>
          </a:r>
          <a:r>
            <a:rPr lang="en-US" b="1" dirty="0"/>
            <a:t>.</a:t>
          </a:r>
          <a:r>
            <a:rPr lang="lt-LT" dirty="0"/>
            <a:t>, visos populiacijos dydis </a:t>
          </a:r>
          <a:r>
            <a:rPr lang="en-US" b="1" dirty="0"/>
            <a:t>- </a:t>
          </a:r>
          <a:r>
            <a:rPr lang="lt-LT" dirty="0"/>
            <a:t>ne mažiau 120 vnt. ir ne mažėjantis, o procentas patelių, apvaisintų tos pačios veislės patinų - ne mažiau 80. </a:t>
          </a:r>
          <a:endParaRPr lang="en-US" dirty="0"/>
        </a:p>
      </dgm:t>
    </dgm:pt>
    <dgm:pt modelId="{A6EBBB4A-773F-4609-9D9A-A656A1DF7F6A}" type="parTrans" cxnId="{AB6D9E99-268E-413B-861B-BAB472B9735A}">
      <dgm:prSet/>
      <dgm:spPr/>
      <dgm:t>
        <a:bodyPr/>
        <a:lstStyle/>
        <a:p>
          <a:endParaRPr lang="en-US"/>
        </a:p>
      </dgm:t>
    </dgm:pt>
    <dgm:pt modelId="{24597B25-2BBA-48A9-B671-4B3644E222BF}" type="sibTrans" cxnId="{AB6D9E99-268E-413B-861B-BAB472B9735A}">
      <dgm:prSet/>
      <dgm:spPr/>
      <dgm:t>
        <a:bodyPr/>
        <a:lstStyle/>
        <a:p>
          <a:endParaRPr lang="en-US"/>
        </a:p>
      </dgm:t>
    </dgm:pt>
    <dgm:pt modelId="{A28C6FAD-D770-4398-B43E-60F0F17CA74B}">
      <dgm:prSet phldrT="[Text]" phldr="1"/>
      <dgm:spPr/>
      <dgm:t>
        <a:bodyPr/>
        <a:lstStyle/>
        <a:p>
          <a:endParaRPr lang="en-US"/>
        </a:p>
      </dgm:t>
    </dgm:pt>
    <dgm:pt modelId="{4F8CC5B5-645B-45D7-A043-7B095F0E9B7A}" type="parTrans" cxnId="{94ACAEFA-8A27-4A50-9021-09FC6E2AF982}">
      <dgm:prSet/>
      <dgm:spPr/>
      <dgm:t>
        <a:bodyPr/>
        <a:lstStyle/>
        <a:p>
          <a:endParaRPr lang="en-US"/>
        </a:p>
      </dgm:t>
    </dgm:pt>
    <dgm:pt modelId="{6D484925-7A3D-4FCD-8C2D-75D58EFED217}" type="sibTrans" cxnId="{94ACAEFA-8A27-4A50-9021-09FC6E2AF982}">
      <dgm:prSet/>
      <dgm:spPr/>
      <dgm:t>
        <a:bodyPr/>
        <a:lstStyle/>
        <a:p>
          <a:endParaRPr lang="en-US"/>
        </a:p>
      </dgm:t>
    </dgm:pt>
    <dgm:pt modelId="{856D7621-0988-45A3-B7E6-0B1CD3F06A5A}" type="pres">
      <dgm:prSet presAssocID="{121EAB3D-340D-434A-9957-75BE56D402A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lt-LT"/>
        </a:p>
      </dgm:t>
    </dgm:pt>
    <dgm:pt modelId="{5625C287-51B1-4A63-9359-6E25422FE2E4}" type="pres">
      <dgm:prSet presAssocID="{D49D58C1-B04D-425C-8F6F-0B8BAE0AE7C6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7391BC89-A307-45C4-AD9E-78E78C735AFE}" type="pres">
      <dgm:prSet presAssocID="{D49D58C1-B04D-425C-8F6F-0B8BAE0AE7C6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ADAC770C-43C1-4D23-9E57-1E631BEB892E}" type="pres">
      <dgm:prSet presAssocID="{EFE51C71-512E-431C-9F7A-ED66B2B20D87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00E11CA5-19A0-47EA-AA22-F24689515F7C}" type="pres">
      <dgm:prSet presAssocID="{EFE51C71-512E-431C-9F7A-ED66B2B20D87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</dgm:ptLst>
  <dgm:cxnLst>
    <dgm:cxn modelId="{82D08E2C-F134-4433-A69E-173A45753B4B}" type="presOf" srcId="{A28C6FAD-D770-4398-B43E-60F0F17CA74B}" destId="{00E11CA5-19A0-47EA-AA22-F24689515F7C}" srcOrd="0" destOrd="0" presId="urn:microsoft.com/office/officeart/2005/8/layout/vList2"/>
    <dgm:cxn modelId="{BDF0746D-8E9C-456C-952E-81B13AE11102}" type="presOf" srcId="{EFE51C71-512E-431C-9F7A-ED66B2B20D87}" destId="{ADAC770C-43C1-4D23-9E57-1E631BEB892E}" srcOrd="0" destOrd="0" presId="urn:microsoft.com/office/officeart/2005/8/layout/vList2"/>
    <dgm:cxn modelId="{1C65B692-0C77-4FD0-8BD3-FD63FB56154C}" type="presOf" srcId="{D49D58C1-B04D-425C-8F6F-0B8BAE0AE7C6}" destId="{5625C287-51B1-4A63-9359-6E25422FE2E4}" srcOrd="0" destOrd="0" presId="urn:microsoft.com/office/officeart/2005/8/layout/vList2"/>
    <dgm:cxn modelId="{7D0E2273-2CCD-4223-A275-75E0A828A573}" type="presOf" srcId="{98A6CB17-85BB-4891-89E5-4C6BD438D588}" destId="{7391BC89-A307-45C4-AD9E-78E78C735AFE}" srcOrd="0" destOrd="0" presId="urn:microsoft.com/office/officeart/2005/8/layout/vList2"/>
    <dgm:cxn modelId="{CC00B282-DBC2-4BDF-AA3B-F534A519A9A2}" srcId="{121EAB3D-340D-434A-9957-75BE56D402A6}" destId="{D49D58C1-B04D-425C-8F6F-0B8BAE0AE7C6}" srcOrd="0" destOrd="0" parTransId="{8FDBFF2A-8B96-4068-B4A5-2E2C44F1FDE3}" sibTransId="{BDB54556-41C2-40D2-8B11-66B4307E4825}"/>
    <dgm:cxn modelId="{87DA3A4D-1AF5-4102-BC1F-201045AB48B2}" srcId="{D49D58C1-B04D-425C-8F6F-0B8BAE0AE7C6}" destId="{98A6CB17-85BB-4891-89E5-4C6BD438D588}" srcOrd="0" destOrd="0" parTransId="{21B7858C-9721-4496-B998-05C7ED112339}" sibTransId="{C941A4FC-A1CB-4470-953F-E4D4EC019C0A}"/>
    <dgm:cxn modelId="{AB6D9E99-268E-413B-861B-BAB472B9735A}" srcId="{121EAB3D-340D-434A-9957-75BE56D402A6}" destId="{EFE51C71-512E-431C-9F7A-ED66B2B20D87}" srcOrd="1" destOrd="0" parTransId="{A6EBBB4A-773F-4609-9D9A-A656A1DF7F6A}" sibTransId="{24597B25-2BBA-48A9-B671-4B3644E222BF}"/>
    <dgm:cxn modelId="{041ED006-04B0-408F-89FB-516AD807B618}" type="presOf" srcId="{121EAB3D-340D-434A-9957-75BE56D402A6}" destId="{856D7621-0988-45A3-B7E6-0B1CD3F06A5A}" srcOrd="0" destOrd="0" presId="urn:microsoft.com/office/officeart/2005/8/layout/vList2"/>
    <dgm:cxn modelId="{94ACAEFA-8A27-4A50-9021-09FC6E2AF982}" srcId="{EFE51C71-512E-431C-9F7A-ED66B2B20D87}" destId="{A28C6FAD-D770-4398-B43E-60F0F17CA74B}" srcOrd="0" destOrd="0" parTransId="{4F8CC5B5-645B-45D7-A043-7B095F0E9B7A}" sibTransId="{6D484925-7A3D-4FCD-8C2D-75D58EFED217}"/>
    <dgm:cxn modelId="{BC31BD1A-20D6-48BA-960F-6889C9F82B76}" type="presParOf" srcId="{856D7621-0988-45A3-B7E6-0B1CD3F06A5A}" destId="{5625C287-51B1-4A63-9359-6E25422FE2E4}" srcOrd="0" destOrd="0" presId="urn:microsoft.com/office/officeart/2005/8/layout/vList2"/>
    <dgm:cxn modelId="{CC0909E2-AB8F-4C9B-AB21-046FC9100547}" type="presParOf" srcId="{856D7621-0988-45A3-B7E6-0B1CD3F06A5A}" destId="{7391BC89-A307-45C4-AD9E-78E78C735AFE}" srcOrd="1" destOrd="0" presId="urn:microsoft.com/office/officeart/2005/8/layout/vList2"/>
    <dgm:cxn modelId="{0303219E-07A5-40D0-A3AC-F5794F77A065}" type="presParOf" srcId="{856D7621-0988-45A3-B7E6-0B1CD3F06A5A}" destId="{ADAC770C-43C1-4D23-9E57-1E631BEB892E}" srcOrd="2" destOrd="0" presId="urn:microsoft.com/office/officeart/2005/8/layout/vList2"/>
    <dgm:cxn modelId="{787F3A1B-067E-4291-90B2-BBADE2B629F8}" type="presParOf" srcId="{856D7621-0988-45A3-B7E6-0B1CD3F06A5A}" destId="{00E11CA5-19A0-47EA-AA22-F24689515F7C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5268A04-EC9E-4DC1-801E-258F39A0FEB7}" type="doc">
      <dgm:prSet loTypeId="urn:microsoft.com/office/officeart/2005/8/layout/arrow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6117B86-2A03-4AC0-A281-84F0A15B6576}">
      <dgm:prSet phldrT="[Text]"/>
      <dgm:spPr/>
      <dgm:t>
        <a:bodyPr/>
        <a:lstStyle/>
        <a:p>
          <a:r>
            <a:rPr lang="lt-LT" dirty="0"/>
            <a:t>P</a:t>
          </a:r>
          <a:r>
            <a:rPr lang="en-US" dirty="0" err="1"/>
            <a:t>adidinti</a:t>
          </a:r>
          <a:r>
            <a:rPr lang="en-US" dirty="0"/>
            <a:t> </a:t>
          </a:r>
          <a:r>
            <a:rPr lang="en-US" dirty="0" err="1"/>
            <a:t>efektyvų</a:t>
          </a:r>
          <a:r>
            <a:rPr lang="en-US" dirty="0"/>
            <a:t> </a:t>
          </a:r>
          <a:r>
            <a:rPr lang="en-US" dirty="0" err="1"/>
            <a:t>populiacijos</a:t>
          </a:r>
          <a:r>
            <a:rPr lang="en-US" dirty="0"/>
            <a:t> </a:t>
          </a:r>
          <a:r>
            <a:rPr lang="en-US" dirty="0" err="1"/>
            <a:t>dydį</a:t>
          </a:r>
          <a:r>
            <a:rPr lang="en-US" dirty="0"/>
            <a:t> (Ne) </a:t>
          </a:r>
        </a:p>
      </dgm:t>
    </dgm:pt>
    <dgm:pt modelId="{3E5CF13A-3B15-4DE5-A5C7-931258C6F4D9}" type="parTrans" cxnId="{8B32BF1A-DB76-40BF-9C9A-7F4569A546CC}">
      <dgm:prSet/>
      <dgm:spPr/>
      <dgm:t>
        <a:bodyPr/>
        <a:lstStyle/>
        <a:p>
          <a:endParaRPr lang="en-US"/>
        </a:p>
      </dgm:t>
    </dgm:pt>
    <dgm:pt modelId="{68516651-8144-4634-8B0C-A6D5FFB1740C}" type="sibTrans" cxnId="{8B32BF1A-DB76-40BF-9C9A-7F4569A546CC}">
      <dgm:prSet/>
      <dgm:spPr/>
      <dgm:t>
        <a:bodyPr/>
        <a:lstStyle/>
        <a:p>
          <a:endParaRPr lang="en-US"/>
        </a:p>
      </dgm:t>
    </dgm:pt>
    <dgm:pt modelId="{B6820E4A-A0F5-4D71-AFA1-52FC9F58A84A}">
      <dgm:prSet phldrT="[Text]"/>
      <dgm:spPr/>
      <dgm:t>
        <a:bodyPr/>
        <a:lstStyle/>
        <a:p>
          <a:r>
            <a:rPr lang="lt-LT" dirty="0"/>
            <a:t>S</a:t>
          </a:r>
          <a:r>
            <a:rPr lang="en-US" dirty="0" err="1"/>
            <a:t>umažinti</a:t>
          </a:r>
          <a:r>
            <a:rPr lang="en-US" dirty="0"/>
            <a:t> </a:t>
          </a:r>
          <a:r>
            <a:rPr lang="lt-LT" dirty="0"/>
            <a:t>giminingo poravimo laipsnį</a:t>
          </a:r>
          <a:r>
            <a:rPr lang="en-US" dirty="0"/>
            <a:t> </a:t>
          </a:r>
          <a:r>
            <a:rPr lang="en-US" dirty="0" err="1"/>
            <a:t>laipnį</a:t>
          </a:r>
          <a:r>
            <a:rPr lang="en-US" dirty="0"/>
            <a:t> </a:t>
          </a:r>
        </a:p>
      </dgm:t>
    </dgm:pt>
    <dgm:pt modelId="{C6FB4E84-E392-47FF-A73A-43072ECE3A80}" type="parTrans" cxnId="{994606C6-1702-4612-BCD7-EC83F9A7EC4E}">
      <dgm:prSet/>
      <dgm:spPr/>
      <dgm:t>
        <a:bodyPr/>
        <a:lstStyle/>
        <a:p>
          <a:endParaRPr lang="en-US"/>
        </a:p>
      </dgm:t>
    </dgm:pt>
    <dgm:pt modelId="{F2A934B2-24D3-4D6E-92E3-F4A9AAFFA047}" type="sibTrans" cxnId="{994606C6-1702-4612-BCD7-EC83F9A7EC4E}">
      <dgm:prSet/>
      <dgm:spPr/>
      <dgm:t>
        <a:bodyPr/>
        <a:lstStyle/>
        <a:p>
          <a:endParaRPr lang="en-US"/>
        </a:p>
      </dgm:t>
    </dgm:pt>
    <dgm:pt modelId="{FC56A4B9-7750-4CF5-9061-B64B5CF857F5}" type="pres">
      <dgm:prSet presAssocID="{A5268A04-EC9E-4DC1-801E-258F39A0FEB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lt-LT"/>
        </a:p>
      </dgm:t>
    </dgm:pt>
    <dgm:pt modelId="{C096AA0A-6AE4-43C1-A37B-756B0B7451C2}" type="pres">
      <dgm:prSet presAssocID="{E6117B86-2A03-4AC0-A281-84F0A15B6576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13C8202E-9059-46CF-BC5D-695BCCE7EC75}" type="pres">
      <dgm:prSet presAssocID="{B6820E4A-A0F5-4D71-AFA1-52FC9F58A84A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</dgm:ptLst>
  <dgm:cxnLst>
    <dgm:cxn modelId="{8B32BF1A-DB76-40BF-9C9A-7F4569A546CC}" srcId="{A5268A04-EC9E-4DC1-801E-258F39A0FEB7}" destId="{E6117B86-2A03-4AC0-A281-84F0A15B6576}" srcOrd="0" destOrd="0" parTransId="{3E5CF13A-3B15-4DE5-A5C7-931258C6F4D9}" sibTransId="{68516651-8144-4634-8B0C-A6D5FFB1740C}"/>
    <dgm:cxn modelId="{2F33CA6C-DD31-4887-9C00-3FD1559C0537}" type="presOf" srcId="{A5268A04-EC9E-4DC1-801E-258F39A0FEB7}" destId="{FC56A4B9-7750-4CF5-9061-B64B5CF857F5}" srcOrd="0" destOrd="0" presId="urn:microsoft.com/office/officeart/2005/8/layout/arrow5"/>
    <dgm:cxn modelId="{BFA31DF3-5945-4BCE-9EE2-334346823965}" type="presOf" srcId="{E6117B86-2A03-4AC0-A281-84F0A15B6576}" destId="{C096AA0A-6AE4-43C1-A37B-756B0B7451C2}" srcOrd="0" destOrd="0" presId="urn:microsoft.com/office/officeart/2005/8/layout/arrow5"/>
    <dgm:cxn modelId="{6F90ADB4-1EC8-4062-BD38-281463A9A172}" type="presOf" srcId="{B6820E4A-A0F5-4D71-AFA1-52FC9F58A84A}" destId="{13C8202E-9059-46CF-BC5D-695BCCE7EC75}" srcOrd="0" destOrd="0" presId="urn:microsoft.com/office/officeart/2005/8/layout/arrow5"/>
    <dgm:cxn modelId="{994606C6-1702-4612-BCD7-EC83F9A7EC4E}" srcId="{A5268A04-EC9E-4DC1-801E-258F39A0FEB7}" destId="{B6820E4A-A0F5-4D71-AFA1-52FC9F58A84A}" srcOrd="1" destOrd="0" parTransId="{C6FB4E84-E392-47FF-A73A-43072ECE3A80}" sibTransId="{F2A934B2-24D3-4D6E-92E3-F4A9AAFFA047}"/>
    <dgm:cxn modelId="{6B426572-6153-4061-B9B1-6C9E64475E8B}" type="presParOf" srcId="{FC56A4B9-7750-4CF5-9061-B64B5CF857F5}" destId="{C096AA0A-6AE4-43C1-A37B-756B0B7451C2}" srcOrd="0" destOrd="0" presId="urn:microsoft.com/office/officeart/2005/8/layout/arrow5"/>
    <dgm:cxn modelId="{E510E99B-EF38-4207-88F7-8D702B91335F}" type="presParOf" srcId="{FC56A4B9-7750-4CF5-9061-B64B5CF857F5}" destId="{13C8202E-9059-46CF-BC5D-695BCCE7EC75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95AD90F-542D-44BD-A945-C87F5014AB6B}" type="doc">
      <dgm:prSet loTypeId="urn:microsoft.com/office/officeart/2009/3/layout/HorizontalOrganizationChar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918E014-411C-41F0-BE28-67936B9DEE1D}">
      <dgm:prSet phldrT="[Text]" custT="1"/>
      <dgm:spPr>
        <a:solidFill>
          <a:schemeClr val="bg2"/>
        </a:solidFill>
      </dgm:spPr>
      <dgm:t>
        <a:bodyPr/>
        <a:lstStyle/>
        <a:p>
          <a:r>
            <a:rPr lang="en-US" sz="4000" dirty="0" err="1">
              <a:solidFill>
                <a:schemeClr val="tx1"/>
              </a:solidFill>
            </a:rPr>
            <a:t>Lietuvos</a:t>
          </a:r>
          <a:r>
            <a:rPr lang="en-US" sz="4000" dirty="0">
              <a:solidFill>
                <a:schemeClr val="tx1"/>
              </a:solidFill>
            </a:rPr>
            <a:t> </a:t>
          </a:r>
          <a:r>
            <a:rPr lang="en-US" sz="4000" dirty="0" err="1">
              <a:solidFill>
                <a:schemeClr val="tx1"/>
              </a:solidFill>
            </a:rPr>
            <a:t>ūkinių</a:t>
          </a:r>
          <a:r>
            <a:rPr lang="en-US" sz="4000" dirty="0">
              <a:solidFill>
                <a:schemeClr val="tx1"/>
              </a:solidFill>
            </a:rPr>
            <a:t> </a:t>
          </a:r>
          <a:r>
            <a:rPr lang="en-US" sz="4000" dirty="0" err="1">
              <a:solidFill>
                <a:schemeClr val="tx1"/>
              </a:solidFill>
            </a:rPr>
            <a:t>gyvūnų</a:t>
          </a:r>
          <a:r>
            <a:rPr lang="en-US" sz="4000" dirty="0">
              <a:solidFill>
                <a:schemeClr val="tx1"/>
              </a:solidFill>
            </a:rPr>
            <a:t> </a:t>
          </a:r>
          <a:r>
            <a:rPr lang="en-US" sz="4000" dirty="0" err="1">
              <a:solidFill>
                <a:schemeClr val="tx1"/>
              </a:solidFill>
            </a:rPr>
            <a:t>genetinių</a:t>
          </a:r>
          <a:r>
            <a:rPr lang="en-US" sz="4000" dirty="0">
              <a:solidFill>
                <a:schemeClr val="tx1"/>
              </a:solidFill>
            </a:rPr>
            <a:t> </a:t>
          </a:r>
          <a:r>
            <a:rPr lang="en-US" sz="4000" dirty="0" err="1">
              <a:solidFill>
                <a:schemeClr val="tx1"/>
              </a:solidFill>
            </a:rPr>
            <a:t>išteklių</a:t>
          </a:r>
          <a:r>
            <a:rPr lang="en-US" sz="4000" dirty="0">
              <a:solidFill>
                <a:schemeClr val="tx1"/>
              </a:solidFill>
            </a:rPr>
            <a:t> </a:t>
          </a:r>
          <a:r>
            <a:rPr lang="en-US" sz="4000" dirty="0" err="1">
              <a:solidFill>
                <a:schemeClr val="tx1"/>
              </a:solidFill>
            </a:rPr>
            <a:t>išsaugojimo</a:t>
          </a:r>
          <a:r>
            <a:rPr lang="en-US" sz="4000" dirty="0">
              <a:solidFill>
                <a:schemeClr val="tx1"/>
              </a:solidFill>
            </a:rPr>
            <a:t> </a:t>
          </a:r>
          <a:r>
            <a:rPr lang="lt-LT" sz="4000" dirty="0">
              <a:solidFill>
                <a:schemeClr val="tx1"/>
              </a:solidFill>
            </a:rPr>
            <a:t>p</a:t>
          </a:r>
          <a:r>
            <a:rPr lang="en-US" sz="4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rogramos</a:t>
          </a:r>
          <a:r>
            <a: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lt-LT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priemonės</a:t>
          </a:r>
          <a:endParaRPr lang="en-US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04C3C6-8EFA-4550-AB37-59D3219C3B67}" type="parTrans" cxnId="{15F7B014-1F3D-4874-9714-5975E1743789}">
      <dgm:prSet/>
      <dgm:spPr/>
      <dgm:t>
        <a:bodyPr/>
        <a:lstStyle/>
        <a:p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3B1D228-810F-46C1-A73C-F79658FF59A1}" type="sibTrans" cxnId="{15F7B014-1F3D-4874-9714-5975E1743789}">
      <dgm:prSet/>
      <dgm:spPr/>
      <dgm:t>
        <a:bodyPr/>
        <a:lstStyle/>
        <a:p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FD4FD1-3D1C-4B67-B345-95BF3E3BC34A}">
      <dgm:prSet phldrT="[Text]" custT="1"/>
      <dgm:spPr>
        <a:solidFill>
          <a:schemeClr val="bg2"/>
        </a:solidFill>
      </dgm:spPr>
      <dgm:t>
        <a:bodyPr/>
        <a:lstStyle/>
        <a:p>
          <a:r>
            <a:rPr lang="lt-LT" sz="2000" b="1" u="sng" dirty="0">
              <a:solidFill>
                <a:schemeClr val="tx1"/>
              </a:solidFill>
            </a:rPr>
            <a:t>Išsaugojimas </a:t>
          </a:r>
          <a:r>
            <a:rPr lang="lt-LT" sz="2000" b="1" i="1" u="sng" dirty="0">
              <a:solidFill>
                <a:schemeClr val="tx1"/>
              </a:solidFill>
            </a:rPr>
            <a:t>in situ </a:t>
          </a:r>
        </a:p>
        <a:p>
          <a:r>
            <a:rPr lang="lt-LT" sz="2000" dirty="0">
              <a:solidFill>
                <a:schemeClr val="tx1"/>
              </a:solidFill>
            </a:rPr>
            <a:t>ūkinių genofondinių gyvūnų </a:t>
          </a:r>
          <a:r>
            <a:rPr lang="lt-LT" sz="2000" b="1" dirty="0">
              <a:solidFill>
                <a:schemeClr val="tx1"/>
              </a:solidFill>
            </a:rPr>
            <a:t>selekcinių branduolių sudarymas</a:t>
          </a:r>
          <a:r>
            <a:rPr lang="lt-LT" sz="2000" dirty="0">
              <a:solidFill>
                <a:schemeClr val="tx1"/>
              </a:solidFill>
            </a:rPr>
            <a:t>, ūkinių gyvūnų nacionalinių genetinių išteklių stebėsena ir atranka</a:t>
          </a:r>
          <a:endParaRPr lang="en-US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B9DB4D-1333-4AD2-887E-53FDE24141F7}" type="parTrans" cxnId="{578CBAE7-F473-4087-869F-981381C64C3B}">
      <dgm:prSet/>
      <dgm:spPr/>
      <dgm:t>
        <a:bodyPr/>
        <a:lstStyle/>
        <a:p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67951E-41CA-4D06-9E87-5ADE73D4D0ED}" type="sibTrans" cxnId="{578CBAE7-F473-4087-869F-981381C64C3B}">
      <dgm:prSet/>
      <dgm:spPr/>
      <dgm:t>
        <a:bodyPr/>
        <a:lstStyle/>
        <a:p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AEAA4D9-066D-499B-8091-142AADF4062C}">
      <dgm:prSet phldrT="[Text]" custT="1"/>
      <dgm:spPr>
        <a:solidFill>
          <a:schemeClr val="bg2"/>
        </a:solidFill>
      </dgm:spPr>
      <dgm:t>
        <a:bodyPr/>
        <a:lstStyle/>
        <a:p>
          <a:r>
            <a:rPr lang="lt-LT" sz="1800" b="1" u="sng" dirty="0">
              <a:solidFill>
                <a:schemeClr val="tx1"/>
              </a:solidFill>
            </a:rPr>
            <a:t>Išsaugojimas </a:t>
          </a:r>
          <a:r>
            <a:rPr lang="lt-LT" sz="1800" b="1" i="1" u="sng" dirty="0">
              <a:solidFill>
                <a:schemeClr val="tx1"/>
              </a:solidFill>
            </a:rPr>
            <a:t>ex situ </a:t>
          </a:r>
        </a:p>
        <a:p>
          <a:r>
            <a:rPr lang="lt-LT" sz="1800" i="1" dirty="0">
              <a:solidFill>
                <a:schemeClr val="tx1"/>
              </a:solidFill>
            </a:rPr>
            <a:t>ūkinių gyvūnų </a:t>
          </a:r>
          <a:r>
            <a:rPr lang="lt-LT" sz="1800" b="1" i="1" dirty="0">
              <a:solidFill>
                <a:schemeClr val="tx1"/>
              </a:solidFill>
            </a:rPr>
            <a:t>genetinės medžiagos </a:t>
          </a:r>
          <a:r>
            <a:rPr lang="lt-LT" sz="1800" i="1" dirty="0">
              <a:solidFill>
                <a:schemeClr val="tx1"/>
              </a:solidFill>
            </a:rPr>
            <a:t>naudojamojo ir saugojamojo ūkinių gyvūnų genų </a:t>
          </a:r>
          <a:r>
            <a:rPr lang="lt-LT" sz="1800" b="1" i="1" dirty="0">
              <a:solidFill>
                <a:schemeClr val="tx1"/>
              </a:solidFill>
            </a:rPr>
            <a:t>bankų įkūrimas</a:t>
          </a:r>
          <a:r>
            <a:rPr lang="lt-LT" sz="1800" i="1" dirty="0">
              <a:solidFill>
                <a:schemeClr val="tx1"/>
              </a:solidFill>
            </a:rPr>
            <a:t>, spermos ir embrionų kolekcijų sudarymas ir saugojimas, genetinių objektų pavyzdžių paruošimas ilgalaikiam išsaugojimui</a:t>
          </a:r>
          <a:r>
            <a:rPr lang="lt-LT" sz="1700" i="1" dirty="0"/>
            <a:t>.</a:t>
          </a:r>
          <a:endParaRPr lang="en-US" sz="17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675D93-9008-4BC1-BB87-3ED2F4B10D14}" type="parTrans" cxnId="{F71481F3-A889-41C0-83A2-8733A5908CF7}">
      <dgm:prSet/>
      <dgm:spPr/>
      <dgm:t>
        <a:bodyPr/>
        <a:lstStyle/>
        <a:p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E3BF80-6199-419A-BC28-593B204FCE48}" type="sibTrans" cxnId="{F71481F3-A889-41C0-83A2-8733A5908CF7}">
      <dgm:prSet/>
      <dgm:spPr/>
      <dgm:t>
        <a:bodyPr/>
        <a:lstStyle/>
        <a:p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E49824-6C8C-4D21-8CB6-AD8FF2FA0C89}">
      <dgm:prSet custT="1"/>
      <dgm:spPr>
        <a:solidFill>
          <a:schemeClr val="bg2"/>
        </a:solidFill>
      </dgm:spPr>
      <dgm:t>
        <a:bodyPr/>
        <a:lstStyle/>
        <a:p>
          <a:r>
            <a:rPr lang="lt-LT" sz="2400" b="1" u="sng" dirty="0">
              <a:solidFill>
                <a:schemeClr val="tx1"/>
              </a:solidFill>
            </a:rPr>
            <a:t>Bendrosios priemonės</a:t>
          </a:r>
          <a:endParaRPr lang="lt-LT" sz="2400" dirty="0">
            <a:solidFill>
              <a:schemeClr val="tx1"/>
            </a:solidFill>
          </a:endParaRPr>
        </a:p>
        <a:p>
          <a:r>
            <a:rPr lang="lt-LT" sz="2400" b="1" i="1" dirty="0">
              <a:solidFill>
                <a:schemeClr val="tx1"/>
              </a:solidFill>
            </a:rPr>
            <a:t>Lietuvos ūkinių gyvūnų genetinių išteklių apsaugos koordinavimo centro įkūrimas </a:t>
          </a:r>
          <a:r>
            <a:rPr lang="lt-LT" sz="2400" i="1" dirty="0">
              <a:solidFill>
                <a:schemeClr val="tx1"/>
              </a:solidFill>
            </a:rPr>
            <a:t>ir jo išlaikymas, visuomenės informavimas</a:t>
          </a:r>
          <a:endParaRPr lang="en-US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8525BA8-0E69-4D3C-8D80-0AED6115BC4B}" type="parTrans" cxnId="{8C1438C4-D21F-4BB4-A1E8-99E2EDBFC0A9}">
      <dgm:prSet/>
      <dgm:spPr/>
      <dgm:t>
        <a:bodyPr/>
        <a:lstStyle/>
        <a:p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9EAD1B-9E10-494E-B4DD-56A76995E8C2}" type="sibTrans" cxnId="{8C1438C4-D21F-4BB4-A1E8-99E2EDBFC0A9}">
      <dgm:prSet/>
      <dgm:spPr/>
      <dgm:t>
        <a:bodyPr/>
        <a:lstStyle/>
        <a:p>
          <a:endParaRPr lang="en-US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CFCE4E-7D0C-448E-8467-04D110AA5DD8}">
      <dgm:prSet custT="1"/>
      <dgm:spPr>
        <a:solidFill>
          <a:schemeClr val="bg2"/>
        </a:solidFill>
      </dgm:spPr>
      <dgm:t>
        <a:bodyPr/>
        <a:lstStyle/>
        <a:p>
          <a:r>
            <a:rPr lang="lt-LT" sz="2000" b="1" i="1" u="sng" dirty="0">
              <a:solidFill>
                <a:schemeClr val="tx1"/>
              </a:solidFill>
            </a:rPr>
            <a:t>Moksliniai tyrimai.</a:t>
          </a:r>
        </a:p>
        <a:p>
          <a:r>
            <a:rPr lang="lt-LT" sz="2000" i="1" dirty="0">
              <a:solidFill>
                <a:schemeClr val="tx1"/>
              </a:solidFill>
            </a:rPr>
            <a:t>skirti ūkinių gyvūnų genetiniams ištekliams išsaugoti.</a:t>
          </a:r>
          <a:endParaRPr lang="en-US" sz="2000" dirty="0">
            <a:solidFill>
              <a:schemeClr val="tx1"/>
            </a:solidFill>
          </a:endParaRPr>
        </a:p>
      </dgm:t>
    </dgm:pt>
    <dgm:pt modelId="{2232E365-907B-4994-9AC5-BF09C8BFA7A0}" type="parTrans" cxnId="{53D7DBC5-C5B2-4DBD-865F-8306A4DF2194}">
      <dgm:prSet/>
      <dgm:spPr/>
      <dgm:t>
        <a:bodyPr/>
        <a:lstStyle/>
        <a:p>
          <a:endParaRPr lang="en-US"/>
        </a:p>
      </dgm:t>
    </dgm:pt>
    <dgm:pt modelId="{64F65905-96E0-47AA-A512-4DFBEF27533D}" type="sibTrans" cxnId="{53D7DBC5-C5B2-4DBD-865F-8306A4DF2194}">
      <dgm:prSet/>
      <dgm:spPr/>
      <dgm:t>
        <a:bodyPr/>
        <a:lstStyle/>
        <a:p>
          <a:endParaRPr lang="en-US"/>
        </a:p>
      </dgm:t>
    </dgm:pt>
    <dgm:pt modelId="{604FBD6B-67EE-414E-A25F-7FE7A84F26BC}" type="pres">
      <dgm:prSet presAssocID="{995AD90F-542D-44BD-A945-C87F5014AB6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lt-LT"/>
        </a:p>
      </dgm:t>
    </dgm:pt>
    <dgm:pt modelId="{0B9CD079-8B26-453B-B9EC-0E8DB1138321}" type="pres">
      <dgm:prSet presAssocID="{8918E014-411C-41F0-BE28-67936B9DEE1D}" presName="hierRoot1" presStyleCnt="0">
        <dgm:presLayoutVars>
          <dgm:hierBranch val="init"/>
        </dgm:presLayoutVars>
      </dgm:prSet>
      <dgm:spPr/>
    </dgm:pt>
    <dgm:pt modelId="{56D0543C-DE2F-4FCD-9CB1-667F499D3D8B}" type="pres">
      <dgm:prSet presAssocID="{8918E014-411C-41F0-BE28-67936B9DEE1D}" presName="rootComposite1" presStyleCnt="0"/>
      <dgm:spPr/>
    </dgm:pt>
    <dgm:pt modelId="{1FF01FDC-CB8E-4786-A086-8C09FFACF95B}" type="pres">
      <dgm:prSet presAssocID="{8918E014-411C-41F0-BE28-67936B9DEE1D}" presName="rootText1" presStyleLbl="node0" presStyleIdx="0" presStyleCnt="1" custScaleY="461650">
        <dgm:presLayoutVars>
          <dgm:chPref val="3"/>
        </dgm:presLayoutVars>
      </dgm:prSet>
      <dgm:spPr/>
      <dgm:t>
        <a:bodyPr/>
        <a:lstStyle/>
        <a:p>
          <a:endParaRPr lang="lt-LT"/>
        </a:p>
      </dgm:t>
    </dgm:pt>
    <dgm:pt modelId="{BFC1B3D3-940B-4FF9-9504-2CCD3D55776B}" type="pres">
      <dgm:prSet presAssocID="{8918E014-411C-41F0-BE28-67936B9DEE1D}" presName="rootConnector1" presStyleLbl="node1" presStyleIdx="0" presStyleCnt="0"/>
      <dgm:spPr/>
      <dgm:t>
        <a:bodyPr/>
        <a:lstStyle/>
        <a:p>
          <a:endParaRPr lang="lt-LT"/>
        </a:p>
      </dgm:t>
    </dgm:pt>
    <dgm:pt modelId="{77A23380-58DF-44FC-93D2-F4270EADA470}" type="pres">
      <dgm:prSet presAssocID="{8918E014-411C-41F0-BE28-67936B9DEE1D}" presName="hierChild2" presStyleCnt="0"/>
      <dgm:spPr/>
    </dgm:pt>
    <dgm:pt modelId="{CC2F17AE-86D6-4D79-9F75-DB66BB9E7737}" type="pres">
      <dgm:prSet presAssocID="{68525BA8-0E69-4D3C-8D80-0AED6115BC4B}" presName="Name64" presStyleLbl="parChTrans1D2" presStyleIdx="0" presStyleCnt="4"/>
      <dgm:spPr/>
      <dgm:t>
        <a:bodyPr/>
        <a:lstStyle/>
        <a:p>
          <a:endParaRPr lang="lt-LT"/>
        </a:p>
      </dgm:t>
    </dgm:pt>
    <dgm:pt modelId="{7C587B19-41F5-41C6-AB23-5423F7CA466A}" type="pres">
      <dgm:prSet presAssocID="{6DE49824-6C8C-4D21-8CB6-AD8FF2FA0C89}" presName="hierRoot2" presStyleCnt="0">
        <dgm:presLayoutVars>
          <dgm:hierBranch val="init"/>
        </dgm:presLayoutVars>
      </dgm:prSet>
      <dgm:spPr/>
    </dgm:pt>
    <dgm:pt modelId="{A21B4782-B0E0-49C2-A1E5-D0B6755C666C}" type="pres">
      <dgm:prSet presAssocID="{6DE49824-6C8C-4D21-8CB6-AD8FF2FA0C89}" presName="rootComposite" presStyleCnt="0"/>
      <dgm:spPr/>
    </dgm:pt>
    <dgm:pt modelId="{2DB7D180-4B02-44E3-90FB-5DCE9C11D3AE}" type="pres">
      <dgm:prSet presAssocID="{6DE49824-6C8C-4D21-8CB6-AD8FF2FA0C89}" presName="rootText" presStyleLbl="node2" presStyleIdx="0" presStyleCnt="4" custScaleX="203048" custScaleY="160305">
        <dgm:presLayoutVars>
          <dgm:chPref val="3"/>
        </dgm:presLayoutVars>
      </dgm:prSet>
      <dgm:spPr/>
      <dgm:t>
        <a:bodyPr/>
        <a:lstStyle/>
        <a:p>
          <a:endParaRPr lang="lt-LT"/>
        </a:p>
      </dgm:t>
    </dgm:pt>
    <dgm:pt modelId="{60F233B5-27A2-4F86-9845-E2BD62A9288C}" type="pres">
      <dgm:prSet presAssocID="{6DE49824-6C8C-4D21-8CB6-AD8FF2FA0C89}" presName="rootConnector" presStyleLbl="node2" presStyleIdx="0" presStyleCnt="4"/>
      <dgm:spPr/>
      <dgm:t>
        <a:bodyPr/>
        <a:lstStyle/>
        <a:p>
          <a:endParaRPr lang="lt-LT"/>
        </a:p>
      </dgm:t>
    </dgm:pt>
    <dgm:pt modelId="{2FA821AD-D31A-416D-8E71-FE3905E79618}" type="pres">
      <dgm:prSet presAssocID="{6DE49824-6C8C-4D21-8CB6-AD8FF2FA0C89}" presName="hierChild4" presStyleCnt="0"/>
      <dgm:spPr/>
    </dgm:pt>
    <dgm:pt modelId="{ABE23F2D-F528-4025-BC64-21EC9479DD04}" type="pres">
      <dgm:prSet presAssocID="{6DE49824-6C8C-4D21-8CB6-AD8FF2FA0C89}" presName="hierChild5" presStyleCnt="0"/>
      <dgm:spPr/>
    </dgm:pt>
    <dgm:pt modelId="{FB6757A4-8BBB-437E-8A67-346950AAC6FF}" type="pres">
      <dgm:prSet presAssocID="{38B9DB4D-1333-4AD2-887E-53FDE24141F7}" presName="Name64" presStyleLbl="parChTrans1D2" presStyleIdx="1" presStyleCnt="4"/>
      <dgm:spPr/>
      <dgm:t>
        <a:bodyPr/>
        <a:lstStyle/>
        <a:p>
          <a:endParaRPr lang="lt-LT"/>
        </a:p>
      </dgm:t>
    </dgm:pt>
    <dgm:pt modelId="{300FFEC9-5C33-4B14-9F6B-EE777861F533}" type="pres">
      <dgm:prSet presAssocID="{5CFD4FD1-3D1C-4B67-B345-95BF3E3BC34A}" presName="hierRoot2" presStyleCnt="0">
        <dgm:presLayoutVars>
          <dgm:hierBranch val="init"/>
        </dgm:presLayoutVars>
      </dgm:prSet>
      <dgm:spPr/>
    </dgm:pt>
    <dgm:pt modelId="{CEA95356-B00A-47FC-91B6-359BAB8F2616}" type="pres">
      <dgm:prSet presAssocID="{5CFD4FD1-3D1C-4B67-B345-95BF3E3BC34A}" presName="rootComposite" presStyleCnt="0"/>
      <dgm:spPr/>
    </dgm:pt>
    <dgm:pt modelId="{35D42EC0-907E-4FC5-AB62-DA938E86A030}" type="pres">
      <dgm:prSet presAssocID="{5CFD4FD1-3D1C-4B67-B345-95BF3E3BC34A}" presName="rootText" presStyleLbl="node2" presStyleIdx="1" presStyleCnt="4" custScaleX="202085">
        <dgm:presLayoutVars>
          <dgm:chPref val="3"/>
        </dgm:presLayoutVars>
      </dgm:prSet>
      <dgm:spPr/>
      <dgm:t>
        <a:bodyPr/>
        <a:lstStyle/>
        <a:p>
          <a:endParaRPr lang="lt-LT"/>
        </a:p>
      </dgm:t>
    </dgm:pt>
    <dgm:pt modelId="{C2C9FB39-DFC5-47FF-9016-1CC9DA88D7AA}" type="pres">
      <dgm:prSet presAssocID="{5CFD4FD1-3D1C-4B67-B345-95BF3E3BC34A}" presName="rootConnector" presStyleLbl="node2" presStyleIdx="1" presStyleCnt="4"/>
      <dgm:spPr/>
      <dgm:t>
        <a:bodyPr/>
        <a:lstStyle/>
        <a:p>
          <a:endParaRPr lang="lt-LT"/>
        </a:p>
      </dgm:t>
    </dgm:pt>
    <dgm:pt modelId="{0B93B48B-4F99-4B23-8418-4E392488FB12}" type="pres">
      <dgm:prSet presAssocID="{5CFD4FD1-3D1C-4B67-B345-95BF3E3BC34A}" presName="hierChild4" presStyleCnt="0"/>
      <dgm:spPr/>
    </dgm:pt>
    <dgm:pt modelId="{46404CA3-10A0-4A58-BB3A-FDB091C441B1}" type="pres">
      <dgm:prSet presAssocID="{5CFD4FD1-3D1C-4B67-B345-95BF3E3BC34A}" presName="hierChild5" presStyleCnt="0"/>
      <dgm:spPr/>
    </dgm:pt>
    <dgm:pt modelId="{714387D9-A5B8-4D6F-8D89-D4A772D75325}" type="pres">
      <dgm:prSet presAssocID="{B3675D93-9008-4BC1-BB87-3ED2F4B10D14}" presName="Name64" presStyleLbl="parChTrans1D2" presStyleIdx="2" presStyleCnt="4"/>
      <dgm:spPr/>
      <dgm:t>
        <a:bodyPr/>
        <a:lstStyle/>
        <a:p>
          <a:endParaRPr lang="lt-LT"/>
        </a:p>
      </dgm:t>
    </dgm:pt>
    <dgm:pt modelId="{48EAAE6C-8EBD-4B48-A5AD-F71407C801BD}" type="pres">
      <dgm:prSet presAssocID="{EAEAA4D9-066D-499B-8091-142AADF4062C}" presName="hierRoot2" presStyleCnt="0">
        <dgm:presLayoutVars>
          <dgm:hierBranch val="init"/>
        </dgm:presLayoutVars>
      </dgm:prSet>
      <dgm:spPr/>
    </dgm:pt>
    <dgm:pt modelId="{1991A088-66E1-4569-BDCB-648A73AB037B}" type="pres">
      <dgm:prSet presAssocID="{EAEAA4D9-066D-499B-8091-142AADF4062C}" presName="rootComposite" presStyleCnt="0"/>
      <dgm:spPr/>
    </dgm:pt>
    <dgm:pt modelId="{99CDB123-F015-43D3-AD7D-75D9E45D07AE}" type="pres">
      <dgm:prSet presAssocID="{EAEAA4D9-066D-499B-8091-142AADF4062C}" presName="rootText" presStyleLbl="node2" presStyleIdx="2" presStyleCnt="4" custScaleX="201122">
        <dgm:presLayoutVars>
          <dgm:chPref val="3"/>
        </dgm:presLayoutVars>
      </dgm:prSet>
      <dgm:spPr/>
      <dgm:t>
        <a:bodyPr/>
        <a:lstStyle/>
        <a:p>
          <a:endParaRPr lang="lt-LT"/>
        </a:p>
      </dgm:t>
    </dgm:pt>
    <dgm:pt modelId="{53733645-E6E7-41BC-8243-011EBBC493B6}" type="pres">
      <dgm:prSet presAssocID="{EAEAA4D9-066D-499B-8091-142AADF4062C}" presName="rootConnector" presStyleLbl="node2" presStyleIdx="2" presStyleCnt="4"/>
      <dgm:spPr/>
      <dgm:t>
        <a:bodyPr/>
        <a:lstStyle/>
        <a:p>
          <a:endParaRPr lang="lt-LT"/>
        </a:p>
      </dgm:t>
    </dgm:pt>
    <dgm:pt modelId="{C0055AA9-4FFB-4220-B3EB-609241FC4959}" type="pres">
      <dgm:prSet presAssocID="{EAEAA4D9-066D-499B-8091-142AADF4062C}" presName="hierChild4" presStyleCnt="0"/>
      <dgm:spPr/>
    </dgm:pt>
    <dgm:pt modelId="{0A7D99F9-2E46-4FA3-B724-C079512CE13B}" type="pres">
      <dgm:prSet presAssocID="{EAEAA4D9-066D-499B-8091-142AADF4062C}" presName="hierChild5" presStyleCnt="0"/>
      <dgm:spPr/>
    </dgm:pt>
    <dgm:pt modelId="{1D74DF8A-D6FE-49FA-9385-CE850AF554F7}" type="pres">
      <dgm:prSet presAssocID="{2232E365-907B-4994-9AC5-BF09C8BFA7A0}" presName="Name64" presStyleLbl="parChTrans1D2" presStyleIdx="3" presStyleCnt="4"/>
      <dgm:spPr/>
      <dgm:t>
        <a:bodyPr/>
        <a:lstStyle/>
        <a:p>
          <a:endParaRPr lang="lt-LT"/>
        </a:p>
      </dgm:t>
    </dgm:pt>
    <dgm:pt modelId="{374B246C-3806-43A2-A4B8-10672C7F2600}" type="pres">
      <dgm:prSet presAssocID="{F4CFCE4E-7D0C-448E-8467-04D110AA5DD8}" presName="hierRoot2" presStyleCnt="0">
        <dgm:presLayoutVars>
          <dgm:hierBranch val="init"/>
        </dgm:presLayoutVars>
      </dgm:prSet>
      <dgm:spPr/>
    </dgm:pt>
    <dgm:pt modelId="{82142A5D-A940-4511-B20A-8E3F9D2BB70E}" type="pres">
      <dgm:prSet presAssocID="{F4CFCE4E-7D0C-448E-8467-04D110AA5DD8}" presName="rootComposite" presStyleCnt="0"/>
      <dgm:spPr/>
    </dgm:pt>
    <dgm:pt modelId="{D37B8890-BA3A-4532-8C6C-23717903D8DF}" type="pres">
      <dgm:prSet presAssocID="{F4CFCE4E-7D0C-448E-8467-04D110AA5DD8}" presName="rootText" presStyleLbl="node2" presStyleIdx="3" presStyleCnt="4" custScaleX="201844">
        <dgm:presLayoutVars>
          <dgm:chPref val="3"/>
        </dgm:presLayoutVars>
      </dgm:prSet>
      <dgm:spPr/>
      <dgm:t>
        <a:bodyPr/>
        <a:lstStyle/>
        <a:p>
          <a:endParaRPr lang="lt-LT"/>
        </a:p>
      </dgm:t>
    </dgm:pt>
    <dgm:pt modelId="{1D3C7B8E-1477-4171-9881-CB6B3C82AA44}" type="pres">
      <dgm:prSet presAssocID="{F4CFCE4E-7D0C-448E-8467-04D110AA5DD8}" presName="rootConnector" presStyleLbl="node2" presStyleIdx="3" presStyleCnt="4"/>
      <dgm:spPr/>
      <dgm:t>
        <a:bodyPr/>
        <a:lstStyle/>
        <a:p>
          <a:endParaRPr lang="lt-LT"/>
        </a:p>
      </dgm:t>
    </dgm:pt>
    <dgm:pt modelId="{B9343B8C-FD2B-4CE3-84DB-F2ADE1CAF7C9}" type="pres">
      <dgm:prSet presAssocID="{F4CFCE4E-7D0C-448E-8467-04D110AA5DD8}" presName="hierChild4" presStyleCnt="0"/>
      <dgm:spPr/>
    </dgm:pt>
    <dgm:pt modelId="{A1B5A91B-18C5-4320-AE9A-18C67EF7E3BB}" type="pres">
      <dgm:prSet presAssocID="{F4CFCE4E-7D0C-448E-8467-04D110AA5DD8}" presName="hierChild5" presStyleCnt="0"/>
      <dgm:spPr/>
    </dgm:pt>
    <dgm:pt modelId="{BE67200E-51FD-4CB5-AD56-8997AC75BF69}" type="pres">
      <dgm:prSet presAssocID="{8918E014-411C-41F0-BE28-67936B9DEE1D}" presName="hierChild3" presStyleCnt="0"/>
      <dgm:spPr/>
    </dgm:pt>
  </dgm:ptLst>
  <dgm:cxnLst>
    <dgm:cxn modelId="{118A5A38-04F0-434F-92B8-68E5B24AFD1A}" type="presOf" srcId="{8918E014-411C-41F0-BE28-67936B9DEE1D}" destId="{1FF01FDC-CB8E-4786-A086-8C09FFACF95B}" srcOrd="0" destOrd="0" presId="urn:microsoft.com/office/officeart/2009/3/layout/HorizontalOrganizationChart"/>
    <dgm:cxn modelId="{5900CCC9-4B86-4006-9745-9108EECC8D62}" type="presOf" srcId="{995AD90F-542D-44BD-A945-C87F5014AB6B}" destId="{604FBD6B-67EE-414E-A25F-7FE7A84F26BC}" srcOrd="0" destOrd="0" presId="urn:microsoft.com/office/officeart/2009/3/layout/HorizontalOrganizationChart"/>
    <dgm:cxn modelId="{2D77D7DF-7595-4BD1-A88F-70E8F40A1E88}" type="presOf" srcId="{F4CFCE4E-7D0C-448E-8467-04D110AA5DD8}" destId="{1D3C7B8E-1477-4171-9881-CB6B3C82AA44}" srcOrd="1" destOrd="0" presId="urn:microsoft.com/office/officeart/2009/3/layout/HorizontalOrganizationChart"/>
    <dgm:cxn modelId="{F71481F3-A889-41C0-83A2-8733A5908CF7}" srcId="{8918E014-411C-41F0-BE28-67936B9DEE1D}" destId="{EAEAA4D9-066D-499B-8091-142AADF4062C}" srcOrd="2" destOrd="0" parTransId="{B3675D93-9008-4BC1-BB87-3ED2F4B10D14}" sibTransId="{11E3BF80-6199-419A-BC28-593B204FCE48}"/>
    <dgm:cxn modelId="{31E11B19-0CB6-4B81-9F09-F697C2F8128D}" type="presOf" srcId="{6DE49824-6C8C-4D21-8CB6-AD8FF2FA0C89}" destId="{60F233B5-27A2-4F86-9845-E2BD62A9288C}" srcOrd="1" destOrd="0" presId="urn:microsoft.com/office/officeart/2009/3/layout/HorizontalOrganizationChart"/>
    <dgm:cxn modelId="{D48634CE-DBB9-4E36-907B-4C382B01F286}" type="presOf" srcId="{68525BA8-0E69-4D3C-8D80-0AED6115BC4B}" destId="{CC2F17AE-86D6-4D79-9F75-DB66BB9E7737}" srcOrd="0" destOrd="0" presId="urn:microsoft.com/office/officeart/2009/3/layout/HorizontalOrganizationChart"/>
    <dgm:cxn modelId="{53D7DBC5-C5B2-4DBD-865F-8306A4DF2194}" srcId="{8918E014-411C-41F0-BE28-67936B9DEE1D}" destId="{F4CFCE4E-7D0C-448E-8467-04D110AA5DD8}" srcOrd="3" destOrd="0" parTransId="{2232E365-907B-4994-9AC5-BF09C8BFA7A0}" sibTransId="{64F65905-96E0-47AA-A512-4DFBEF27533D}"/>
    <dgm:cxn modelId="{1EDC6AA5-5F5C-4D97-A29B-E70C0ACE6C7A}" type="presOf" srcId="{B3675D93-9008-4BC1-BB87-3ED2F4B10D14}" destId="{714387D9-A5B8-4D6F-8D89-D4A772D75325}" srcOrd="0" destOrd="0" presId="urn:microsoft.com/office/officeart/2009/3/layout/HorizontalOrganizationChart"/>
    <dgm:cxn modelId="{17DD7139-1FCB-49E2-B78F-6FC884223D46}" type="presOf" srcId="{5CFD4FD1-3D1C-4B67-B345-95BF3E3BC34A}" destId="{C2C9FB39-DFC5-47FF-9016-1CC9DA88D7AA}" srcOrd="1" destOrd="0" presId="urn:microsoft.com/office/officeart/2009/3/layout/HorizontalOrganizationChart"/>
    <dgm:cxn modelId="{F78316C2-3EBC-46BE-9B03-E165961CAFF0}" type="presOf" srcId="{EAEAA4D9-066D-499B-8091-142AADF4062C}" destId="{53733645-E6E7-41BC-8243-011EBBC493B6}" srcOrd="1" destOrd="0" presId="urn:microsoft.com/office/officeart/2009/3/layout/HorizontalOrganizationChart"/>
    <dgm:cxn modelId="{E230C79D-840F-4FFF-B80F-4D1A5A7C4433}" type="presOf" srcId="{F4CFCE4E-7D0C-448E-8467-04D110AA5DD8}" destId="{D37B8890-BA3A-4532-8C6C-23717903D8DF}" srcOrd="0" destOrd="0" presId="urn:microsoft.com/office/officeart/2009/3/layout/HorizontalOrganizationChart"/>
    <dgm:cxn modelId="{6F95981B-8392-4440-A6E8-1FBCCA1D439A}" type="presOf" srcId="{5CFD4FD1-3D1C-4B67-B345-95BF3E3BC34A}" destId="{35D42EC0-907E-4FC5-AB62-DA938E86A030}" srcOrd="0" destOrd="0" presId="urn:microsoft.com/office/officeart/2009/3/layout/HorizontalOrganizationChart"/>
    <dgm:cxn modelId="{15F7B014-1F3D-4874-9714-5975E1743789}" srcId="{995AD90F-542D-44BD-A945-C87F5014AB6B}" destId="{8918E014-411C-41F0-BE28-67936B9DEE1D}" srcOrd="0" destOrd="0" parTransId="{B104C3C6-8EFA-4550-AB37-59D3219C3B67}" sibTransId="{63B1D228-810F-46C1-A73C-F79658FF59A1}"/>
    <dgm:cxn modelId="{8A2D1C45-5582-4C5A-A200-F85DC694CDE9}" type="presOf" srcId="{38B9DB4D-1333-4AD2-887E-53FDE24141F7}" destId="{FB6757A4-8BBB-437E-8A67-346950AAC6FF}" srcOrd="0" destOrd="0" presId="urn:microsoft.com/office/officeart/2009/3/layout/HorizontalOrganizationChart"/>
    <dgm:cxn modelId="{7392EF7D-3371-4BF5-A2BF-D36768C4EA49}" type="presOf" srcId="{2232E365-907B-4994-9AC5-BF09C8BFA7A0}" destId="{1D74DF8A-D6FE-49FA-9385-CE850AF554F7}" srcOrd="0" destOrd="0" presId="urn:microsoft.com/office/officeart/2009/3/layout/HorizontalOrganizationChart"/>
    <dgm:cxn modelId="{44104F29-A902-4263-B60A-EC0E751735DD}" type="presOf" srcId="{EAEAA4D9-066D-499B-8091-142AADF4062C}" destId="{99CDB123-F015-43D3-AD7D-75D9E45D07AE}" srcOrd="0" destOrd="0" presId="urn:microsoft.com/office/officeart/2009/3/layout/HorizontalOrganizationChart"/>
    <dgm:cxn modelId="{E484844C-7178-4D5D-8D20-1155212FAA86}" type="presOf" srcId="{8918E014-411C-41F0-BE28-67936B9DEE1D}" destId="{BFC1B3D3-940B-4FF9-9504-2CCD3D55776B}" srcOrd="1" destOrd="0" presId="urn:microsoft.com/office/officeart/2009/3/layout/HorizontalOrganizationChart"/>
    <dgm:cxn modelId="{578CBAE7-F473-4087-869F-981381C64C3B}" srcId="{8918E014-411C-41F0-BE28-67936B9DEE1D}" destId="{5CFD4FD1-3D1C-4B67-B345-95BF3E3BC34A}" srcOrd="1" destOrd="0" parTransId="{38B9DB4D-1333-4AD2-887E-53FDE24141F7}" sibTransId="{1367951E-41CA-4D06-9E87-5ADE73D4D0ED}"/>
    <dgm:cxn modelId="{8C1438C4-D21F-4BB4-A1E8-99E2EDBFC0A9}" srcId="{8918E014-411C-41F0-BE28-67936B9DEE1D}" destId="{6DE49824-6C8C-4D21-8CB6-AD8FF2FA0C89}" srcOrd="0" destOrd="0" parTransId="{68525BA8-0E69-4D3C-8D80-0AED6115BC4B}" sibTransId="{699EAD1B-9E10-494E-B4DD-56A76995E8C2}"/>
    <dgm:cxn modelId="{5D763A83-854F-460B-AA51-505BB16A4A59}" type="presOf" srcId="{6DE49824-6C8C-4D21-8CB6-AD8FF2FA0C89}" destId="{2DB7D180-4B02-44E3-90FB-5DCE9C11D3AE}" srcOrd="0" destOrd="0" presId="urn:microsoft.com/office/officeart/2009/3/layout/HorizontalOrganizationChart"/>
    <dgm:cxn modelId="{8004A538-86C6-46FA-BF60-F7942BF6C5EA}" type="presParOf" srcId="{604FBD6B-67EE-414E-A25F-7FE7A84F26BC}" destId="{0B9CD079-8B26-453B-B9EC-0E8DB1138321}" srcOrd="0" destOrd="0" presId="urn:microsoft.com/office/officeart/2009/3/layout/HorizontalOrganizationChart"/>
    <dgm:cxn modelId="{88E9B519-37C1-48F6-985F-91CF346E4BDD}" type="presParOf" srcId="{0B9CD079-8B26-453B-B9EC-0E8DB1138321}" destId="{56D0543C-DE2F-4FCD-9CB1-667F499D3D8B}" srcOrd="0" destOrd="0" presId="urn:microsoft.com/office/officeart/2009/3/layout/HorizontalOrganizationChart"/>
    <dgm:cxn modelId="{2F74BF6A-DAAB-4E8B-BFBC-AA1071DDF083}" type="presParOf" srcId="{56D0543C-DE2F-4FCD-9CB1-667F499D3D8B}" destId="{1FF01FDC-CB8E-4786-A086-8C09FFACF95B}" srcOrd="0" destOrd="0" presId="urn:microsoft.com/office/officeart/2009/3/layout/HorizontalOrganizationChart"/>
    <dgm:cxn modelId="{50E6EAA3-5D9F-401A-966C-6462FB0EC7DA}" type="presParOf" srcId="{56D0543C-DE2F-4FCD-9CB1-667F499D3D8B}" destId="{BFC1B3D3-940B-4FF9-9504-2CCD3D55776B}" srcOrd="1" destOrd="0" presId="urn:microsoft.com/office/officeart/2009/3/layout/HorizontalOrganizationChart"/>
    <dgm:cxn modelId="{70D8968D-E9E3-43AA-B295-07F583F6B30B}" type="presParOf" srcId="{0B9CD079-8B26-453B-B9EC-0E8DB1138321}" destId="{77A23380-58DF-44FC-93D2-F4270EADA470}" srcOrd="1" destOrd="0" presId="urn:microsoft.com/office/officeart/2009/3/layout/HorizontalOrganizationChart"/>
    <dgm:cxn modelId="{1CF527DE-56AB-4B87-85F8-8DE9B7B77357}" type="presParOf" srcId="{77A23380-58DF-44FC-93D2-F4270EADA470}" destId="{CC2F17AE-86D6-4D79-9F75-DB66BB9E7737}" srcOrd="0" destOrd="0" presId="urn:microsoft.com/office/officeart/2009/3/layout/HorizontalOrganizationChart"/>
    <dgm:cxn modelId="{C2FC4893-1AA1-4F43-ACD0-56FD0C3E9888}" type="presParOf" srcId="{77A23380-58DF-44FC-93D2-F4270EADA470}" destId="{7C587B19-41F5-41C6-AB23-5423F7CA466A}" srcOrd="1" destOrd="0" presId="urn:microsoft.com/office/officeart/2009/3/layout/HorizontalOrganizationChart"/>
    <dgm:cxn modelId="{FFCBC507-B492-4560-901F-66157B59F87C}" type="presParOf" srcId="{7C587B19-41F5-41C6-AB23-5423F7CA466A}" destId="{A21B4782-B0E0-49C2-A1E5-D0B6755C666C}" srcOrd="0" destOrd="0" presId="urn:microsoft.com/office/officeart/2009/3/layout/HorizontalOrganizationChart"/>
    <dgm:cxn modelId="{73697415-6C43-4C04-8BC0-DC54A0D0771D}" type="presParOf" srcId="{A21B4782-B0E0-49C2-A1E5-D0B6755C666C}" destId="{2DB7D180-4B02-44E3-90FB-5DCE9C11D3AE}" srcOrd="0" destOrd="0" presId="urn:microsoft.com/office/officeart/2009/3/layout/HorizontalOrganizationChart"/>
    <dgm:cxn modelId="{47C852B5-D105-4112-AACF-05A5C550039D}" type="presParOf" srcId="{A21B4782-B0E0-49C2-A1E5-D0B6755C666C}" destId="{60F233B5-27A2-4F86-9845-E2BD62A9288C}" srcOrd="1" destOrd="0" presId="urn:microsoft.com/office/officeart/2009/3/layout/HorizontalOrganizationChart"/>
    <dgm:cxn modelId="{6853C31D-FB1E-4A98-9CD6-CBF28F7E9BA4}" type="presParOf" srcId="{7C587B19-41F5-41C6-AB23-5423F7CA466A}" destId="{2FA821AD-D31A-416D-8E71-FE3905E79618}" srcOrd="1" destOrd="0" presId="urn:microsoft.com/office/officeart/2009/3/layout/HorizontalOrganizationChart"/>
    <dgm:cxn modelId="{7DD0592F-C12D-40A7-B33B-9F187635D9AC}" type="presParOf" srcId="{7C587B19-41F5-41C6-AB23-5423F7CA466A}" destId="{ABE23F2D-F528-4025-BC64-21EC9479DD04}" srcOrd="2" destOrd="0" presId="urn:microsoft.com/office/officeart/2009/3/layout/HorizontalOrganizationChart"/>
    <dgm:cxn modelId="{089E5558-4345-4095-A4B4-7BA1AAC611AB}" type="presParOf" srcId="{77A23380-58DF-44FC-93D2-F4270EADA470}" destId="{FB6757A4-8BBB-437E-8A67-346950AAC6FF}" srcOrd="2" destOrd="0" presId="urn:microsoft.com/office/officeart/2009/3/layout/HorizontalOrganizationChart"/>
    <dgm:cxn modelId="{B06FBF59-45D9-4130-9123-0521BDD80E07}" type="presParOf" srcId="{77A23380-58DF-44FC-93D2-F4270EADA470}" destId="{300FFEC9-5C33-4B14-9F6B-EE777861F533}" srcOrd="3" destOrd="0" presId="urn:microsoft.com/office/officeart/2009/3/layout/HorizontalOrganizationChart"/>
    <dgm:cxn modelId="{A07E0D1A-4451-43B5-A0A7-BEDC19934899}" type="presParOf" srcId="{300FFEC9-5C33-4B14-9F6B-EE777861F533}" destId="{CEA95356-B00A-47FC-91B6-359BAB8F2616}" srcOrd="0" destOrd="0" presId="urn:microsoft.com/office/officeart/2009/3/layout/HorizontalOrganizationChart"/>
    <dgm:cxn modelId="{9E6C2AA8-8F48-444A-A2C9-5023C03D9FE4}" type="presParOf" srcId="{CEA95356-B00A-47FC-91B6-359BAB8F2616}" destId="{35D42EC0-907E-4FC5-AB62-DA938E86A030}" srcOrd="0" destOrd="0" presId="urn:microsoft.com/office/officeart/2009/3/layout/HorizontalOrganizationChart"/>
    <dgm:cxn modelId="{883D19F3-8209-4179-853F-07F181256FAC}" type="presParOf" srcId="{CEA95356-B00A-47FC-91B6-359BAB8F2616}" destId="{C2C9FB39-DFC5-47FF-9016-1CC9DA88D7AA}" srcOrd="1" destOrd="0" presId="urn:microsoft.com/office/officeart/2009/3/layout/HorizontalOrganizationChart"/>
    <dgm:cxn modelId="{AC3DF1B8-A81F-48EE-B66F-B1D54801B561}" type="presParOf" srcId="{300FFEC9-5C33-4B14-9F6B-EE777861F533}" destId="{0B93B48B-4F99-4B23-8418-4E392488FB12}" srcOrd="1" destOrd="0" presId="urn:microsoft.com/office/officeart/2009/3/layout/HorizontalOrganizationChart"/>
    <dgm:cxn modelId="{D85228A3-4E61-4704-8FB3-DFDEA1B455F1}" type="presParOf" srcId="{300FFEC9-5C33-4B14-9F6B-EE777861F533}" destId="{46404CA3-10A0-4A58-BB3A-FDB091C441B1}" srcOrd="2" destOrd="0" presId="urn:microsoft.com/office/officeart/2009/3/layout/HorizontalOrganizationChart"/>
    <dgm:cxn modelId="{239D30FA-2A95-4109-8C43-CFC73237B713}" type="presParOf" srcId="{77A23380-58DF-44FC-93D2-F4270EADA470}" destId="{714387D9-A5B8-4D6F-8D89-D4A772D75325}" srcOrd="4" destOrd="0" presId="urn:microsoft.com/office/officeart/2009/3/layout/HorizontalOrganizationChart"/>
    <dgm:cxn modelId="{6D749C08-977F-4E99-8647-6AE0563A79BF}" type="presParOf" srcId="{77A23380-58DF-44FC-93D2-F4270EADA470}" destId="{48EAAE6C-8EBD-4B48-A5AD-F71407C801BD}" srcOrd="5" destOrd="0" presId="urn:microsoft.com/office/officeart/2009/3/layout/HorizontalOrganizationChart"/>
    <dgm:cxn modelId="{46396203-295B-498C-ADDD-F53751D5568D}" type="presParOf" srcId="{48EAAE6C-8EBD-4B48-A5AD-F71407C801BD}" destId="{1991A088-66E1-4569-BDCB-648A73AB037B}" srcOrd="0" destOrd="0" presId="urn:microsoft.com/office/officeart/2009/3/layout/HorizontalOrganizationChart"/>
    <dgm:cxn modelId="{CDCD3F1E-353E-42E7-A983-585DB7A27283}" type="presParOf" srcId="{1991A088-66E1-4569-BDCB-648A73AB037B}" destId="{99CDB123-F015-43D3-AD7D-75D9E45D07AE}" srcOrd="0" destOrd="0" presId="urn:microsoft.com/office/officeart/2009/3/layout/HorizontalOrganizationChart"/>
    <dgm:cxn modelId="{0EDAC716-036B-47A6-8AC9-D7796712BC10}" type="presParOf" srcId="{1991A088-66E1-4569-BDCB-648A73AB037B}" destId="{53733645-E6E7-41BC-8243-011EBBC493B6}" srcOrd="1" destOrd="0" presId="urn:microsoft.com/office/officeart/2009/3/layout/HorizontalOrganizationChart"/>
    <dgm:cxn modelId="{A8BD8A4D-1080-4803-BACC-C595EE18EB4E}" type="presParOf" srcId="{48EAAE6C-8EBD-4B48-A5AD-F71407C801BD}" destId="{C0055AA9-4FFB-4220-B3EB-609241FC4959}" srcOrd="1" destOrd="0" presId="urn:microsoft.com/office/officeart/2009/3/layout/HorizontalOrganizationChart"/>
    <dgm:cxn modelId="{9C261E91-54C6-4AAA-A778-0F9FA993C660}" type="presParOf" srcId="{48EAAE6C-8EBD-4B48-A5AD-F71407C801BD}" destId="{0A7D99F9-2E46-4FA3-B724-C079512CE13B}" srcOrd="2" destOrd="0" presId="urn:microsoft.com/office/officeart/2009/3/layout/HorizontalOrganizationChart"/>
    <dgm:cxn modelId="{D740B35B-81D4-4E3F-9C72-31044169EF3D}" type="presParOf" srcId="{77A23380-58DF-44FC-93D2-F4270EADA470}" destId="{1D74DF8A-D6FE-49FA-9385-CE850AF554F7}" srcOrd="6" destOrd="0" presId="urn:microsoft.com/office/officeart/2009/3/layout/HorizontalOrganizationChart"/>
    <dgm:cxn modelId="{76FDB376-E258-459F-BABA-FB18186E0ECD}" type="presParOf" srcId="{77A23380-58DF-44FC-93D2-F4270EADA470}" destId="{374B246C-3806-43A2-A4B8-10672C7F2600}" srcOrd="7" destOrd="0" presId="urn:microsoft.com/office/officeart/2009/3/layout/HorizontalOrganizationChart"/>
    <dgm:cxn modelId="{DC9BFEB0-C3C6-4945-A133-394623B71FB2}" type="presParOf" srcId="{374B246C-3806-43A2-A4B8-10672C7F2600}" destId="{82142A5D-A940-4511-B20A-8E3F9D2BB70E}" srcOrd="0" destOrd="0" presId="urn:microsoft.com/office/officeart/2009/3/layout/HorizontalOrganizationChart"/>
    <dgm:cxn modelId="{ABA84E6C-3F3B-4E44-91F8-FD91777DBBF1}" type="presParOf" srcId="{82142A5D-A940-4511-B20A-8E3F9D2BB70E}" destId="{D37B8890-BA3A-4532-8C6C-23717903D8DF}" srcOrd="0" destOrd="0" presId="urn:microsoft.com/office/officeart/2009/3/layout/HorizontalOrganizationChart"/>
    <dgm:cxn modelId="{4564F2D5-07E2-4578-A7CA-06EFB59F7BD4}" type="presParOf" srcId="{82142A5D-A940-4511-B20A-8E3F9D2BB70E}" destId="{1D3C7B8E-1477-4171-9881-CB6B3C82AA44}" srcOrd="1" destOrd="0" presId="urn:microsoft.com/office/officeart/2009/3/layout/HorizontalOrganizationChart"/>
    <dgm:cxn modelId="{30F590B0-125E-4145-9381-F91536AFEE46}" type="presParOf" srcId="{374B246C-3806-43A2-A4B8-10672C7F2600}" destId="{B9343B8C-FD2B-4CE3-84DB-F2ADE1CAF7C9}" srcOrd="1" destOrd="0" presId="urn:microsoft.com/office/officeart/2009/3/layout/HorizontalOrganizationChart"/>
    <dgm:cxn modelId="{B7E1E6A3-E0F6-4FB6-968C-1F398938A97B}" type="presParOf" srcId="{374B246C-3806-43A2-A4B8-10672C7F2600}" destId="{A1B5A91B-18C5-4320-AE9A-18C67EF7E3BB}" srcOrd="2" destOrd="0" presId="urn:microsoft.com/office/officeart/2009/3/layout/HorizontalOrganizationChart"/>
    <dgm:cxn modelId="{16E138B8-9971-4332-9FC5-CF1FAB049CDB}" type="presParOf" srcId="{0B9CD079-8B26-453B-B9EC-0E8DB1138321}" destId="{BE67200E-51FD-4CB5-AD56-8997AC75BF69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433FB62-1671-41E0-A996-DB5B502FF04A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219F5DD-DFC3-4FB3-979C-97D58065E9C5}">
      <dgm:prSet phldrT="[Text]" custT="1"/>
      <dgm:spPr/>
      <dgm:t>
        <a:bodyPr/>
        <a:lstStyle/>
        <a:p>
          <a:r>
            <a:rPr lang="lt-LT" sz="1600" b="1" i="1" dirty="0">
              <a:solidFill>
                <a:schemeClr val="tx1"/>
              </a:solidFill>
            </a:rPr>
            <a:t>Lietuvos ūkinių gyvūnų genetinių išteklių apsaugos koordinavimo centras</a:t>
          </a:r>
          <a:r>
            <a:rPr lang="en-US" sz="1600" b="1" i="1" dirty="0">
              <a:solidFill>
                <a:schemeClr val="tx1"/>
              </a:solidFill>
            </a:rPr>
            <a:t> (</a:t>
          </a:r>
          <a:r>
            <a:rPr lang="lt-LT" sz="1600" b="1" dirty="0"/>
            <a:t>LSMU GI GGIC </a:t>
          </a:r>
          <a:r>
            <a:rPr lang="en-US" sz="1600" b="1" dirty="0"/>
            <a:t>)</a:t>
          </a:r>
        </a:p>
      </dgm:t>
    </dgm:pt>
    <dgm:pt modelId="{7CBFA458-5DAE-475B-8A38-437D922B44A4}" type="parTrans" cxnId="{6EA04E6C-51A2-44B9-899D-73A25EDAE033}">
      <dgm:prSet/>
      <dgm:spPr/>
      <dgm:t>
        <a:bodyPr/>
        <a:lstStyle/>
        <a:p>
          <a:endParaRPr lang="en-US"/>
        </a:p>
      </dgm:t>
    </dgm:pt>
    <dgm:pt modelId="{DB0877FD-BC72-40CC-93C4-BFD3A797B93F}" type="sibTrans" cxnId="{6EA04E6C-51A2-44B9-899D-73A25EDAE033}">
      <dgm:prSet/>
      <dgm:spPr/>
      <dgm:t>
        <a:bodyPr/>
        <a:lstStyle/>
        <a:p>
          <a:endParaRPr lang="en-US"/>
        </a:p>
      </dgm:t>
    </dgm:pt>
    <dgm:pt modelId="{E8D54DF8-B966-412A-A4C7-F75545C1B404}">
      <dgm:prSet phldrT="[Text]" custT="1"/>
      <dgm:spPr/>
      <dgm:t>
        <a:bodyPr/>
        <a:lstStyle/>
        <a:p>
          <a:r>
            <a:rPr lang="lt-LT" sz="1600" b="1" u="sng" dirty="0">
              <a:solidFill>
                <a:schemeClr val="tx1"/>
              </a:solidFill>
            </a:rPr>
            <a:t>Selekciniai branduoliai: </a:t>
          </a:r>
        </a:p>
        <a:p>
          <a:r>
            <a:rPr lang="lt-LT" sz="1600" b="1" dirty="0">
              <a:solidFill>
                <a:schemeClr val="tx1"/>
              </a:solidFill>
            </a:rPr>
            <a:t>UAB </a:t>
          </a:r>
          <a:r>
            <a:rPr lang="en-US" sz="1600" b="1" dirty="0">
              <a:solidFill>
                <a:schemeClr val="tx1"/>
              </a:solidFill>
            </a:rPr>
            <a:t>,,GENETINIAI IŠTEKLIAI‘‘</a:t>
          </a:r>
          <a:r>
            <a:rPr lang="lt-LT" sz="1600" b="1" dirty="0">
              <a:solidFill>
                <a:schemeClr val="tx1"/>
              </a:solidFill>
            </a:rPr>
            <a:t>, </a:t>
          </a:r>
        </a:p>
        <a:p>
          <a:r>
            <a:rPr lang="lt-LT" sz="1600" b="1" dirty="0">
              <a:solidFill>
                <a:schemeClr val="tx1"/>
              </a:solidFill>
            </a:rPr>
            <a:t>UAB </a:t>
          </a:r>
          <a:r>
            <a:rPr lang="en-US" sz="1600" b="1" dirty="0">
              <a:solidFill>
                <a:schemeClr val="tx1"/>
              </a:solidFill>
            </a:rPr>
            <a:t>„LIETUVOS ŽIRGYNAS“</a:t>
          </a:r>
          <a:r>
            <a:rPr lang="lt-LT" sz="1600" b="1" dirty="0">
              <a:solidFill>
                <a:schemeClr val="tx1"/>
              </a:solidFill>
            </a:rPr>
            <a:t>,</a:t>
          </a:r>
        </a:p>
        <a:p>
          <a:r>
            <a:rPr lang="lt-LT" sz="1600" b="1" dirty="0">
              <a:solidFill>
                <a:schemeClr val="tx1"/>
              </a:solidFill>
            </a:rPr>
            <a:t>LSMU GI GGIC. </a:t>
          </a:r>
          <a:endParaRPr lang="en-US" sz="1600" b="1" dirty="0">
            <a:solidFill>
              <a:schemeClr val="tx1"/>
            </a:solidFill>
          </a:endParaRPr>
        </a:p>
      </dgm:t>
    </dgm:pt>
    <dgm:pt modelId="{497EF779-BC10-41E1-9250-DB95A41DCA91}" type="parTrans" cxnId="{D20FC307-95A1-42E0-AF42-0CC3673D6AD1}">
      <dgm:prSet/>
      <dgm:spPr/>
      <dgm:t>
        <a:bodyPr/>
        <a:lstStyle/>
        <a:p>
          <a:endParaRPr lang="en-US"/>
        </a:p>
      </dgm:t>
    </dgm:pt>
    <dgm:pt modelId="{82E1BB6F-8B93-49B8-B25E-4ADD1A014E72}" type="sibTrans" cxnId="{D20FC307-95A1-42E0-AF42-0CC3673D6AD1}">
      <dgm:prSet/>
      <dgm:spPr/>
      <dgm:t>
        <a:bodyPr/>
        <a:lstStyle/>
        <a:p>
          <a:endParaRPr lang="en-US"/>
        </a:p>
      </dgm:t>
    </dgm:pt>
    <dgm:pt modelId="{BA438C82-E6C9-4928-956B-74B3B8EA6789}">
      <dgm:prSet phldrT="[Text]" custT="1"/>
      <dgm:spPr/>
      <dgm:t>
        <a:bodyPr/>
        <a:lstStyle/>
        <a:p>
          <a:r>
            <a:rPr lang="lt-LT" sz="1600" b="1" u="none" dirty="0">
              <a:solidFill>
                <a:srgbClr val="FF0000"/>
              </a:solidFill>
            </a:rPr>
            <a:t>Privačių laikytojų selekciniai branduoliai</a:t>
          </a:r>
          <a:endParaRPr lang="en-US" sz="1600" b="1" u="none" dirty="0">
            <a:solidFill>
              <a:srgbClr val="FF0000"/>
            </a:solidFill>
          </a:endParaRPr>
        </a:p>
      </dgm:t>
    </dgm:pt>
    <dgm:pt modelId="{9DF58924-B79F-4CB4-AE5A-235337AE9883}" type="parTrans" cxnId="{ED380987-04A7-42CD-A111-15D6AB13C479}">
      <dgm:prSet/>
      <dgm:spPr/>
      <dgm:t>
        <a:bodyPr/>
        <a:lstStyle/>
        <a:p>
          <a:endParaRPr lang="en-US"/>
        </a:p>
      </dgm:t>
    </dgm:pt>
    <dgm:pt modelId="{CF92AD29-83A6-4D1F-8C24-1802B9DA1E21}" type="sibTrans" cxnId="{ED380987-04A7-42CD-A111-15D6AB13C479}">
      <dgm:prSet/>
      <dgm:spPr/>
      <dgm:t>
        <a:bodyPr/>
        <a:lstStyle/>
        <a:p>
          <a:endParaRPr lang="en-US"/>
        </a:p>
      </dgm:t>
    </dgm:pt>
    <dgm:pt modelId="{3D8994F7-6D3A-4935-BE9E-93E522A674B7}" type="pres">
      <dgm:prSet presAssocID="{2433FB62-1671-41E0-A996-DB5B502FF04A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lt-LT"/>
        </a:p>
      </dgm:t>
    </dgm:pt>
    <dgm:pt modelId="{500F5F0F-599A-4947-BA0A-4150B90A5D6F}" type="pres">
      <dgm:prSet presAssocID="{2433FB62-1671-41E0-A996-DB5B502FF04A}" presName="pyramid" presStyleLbl="node1" presStyleIdx="0" presStyleCnt="1"/>
      <dgm:spPr/>
    </dgm:pt>
    <dgm:pt modelId="{DDB7C689-6ACE-4F23-92FA-0275047DE12E}" type="pres">
      <dgm:prSet presAssocID="{2433FB62-1671-41E0-A996-DB5B502FF04A}" presName="theList" presStyleCnt="0"/>
      <dgm:spPr/>
    </dgm:pt>
    <dgm:pt modelId="{D0E85E42-7764-4308-87BD-DC861872F541}" type="pres">
      <dgm:prSet presAssocID="{B219F5DD-DFC3-4FB3-979C-97D58065E9C5}" presName="aNode" presStyleLbl="fgAcc1" presStyleIdx="0" presStyleCnt="3" custScaleX="124682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3CE035C4-5065-4517-BDF6-346FC887777F}" type="pres">
      <dgm:prSet presAssocID="{B219F5DD-DFC3-4FB3-979C-97D58065E9C5}" presName="aSpace" presStyleCnt="0"/>
      <dgm:spPr/>
    </dgm:pt>
    <dgm:pt modelId="{CD4FB757-98F8-4C96-B5C9-8436E1563D54}" type="pres">
      <dgm:prSet presAssocID="{E8D54DF8-B966-412A-A4C7-F75545C1B404}" presName="aNode" presStyleLbl="fgAcc1" presStyleIdx="1" presStyleCnt="3" custScaleX="251377" custScaleY="115311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94C3841C-8EBE-4838-AFD7-769932F11CA1}" type="pres">
      <dgm:prSet presAssocID="{E8D54DF8-B966-412A-A4C7-F75545C1B404}" presName="aSpace" presStyleCnt="0"/>
      <dgm:spPr/>
    </dgm:pt>
    <dgm:pt modelId="{F1599F02-6BE5-461F-A965-375FB0800662}" type="pres">
      <dgm:prSet presAssocID="{BA438C82-E6C9-4928-956B-74B3B8EA6789}" presName="aNode" presStyleLbl="fgAcc1" presStyleIdx="2" presStyleCnt="3" custScaleX="202867">
        <dgm:presLayoutVars>
          <dgm:bulletEnabled val="1"/>
        </dgm:presLayoutVars>
      </dgm:prSet>
      <dgm:spPr/>
      <dgm:t>
        <a:bodyPr/>
        <a:lstStyle/>
        <a:p>
          <a:endParaRPr lang="lt-LT"/>
        </a:p>
      </dgm:t>
    </dgm:pt>
    <dgm:pt modelId="{FDAD47EB-6277-468E-8586-DF95BB0F5168}" type="pres">
      <dgm:prSet presAssocID="{BA438C82-E6C9-4928-956B-74B3B8EA6789}" presName="aSpace" presStyleCnt="0"/>
      <dgm:spPr/>
    </dgm:pt>
  </dgm:ptLst>
  <dgm:cxnLst>
    <dgm:cxn modelId="{6EA04E6C-51A2-44B9-899D-73A25EDAE033}" srcId="{2433FB62-1671-41E0-A996-DB5B502FF04A}" destId="{B219F5DD-DFC3-4FB3-979C-97D58065E9C5}" srcOrd="0" destOrd="0" parTransId="{7CBFA458-5DAE-475B-8A38-437D922B44A4}" sibTransId="{DB0877FD-BC72-40CC-93C4-BFD3A797B93F}"/>
    <dgm:cxn modelId="{98182EDA-6D51-4214-9B2D-0FFF0D5B7310}" type="presOf" srcId="{2433FB62-1671-41E0-A996-DB5B502FF04A}" destId="{3D8994F7-6D3A-4935-BE9E-93E522A674B7}" srcOrd="0" destOrd="0" presId="urn:microsoft.com/office/officeart/2005/8/layout/pyramid2"/>
    <dgm:cxn modelId="{EF1DDBCF-6194-4C38-BA37-B207BAA789E1}" type="presOf" srcId="{E8D54DF8-B966-412A-A4C7-F75545C1B404}" destId="{CD4FB757-98F8-4C96-B5C9-8436E1563D54}" srcOrd="0" destOrd="0" presId="urn:microsoft.com/office/officeart/2005/8/layout/pyramid2"/>
    <dgm:cxn modelId="{D20FC307-95A1-42E0-AF42-0CC3673D6AD1}" srcId="{2433FB62-1671-41E0-A996-DB5B502FF04A}" destId="{E8D54DF8-B966-412A-A4C7-F75545C1B404}" srcOrd="1" destOrd="0" parTransId="{497EF779-BC10-41E1-9250-DB95A41DCA91}" sibTransId="{82E1BB6F-8B93-49B8-B25E-4ADD1A014E72}"/>
    <dgm:cxn modelId="{437E7411-E900-414C-9E32-274F73E82404}" type="presOf" srcId="{B219F5DD-DFC3-4FB3-979C-97D58065E9C5}" destId="{D0E85E42-7764-4308-87BD-DC861872F541}" srcOrd="0" destOrd="0" presId="urn:microsoft.com/office/officeart/2005/8/layout/pyramid2"/>
    <dgm:cxn modelId="{DAE1D65F-C8BA-41F9-B1E2-8C8ADCB1968C}" type="presOf" srcId="{BA438C82-E6C9-4928-956B-74B3B8EA6789}" destId="{F1599F02-6BE5-461F-A965-375FB0800662}" srcOrd="0" destOrd="0" presId="urn:microsoft.com/office/officeart/2005/8/layout/pyramid2"/>
    <dgm:cxn modelId="{ED380987-04A7-42CD-A111-15D6AB13C479}" srcId="{2433FB62-1671-41E0-A996-DB5B502FF04A}" destId="{BA438C82-E6C9-4928-956B-74B3B8EA6789}" srcOrd="2" destOrd="0" parTransId="{9DF58924-B79F-4CB4-AE5A-235337AE9883}" sibTransId="{CF92AD29-83A6-4D1F-8C24-1802B9DA1E21}"/>
    <dgm:cxn modelId="{E6A3678F-0DE4-4A9D-BA2E-6CD3E3742EEB}" type="presParOf" srcId="{3D8994F7-6D3A-4935-BE9E-93E522A674B7}" destId="{500F5F0F-599A-4947-BA0A-4150B90A5D6F}" srcOrd="0" destOrd="0" presId="urn:microsoft.com/office/officeart/2005/8/layout/pyramid2"/>
    <dgm:cxn modelId="{5FE6DD88-1F31-4AA6-A9EE-BDB6416FE38A}" type="presParOf" srcId="{3D8994F7-6D3A-4935-BE9E-93E522A674B7}" destId="{DDB7C689-6ACE-4F23-92FA-0275047DE12E}" srcOrd="1" destOrd="0" presId="urn:microsoft.com/office/officeart/2005/8/layout/pyramid2"/>
    <dgm:cxn modelId="{8FD44E3D-6DF8-47DD-9169-CF884FBFB967}" type="presParOf" srcId="{DDB7C689-6ACE-4F23-92FA-0275047DE12E}" destId="{D0E85E42-7764-4308-87BD-DC861872F541}" srcOrd="0" destOrd="0" presId="urn:microsoft.com/office/officeart/2005/8/layout/pyramid2"/>
    <dgm:cxn modelId="{E7C5D7CA-F31D-425A-A5E6-C56040FBEC08}" type="presParOf" srcId="{DDB7C689-6ACE-4F23-92FA-0275047DE12E}" destId="{3CE035C4-5065-4517-BDF6-346FC887777F}" srcOrd="1" destOrd="0" presId="urn:microsoft.com/office/officeart/2005/8/layout/pyramid2"/>
    <dgm:cxn modelId="{E7DA1F62-6313-4AEF-B1C3-184E5FD3DDE8}" type="presParOf" srcId="{DDB7C689-6ACE-4F23-92FA-0275047DE12E}" destId="{CD4FB757-98F8-4C96-B5C9-8436E1563D54}" srcOrd="2" destOrd="0" presId="urn:microsoft.com/office/officeart/2005/8/layout/pyramid2"/>
    <dgm:cxn modelId="{2318745A-5B5F-4517-8D99-A7D7215D39EE}" type="presParOf" srcId="{DDB7C689-6ACE-4F23-92FA-0275047DE12E}" destId="{94C3841C-8EBE-4838-AFD7-769932F11CA1}" srcOrd="3" destOrd="0" presId="urn:microsoft.com/office/officeart/2005/8/layout/pyramid2"/>
    <dgm:cxn modelId="{31115332-9435-4A1E-83EE-FF07F0A23AB2}" type="presParOf" srcId="{DDB7C689-6ACE-4F23-92FA-0275047DE12E}" destId="{F1599F02-6BE5-461F-A965-375FB0800662}" srcOrd="4" destOrd="0" presId="urn:microsoft.com/office/officeart/2005/8/layout/pyramid2"/>
    <dgm:cxn modelId="{EEDD5358-39A8-47EB-A834-BA399BD2323D}" type="presParOf" srcId="{DDB7C689-6ACE-4F23-92FA-0275047DE12E}" destId="{FDAD47EB-6277-468E-8586-DF95BB0F5168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0FFF0D-60A6-46DD-A2C2-5C808BC2A166}">
      <dsp:nvSpPr>
        <dsp:cNvPr id="0" name=""/>
        <dsp:cNvSpPr/>
      </dsp:nvSpPr>
      <dsp:spPr>
        <a:xfrm rot="21300000">
          <a:off x="37801" y="2669231"/>
          <a:ext cx="12242671" cy="1401970"/>
        </a:xfrm>
        <a:prstGeom prst="mathMin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CDDAAB-DA8D-48DD-B101-9920A8370B84}">
      <dsp:nvSpPr>
        <dsp:cNvPr id="0" name=""/>
        <dsp:cNvSpPr/>
      </dsp:nvSpPr>
      <dsp:spPr>
        <a:xfrm>
          <a:off x="1478192" y="337021"/>
          <a:ext cx="3695482" cy="2696173"/>
        </a:xfrm>
        <a:prstGeom prst="down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BBD3C2-8CA1-4277-B472-54B80DC57B5D}">
      <dsp:nvSpPr>
        <dsp:cNvPr id="0" name=""/>
        <dsp:cNvSpPr/>
      </dsp:nvSpPr>
      <dsp:spPr>
        <a:xfrm>
          <a:off x="5726164" y="0"/>
          <a:ext cx="5546889" cy="28309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/>
            <a:t>Lietuva</a:t>
          </a:r>
          <a:r>
            <a:rPr lang="en-US" sz="2400" b="1" kern="1200" dirty="0"/>
            <a:t>, </a:t>
          </a:r>
          <a:r>
            <a:rPr lang="en-US" sz="2400" b="1" kern="1200" dirty="0" err="1"/>
            <a:t>vykdydama</a:t>
          </a:r>
          <a:r>
            <a:rPr lang="en-US" sz="2400" b="1" kern="1200" dirty="0"/>
            <a:t> </a:t>
          </a:r>
          <a:r>
            <a:rPr lang="en-US" sz="2400" b="1" kern="1200" dirty="0" err="1"/>
            <a:t>tarptautinius</a:t>
          </a:r>
          <a:r>
            <a:rPr lang="en-US" sz="2400" b="1" kern="1200" dirty="0"/>
            <a:t> </a:t>
          </a:r>
          <a:r>
            <a:rPr lang="en-US" sz="2400" b="1" kern="1200" dirty="0" err="1"/>
            <a:t>įsipareigojimus</a:t>
          </a:r>
          <a:r>
            <a:rPr lang="en-US" sz="2400" b="1" kern="1200" dirty="0"/>
            <a:t> </a:t>
          </a:r>
          <a:r>
            <a:rPr lang="en-US" sz="2400" b="1" kern="1200" dirty="0" err="1"/>
            <a:t>ir</a:t>
          </a:r>
          <a:r>
            <a:rPr lang="en-US" sz="2400" b="1" kern="1200" dirty="0"/>
            <a:t> </a:t>
          </a:r>
          <a:r>
            <a:rPr lang="en-US" sz="2400" b="1" kern="1200" dirty="0" err="1"/>
            <a:t>ratifikavusi</a:t>
          </a:r>
          <a:r>
            <a:rPr lang="en-US" sz="2400" b="1" kern="1200" dirty="0"/>
            <a:t> </a:t>
          </a:r>
          <a:r>
            <a:rPr lang="en-US" sz="2400" b="1" kern="1200" dirty="0" err="1"/>
            <a:t>Biologinės</a:t>
          </a:r>
          <a:r>
            <a:rPr lang="en-US" sz="2400" b="1" kern="1200" dirty="0"/>
            <a:t> </a:t>
          </a:r>
          <a:r>
            <a:rPr lang="en-US" sz="2400" b="1" kern="1200" dirty="0" err="1"/>
            <a:t>įvairovės</a:t>
          </a:r>
          <a:r>
            <a:rPr lang="en-US" sz="2400" b="1" kern="1200" dirty="0"/>
            <a:t> </a:t>
          </a:r>
          <a:r>
            <a:rPr lang="en-US" sz="2400" b="1" kern="1200" dirty="0" err="1"/>
            <a:t>konvenciją</a:t>
          </a:r>
          <a:r>
            <a:rPr lang="en-US" sz="2400" b="1" kern="1200" dirty="0"/>
            <a:t>, </a:t>
          </a:r>
          <a:r>
            <a:rPr lang="en-US" sz="2400" b="1" kern="1200" dirty="0" err="1"/>
            <a:t>saugo</a:t>
          </a:r>
          <a:r>
            <a:rPr lang="en-US" sz="2400" b="1" kern="1200" dirty="0"/>
            <a:t> </a:t>
          </a:r>
          <a:r>
            <a:rPr lang="en-US" sz="2400" b="1" kern="1200" dirty="0" err="1"/>
            <a:t>savo</a:t>
          </a:r>
          <a:r>
            <a:rPr lang="en-US" sz="2400" b="1" kern="1200" dirty="0"/>
            <a:t> </a:t>
          </a:r>
          <a:r>
            <a:rPr lang="en-US" sz="2400" b="1" kern="1200" dirty="0" err="1"/>
            <a:t>genetinius</a:t>
          </a:r>
          <a:r>
            <a:rPr lang="en-US" sz="2400" b="1" kern="1200" dirty="0"/>
            <a:t> </a:t>
          </a:r>
          <a:r>
            <a:rPr lang="en-US" sz="2400" b="1" kern="1200" dirty="0" err="1"/>
            <a:t>išteklius</a:t>
          </a:r>
          <a:r>
            <a:rPr lang="en-US" sz="2400" b="1" kern="1200" dirty="0"/>
            <a:t> </a:t>
          </a:r>
          <a:r>
            <a:rPr lang="lt-LT" sz="2400" b="1" kern="1200" dirty="0"/>
            <a:t>įgyvendindama Laituvos ūkinių gyvūnų genetinių išteklių programą</a:t>
          </a:r>
          <a:endParaRPr lang="en-US" sz="2400" b="1" kern="1200" dirty="0"/>
        </a:p>
      </dsp:txBody>
      <dsp:txXfrm>
        <a:off x="5726164" y="0"/>
        <a:ext cx="5546889" cy="2830982"/>
      </dsp:txXfrm>
    </dsp:sp>
    <dsp:sp modelId="{ED9C9330-8842-4074-BA3B-DEE4513A4D02}">
      <dsp:nvSpPr>
        <dsp:cNvPr id="0" name=""/>
        <dsp:cNvSpPr/>
      </dsp:nvSpPr>
      <dsp:spPr>
        <a:xfrm>
          <a:off x="7144598" y="3707238"/>
          <a:ext cx="3695482" cy="2696173"/>
        </a:xfrm>
        <a:prstGeom prst="up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C36058-21B6-48E4-95BC-C913E0C01086}">
      <dsp:nvSpPr>
        <dsp:cNvPr id="0" name=""/>
        <dsp:cNvSpPr/>
      </dsp:nvSpPr>
      <dsp:spPr>
        <a:xfrm>
          <a:off x="1413940" y="3909451"/>
          <a:ext cx="4809448" cy="28309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400" b="1" kern="1200" dirty="0"/>
            <a:t>Programos tikslas </a:t>
          </a:r>
          <a:r>
            <a:rPr lang="en-US" sz="2400" b="1" kern="1200" dirty="0"/>
            <a:t>– </a:t>
          </a:r>
          <a:r>
            <a:rPr lang="en-US" sz="2400" b="1" kern="1200" dirty="0" err="1"/>
            <a:t>apsaugoti</a:t>
          </a:r>
          <a:r>
            <a:rPr lang="en-US" sz="2400" b="1" kern="1200" dirty="0"/>
            <a:t> </a:t>
          </a:r>
          <a:r>
            <a:rPr lang="en-US" sz="2400" b="1" kern="1200" dirty="0" err="1"/>
            <a:t>ūkinių</a:t>
          </a:r>
          <a:r>
            <a:rPr lang="en-US" sz="2400" b="1" kern="1200" dirty="0"/>
            <a:t> </a:t>
          </a:r>
          <a:r>
            <a:rPr lang="en-US" sz="2400" b="1" kern="1200" dirty="0" err="1"/>
            <a:t>gyvūnų</a:t>
          </a:r>
          <a:r>
            <a:rPr lang="en-US" sz="2400" b="1" kern="1200" dirty="0"/>
            <a:t> </a:t>
          </a:r>
          <a:r>
            <a:rPr lang="en-US" sz="2400" b="1" kern="1200" dirty="0" err="1"/>
            <a:t>nacionalinius</a:t>
          </a:r>
          <a:r>
            <a:rPr lang="en-US" sz="2400" b="1" kern="1200" dirty="0"/>
            <a:t> </a:t>
          </a:r>
          <a:r>
            <a:rPr lang="en-US" sz="2400" b="1" kern="1200" dirty="0" err="1"/>
            <a:t>genetinius</a:t>
          </a:r>
          <a:r>
            <a:rPr lang="en-US" sz="2400" b="1" kern="1200" dirty="0"/>
            <a:t> </a:t>
          </a:r>
          <a:r>
            <a:rPr lang="en-US" sz="2400" b="1" kern="1200" dirty="0" err="1"/>
            <a:t>išteklius</a:t>
          </a:r>
          <a:r>
            <a:rPr lang="en-US" sz="2400" b="1" kern="1200" dirty="0"/>
            <a:t> </a:t>
          </a:r>
          <a:r>
            <a:rPr lang="en-US" sz="2400" b="1" kern="1200" dirty="0" err="1"/>
            <a:t>nuo</a:t>
          </a:r>
          <a:r>
            <a:rPr lang="en-US" sz="2400" b="1" kern="1200" dirty="0"/>
            <a:t> </a:t>
          </a:r>
          <a:r>
            <a:rPr lang="en-US" sz="2400" b="1" kern="1200" dirty="0" err="1"/>
            <a:t>nykimo</a:t>
          </a:r>
          <a:r>
            <a:rPr lang="en-US" sz="2400" b="1" kern="1200" dirty="0"/>
            <a:t>, </a:t>
          </a:r>
          <a:r>
            <a:rPr lang="en-US" sz="2400" b="1" kern="1200" dirty="0" err="1"/>
            <a:t>užtikrinti</a:t>
          </a:r>
          <a:r>
            <a:rPr lang="en-US" sz="2400" b="1" kern="1200" dirty="0"/>
            <a:t> </a:t>
          </a:r>
          <a:r>
            <a:rPr lang="en-US" sz="2400" b="1" kern="1200" dirty="0" err="1"/>
            <a:t>saugomų</a:t>
          </a:r>
          <a:r>
            <a:rPr lang="en-US" sz="2400" b="1" kern="1200" dirty="0"/>
            <a:t> </a:t>
          </a:r>
          <a:r>
            <a:rPr lang="en-US" sz="2400" b="1" kern="1200" dirty="0" err="1"/>
            <a:t>lietuviškų</a:t>
          </a:r>
          <a:r>
            <a:rPr lang="en-US" sz="2400" b="1" kern="1200" dirty="0"/>
            <a:t> </a:t>
          </a:r>
          <a:r>
            <a:rPr lang="en-US" sz="2400" b="1" kern="1200" dirty="0" err="1"/>
            <a:t>gyvūnų</a:t>
          </a:r>
          <a:r>
            <a:rPr lang="en-US" sz="2400" b="1" kern="1200" dirty="0"/>
            <a:t> </a:t>
          </a:r>
          <a:r>
            <a:rPr lang="en-US" sz="2400" b="1" kern="1200" dirty="0" err="1"/>
            <a:t>veislių</a:t>
          </a:r>
          <a:r>
            <a:rPr lang="en-US" sz="2400" b="1" kern="1200" dirty="0"/>
            <a:t> </a:t>
          </a:r>
          <a:r>
            <a:rPr lang="en-US" sz="2400" b="1" kern="1200" dirty="0" err="1"/>
            <a:t>populiacijų</a:t>
          </a:r>
          <a:r>
            <a:rPr lang="en-US" sz="2400" b="1" kern="1200" dirty="0"/>
            <a:t> </a:t>
          </a:r>
          <a:r>
            <a:rPr lang="en-US" sz="2400" b="1" kern="1200" dirty="0" err="1"/>
            <a:t>tvarumą</a:t>
          </a:r>
          <a:r>
            <a:rPr lang="en-US" sz="2400" b="1" kern="1200" dirty="0"/>
            <a:t>.</a:t>
          </a:r>
        </a:p>
      </dsp:txBody>
      <dsp:txXfrm>
        <a:off x="1413940" y="3909451"/>
        <a:ext cx="4809448" cy="28309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C7EA53-14BC-4B04-9B1A-6C6A1B0092C6}">
      <dsp:nvSpPr>
        <dsp:cNvPr id="0" name=""/>
        <dsp:cNvSpPr/>
      </dsp:nvSpPr>
      <dsp:spPr>
        <a:xfrm>
          <a:off x="914399" y="0"/>
          <a:ext cx="10363200" cy="4945241"/>
        </a:xfrm>
        <a:prstGeom prst="rightArrow">
          <a:avLst/>
        </a:prstGeom>
        <a:solidFill>
          <a:srgbClr val="5B9BD5">
            <a:tint val="4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80741A-2841-4734-B743-FC9C2583DC33}">
      <dsp:nvSpPr>
        <dsp:cNvPr id="0" name=""/>
        <dsp:cNvSpPr/>
      </dsp:nvSpPr>
      <dsp:spPr>
        <a:xfrm>
          <a:off x="1" y="1483572"/>
          <a:ext cx="2934890" cy="1978096"/>
        </a:xfrm>
        <a:prstGeom prst="roundRect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Nuo</a:t>
          </a:r>
          <a:r>
            <a:rPr lang="en-US" sz="3000" kern="1200" dirty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 in situ </a:t>
          </a:r>
          <a:r>
            <a:rPr lang="en-US" sz="3000" kern="1200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išsaugojimo</a:t>
          </a:r>
          <a:r>
            <a:rPr lang="en-US" sz="3000" kern="1200" dirty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, </a:t>
          </a:r>
          <a:endParaRPr lang="en-US" sz="3000" kern="1200" dirty="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96564" y="1580135"/>
        <a:ext cx="2741764" cy="1784970"/>
      </dsp:txXfrm>
    </dsp:sp>
    <dsp:sp modelId="{EB487BA2-39E9-4C56-9628-40360EC0B80C}">
      <dsp:nvSpPr>
        <dsp:cNvPr id="0" name=""/>
        <dsp:cNvSpPr/>
      </dsp:nvSpPr>
      <dsp:spPr>
        <a:xfrm>
          <a:off x="3087737" y="1483572"/>
          <a:ext cx="2934890" cy="1978096"/>
        </a:xfrm>
        <a:prstGeom prst="roundRect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err="1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veisėjų</a:t>
          </a:r>
          <a:r>
            <a:rPr lang="en-US" sz="30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 </a:t>
          </a:r>
          <a:r>
            <a:rPr lang="en-US" sz="3000" kern="1200" dirty="0" err="1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asociacijos</a:t>
          </a:r>
          <a:r>
            <a:rPr lang="en-US" sz="30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 </a:t>
          </a:r>
          <a:r>
            <a:rPr lang="en-US" sz="3000" kern="1200" dirty="0" err="1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įkūrimo</a:t>
          </a:r>
          <a:r>
            <a:rPr lang="en-US" sz="3000" kern="1200" dirty="0">
              <a:solidFill>
                <a:sysClr val="window" lastClr="FFFFFF"/>
              </a:solidFill>
              <a:latin typeface="Calibri" panose="020F0502020204030204"/>
              <a:ea typeface="+mn-ea"/>
              <a:cs typeface="+mn-cs"/>
            </a:rPr>
            <a:t>, </a:t>
          </a:r>
        </a:p>
      </dsp:txBody>
      <dsp:txXfrm>
        <a:off x="3184300" y="1580135"/>
        <a:ext cx="2741764" cy="1784970"/>
      </dsp:txXfrm>
    </dsp:sp>
    <dsp:sp modelId="{5E74D0AD-AF76-4AF2-B36C-53F66A24FFB3}">
      <dsp:nvSpPr>
        <dsp:cNvPr id="0" name=""/>
        <dsp:cNvSpPr/>
      </dsp:nvSpPr>
      <dsp:spPr>
        <a:xfrm>
          <a:off x="6169372" y="1483572"/>
          <a:ext cx="2934890" cy="1978096"/>
        </a:xfrm>
        <a:prstGeom prst="roundRect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centralizuoto</a:t>
          </a:r>
          <a:r>
            <a:rPr lang="en-US" sz="3000" kern="1200" dirty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 ex situ </a:t>
          </a:r>
          <a:r>
            <a:rPr lang="en-US" sz="3000" kern="1200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išsaugojimo</a:t>
          </a:r>
          <a:endParaRPr lang="en-US" sz="3000" kern="1200" dirty="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6265935" y="1580135"/>
        <a:ext cx="2741764" cy="1784970"/>
      </dsp:txXfrm>
    </dsp:sp>
    <dsp:sp modelId="{1190B91A-1FB0-4D13-B6F8-4561EFDF377D}">
      <dsp:nvSpPr>
        <dsp:cNvPr id="0" name=""/>
        <dsp:cNvSpPr/>
      </dsp:nvSpPr>
      <dsp:spPr>
        <a:xfrm>
          <a:off x="9251007" y="1483572"/>
          <a:ext cx="2934890" cy="1978096"/>
        </a:xfrm>
        <a:prstGeom prst="roundRect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iki</a:t>
          </a:r>
          <a:r>
            <a:rPr lang="en-US" sz="3000" kern="1200" dirty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 </a:t>
          </a:r>
          <a:r>
            <a:rPr lang="en-US" sz="3000" kern="1200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novatoriškos</a:t>
          </a:r>
          <a:r>
            <a:rPr lang="en-US" sz="3000" kern="1200" dirty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 </a:t>
          </a:r>
          <a:r>
            <a:rPr lang="en-US" sz="3000" kern="1200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produktų</a:t>
          </a:r>
          <a:r>
            <a:rPr lang="en-US" sz="3000" kern="1200" dirty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 </a:t>
          </a:r>
          <a:r>
            <a:rPr lang="en-US" sz="3000" kern="1200" dirty="0" err="1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rinkodaros</a:t>
          </a:r>
          <a:r>
            <a:rPr lang="en-US" sz="3000" kern="1200" dirty="0">
              <a:solidFill>
                <a:sysClr val="window" lastClr="FFFFFF"/>
              </a:solidFill>
              <a:latin typeface="Times New Roman" panose="02020603050405020304" pitchFamily="18" charset="0"/>
              <a:ea typeface="+mn-ea"/>
              <a:cs typeface="+mn-cs"/>
            </a:rPr>
            <a:t>.</a:t>
          </a:r>
          <a:endParaRPr lang="en-US" sz="3000" kern="1200" dirty="0">
            <a:solidFill>
              <a:sysClr val="window" lastClr="FFFFFF"/>
            </a:solidFill>
            <a:latin typeface="Calibri" panose="020F0502020204030204"/>
            <a:ea typeface="+mn-ea"/>
            <a:cs typeface="+mn-cs"/>
          </a:endParaRPr>
        </a:p>
      </dsp:txBody>
      <dsp:txXfrm>
        <a:off x="9347570" y="1580135"/>
        <a:ext cx="2741764" cy="178497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25C287-51B1-4A63-9359-6E25422FE2E4}">
      <dsp:nvSpPr>
        <dsp:cNvPr id="0" name=""/>
        <dsp:cNvSpPr/>
      </dsp:nvSpPr>
      <dsp:spPr>
        <a:xfrm>
          <a:off x="0" y="229119"/>
          <a:ext cx="11995245" cy="183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600" kern="1200" dirty="0"/>
            <a:t>Tarptautiniai teisės aktai (FAO) ir ES valstybės narės pateikia skirtingą sprendimą išnykimo rizikai įvertinti. FAO rekomenduoja įtraukti į nykstančių veislių knygą (Raudonąją knygą) visas veisles, kuriose yra 100–1000 veislinių patelių ir 5–20 patinų. </a:t>
          </a:r>
          <a:endParaRPr lang="en-US" sz="2600" kern="1200" dirty="0"/>
        </a:p>
      </dsp:txBody>
      <dsp:txXfrm>
        <a:off x="89424" y="318543"/>
        <a:ext cx="11816397" cy="1653006"/>
      </dsp:txXfrm>
    </dsp:sp>
    <dsp:sp modelId="{7391BC89-A307-45C4-AD9E-78E78C735AFE}">
      <dsp:nvSpPr>
        <dsp:cNvPr id="0" name=""/>
        <dsp:cNvSpPr/>
      </dsp:nvSpPr>
      <dsp:spPr>
        <a:xfrm>
          <a:off x="0" y="2060973"/>
          <a:ext cx="11995245" cy="430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0849" tIns="33020" rIns="184912" bIns="33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en-US" sz="2000" kern="1200"/>
        </a:p>
      </dsp:txBody>
      <dsp:txXfrm>
        <a:off x="0" y="2060973"/>
        <a:ext cx="11995245" cy="430560"/>
      </dsp:txXfrm>
    </dsp:sp>
    <dsp:sp modelId="{ADAC770C-43C1-4D23-9E57-1E631BEB892E}">
      <dsp:nvSpPr>
        <dsp:cNvPr id="0" name=""/>
        <dsp:cNvSpPr/>
      </dsp:nvSpPr>
      <dsp:spPr>
        <a:xfrm>
          <a:off x="0" y="2491533"/>
          <a:ext cx="11995245" cy="183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600" kern="1200" dirty="0"/>
            <a:t>Saugomoms veislėms Lietuvoje būtina užtikrinti ne mažesnį, nei FAO kritinės būklės veislėms rekomenduojamą gyvulių skaičių: patelių skaičius - ne mažiau </a:t>
          </a:r>
          <a:r>
            <a:rPr lang="en-US" sz="2600" b="1" kern="1200" dirty="0"/>
            <a:t>100 </a:t>
          </a:r>
          <a:r>
            <a:rPr lang="en-US" sz="2600" b="1" kern="1200" dirty="0" err="1"/>
            <a:t>vnt</a:t>
          </a:r>
          <a:r>
            <a:rPr lang="en-US" sz="2600" b="1" kern="1200" dirty="0"/>
            <a:t>.</a:t>
          </a:r>
          <a:r>
            <a:rPr lang="lt-LT" sz="2600" kern="1200" dirty="0"/>
            <a:t>, patinų skaičius </a:t>
          </a:r>
          <a:r>
            <a:rPr lang="en-US" sz="2600" b="1" kern="1200" dirty="0"/>
            <a:t>– </a:t>
          </a:r>
          <a:r>
            <a:rPr lang="lt-LT" sz="2600" kern="1200" dirty="0"/>
            <a:t>ne mažiau </a:t>
          </a:r>
          <a:r>
            <a:rPr lang="en-US" sz="2600" b="1" kern="1200" dirty="0"/>
            <a:t>5 </a:t>
          </a:r>
          <a:r>
            <a:rPr lang="en-US" sz="2600" b="1" kern="1200" dirty="0" err="1"/>
            <a:t>vnt</a:t>
          </a:r>
          <a:r>
            <a:rPr lang="en-US" sz="2600" b="1" kern="1200" dirty="0"/>
            <a:t>.</a:t>
          </a:r>
          <a:r>
            <a:rPr lang="lt-LT" sz="2600" kern="1200" dirty="0"/>
            <a:t>, visos populiacijos dydis </a:t>
          </a:r>
          <a:r>
            <a:rPr lang="en-US" sz="2600" b="1" kern="1200" dirty="0"/>
            <a:t>- </a:t>
          </a:r>
          <a:r>
            <a:rPr lang="lt-LT" sz="2600" kern="1200" dirty="0"/>
            <a:t>ne mažiau 120 vnt. ir ne mažėjantis, o procentas patelių, apvaisintų tos pačios veislės patinų - ne mažiau 80. </a:t>
          </a:r>
          <a:endParaRPr lang="en-US" sz="2600" kern="1200" dirty="0"/>
        </a:p>
      </dsp:txBody>
      <dsp:txXfrm>
        <a:off x="89424" y="2580957"/>
        <a:ext cx="11816397" cy="1653006"/>
      </dsp:txXfrm>
    </dsp:sp>
    <dsp:sp modelId="{00E11CA5-19A0-47EA-AA22-F24689515F7C}">
      <dsp:nvSpPr>
        <dsp:cNvPr id="0" name=""/>
        <dsp:cNvSpPr/>
      </dsp:nvSpPr>
      <dsp:spPr>
        <a:xfrm>
          <a:off x="0" y="4323387"/>
          <a:ext cx="11995245" cy="430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0849" tIns="33020" rIns="184912" bIns="33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en-US" sz="2000" kern="1200"/>
        </a:p>
      </dsp:txBody>
      <dsp:txXfrm>
        <a:off x="0" y="4323387"/>
        <a:ext cx="11995245" cy="43056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96AA0A-6AE4-43C1-A37B-756B0B7451C2}">
      <dsp:nvSpPr>
        <dsp:cNvPr id="0" name=""/>
        <dsp:cNvSpPr/>
      </dsp:nvSpPr>
      <dsp:spPr>
        <a:xfrm rot="16200000">
          <a:off x="2338" y="1178"/>
          <a:ext cx="4348981" cy="4348981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472" tIns="220472" rIns="220472" bIns="220472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3100" kern="1200" dirty="0"/>
            <a:t>P</a:t>
          </a:r>
          <a:r>
            <a:rPr lang="en-US" sz="3100" kern="1200" dirty="0" err="1"/>
            <a:t>adidinti</a:t>
          </a:r>
          <a:r>
            <a:rPr lang="en-US" sz="3100" kern="1200" dirty="0"/>
            <a:t> </a:t>
          </a:r>
          <a:r>
            <a:rPr lang="en-US" sz="3100" kern="1200" dirty="0" err="1"/>
            <a:t>efektyvų</a:t>
          </a:r>
          <a:r>
            <a:rPr lang="en-US" sz="3100" kern="1200" dirty="0"/>
            <a:t> </a:t>
          </a:r>
          <a:r>
            <a:rPr lang="en-US" sz="3100" kern="1200" dirty="0" err="1"/>
            <a:t>populiacijos</a:t>
          </a:r>
          <a:r>
            <a:rPr lang="en-US" sz="3100" kern="1200" dirty="0"/>
            <a:t> </a:t>
          </a:r>
          <a:r>
            <a:rPr lang="en-US" sz="3100" kern="1200" dirty="0" err="1"/>
            <a:t>dydį</a:t>
          </a:r>
          <a:r>
            <a:rPr lang="en-US" sz="3100" kern="1200" dirty="0"/>
            <a:t> (Ne) </a:t>
          </a:r>
        </a:p>
      </dsp:txBody>
      <dsp:txXfrm rot="5400000">
        <a:off x="2338" y="1088423"/>
        <a:ext cx="3587909" cy="2174491"/>
      </dsp:txXfrm>
    </dsp:sp>
    <dsp:sp modelId="{13C8202E-9059-46CF-BC5D-695BCCE7EC75}">
      <dsp:nvSpPr>
        <dsp:cNvPr id="0" name=""/>
        <dsp:cNvSpPr/>
      </dsp:nvSpPr>
      <dsp:spPr>
        <a:xfrm rot="5400000">
          <a:off x="6164280" y="1178"/>
          <a:ext cx="4348981" cy="4348981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472" tIns="220472" rIns="220472" bIns="220472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3100" kern="1200" dirty="0"/>
            <a:t>S</a:t>
          </a:r>
          <a:r>
            <a:rPr lang="en-US" sz="3100" kern="1200" dirty="0" err="1"/>
            <a:t>umažinti</a:t>
          </a:r>
          <a:r>
            <a:rPr lang="en-US" sz="3100" kern="1200" dirty="0"/>
            <a:t> </a:t>
          </a:r>
          <a:r>
            <a:rPr lang="lt-LT" sz="3100" kern="1200" dirty="0"/>
            <a:t>giminingo poravimo laipsnį</a:t>
          </a:r>
          <a:r>
            <a:rPr lang="en-US" sz="3100" kern="1200" dirty="0"/>
            <a:t> </a:t>
          </a:r>
          <a:r>
            <a:rPr lang="en-US" sz="3100" kern="1200" dirty="0" err="1"/>
            <a:t>laipnį</a:t>
          </a:r>
          <a:r>
            <a:rPr lang="en-US" sz="3100" kern="1200" dirty="0"/>
            <a:t> </a:t>
          </a:r>
        </a:p>
      </dsp:txBody>
      <dsp:txXfrm rot="-5400000">
        <a:off x="6925352" y="1088423"/>
        <a:ext cx="3587909" cy="217449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74DF8A-D6FE-49FA-9385-CE850AF554F7}">
      <dsp:nvSpPr>
        <dsp:cNvPr id="0" name=""/>
        <dsp:cNvSpPr/>
      </dsp:nvSpPr>
      <dsp:spPr>
        <a:xfrm>
          <a:off x="3934886" y="3219994"/>
          <a:ext cx="723405" cy="26656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61702" y="0"/>
              </a:lnTo>
              <a:lnTo>
                <a:pt x="361702" y="2665622"/>
              </a:lnTo>
              <a:lnTo>
                <a:pt x="723405" y="266562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4387D9-A5B8-4D6F-8D89-D4A772D75325}">
      <dsp:nvSpPr>
        <dsp:cNvPr id="0" name=""/>
        <dsp:cNvSpPr/>
      </dsp:nvSpPr>
      <dsp:spPr>
        <a:xfrm>
          <a:off x="3934886" y="3219994"/>
          <a:ext cx="723405" cy="11103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61702" y="0"/>
              </a:lnTo>
              <a:lnTo>
                <a:pt x="361702" y="1110301"/>
              </a:lnTo>
              <a:lnTo>
                <a:pt x="723405" y="111030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6757A4-8BBB-437E-8A67-346950AAC6FF}">
      <dsp:nvSpPr>
        <dsp:cNvPr id="0" name=""/>
        <dsp:cNvSpPr/>
      </dsp:nvSpPr>
      <dsp:spPr>
        <a:xfrm>
          <a:off x="3934886" y="2774973"/>
          <a:ext cx="723405" cy="445020"/>
        </a:xfrm>
        <a:custGeom>
          <a:avLst/>
          <a:gdLst/>
          <a:ahLst/>
          <a:cxnLst/>
          <a:rect l="0" t="0" r="0" b="0"/>
          <a:pathLst>
            <a:path>
              <a:moveTo>
                <a:pt x="0" y="445020"/>
              </a:moveTo>
              <a:lnTo>
                <a:pt x="361702" y="445020"/>
              </a:lnTo>
              <a:lnTo>
                <a:pt x="361702" y="0"/>
              </a:lnTo>
              <a:lnTo>
                <a:pt x="723405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C2F17AE-86D6-4D79-9F75-DB66BB9E7737}">
      <dsp:nvSpPr>
        <dsp:cNvPr id="0" name=""/>
        <dsp:cNvSpPr/>
      </dsp:nvSpPr>
      <dsp:spPr>
        <a:xfrm>
          <a:off x="3934886" y="887011"/>
          <a:ext cx="723405" cy="2332982"/>
        </a:xfrm>
        <a:custGeom>
          <a:avLst/>
          <a:gdLst/>
          <a:ahLst/>
          <a:cxnLst/>
          <a:rect l="0" t="0" r="0" b="0"/>
          <a:pathLst>
            <a:path>
              <a:moveTo>
                <a:pt x="0" y="2332982"/>
              </a:moveTo>
              <a:lnTo>
                <a:pt x="361702" y="2332982"/>
              </a:lnTo>
              <a:lnTo>
                <a:pt x="361702" y="0"/>
              </a:lnTo>
              <a:lnTo>
                <a:pt x="723405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FF01FDC-CB8E-4786-A086-8C09FFACF95B}">
      <dsp:nvSpPr>
        <dsp:cNvPr id="0" name=""/>
        <dsp:cNvSpPr/>
      </dsp:nvSpPr>
      <dsp:spPr>
        <a:xfrm>
          <a:off x="317858" y="673548"/>
          <a:ext cx="3617027" cy="5092891"/>
        </a:xfrm>
        <a:prstGeom prst="rect">
          <a:avLst/>
        </a:prstGeom>
        <a:solidFill>
          <a:schemeClr val="bg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err="1">
              <a:solidFill>
                <a:schemeClr val="tx1"/>
              </a:solidFill>
            </a:rPr>
            <a:t>Lietuvos</a:t>
          </a:r>
          <a:r>
            <a:rPr lang="en-US" sz="4000" kern="1200" dirty="0">
              <a:solidFill>
                <a:schemeClr val="tx1"/>
              </a:solidFill>
            </a:rPr>
            <a:t> </a:t>
          </a:r>
          <a:r>
            <a:rPr lang="en-US" sz="4000" kern="1200" dirty="0" err="1">
              <a:solidFill>
                <a:schemeClr val="tx1"/>
              </a:solidFill>
            </a:rPr>
            <a:t>ūkinių</a:t>
          </a:r>
          <a:r>
            <a:rPr lang="en-US" sz="4000" kern="1200" dirty="0">
              <a:solidFill>
                <a:schemeClr val="tx1"/>
              </a:solidFill>
            </a:rPr>
            <a:t> </a:t>
          </a:r>
          <a:r>
            <a:rPr lang="en-US" sz="4000" kern="1200" dirty="0" err="1">
              <a:solidFill>
                <a:schemeClr val="tx1"/>
              </a:solidFill>
            </a:rPr>
            <a:t>gyvūnų</a:t>
          </a:r>
          <a:r>
            <a:rPr lang="en-US" sz="4000" kern="1200" dirty="0">
              <a:solidFill>
                <a:schemeClr val="tx1"/>
              </a:solidFill>
            </a:rPr>
            <a:t> </a:t>
          </a:r>
          <a:r>
            <a:rPr lang="en-US" sz="4000" kern="1200" dirty="0" err="1">
              <a:solidFill>
                <a:schemeClr val="tx1"/>
              </a:solidFill>
            </a:rPr>
            <a:t>genetinių</a:t>
          </a:r>
          <a:r>
            <a:rPr lang="en-US" sz="4000" kern="1200" dirty="0">
              <a:solidFill>
                <a:schemeClr val="tx1"/>
              </a:solidFill>
            </a:rPr>
            <a:t> </a:t>
          </a:r>
          <a:r>
            <a:rPr lang="en-US" sz="4000" kern="1200" dirty="0" err="1">
              <a:solidFill>
                <a:schemeClr val="tx1"/>
              </a:solidFill>
            </a:rPr>
            <a:t>išteklių</a:t>
          </a:r>
          <a:r>
            <a:rPr lang="en-US" sz="4000" kern="1200" dirty="0">
              <a:solidFill>
                <a:schemeClr val="tx1"/>
              </a:solidFill>
            </a:rPr>
            <a:t> </a:t>
          </a:r>
          <a:r>
            <a:rPr lang="en-US" sz="4000" kern="1200" dirty="0" err="1">
              <a:solidFill>
                <a:schemeClr val="tx1"/>
              </a:solidFill>
            </a:rPr>
            <a:t>išsaugojimo</a:t>
          </a:r>
          <a:r>
            <a:rPr lang="en-US" sz="4000" kern="1200" dirty="0">
              <a:solidFill>
                <a:schemeClr val="tx1"/>
              </a:solidFill>
            </a:rPr>
            <a:t> </a:t>
          </a:r>
          <a:r>
            <a:rPr lang="lt-LT" sz="4000" kern="1200" dirty="0">
              <a:solidFill>
                <a:schemeClr val="tx1"/>
              </a:solidFill>
            </a:rPr>
            <a:t>p</a:t>
          </a:r>
          <a:r>
            <a:rPr lang="en-US" sz="4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rogramos</a:t>
          </a:r>
          <a:r>
            <a:rPr lang="en-US" sz="4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lt-LT" sz="4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priemonės</a:t>
          </a:r>
          <a:endParaRPr lang="en-US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7858" y="673548"/>
        <a:ext cx="3617027" cy="5092891"/>
      </dsp:txXfrm>
    </dsp:sp>
    <dsp:sp modelId="{2DB7D180-4B02-44E3-90FB-5DCE9C11D3AE}">
      <dsp:nvSpPr>
        <dsp:cNvPr id="0" name=""/>
        <dsp:cNvSpPr/>
      </dsp:nvSpPr>
      <dsp:spPr>
        <a:xfrm>
          <a:off x="4658291" y="2774"/>
          <a:ext cx="7344301" cy="1768474"/>
        </a:xfrm>
        <a:prstGeom prst="rect">
          <a:avLst/>
        </a:prstGeom>
        <a:solidFill>
          <a:schemeClr val="bg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400" b="1" u="sng" kern="1200" dirty="0">
              <a:solidFill>
                <a:schemeClr val="tx1"/>
              </a:solidFill>
            </a:rPr>
            <a:t>Bendrosios priemonės</a:t>
          </a:r>
          <a:endParaRPr lang="lt-LT" sz="2400" kern="1200" dirty="0">
            <a:solidFill>
              <a:schemeClr val="tx1"/>
            </a:solidFill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400" b="1" i="1" kern="1200" dirty="0">
              <a:solidFill>
                <a:schemeClr val="tx1"/>
              </a:solidFill>
            </a:rPr>
            <a:t>Lietuvos ūkinių gyvūnų genetinių išteklių apsaugos koordinavimo centro įkūrimas </a:t>
          </a:r>
          <a:r>
            <a:rPr lang="lt-LT" sz="2400" i="1" kern="1200" dirty="0">
              <a:solidFill>
                <a:schemeClr val="tx1"/>
              </a:solidFill>
            </a:rPr>
            <a:t>ir jo išlaikymas, visuomenės informavimas</a:t>
          </a:r>
          <a:endParaRPr lang="en-US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58291" y="2774"/>
        <a:ext cx="7344301" cy="1768474"/>
      </dsp:txXfrm>
    </dsp:sp>
    <dsp:sp modelId="{35D42EC0-907E-4FC5-AB62-DA938E86A030}">
      <dsp:nvSpPr>
        <dsp:cNvPr id="0" name=""/>
        <dsp:cNvSpPr/>
      </dsp:nvSpPr>
      <dsp:spPr>
        <a:xfrm>
          <a:off x="4658291" y="2223376"/>
          <a:ext cx="7309469" cy="1103193"/>
        </a:xfrm>
        <a:prstGeom prst="rect">
          <a:avLst/>
        </a:prstGeom>
        <a:solidFill>
          <a:schemeClr val="bg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000" b="1" u="sng" kern="1200" dirty="0">
              <a:solidFill>
                <a:schemeClr val="tx1"/>
              </a:solidFill>
            </a:rPr>
            <a:t>Išsaugojimas </a:t>
          </a:r>
          <a:r>
            <a:rPr lang="lt-LT" sz="2000" b="1" i="1" u="sng" kern="1200" dirty="0">
              <a:solidFill>
                <a:schemeClr val="tx1"/>
              </a:solidFill>
            </a:rPr>
            <a:t>in situ 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000" kern="1200" dirty="0">
              <a:solidFill>
                <a:schemeClr val="tx1"/>
              </a:solidFill>
            </a:rPr>
            <a:t>ūkinių genofondinių gyvūnų </a:t>
          </a:r>
          <a:r>
            <a:rPr lang="lt-LT" sz="2000" b="1" kern="1200" dirty="0">
              <a:solidFill>
                <a:schemeClr val="tx1"/>
              </a:solidFill>
            </a:rPr>
            <a:t>selekcinių branduolių sudarymas</a:t>
          </a:r>
          <a:r>
            <a:rPr lang="lt-LT" sz="2000" kern="1200" dirty="0">
              <a:solidFill>
                <a:schemeClr val="tx1"/>
              </a:solidFill>
            </a:rPr>
            <a:t>, ūkinių gyvūnų nacionalinių genetinių išteklių stebėsena ir atranka</a:t>
          </a:r>
          <a:endParaRPr lang="en-US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58291" y="2223376"/>
        <a:ext cx="7309469" cy="1103193"/>
      </dsp:txXfrm>
    </dsp:sp>
    <dsp:sp modelId="{99CDB123-F015-43D3-AD7D-75D9E45D07AE}">
      <dsp:nvSpPr>
        <dsp:cNvPr id="0" name=""/>
        <dsp:cNvSpPr/>
      </dsp:nvSpPr>
      <dsp:spPr>
        <a:xfrm>
          <a:off x="4658291" y="3778698"/>
          <a:ext cx="7274637" cy="1103193"/>
        </a:xfrm>
        <a:prstGeom prst="rect">
          <a:avLst/>
        </a:prstGeom>
        <a:solidFill>
          <a:schemeClr val="bg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800" b="1" u="sng" kern="1200" dirty="0">
              <a:solidFill>
                <a:schemeClr val="tx1"/>
              </a:solidFill>
            </a:rPr>
            <a:t>Išsaugojimas </a:t>
          </a:r>
          <a:r>
            <a:rPr lang="lt-LT" sz="1800" b="1" i="1" u="sng" kern="1200" dirty="0">
              <a:solidFill>
                <a:schemeClr val="tx1"/>
              </a:solidFill>
            </a:rPr>
            <a:t>ex situ 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800" i="1" kern="1200" dirty="0">
              <a:solidFill>
                <a:schemeClr val="tx1"/>
              </a:solidFill>
            </a:rPr>
            <a:t>ūkinių gyvūnų </a:t>
          </a:r>
          <a:r>
            <a:rPr lang="lt-LT" sz="1800" b="1" i="1" kern="1200" dirty="0">
              <a:solidFill>
                <a:schemeClr val="tx1"/>
              </a:solidFill>
            </a:rPr>
            <a:t>genetinės medžiagos </a:t>
          </a:r>
          <a:r>
            <a:rPr lang="lt-LT" sz="1800" i="1" kern="1200" dirty="0">
              <a:solidFill>
                <a:schemeClr val="tx1"/>
              </a:solidFill>
            </a:rPr>
            <a:t>naudojamojo ir saugojamojo ūkinių gyvūnų genų </a:t>
          </a:r>
          <a:r>
            <a:rPr lang="lt-LT" sz="1800" b="1" i="1" kern="1200" dirty="0">
              <a:solidFill>
                <a:schemeClr val="tx1"/>
              </a:solidFill>
            </a:rPr>
            <a:t>bankų įkūrimas</a:t>
          </a:r>
          <a:r>
            <a:rPr lang="lt-LT" sz="1800" i="1" kern="1200" dirty="0">
              <a:solidFill>
                <a:schemeClr val="tx1"/>
              </a:solidFill>
            </a:rPr>
            <a:t>, spermos ir embrionų kolekcijų sudarymas ir saugojimas, genetinių objektų pavyzdžių paruošimas ilgalaikiam išsaugojimui</a:t>
          </a:r>
          <a:r>
            <a:rPr lang="lt-LT" sz="1700" i="1" kern="1200" dirty="0"/>
            <a:t>.</a:t>
          </a:r>
          <a:endParaRPr lang="en-US" sz="1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58291" y="3778698"/>
        <a:ext cx="7274637" cy="1103193"/>
      </dsp:txXfrm>
    </dsp:sp>
    <dsp:sp modelId="{D37B8890-BA3A-4532-8C6C-23717903D8DF}">
      <dsp:nvSpPr>
        <dsp:cNvPr id="0" name=""/>
        <dsp:cNvSpPr/>
      </dsp:nvSpPr>
      <dsp:spPr>
        <a:xfrm>
          <a:off x="4658291" y="5334020"/>
          <a:ext cx="7300752" cy="1103193"/>
        </a:xfrm>
        <a:prstGeom prst="rect">
          <a:avLst/>
        </a:prstGeom>
        <a:solidFill>
          <a:schemeClr val="bg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000" b="1" i="1" u="sng" kern="1200" dirty="0">
              <a:solidFill>
                <a:schemeClr val="tx1"/>
              </a:solidFill>
            </a:rPr>
            <a:t>Moksliniai tyrimai.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000" i="1" kern="1200" dirty="0">
              <a:solidFill>
                <a:schemeClr val="tx1"/>
              </a:solidFill>
            </a:rPr>
            <a:t>skirti ūkinių gyvūnų genetiniams ištekliams išsaugoti.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4658291" y="5334020"/>
        <a:ext cx="7300752" cy="110319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0F5F0F-599A-4947-BA0A-4150B90A5D6F}">
      <dsp:nvSpPr>
        <dsp:cNvPr id="0" name=""/>
        <dsp:cNvSpPr/>
      </dsp:nvSpPr>
      <dsp:spPr>
        <a:xfrm>
          <a:off x="428331" y="0"/>
          <a:ext cx="5421086" cy="5421086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E85E42-7764-4308-87BD-DC861872F541}">
      <dsp:nvSpPr>
        <dsp:cNvPr id="0" name=""/>
        <dsp:cNvSpPr/>
      </dsp:nvSpPr>
      <dsp:spPr>
        <a:xfrm>
          <a:off x="2704014" y="543904"/>
          <a:ext cx="4393426" cy="122821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600" b="1" i="1" kern="1200" dirty="0">
              <a:solidFill>
                <a:schemeClr val="tx1"/>
              </a:solidFill>
            </a:rPr>
            <a:t>Lietuvos ūkinių gyvūnų genetinių išteklių apsaugos koordinavimo centras</a:t>
          </a:r>
          <a:r>
            <a:rPr lang="en-US" sz="1600" b="1" i="1" kern="1200" dirty="0">
              <a:solidFill>
                <a:schemeClr val="tx1"/>
              </a:solidFill>
            </a:rPr>
            <a:t> (</a:t>
          </a:r>
          <a:r>
            <a:rPr lang="lt-LT" sz="1600" b="1" kern="1200" dirty="0"/>
            <a:t>LSMU GI GGIC </a:t>
          </a:r>
          <a:r>
            <a:rPr lang="en-US" sz="1600" b="1" kern="1200" dirty="0"/>
            <a:t>)</a:t>
          </a:r>
        </a:p>
      </dsp:txBody>
      <dsp:txXfrm>
        <a:off x="2763970" y="603860"/>
        <a:ext cx="4273514" cy="1108302"/>
      </dsp:txXfrm>
    </dsp:sp>
    <dsp:sp modelId="{CD4FB757-98F8-4C96-B5C9-8436E1563D54}">
      <dsp:nvSpPr>
        <dsp:cNvPr id="0" name=""/>
        <dsp:cNvSpPr/>
      </dsp:nvSpPr>
      <dsp:spPr>
        <a:xfrm>
          <a:off x="471834" y="1925646"/>
          <a:ext cx="8857786" cy="141626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600" b="1" u="sng" kern="1200" dirty="0">
              <a:solidFill>
                <a:schemeClr val="tx1"/>
              </a:solidFill>
            </a:rPr>
            <a:t>Selekciniai branduoliai: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600" b="1" kern="1200" dirty="0">
              <a:solidFill>
                <a:schemeClr val="tx1"/>
              </a:solidFill>
            </a:rPr>
            <a:t>UAB </a:t>
          </a:r>
          <a:r>
            <a:rPr lang="en-US" sz="1600" b="1" kern="1200" dirty="0">
              <a:solidFill>
                <a:schemeClr val="tx1"/>
              </a:solidFill>
            </a:rPr>
            <a:t>,,GENETINIAI IŠTEKLIAI‘‘</a:t>
          </a:r>
          <a:r>
            <a:rPr lang="lt-LT" sz="1600" b="1" kern="1200" dirty="0">
              <a:solidFill>
                <a:schemeClr val="tx1"/>
              </a:solidFill>
            </a:rPr>
            <a:t>,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600" b="1" kern="1200" dirty="0">
              <a:solidFill>
                <a:schemeClr val="tx1"/>
              </a:solidFill>
            </a:rPr>
            <a:t>UAB </a:t>
          </a:r>
          <a:r>
            <a:rPr lang="en-US" sz="1600" b="1" kern="1200" dirty="0">
              <a:solidFill>
                <a:schemeClr val="tx1"/>
              </a:solidFill>
            </a:rPr>
            <a:t>„LIETUVOS ŽIRGYNAS“</a:t>
          </a:r>
          <a:r>
            <a:rPr lang="lt-LT" sz="1600" b="1" kern="1200" dirty="0">
              <a:solidFill>
                <a:schemeClr val="tx1"/>
              </a:solidFill>
            </a:rPr>
            <a:t>,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600" b="1" kern="1200" dirty="0">
              <a:solidFill>
                <a:schemeClr val="tx1"/>
              </a:solidFill>
            </a:rPr>
            <a:t>LSMU GI GGIC. </a:t>
          </a:r>
          <a:endParaRPr lang="en-US" sz="1600" b="1" kern="1200" dirty="0">
            <a:solidFill>
              <a:schemeClr val="tx1"/>
            </a:solidFill>
          </a:endParaRPr>
        </a:p>
      </dsp:txBody>
      <dsp:txXfrm>
        <a:off x="540970" y="1994782"/>
        <a:ext cx="8719514" cy="1277994"/>
      </dsp:txXfrm>
    </dsp:sp>
    <dsp:sp modelId="{F1599F02-6BE5-461F-A965-375FB0800662}">
      <dsp:nvSpPr>
        <dsp:cNvPr id="0" name=""/>
        <dsp:cNvSpPr/>
      </dsp:nvSpPr>
      <dsp:spPr>
        <a:xfrm>
          <a:off x="1326509" y="3495439"/>
          <a:ext cx="7148436" cy="122821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600" b="1" u="none" kern="1200" dirty="0">
              <a:solidFill>
                <a:srgbClr val="FF0000"/>
              </a:solidFill>
            </a:rPr>
            <a:t>Privačių laikytojų selekciniai branduoliai</a:t>
          </a:r>
          <a:endParaRPr lang="en-US" sz="1600" b="1" u="none" kern="1200" dirty="0">
            <a:solidFill>
              <a:srgbClr val="FF0000"/>
            </a:solidFill>
          </a:endParaRPr>
        </a:p>
      </dsp:txBody>
      <dsp:txXfrm>
        <a:off x="1386465" y="3555395"/>
        <a:ext cx="7028524" cy="11083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0.12383</cdr:y>
    </cdr:from>
    <cdr:to>
      <cdr:x>1</cdr:x>
      <cdr:y>0.20206</cdr:y>
    </cdr:to>
    <cdr:pic>
      <cdr:nvPicPr>
        <cdr:cNvPr id="3" name="chart">
          <a:extLst xmlns:a="http://schemas.openxmlformats.org/drawingml/2006/main">
            <a:ext uri="{FF2B5EF4-FFF2-40B4-BE49-F238E27FC236}">
              <a16:creationId xmlns:a16="http://schemas.microsoft.com/office/drawing/2014/main" id="{676B90F6-4DCD-4E45-9A13-0CA7C8FDD8F7}"/>
            </a:ext>
          </a:extLst>
        </cdr:cNvPr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0" y="849211"/>
          <a:ext cx="12192000" cy="536501"/>
        </a:xfrm>
        <a:prstGeom xmlns:a="http://schemas.openxmlformats.org/drawingml/2006/main" prst="rect">
          <a:avLst/>
        </a:prstGeom>
      </cdr:spPr>
    </cdr:pic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A4DFD-A18C-4A7F-953D-A96EFC31FB6B}" type="datetimeFigureOut">
              <a:rPr lang="en-US" smtClean="0"/>
              <a:t>1/19/2022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5EF7-2AA3-4AAD-AA0E-02E5A8D344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746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A4DFD-A18C-4A7F-953D-A96EFC31FB6B}" type="datetimeFigureOut">
              <a:rPr lang="en-US" smtClean="0"/>
              <a:t>1/19/2022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5EF7-2AA3-4AAD-AA0E-02E5A8D344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0865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A4DFD-A18C-4A7F-953D-A96EFC31FB6B}" type="datetimeFigureOut">
              <a:rPr lang="en-US" smtClean="0"/>
              <a:t>1/19/2022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5EF7-2AA3-4AAD-AA0E-02E5A8D344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1560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A4DFD-A18C-4A7F-953D-A96EFC31FB6B}" type="datetimeFigureOut">
              <a:rPr lang="en-US" smtClean="0"/>
              <a:t>1/19/2022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5EF7-2AA3-4AAD-AA0E-02E5A8D344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399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A4DFD-A18C-4A7F-953D-A96EFC31FB6B}" type="datetimeFigureOut">
              <a:rPr lang="en-US" smtClean="0"/>
              <a:t>1/19/2022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5EF7-2AA3-4AAD-AA0E-02E5A8D344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023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A4DFD-A18C-4A7F-953D-A96EFC31FB6B}" type="datetimeFigureOut">
              <a:rPr lang="en-US" smtClean="0"/>
              <a:t>1/19/2022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5EF7-2AA3-4AAD-AA0E-02E5A8D344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677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A4DFD-A18C-4A7F-953D-A96EFC31FB6B}" type="datetimeFigureOut">
              <a:rPr lang="en-US" smtClean="0"/>
              <a:t>1/19/2022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5EF7-2AA3-4AAD-AA0E-02E5A8D344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585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A4DFD-A18C-4A7F-953D-A96EFC31FB6B}" type="datetimeFigureOut">
              <a:rPr lang="en-US" smtClean="0"/>
              <a:t>1/19/2022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5EF7-2AA3-4AAD-AA0E-02E5A8D344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821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A4DFD-A18C-4A7F-953D-A96EFC31FB6B}" type="datetimeFigureOut">
              <a:rPr lang="en-US" smtClean="0"/>
              <a:t>1/19/2022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5EF7-2AA3-4AAD-AA0E-02E5A8D344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596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A4DFD-A18C-4A7F-953D-A96EFC31FB6B}" type="datetimeFigureOut">
              <a:rPr lang="en-US" smtClean="0"/>
              <a:t>1/19/2022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5EF7-2AA3-4AAD-AA0E-02E5A8D344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835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A4DFD-A18C-4A7F-953D-A96EFC31FB6B}" type="datetimeFigureOut">
              <a:rPr lang="en-US" smtClean="0"/>
              <a:t>1/19/2022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15EF7-2AA3-4AAD-AA0E-02E5A8D344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0496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1A4DFD-A18C-4A7F-953D-A96EFC31FB6B}" type="datetimeFigureOut">
              <a:rPr lang="en-US" smtClean="0"/>
              <a:t>1/19/2022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615EF7-2AA3-4AAD-AA0E-02E5A8D344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3079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lt-LT" dirty="0"/>
              <a:t/>
            </a:r>
            <a:br>
              <a:rPr lang="lt-LT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488282"/>
            <a:ext cx="9144000" cy="1655762"/>
          </a:xfrm>
        </p:spPr>
        <p:txBody>
          <a:bodyPr>
            <a:normAutofit/>
          </a:bodyPr>
          <a:lstStyle/>
          <a:p>
            <a:r>
              <a:rPr lang="en-US" sz="3600" b="1" dirty="0"/>
              <a:t>LIETUVOS ŪKINIŲ GYVŪNŲ GENETINIŲ IŠTEKLIŲ IŠSAUGOJIM</a:t>
            </a:r>
            <a:r>
              <a:rPr lang="lt-LT" sz="3600" b="1" dirty="0"/>
              <a:t>AS</a:t>
            </a:r>
            <a:endParaRPr lang="en-US" sz="3600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8C24B5E4-15C6-4743-B5C7-145AAE65698B}"/>
              </a:ext>
            </a:extLst>
          </p:cNvPr>
          <p:cNvSpPr txBox="1">
            <a:spLocks/>
          </p:cNvSpPr>
          <p:nvPr/>
        </p:nvSpPr>
        <p:spPr>
          <a:xfrm>
            <a:off x="4397070" y="4422313"/>
            <a:ext cx="7129669" cy="165576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lt-LT" sz="2000" b="1" dirty="0"/>
              <a:t>Žemės ūkio ministerija</a:t>
            </a:r>
          </a:p>
          <a:p>
            <a:pPr>
              <a:lnSpc>
                <a:spcPct val="100000"/>
              </a:lnSpc>
            </a:pPr>
            <a:r>
              <a:rPr lang="lt-LT" sz="2000" b="1" dirty="0"/>
              <a:t>Tvarios žemės ūkio gamybos ir maisto pramonės departamentas</a:t>
            </a:r>
          </a:p>
          <a:p>
            <a:pPr>
              <a:lnSpc>
                <a:spcPct val="100000"/>
              </a:lnSpc>
            </a:pPr>
            <a:r>
              <a:rPr lang="lt-LT" sz="2000" b="1" dirty="0"/>
              <a:t>Gyvulininkystės ir gyvūnų gerovės skyriaus vedėjas</a:t>
            </a:r>
          </a:p>
          <a:p>
            <a:pPr>
              <a:lnSpc>
                <a:spcPct val="100000"/>
              </a:lnSpc>
            </a:pPr>
            <a:r>
              <a:rPr lang="lt-LT" sz="2000" b="1" dirty="0"/>
              <a:t>Dr. Arūnas Šileika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9855301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7357479"/>
              </p:ext>
            </p:extLst>
          </p:nvPr>
        </p:nvGraphicFramePr>
        <p:xfrm>
          <a:off x="0" y="117566"/>
          <a:ext cx="12318274" cy="67404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371231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12192000" cy="1690688"/>
          </a:xfrm>
          <a:solidFill>
            <a:schemeClr val="bg2"/>
          </a:solidFill>
        </p:spPr>
        <p:txBody>
          <a:bodyPr>
            <a:normAutofit fontScale="90000"/>
          </a:bodyPr>
          <a:lstStyle/>
          <a:p>
            <a:pPr algn="ctr"/>
            <a:r>
              <a:rPr lang="lt-LT" b="1" dirty="0"/>
              <a:t>ILGALAIKIO VIETINIŲ VEISLIŲ IŠSAUGOJIMO STRATEGIJOS </a:t>
            </a:r>
            <a:br>
              <a:rPr lang="lt-LT" b="1" dirty="0"/>
            </a:br>
            <a:r>
              <a:rPr lang="lt-LT" dirty="0"/>
              <a:t>pagal FAO</a:t>
            </a:r>
            <a:endParaRPr lang="en-US" dirty="0"/>
          </a:p>
        </p:txBody>
      </p:sp>
      <p:graphicFrame>
        <p:nvGraphicFramePr>
          <p:cNvPr id="4" name="Diagram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42475840"/>
              </p:ext>
            </p:extLst>
          </p:nvPr>
        </p:nvGraphicFramePr>
        <p:xfrm>
          <a:off x="1" y="1690690"/>
          <a:ext cx="12192000" cy="49452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914475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b="1" u="sng" dirty="0">
                <a:solidFill>
                  <a:schemeClr val="accent1">
                    <a:lumMod val="75000"/>
                  </a:schemeClr>
                </a:solidFill>
              </a:rPr>
              <a:t>Tarptautiniai (FAO) teisiniai reikalavimai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7167661"/>
              </p:ext>
            </p:extLst>
          </p:nvPr>
        </p:nvGraphicFramePr>
        <p:xfrm>
          <a:off x="196754" y="1690687"/>
          <a:ext cx="11995245" cy="49830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733931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lt-LT" b="1" dirty="0"/>
              <a:t>ILGALAIKIO VIETINIŲ VEISLIŲ IŠSAUGOJIMO PRAKTINĖS PRIEMONĖS/ </a:t>
            </a:r>
            <a:r>
              <a:rPr lang="en-US" sz="4000" b="1" dirty="0"/>
              <a:t>VEISIMO STRATEGIJ</a:t>
            </a:r>
            <a:r>
              <a:rPr lang="lt-LT" sz="4000" b="1" dirty="0"/>
              <a:t>O</a:t>
            </a:r>
            <a:r>
              <a:rPr lang="en-US" sz="4000" b="1" dirty="0"/>
              <a:t>S</a:t>
            </a:r>
            <a:br>
              <a:rPr lang="en-US" sz="4000" b="1" dirty="0"/>
            </a:br>
            <a:endParaRPr lang="en-US" sz="40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998347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1414260"/>
              </p:ext>
            </p:extLst>
          </p:nvPr>
        </p:nvGraphicFramePr>
        <p:xfrm>
          <a:off x="-128452" y="274321"/>
          <a:ext cx="12320452" cy="6439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338551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9695" y="113770"/>
            <a:ext cx="10866120" cy="539373"/>
          </a:xfrm>
        </p:spPr>
        <p:txBody>
          <a:bodyPr>
            <a:normAutofit/>
          </a:bodyPr>
          <a:lstStyle/>
          <a:p>
            <a:pPr algn="ctr"/>
            <a:r>
              <a:rPr lang="lt-LT" sz="2800" b="1" dirty="0"/>
              <a:t>Genetinių išteklių išsaugojimo </a:t>
            </a:r>
            <a:r>
              <a:rPr lang="en-US" sz="2800" b="1" dirty="0" err="1"/>
              <a:t>sistema</a:t>
            </a:r>
            <a:endParaRPr lang="en-US" sz="2800" b="1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096771359"/>
              </p:ext>
            </p:extLst>
          </p:nvPr>
        </p:nvGraphicFramePr>
        <p:xfrm>
          <a:off x="483326" y="1436914"/>
          <a:ext cx="9757953" cy="54210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4" name="Group 3"/>
          <p:cNvGrpSpPr/>
          <p:nvPr/>
        </p:nvGrpSpPr>
        <p:grpSpPr>
          <a:xfrm>
            <a:off x="8007531" y="1985554"/>
            <a:ext cx="2928459" cy="1144556"/>
            <a:chOff x="2790873" y="545020"/>
            <a:chExt cx="4219708" cy="1283272"/>
          </a:xfrm>
        </p:grpSpPr>
        <p:sp>
          <p:nvSpPr>
            <p:cNvPr id="6" name="Rounded Rectangle 5"/>
            <p:cNvSpPr/>
            <p:nvPr/>
          </p:nvSpPr>
          <p:spPr>
            <a:xfrm>
              <a:off x="2790873" y="545020"/>
              <a:ext cx="4219708" cy="1283272"/>
            </a:xfrm>
            <a:prstGeom prst="round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Rounded Rectangle 4"/>
            <p:cNvSpPr txBox="1"/>
            <p:nvPr/>
          </p:nvSpPr>
          <p:spPr>
            <a:xfrm>
              <a:off x="2853517" y="607664"/>
              <a:ext cx="4094420" cy="115798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/>
              <a:r>
                <a:rPr lang="en-US" sz="1600" b="1" dirty="0" err="1"/>
                <a:t>Ūkinių</a:t>
              </a:r>
              <a:r>
                <a:rPr lang="en-US" sz="1600" b="1" dirty="0"/>
                <a:t> </a:t>
              </a:r>
              <a:r>
                <a:rPr lang="en-US" sz="1600" b="1" dirty="0" err="1"/>
                <a:t>gyvūnų</a:t>
              </a:r>
              <a:r>
                <a:rPr lang="en-US" sz="1600" b="1" dirty="0"/>
                <a:t> </a:t>
              </a:r>
              <a:r>
                <a:rPr lang="en-US" sz="1600" b="1" dirty="0" err="1"/>
                <a:t>genetinių</a:t>
              </a:r>
              <a:r>
                <a:rPr lang="en-US" sz="1600" b="1" dirty="0"/>
                <a:t> </a:t>
              </a:r>
              <a:r>
                <a:rPr lang="en-US" sz="1600" b="1" dirty="0" err="1"/>
                <a:t>išteklių</a:t>
              </a:r>
              <a:r>
                <a:rPr lang="en-US" sz="1600" b="1" dirty="0"/>
                <a:t> </a:t>
              </a:r>
              <a:r>
                <a:rPr lang="en-US" sz="1600" b="1" dirty="0" err="1"/>
                <a:t>koordinavimo</a:t>
              </a:r>
              <a:r>
                <a:rPr lang="en-US" sz="1600" b="1" dirty="0"/>
                <a:t> </a:t>
              </a:r>
              <a:r>
                <a:rPr lang="en-US" sz="1600" b="1" dirty="0" err="1"/>
                <a:t>taryba</a:t>
              </a:r>
              <a:endParaRPr lang="en-US" sz="1600" b="1" dirty="0"/>
            </a:p>
          </p:txBody>
        </p:sp>
      </p:grpSp>
      <p:sp>
        <p:nvSpPr>
          <p:cNvPr id="8" name="Left-Right Arrow 7"/>
          <p:cNvSpPr/>
          <p:nvPr/>
        </p:nvSpPr>
        <p:spPr>
          <a:xfrm>
            <a:off x="7511142" y="2557831"/>
            <a:ext cx="539863" cy="22455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4023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8015949"/>
              </p:ext>
            </p:extLst>
          </p:nvPr>
        </p:nvGraphicFramePr>
        <p:xfrm>
          <a:off x="52252" y="406061"/>
          <a:ext cx="12139748" cy="61287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80597">
                  <a:extLst>
                    <a:ext uri="{9D8B030D-6E8A-4147-A177-3AD203B41FA5}">
                      <a16:colId xmlns:a16="http://schemas.microsoft.com/office/drawing/2014/main" val="1836203625"/>
                    </a:ext>
                  </a:extLst>
                </a:gridCol>
                <a:gridCol w="905765">
                  <a:extLst>
                    <a:ext uri="{9D8B030D-6E8A-4147-A177-3AD203B41FA5}">
                      <a16:colId xmlns:a16="http://schemas.microsoft.com/office/drawing/2014/main" val="4269350085"/>
                    </a:ext>
                  </a:extLst>
                </a:gridCol>
                <a:gridCol w="905765">
                  <a:extLst>
                    <a:ext uri="{9D8B030D-6E8A-4147-A177-3AD203B41FA5}">
                      <a16:colId xmlns:a16="http://schemas.microsoft.com/office/drawing/2014/main" val="125708786"/>
                    </a:ext>
                  </a:extLst>
                </a:gridCol>
                <a:gridCol w="905765">
                  <a:extLst>
                    <a:ext uri="{9D8B030D-6E8A-4147-A177-3AD203B41FA5}">
                      <a16:colId xmlns:a16="http://schemas.microsoft.com/office/drawing/2014/main" val="2273913671"/>
                    </a:ext>
                  </a:extLst>
                </a:gridCol>
                <a:gridCol w="905765">
                  <a:extLst>
                    <a:ext uri="{9D8B030D-6E8A-4147-A177-3AD203B41FA5}">
                      <a16:colId xmlns:a16="http://schemas.microsoft.com/office/drawing/2014/main" val="3467425097"/>
                    </a:ext>
                  </a:extLst>
                </a:gridCol>
                <a:gridCol w="904699">
                  <a:extLst>
                    <a:ext uri="{9D8B030D-6E8A-4147-A177-3AD203B41FA5}">
                      <a16:colId xmlns:a16="http://schemas.microsoft.com/office/drawing/2014/main" val="246238720"/>
                    </a:ext>
                  </a:extLst>
                </a:gridCol>
                <a:gridCol w="905765">
                  <a:extLst>
                    <a:ext uri="{9D8B030D-6E8A-4147-A177-3AD203B41FA5}">
                      <a16:colId xmlns:a16="http://schemas.microsoft.com/office/drawing/2014/main" val="1335376029"/>
                    </a:ext>
                  </a:extLst>
                </a:gridCol>
                <a:gridCol w="905765">
                  <a:extLst>
                    <a:ext uri="{9D8B030D-6E8A-4147-A177-3AD203B41FA5}">
                      <a16:colId xmlns:a16="http://schemas.microsoft.com/office/drawing/2014/main" val="3465642657"/>
                    </a:ext>
                  </a:extLst>
                </a:gridCol>
                <a:gridCol w="904699">
                  <a:extLst>
                    <a:ext uri="{9D8B030D-6E8A-4147-A177-3AD203B41FA5}">
                      <a16:colId xmlns:a16="http://schemas.microsoft.com/office/drawing/2014/main" val="3705540509"/>
                    </a:ext>
                  </a:extLst>
                </a:gridCol>
                <a:gridCol w="905765">
                  <a:extLst>
                    <a:ext uri="{9D8B030D-6E8A-4147-A177-3AD203B41FA5}">
                      <a16:colId xmlns:a16="http://schemas.microsoft.com/office/drawing/2014/main" val="343241298"/>
                    </a:ext>
                  </a:extLst>
                </a:gridCol>
                <a:gridCol w="904699">
                  <a:extLst>
                    <a:ext uri="{9D8B030D-6E8A-4147-A177-3AD203B41FA5}">
                      <a16:colId xmlns:a16="http://schemas.microsoft.com/office/drawing/2014/main" val="3674971658"/>
                    </a:ext>
                  </a:extLst>
                </a:gridCol>
                <a:gridCol w="904699">
                  <a:extLst>
                    <a:ext uri="{9D8B030D-6E8A-4147-A177-3AD203B41FA5}">
                      <a16:colId xmlns:a16="http://schemas.microsoft.com/office/drawing/2014/main" val="65494241"/>
                    </a:ext>
                  </a:extLst>
                </a:gridCol>
              </a:tblGrid>
              <a:tr h="0">
                <a:tc rowSpan="3"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400" dirty="0">
                          <a:effectLst/>
                        </a:rPr>
                        <a:t>Veislė </a:t>
                      </a: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Nacionaliniai selekciniai branduoliai</a:t>
                      </a: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dirty="0">
                          <a:solidFill>
                            <a:schemeClr val="bg1"/>
                          </a:solidFill>
                          <a:effectLst/>
                        </a:rPr>
                        <a:t>Bendras Lietuvos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solidFill>
                            <a:schemeClr val="bg1"/>
                          </a:solidFill>
                          <a:effectLst/>
                        </a:rPr>
                        <a:t>Gyvūnų skaičius pas privačius augintojus </a:t>
                      </a:r>
                      <a:endParaRPr lang="en-US" sz="120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dirty="0">
                          <a:effectLst/>
                        </a:rPr>
                        <a:t>Privačių laikytojų</a:t>
                      </a:r>
                      <a:endParaRPr lang="en-US" sz="1200" dirty="0">
                        <a:effectLst/>
                      </a:endParaRPr>
                    </a:p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dirty="0">
                          <a:effectLst/>
                        </a:rPr>
                        <a:t>skaičius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dirty="0">
                          <a:solidFill>
                            <a:srgbClr val="C00000"/>
                          </a:solidFill>
                          <a:effectLst/>
                        </a:rPr>
                        <a:t> </a:t>
                      </a:r>
                      <a:endParaRPr lang="en-US" sz="12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579754"/>
                  </a:ext>
                </a:extLst>
              </a:tr>
              <a:tr h="92371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dirty="0">
                          <a:solidFill>
                            <a:schemeClr val="bg1"/>
                          </a:solidFill>
                          <a:effectLst/>
                        </a:rPr>
                        <a:t>AB „Lietuvos žirgynas“ ir UAB “Genetiniai ištekliai”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dirty="0">
                          <a:solidFill>
                            <a:schemeClr val="bg1"/>
                          </a:solidFill>
                          <a:effectLst/>
                        </a:rPr>
                        <a:t>LSMU GI GGIC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solidFill>
                            <a:srgbClr val="C00000"/>
                          </a:solidFill>
                          <a:effectLst/>
                        </a:rPr>
                        <a:t>Gyvūnų 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</a:endParaRPr>
                    </a:p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solidFill>
                            <a:srgbClr val="C00000"/>
                          </a:solidFill>
                          <a:effectLst/>
                        </a:rPr>
                        <a:t>proc.  pas privačius augintojus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Gyvulių skaičius vienoje privačioje bandoje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2091842"/>
                  </a:ext>
                </a:extLst>
              </a:tr>
              <a:tr h="5542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dirty="0">
                          <a:solidFill>
                            <a:schemeClr val="bg1"/>
                          </a:solidFill>
                          <a:effectLst/>
                        </a:rPr>
                        <a:t>Gyvūnų skaičius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dirty="0">
                          <a:solidFill>
                            <a:schemeClr val="bg1"/>
                          </a:solidFill>
                          <a:effectLst/>
                        </a:rPr>
                        <a:t>Linijos/ šeimos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dirty="0">
                          <a:solidFill>
                            <a:schemeClr val="bg1"/>
                          </a:solidFill>
                          <a:effectLst/>
                        </a:rPr>
                        <a:t>Gyvūnų skaičius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dirty="0">
                          <a:solidFill>
                            <a:schemeClr val="bg1"/>
                          </a:solidFill>
                          <a:effectLst/>
                        </a:rPr>
                        <a:t>Linijos/ šeimos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dirty="0">
                          <a:solidFill>
                            <a:schemeClr val="bg1"/>
                          </a:solidFill>
                          <a:effectLst/>
                        </a:rPr>
                        <a:t>Gyvūnų skaičius KK 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dirty="0">
                          <a:solidFill>
                            <a:schemeClr val="bg1"/>
                          </a:solidFill>
                          <a:effectLst/>
                        </a:rPr>
                        <a:t>Ne rodiklis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dirty="0">
                          <a:solidFill>
                            <a:schemeClr val="bg1"/>
                          </a:solidFill>
                          <a:effectLst/>
                        </a:rPr>
                        <a:t>Laikytojų skaičius </a:t>
                      </a:r>
                      <a:endParaRPr lang="en-US" sz="1200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solidFill>
                            <a:srgbClr val="C00000"/>
                          </a:solidFill>
                          <a:effectLst/>
                        </a:rPr>
                        <a:t> 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1114991"/>
                  </a:ext>
                </a:extLst>
              </a:tr>
              <a:tr h="215821"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400" dirty="0">
                          <a:solidFill>
                            <a:schemeClr val="tx1"/>
                          </a:solidFill>
                          <a:effectLst/>
                        </a:rPr>
                        <a:t>Žemaitukai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107/80*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3/3</a:t>
                      </a:r>
                      <a:r>
                        <a:rPr lang="en-US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70/50*</a:t>
                      </a:r>
                      <a:r>
                        <a:rPr lang="en-US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4/4</a:t>
                      </a:r>
                      <a:r>
                        <a:rPr lang="en-US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841</a:t>
                      </a:r>
                      <a:r>
                        <a:rPr lang="en-US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88</a:t>
                      </a:r>
                      <a:r>
                        <a:rPr lang="en-US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283 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664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281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79,0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</a:rPr>
                        <a:t>2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29682"/>
                  </a:ext>
                </a:extLst>
              </a:tr>
              <a:tr h="215821"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400" dirty="0">
                          <a:solidFill>
                            <a:schemeClr val="tx1"/>
                          </a:solidFill>
                          <a:effectLst/>
                        </a:rPr>
                        <a:t>Stambieji žemaitukai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247/180*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4/10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–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–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596</a:t>
                      </a:r>
                      <a:r>
                        <a:rPr lang="en-US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69</a:t>
                      </a:r>
                      <a:r>
                        <a:rPr lang="en-US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150 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349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149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58,6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</a:rPr>
                        <a:t>2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7289353"/>
                  </a:ext>
                </a:extLst>
              </a:tr>
              <a:tr h="215821"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400" dirty="0">
                          <a:solidFill>
                            <a:schemeClr val="tx1"/>
                          </a:solidFill>
                          <a:effectLst/>
                        </a:rPr>
                        <a:t>Lietuvos sunkieji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77/45*</a:t>
                      </a:r>
                      <a:r>
                        <a:rPr lang="en-US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4/7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–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–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2098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266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467 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2021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466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96,3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</a:rPr>
                        <a:t>4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473069"/>
                  </a:ext>
                </a:extLst>
              </a:tr>
              <a:tr h="215821"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400" dirty="0">
                          <a:solidFill>
                            <a:schemeClr val="tx1"/>
                          </a:solidFill>
                          <a:effectLst/>
                        </a:rPr>
                        <a:t>Trakėnai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402/232*</a:t>
                      </a:r>
                      <a:r>
                        <a:rPr lang="en-US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6/10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–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–</a:t>
                      </a:r>
                      <a:r>
                        <a:rPr lang="en-US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961</a:t>
                      </a:r>
                      <a:r>
                        <a:rPr lang="en-US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61</a:t>
                      </a:r>
                      <a:r>
                        <a:rPr lang="en-US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332 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559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331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58,2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</a:rPr>
                        <a:t>2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9963080"/>
                  </a:ext>
                </a:extLst>
              </a:tr>
              <a:tr h="369486"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400" dirty="0">
                          <a:solidFill>
                            <a:schemeClr val="tx1"/>
                          </a:solidFill>
                          <a:effectLst/>
                        </a:rPr>
                        <a:t>Lietuvos baltnugariai galvijai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–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–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29/20*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–/3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1146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72**/36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170 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1117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169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97,5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effectLst/>
                        </a:rPr>
                        <a:t>7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3971242"/>
                  </a:ext>
                </a:extLst>
              </a:tr>
              <a:tr h="369486"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400" dirty="0">
                          <a:solidFill>
                            <a:schemeClr val="tx1"/>
                          </a:solidFill>
                          <a:effectLst/>
                        </a:rPr>
                        <a:t>Lietuvos šėmieji galvijai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–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–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51/35*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–/4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1235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81**/29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244 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1184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243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95,9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</a:rPr>
                        <a:t>5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2677700"/>
                  </a:ext>
                </a:extLst>
              </a:tr>
              <a:tr h="369486"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400" dirty="0">
                          <a:solidFill>
                            <a:schemeClr val="tx1"/>
                          </a:solidFill>
                          <a:effectLst/>
                        </a:rPr>
                        <a:t>Lietuvos juodmargiai (senojo genotipo)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–</a:t>
                      </a:r>
                      <a:r>
                        <a:rPr lang="en-US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–</a:t>
                      </a:r>
                      <a:r>
                        <a:rPr lang="en-US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6/7*</a:t>
                      </a:r>
                      <a:r>
                        <a:rPr lang="en-US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–/2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1906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143**/26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113 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1900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112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99,7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</a:rPr>
                        <a:t>17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1516657"/>
                  </a:ext>
                </a:extLst>
              </a:tr>
              <a:tr h="369486"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400" dirty="0">
                          <a:solidFill>
                            <a:schemeClr val="tx1"/>
                          </a:solidFill>
                          <a:effectLst/>
                        </a:rPr>
                        <a:t>Lietuvos žalieji (senojo genotipo)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–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–</a:t>
                      </a:r>
                      <a:r>
                        <a:rPr lang="en-US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28/20*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–/4</a:t>
                      </a:r>
                      <a:r>
                        <a:rPr lang="en-US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90</a:t>
                      </a:r>
                      <a:r>
                        <a:rPr lang="en-US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19**/9</a:t>
                      </a:r>
                      <a:r>
                        <a:rPr lang="en-US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5 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62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4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68,9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</a:rPr>
                        <a:t>16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3347426"/>
                  </a:ext>
                </a:extLst>
              </a:tr>
              <a:tr h="554229"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400" dirty="0">
                          <a:solidFill>
                            <a:schemeClr val="tx1"/>
                          </a:solidFill>
                          <a:effectLst/>
                        </a:rPr>
                        <a:t>Lietuvos baltosios kiaulės (senojo genotipo)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–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–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218/216*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4/4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353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81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5 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135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3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38,2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</a:rPr>
                        <a:t>45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0652324"/>
                  </a:ext>
                </a:extLst>
              </a:tr>
              <a:tr h="369486"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400" dirty="0">
                          <a:solidFill>
                            <a:schemeClr val="tx1"/>
                          </a:solidFill>
                          <a:effectLst/>
                        </a:rPr>
                        <a:t>Lietuvos vietinės kiaulės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–</a:t>
                      </a:r>
                      <a:r>
                        <a:rPr lang="en-US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–</a:t>
                      </a:r>
                      <a:r>
                        <a:rPr lang="en-US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172/100*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5/5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176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26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2 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–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–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0,0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</a:rPr>
                        <a:t>0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5033230"/>
                  </a:ext>
                </a:extLst>
              </a:tr>
              <a:tr h="369486"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400" dirty="0">
                          <a:solidFill>
                            <a:schemeClr val="tx1"/>
                          </a:solidFill>
                          <a:effectLst/>
                        </a:rPr>
                        <a:t>Lietuvos šiurkščiavilnės avys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80/30*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4/4</a:t>
                      </a:r>
                      <a:r>
                        <a:rPr lang="en-GB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179/110*</a:t>
                      </a:r>
                      <a:r>
                        <a:rPr lang="en-US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4/4</a:t>
                      </a:r>
                      <a:r>
                        <a:rPr lang="en-US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713</a:t>
                      </a:r>
                      <a:r>
                        <a:rPr lang="en-US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64***</a:t>
                      </a:r>
                      <a:r>
                        <a:rPr lang="en-US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11 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454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9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63,7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</a:rPr>
                        <a:t>50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153376"/>
                  </a:ext>
                </a:extLst>
              </a:tr>
              <a:tr h="369486"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400" dirty="0">
                          <a:solidFill>
                            <a:schemeClr val="tx1"/>
                          </a:solidFill>
                          <a:effectLst/>
                        </a:rPr>
                        <a:t>Lietuvos juodgalvės avys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1498/708*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4/12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–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–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7007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343***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73 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5509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72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78,6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</a:rPr>
                        <a:t>77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6428939"/>
                  </a:ext>
                </a:extLst>
              </a:tr>
              <a:tr h="258985">
                <a:tc>
                  <a:txBody>
                    <a:bodyPr/>
                    <a:lstStyle/>
                    <a:p>
                      <a:pPr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400" dirty="0">
                          <a:solidFill>
                            <a:schemeClr val="tx1"/>
                          </a:solidFill>
                          <a:effectLst/>
                        </a:rPr>
                        <a:t>Vištinės žąsys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–</a:t>
                      </a:r>
                      <a:r>
                        <a:rPr lang="en-US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–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208/150*</a:t>
                      </a:r>
                      <a:r>
                        <a:rPr lang="en-US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3 pulk.</a:t>
                      </a:r>
                      <a:r>
                        <a:rPr lang="en-US" sz="1200" b="1" dirty="0">
                          <a:effectLst/>
                        </a:rPr>
                        <a:t> 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900</a:t>
                      </a:r>
                      <a:r>
                        <a:rPr lang="en-US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–</a:t>
                      </a:r>
                      <a:r>
                        <a:rPr lang="en-US" sz="1200" b="1">
                          <a:effectLst/>
                        </a:rPr>
                        <a:t>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29 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>
                          <a:effectLst/>
                        </a:rPr>
                        <a:t>692</a:t>
                      </a:r>
                      <a:endParaRPr lang="en-US" sz="12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lt-LT" sz="1200" b="1" dirty="0">
                          <a:effectLst/>
                        </a:rPr>
                        <a:t>28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C00000"/>
                          </a:solidFill>
                          <a:effectLst/>
                        </a:rPr>
                        <a:t>76,9</a:t>
                      </a:r>
                      <a:endParaRPr lang="en-US" sz="1200" b="1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</a:rPr>
                        <a:t>25</a:t>
                      </a:r>
                      <a:endParaRPr lang="en-US" sz="12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90200367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3977125" y="0"/>
            <a:ext cx="29055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lt-LT" b="1" u="sng" dirty="0">
                <a:solidFill>
                  <a:srgbClr val="C00000"/>
                </a:solidFill>
              </a:rPr>
              <a:t>Selekcinių branduolių veikla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43692" y="6556075"/>
            <a:ext cx="23905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* </a:t>
            </a:r>
            <a:r>
              <a:rPr lang="en-US" sz="1400" u="sng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Remiamų</a:t>
            </a:r>
            <a:r>
              <a:rPr lang="en-US" sz="14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u="sng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gyvūnų</a:t>
            </a:r>
            <a:r>
              <a:rPr lang="en-US" sz="14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400" u="sng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skaičiai</a:t>
            </a:r>
            <a:r>
              <a:rPr lang="en-US" sz="14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1400" dirty="0"/>
          </a:p>
        </p:txBody>
      </p:sp>
      <p:sp>
        <p:nvSpPr>
          <p:cNvPr id="8" name="Rectangle 7"/>
          <p:cNvSpPr/>
          <p:nvPr/>
        </p:nvSpPr>
        <p:spPr>
          <a:xfrm>
            <a:off x="2286000" y="6618477"/>
            <a:ext cx="53296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** </a:t>
            </a:r>
            <a:r>
              <a:rPr lang="en-US" sz="1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Efektyvumo</a:t>
            </a:r>
            <a:r>
              <a:rPr lang="en-US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rodiklis</a:t>
            </a:r>
            <a:r>
              <a:rPr lang="en-US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naudojant</a:t>
            </a:r>
            <a:r>
              <a:rPr lang="en-US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ne </a:t>
            </a:r>
            <a:r>
              <a:rPr lang="en-US" sz="1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tik</a:t>
            </a:r>
            <a:r>
              <a:rPr lang="en-US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tos</a:t>
            </a:r>
            <a:r>
              <a:rPr lang="en-US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pačios</a:t>
            </a:r>
            <a:r>
              <a:rPr lang="lt-LT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populiacijos</a:t>
            </a:r>
            <a:r>
              <a:rPr lang="lt-LT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reproduktorius</a:t>
            </a:r>
            <a:endParaRPr lang="en-US" sz="1200" dirty="0"/>
          </a:p>
        </p:txBody>
      </p:sp>
      <p:sp>
        <p:nvSpPr>
          <p:cNvPr id="9" name="Rectangle 8"/>
          <p:cNvSpPr/>
          <p:nvPr/>
        </p:nvSpPr>
        <p:spPr>
          <a:xfrm>
            <a:off x="7615646" y="6605224"/>
            <a:ext cx="5477691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*** 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Apskaičiuota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pagal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2020 </a:t>
            </a:r>
            <a:r>
              <a:rPr lang="lt-LT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metais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panaudotų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patinų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ir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patelių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skaičius</a:t>
            </a:r>
            <a:r>
              <a:rPr lang="en-US" sz="1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2204044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marL="0" lvl="0" indent="0" algn="ctr">
              <a:buNone/>
            </a:pPr>
            <a:r>
              <a:rPr lang="en-US" sz="8000" dirty="0" err="1"/>
              <a:t>Nacionalin</a:t>
            </a:r>
            <a:r>
              <a:rPr lang="lt-LT" sz="8000" dirty="0"/>
              <a:t>ių lėšų panaudojimas </a:t>
            </a:r>
          </a:p>
          <a:p>
            <a:pPr lvl="0"/>
            <a:r>
              <a:rPr lang="lt-LT" sz="2000" i="1" dirty="0"/>
              <a:t>(LR ŽŪ MINISTRO </a:t>
            </a:r>
            <a:r>
              <a:rPr lang="en-US" sz="2000" i="1" dirty="0"/>
              <a:t>ĮSAKYM</a:t>
            </a:r>
            <a:r>
              <a:rPr lang="lt-LT" sz="2000" i="1" dirty="0"/>
              <a:t>AS</a:t>
            </a:r>
            <a:r>
              <a:rPr lang="en-US" sz="2000" i="1" dirty="0"/>
              <a:t> NR. 3D-58 „DĖL LIETUVOS ŪKINIŲ GYVŪNŲ GENETINIŲ IŠTEKLIŲ IŠSAUGOJIMO PROGRAMOS PATVIRTINIMAS“ PAKEITIMO 2020 M. RUGPJŪČIO 18 D. NR. 3D-608</a:t>
            </a:r>
            <a:r>
              <a:rPr lang="lt-LT" sz="2000" i="1" dirty="0"/>
              <a:t>)</a:t>
            </a:r>
            <a:r>
              <a:rPr lang="en-US" sz="2000" i="1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15156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14145465"/>
              </p:ext>
            </p:extLst>
          </p:nvPr>
        </p:nvGraphicFramePr>
        <p:xfrm>
          <a:off x="142745" y="1"/>
          <a:ext cx="11906509" cy="6857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74957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US" b="1" dirty="0"/>
              <a:t>1. BENDROSIOS REKOMENDACIJOS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25563"/>
            <a:ext cx="10515600" cy="575411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/>
              <a:t>1.1. </a:t>
            </a:r>
            <a:r>
              <a:rPr lang="lt-LT" b="1" dirty="0"/>
              <a:t>Dėl rekomenduojamo selekcinių branduolių</a:t>
            </a:r>
            <a:r>
              <a:rPr lang="lt-LT" dirty="0"/>
              <a:t> </a:t>
            </a:r>
            <a:r>
              <a:rPr lang="lt-LT" b="1" dirty="0"/>
              <a:t>ir gyvūnų skaičiaus. </a:t>
            </a:r>
            <a:r>
              <a:rPr lang="en-US" b="1" dirty="0"/>
              <a:t>	</a:t>
            </a:r>
          </a:p>
          <a:p>
            <a:pPr marL="0" indent="0">
              <a:buNone/>
            </a:pPr>
            <a:r>
              <a:rPr lang="en-US" dirty="0"/>
              <a:t>1.1.1.</a:t>
            </a:r>
            <a:r>
              <a:rPr lang="lt-LT" dirty="0"/>
              <a:t>Kiekvienai veislei rekomenduojama turėti bent po du selekcinius branduolius geografiškai skirtingose vietose. </a:t>
            </a:r>
            <a:endParaRPr lang="en-US" sz="3200" dirty="0"/>
          </a:p>
          <a:p>
            <a:pPr marL="0" indent="0">
              <a:buNone/>
            </a:pPr>
            <a:r>
              <a:rPr lang="en-US" dirty="0"/>
              <a:t>	1.1.2. </a:t>
            </a:r>
            <a:r>
              <a:rPr lang="lt-LT" dirty="0"/>
              <a:t>Dviejuose branduoliuose rekomenduojama turėti minimaliai gyvūnų 4 linijų reproduktorių, kiekvienoje linijoje - gyvūnų 4 šeimų po 4 pateles šeimoje - viso 128 gyvūnus, t.y. ne mažiau 64 vnt. viename selekciniame branduolyje.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1.1.3. </a:t>
            </a:r>
            <a:r>
              <a:rPr lang="lt-LT" dirty="0"/>
              <a:t>Selekciniuose brandoliuose laikyti gyvūnus, remiamus iš nacionalinės ūkinių gyvūnų išsaugojimo programos,  atsižvelgiant į veislės efektyvumo rodiklį „</a:t>
            </a:r>
            <a:r>
              <a:rPr lang="lt-LT" i="1" dirty="0"/>
              <a:t>Ne</a:t>
            </a:r>
            <a:r>
              <a:rPr lang="lt-LT" dirty="0"/>
              <a:t>“: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	1.1.3.1. </a:t>
            </a:r>
            <a:r>
              <a:rPr lang="lt-LT" i="1" dirty="0"/>
              <a:t>Ne</a:t>
            </a:r>
            <a:r>
              <a:rPr lang="lt-LT" dirty="0"/>
              <a:t> ≤50 – 128 individai saugomi Valstybės kontroliuojamose institucijose/bendrovėse;</a:t>
            </a:r>
            <a:endParaRPr lang="en-US" dirty="0"/>
          </a:p>
          <a:p>
            <a:pPr marL="0" indent="0">
              <a:buNone/>
            </a:pPr>
            <a:r>
              <a:rPr lang="en-US" i="1" dirty="0"/>
              <a:t>		1.1.3.2. </a:t>
            </a:r>
            <a:r>
              <a:rPr lang="lt-LT" i="1" dirty="0"/>
              <a:t>Ne</a:t>
            </a:r>
            <a:r>
              <a:rPr lang="lt-LT" dirty="0"/>
              <a:t> &gt;50-≤100, rekomenduojama, kad  vienas selekcinis branduolys, t.y.  ne mažiau kaip 64 individai saugomi Valstybės kontroliuojamose institucijose/bendrovėse, o kitas selekcinis branduolys - gali būti laikomas pas privačius augintojus, užtikrinant griežtą kontrolę ir reikiamą veisimą bei prieauglio atsivedimą;</a:t>
            </a:r>
            <a:endParaRPr lang="en-US" dirty="0"/>
          </a:p>
          <a:p>
            <a:pPr marL="0" indent="0">
              <a:buNone/>
            </a:pPr>
            <a:r>
              <a:rPr lang="en-US" sz="2800" dirty="0"/>
              <a:t>		1.1.3.3.</a:t>
            </a:r>
            <a:r>
              <a:rPr lang="lt-LT" i="1" dirty="0"/>
              <a:t> Ne</a:t>
            </a:r>
            <a:r>
              <a:rPr lang="lt-LT" dirty="0"/>
              <a:t> &gt;100 – rekomenduojama laikyti pas privačius augintojus, užtikrinant griežtą kontrolę ir reikiamą veisimą bei prieauglio atsivedimą.</a:t>
            </a:r>
            <a:endParaRPr lang="en-US" dirty="0"/>
          </a:p>
          <a:p>
            <a:pPr marL="0" indent="0">
              <a:buNone/>
            </a:pPr>
            <a:r>
              <a:rPr lang="en-US" sz="2800" dirty="0"/>
              <a:t>		1.1.3.4.</a:t>
            </a:r>
            <a:r>
              <a:rPr lang="en-US" dirty="0"/>
              <a:t>Išskirtininę </a:t>
            </a:r>
            <a:r>
              <a:rPr lang="en-US" dirty="0" err="1"/>
              <a:t>istorinę-kultūrinę</a:t>
            </a:r>
            <a:r>
              <a:rPr lang="en-US" dirty="0"/>
              <a:t> </a:t>
            </a:r>
            <a:r>
              <a:rPr lang="en-US" dirty="0" err="1"/>
              <a:t>reikšmę</a:t>
            </a:r>
            <a:r>
              <a:rPr lang="en-US" dirty="0"/>
              <a:t> </a:t>
            </a:r>
            <a:r>
              <a:rPr lang="en-US" dirty="0" err="1"/>
              <a:t>turinčios</a:t>
            </a:r>
            <a:r>
              <a:rPr lang="en-US" dirty="0"/>
              <a:t> </a:t>
            </a:r>
            <a:r>
              <a:rPr lang="en-US" dirty="0" err="1"/>
              <a:t>žemaitukų</a:t>
            </a:r>
            <a:r>
              <a:rPr lang="en-US" dirty="0"/>
              <a:t> </a:t>
            </a:r>
            <a:r>
              <a:rPr lang="en-US" dirty="0" err="1"/>
              <a:t>arklių</a:t>
            </a:r>
            <a:r>
              <a:rPr lang="en-US" dirty="0"/>
              <a:t> </a:t>
            </a:r>
            <a:r>
              <a:rPr lang="en-US" dirty="0" err="1"/>
              <a:t>veislės</a:t>
            </a:r>
            <a:r>
              <a:rPr lang="en-US" dirty="0"/>
              <a:t> </a:t>
            </a:r>
            <a:r>
              <a:rPr lang="en-US" dirty="0" err="1"/>
              <a:t>selekcinius</a:t>
            </a:r>
            <a:r>
              <a:rPr lang="en-US" dirty="0"/>
              <a:t> </a:t>
            </a:r>
            <a:r>
              <a:rPr lang="en-US" dirty="0" err="1"/>
              <a:t>branduolius</a:t>
            </a:r>
            <a:r>
              <a:rPr lang="en-US" dirty="0"/>
              <a:t> </a:t>
            </a:r>
            <a:r>
              <a:rPr lang="en-US" dirty="0" err="1"/>
              <a:t>rekomenduojama</a:t>
            </a:r>
            <a:r>
              <a:rPr lang="en-US" dirty="0"/>
              <a:t> </a:t>
            </a:r>
            <a:r>
              <a:rPr lang="en-US" dirty="0" err="1"/>
              <a:t>laikyti</a:t>
            </a:r>
            <a:r>
              <a:rPr lang="en-US" dirty="0"/>
              <a:t> </a:t>
            </a:r>
            <a:r>
              <a:rPr lang="en-US" dirty="0" err="1"/>
              <a:t>dviejuose</a:t>
            </a:r>
            <a:r>
              <a:rPr lang="en-US" dirty="0"/>
              <a:t> </a:t>
            </a:r>
            <a:r>
              <a:rPr lang="en-US" dirty="0" err="1"/>
              <a:t>Valstybės</a:t>
            </a:r>
            <a:r>
              <a:rPr lang="en-US" dirty="0"/>
              <a:t> </a:t>
            </a:r>
            <a:r>
              <a:rPr lang="en-US" dirty="0" err="1"/>
              <a:t>kontroliuojamose</a:t>
            </a:r>
            <a:r>
              <a:rPr lang="en-US" dirty="0"/>
              <a:t> </a:t>
            </a:r>
            <a:r>
              <a:rPr lang="en-US" dirty="0" err="1"/>
              <a:t>institucijose</a:t>
            </a:r>
            <a:r>
              <a:rPr lang="en-US" dirty="0"/>
              <a:t>/</a:t>
            </a:r>
            <a:r>
              <a:rPr lang="en-US" dirty="0" err="1"/>
              <a:t>bendrovėse</a:t>
            </a:r>
            <a:r>
              <a:rPr lang="en-US" dirty="0"/>
              <a:t>. </a:t>
            </a:r>
            <a:endParaRPr lang="en-US" sz="2800" dirty="0"/>
          </a:p>
          <a:p>
            <a:pPr marL="0" indent="0">
              <a:buNone/>
            </a:pPr>
            <a:endParaRPr lang="en-US" dirty="0"/>
          </a:p>
          <a:p>
            <a:pPr lvl="2"/>
            <a:endParaRPr lang="en-US" sz="32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31074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46364"/>
            <a:ext cx="10515600" cy="5830599"/>
          </a:xfrm>
        </p:spPr>
        <p:txBody>
          <a:bodyPr>
            <a:normAutofit/>
          </a:bodyPr>
          <a:lstStyle/>
          <a:p>
            <a:r>
              <a:rPr lang="en-US" dirty="0"/>
              <a:t>1.2. </a:t>
            </a:r>
            <a:r>
              <a:rPr lang="lt-LT" b="1" dirty="0"/>
              <a:t>Dėl finansavimo diferenciavimo pagal veislių išsaugojimo būklę ir istorinę –</a:t>
            </a:r>
            <a:r>
              <a:rPr lang="en-US" b="1" dirty="0"/>
              <a:t> </a:t>
            </a:r>
            <a:r>
              <a:rPr lang="lt-LT" b="1" dirty="0"/>
              <a:t>kultūrinę vertę.</a:t>
            </a:r>
            <a:endParaRPr lang="en-US" b="1" dirty="0"/>
          </a:p>
          <a:p>
            <a:pPr lvl="1"/>
            <a:r>
              <a:rPr lang="en-US" b="1" dirty="0"/>
              <a:t>1.2.1. </a:t>
            </a:r>
            <a:r>
              <a:rPr lang="en-US" dirty="0" err="1"/>
              <a:t>Pagal</a:t>
            </a:r>
            <a:r>
              <a:rPr lang="en-US" dirty="0"/>
              <a:t> </a:t>
            </a:r>
            <a:r>
              <a:rPr lang="en-US" dirty="0" err="1"/>
              <a:t>nacionalinę</a:t>
            </a:r>
            <a:r>
              <a:rPr lang="en-US" dirty="0"/>
              <a:t> </a:t>
            </a:r>
            <a:r>
              <a:rPr lang="en-US" dirty="0" err="1"/>
              <a:t>rėmimo</a:t>
            </a:r>
            <a:r>
              <a:rPr lang="en-US" dirty="0"/>
              <a:t> </a:t>
            </a:r>
            <a:r>
              <a:rPr lang="en-US" dirty="0" err="1"/>
              <a:t>programą</a:t>
            </a:r>
            <a:r>
              <a:rPr lang="en-US" dirty="0"/>
              <a:t> </a:t>
            </a:r>
            <a:r>
              <a:rPr lang="en-US" dirty="0" err="1"/>
              <a:t>rekomenduojama</a:t>
            </a:r>
            <a:r>
              <a:rPr lang="en-US" dirty="0"/>
              <a:t> </a:t>
            </a:r>
            <a:r>
              <a:rPr lang="en-US" dirty="0" err="1"/>
              <a:t>taikyti</a:t>
            </a:r>
            <a:r>
              <a:rPr lang="en-US" dirty="0"/>
              <a:t> 125 proc. </a:t>
            </a:r>
            <a:r>
              <a:rPr lang="en-US" dirty="0" err="1"/>
              <a:t>rėmimo</a:t>
            </a:r>
            <a:r>
              <a:rPr lang="en-US" dirty="0"/>
              <a:t> </a:t>
            </a:r>
            <a:r>
              <a:rPr lang="en-US" dirty="0" err="1"/>
              <a:t>įkainį</a:t>
            </a:r>
            <a:r>
              <a:rPr lang="en-US" dirty="0"/>
              <a:t>, </a:t>
            </a:r>
            <a:r>
              <a:rPr lang="en-US" dirty="0" err="1"/>
              <a:t>jei</a:t>
            </a:r>
            <a:r>
              <a:rPr lang="en-US" dirty="0"/>
              <a:t> </a:t>
            </a:r>
            <a:r>
              <a:rPr lang="en-US" dirty="0" err="1"/>
              <a:t>veislės</a:t>
            </a:r>
            <a:r>
              <a:rPr lang="en-US" dirty="0"/>
              <a:t>  Ne ≤50.</a:t>
            </a:r>
          </a:p>
          <a:p>
            <a:pPr lvl="1"/>
            <a:r>
              <a:rPr lang="en-US" dirty="0"/>
              <a:t>1.2.2. </a:t>
            </a:r>
            <a:r>
              <a:rPr lang="en-US" dirty="0" err="1"/>
              <a:t>Pagal</a:t>
            </a:r>
            <a:r>
              <a:rPr lang="en-US" dirty="0"/>
              <a:t> </a:t>
            </a:r>
            <a:r>
              <a:rPr lang="en-US" dirty="0" err="1"/>
              <a:t>nacionalinę</a:t>
            </a:r>
            <a:r>
              <a:rPr lang="en-US" dirty="0"/>
              <a:t> </a:t>
            </a:r>
            <a:r>
              <a:rPr lang="en-US" dirty="0" err="1"/>
              <a:t>rėmimo</a:t>
            </a:r>
            <a:r>
              <a:rPr lang="en-US" dirty="0"/>
              <a:t> </a:t>
            </a:r>
            <a:r>
              <a:rPr lang="en-US" dirty="0" err="1"/>
              <a:t>programą</a:t>
            </a:r>
            <a:r>
              <a:rPr lang="en-US" dirty="0"/>
              <a:t> </a:t>
            </a:r>
            <a:r>
              <a:rPr lang="en-US" dirty="0" err="1"/>
              <a:t>rekomenduojama</a:t>
            </a:r>
            <a:r>
              <a:rPr lang="en-US" dirty="0"/>
              <a:t> </a:t>
            </a:r>
            <a:r>
              <a:rPr lang="en-US" dirty="0" err="1"/>
              <a:t>taikyti</a:t>
            </a:r>
            <a:r>
              <a:rPr lang="en-US" dirty="0"/>
              <a:t> 100 proc. </a:t>
            </a:r>
            <a:r>
              <a:rPr lang="en-US" dirty="0" err="1"/>
              <a:t>rėmimo</a:t>
            </a:r>
            <a:r>
              <a:rPr lang="en-US" dirty="0"/>
              <a:t> </a:t>
            </a:r>
            <a:r>
              <a:rPr lang="en-US" dirty="0" err="1"/>
              <a:t>įkainį</a:t>
            </a:r>
            <a:r>
              <a:rPr lang="en-US" dirty="0"/>
              <a:t>, </a:t>
            </a:r>
            <a:r>
              <a:rPr lang="en-US" dirty="0" err="1"/>
              <a:t>jei</a:t>
            </a:r>
            <a:r>
              <a:rPr lang="en-US" dirty="0"/>
              <a:t> </a:t>
            </a:r>
            <a:r>
              <a:rPr lang="en-US" dirty="0" err="1"/>
              <a:t>veislės</a:t>
            </a:r>
            <a:r>
              <a:rPr lang="en-US" dirty="0"/>
              <a:t>  50&lt; Ne ≤100.</a:t>
            </a:r>
          </a:p>
          <a:p>
            <a:pPr lvl="1"/>
            <a:r>
              <a:rPr lang="en-US" dirty="0"/>
              <a:t>1.2.3. </a:t>
            </a:r>
            <a:r>
              <a:rPr lang="en-US" dirty="0" err="1"/>
              <a:t>Pagal</a:t>
            </a:r>
            <a:r>
              <a:rPr lang="en-US" dirty="0"/>
              <a:t> </a:t>
            </a:r>
            <a:r>
              <a:rPr lang="en-US" dirty="0" err="1"/>
              <a:t>nacionalinę</a:t>
            </a:r>
            <a:r>
              <a:rPr lang="en-US" dirty="0"/>
              <a:t> </a:t>
            </a:r>
            <a:r>
              <a:rPr lang="en-US" dirty="0" err="1"/>
              <a:t>rėmimo</a:t>
            </a:r>
            <a:r>
              <a:rPr lang="en-US" dirty="0"/>
              <a:t> </a:t>
            </a:r>
            <a:r>
              <a:rPr lang="en-US" dirty="0" err="1"/>
              <a:t>programą</a:t>
            </a:r>
            <a:r>
              <a:rPr lang="en-US" dirty="0"/>
              <a:t> </a:t>
            </a:r>
            <a:r>
              <a:rPr lang="en-US" dirty="0" err="1"/>
              <a:t>rekomenduojama</a:t>
            </a:r>
            <a:r>
              <a:rPr lang="en-US" dirty="0"/>
              <a:t> </a:t>
            </a:r>
            <a:r>
              <a:rPr lang="en-US" dirty="0" err="1"/>
              <a:t>taikyti</a:t>
            </a:r>
            <a:r>
              <a:rPr lang="en-US" dirty="0"/>
              <a:t> 75 proc. </a:t>
            </a:r>
            <a:r>
              <a:rPr lang="en-US" dirty="0" err="1"/>
              <a:t>rėmimo</a:t>
            </a:r>
            <a:r>
              <a:rPr lang="en-US" dirty="0"/>
              <a:t> </a:t>
            </a:r>
            <a:r>
              <a:rPr lang="en-US" dirty="0" err="1"/>
              <a:t>įkainį</a:t>
            </a:r>
            <a:r>
              <a:rPr lang="en-US" dirty="0"/>
              <a:t>, </a:t>
            </a:r>
            <a:r>
              <a:rPr lang="en-US" dirty="0" err="1"/>
              <a:t>jei</a:t>
            </a:r>
            <a:r>
              <a:rPr lang="en-US" dirty="0"/>
              <a:t> </a:t>
            </a:r>
            <a:r>
              <a:rPr lang="en-US" dirty="0" err="1"/>
              <a:t>veislės</a:t>
            </a:r>
            <a:r>
              <a:rPr lang="en-US" dirty="0"/>
              <a:t>  100&lt; Ne ≤400.</a:t>
            </a:r>
          </a:p>
          <a:p>
            <a:pPr lvl="1"/>
            <a:r>
              <a:rPr lang="en-US" dirty="0"/>
              <a:t>1.2.4. </a:t>
            </a:r>
            <a:r>
              <a:rPr lang="en-US" dirty="0" err="1"/>
              <a:t>Nacionalinėms</a:t>
            </a:r>
            <a:r>
              <a:rPr lang="en-US" dirty="0"/>
              <a:t> </a:t>
            </a:r>
            <a:r>
              <a:rPr lang="en-US" dirty="0" err="1"/>
              <a:t>veislėms</a:t>
            </a:r>
            <a:r>
              <a:rPr lang="en-US" dirty="0"/>
              <a:t>, </a:t>
            </a:r>
            <a:r>
              <a:rPr lang="en-US" dirty="0" err="1"/>
              <a:t>kurių</a:t>
            </a:r>
            <a:r>
              <a:rPr lang="en-US" dirty="0"/>
              <a:t> </a:t>
            </a:r>
            <a:r>
              <a:rPr lang="en-US" dirty="0" err="1"/>
              <a:t>istorinė-kultūrinė</a:t>
            </a:r>
            <a:r>
              <a:rPr lang="en-US" dirty="0"/>
              <a:t> </a:t>
            </a:r>
            <a:r>
              <a:rPr lang="en-US" dirty="0" err="1"/>
              <a:t>vertė</a:t>
            </a:r>
            <a:r>
              <a:rPr lang="en-US" dirty="0"/>
              <a:t> </a:t>
            </a:r>
            <a:r>
              <a:rPr lang="en-US" dirty="0" err="1"/>
              <a:t>yra</a:t>
            </a:r>
            <a:r>
              <a:rPr lang="en-US" dirty="0"/>
              <a:t> </a:t>
            </a:r>
            <a:r>
              <a:rPr lang="en-US" dirty="0" err="1"/>
              <a:t>labai</a:t>
            </a:r>
            <a:r>
              <a:rPr lang="en-US" dirty="0"/>
              <a:t> </a:t>
            </a:r>
            <a:r>
              <a:rPr lang="en-US" dirty="0" err="1"/>
              <a:t>reikšminga</a:t>
            </a:r>
            <a:r>
              <a:rPr lang="en-US" dirty="0"/>
              <a:t>, </a:t>
            </a:r>
            <a:r>
              <a:rPr lang="en-US" dirty="0" err="1"/>
              <a:t>jeigu</a:t>
            </a:r>
            <a:r>
              <a:rPr lang="en-US" dirty="0"/>
              <a:t> Ne≤100, </a:t>
            </a:r>
            <a:r>
              <a:rPr lang="en-US" dirty="0" err="1"/>
              <a:t>taikyti</a:t>
            </a:r>
            <a:r>
              <a:rPr lang="en-US" dirty="0"/>
              <a:t> </a:t>
            </a:r>
            <a:r>
              <a:rPr lang="en-US" dirty="0" err="1"/>
              <a:t>rėmimo</a:t>
            </a:r>
            <a:r>
              <a:rPr lang="en-US" dirty="0"/>
              <a:t> </a:t>
            </a:r>
            <a:r>
              <a:rPr lang="en-US" dirty="0" err="1"/>
              <a:t>įkainį</a:t>
            </a:r>
            <a:r>
              <a:rPr lang="en-US" dirty="0"/>
              <a:t> 125 proc. </a:t>
            </a:r>
            <a:r>
              <a:rPr lang="en-US" dirty="0" err="1"/>
              <a:t>Tokioms</a:t>
            </a:r>
            <a:r>
              <a:rPr lang="en-US" dirty="0"/>
              <a:t> </a:t>
            </a:r>
            <a:r>
              <a:rPr lang="en-US" dirty="0" err="1"/>
              <a:t>veislėms</a:t>
            </a:r>
            <a:r>
              <a:rPr lang="en-US" dirty="0"/>
              <a:t> </a:t>
            </a:r>
            <a:r>
              <a:rPr lang="en-US" dirty="0" err="1"/>
              <a:t>siūloma</a:t>
            </a:r>
            <a:r>
              <a:rPr lang="en-US" dirty="0"/>
              <a:t> </a:t>
            </a:r>
            <a:r>
              <a:rPr lang="en-US" dirty="0" err="1"/>
              <a:t>priskirti</a:t>
            </a:r>
            <a:r>
              <a:rPr lang="en-US" dirty="0"/>
              <a:t> </a:t>
            </a:r>
            <a:r>
              <a:rPr lang="en-US" dirty="0" err="1"/>
              <a:t>žemaitukų</a:t>
            </a:r>
            <a:r>
              <a:rPr lang="en-US" dirty="0"/>
              <a:t> </a:t>
            </a:r>
            <a:r>
              <a:rPr lang="en-US" dirty="0" err="1"/>
              <a:t>veislės</a:t>
            </a:r>
            <a:r>
              <a:rPr lang="en-US" dirty="0"/>
              <a:t> </a:t>
            </a:r>
            <a:r>
              <a:rPr lang="en-US" dirty="0" err="1"/>
              <a:t>arklius</a:t>
            </a:r>
            <a:r>
              <a:rPr lang="en-US" dirty="0"/>
              <a:t>. </a:t>
            </a:r>
          </a:p>
          <a:p>
            <a:pPr lvl="1"/>
            <a:r>
              <a:rPr lang="en-US" sz="2400" dirty="0"/>
              <a:t>1.2.</a:t>
            </a:r>
            <a:r>
              <a:rPr lang="lt-LT" sz="2400" dirty="0"/>
              <a:t>5</a:t>
            </a:r>
            <a:r>
              <a:rPr lang="en-US" sz="2400" dirty="0"/>
              <a:t>. </a:t>
            </a:r>
            <a:r>
              <a:rPr lang="lt-LT" sz="2400" dirty="0"/>
              <a:t>Skatinti ūkininkus aktyviau dalyvauti KPP programoje, prisidedant prie vietinių veislių išsaugojimo.</a:t>
            </a:r>
            <a:endParaRPr lang="en-US" sz="2400" dirty="0"/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78524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0"/>
            <a:ext cx="12192000" cy="1325563"/>
          </a:xfrm>
        </p:spPr>
        <p:txBody>
          <a:bodyPr>
            <a:noAutofit/>
          </a:bodyPr>
          <a:lstStyle/>
          <a:p>
            <a:r>
              <a:rPr lang="lt-LT" sz="2800" b="1" dirty="0"/>
              <a:t>LIETUVOS ŪKINIŲ GYVŪNŲ GENETINIŲ IŠTEKLIŲ IŠSAUGOJIMO RĖMIMO MODELIS (</a:t>
            </a:r>
            <a:r>
              <a:rPr lang="en-US" sz="2800" b="1" dirty="0"/>
              <a:t>1)</a:t>
            </a:r>
            <a:br>
              <a:rPr lang="en-US" sz="2800" b="1" dirty="0"/>
            </a:br>
            <a:endParaRPr lang="en-US" sz="2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04651" y="1284967"/>
          <a:ext cx="11782698" cy="55730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53229">
                  <a:extLst>
                    <a:ext uri="{9D8B030D-6E8A-4147-A177-3AD203B41FA5}">
                      <a16:colId xmlns:a16="http://schemas.microsoft.com/office/drawing/2014/main" val="3674657919"/>
                    </a:ext>
                  </a:extLst>
                </a:gridCol>
                <a:gridCol w="3259631">
                  <a:extLst>
                    <a:ext uri="{9D8B030D-6E8A-4147-A177-3AD203B41FA5}">
                      <a16:colId xmlns:a16="http://schemas.microsoft.com/office/drawing/2014/main" val="4154853861"/>
                    </a:ext>
                  </a:extLst>
                </a:gridCol>
                <a:gridCol w="4469838">
                  <a:extLst>
                    <a:ext uri="{9D8B030D-6E8A-4147-A177-3AD203B41FA5}">
                      <a16:colId xmlns:a16="http://schemas.microsoft.com/office/drawing/2014/main" val="950546260"/>
                    </a:ext>
                  </a:extLst>
                </a:gridCol>
              </a:tblGrid>
              <a:tr h="29457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Programos /priemonės 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773" marR="60773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Priemonių detalizavimas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773" marR="60773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452016"/>
                  </a:ext>
                </a:extLst>
              </a:tr>
              <a:tr h="56955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KPP programa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773" marR="60773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Kompensavimas nuostolių * dėl specialių valdymo reikalavimų, mažesnio saugomų veislių gyvūnų produktyvumo ir (arba) didesnių gamybos sąnaudų.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773" marR="60773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0951023"/>
                  </a:ext>
                </a:extLst>
              </a:tr>
              <a:tr h="7594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Lietuvos ūkinių gyvūnų genetinių išteklių išsaugojimo programa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773" marR="60773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Diferencijuotos išmokos * pagal veislės išsaugojimo būklę - aukštesnį saugojimo statusą suteikiant veislėms, kurių būklė pagal FAO yra kritinė.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773" marR="60773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6829512"/>
                  </a:ext>
                </a:extLst>
              </a:tr>
              <a:tr h="215479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Priemonės, skirtos vertinti konkrečius iš veislių pagamintus produktus, oficialiai apibrėžiant šiuos produktus ir sukuriant trump</a:t>
                      </a:r>
                      <a:r>
                        <a:rPr lang="lt-LT" sz="1800">
                          <a:effectLst/>
                        </a:rPr>
                        <a:t>ąsia</a:t>
                      </a:r>
                      <a:r>
                        <a:rPr lang="en-US" sz="1800">
                          <a:effectLst/>
                        </a:rPr>
                        <a:t> rinkos grandines bei saugomus prekių ženklus.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773" marR="607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Rinkos vertės suteikimas/nišinių produktų rinkų plėtojimas ir žemės ūkio turizmas, siekiant sustiprinti su veislės išsaugojimu susijusias privataus kapitalo vertybes. 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773" marR="60773" marT="0" marB="0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lt-LT" sz="1800">
                          <a:effectLst/>
                        </a:rPr>
                        <a:t>Sertifikavimo schemų kūrimas. </a:t>
                      </a:r>
                      <a:endParaRPr lang="en-US" sz="180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lt-LT" sz="1800">
                          <a:effectLst/>
                        </a:rPr>
                        <a:t>Nišinių produktų rinkų skatinimas.</a:t>
                      </a:r>
                      <a:endParaRPr lang="en-US" sz="180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lt-LT" sz="1800">
                          <a:effectLst/>
                        </a:rPr>
                        <a:t>Gamintojų grupių steigimas.</a:t>
                      </a:r>
                      <a:endParaRPr lang="en-US" sz="180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lt-LT" sz="1800">
                          <a:effectLst/>
                        </a:rPr>
                        <a:t>Bendradarbiavimo palengvinimas, kuriant naujoviškus produktus ir paslaugas žemės ūkyje.</a:t>
                      </a:r>
                      <a:endParaRPr lang="en-US" sz="18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773" marR="60773" marT="0" marB="0"/>
                </a:tc>
                <a:extLst>
                  <a:ext uri="{0D108BD9-81ED-4DB2-BD59-A6C34878D82A}">
                    <a16:rowId xmlns:a16="http://schemas.microsoft.com/office/drawing/2014/main" val="141050858"/>
                  </a:ext>
                </a:extLst>
              </a:tr>
              <a:tr h="132894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Papildomi finansiniai ištekliai veiksmams, kurie kitaip neįmanomi dėl smulkiųjų gamintojų pritraukimo, esant mažam suinteresuotumui dėl ekonominės padėties.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 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773" marR="60773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</a:rPr>
                        <a:t>Smulkiųjų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ūkininkų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skatinimas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auginti</a:t>
                      </a:r>
                      <a:r>
                        <a:rPr lang="en-US" sz="1800" dirty="0">
                          <a:effectLst/>
                        </a:rPr>
                        <a:t>, </a:t>
                      </a:r>
                      <a:r>
                        <a:rPr lang="en-US" sz="1800" dirty="0" err="1">
                          <a:effectLst/>
                        </a:rPr>
                        <a:t>veisti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ir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saugoti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nykstančių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vietinių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veislių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gyvūnus</a:t>
                      </a:r>
                      <a:r>
                        <a:rPr lang="en-US" sz="1800" dirty="0">
                          <a:effectLst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773" marR="60773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76589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4718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90314"/>
            <a:ext cx="12192000" cy="1325563"/>
          </a:xfrm>
        </p:spPr>
        <p:txBody>
          <a:bodyPr>
            <a:normAutofit/>
          </a:bodyPr>
          <a:lstStyle/>
          <a:p>
            <a:r>
              <a:rPr lang="lt-LT" sz="2800" b="1" dirty="0"/>
              <a:t>LIETUVOS ŪKINIŲ GYVŪNŲ GENETINIŲ IŠTEKLIŲ IŠSAUGOJIMO RĖMIMO MODELIS (</a:t>
            </a:r>
            <a:r>
              <a:rPr lang="en-US" sz="2800" b="1" dirty="0"/>
              <a:t>2)</a:t>
            </a:r>
            <a:br>
              <a:rPr lang="en-US" sz="2800" b="1" dirty="0"/>
            </a:br>
            <a:endParaRPr lang="en-US" sz="28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268941" y="1842247"/>
          <a:ext cx="11322424" cy="44367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94896">
                  <a:extLst>
                    <a:ext uri="{9D8B030D-6E8A-4147-A177-3AD203B41FA5}">
                      <a16:colId xmlns:a16="http://schemas.microsoft.com/office/drawing/2014/main" val="3526996995"/>
                    </a:ext>
                  </a:extLst>
                </a:gridCol>
                <a:gridCol w="7427528">
                  <a:extLst>
                    <a:ext uri="{9D8B030D-6E8A-4147-A177-3AD203B41FA5}">
                      <a16:colId xmlns:a16="http://schemas.microsoft.com/office/drawing/2014/main" val="2836017648"/>
                    </a:ext>
                  </a:extLst>
                </a:gridCol>
              </a:tblGrid>
              <a:tr h="15011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Pripažintų veislininkystės institucijų funkcijos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Kilmės knygos vedimas, selekcinės programos vykdymas. Nesant pripažintai Veislininkystės institucijai, selekcinę program</a:t>
                      </a:r>
                      <a:r>
                        <a:rPr lang="lt-LT" sz="2400">
                          <a:effectLst/>
                        </a:rPr>
                        <a:t>ą</a:t>
                      </a:r>
                      <a:r>
                        <a:rPr lang="en-US" sz="2400">
                          <a:effectLst/>
                        </a:rPr>
                        <a:t> privalo vykdyti Genetinių išteklių koordinavimo centras.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58551609"/>
                  </a:ext>
                </a:extLst>
              </a:tr>
              <a:tr h="22517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Mokslas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</a:rPr>
                        <a:t>Veiksmingai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išsaugoti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agrobiologinę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įvairovę</a:t>
                      </a:r>
                      <a:r>
                        <a:rPr lang="en-US" sz="2400" dirty="0">
                          <a:effectLst/>
                        </a:rPr>
                        <a:t>, </a:t>
                      </a:r>
                      <a:r>
                        <a:rPr lang="en-US" sz="2400" dirty="0" err="1">
                          <a:effectLst/>
                        </a:rPr>
                        <a:t>ypač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genetinius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išteklius</a:t>
                      </a:r>
                      <a:r>
                        <a:rPr lang="en-US" sz="2400" dirty="0">
                          <a:effectLst/>
                        </a:rPr>
                        <a:t>, </a:t>
                      </a:r>
                      <a:r>
                        <a:rPr lang="en-US" sz="2400" dirty="0" err="1">
                          <a:effectLst/>
                        </a:rPr>
                        <a:t>jų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prieinamumą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būsimam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naudojimui</a:t>
                      </a:r>
                      <a:r>
                        <a:rPr lang="en-US" sz="2400" dirty="0">
                          <a:effectLst/>
                        </a:rPr>
                        <a:t>, </a:t>
                      </a:r>
                      <a:r>
                        <a:rPr lang="en-US" sz="2400" dirty="0" err="1">
                          <a:effectLst/>
                        </a:rPr>
                        <a:t>atsižvelgiant</a:t>
                      </a:r>
                      <a:r>
                        <a:rPr lang="en-US" sz="2400" dirty="0">
                          <a:effectLst/>
                        </a:rPr>
                        <a:t> į </a:t>
                      </a:r>
                      <a:r>
                        <a:rPr lang="en-US" sz="2400" dirty="0" err="1">
                          <a:effectLst/>
                        </a:rPr>
                        <a:t>tvarią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gamybą</a:t>
                      </a:r>
                      <a:r>
                        <a:rPr lang="en-US" sz="2400" dirty="0">
                          <a:effectLst/>
                        </a:rPr>
                        <a:t>, </a:t>
                      </a:r>
                      <a:r>
                        <a:rPr lang="en-US" sz="2400" dirty="0" err="1">
                          <a:effectLst/>
                        </a:rPr>
                        <a:t>rinkodarą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ir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integruotą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kaimo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plėtrą</a:t>
                      </a:r>
                      <a:r>
                        <a:rPr lang="en-US" sz="2400" dirty="0">
                          <a:effectLst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</a:rPr>
                        <a:t>Novatoriškų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produktų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ir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procesų</a:t>
                      </a:r>
                      <a:r>
                        <a:rPr lang="en-US" sz="2400" dirty="0">
                          <a:effectLst/>
                        </a:rPr>
                        <a:t>, </a:t>
                      </a:r>
                      <a:r>
                        <a:rPr lang="en-US" sz="2400" dirty="0" err="1">
                          <a:effectLst/>
                        </a:rPr>
                        <a:t>pagrįstų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saugomų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gyvūnų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veislių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tvariu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ekonominiu</a:t>
                      </a:r>
                      <a:r>
                        <a:rPr lang="en-US" sz="2400" dirty="0">
                          <a:effectLst/>
                        </a:rPr>
                        <a:t>, </a:t>
                      </a:r>
                      <a:r>
                        <a:rPr lang="en-US" sz="2400" dirty="0" err="1">
                          <a:effectLst/>
                        </a:rPr>
                        <a:t>socialiniu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ir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ekologiniu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naudojimu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kūrimas</a:t>
                      </a:r>
                      <a:r>
                        <a:rPr lang="en-US" sz="2400" dirty="0">
                          <a:effectLst/>
                        </a:rPr>
                        <a:t>. 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17150582"/>
                  </a:ext>
                </a:extLst>
              </a:tr>
              <a:tr h="37529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Informacijos sklaida</a:t>
                      </a:r>
                      <a:endParaRPr lang="en-US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</a:rPr>
                        <a:t>Švietimo</a:t>
                      </a:r>
                      <a:r>
                        <a:rPr lang="en-US" sz="2400" dirty="0">
                          <a:effectLst/>
                        </a:rPr>
                        <a:t>, </a:t>
                      </a:r>
                      <a:r>
                        <a:rPr lang="en-US" sz="2400" dirty="0" err="1">
                          <a:effectLst/>
                        </a:rPr>
                        <a:t>informavimo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priemonės</a:t>
                      </a:r>
                      <a:r>
                        <a:rPr lang="en-US" sz="2400" dirty="0">
                          <a:effectLst/>
                        </a:rPr>
                        <a:t>.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14117721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2864225" y="6350169"/>
            <a:ext cx="8942294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99465">
              <a:lnSpc>
                <a:spcPct val="150000"/>
              </a:lnSpc>
              <a:spcAft>
                <a:spcPts val="1000"/>
              </a:spcAft>
            </a:pPr>
            <a:r>
              <a:rPr lang="lt-LT" dirty="0">
                <a:latin typeface="Times New Roman" panose="02020603050405020304" pitchFamily="18" charset="0"/>
                <a:ea typeface="Calibri" panose="020F0502020204030204" pitchFamily="34" charset="0"/>
              </a:rPr>
              <a:t>* - įkainis ne rečiau kaip kartą per tris metus privalo būti vertinamas naujai.</a:t>
            </a:r>
            <a:endParaRPr lang="en-US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2850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3B2FD243BF1AFA4B98FDDC15C0A1382E" ma:contentTypeVersion="2" ma:contentTypeDescription="" ma:contentTypeScope="" ma:versionID="33d3bab3959d5dd6bcae936c0ea2b4ec">
  <xsd:schema xmlns:xsd="http://www.w3.org/2001/XMLSchema" xmlns:xs="http://www.w3.org/2001/XMLSchema" xmlns:p="http://schemas.microsoft.com/office/2006/metadata/properties" xmlns:ns1="http://schemas.microsoft.com/sharepoint/v3" xmlns:ns2="b31411fc-6d44-46f9-9a4e-53a2ba024e74" targetNamespace="http://schemas.microsoft.com/office/2006/metadata/properties" ma:root="true" ma:fieldsID="454f2115818b76341e322776920d8197" ns1:_="" ns2:_="">
    <xsd:import namespace="http://schemas.microsoft.com/sharepoint/v3"/>
    <xsd:import namespace="b31411fc-6d44-46f9-9a4e-53a2ba024e74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6" nillable="true" ma:displayName="HTML failo saitas" ma:hidden="true" ma:internalName="xd_ProgID">
      <xsd:simpleType>
        <xsd:restriction base="dms:Text"/>
      </xsd:simpleType>
    </xsd:element>
    <xsd:element name="TemplateUrl" ma:index="7" nillable="true" ma:displayName="Šablono saitas" ma:hidden="true" ma:internalName="TemplateUrl">
      <xsd:simpleType>
        <xsd:restriction base="dms:Text"/>
      </xsd:simpleType>
    </xsd:element>
    <xsd:element name="xd_Signature" ma:index="8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1411fc-6d44-46f9-9a4e-53a2ba024e74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9" nillable="true" ma:displayName="Rūšiavimas" ma:internalName="rusiavimas" ma:percentage="FALSE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mplateUrl xmlns="http://schemas.microsoft.com/sharepoint/v3" xsi:nil="true"/>
    <Viesas xmlns="b31411fc-6d44-46f9-9a4e-53a2ba024e74">true</Viesas>
    <rusiavimas xmlns="b31411fc-6d44-46f9-9a4e-53a2ba024e74" xsi:nil="true"/>
    <xd_ProgID xmlns="http://schemas.microsoft.com/sharepoint/v3" xsi:nil="true"/>
    <Pagrindinis xmlns="b31411fc-6d44-46f9-9a4e-53a2ba024e74">false</Pagrindinis>
    <Antrinis xmlns="b31411fc-6d44-46f9-9a4e-53a2ba024e74">true</Antrinis>
  </documentManagement>
</p:properties>
</file>

<file path=customXml/itemProps1.xml><?xml version="1.0" encoding="utf-8"?>
<ds:datastoreItem xmlns:ds="http://schemas.openxmlformats.org/officeDocument/2006/customXml" ds:itemID="{60D39B4A-3AED-49E9-9A9D-DC38C1057759}"/>
</file>

<file path=customXml/itemProps2.xml><?xml version="1.0" encoding="utf-8"?>
<ds:datastoreItem xmlns:ds="http://schemas.openxmlformats.org/officeDocument/2006/customXml" ds:itemID="{32B30BD9-A6BC-4420-97BA-75E5FB2AF321}"/>
</file>

<file path=docProps/app.xml><?xml version="1.0" encoding="utf-8"?>
<Properties xmlns="http://schemas.openxmlformats.org/officeDocument/2006/extended-properties" xmlns:vt="http://schemas.openxmlformats.org/officeDocument/2006/docPropsVTypes">
  <TotalTime>1745</TotalTime>
  <Words>1431</Words>
  <Application>Microsoft Office PowerPoint</Application>
  <PresentationFormat>Plačiaekranė</PresentationFormat>
  <Paragraphs>268</Paragraphs>
  <Slides>14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4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Office Theme</vt:lpstr>
      <vt:lpstr> </vt:lpstr>
      <vt:lpstr>„PowerPoint“ pateiktis</vt:lpstr>
      <vt:lpstr>ILGALAIKIO VIETINIŲ VEISLIŲ IŠSAUGOJIMO STRATEGIJOS  pagal FAO</vt:lpstr>
      <vt:lpstr>Tarptautiniai (FAO) teisiniai reikalavimai</vt:lpstr>
      <vt:lpstr>ILGALAIKIO VIETINIŲ VEISLIŲ IŠSAUGOJIMO PRAKTINĖS PRIEMONĖS/ VEISIMO STRATEGIJOS </vt:lpstr>
      <vt:lpstr>„PowerPoint“ pateiktis</vt:lpstr>
      <vt:lpstr>Genetinių išteklių išsaugojimo sistema</vt:lpstr>
      <vt:lpstr>„PowerPoint“ pateiktis</vt:lpstr>
      <vt:lpstr>„PowerPoint“ pateiktis</vt:lpstr>
      <vt:lpstr>„PowerPoint“ pateiktis</vt:lpstr>
      <vt:lpstr>1. BENDROSIOS REKOMENDACIJOS</vt:lpstr>
      <vt:lpstr>„PowerPoint“ pateiktis</vt:lpstr>
      <vt:lpstr>LIETUVOS ŪKINIŲ GYVŪNŲ GENETINIŲ IŠTEKLIŲ IŠSAUGOJIMO RĖMIMO MODELIS (1) </vt:lpstr>
      <vt:lpstr>LIETUVOS ŪKINIŲ GYVŪNŲ GENETINIŲ IŠTEKLIŲ IŠSAUGOJIMO RĖMIMO MODELIS (2)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test</dc:creator>
  <cp:lastModifiedBy>KAIRIENĖ Simantė</cp:lastModifiedBy>
  <cp:revision>141</cp:revision>
  <dcterms:created xsi:type="dcterms:W3CDTF">2021-10-12T16:26:41Z</dcterms:created>
  <dcterms:modified xsi:type="dcterms:W3CDTF">2022-01-19T08:35:22Z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0x01010030D9DBA0AD9F4678BDDB4D5C3B1BB0E2003B2FD243BF1AFA4B98FDDC15C0A1382E</vt:lpwstr>
  </property>
</Properties>
</file>