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2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theme/theme11.xml" ContentType="application/vnd.openxmlformats-officedocument.theme+xml"/>
  <Override PartName="/ppt/charts/chart3.xml" ContentType="application/vnd.openxmlformats-officedocument.drawingml.chart+xml"/>
  <Override PartName="/ppt/theme/theme13.xml" ContentType="application/vnd.openxmlformats-officedocument.them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  <p:sldMasterId id="2147483661" r:id="rId2"/>
    <p:sldMasterId id="2147483662" r:id="rId3"/>
    <p:sldMasterId id="2147483675" r:id="rId4"/>
    <p:sldMasterId id="2147483679" r:id="rId5"/>
    <p:sldMasterId id="2147483685" r:id="rId6"/>
    <p:sldMasterId id="2147483690" r:id="rId7"/>
    <p:sldMasterId id="2147483703" r:id="rId8"/>
    <p:sldMasterId id="2147483715" r:id="rId9"/>
    <p:sldMasterId id="2147483716" r:id="rId10"/>
    <p:sldMasterId id="2147483717" r:id="rId11"/>
    <p:sldMasterId id="2147483718" r:id="rId12"/>
    <p:sldMasterId id="2147483761" r:id="rId13"/>
  </p:sldMasterIdLst>
  <p:notesMasterIdLst>
    <p:notesMasterId r:id="rId26"/>
  </p:notesMasterIdLst>
  <p:handoutMasterIdLst>
    <p:handoutMasterId r:id="rId27"/>
  </p:handoutMasterIdLst>
  <p:sldIdLst>
    <p:sldId id="259" r:id="rId14"/>
    <p:sldId id="3704" r:id="rId15"/>
    <p:sldId id="262" r:id="rId16"/>
    <p:sldId id="352" r:id="rId17"/>
    <p:sldId id="427" r:id="rId18"/>
    <p:sldId id="2134803998" r:id="rId19"/>
    <p:sldId id="2134803997" r:id="rId20"/>
    <p:sldId id="328" r:id="rId21"/>
    <p:sldId id="3725" r:id="rId22"/>
    <p:sldId id="2134803994" r:id="rId23"/>
    <p:sldId id="2134803995" r:id="rId24"/>
    <p:sldId id="300" r:id="rId25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89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a Šebekienė" initials="LŠ" lastIdx="2" clrIdx="0">
    <p:extLst>
      <p:ext uri="{19B8F6BF-5375-455C-9EA6-DF929625EA0E}">
        <p15:presenceInfo xmlns:p15="http://schemas.microsoft.com/office/powerpoint/2012/main" userId="S::L.Sebekiene@ambergrid.lt::34ac3863-b5f0-451c-99be-3842af887664" providerId="AD"/>
      </p:ext>
    </p:extLst>
  </p:cmAuthor>
  <p:cmAuthor id="2" name="Mindaugas Protas" initials="MP" lastIdx="5" clrIdx="1">
    <p:extLst>
      <p:ext uri="{19B8F6BF-5375-455C-9EA6-DF929625EA0E}">
        <p15:presenceInfo xmlns:p15="http://schemas.microsoft.com/office/powerpoint/2012/main" userId="S::M.Protas@ambergrid.lt::dd564094-53f1-475b-a6ea-fdfd3c81b66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C08B"/>
    <a:srgbClr val="5A6266"/>
    <a:srgbClr val="A18A7D"/>
    <a:srgbClr val="75B9C8"/>
    <a:srgbClr val="EBCA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eminis stilius 1 – paryškinima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7853C-536D-4A76-A0AE-DD22124D55A5}" styleName="Teminis stilius 1 – paryškinima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Be stiliaus, lentelės tinkleli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EBBBCC-DAD2-459C-BE2E-F6DE35CF9A28}" styleName="Tamsus stilius 2 – paryškinimas 3/paryškinima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8D230F3-CF80-4859-8CE7-A43EE81993B5}" styleName="Šviesus stilius 1 – paryškinimas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 stiliaus, be tinklelio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26" autoAdjust="0"/>
    <p:restoredTop sz="96807" autoAdjust="0"/>
  </p:normalViewPr>
  <p:slideViewPr>
    <p:cSldViewPr snapToGrid="0" showGuides="1">
      <p:cViewPr varScale="1">
        <p:scale>
          <a:sx n="110" d="100"/>
          <a:sy n="110" d="100"/>
        </p:scale>
        <p:origin x="1122" y="96"/>
      </p:cViewPr>
      <p:guideLst>
        <p:guide orient="horz" pos="2183"/>
        <p:guide pos="89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57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34" Type="http://schemas.openxmlformats.org/officeDocument/2006/relationships/customXml" Target="../customXml/item2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Bendras dujų suvartojimas Lietuvoje
</c:v>
                </c:pt>
              </c:strCache>
            </c:strRef>
          </c:tx>
          <c:spPr>
            <a:solidFill>
              <a:srgbClr val="7DBC7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157F07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2022P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23.3</c:v>
                </c:pt>
                <c:pt idx="1">
                  <c:v>24.3</c:v>
                </c:pt>
                <c:pt idx="2">
                  <c:v>22.3</c:v>
                </c:pt>
                <c:pt idx="3">
                  <c:v>23.5</c:v>
                </c:pt>
                <c:pt idx="4">
                  <c:v>25.1</c:v>
                </c:pt>
                <c:pt idx="5">
                  <c:v>24.1</c:v>
                </c:pt>
                <c:pt idx="6" formatCode="#,##0.0">
                  <c:v>20.5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25-42A0-906D-7F81DA7F1A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Trąšų gamybai 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2022P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12.4</c:v>
                </c:pt>
                <c:pt idx="1">
                  <c:v>14.5</c:v>
                </c:pt>
                <c:pt idx="2">
                  <c:v>12.3</c:v>
                </c:pt>
                <c:pt idx="3" formatCode="#,##0.0">
                  <c:v>14</c:v>
                </c:pt>
                <c:pt idx="4">
                  <c:v>13.1</c:v>
                </c:pt>
                <c:pt idx="5" formatCode="#,##0.0">
                  <c:v>11.6</c:v>
                </c:pt>
                <c:pt idx="6" formatCode="#,##0.0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B25-42A0-906D-7F81DA7F1A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096193391"/>
        <c:axId val="1096649215"/>
      </c:barChart>
      <c:catAx>
        <c:axId val="10961933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lt-LT"/>
          </a:p>
        </c:txPr>
        <c:crossAx val="1096649215"/>
        <c:crosses val="autoZero"/>
        <c:auto val="1"/>
        <c:lblAlgn val="ctr"/>
        <c:lblOffset val="100"/>
        <c:noMultiLvlLbl val="0"/>
      </c:catAx>
      <c:valAx>
        <c:axId val="10966492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lt-LT"/>
          </a:p>
        </c:txPr>
        <c:crossAx val="10961933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lt-LT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lt-LT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lt-LT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0.10129100000000001"/>
          <c:y val="5.4816499999999997E-2"/>
          <c:w val="0.83819900000000003"/>
          <c:h val="0.84538899999999995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iš SGDT</c:v>
                </c:pt>
              </c:strCache>
            </c:strRef>
          </c:tx>
          <c:spPr>
            <a:ln w="31750" cap="flat">
              <a:solidFill>
                <a:schemeClr val="accent4"/>
              </a:solidFill>
              <a:prstDash val="solid"/>
              <a:miter lim="800000"/>
            </a:ln>
            <a:effectLst/>
          </c:spPr>
          <c:marker>
            <c:symbol val="circle"/>
            <c:size val="6"/>
            <c:spPr>
              <a:solidFill>
                <a:schemeClr val="accent1"/>
              </a:solidFill>
              <a:ln w="6350" cap="flat">
                <a:solidFill>
                  <a:schemeClr val="accent1"/>
                </a:solidFill>
                <a:prstDash val="solid"/>
                <a:miter lim="800000"/>
              </a:ln>
              <a:effectLst/>
            </c:spPr>
          </c:marker>
          <c:cat>
            <c:strRef>
              <c:f>Sheet1!$B$1:$I$1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2022P</c:v>
                </c:pt>
              </c:strCache>
            </c:strRef>
          </c:cat>
          <c:val>
            <c:numRef>
              <c:f>Sheet1!$B$2:$I$2</c:f>
              <c:numCache>
                <c:formatCode>General</c:formatCode>
                <c:ptCount val="8"/>
                <c:pt idx="0">
                  <c:v>4.5999999999999996</c:v>
                </c:pt>
                <c:pt idx="1">
                  <c:v>14.6</c:v>
                </c:pt>
                <c:pt idx="2">
                  <c:v>12.4</c:v>
                </c:pt>
                <c:pt idx="3">
                  <c:v>8.8000000000000007</c:v>
                </c:pt>
                <c:pt idx="4">
                  <c:v>19.600000000000001</c:v>
                </c:pt>
                <c:pt idx="5">
                  <c:v>21.9</c:v>
                </c:pt>
                <c:pt idx="6">
                  <c:v>16.3</c:v>
                </c:pt>
                <c:pt idx="7">
                  <c:v>30.8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B4E-4733-93D2-3FF272EC342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iš Baltarusijos</c:v>
                </c:pt>
              </c:strCache>
            </c:strRef>
          </c:tx>
          <c:spPr>
            <a:ln w="31750" cap="flat">
              <a:solidFill>
                <a:schemeClr val="accent2"/>
              </a:solidFill>
              <a:prstDash val="solid"/>
              <a:miter lim="800000"/>
            </a:ln>
            <a:effectLst/>
          </c:spPr>
          <c:marker>
            <c:symbol val="circle"/>
            <c:size val="6"/>
            <c:spPr>
              <a:solidFill>
                <a:schemeClr val="accent2"/>
              </a:solidFill>
              <a:ln w="6350" cap="flat">
                <a:solidFill>
                  <a:schemeClr val="accent2"/>
                </a:solidFill>
                <a:prstDash val="solid"/>
                <a:miter lim="800000"/>
              </a:ln>
              <a:effectLst/>
            </c:spPr>
          </c:marker>
          <c:cat>
            <c:strRef>
              <c:f>Sheet1!$B$1:$I$1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2022P</c:v>
                </c:pt>
              </c:strCache>
            </c:strRef>
          </c:cat>
          <c:val>
            <c:numRef>
              <c:f>Sheet1!$B$3:$I$3</c:f>
              <c:numCache>
                <c:formatCode>General</c:formatCode>
                <c:ptCount val="8"/>
                <c:pt idx="0">
                  <c:v>22.8</c:v>
                </c:pt>
                <c:pt idx="1">
                  <c:v>9.3000000000000007</c:v>
                </c:pt>
                <c:pt idx="2">
                  <c:v>14.7</c:v>
                </c:pt>
                <c:pt idx="3">
                  <c:v>14.4</c:v>
                </c:pt>
                <c:pt idx="4">
                  <c:v>9.8000000000000007</c:v>
                </c:pt>
                <c:pt idx="5">
                  <c:v>9.9</c:v>
                </c:pt>
                <c:pt idx="6">
                  <c:v>5.8</c:v>
                </c:pt>
                <c:pt idx="7">
                  <c:v>3.1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B4E-4733-93D2-3FF272EC342C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Iš Latvijos</c:v>
                </c:pt>
              </c:strCache>
            </c:strRef>
          </c:tx>
          <c:spPr>
            <a:ln w="31750" cap="flat">
              <a:solidFill>
                <a:schemeClr val="accent6">
                  <a:satOff val="-3457"/>
                  <a:lumOff val="26078"/>
                </a:schemeClr>
              </a:solidFill>
              <a:prstDash val="solid"/>
              <a:miter lim="800000"/>
            </a:ln>
            <a:effectLst/>
          </c:spPr>
          <c:marker>
            <c:symbol val="circle"/>
            <c:size val="6"/>
            <c:spPr>
              <a:solidFill>
                <a:schemeClr val="accent3"/>
              </a:solidFill>
              <a:ln w="6350" cap="flat">
                <a:solidFill>
                  <a:schemeClr val="accent3"/>
                </a:solidFill>
                <a:prstDash val="solid"/>
                <a:miter lim="800000"/>
              </a:ln>
              <a:effectLst/>
            </c:spPr>
          </c:marker>
          <c:cat>
            <c:strRef>
              <c:f>Sheet1!$B$1:$I$1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2022P</c:v>
                </c:pt>
              </c:strCache>
            </c:strRef>
          </c:cat>
          <c:val>
            <c:numRef>
              <c:f>Sheet1!$B$4:$I$4</c:f>
              <c:numCache>
                <c:formatCode>General</c:formatCode>
                <c:ptCount val="8"/>
                <c:pt idx="0">
                  <c:v>0</c:v>
                </c:pt>
                <c:pt idx="1">
                  <c:v>0.3</c:v>
                </c:pt>
                <c:pt idx="2">
                  <c:v>0.3</c:v>
                </c:pt>
                <c:pt idx="3">
                  <c:v>1.8</c:v>
                </c:pt>
                <c:pt idx="4">
                  <c:v>0.7</c:v>
                </c:pt>
                <c:pt idx="5">
                  <c:v>1.7</c:v>
                </c:pt>
                <c:pt idx="6">
                  <c:v>3.1</c:v>
                </c:pt>
                <c:pt idx="7">
                  <c:v>3.3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B4E-4733-93D2-3FF272EC34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miter lim="800000"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35353"/>
                </a:solidFill>
                <a:latin typeface="Century Gothic"/>
              </a:defRPr>
            </a:pPr>
            <a:endParaRPr lang="lt-LT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miter lim="800000"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miter lim="800000"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35353"/>
                </a:solidFill>
                <a:latin typeface="Century Gothic"/>
              </a:defRPr>
            </a:pPr>
            <a:endParaRPr lang="lt-LT"/>
          </a:p>
        </c:txPr>
        <c:crossAx val="2094734552"/>
        <c:crosses val="autoZero"/>
        <c:crossBetween val="midCat"/>
        <c:majorUnit val="7.5"/>
        <c:minorUnit val="3.7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lt-LT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0.105071"/>
          <c:y val="5.4816499999999997E-2"/>
          <c:w val="0.83216100000000004"/>
          <c:h val="0.84538899999999995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Į Latviją</c:v>
                </c:pt>
              </c:strCache>
            </c:strRef>
          </c:tx>
          <c:spPr>
            <a:ln w="31750" cap="flat">
              <a:solidFill>
                <a:schemeClr val="accent6">
                  <a:satOff val="-3457"/>
                  <a:lumOff val="26078"/>
                </a:schemeClr>
              </a:solidFill>
              <a:prstDash val="solid"/>
              <a:miter lim="800000"/>
            </a:ln>
            <a:effectLst/>
          </c:spPr>
          <c:marker>
            <c:symbol val="circle"/>
            <c:size val="6"/>
            <c:spPr>
              <a:solidFill>
                <a:schemeClr val="accent1"/>
              </a:solidFill>
              <a:ln w="6350" cap="flat">
                <a:solidFill>
                  <a:schemeClr val="accent1"/>
                </a:solidFill>
                <a:prstDash val="solid"/>
                <a:miter lim="800000"/>
              </a:ln>
              <a:effectLst/>
            </c:spPr>
          </c:marker>
          <c:cat>
            <c:strRef>
              <c:f>Sheet1!$B$1:$I$1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2022P</c:v>
                </c:pt>
              </c:strCache>
            </c:strRef>
          </c:cat>
          <c:val>
            <c:numRef>
              <c:f>Sheet1!$B$2:$I$2</c:f>
              <c:numCache>
                <c:formatCode>General</c:formatCode>
                <c:ptCount val="8"/>
                <c:pt idx="0">
                  <c:v>1</c:v>
                </c:pt>
                <c:pt idx="1">
                  <c:v>0.5</c:v>
                </c:pt>
                <c:pt idx="2">
                  <c:v>2.6</c:v>
                </c:pt>
                <c:pt idx="3">
                  <c:v>2.2999999999999998</c:v>
                </c:pt>
                <c:pt idx="4">
                  <c:v>6</c:v>
                </c:pt>
                <c:pt idx="5">
                  <c:v>8</c:v>
                </c:pt>
                <c:pt idx="6">
                  <c:v>1.9</c:v>
                </c:pt>
                <c:pt idx="7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34E-43A9-B261-DA77453D7931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Į Lenkiją</c:v>
                </c:pt>
              </c:strCache>
            </c:strRef>
          </c:tx>
          <c:cat>
            <c:strRef>
              <c:f>Sheet1!$B$1:$I$1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2022P</c:v>
                </c:pt>
              </c:strCache>
            </c:strRef>
          </c:cat>
          <c:val>
            <c:numRef>
              <c:f>Sheet1!$B$3:$I$3</c:f>
              <c:numCache>
                <c:formatCode>General</c:formatCode>
                <c:ptCount val="8"/>
                <c:pt idx="7">
                  <c:v>6.8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883-4006-AFA0-B62A4ED411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miter lim="800000"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35353"/>
                </a:solidFill>
                <a:latin typeface="Century Gothic"/>
              </a:defRPr>
            </a:pPr>
            <a:endParaRPr lang="lt-LT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miter lim="800000"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miter lim="800000"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35353"/>
                </a:solidFill>
                <a:latin typeface="Century Gothic"/>
              </a:defRPr>
            </a:pPr>
            <a:endParaRPr lang="lt-LT"/>
          </a:p>
        </c:txPr>
        <c:crossAx val="2094734552"/>
        <c:crosses val="autoZero"/>
        <c:crossBetween val="midCat"/>
        <c:majorUnit val="1.5"/>
        <c:minorUnit val="0.75000000000000011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'Gegužė 2022 (2)'!$S$6</c:f>
              <c:strCache>
                <c:ptCount val="1"/>
                <c:pt idx="0">
                  <c:v>Fizinis srautas, LT&gt;PL 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cat>
            <c:numRef>
              <c:f>'Gegužė 2022 (2)'!$R$7:$R$29</c:f>
              <c:numCache>
                <c:formatCode>General</c:formatCode>
                <c:ptCount val="2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</c:numCache>
            </c:numRef>
          </c:cat>
          <c:val>
            <c:numRef>
              <c:f>'Gegužė 2022 (2)'!$S$7:$S$29</c:f>
              <c:numCache>
                <c:formatCode>" "#,##0.0"    ";"-"#,##0.0"    ";" -"00.0"    ";" "@" "</c:formatCode>
                <c:ptCount val="23"/>
                <c:pt idx="0">
                  <c:v>20.242041</c:v>
                </c:pt>
                <c:pt idx="1">
                  <c:v>20.433584</c:v>
                </c:pt>
                <c:pt idx="2">
                  <c:v>20.871016999999998</c:v>
                </c:pt>
                <c:pt idx="3">
                  <c:v>20.218091999999999</c:v>
                </c:pt>
                <c:pt idx="4">
                  <c:v>20.702804</c:v>
                </c:pt>
                <c:pt idx="5">
                  <c:v>20.737894000000001</c:v>
                </c:pt>
                <c:pt idx="6">
                  <c:v>19.501384999999999</c:v>
                </c:pt>
                <c:pt idx="7">
                  <c:v>20.272753000000002</c:v>
                </c:pt>
                <c:pt idx="8">
                  <c:v>20.243917</c:v>
                </c:pt>
                <c:pt idx="9">
                  <c:v>20.534934</c:v>
                </c:pt>
                <c:pt idx="10">
                  <c:v>15.06808</c:v>
                </c:pt>
                <c:pt idx="11">
                  <c:v>13.051489999999999</c:v>
                </c:pt>
                <c:pt idx="12">
                  <c:v>17.341282</c:v>
                </c:pt>
                <c:pt idx="13">
                  <c:v>14.932971999999999</c:v>
                </c:pt>
                <c:pt idx="14">
                  <c:v>18.327459999999999</c:v>
                </c:pt>
                <c:pt idx="15">
                  <c:v>17.702012</c:v>
                </c:pt>
                <c:pt idx="16">
                  <c:v>12.915373000000001</c:v>
                </c:pt>
                <c:pt idx="17">
                  <c:v>14.502183</c:v>
                </c:pt>
                <c:pt idx="18">
                  <c:v>8.6860119999999998</c:v>
                </c:pt>
                <c:pt idx="19">
                  <c:v>11.245265</c:v>
                </c:pt>
                <c:pt idx="20">
                  <c:v>13.05185</c:v>
                </c:pt>
                <c:pt idx="21">
                  <c:v>19.187836999999998</c:v>
                </c:pt>
                <c:pt idx="22">
                  <c:v>18.706289000000002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5A4-4331-A5C4-6E58292C245B}"/>
            </c:ext>
          </c:extLst>
        </c:ser>
        <c:ser>
          <c:idx val="1"/>
          <c:order val="1"/>
          <c:tx>
            <c:strRef>
              <c:f>'Gegužė 2022 (2)'!$T$6</c:f>
              <c:strCache>
                <c:ptCount val="1"/>
                <c:pt idx="0">
                  <c:v>Nominacijos, LT&gt;PL</c:v>
                </c:pt>
              </c:strCache>
            </c:strRef>
          </c:tx>
          <c:spPr>
            <a:ln w="28575" cap="rnd">
              <a:solidFill>
                <a:schemeClr val="accent6">
                  <a:lumMod val="5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'Gegužė 2022 (2)'!$R$7:$R$29</c:f>
              <c:numCache>
                <c:formatCode>General</c:formatCode>
                <c:ptCount val="2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</c:numCache>
            </c:numRef>
          </c:cat>
          <c:val>
            <c:numRef>
              <c:f>'Gegužė 2022 (2)'!$T$7:$T$29</c:f>
              <c:numCache>
                <c:formatCode>0.0</c:formatCode>
                <c:ptCount val="23"/>
                <c:pt idx="0">
                  <c:v>20.540158999999999</c:v>
                </c:pt>
                <c:pt idx="1">
                  <c:v>20.540158999999999</c:v>
                </c:pt>
                <c:pt idx="2">
                  <c:v>20.540158999999999</c:v>
                </c:pt>
                <c:pt idx="3">
                  <c:v>20.540158999999999</c:v>
                </c:pt>
                <c:pt idx="4">
                  <c:v>20.540158999999999</c:v>
                </c:pt>
                <c:pt idx="5">
                  <c:v>20.300159000000001</c:v>
                </c:pt>
                <c:pt idx="6">
                  <c:v>19.700158999999999</c:v>
                </c:pt>
                <c:pt idx="7">
                  <c:v>20.444158999999999</c:v>
                </c:pt>
                <c:pt idx="8">
                  <c:v>20.444158999999999</c:v>
                </c:pt>
                <c:pt idx="9">
                  <c:v>20.232505</c:v>
                </c:pt>
                <c:pt idx="10">
                  <c:v>15.897264</c:v>
                </c:pt>
                <c:pt idx="11">
                  <c:v>12.993264</c:v>
                </c:pt>
                <c:pt idx="12">
                  <c:v>17.889264000000001</c:v>
                </c:pt>
                <c:pt idx="13">
                  <c:v>15.561264</c:v>
                </c:pt>
                <c:pt idx="14">
                  <c:v>19.449263999999999</c:v>
                </c:pt>
                <c:pt idx="15">
                  <c:v>19.569264</c:v>
                </c:pt>
                <c:pt idx="16">
                  <c:v>13.593264</c:v>
                </c:pt>
                <c:pt idx="17">
                  <c:v>15.393264</c:v>
                </c:pt>
                <c:pt idx="18">
                  <c:v>12.609264</c:v>
                </c:pt>
                <c:pt idx="19">
                  <c:v>13.041264</c:v>
                </c:pt>
                <c:pt idx="20">
                  <c:v>14.889264000000001</c:v>
                </c:pt>
                <c:pt idx="21">
                  <c:v>19.449263999999999</c:v>
                </c:pt>
                <c:pt idx="22">
                  <c:v>19.569264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5A4-4331-A5C4-6E58292C245B}"/>
            </c:ext>
          </c:extLst>
        </c:ser>
        <c:ser>
          <c:idx val="2"/>
          <c:order val="2"/>
          <c:tx>
            <c:strRef>
              <c:f>'Gegužė 2022 (2)'!$U$6</c:f>
              <c:strCache>
                <c:ptCount val="1"/>
                <c:pt idx="0">
                  <c:v>Nominacijos, PL&gt;LT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'Gegužė 2022 (2)'!$R$7:$R$29</c:f>
              <c:numCache>
                <c:formatCode>General</c:formatCode>
                <c:ptCount val="2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</c:numCache>
            </c:numRef>
          </c:cat>
          <c:val>
            <c:numRef>
              <c:f>'Gegužė 2022 (2)'!$U$7:$U$29</c:f>
              <c:numCache>
                <c:formatCode>0.0</c:formatCode>
                <c:ptCount val="2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2.4E-2</c:v>
                </c:pt>
                <c:pt idx="10">
                  <c:v>1.008</c:v>
                </c:pt>
                <c:pt idx="11">
                  <c:v>0.20699899999999999</c:v>
                </c:pt>
                <c:pt idx="12">
                  <c:v>0.72899199999999997</c:v>
                </c:pt>
                <c:pt idx="13">
                  <c:v>1.008</c:v>
                </c:pt>
                <c:pt idx="14">
                  <c:v>0</c:v>
                </c:pt>
                <c:pt idx="15">
                  <c:v>2.0179999999999998</c:v>
                </c:pt>
                <c:pt idx="16">
                  <c:v>1.577996</c:v>
                </c:pt>
                <c:pt idx="17">
                  <c:v>2.125</c:v>
                </c:pt>
                <c:pt idx="18">
                  <c:v>2.5399989999999999</c:v>
                </c:pt>
                <c:pt idx="19">
                  <c:v>1.6339950000000001</c:v>
                </c:pt>
                <c:pt idx="20">
                  <c:v>1.6160000000000001</c:v>
                </c:pt>
                <c:pt idx="21">
                  <c:v>0</c:v>
                </c:pt>
                <c:pt idx="22">
                  <c:v>1.3959919999999999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5A4-4331-A5C4-6E58292C24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27909343"/>
        <c:axId val="122698319"/>
      </c:lineChart>
      <c:catAx>
        <c:axId val="1279093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22698319"/>
        <c:crosses val="autoZero"/>
        <c:auto val="1"/>
        <c:lblAlgn val="ctr"/>
        <c:lblOffset val="100"/>
        <c:noMultiLvlLbl val="0"/>
      </c:catAx>
      <c:valAx>
        <c:axId val="1226983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lt-LT" sz="1400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lt-LT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solidFill>
              <a:srgbClr val="002060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27909343"/>
        <c:crosses val="autoZero"/>
        <c:crossBetween val="between"/>
        <c:majorUnit val="2.5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53575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AFDCB2-203C-4464-8F2E-FBEDC35ED9A9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4247B3-828E-4431-9959-8FD31BCFF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010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676BF-8D34-4FB6-82B2-5F8A2007EB03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pPr marL="0" marR="0" lvl="0" indent="0" algn="l" defTabSz="4572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796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0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0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0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4.png"/><Relationship Id="rId7" Type="http://schemas.openxmlformats.org/officeDocument/2006/relationships/image" Target="../media/image31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37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2.sv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8.xml"/><Relationship Id="rId6" Type="http://schemas.openxmlformats.org/officeDocument/2006/relationships/image" Target="../media/image41.png"/><Relationship Id="rId5" Type="http://schemas.openxmlformats.org/officeDocument/2006/relationships/image" Target="../media/image38.png"/><Relationship Id="rId4" Type="http://schemas.openxmlformats.org/officeDocument/2006/relationships/image" Target="../media/image40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48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8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10.png"/><Relationship Id="rId4" Type="http://schemas.openxmlformats.org/officeDocument/2006/relationships/image" Target="../media/image50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1.png"/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18" Type="http://schemas.openxmlformats.org/officeDocument/2006/relationships/image" Target="../media/image67.png"/><Relationship Id="rId26" Type="http://schemas.openxmlformats.org/officeDocument/2006/relationships/image" Target="../media/image75.png"/><Relationship Id="rId3" Type="http://schemas.openxmlformats.org/officeDocument/2006/relationships/image" Target="../media/image52.png"/><Relationship Id="rId21" Type="http://schemas.openxmlformats.org/officeDocument/2006/relationships/image" Target="../media/image70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17" Type="http://schemas.openxmlformats.org/officeDocument/2006/relationships/image" Target="../media/image66.png"/><Relationship Id="rId25" Type="http://schemas.openxmlformats.org/officeDocument/2006/relationships/image" Target="../media/image74.png"/><Relationship Id="rId2" Type="http://schemas.openxmlformats.org/officeDocument/2006/relationships/image" Target="../media/image10.png"/><Relationship Id="rId16" Type="http://schemas.openxmlformats.org/officeDocument/2006/relationships/image" Target="../media/image65.png"/><Relationship Id="rId20" Type="http://schemas.openxmlformats.org/officeDocument/2006/relationships/image" Target="../media/image69.png"/><Relationship Id="rId1" Type="http://schemas.openxmlformats.org/officeDocument/2006/relationships/slideMaster" Target="../slideMasters/slideMaster10.xml"/><Relationship Id="rId6" Type="http://schemas.openxmlformats.org/officeDocument/2006/relationships/image" Target="../media/image55.svg"/><Relationship Id="rId11" Type="http://schemas.openxmlformats.org/officeDocument/2006/relationships/image" Target="../media/image60.png"/><Relationship Id="rId24" Type="http://schemas.openxmlformats.org/officeDocument/2006/relationships/image" Target="../media/image73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23" Type="http://schemas.openxmlformats.org/officeDocument/2006/relationships/image" Target="../media/image72.png"/><Relationship Id="rId28" Type="http://schemas.openxmlformats.org/officeDocument/2006/relationships/image" Target="../media/image77.png"/><Relationship Id="rId10" Type="http://schemas.openxmlformats.org/officeDocument/2006/relationships/image" Target="../media/image59.png"/><Relationship Id="rId19" Type="http://schemas.openxmlformats.org/officeDocument/2006/relationships/image" Target="../media/image68.png"/><Relationship Id="rId4" Type="http://schemas.openxmlformats.org/officeDocument/2006/relationships/image" Target="../media/image53.svg"/><Relationship Id="rId9" Type="http://schemas.openxmlformats.org/officeDocument/2006/relationships/image" Target="../media/image58.png"/><Relationship Id="rId14" Type="http://schemas.openxmlformats.org/officeDocument/2006/relationships/image" Target="../media/image63.png"/><Relationship Id="rId22" Type="http://schemas.openxmlformats.org/officeDocument/2006/relationships/image" Target="../media/image71.png"/><Relationship Id="rId27" Type="http://schemas.openxmlformats.org/officeDocument/2006/relationships/image" Target="../media/image76.png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8.jpeg"/><Relationship Id="rId1" Type="http://schemas.openxmlformats.org/officeDocument/2006/relationships/slideMaster" Target="../slideMasters/slideMaster11.xml"/><Relationship Id="rId4" Type="http://schemas.openxmlformats.org/officeDocument/2006/relationships/image" Target="../media/image2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9.jpeg"/><Relationship Id="rId1" Type="http://schemas.openxmlformats.org/officeDocument/2006/relationships/slideMaster" Target="../slideMasters/slideMaster12.xml"/><Relationship Id="rId4" Type="http://schemas.openxmlformats.org/officeDocument/2006/relationships/image" Target="../media/image3.png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Master" Target="../slideMasters/slideMaster13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Master" Target="../slideMasters/slideMaster13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5.jpg"/><Relationship Id="rId1" Type="http://schemas.openxmlformats.org/officeDocument/2006/relationships/slideMaster" Target="../slideMasters/slideMaster1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3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o skaidrė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ačiakampis 3">
            <a:extLst>
              <a:ext uri="{FF2B5EF4-FFF2-40B4-BE49-F238E27FC236}">
                <a16:creationId xmlns:a16="http://schemas.microsoft.com/office/drawing/2014/main" id="{3D5EDCF3-A892-4578-804B-A0B11B37969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8" name="Paveikslėlis 6" descr="Paveikslėlis, kuriame yra laukas, asmuo, mergaitė&#10;&#10;Automatiškai sugeneruotas aprašymas">
            <a:extLst>
              <a:ext uri="{FF2B5EF4-FFF2-40B4-BE49-F238E27FC236}">
                <a16:creationId xmlns:a16="http://schemas.microsoft.com/office/drawing/2014/main" id="{6A8928A0-7536-4746-907E-7796FAC286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5313" y="0"/>
            <a:ext cx="5016687" cy="6858000"/>
          </a:xfrm>
          <a:prstGeom prst="rect">
            <a:avLst/>
          </a:prstGeom>
        </p:spPr>
      </p:pic>
      <p:pic>
        <p:nvPicPr>
          <p:cNvPr id="13" name="Paveikslėlis 8">
            <a:extLst>
              <a:ext uri="{FF2B5EF4-FFF2-40B4-BE49-F238E27FC236}">
                <a16:creationId xmlns:a16="http://schemas.microsoft.com/office/drawing/2014/main" id="{C7351CC0-7893-488E-87D6-6FEF0A109E0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515" y="0"/>
            <a:ext cx="12192000" cy="6858000"/>
          </a:xfrm>
          <a:prstGeom prst="rect">
            <a:avLst/>
          </a:prstGeom>
        </p:spPr>
      </p:pic>
      <p:pic>
        <p:nvPicPr>
          <p:cNvPr id="12" name="Paveikslėlis 14">
            <a:extLst>
              <a:ext uri="{FF2B5EF4-FFF2-40B4-BE49-F238E27FC236}">
                <a16:creationId xmlns:a16="http://schemas.microsoft.com/office/drawing/2014/main" id="{68900D8B-2697-4B5B-B4A0-09AC327DBE8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794" y="5953612"/>
            <a:ext cx="3123398" cy="358422"/>
          </a:xfrm>
          <a:prstGeom prst="rect">
            <a:avLst/>
          </a:prstGeom>
        </p:spPr>
      </p:pic>
      <p:sp>
        <p:nvSpPr>
          <p:cNvPr id="14" name="Title 27">
            <a:extLst>
              <a:ext uri="{FF2B5EF4-FFF2-40B4-BE49-F238E27FC236}">
                <a16:creationId xmlns:a16="http://schemas.microsoft.com/office/drawing/2014/main" id="{A45B0B50-39BD-467F-B915-017D2974ED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0794" y="3043758"/>
            <a:ext cx="4056362" cy="147904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800" b="0" i="0">
                <a:solidFill>
                  <a:schemeClr val="bg1"/>
                </a:solidFill>
                <a:latin typeface="Century Gothic" panose="020B0502020202020204" pitchFamily="34" charset="0"/>
                <a:ea typeface="Segoe UI Historic" panose="020B0502040204020203" pitchFamily="34" charset="0"/>
                <a:cs typeface="Cordia New" panose="020B0304020202020204" pitchFamily="34" charset="-34"/>
              </a:defRPr>
            </a:lvl1pPr>
          </a:lstStyle>
          <a:p>
            <a:r>
              <a:rPr lang="lt-LT" dirty="0"/>
              <a:t>Prezentacijos pavadinimas</a:t>
            </a:r>
            <a:endParaRPr lang="en-US" dirty="0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480BDAC0-79B4-431E-A106-4969F37A7AD7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850794" y="1304266"/>
            <a:ext cx="3791617" cy="3490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Data</a:t>
            </a:r>
            <a:endParaRPr lang="en-GB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3734E20-3D9B-4D24-B43E-2630A007E2E1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850793" y="4761439"/>
            <a:ext cx="3791617" cy="87116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Vardas Pavardė</a:t>
            </a:r>
          </a:p>
          <a:p>
            <a:pPr lvl="0"/>
            <a:r>
              <a:rPr lang="lt-LT" dirty="0"/>
              <a:t>Pareigos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229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o skaidrė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ačiakampis 3">
            <a:extLst>
              <a:ext uri="{FF2B5EF4-FFF2-40B4-BE49-F238E27FC236}">
                <a16:creationId xmlns:a16="http://schemas.microsoft.com/office/drawing/2014/main" id="{6FB52B74-4954-4B13-B10C-3406364262F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aveikslėlis 6">
            <a:extLst>
              <a:ext uri="{FF2B5EF4-FFF2-40B4-BE49-F238E27FC236}">
                <a16:creationId xmlns:a16="http://schemas.microsoft.com/office/drawing/2014/main" id="{043728A6-EF06-417A-950C-04D3FEEC79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5313" y="0"/>
            <a:ext cx="5016687" cy="6858000"/>
          </a:xfrm>
          <a:prstGeom prst="rect">
            <a:avLst/>
          </a:prstGeom>
        </p:spPr>
      </p:pic>
      <p:pic>
        <p:nvPicPr>
          <p:cNvPr id="8" name="Paveikslėlis 8">
            <a:extLst>
              <a:ext uri="{FF2B5EF4-FFF2-40B4-BE49-F238E27FC236}">
                <a16:creationId xmlns:a16="http://schemas.microsoft.com/office/drawing/2014/main" id="{5A8AF089-005F-472C-95E3-32EFB136335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515" y="0"/>
            <a:ext cx="12192000" cy="6858000"/>
          </a:xfrm>
          <a:prstGeom prst="rect">
            <a:avLst/>
          </a:prstGeom>
        </p:spPr>
      </p:pic>
      <p:pic>
        <p:nvPicPr>
          <p:cNvPr id="13" name="Paveikslėlis 14">
            <a:extLst>
              <a:ext uri="{FF2B5EF4-FFF2-40B4-BE49-F238E27FC236}">
                <a16:creationId xmlns:a16="http://schemas.microsoft.com/office/drawing/2014/main" id="{3710EFF5-3851-4451-9280-1E63A7ACCEF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794" y="5953612"/>
            <a:ext cx="3123398" cy="358422"/>
          </a:xfrm>
          <a:prstGeom prst="rect">
            <a:avLst/>
          </a:prstGeom>
        </p:spPr>
      </p:pic>
      <p:sp>
        <p:nvSpPr>
          <p:cNvPr id="14" name="Title 27">
            <a:extLst>
              <a:ext uri="{FF2B5EF4-FFF2-40B4-BE49-F238E27FC236}">
                <a16:creationId xmlns:a16="http://schemas.microsoft.com/office/drawing/2014/main" id="{8DE587DC-3E9A-452A-9FA1-DFBB52B771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0794" y="3043758"/>
            <a:ext cx="4056362" cy="147904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800" b="0" i="0">
                <a:solidFill>
                  <a:schemeClr val="bg1"/>
                </a:solidFill>
                <a:latin typeface="Century Gothic" panose="020B0502020202020204" pitchFamily="34" charset="0"/>
                <a:ea typeface="Segoe UI Historic" panose="020B0502040204020203" pitchFamily="34" charset="0"/>
                <a:cs typeface="Cordia New" panose="020B0304020202020204" pitchFamily="34" charset="-34"/>
              </a:defRPr>
            </a:lvl1pPr>
          </a:lstStyle>
          <a:p>
            <a:r>
              <a:rPr lang="lt-LT" dirty="0"/>
              <a:t>Prezentacijos pavadinimas</a:t>
            </a:r>
            <a:endParaRPr lang="en-US" dirty="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3A136B97-5C26-4649-80B6-2248807EBF46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850794" y="1304266"/>
            <a:ext cx="3791617" cy="3490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Data</a:t>
            </a:r>
            <a:endParaRPr lang="en-GB" dirty="0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8791CBF5-718E-4468-A2EA-80DDAE3DEB40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850793" y="4761439"/>
            <a:ext cx="3791617" cy="87116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Vardas Pavardė</a:t>
            </a:r>
          </a:p>
          <a:p>
            <a:pPr lvl="0"/>
            <a:r>
              <a:rPr lang="lt-LT" dirty="0"/>
              <a:t>Pareigos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0295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o skaidrė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ačiakampis 3">
            <a:extLst>
              <a:ext uri="{FF2B5EF4-FFF2-40B4-BE49-F238E27FC236}">
                <a16:creationId xmlns:a16="http://schemas.microsoft.com/office/drawing/2014/main" id="{E8781EDA-2A23-4DD6-A6CD-FE9161041E7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" name="Picture 8" descr="A picture containing factory, coming, smoke, traveling&#10;&#10;Description automatically generated">
            <a:extLst>
              <a:ext uri="{FF2B5EF4-FFF2-40B4-BE49-F238E27FC236}">
                <a16:creationId xmlns:a16="http://schemas.microsoft.com/office/drawing/2014/main" id="{B1B8FDCA-933A-4C7A-859D-CB1F00D055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78116" y="0"/>
            <a:ext cx="5113884" cy="6858000"/>
          </a:xfrm>
          <a:prstGeom prst="rect">
            <a:avLst/>
          </a:prstGeom>
        </p:spPr>
      </p:pic>
      <p:pic>
        <p:nvPicPr>
          <p:cNvPr id="7" name="Paveikslėlis 8">
            <a:extLst>
              <a:ext uri="{FF2B5EF4-FFF2-40B4-BE49-F238E27FC236}">
                <a16:creationId xmlns:a16="http://schemas.microsoft.com/office/drawing/2014/main" id="{4AF27BD9-0FA9-4DC0-9545-2FE6B4B2E2B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319" y="0"/>
            <a:ext cx="12192000" cy="6858000"/>
          </a:xfrm>
          <a:prstGeom prst="rect">
            <a:avLst/>
          </a:prstGeom>
        </p:spPr>
      </p:pic>
      <p:pic>
        <p:nvPicPr>
          <p:cNvPr id="13" name="Paveikslėlis 14">
            <a:extLst>
              <a:ext uri="{FF2B5EF4-FFF2-40B4-BE49-F238E27FC236}">
                <a16:creationId xmlns:a16="http://schemas.microsoft.com/office/drawing/2014/main" id="{6382856E-B06F-4797-846E-19495E686BE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794" y="5953612"/>
            <a:ext cx="3123398" cy="358422"/>
          </a:xfrm>
          <a:prstGeom prst="rect">
            <a:avLst/>
          </a:prstGeom>
        </p:spPr>
      </p:pic>
      <p:sp>
        <p:nvSpPr>
          <p:cNvPr id="14" name="Title 27">
            <a:extLst>
              <a:ext uri="{FF2B5EF4-FFF2-40B4-BE49-F238E27FC236}">
                <a16:creationId xmlns:a16="http://schemas.microsoft.com/office/drawing/2014/main" id="{80360D02-6E0A-42CF-9A6A-0C6B57EFAA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0794" y="3043758"/>
            <a:ext cx="4056362" cy="147904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800" b="0" i="0">
                <a:solidFill>
                  <a:schemeClr val="bg1"/>
                </a:solidFill>
                <a:latin typeface="Century Gothic" panose="020B0502020202020204" pitchFamily="34" charset="0"/>
                <a:ea typeface="Segoe UI Historic" panose="020B0502040204020203" pitchFamily="34" charset="0"/>
                <a:cs typeface="Cordia New" panose="020B0304020202020204" pitchFamily="34" charset="-34"/>
              </a:defRPr>
            </a:lvl1pPr>
          </a:lstStyle>
          <a:p>
            <a:r>
              <a:rPr lang="lt-LT" dirty="0"/>
              <a:t>Prezentacijos pavadinimas</a:t>
            </a:r>
            <a:endParaRPr lang="en-US" dirty="0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516C8517-F2BC-4088-A138-383043EC4DB1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850794" y="1304266"/>
            <a:ext cx="3791617" cy="3490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Data</a:t>
            </a:r>
            <a:endParaRPr lang="en-GB" dirty="0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BC593665-DC3B-43FD-B492-02FBCFC77FB6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850793" y="4761439"/>
            <a:ext cx="3791617" cy="87116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Vardas Pavardė</a:t>
            </a:r>
          </a:p>
          <a:p>
            <a:pPr lvl="0"/>
            <a:r>
              <a:rPr lang="lt-LT" dirty="0"/>
              <a:t>Pareigos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790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o skaidrė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ačiakampis 3">
            <a:extLst>
              <a:ext uri="{FF2B5EF4-FFF2-40B4-BE49-F238E27FC236}">
                <a16:creationId xmlns:a16="http://schemas.microsoft.com/office/drawing/2014/main" id="{6F8E2EC8-887B-4E14-8E4A-41C3699C3B0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FC6D4B1-E21E-44A1-B31D-8A5FB3B824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98384" y="0"/>
            <a:ext cx="5084715" cy="6858000"/>
          </a:xfrm>
          <a:prstGeom prst="rect">
            <a:avLst/>
          </a:prstGeom>
        </p:spPr>
      </p:pic>
      <p:pic>
        <p:nvPicPr>
          <p:cNvPr id="8" name="Paveikslėlis 8">
            <a:extLst>
              <a:ext uri="{FF2B5EF4-FFF2-40B4-BE49-F238E27FC236}">
                <a16:creationId xmlns:a16="http://schemas.microsoft.com/office/drawing/2014/main" id="{DC02FEA9-9C92-4D02-BE58-76102FEEECE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615" y="0"/>
            <a:ext cx="12192000" cy="6858000"/>
          </a:xfrm>
          <a:prstGeom prst="rect">
            <a:avLst/>
          </a:prstGeom>
        </p:spPr>
      </p:pic>
      <p:pic>
        <p:nvPicPr>
          <p:cNvPr id="14" name="Paveikslėlis 14">
            <a:extLst>
              <a:ext uri="{FF2B5EF4-FFF2-40B4-BE49-F238E27FC236}">
                <a16:creationId xmlns:a16="http://schemas.microsoft.com/office/drawing/2014/main" id="{B627E379-5A86-40B8-B0C4-32D173F7126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794" y="5953612"/>
            <a:ext cx="3123398" cy="358422"/>
          </a:xfrm>
          <a:prstGeom prst="rect">
            <a:avLst/>
          </a:prstGeom>
        </p:spPr>
      </p:pic>
      <p:sp>
        <p:nvSpPr>
          <p:cNvPr id="15" name="Title 27">
            <a:extLst>
              <a:ext uri="{FF2B5EF4-FFF2-40B4-BE49-F238E27FC236}">
                <a16:creationId xmlns:a16="http://schemas.microsoft.com/office/drawing/2014/main" id="{41ED7361-15C4-4C67-BAD6-AF1F5EDA6F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0794" y="3043758"/>
            <a:ext cx="4056362" cy="147904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800" b="0" i="0">
                <a:solidFill>
                  <a:schemeClr val="bg1"/>
                </a:solidFill>
                <a:latin typeface="Century Gothic" panose="020B0502020202020204" pitchFamily="34" charset="0"/>
                <a:ea typeface="Segoe UI Historic" panose="020B0502040204020203" pitchFamily="34" charset="0"/>
                <a:cs typeface="Cordia New" panose="020B0304020202020204" pitchFamily="34" charset="-34"/>
              </a:defRPr>
            </a:lvl1pPr>
          </a:lstStyle>
          <a:p>
            <a:r>
              <a:rPr lang="lt-LT" dirty="0"/>
              <a:t>Prezentacijos pavadinimas</a:t>
            </a:r>
            <a:endParaRPr lang="en-US" dirty="0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2389461D-480F-4B49-8455-DBF49CDF598A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850794" y="1304266"/>
            <a:ext cx="3791617" cy="3490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Data</a:t>
            </a:r>
            <a:endParaRPr lang="en-GB" dirty="0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193CDDF4-538B-4172-9483-F7D5990879F1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850793" y="4761439"/>
            <a:ext cx="3791617" cy="87116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Vardas Pavardė</a:t>
            </a:r>
          </a:p>
          <a:p>
            <a:pPr lvl="0"/>
            <a:r>
              <a:rPr lang="lt-LT" dirty="0"/>
              <a:t>Pareigos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0793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35D4236-7F92-CE4B-9634-831D96FFA303}"/>
              </a:ext>
            </a:extLst>
          </p:cNvPr>
          <p:cNvSpPr/>
          <p:nvPr userDrawn="1"/>
        </p:nvSpPr>
        <p:spPr>
          <a:xfrm>
            <a:off x="6727592" y="-1327"/>
            <a:ext cx="546440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86706" y="1625599"/>
            <a:ext cx="5486546" cy="4774451"/>
          </a:xfr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EB6D2E"/>
              </a:buClr>
              <a:buSzTx/>
              <a:buFont typeface="Arial" panose="020B0604020202020204" pitchFamily="34" charset="0"/>
              <a:buChar char="•"/>
              <a:tabLst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 yra Lietuvos gamtinių dujų perdavimo sistemos </a:t>
            </a:r>
            <a:r>
              <a:rPr lang="lt-LT" dirty="0" err="1"/>
              <a:t>opearatorius</a:t>
            </a:r>
            <a:r>
              <a:rPr lang="lt-LT" dirty="0"/>
              <a:t>, atsakingas už gamtinių dujų perdavimą (transportavimą aukšto slėgio </a:t>
            </a:r>
          </a:p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 yra Lietuvos gamtinių dujų perdavimo sistemos </a:t>
            </a:r>
            <a:r>
              <a:rPr lang="lt-LT" dirty="0" err="1"/>
              <a:t>opearatorius</a:t>
            </a:r>
            <a:r>
              <a:rPr lang="lt-LT" dirty="0"/>
              <a:t>, atsakingas už gamtinių dujų perdavimą (transportavimą aukšto slėgio </a:t>
            </a:r>
          </a:p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 yra Lietuvos gamtinių dujų perdavimo sistemos </a:t>
            </a:r>
            <a:r>
              <a:rPr lang="lt-LT" dirty="0" err="1"/>
              <a:t>opearatorius</a:t>
            </a:r>
            <a:r>
              <a:rPr lang="lt-LT" dirty="0"/>
              <a:t>, atsakingas už gamtinių dujų perdavimą (transportavimą aukšto slėgio vamzdynais)</a:t>
            </a:r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7CCDB7C4-A63B-0F4E-9FEC-A47C77AE83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3960" y="246548"/>
            <a:ext cx="5532040" cy="1221009"/>
          </a:xfrm>
        </p:spPr>
        <p:txBody>
          <a:bodyPr anchor="t">
            <a:noAutofit/>
          </a:bodyPr>
          <a:lstStyle>
            <a:lvl1pPr>
              <a:defRPr sz="30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Skaidrė</a:t>
            </a:r>
            <a:r>
              <a:rPr lang="en-GB" dirty="0"/>
              <a:t> </a:t>
            </a:r>
            <a:r>
              <a:rPr lang="en-GB" dirty="0" err="1"/>
              <a:t>skirta</a:t>
            </a:r>
            <a:r>
              <a:rPr lang="en-GB" dirty="0"/>
              <a:t> </a:t>
            </a:r>
            <a:r>
              <a:rPr lang="en-GB" dirty="0" err="1"/>
              <a:t>kitai</a:t>
            </a:r>
            <a:r>
              <a:rPr lang="en-GB" dirty="0"/>
              <a:t> </a:t>
            </a:r>
            <a:r>
              <a:rPr lang="en-GB" dirty="0" err="1"/>
              <a:t>vizualinei</a:t>
            </a:r>
            <a:r>
              <a:rPr lang="en-GB" dirty="0"/>
              <a:t> </a:t>
            </a:r>
            <a:r>
              <a:rPr lang="en-GB" dirty="0" err="1"/>
              <a:t>medžiagai</a:t>
            </a:r>
            <a:r>
              <a:rPr lang="en-GB" dirty="0"/>
              <a:t> </a:t>
            </a:r>
            <a:r>
              <a:rPr lang="en-GB" dirty="0" err="1"/>
              <a:t>su</a:t>
            </a:r>
            <a:r>
              <a:rPr lang="en-GB" dirty="0"/>
              <a:t> </a:t>
            </a:r>
            <a:r>
              <a:rPr lang="en-GB" dirty="0" err="1"/>
              <a:t>tektu</a:t>
            </a:r>
            <a:endParaRPr lang="en-US" dirty="0"/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28255228-F4F3-AE46-917C-1A398CF46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9345" y="122995"/>
            <a:ext cx="651074" cy="365125"/>
          </a:xfrm>
        </p:spPr>
        <p:txBody>
          <a:bodyPr/>
          <a:lstStyle>
            <a:lvl1pPr>
              <a:defRPr b="1" i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781990B8-1A1E-A849-B14F-345B45BD51F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12862BA-BE0F-904A-BCB8-8DDD87046F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-1" y="6689100"/>
            <a:ext cx="12192012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450266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usčia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AE23EDC-7870-3E4C-83E4-8678634B58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6548"/>
            <a:ext cx="7039708" cy="654601"/>
          </a:xfrm>
        </p:spPr>
        <p:txBody>
          <a:bodyPr anchor="t">
            <a:noAutofit/>
          </a:bodyPr>
          <a:lstStyle>
            <a:lvl1pPr>
              <a:defRPr sz="30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Antraštė</a:t>
            </a:r>
            <a:endParaRPr lang="en-US" dirty="0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CD223C94-6197-5A45-8B16-722A5E54C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9345" y="122995"/>
            <a:ext cx="651074" cy="365125"/>
          </a:xfrm>
        </p:spPr>
        <p:txBody>
          <a:bodyPr/>
          <a:lstStyle>
            <a:lvl1pPr>
              <a:defRPr b="1" i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781990B8-1A1E-A849-B14F-345B45BD51F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334642-AD07-2E4C-99B1-C8171AD5B2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-1" y="6689100"/>
            <a:ext cx="12192012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063959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ksto bulletpoint eilute pavyzd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B1785DD8-0D0E-4334-8994-CAD93212AD53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298288" y="2856441"/>
            <a:ext cx="9403292" cy="3169403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Tx/>
              <a:buFont typeface="Arial" panose="020B0604020202020204" pitchFamily="34" charset="0"/>
              <a:buChar char="•"/>
              <a:tabLst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285750" lvl="0" indent="-285750"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</a:t>
            </a: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6493AE9-F85F-4A97-90F9-8CA86025BB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5690" y="476183"/>
            <a:ext cx="9380620" cy="58261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Teksto</a:t>
            </a:r>
            <a:r>
              <a:rPr lang="en-GB" dirty="0"/>
              <a:t> </a:t>
            </a:r>
            <a:r>
              <a:rPr lang="en-GB" dirty="0" err="1"/>
              <a:t>bulletpoint</a:t>
            </a:r>
            <a:r>
              <a:rPr lang="en-GB" dirty="0"/>
              <a:t> </a:t>
            </a:r>
            <a:r>
              <a:rPr lang="lt-LT" dirty="0"/>
              <a:t>eilute</a:t>
            </a:r>
            <a:r>
              <a:rPr lang="en-GB" dirty="0"/>
              <a:t> </a:t>
            </a:r>
            <a:r>
              <a:rPr lang="en-GB" dirty="0" err="1"/>
              <a:t>pavyzdys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E5A5A720-C7E9-4BB4-80CF-B6F71F695BEE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1305671" y="2076997"/>
            <a:ext cx="2710427" cy="4737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9946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riny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ačiakampis 3">
            <a:extLst>
              <a:ext uri="{FF2B5EF4-FFF2-40B4-BE49-F238E27FC236}">
                <a16:creationId xmlns:a16="http://schemas.microsoft.com/office/drawing/2014/main" id="{2A90D662-ADEC-4B40-A759-AA09A29995C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7" name="Paveikslėlis 9" descr="Paveikslėlis, kuriame yra medis, dangus, laukas, augalas&#10;&#10;Automatiškai sugeneruotas aprašymas">
            <a:extLst>
              <a:ext uri="{FF2B5EF4-FFF2-40B4-BE49-F238E27FC236}">
                <a16:creationId xmlns:a16="http://schemas.microsoft.com/office/drawing/2014/main" id="{690478EF-C7DF-4A04-9F08-787F504EA7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53834" y="-10464"/>
            <a:ext cx="5038166" cy="6868464"/>
          </a:xfrm>
          <a:prstGeom prst="rect">
            <a:avLst/>
          </a:prstGeom>
        </p:spPr>
      </p:pic>
      <p:pic>
        <p:nvPicPr>
          <p:cNvPr id="6" name="Paveikslėlis 10">
            <a:extLst>
              <a:ext uri="{FF2B5EF4-FFF2-40B4-BE49-F238E27FC236}">
                <a16:creationId xmlns:a16="http://schemas.microsoft.com/office/drawing/2014/main" id="{3DC578C7-CAD1-4F82-991C-5D8AC174EC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37" r="25756"/>
          <a:stretch/>
        </p:blipFill>
        <p:spPr>
          <a:xfrm>
            <a:off x="6255845" y="-1390"/>
            <a:ext cx="5865136" cy="6858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748E63E5-00F0-44A4-AE8B-FAA49E3ECD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7231" y="1175132"/>
            <a:ext cx="5276710" cy="743096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Turinys</a:t>
            </a:r>
            <a:endParaRPr lang="en-US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1D9C9443-D012-4F78-8017-DBB090816A9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707232" y="2580468"/>
            <a:ext cx="5276710" cy="416904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+mj-lt"/>
              <a:buAutoNum type="arabicPeriod"/>
              <a:defRPr sz="14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Infrastruktūra / Dujų tinklas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Dujų rinka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Dujotiekių jungtis tarp Lenkijos ir Lietuvos GIPL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Žmonės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Finansai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Aplinkosauga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Darbuotojų sauga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Socialinė atsakomybė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Inovacijos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Žaliosios dujos</a:t>
            </a:r>
          </a:p>
        </p:txBody>
      </p:sp>
    </p:spTree>
    <p:extLst>
      <p:ext uri="{BB962C8B-B14F-4D97-AF65-F5344CB8AC3E}">
        <p14:creationId xmlns:p14="http://schemas.microsoft.com/office/powerpoint/2010/main" val="3657303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rastruktūra /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veikslėlis 2">
            <a:extLst>
              <a:ext uri="{FF2B5EF4-FFF2-40B4-BE49-F238E27FC236}">
                <a16:creationId xmlns:a16="http://schemas.microsoft.com/office/drawing/2014/main" id="{52FCA1DD-2732-4343-9644-7ED6E21F72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8160" y="3104850"/>
            <a:ext cx="5372140" cy="3758813"/>
          </a:xfrm>
          <a:prstGeom prst="rect">
            <a:avLst/>
          </a:prstGeom>
        </p:spPr>
      </p:pic>
      <p:pic>
        <p:nvPicPr>
          <p:cNvPr id="9" name="Paveikslėlis 6">
            <a:extLst>
              <a:ext uri="{FF2B5EF4-FFF2-40B4-BE49-F238E27FC236}">
                <a16:creationId xmlns:a16="http://schemas.microsoft.com/office/drawing/2014/main" id="{984571D8-B874-438D-845C-9E6933EF72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EB3077A-1863-4330-A960-30CE39EC32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165969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/>
              <a:t>Infrastruktūra</a:t>
            </a:r>
            <a:r>
              <a:rPr lang="en-GB" dirty="0"/>
              <a:t> / </a:t>
            </a:r>
            <a:br>
              <a:rPr lang="en-GB" dirty="0"/>
            </a:br>
            <a:r>
              <a:rPr lang="en-GB" dirty="0" err="1"/>
              <a:t>Dujų</a:t>
            </a:r>
            <a:r>
              <a:rPr lang="en-GB" dirty="0"/>
              <a:t> </a:t>
            </a:r>
            <a:r>
              <a:rPr lang="en-GB" dirty="0" err="1"/>
              <a:t>tinklas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384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jų rin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2E7A9D4B-17DC-4543-8BBA-0329BD1FD4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8160" y="3104850"/>
            <a:ext cx="5372140" cy="3758813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370BB29E-6A05-4C4F-A51F-50E572EE340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576AFA2-491C-4A28-B092-0BA587AE57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165969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/>
              <a:t>Dujų</a:t>
            </a:r>
            <a:r>
              <a:rPr lang="en-GB" dirty="0"/>
              <a:t> </a:t>
            </a:r>
            <a:r>
              <a:rPr lang="lt-LT" dirty="0"/>
              <a:t>rinka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9911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jotiekių jungti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DCE4382-E02C-4D38-8CB9-A65467264F3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165969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Dujotiekių jungtis </a:t>
            </a:r>
            <a:b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</a:b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tarp Lenkijos ir Lietuvos GIPL</a:t>
            </a:r>
          </a:p>
        </p:txBody>
      </p:sp>
      <p:pic>
        <p:nvPicPr>
          <p:cNvPr id="3" name="Picture 2" descr="A picture containing tree, outdoor, transport, forest&#10;&#10;Description automatically generated">
            <a:extLst>
              <a:ext uri="{FF2B5EF4-FFF2-40B4-BE49-F238E27FC236}">
                <a16:creationId xmlns:a16="http://schemas.microsoft.com/office/drawing/2014/main" id="{52E14135-9A39-40A3-96A1-8F9D1CE0D4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9900" y="3114675"/>
            <a:ext cx="5372100" cy="3743325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DAE2EF81-3F85-4E75-8EA9-BACA657519A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290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Žmonės ir kultū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person, indoor, window&#10;&#10;Description automatically generated">
            <a:extLst>
              <a:ext uri="{FF2B5EF4-FFF2-40B4-BE49-F238E27FC236}">
                <a16:creationId xmlns:a16="http://schemas.microsoft.com/office/drawing/2014/main" id="{0EED51AC-D182-46D2-AC8E-DD413EA4B1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9900" y="3114675"/>
            <a:ext cx="5372100" cy="3743325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3C0E418D-D410-41E7-A803-A030FB4664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57AF6544-4D12-4FE3-A7F7-D08C9D10C3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1659693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Žmonės ir kultūra</a:t>
            </a:r>
            <a:endParaRPr lang="lt-LT" sz="4000" b="1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9812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buotojų sau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0B0FFB7-F840-4B50-B39A-24E3CC8DBC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81397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Darbuotojų sauga</a:t>
            </a:r>
            <a:endParaRPr lang="lt-LT" sz="4000" b="1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aveikslėlis 2">
            <a:extLst>
              <a:ext uri="{FF2B5EF4-FFF2-40B4-BE49-F238E27FC236}">
                <a16:creationId xmlns:a16="http://schemas.microsoft.com/office/drawing/2014/main" id="{E81F68D9-877B-402E-96CB-6463486D71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8160" y="3104850"/>
            <a:ext cx="5372140" cy="3758813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87185AB8-1309-4F02-A81A-EA6A206080F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3971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ns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4E3AB021-03DC-4743-9A32-135A738277E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8160" y="3104850"/>
            <a:ext cx="5372140" cy="3758813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98A748F5-9D27-4881-B926-E56826A735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89A11930-B264-47F7-8EAD-F8419399BF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81397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Finansai</a:t>
            </a:r>
            <a:endParaRPr lang="lt-LT" sz="4000" b="1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7903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linkosau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aveikslėlis 2">
            <a:extLst>
              <a:ext uri="{FF2B5EF4-FFF2-40B4-BE49-F238E27FC236}">
                <a16:creationId xmlns:a16="http://schemas.microsoft.com/office/drawing/2014/main" id="{B45AE890-F9EA-4D35-9570-83030627BDF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8160" y="3104850"/>
            <a:ext cx="5372140" cy="3758813"/>
          </a:xfrm>
          <a:prstGeom prst="rect">
            <a:avLst/>
          </a:prstGeom>
        </p:spPr>
      </p:pic>
      <p:pic>
        <p:nvPicPr>
          <p:cNvPr id="8" name="Paveikslėlis 6">
            <a:extLst>
              <a:ext uri="{FF2B5EF4-FFF2-40B4-BE49-F238E27FC236}">
                <a16:creationId xmlns:a16="http://schemas.microsoft.com/office/drawing/2014/main" id="{52455404-BB75-4EAB-B06B-FB318B2CFEE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7F1D390-EA3F-46EC-8BA6-72C47CC430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81397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Aplinkosauga</a:t>
            </a:r>
            <a:endParaRPr lang="lt-LT" sz="4000" b="1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5171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ovacij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C01C6DB2-2F32-461C-B013-763F760A712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8160" y="3104850"/>
            <a:ext cx="5372140" cy="3758813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50CED7FD-0D0A-4557-9C10-270719EF159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2E8F3D4-0D51-40DD-B93F-F29648198E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81397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Inovacijos</a:t>
            </a:r>
            <a:endParaRPr lang="lt-LT" sz="4000" b="1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1524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cialinė atsakomyb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6FA8956A-2324-4EAA-811C-E61BB41A37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8160" y="3104850"/>
            <a:ext cx="5372140" cy="3758813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97CD2D75-6C6A-4FDF-A704-AB6A5750A1C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3BEE5FC-63C7-471D-B461-F261C47023E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123242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Socialinė atsakomybė</a:t>
            </a:r>
            <a:endParaRPr lang="lt-LT" sz="4000" b="1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50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Žaliosios duj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plant&#10;&#10;Description automatically generated with medium confidence">
            <a:extLst>
              <a:ext uri="{FF2B5EF4-FFF2-40B4-BE49-F238E27FC236}">
                <a16:creationId xmlns:a16="http://schemas.microsoft.com/office/drawing/2014/main" id="{F4CAD09A-D040-4BE3-9447-E6AD663427F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9900" y="3114675"/>
            <a:ext cx="5372100" cy="3743325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FC043353-38A6-49E1-8777-3E5CD324CF9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0509D28F-1615-4406-ACC9-716E0FA6CB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612219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Žaliosios dujos</a:t>
            </a:r>
            <a:endParaRPr lang="lt-LT" sz="4000" b="1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2030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ndenil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ree&#10;&#10;Description automatically generated">
            <a:extLst>
              <a:ext uri="{FF2B5EF4-FFF2-40B4-BE49-F238E27FC236}">
                <a16:creationId xmlns:a16="http://schemas.microsoft.com/office/drawing/2014/main" id="{25DB07DC-A8D8-4376-8E2B-E72F503DAF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9415" y="3099187"/>
            <a:ext cx="5432585" cy="3758813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85372C4C-2A7E-4987-9D51-622680C594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1E8B533-25A2-438A-9C40-DCD0F26980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612219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Vandenilis</a:t>
            </a:r>
            <a:endParaRPr lang="lt-LT" sz="4000" b="1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9594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meta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ground&#10;&#10;Description automatically generated">
            <a:extLst>
              <a:ext uri="{FF2B5EF4-FFF2-40B4-BE49-F238E27FC236}">
                <a16:creationId xmlns:a16="http://schemas.microsoft.com/office/drawing/2014/main" id="{EB44B542-879F-4C2D-9990-2CC7112332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9900" y="3114675"/>
            <a:ext cx="5372100" cy="3743325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2855E9D4-980F-4EC4-AB75-9F5BC759B1C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90D703C-89C1-4467-B6C9-8EAA969A397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71670"/>
            <a:ext cx="5276710" cy="612219"/>
          </a:xfrm>
          <a:prstGeom prst="rect">
            <a:avLst/>
          </a:prstGeo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  <a:cs typeface="Gujarati Sangam MN" pitchFamily="2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Biometanas</a:t>
            </a:r>
            <a:endParaRPr lang="lt-LT" sz="4000" b="1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2418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a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5E3940A-D8F8-4F41-B305-F6B49B33B8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pic>
        <p:nvPicPr>
          <p:cNvPr id="3" name="Paveikslėlis 10">
            <a:extLst>
              <a:ext uri="{FF2B5EF4-FFF2-40B4-BE49-F238E27FC236}">
                <a16:creationId xmlns:a16="http://schemas.microsoft.com/office/drawing/2014/main" id="{9961CBC0-9CDC-4EBD-BD3D-2B96D5A47C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470" r="25757"/>
          <a:stretch/>
        </p:blipFill>
        <p:spPr>
          <a:xfrm>
            <a:off x="6367492" y="-7684"/>
            <a:ext cx="5824508" cy="6858000"/>
          </a:xfrm>
          <a:prstGeom prst="rect">
            <a:avLst/>
          </a:prstGeom>
        </p:spPr>
      </p:pic>
      <p:pic>
        <p:nvPicPr>
          <p:cNvPr id="5" name="Paveikslėlis 8">
            <a:extLst>
              <a:ext uri="{FF2B5EF4-FFF2-40B4-BE49-F238E27FC236}">
                <a16:creationId xmlns:a16="http://schemas.microsoft.com/office/drawing/2014/main" id="{D78C3F51-DBC4-45F0-8153-7DCD8425298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DDE5991-F877-43FB-909E-853E6949C9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98146"/>
            <a:ext cx="3933171" cy="1205949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Žaliosios</a:t>
            </a:r>
            <a:r>
              <a:rPr lang="en-GB" dirty="0"/>
              <a:t> </a:t>
            </a:r>
            <a:r>
              <a:rPr lang="en-GB" dirty="0" err="1"/>
              <a:t>technologijos</a:t>
            </a:r>
            <a:endParaRPr lang="en-US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EC4B866D-9B9F-4D8D-BF53-C11BA05E5677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1298288" y="4155873"/>
            <a:ext cx="5404729" cy="1787727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operatorius, atsakingas už gamtinių dujų perdavimą (transportavimą aukšto slėgio vamzdynais) sistemos naudotojams, gamtinių dujų infrastruktūros eksploatavimą, priežiūrą ir plėtojimą.</a:t>
            </a:r>
          </a:p>
        </p:txBody>
      </p:sp>
    </p:spTree>
    <p:extLst>
      <p:ext uri="{BB962C8B-B14F-4D97-AF65-F5344CB8AC3E}">
        <p14:creationId xmlns:p14="http://schemas.microsoft.com/office/powerpoint/2010/main" val="4769571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ky, outdoor, yellow&#10;&#10;Description automatically generated">
            <a:extLst>
              <a:ext uri="{FF2B5EF4-FFF2-40B4-BE49-F238E27FC236}">
                <a16:creationId xmlns:a16="http://schemas.microsoft.com/office/drawing/2014/main" id="{C112D74D-ACC6-4B92-B333-5CA99B44547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77456" y="0"/>
            <a:ext cx="4714544" cy="6858000"/>
          </a:xfrm>
          <a:prstGeom prst="rect">
            <a:avLst/>
          </a:prstGeom>
        </p:spPr>
      </p:pic>
      <p:pic>
        <p:nvPicPr>
          <p:cNvPr id="6" name="Paveikslėlis 10">
            <a:extLst>
              <a:ext uri="{FF2B5EF4-FFF2-40B4-BE49-F238E27FC236}">
                <a16:creationId xmlns:a16="http://schemas.microsoft.com/office/drawing/2014/main" id="{608C2E74-4A77-4277-A7D8-E4BDE9F10C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470" r="25757"/>
          <a:stretch/>
        </p:blipFill>
        <p:spPr>
          <a:xfrm>
            <a:off x="6367492" y="-926334"/>
            <a:ext cx="5824508" cy="6858000"/>
          </a:xfrm>
          <a:prstGeom prst="rect">
            <a:avLst/>
          </a:prstGeom>
        </p:spPr>
      </p:pic>
      <p:pic>
        <p:nvPicPr>
          <p:cNvPr id="7" name="Paveikslėlis 8">
            <a:extLst>
              <a:ext uri="{FF2B5EF4-FFF2-40B4-BE49-F238E27FC236}">
                <a16:creationId xmlns:a16="http://schemas.microsoft.com/office/drawing/2014/main" id="{55B2F665-B947-4EEB-B2DD-A1454C0AB4D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4C8F98E-517F-483D-B95F-027D2CD135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98146"/>
            <a:ext cx="3933171" cy="1205949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Žaliosios</a:t>
            </a:r>
            <a:r>
              <a:rPr lang="en-GB" dirty="0"/>
              <a:t> </a:t>
            </a:r>
            <a:r>
              <a:rPr lang="en-GB" dirty="0" err="1"/>
              <a:t>technologijos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B481D75E-1B05-4AA1-BA16-DD12301F45A5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1298288" y="4155873"/>
            <a:ext cx="5404729" cy="1787727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operatorius, atsakingas už gamtinių dujų perdavimą (transportavimą aukšto slėgio vamzdynais) sistemos naudotojams, gamtinių dujų infrastruktūros eksploatavimą, priežiūrą ir plėtojimą.</a:t>
            </a:r>
          </a:p>
        </p:txBody>
      </p:sp>
    </p:spTree>
    <p:extLst>
      <p:ext uri="{BB962C8B-B14F-4D97-AF65-F5344CB8AC3E}">
        <p14:creationId xmlns:p14="http://schemas.microsoft.com/office/powerpoint/2010/main" val="14791848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m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44C8F98E-517F-483D-B95F-027D2CD135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98146"/>
            <a:ext cx="3933171" cy="1205949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Žaliosios</a:t>
            </a:r>
            <a:r>
              <a:rPr lang="en-GB" dirty="0"/>
              <a:t> </a:t>
            </a:r>
            <a:r>
              <a:rPr lang="en-GB" dirty="0" err="1"/>
              <a:t>technologijos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B481D75E-1B05-4AA1-BA16-DD12301F45A5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1298288" y="4155873"/>
            <a:ext cx="5404729" cy="1787727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operatorius, atsakingas už gamtinių dujų perdavimą (transportavimą aukšto slėgio vamzdynais) sistemos naudotojams, gamtinių dujų infrastruktūros eksploatavimą, priežiūrą ir plėtojimą.</a:t>
            </a:r>
          </a:p>
        </p:txBody>
      </p:sp>
      <p:pic>
        <p:nvPicPr>
          <p:cNvPr id="3" name="Picture 2" descr="A picture containing sky, grass, outdoor&#10;&#10;Description automatically generated">
            <a:extLst>
              <a:ext uri="{FF2B5EF4-FFF2-40B4-BE49-F238E27FC236}">
                <a16:creationId xmlns:a16="http://schemas.microsoft.com/office/drawing/2014/main" id="{3C634373-D86F-43B5-9932-69ABC587EB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00" y="7684"/>
            <a:ext cx="4572000" cy="6858000"/>
          </a:xfrm>
          <a:prstGeom prst="rect">
            <a:avLst/>
          </a:prstGeom>
        </p:spPr>
      </p:pic>
      <p:pic>
        <p:nvPicPr>
          <p:cNvPr id="6" name="Paveikslėlis 10">
            <a:extLst>
              <a:ext uri="{FF2B5EF4-FFF2-40B4-BE49-F238E27FC236}">
                <a16:creationId xmlns:a16="http://schemas.microsoft.com/office/drawing/2014/main" id="{608C2E74-4A77-4277-A7D8-E4BDE9F10C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470" r="25757"/>
          <a:stretch/>
        </p:blipFill>
        <p:spPr>
          <a:xfrm>
            <a:off x="6096000" y="7684"/>
            <a:ext cx="5824508" cy="6858000"/>
          </a:xfrm>
          <a:prstGeom prst="rect">
            <a:avLst/>
          </a:prstGeom>
        </p:spPr>
      </p:pic>
      <p:pic>
        <p:nvPicPr>
          <p:cNvPr id="7" name="Paveikslėlis 8">
            <a:extLst>
              <a:ext uri="{FF2B5EF4-FFF2-40B4-BE49-F238E27FC236}">
                <a16:creationId xmlns:a16="http://schemas.microsoft.com/office/drawing/2014/main" id="{55B2F665-B947-4EEB-B2DD-A1454C0AB4D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0648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a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veikslėlis 8">
            <a:extLst>
              <a:ext uri="{FF2B5EF4-FFF2-40B4-BE49-F238E27FC236}">
                <a16:creationId xmlns:a16="http://schemas.microsoft.com/office/drawing/2014/main" id="{6837BF50-DDB7-411B-BC57-DB0578C75D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pic>
        <p:nvPicPr>
          <p:cNvPr id="5" name="Picture 4" descr="A picture containing gear&#10;&#10;Description automatically generated">
            <a:extLst>
              <a:ext uri="{FF2B5EF4-FFF2-40B4-BE49-F238E27FC236}">
                <a16:creationId xmlns:a16="http://schemas.microsoft.com/office/drawing/2014/main" id="{454F0644-39AE-48BA-AF96-7A047F4D2D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879727" y="879727"/>
            <a:ext cx="6858000" cy="5098546"/>
          </a:xfrm>
          <a:prstGeom prst="rect">
            <a:avLst/>
          </a:prstGeom>
        </p:spPr>
      </p:pic>
      <p:pic>
        <p:nvPicPr>
          <p:cNvPr id="6" name="Paveikslėlis 10">
            <a:extLst>
              <a:ext uri="{FF2B5EF4-FFF2-40B4-BE49-F238E27FC236}">
                <a16:creationId xmlns:a16="http://schemas.microsoft.com/office/drawing/2014/main" id="{5EA9C508-A37C-4EF1-BD2E-B5A6757B05B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470" r="25757"/>
          <a:stretch/>
        </p:blipFill>
        <p:spPr>
          <a:xfrm>
            <a:off x="543748" y="0"/>
            <a:ext cx="5824508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AE4D1346-D211-407D-A7B7-0DC2BEC2A8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63277" y="2498146"/>
            <a:ext cx="3933171" cy="1205949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Žaliosios</a:t>
            </a:r>
            <a:r>
              <a:rPr lang="en-GB" dirty="0"/>
              <a:t> </a:t>
            </a:r>
            <a:r>
              <a:rPr lang="en-GB" dirty="0" err="1"/>
              <a:t>technologijos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52B1EFA0-C9B7-4D2E-9DC0-043398017BC8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5963277" y="4155873"/>
            <a:ext cx="5404729" cy="1787727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operatorius, atsakingas už gamtinių dujų perdavimą (transportavimą aukšto slėgio vamzdynais) sistemos naudotojams, gamtinių dujų infrastruktūros eksploatavimą, priežiūrą ir plėtojimą.</a:t>
            </a:r>
          </a:p>
        </p:txBody>
      </p:sp>
    </p:spTree>
    <p:extLst>
      <p:ext uri="{BB962C8B-B14F-4D97-AF65-F5344CB8AC3E}">
        <p14:creationId xmlns:p14="http://schemas.microsoft.com/office/powerpoint/2010/main" val="15464264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aidrė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 descr="Paveikslėlis, kuriame yra žolė, dangus, laukas, geltona&#10;&#10;Automatiškai sugeneruotas aprašymas">
            <a:extLst>
              <a:ext uri="{FF2B5EF4-FFF2-40B4-BE49-F238E27FC236}">
                <a16:creationId xmlns:a16="http://schemas.microsoft.com/office/drawing/2014/main" id="{FB95B267-43B4-4B50-966D-D804FF1C0D9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554747"/>
            <a:ext cx="12192000" cy="5310937"/>
          </a:xfrm>
          <a:prstGeom prst="rect">
            <a:avLst/>
          </a:prstGeom>
        </p:spPr>
      </p:pic>
      <p:pic>
        <p:nvPicPr>
          <p:cNvPr id="5" name="Paveikslėlis 8">
            <a:extLst>
              <a:ext uri="{FF2B5EF4-FFF2-40B4-BE49-F238E27FC236}">
                <a16:creationId xmlns:a16="http://schemas.microsoft.com/office/drawing/2014/main" id="{71CEC983-BC82-4C93-9DCC-C6AC426DF2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72A6C21-0863-44E3-A765-E642504153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51989" y="510018"/>
            <a:ext cx="9488022" cy="694357"/>
          </a:xfrm>
          <a:prstGeom prst="rect">
            <a:avLst/>
          </a:prstGeom>
        </p:spPr>
        <p:txBody>
          <a:bodyPr anchor="t">
            <a:noAutofit/>
          </a:bodyPr>
          <a:lstStyle>
            <a:lvl1pPr algn="ctr"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err="1"/>
              <a:t>Skaidrės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viena</a:t>
            </a:r>
            <a:r>
              <a:rPr lang="en-US" dirty="0"/>
              <a:t> </a:t>
            </a:r>
            <a:r>
              <a:rPr lang="en-US" dirty="0" err="1"/>
              <a:t>nuotrauka</a:t>
            </a:r>
            <a:r>
              <a:rPr lang="en-US" dirty="0"/>
              <a:t> </a:t>
            </a:r>
            <a:r>
              <a:rPr lang="en-US" dirty="0" err="1"/>
              <a:t>pavyzdys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8109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o bulletpoint stulpeliais pavyzd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835D30-0511-4CAC-AEDD-CDCFBFF34E9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5690" y="476183"/>
            <a:ext cx="9380620" cy="58261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Teksto</a:t>
            </a:r>
            <a:r>
              <a:rPr lang="en-GB" dirty="0"/>
              <a:t> </a:t>
            </a:r>
            <a:r>
              <a:rPr lang="en-GB" dirty="0" err="1"/>
              <a:t>bulletpoint</a:t>
            </a:r>
            <a:r>
              <a:rPr lang="en-GB" dirty="0"/>
              <a:t> </a:t>
            </a:r>
            <a:r>
              <a:rPr lang="en-GB" dirty="0" err="1"/>
              <a:t>stulpeliais</a:t>
            </a:r>
            <a:r>
              <a:rPr lang="en-GB" dirty="0"/>
              <a:t> </a:t>
            </a:r>
            <a:r>
              <a:rPr lang="en-GB" dirty="0" err="1"/>
              <a:t>pavyzdys</a:t>
            </a:r>
            <a:endParaRPr lang="en-US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7F918032-CD4D-4718-99F5-242D79145337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1305671" y="2076997"/>
            <a:ext cx="2710427" cy="4737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</a:t>
            </a:r>
            <a:endParaRPr lang="en-GB" dirty="0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CDB3F838-87EF-49B1-9107-1ADE6ED286DE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4740786" y="2078488"/>
            <a:ext cx="2710427" cy="4737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</a:t>
            </a:r>
            <a:endParaRPr lang="en-GB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4B264343-4FEF-4CED-A69B-1D21CC8E1628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8175902" y="2076996"/>
            <a:ext cx="2710427" cy="4737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</a:t>
            </a:r>
            <a:endParaRPr lang="en-GB" dirty="0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B254D4EE-1B64-4669-A146-EF3CD512E0F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305670" y="2826323"/>
            <a:ext cx="2710427" cy="3687666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Tx/>
              <a:buFont typeface="Arial" panose="020B0604020202020204" pitchFamily="34" charset="0"/>
              <a:buChar char="•"/>
              <a:tabLst/>
              <a:defRPr sz="1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285750" lvl="0" indent="-285750"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</a:t>
            </a: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F801A09C-50D0-4458-9D4B-2D4632D9B75F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4740786" y="2821622"/>
            <a:ext cx="2710427" cy="3687666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Tx/>
              <a:buFont typeface="Arial" panose="020B0604020202020204" pitchFamily="34" charset="0"/>
              <a:buChar char="•"/>
              <a:tabLst/>
              <a:defRPr sz="1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285750" lvl="0" indent="-285750"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</a:t>
            </a: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DD39E3D4-BEFD-436A-B3FC-0A8F177EE7EB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8175902" y="2821622"/>
            <a:ext cx="2710427" cy="3687666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Tx/>
              <a:buFont typeface="Arial" panose="020B0604020202020204" pitchFamily="34" charset="0"/>
              <a:buChar char="•"/>
              <a:tabLst/>
              <a:defRPr sz="1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285750" lvl="0" indent="-285750"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</a:t>
            </a: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</a:t>
            </a:r>
          </a:p>
        </p:txBody>
      </p:sp>
    </p:spTree>
    <p:extLst>
      <p:ext uri="{BB962C8B-B14F-4D97-AF65-F5344CB8AC3E}">
        <p14:creationId xmlns:p14="http://schemas.microsoft.com/office/powerpoint/2010/main" val="27507431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o stulpeliais pavyzd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FBEF97C-0926-4F1F-93A9-812BCBD68A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5690" y="476183"/>
            <a:ext cx="9380620" cy="58261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Teksto</a:t>
            </a:r>
            <a:r>
              <a:rPr lang="en-GB" dirty="0"/>
              <a:t> </a:t>
            </a:r>
            <a:r>
              <a:rPr lang="en-GB" dirty="0" err="1"/>
              <a:t>bulletpoint</a:t>
            </a:r>
            <a:r>
              <a:rPr lang="en-GB" dirty="0"/>
              <a:t> </a:t>
            </a:r>
            <a:r>
              <a:rPr lang="en-GB" dirty="0" err="1"/>
              <a:t>stulpeliais</a:t>
            </a:r>
            <a:r>
              <a:rPr lang="en-GB" dirty="0"/>
              <a:t> </a:t>
            </a:r>
            <a:r>
              <a:rPr lang="en-GB" dirty="0" err="1"/>
              <a:t>pavyzdys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A2AC43F2-416B-48D0-8753-12517E691B46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1305671" y="2076997"/>
            <a:ext cx="2710427" cy="4737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</a:t>
            </a:r>
            <a:endParaRPr lang="en-GB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0576FBD9-2E92-492B-B7EE-9C50F1038004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4740786" y="2078488"/>
            <a:ext cx="2710427" cy="4737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</a:t>
            </a:r>
            <a:endParaRPr lang="en-GB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BD2E948-FC58-4031-9C8C-35754043596B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8175902" y="2076996"/>
            <a:ext cx="2710427" cy="4737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</a:t>
            </a:r>
            <a:endParaRPr lang="en-GB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9A8AE56F-F7B9-40EA-B1E0-EB994FA2F30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305671" y="2865068"/>
            <a:ext cx="2710426" cy="319922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Clr>
                <a:srgbClr val="67C08B"/>
              </a:buClr>
              <a:buSzPct val="150000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R="0" lvl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R="0" lvl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AA0DA935-CBDA-4F24-A556-4E2F2B794145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4740787" y="2860367"/>
            <a:ext cx="2710426" cy="319922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Clr>
                <a:srgbClr val="67C08B"/>
              </a:buClr>
              <a:buSzPct val="150000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R="0" lvl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R="0" lvl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12AD2F17-8F4B-4286-817A-9C9C317C318E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8175902" y="2860367"/>
            <a:ext cx="2710426" cy="319922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Clr>
                <a:srgbClr val="67C08B"/>
              </a:buClr>
              <a:buSzPct val="150000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R="0" lvl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R="0" lvl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</p:txBody>
      </p:sp>
    </p:spTree>
    <p:extLst>
      <p:ext uri="{BB962C8B-B14F-4D97-AF65-F5344CB8AC3E}">
        <p14:creationId xmlns:p14="http://schemas.microsoft.com/office/powerpoint/2010/main" val="32488425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o bulletpoint eilute pavyzd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B1785DD8-0D0E-4334-8994-CAD93212AD53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298288" y="2856441"/>
            <a:ext cx="9403292" cy="3169403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Tx/>
              <a:buFont typeface="Arial" panose="020B0604020202020204" pitchFamily="34" charset="0"/>
              <a:buChar char="•"/>
              <a:tabLst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285750" lvl="0" indent="-285750"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</a:t>
            </a: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</a:t>
            </a:r>
          </a:p>
          <a:p>
            <a:pPr marL="285750" marR="0" lvl="0" indent="-28575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Pct val="150000"/>
              <a:buFont typeface="Arial" panose="020B0604020202020204" pitchFamily="34" charset="0"/>
              <a:buChar char="•"/>
              <a:tabLst/>
              <a:defRPr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6493AE9-F85F-4A97-90F9-8CA86025BB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5690" y="476183"/>
            <a:ext cx="9380620" cy="58261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Teksto</a:t>
            </a:r>
            <a:r>
              <a:rPr lang="en-GB" dirty="0"/>
              <a:t> </a:t>
            </a:r>
            <a:r>
              <a:rPr lang="en-GB" dirty="0" err="1"/>
              <a:t>bulletpoint</a:t>
            </a:r>
            <a:r>
              <a:rPr lang="en-GB" dirty="0"/>
              <a:t> </a:t>
            </a:r>
            <a:r>
              <a:rPr lang="lt-LT" dirty="0"/>
              <a:t>eilute</a:t>
            </a:r>
            <a:r>
              <a:rPr lang="en-GB" dirty="0"/>
              <a:t> </a:t>
            </a:r>
            <a:r>
              <a:rPr lang="en-GB" dirty="0" err="1"/>
              <a:t>pavyzdys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E5A5A720-C7E9-4BB4-80CF-B6F71F695BEE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1305671" y="2076997"/>
            <a:ext cx="2710427" cy="4737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13281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delės apimties teksto pavyzd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4D2D3C4-17CB-4CFA-976E-09228FC13E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05690" y="476183"/>
            <a:ext cx="9380620" cy="58261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lt-LT" dirty="0"/>
              <a:t>Didelės apimties teksto </a:t>
            </a:r>
            <a:r>
              <a:rPr lang="en-GB" dirty="0" err="1"/>
              <a:t>pavyzdys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66797899-2ADE-45D1-9B1E-FE6BF15AA474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1305671" y="2076997"/>
            <a:ext cx="2710427" cy="47377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</a:t>
            </a:r>
            <a:endParaRPr lang="en-GB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C24A9E4-5064-4D1C-AFF2-B4C875674BF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305671" y="2865069"/>
            <a:ext cx="10217319" cy="303978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buClr>
                <a:srgbClr val="67C08B"/>
              </a:buClr>
              <a:buSzPct val="150000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 AB „Amber Grid“ yra Lietuvos gamtinių dujų perdavimo sistemos operatorius. AB „Amber Grid“ yra Lietuvos gamtinių dujų perdavimo sistemos operatorius.</a:t>
            </a:r>
          </a:p>
          <a:p>
            <a:pPr>
              <a:buClr>
                <a:srgbClr val="67C08B"/>
              </a:buClr>
              <a:buSzPct val="150000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 AB „Amber Grid“ yra Lietuvos gamtinių dujų perdavimo sistemos operatorius. AB „Amber Grid“ yra Lietuvos gamtinių dujų perdavimo sistemos operatorius.</a:t>
            </a:r>
          </a:p>
          <a:p>
            <a:pPr>
              <a:buClr>
                <a:srgbClr val="67C08B"/>
              </a:buClr>
              <a:buSzPct val="150000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 AB „Amber Grid“ yra Lietuvos gamtinių dujų perdavimo sistemos operatorius. AB „Amber Grid“ yra Lietuvos gamtinių dujų perdavimo sistemos operatorius.</a:t>
            </a:r>
          </a:p>
          <a:p>
            <a:pPr>
              <a:buClr>
                <a:srgbClr val="67C08B"/>
              </a:buClr>
              <a:buSzPct val="150000"/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operatorius. AB „Amber Grid“ yra Lietuvos gamtinių dujų perdavimo sistemos operatorius. AB „Amber Grid“ yra Lietuvos gamtinių dujų perdavimo sistemos operatorius.</a:t>
            </a: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  <a:p>
            <a:pPr lvl="0">
              <a:buClr>
                <a:srgbClr val="67C08B"/>
              </a:buClr>
              <a:buSzPct val="150000"/>
            </a:pPr>
            <a:endParaRPr lang="lt-LT" sz="1400" dirty="0">
              <a:latin typeface="Manro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9331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D4AA6-E7AE-4EFF-9853-0D215C29A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942689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tačiakampis 1">
            <a:extLst>
              <a:ext uri="{FF2B5EF4-FFF2-40B4-BE49-F238E27FC236}">
                <a16:creationId xmlns:a16="http://schemas.microsoft.com/office/drawing/2014/main" id="{601ACA57-5D88-4398-B753-93837D94DB20}"/>
              </a:ext>
            </a:extLst>
          </p:cNvPr>
          <p:cNvSpPr/>
          <p:nvPr userDrawn="1"/>
        </p:nvSpPr>
        <p:spPr>
          <a:xfrm>
            <a:off x="0" y="0"/>
            <a:ext cx="12192000" cy="6865197"/>
          </a:xfrm>
          <a:prstGeom prst="rect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4" name="Paveikslėlis 3">
            <a:extLst>
              <a:ext uri="{FF2B5EF4-FFF2-40B4-BE49-F238E27FC236}">
                <a16:creationId xmlns:a16="http://schemas.microsoft.com/office/drawing/2014/main" id="{DFBB0FBB-347C-42E4-81D7-74BB2497A2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697" y="891551"/>
            <a:ext cx="9745009" cy="5214792"/>
          </a:xfrm>
          <a:prstGeom prst="rect">
            <a:avLst/>
          </a:prstGeom>
        </p:spPr>
      </p:pic>
      <p:pic>
        <p:nvPicPr>
          <p:cNvPr id="5" name="Paveikslėlis 6">
            <a:extLst>
              <a:ext uri="{FF2B5EF4-FFF2-40B4-BE49-F238E27FC236}">
                <a16:creationId xmlns:a16="http://schemas.microsoft.com/office/drawing/2014/main" id="{BF070F54-ECDC-43B1-9A38-01F6D5F91C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2071" y="2675188"/>
            <a:ext cx="740633" cy="740633"/>
          </a:xfrm>
          <a:prstGeom prst="rect">
            <a:avLst/>
          </a:prstGeom>
        </p:spPr>
      </p:pic>
      <p:pic>
        <p:nvPicPr>
          <p:cNvPr id="6" name="Paveikslėlis 13">
            <a:extLst>
              <a:ext uri="{FF2B5EF4-FFF2-40B4-BE49-F238E27FC236}">
                <a16:creationId xmlns:a16="http://schemas.microsoft.com/office/drawing/2014/main" id="{8A501DAC-7180-4241-8980-6FEAA290551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297" y="2673800"/>
            <a:ext cx="739936" cy="742021"/>
          </a:xfrm>
          <a:prstGeom prst="rect">
            <a:avLst/>
          </a:prstGeom>
        </p:spPr>
      </p:pic>
      <p:pic>
        <p:nvPicPr>
          <p:cNvPr id="7" name="Paveikslėlis 15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BBE04418-3910-4D83-AC5E-26A58DDAFA2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8615" y="2675884"/>
            <a:ext cx="739937" cy="739937"/>
          </a:xfrm>
          <a:prstGeom prst="rect">
            <a:avLst/>
          </a:prstGeom>
        </p:spPr>
      </p:pic>
      <p:pic>
        <p:nvPicPr>
          <p:cNvPr id="8" name="Paveikslėlis 17">
            <a:extLst>
              <a:ext uri="{FF2B5EF4-FFF2-40B4-BE49-F238E27FC236}">
                <a16:creationId xmlns:a16="http://schemas.microsoft.com/office/drawing/2014/main" id="{CF9A9557-6F80-432B-962E-FD7A63C3C4E4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3139" y="2660238"/>
            <a:ext cx="739936" cy="739936"/>
          </a:xfrm>
          <a:prstGeom prst="rect">
            <a:avLst/>
          </a:prstGeom>
        </p:spPr>
      </p:pic>
      <p:pic>
        <p:nvPicPr>
          <p:cNvPr id="13" name="Paveikslėlis 4">
            <a:extLst>
              <a:ext uri="{FF2B5EF4-FFF2-40B4-BE49-F238E27FC236}">
                <a16:creationId xmlns:a16="http://schemas.microsoft.com/office/drawing/2014/main" id="{0D3041CA-0C43-4FB4-9A24-BA909EDDFDCE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4019" y="5881578"/>
            <a:ext cx="1617981" cy="983619"/>
          </a:xfrm>
          <a:prstGeom prst="rect">
            <a:avLst/>
          </a:prstGeom>
        </p:spPr>
      </p:pic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1B76BD2A-751D-47F2-BC84-482C74ABB76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843091" y="3879883"/>
            <a:ext cx="2162348" cy="12297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+mj-lt"/>
              <a:buNone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Magistraliniai dujot</a:t>
            </a:r>
            <a:r>
              <a:rPr lang="en-US" sz="16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i</a:t>
            </a:r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ekiai</a:t>
            </a:r>
          </a:p>
          <a:p>
            <a:pPr algn="ctr">
              <a:lnSpc>
                <a:spcPct val="150000"/>
              </a:lnSpc>
            </a:pPr>
            <a:r>
              <a:rPr lang="lt-LT" sz="3200" dirty="0">
                <a:solidFill>
                  <a:srgbClr val="5A6266"/>
                </a:solidFill>
                <a:latin typeface="Century Gothic" panose="020B0502020202020204" pitchFamily="34" charset="0"/>
              </a:rPr>
              <a:t>2115 km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27B28DB5-62D1-4B69-AED8-02C0AF0BB106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4051933" y="3879883"/>
            <a:ext cx="2162348" cy="12297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+mj-lt"/>
              <a:buNone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Dujų skirstymo </a:t>
            </a:r>
          </a:p>
          <a:p>
            <a:pPr algn="ctr"/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stotys (DSS)</a:t>
            </a:r>
          </a:p>
          <a:p>
            <a:pPr algn="ctr">
              <a:lnSpc>
                <a:spcPct val="150000"/>
              </a:lnSpc>
            </a:pPr>
            <a:r>
              <a:rPr lang="lt-LT" sz="3200" dirty="0">
                <a:solidFill>
                  <a:srgbClr val="5A6266"/>
                </a:solidFill>
                <a:latin typeface="Century Gothic" panose="020B0502020202020204" pitchFamily="34" charset="0"/>
              </a:rPr>
              <a:t>68 vnt.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D9156CC5-C0C9-496F-BCBE-BE5276513954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6251213" y="3879883"/>
            <a:ext cx="2162348" cy="12297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+mj-lt"/>
              <a:buNone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Dujų apskaitos stotys (DAS)</a:t>
            </a:r>
          </a:p>
          <a:p>
            <a:pPr algn="ctr">
              <a:lnSpc>
                <a:spcPct val="150000"/>
              </a:lnSpc>
            </a:pPr>
            <a:r>
              <a:rPr lang="lt-LT" sz="3200" dirty="0">
                <a:solidFill>
                  <a:srgbClr val="5A6266"/>
                </a:solidFill>
                <a:latin typeface="Century Gothic" panose="020B0502020202020204" pitchFamily="34" charset="0"/>
              </a:rPr>
              <a:t>3 vnt.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5F4BB3D6-F16B-4BF8-93C7-2E3D7002D27E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8457409" y="3880189"/>
            <a:ext cx="2162348" cy="12297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+mj-lt"/>
              <a:buNone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Dujų kompresorių stotys (DKS)</a:t>
            </a:r>
          </a:p>
          <a:p>
            <a:pPr algn="ctr">
              <a:lnSpc>
                <a:spcPct val="150000"/>
              </a:lnSpc>
            </a:pPr>
            <a:r>
              <a:rPr lang="lt-LT" sz="3200" dirty="0">
                <a:solidFill>
                  <a:srgbClr val="5A6266"/>
                </a:solidFill>
                <a:latin typeface="Century Gothic" panose="020B0502020202020204" pitchFamily="34" charset="0"/>
              </a:rPr>
              <a:t>2 vnt.</a:t>
            </a:r>
          </a:p>
        </p:txBody>
      </p:sp>
    </p:spTree>
    <p:extLst>
      <p:ext uri="{BB962C8B-B14F-4D97-AF65-F5344CB8AC3E}">
        <p14:creationId xmlns:p14="http://schemas.microsoft.com/office/powerpoint/2010/main" val="23319153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fika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aveikslėlis 16">
            <a:extLst>
              <a:ext uri="{FF2B5EF4-FFF2-40B4-BE49-F238E27FC236}">
                <a16:creationId xmlns:a16="http://schemas.microsoft.com/office/drawing/2014/main" id="{C5B045BD-D9B3-429D-9E32-CDAC191FC4B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0078"/>
          <a:stretch/>
        </p:blipFill>
        <p:spPr>
          <a:xfrm>
            <a:off x="492" y="-7683"/>
            <a:ext cx="7134136" cy="6865683"/>
          </a:xfrm>
          <a:prstGeom prst="rect">
            <a:avLst/>
          </a:prstGeom>
        </p:spPr>
      </p:pic>
      <p:pic>
        <p:nvPicPr>
          <p:cNvPr id="5" name="Paveikslėlis 2">
            <a:extLst>
              <a:ext uri="{FF2B5EF4-FFF2-40B4-BE49-F238E27FC236}">
                <a16:creationId xmlns:a16="http://schemas.microsoft.com/office/drawing/2014/main" id="{88B7901A-CCD4-44C1-B3D5-EC57FF29154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536" y="1186931"/>
            <a:ext cx="5344334" cy="5172781"/>
          </a:xfrm>
          <a:prstGeom prst="rect">
            <a:avLst/>
          </a:prstGeom>
        </p:spPr>
      </p:pic>
      <p:pic>
        <p:nvPicPr>
          <p:cNvPr id="6" name="Paveikslėlis 6">
            <a:extLst>
              <a:ext uri="{FF2B5EF4-FFF2-40B4-BE49-F238E27FC236}">
                <a16:creationId xmlns:a16="http://schemas.microsoft.com/office/drawing/2014/main" id="{2B7684D9-4A33-428E-A9D2-BEE5983C9DC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1153" y="4131599"/>
            <a:ext cx="740633" cy="740633"/>
          </a:xfrm>
          <a:prstGeom prst="rect">
            <a:avLst/>
          </a:prstGeom>
        </p:spPr>
      </p:pic>
      <p:pic>
        <p:nvPicPr>
          <p:cNvPr id="7" name="Paveikslėlis 13">
            <a:extLst>
              <a:ext uri="{FF2B5EF4-FFF2-40B4-BE49-F238E27FC236}">
                <a16:creationId xmlns:a16="http://schemas.microsoft.com/office/drawing/2014/main" id="{BDB58415-4E48-4E2E-9633-C2239B273E8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1919" y="2229716"/>
            <a:ext cx="739936" cy="742021"/>
          </a:xfrm>
          <a:prstGeom prst="rect">
            <a:avLst/>
          </a:prstGeom>
        </p:spPr>
      </p:pic>
      <p:pic>
        <p:nvPicPr>
          <p:cNvPr id="8" name="Paveikslėlis 15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702F0E55-C3E8-450A-9221-9EB577324FC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1918" y="5085239"/>
            <a:ext cx="739937" cy="739937"/>
          </a:xfrm>
          <a:prstGeom prst="rect">
            <a:avLst/>
          </a:prstGeom>
        </p:spPr>
      </p:pic>
      <p:pic>
        <p:nvPicPr>
          <p:cNvPr id="9" name="Paveikslėlis 17">
            <a:extLst>
              <a:ext uri="{FF2B5EF4-FFF2-40B4-BE49-F238E27FC236}">
                <a16:creationId xmlns:a16="http://schemas.microsoft.com/office/drawing/2014/main" id="{61166FE7-4C94-40A5-A176-10572910F10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1919" y="3177049"/>
            <a:ext cx="739936" cy="739936"/>
          </a:xfrm>
          <a:prstGeom prst="rect">
            <a:avLst/>
          </a:prstGeom>
        </p:spPr>
      </p:pic>
      <p:pic>
        <p:nvPicPr>
          <p:cNvPr id="14" name="Paveikslėlis 22">
            <a:extLst>
              <a:ext uri="{FF2B5EF4-FFF2-40B4-BE49-F238E27FC236}">
                <a16:creationId xmlns:a16="http://schemas.microsoft.com/office/drawing/2014/main" id="{5BB6B12F-F12F-4953-8155-57994A1D008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73351D2A-2C5E-42E3-8653-312C5DC38EC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681011" y="2129347"/>
            <a:ext cx="2601893" cy="94275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4000"/>
              </a:lnSpc>
            </a:pPr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Magistraliniai dujot</a:t>
            </a:r>
            <a:r>
              <a:rPr lang="en-US" sz="16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i</a:t>
            </a:r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ekiai</a:t>
            </a:r>
          </a:p>
          <a:p>
            <a:pPr>
              <a:lnSpc>
                <a:spcPts val="4000"/>
              </a:lnSpc>
            </a:pPr>
            <a:r>
              <a:rPr lang="lt-LT" sz="3200" dirty="0">
                <a:solidFill>
                  <a:srgbClr val="5A6266"/>
                </a:solidFill>
                <a:latin typeface="Century Gothic" panose="020B0502020202020204" pitchFamily="34" charset="0"/>
              </a:rPr>
              <a:t>2115 km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402987FD-C3A6-4B0C-95BB-B5D425463D77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1681010" y="3075638"/>
            <a:ext cx="2705010" cy="94275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4000"/>
              </a:lnSpc>
            </a:pPr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Dujų skirstymo stotys (DSS)</a:t>
            </a:r>
          </a:p>
          <a:p>
            <a:pPr>
              <a:lnSpc>
                <a:spcPts val="4000"/>
              </a:lnSpc>
            </a:pPr>
            <a:r>
              <a:rPr lang="lt-LT" sz="3200" dirty="0">
                <a:solidFill>
                  <a:srgbClr val="5A6266"/>
                </a:solidFill>
                <a:latin typeface="Century Gothic" panose="020B0502020202020204" pitchFamily="34" charset="0"/>
              </a:rPr>
              <a:t>68 vnt.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6397230A-35DF-47AE-9310-29CD8E54E18D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1681010" y="4030536"/>
            <a:ext cx="2828458" cy="94275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4000"/>
              </a:lnSpc>
            </a:pPr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Dujų apskaitos stotys (DAS)</a:t>
            </a:r>
          </a:p>
          <a:p>
            <a:pPr>
              <a:lnSpc>
                <a:spcPts val="4000"/>
              </a:lnSpc>
            </a:pPr>
            <a:r>
              <a:rPr lang="lt-LT" sz="3200" dirty="0">
                <a:solidFill>
                  <a:srgbClr val="5A6266"/>
                </a:solidFill>
                <a:latin typeface="Century Gothic" panose="020B0502020202020204" pitchFamily="34" charset="0"/>
              </a:rPr>
              <a:t>3 vnt.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82167131-EFCF-4C4F-986F-6707935037F5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1681009" y="4983828"/>
            <a:ext cx="3069221" cy="94275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4000"/>
              </a:lnSpc>
            </a:pPr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Dujų kompresorių stotys (DKS)</a:t>
            </a:r>
          </a:p>
          <a:p>
            <a:pPr>
              <a:lnSpc>
                <a:spcPts val="4000"/>
              </a:lnSpc>
            </a:pPr>
            <a:r>
              <a:rPr lang="lt-LT" sz="3200" dirty="0">
                <a:solidFill>
                  <a:srgbClr val="5A6266"/>
                </a:solidFill>
                <a:latin typeface="Century Gothic" panose="020B0502020202020204" pitchFamily="34" charset="0"/>
              </a:rPr>
              <a:t>2 vnt.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80D17F41-7D42-4752-B753-4B96338B86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76913" y="1301119"/>
            <a:ext cx="4434273" cy="1205949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„Amber Grid“ </a:t>
            </a:r>
            <a:b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</a:b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valdoma sistema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A7D243C8-212E-4D94-BCA3-F99171F18C32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7626314" y="3069007"/>
            <a:ext cx="4074002" cy="313031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4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perdavimo sistemos operatorius, atsakingas 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už gamtinių dujų perdavimą (transportavimą aukšto slėgio vamzdynais) sistemos naudotojams, gamtinių dujų infrastruktūros eksploatavimą, priežiūrą ir plėtojimą. Sistemos naudotojams, gamtinių dujų infrastruktūros eksploatavimą, priežiūrą ir plėtojimą. 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operatorius, atsakingas </a:t>
            </a:r>
          </a:p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už gamtinių dujų.</a:t>
            </a:r>
          </a:p>
        </p:txBody>
      </p:sp>
    </p:spTree>
    <p:extLst>
      <p:ext uri="{BB962C8B-B14F-4D97-AF65-F5344CB8AC3E}">
        <p14:creationId xmlns:p14="http://schemas.microsoft.com/office/powerpoint/2010/main" val="38258383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Žemėlapis su nurodyta vieta išnašo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veikslėlis 2">
            <a:extLst>
              <a:ext uri="{FF2B5EF4-FFF2-40B4-BE49-F238E27FC236}">
                <a16:creationId xmlns:a16="http://schemas.microsoft.com/office/drawing/2014/main" id="{9BB5CBBB-5EAF-4CC1-A829-32FDF63373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0256"/>
          <a:stretch/>
        </p:blipFill>
        <p:spPr>
          <a:xfrm>
            <a:off x="0" y="0"/>
            <a:ext cx="7104987" cy="6858000"/>
          </a:xfrm>
          <a:prstGeom prst="rect">
            <a:avLst/>
          </a:prstGeom>
        </p:spPr>
      </p:pic>
      <p:pic>
        <p:nvPicPr>
          <p:cNvPr id="8" name="Paveikslėlis 9" descr="Paveikslėlis, kuriame yra gamta&#10;&#10;Automatiškai sugeneruotas aprašymas">
            <a:extLst>
              <a:ext uri="{FF2B5EF4-FFF2-40B4-BE49-F238E27FC236}">
                <a16:creationId xmlns:a16="http://schemas.microsoft.com/office/drawing/2014/main" id="{E069BE9B-CEED-4991-8A95-B0198D71C68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5" b="-1162"/>
          <a:stretch/>
        </p:blipFill>
        <p:spPr>
          <a:xfrm>
            <a:off x="633156" y="528274"/>
            <a:ext cx="4835953" cy="5822654"/>
          </a:xfrm>
          <a:prstGeom prst="rect">
            <a:avLst/>
          </a:prstGeom>
        </p:spPr>
      </p:pic>
      <p:grpSp>
        <p:nvGrpSpPr>
          <p:cNvPr id="10" name="Grupė 40">
            <a:extLst>
              <a:ext uri="{FF2B5EF4-FFF2-40B4-BE49-F238E27FC236}">
                <a16:creationId xmlns:a16="http://schemas.microsoft.com/office/drawing/2014/main" id="{C7832BEA-26F6-417B-B52B-AB1D9F53A6AA}"/>
              </a:ext>
            </a:extLst>
          </p:cNvPr>
          <p:cNvGrpSpPr/>
          <p:nvPr/>
        </p:nvGrpSpPr>
        <p:grpSpPr>
          <a:xfrm>
            <a:off x="3916675" y="2575808"/>
            <a:ext cx="1027659" cy="103446"/>
            <a:chOff x="7353300" y="3201987"/>
            <a:chExt cx="1182687" cy="119063"/>
          </a:xfrm>
        </p:grpSpPr>
        <p:cxnSp>
          <p:nvCxnSpPr>
            <p:cNvPr id="12" name="Tiesioji rodyklės jungtis 42">
              <a:extLst>
                <a:ext uri="{FF2B5EF4-FFF2-40B4-BE49-F238E27FC236}">
                  <a16:creationId xmlns:a16="http://schemas.microsoft.com/office/drawing/2014/main" id="{BDEB1D33-A693-446D-85FE-BC7A34D8EE75}"/>
                </a:ext>
              </a:extLst>
            </p:cNvPr>
            <p:cNvCxnSpPr/>
            <p:nvPr/>
          </p:nvCxnSpPr>
          <p:spPr>
            <a:xfrm>
              <a:off x="7353300" y="3257550"/>
              <a:ext cx="1055687" cy="0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as 43">
              <a:extLst>
                <a:ext uri="{FF2B5EF4-FFF2-40B4-BE49-F238E27FC236}">
                  <a16:creationId xmlns:a16="http://schemas.microsoft.com/office/drawing/2014/main" id="{691FA7D0-C010-4098-B8D2-CE0083498102}"/>
                </a:ext>
              </a:extLst>
            </p:cNvPr>
            <p:cNvSpPr/>
            <p:nvPr/>
          </p:nvSpPr>
          <p:spPr>
            <a:xfrm>
              <a:off x="8408987" y="3201987"/>
              <a:ext cx="127000" cy="119063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</p:grpSp>
      <p:grpSp>
        <p:nvGrpSpPr>
          <p:cNvPr id="15" name="Grupė 32">
            <a:extLst>
              <a:ext uri="{FF2B5EF4-FFF2-40B4-BE49-F238E27FC236}">
                <a16:creationId xmlns:a16="http://schemas.microsoft.com/office/drawing/2014/main" id="{7395F81B-1B07-4327-ACD5-3C80C225F070}"/>
              </a:ext>
            </a:extLst>
          </p:cNvPr>
          <p:cNvGrpSpPr/>
          <p:nvPr/>
        </p:nvGrpSpPr>
        <p:grpSpPr>
          <a:xfrm>
            <a:off x="3799424" y="3451652"/>
            <a:ext cx="1027659" cy="103446"/>
            <a:chOff x="7353300" y="3201987"/>
            <a:chExt cx="1182687" cy="119063"/>
          </a:xfrm>
        </p:grpSpPr>
        <p:cxnSp>
          <p:nvCxnSpPr>
            <p:cNvPr id="17" name="Tiesioji rodyklės jungtis 34">
              <a:extLst>
                <a:ext uri="{FF2B5EF4-FFF2-40B4-BE49-F238E27FC236}">
                  <a16:creationId xmlns:a16="http://schemas.microsoft.com/office/drawing/2014/main" id="{E0A9484B-C77F-42A7-949E-84AFAB3BEF7A}"/>
                </a:ext>
              </a:extLst>
            </p:cNvPr>
            <p:cNvCxnSpPr>
              <a:cxnSpLocks/>
            </p:cNvCxnSpPr>
            <p:nvPr/>
          </p:nvCxnSpPr>
          <p:spPr>
            <a:xfrm>
              <a:off x="7353300" y="3257550"/>
              <a:ext cx="1055687" cy="0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as 35">
              <a:extLst>
                <a:ext uri="{FF2B5EF4-FFF2-40B4-BE49-F238E27FC236}">
                  <a16:creationId xmlns:a16="http://schemas.microsoft.com/office/drawing/2014/main" id="{A5EF725B-813A-46A6-9485-58E1CC1B8D90}"/>
                </a:ext>
              </a:extLst>
            </p:cNvPr>
            <p:cNvSpPr/>
            <p:nvPr/>
          </p:nvSpPr>
          <p:spPr>
            <a:xfrm>
              <a:off x="8408987" y="3201987"/>
              <a:ext cx="127000" cy="119063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 sz="900">
                <a:latin typeface="Manrope" pitchFamily="2" charset="0"/>
              </a:endParaRPr>
            </a:p>
          </p:txBody>
        </p:sp>
      </p:grpSp>
      <p:grpSp>
        <p:nvGrpSpPr>
          <p:cNvPr id="20" name="Grupė 28">
            <a:extLst>
              <a:ext uri="{FF2B5EF4-FFF2-40B4-BE49-F238E27FC236}">
                <a16:creationId xmlns:a16="http://schemas.microsoft.com/office/drawing/2014/main" id="{52049EB4-D774-4AD7-8AA2-39954AF1AF31}"/>
              </a:ext>
            </a:extLst>
          </p:cNvPr>
          <p:cNvGrpSpPr/>
          <p:nvPr/>
        </p:nvGrpSpPr>
        <p:grpSpPr>
          <a:xfrm>
            <a:off x="3647688" y="3741298"/>
            <a:ext cx="1027659" cy="103446"/>
            <a:chOff x="7353300" y="3201987"/>
            <a:chExt cx="1182687" cy="119063"/>
          </a:xfrm>
        </p:grpSpPr>
        <p:cxnSp>
          <p:nvCxnSpPr>
            <p:cNvPr id="22" name="Tiesioji rodyklės jungtis 30">
              <a:extLst>
                <a:ext uri="{FF2B5EF4-FFF2-40B4-BE49-F238E27FC236}">
                  <a16:creationId xmlns:a16="http://schemas.microsoft.com/office/drawing/2014/main" id="{1B862EE2-329E-4885-BCBF-296CFD6C1E57}"/>
                </a:ext>
              </a:extLst>
            </p:cNvPr>
            <p:cNvCxnSpPr>
              <a:cxnSpLocks/>
            </p:cNvCxnSpPr>
            <p:nvPr/>
          </p:nvCxnSpPr>
          <p:spPr>
            <a:xfrm>
              <a:off x="7353300" y="3257550"/>
              <a:ext cx="1055687" cy="0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valas 31">
              <a:extLst>
                <a:ext uri="{FF2B5EF4-FFF2-40B4-BE49-F238E27FC236}">
                  <a16:creationId xmlns:a16="http://schemas.microsoft.com/office/drawing/2014/main" id="{323C3E08-E447-49A8-ACE1-8FB12C291896}"/>
                </a:ext>
              </a:extLst>
            </p:cNvPr>
            <p:cNvSpPr/>
            <p:nvPr/>
          </p:nvSpPr>
          <p:spPr>
            <a:xfrm>
              <a:off x="8408987" y="3201987"/>
              <a:ext cx="127000" cy="119063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 sz="900">
                <a:latin typeface="Manrope" pitchFamily="2" charset="0"/>
              </a:endParaRPr>
            </a:p>
          </p:txBody>
        </p:sp>
      </p:grpSp>
      <p:grpSp>
        <p:nvGrpSpPr>
          <p:cNvPr id="25" name="Grupė 24">
            <a:extLst>
              <a:ext uri="{FF2B5EF4-FFF2-40B4-BE49-F238E27FC236}">
                <a16:creationId xmlns:a16="http://schemas.microsoft.com/office/drawing/2014/main" id="{B17C5228-EBA0-4DED-8FDA-3803C5AFF9D6}"/>
              </a:ext>
            </a:extLst>
          </p:cNvPr>
          <p:cNvGrpSpPr/>
          <p:nvPr/>
        </p:nvGrpSpPr>
        <p:grpSpPr>
          <a:xfrm>
            <a:off x="3316630" y="4313698"/>
            <a:ext cx="1027659" cy="103446"/>
            <a:chOff x="7353300" y="3201987"/>
            <a:chExt cx="1182687" cy="119063"/>
          </a:xfrm>
        </p:grpSpPr>
        <p:cxnSp>
          <p:nvCxnSpPr>
            <p:cNvPr id="27" name="Tiesioji rodyklės jungtis 26">
              <a:extLst>
                <a:ext uri="{FF2B5EF4-FFF2-40B4-BE49-F238E27FC236}">
                  <a16:creationId xmlns:a16="http://schemas.microsoft.com/office/drawing/2014/main" id="{FED1C4D5-2D23-4117-8649-D296819FD2DC}"/>
                </a:ext>
              </a:extLst>
            </p:cNvPr>
            <p:cNvCxnSpPr>
              <a:cxnSpLocks/>
            </p:cNvCxnSpPr>
            <p:nvPr/>
          </p:nvCxnSpPr>
          <p:spPr>
            <a:xfrm>
              <a:off x="7353300" y="3257550"/>
              <a:ext cx="1055687" cy="0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Ovalas 27">
              <a:extLst>
                <a:ext uri="{FF2B5EF4-FFF2-40B4-BE49-F238E27FC236}">
                  <a16:creationId xmlns:a16="http://schemas.microsoft.com/office/drawing/2014/main" id="{D2B8D859-8FDB-4685-A54B-5820D8C742F5}"/>
                </a:ext>
              </a:extLst>
            </p:cNvPr>
            <p:cNvSpPr/>
            <p:nvPr/>
          </p:nvSpPr>
          <p:spPr>
            <a:xfrm>
              <a:off x="8408987" y="3201987"/>
              <a:ext cx="127000" cy="119063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 sz="900">
                <a:latin typeface="Manrope" pitchFamily="2" charset="0"/>
              </a:endParaRPr>
            </a:p>
          </p:txBody>
        </p:sp>
      </p:grpSp>
      <p:grpSp>
        <p:nvGrpSpPr>
          <p:cNvPr id="37" name="Grupė 36">
            <a:extLst>
              <a:ext uri="{FF2B5EF4-FFF2-40B4-BE49-F238E27FC236}">
                <a16:creationId xmlns:a16="http://schemas.microsoft.com/office/drawing/2014/main" id="{9CABC45E-F0D7-4798-BC2D-29738A8ACBBD}"/>
              </a:ext>
            </a:extLst>
          </p:cNvPr>
          <p:cNvGrpSpPr/>
          <p:nvPr/>
        </p:nvGrpSpPr>
        <p:grpSpPr>
          <a:xfrm>
            <a:off x="3916673" y="3051663"/>
            <a:ext cx="1027659" cy="103446"/>
            <a:chOff x="7353300" y="3201987"/>
            <a:chExt cx="1182687" cy="119063"/>
          </a:xfrm>
        </p:grpSpPr>
        <p:cxnSp>
          <p:nvCxnSpPr>
            <p:cNvPr id="39" name="Tiesioji rodyklės jungtis 38">
              <a:extLst>
                <a:ext uri="{FF2B5EF4-FFF2-40B4-BE49-F238E27FC236}">
                  <a16:creationId xmlns:a16="http://schemas.microsoft.com/office/drawing/2014/main" id="{1EC78794-CCCF-4E69-843A-6DD50935EAA1}"/>
                </a:ext>
              </a:extLst>
            </p:cNvPr>
            <p:cNvCxnSpPr>
              <a:cxnSpLocks/>
            </p:cNvCxnSpPr>
            <p:nvPr/>
          </p:nvCxnSpPr>
          <p:spPr>
            <a:xfrm>
              <a:off x="7353300" y="3257550"/>
              <a:ext cx="1055687" cy="0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Ovalas 39">
              <a:extLst>
                <a:ext uri="{FF2B5EF4-FFF2-40B4-BE49-F238E27FC236}">
                  <a16:creationId xmlns:a16="http://schemas.microsoft.com/office/drawing/2014/main" id="{4D01CAB1-2EDE-41AB-B7FC-C6F236832239}"/>
                </a:ext>
              </a:extLst>
            </p:cNvPr>
            <p:cNvSpPr/>
            <p:nvPr/>
          </p:nvSpPr>
          <p:spPr>
            <a:xfrm>
              <a:off x="8408987" y="3201987"/>
              <a:ext cx="127000" cy="119063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 sz="900">
                <a:latin typeface="Manrope" pitchFamily="2" charset="0"/>
              </a:endParaRPr>
            </a:p>
          </p:txBody>
        </p:sp>
      </p:grpSp>
      <p:pic>
        <p:nvPicPr>
          <p:cNvPr id="41" name="Paveikslėlis 43">
            <a:extLst>
              <a:ext uri="{FF2B5EF4-FFF2-40B4-BE49-F238E27FC236}">
                <a16:creationId xmlns:a16="http://schemas.microsoft.com/office/drawing/2014/main" id="{129B3CF1-48D9-4DBA-B740-791D6B3FC66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1783" y="3534404"/>
            <a:ext cx="273123" cy="146203"/>
          </a:xfrm>
          <a:prstGeom prst="rect">
            <a:avLst/>
          </a:prstGeom>
        </p:spPr>
      </p:pic>
      <p:pic>
        <p:nvPicPr>
          <p:cNvPr id="42" name="Paveikslėlis 44">
            <a:extLst>
              <a:ext uri="{FF2B5EF4-FFF2-40B4-BE49-F238E27FC236}">
                <a16:creationId xmlns:a16="http://schemas.microsoft.com/office/drawing/2014/main" id="{5D91F3D1-11F2-489C-8727-1B86772C279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2864" y="3321996"/>
            <a:ext cx="184842" cy="184823"/>
          </a:xfrm>
          <a:prstGeom prst="rect">
            <a:avLst/>
          </a:prstGeom>
        </p:spPr>
      </p:pic>
      <p:sp>
        <p:nvSpPr>
          <p:cNvPr id="45" name="Title 1">
            <a:extLst>
              <a:ext uri="{FF2B5EF4-FFF2-40B4-BE49-F238E27FC236}">
                <a16:creationId xmlns:a16="http://schemas.microsoft.com/office/drawing/2014/main" id="{F4F11467-1F4F-414D-98EB-3AF3EC3D38C3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7579526" y="1674628"/>
            <a:ext cx="3933171" cy="1549019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Žemėlapis su nurodyta vieta išnašoms</a:t>
            </a:r>
          </a:p>
        </p:txBody>
      </p:sp>
      <p:sp>
        <p:nvSpPr>
          <p:cNvPr id="46" name="Text Placeholder 3">
            <a:extLst>
              <a:ext uri="{FF2B5EF4-FFF2-40B4-BE49-F238E27FC236}">
                <a16:creationId xmlns:a16="http://schemas.microsoft.com/office/drawing/2014/main" id="{9873D732-BFC2-4BD2-B6CF-25EC54C5401E}"/>
              </a:ext>
            </a:extLst>
          </p:cNvPr>
          <p:cNvSpPr>
            <a:spLocks noGrp="1"/>
          </p:cNvSpPr>
          <p:nvPr userDrawn="1">
            <p:ph type="body" sz="half" idx="10" hasCustomPrompt="1"/>
          </p:nvPr>
        </p:nvSpPr>
        <p:spPr>
          <a:xfrm>
            <a:off x="7579526" y="3552875"/>
            <a:ext cx="3933171" cy="217374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Lietuvos gamtinių dujų perdavimo sistemos operatorius, atsakingas už gamtinių dujų perdavimą (transportavimą aukšto slėgio vamzdynais) sistemos naudotojams, gamtinių dujų infrastruktūros eksploatavimą, priežiūrą ir plėtojimą.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0F9D2507-1ADA-49F8-985E-E41FEB5A121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410204" y="2373363"/>
            <a:ext cx="770440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Suomija</a:t>
            </a:r>
            <a:endParaRPr lang="en-GB" dirty="0"/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1E6B700A-777E-42B5-B6E2-066FDEFC009A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4098012" y="2835237"/>
            <a:ext cx="598691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Estija</a:t>
            </a:r>
            <a:endParaRPr lang="en-GB" dirty="0"/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07901C08-3D86-4484-902D-2C62BB7AF535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4002357" y="3205477"/>
            <a:ext cx="680872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Latvija</a:t>
            </a:r>
            <a:endParaRPr lang="en-GB" dirty="0"/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4F856940-F343-49AC-A3F7-673D3A5CE815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3836435" y="3551911"/>
            <a:ext cx="795001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Lietuva</a:t>
            </a:r>
            <a:endParaRPr lang="en-GB" dirty="0"/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80043226-EA6B-47A9-BAC7-23EB2BEE6DF0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2903071" y="4079218"/>
            <a:ext cx="770440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Lenkija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68243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Žemėlapis su papildomomis linijomis, kurias galima koreguot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veikslėlis 46">
            <a:extLst>
              <a:ext uri="{FF2B5EF4-FFF2-40B4-BE49-F238E27FC236}">
                <a16:creationId xmlns:a16="http://schemas.microsoft.com/office/drawing/2014/main" id="{7B4AA024-606C-4878-BBF1-6F6EE2E95A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930"/>
          <a:stretch/>
        </p:blipFill>
        <p:spPr>
          <a:xfrm>
            <a:off x="-14890" y="0"/>
            <a:ext cx="7143750" cy="6865684"/>
          </a:xfrm>
          <a:prstGeom prst="rect">
            <a:avLst/>
          </a:prstGeom>
        </p:spPr>
      </p:pic>
      <p:grpSp>
        <p:nvGrpSpPr>
          <p:cNvPr id="8" name="Grupė 56">
            <a:extLst>
              <a:ext uri="{FF2B5EF4-FFF2-40B4-BE49-F238E27FC236}">
                <a16:creationId xmlns:a16="http://schemas.microsoft.com/office/drawing/2014/main" id="{9003FB1D-1212-4575-A62E-FBF9B3B5976B}"/>
              </a:ext>
            </a:extLst>
          </p:cNvPr>
          <p:cNvGrpSpPr/>
          <p:nvPr userDrawn="1"/>
        </p:nvGrpSpPr>
        <p:grpSpPr>
          <a:xfrm>
            <a:off x="516553" y="565095"/>
            <a:ext cx="4835953" cy="5822654"/>
            <a:chOff x="780444" y="1043776"/>
            <a:chExt cx="4835953" cy="5822654"/>
          </a:xfrm>
        </p:grpSpPr>
        <p:pic>
          <p:nvPicPr>
            <p:cNvPr id="9" name="Paveikslėlis 1" descr="Paveikslėlis, kuriame yra gamta&#10;&#10;Automatiškai sugeneruotas aprašymas">
              <a:extLst>
                <a:ext uri="{FF2B5EF4-FFF2-40B4-BE49-F238E27FC236}">
                  <a16:creationId xmlns:a16="http://schemas.microsoft.com/office/drawing/2014/main" id="{7DEB246C-184C-419E-92FA-3FB76BD4C90F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165" b="-1162"/>
            <a:stretch/>
          </p:blipFill>
          <p:spPr>
            <a:xfrm>
              <a:off x="780444" y="1043776"/>
              <a:ext cx="4835953" cy="5822654"/>
            </a:xfrm>
            <a:prstGeom prst="rect">
              <a:avLst/>
            </a:prstGeom>
          </p:spPr>
        </p:pic>
        <p:grpSp>
          <p:nvGrpSpPr>
            <p:cNvPr id="36" name="Grupė 17">
              <a:extLst>
                <a:ext uri="{FF2B5EF4-FFF2-40B4-BE49-F238E27FC236}">
                  <a16:creationId xmlns:a16="http://schemas.microsoft.com/office/drawing/2014/main" id="{EDCED1E3-B6E4-4BC2-8190-A38F801FACD3}"/>
                </a:ext>
              </a:extLst>
            </p:cNvPr>
            <p:cNvGrpSpPr/>
            <p:nvPr/>
          </p:nvGrpSpPr>
          <p:grpSpPr>
            <a:xfrm>
              <a:off x="4063963" y="3091314"/>
              <a:ext cx="1027659" cy="103446"/>
              <a:chOff x="7353300" y="3201987"/>
              <a:chExt cx="1182687" cy="119063"/>
            </a:xfrm>
          </p:grpSpPr>
          <p:cxnSp>
            <p:nvCxnSpPr>
              <p:cNvPr id="38" name="Tiesioji rodyklės jungtis 20">
                <a:extLst>
                  <a:ext uri="{FF2B5EF4-FFF2-40B4-BE49-F238E27FC236}">
                    <a16:creationId xmlns:a16="http://schemas.microsoft.com/office/drawing/2014/main" id="{BB1A38A4-D97E-4E01-A7EF-6F086409CA22}"/>
                  </a:ext>
                </a:extLst>
              </p:cNvPr>
              <p:cNvCxnSpPr/>
              <p:nvPr/>
            </p:nvCxnSpPr>
            <p:spPr>
              <a:xfrm>
                <a:off x="7353300" y="3257550"/>
                <a:ext cx="1055687" cy="0"/>
              </a:xfrm>
              <a:prstGeom prst="straightConnector1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Ovalas 21">
                <a:extLst>
                  <a:ext uri="{FF2B5EF4-FFF2-40B4-BE49-F238E27FC236}">
                    <a16:creationId xmlns:a16="http://schemas.microsoft.com/office/drawing/2014/main" id="{A964B4BF-7F42-4160-8F1E-9E39A8313320}"/>
                  </a:ext>
                </a:extLst>
              </p:cNvPr>
              <p:cNvSpPr/>
              <p:nvPr/>
            </p:nvSpPr>
            <p:spPr>
              <a:xfrm>
                <a:off x="8408987" y="3201987"/>
                <a:ext cx="127000" cy="119063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t-LT"/>
              </a:p>
            </p:txBody>
          </p:sp>
        </p:grpSp>
        <p:grpSp>
          <p:nvGrpSpPr>
            <p:cNvPr id="32" name="Grupė 23">
              <a:extLst>
                <a:ext uri="{FF2B5EF4-FFF2-40B4-BE49-F238E27FC236}">
                  <a16:creationId xmlns:a16="http://schemas.microsoft.com/office/drawing/2014/main" id="{0F9C8AB1-F714-43E6-8D95-FD92CE991D19}"/>
                </a:ext>
              </a:extLst>
            </p:cNvPr>
            <p:cNvGrpSpPr/>
            <p:nvPr/>
          </p:nvGrpSpPr>
          <p:grpSpPr>
            <a:xfrm>
              <a:off x="3946712" y="3967153"/>
              <a:ext cx="1027659" cy="103446"/>
              <a:chOff x="7353300" y="3201987"/>
              <a:chExt cx="1182687" cy="119063"/>
            </a:xfrm>
          </p:grpSpPr>
          <p:cxnSp>
            <p:nvCxnSpPr>
              <p:cNvPr id="34" name="Tiesioji rodyklės jungtis 25">
                <a:extLst>
                  <a:ext uri="{FF2B5EF4-FFF2-40B4-BE49-F238E27FC236}">
                    <a16:creationId xmlns:a16="http://schemas.microsoft.com/office/drawing/2014/main" id="{B7D207AD-B9A8-4324-A58C-92FA38B1DB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53300" y="3257550"/>
                <a:ext cx="1055687" cy="0"/>
              </a:xfrm>
              <a:prstGeom prst="straightConnector1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valas 26">
                <a:extLst>
                  <a:ext uri="{FF2B5EF4-FFF2-40B4-BE49-F238E27FC236}">
                    <a16:creationId xmlns:a16="http://schemas.microsoft.com/office/drawing/2014/main" id="{898B4E29-BD1E-4316-8A82-3156226EB686}"/>
                  </a:ext>
                </a:extLst>
              </p:cNvPr>
              <p:cNvSpPr/>
              <p:nvPr/>
            </p:nvSpPr>
            <p:spPr>
              <a:xfrm>
                <a:off x="8408987" y="3201987"/>
                <a:ext cx="127000" cy="119063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t-LT"/>
              </a:p>
            </p:txBody>
          </p:sp>
        </p:grpSp>
        <p:grpSp>
          <p:nvGrpSpPr>
            <p:cNvPr id="28" name="Grupė 28">
              <a:extLst>
                <a:ext uri="{FF2B5EF4-FFF2-40B4-BE49-F238E27FC236}">
                  <a16:creationId xmlns:a16="http://schemas.microsoft.com/office/drawing/2014/main" id="{9957A51C-B300-4A5C-B537-8E34520B2284}"/>
                </a:ext>
              </a:extLst>
            </p:cNvPr>
            <p:cNvGrpSpPr/>
            <p:nvPr/>
          </p:nvGrpSpPr>
          <p:grpSpPr>
            <a:xfrm>
              <a:off x="3794976" y="4256800"/>
              <a:ext cx="1027659" cy="103446"/>
              <a:chOff x="7353300" y="3201987"/>
              <a:chExt cx="1182687" cy="119063"/>
            </a:xfrm>
          </p:grpSpPr>
          <p:cxnSp>
            <p:nvCxnSpPr>
              <p:cNvPr id="30" name="Tiesioji rodyklės jungtis 30">
                <a:extLst>
                  <a:ext uri="{FF2B5EF4-FFF2-40B4-BE49-F238E27FC236}">
                    <a16:creationId xmlns:a16="http://schemas.microsoft.com/office/drawing/2014/main" id="{33EF0AC3-ED4C-4293-9BAE-4824CCA5C0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53300" y="3257550"/>
                <a:ext cx="1055687" cy="0"/>
              </a:xfrm>
              <a:prstGeom prst="straightConnector1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Ovalas 31">
                <a:extLst>
                  <a:ext uri="{FF2B5EF4-FFF2-40B4-BE49-F238E27FC236}">
                    <a16:creationId xmlns:a16="http://schemas.microsoft.com/office/drawing/2014/main" id="{4A55A198-3F93-4E16-9B25-7BFA98B98AF5}"/>
                  </a:ext>
                </a:extLst>
              </p:cNvPr>
              <p:cNvSpPr/>
              <p:nvPr/>
            </p:nvSpPr>
            <p:spPr>
              <a:xfrm>
                <a:off x="8408987" y="3201987"/>
                <a:ext cx="127000" cy="119063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t-LT"/>
              </a:p>
            </p:txBody>
          </p:sp>
        </p:grpSp>
        <p:grpSp>
          <p:nvGrpSpPr>
            <p:cNvPr id="24" name="Grupė 33">
              <a:extLst>
                <a:ext uri="{FF2B5EF4-FFF2-40B4-BE49-F238E27FC236}">
                  <a16:creationId xmlns:a16="http://schemas.microsoft.com/office/drawing/2014/main" id="{03293C49-AB0B-4F1C-8E67-A7DCA3FB5EE5}"/>
                </a:ext>
              </a:extLst>
            </p:cNvPr>
            <p:cNvGrpSpPr/>
            <p:nvPr/>
          </p:nvGrpSpPr>
          <p:grpSpPr>
            <a:xfrm>
              <a:off x="3463918" y="4829200"/>
              <a:ext cx="1027659" cy="103446"/>
              <a:chOff x="7353300" y="3201987"/>
              <a:chExt cx="1182687" cy="119063"/>
            </a:xfrm>
          </p:grpSpPr>
          <p:cxnSp>
            <p:nvCxnSpPr>
              <p:cNvPr id="26" name="Tiesioji rodyklės jungtis 35">
                <a:extLst>
                  <a:ext uri="{FF2B5EF4-FFF2-40B4-BE49-F238E27FC236}">
                    <a16:creationId xmlns:a16="http://schemas.microsoft.com/office/drawing/2014/main" id="{EE09F655-9FB3-4345-944D-B81B9CDB88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53300" y="3257550"/>
                <a:ext cx="1055687" cy="0"/>
              </a:xfrm>
              <a:prstGeom prst="straightConnector1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Ovalas 36">
                <a:extLst>
                  <a:ext uri="{FF2B5EF4-FFF2-40B4-BE49-F238E27FC236}">
                    <a16:creationId xmlns:a16="http://schemas.microsoft.com/office/drawing/2014/main" id="{9C6520D6-1B9A-4A02-BB05-EA0270F93F5D}"/>
                  </a:ext>
                </a:extLst>
              </p:cNvPr>
              <p:cNvSpPr/>
              <p:nvPr/>
            </p:nvSpPr>
            <p:spPr>
              <a:xfrm>
                <a:off x="8408987" y="3201987"/>
                <a:ext cx="127000" cy="119063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t-LT"/>
              </a:p>
            </p:txBody>
          </p:sp>
        </p:grpSp>
        <p:grpSp>
          <p:nvGrpSpPr>
            <p:cNvPr id="20" name="Grupė 47">
              <a:extLst>
                <a:ext uri="{FF2B5EF4-FFF2-40B4-BE49-F238E27FC236}">
                  <a16:creationId xmlns:a16="http://schemas.microsoft.com/office/drawing/2014/main" id="{3B45277A-4480-44A0-81CE-81859981C5D1}"/>
                </a:ext>
              </a:extLst>
            </p:cNvPr>
            <p:cNvGrpSpPr/>
            <p:nvPr/>
          </p:nvGrpSpPr>
          <p:grpSpPr>
            <a:xfrm>
              <a:off x="4063961" y="3567165"/>
              <a:ext cx="1027659" cy="103446"/>
              <a:chOff x="7353300" y="3201987"/>
              <a:chExt cx="1182687" cy="119063"/>
            </a:xfrm>
          </p:grpSpPr>
          <p:cxnSp>
            <p:nvCxnSpPr>
              <p:cNvPr id="22" name="Tiesioji rodyklės jungtis 49">
                <a:extLst>
                  <a:ext uri="{FF2B5EF4-FFF2-40B4-BE49-F238E27FC236}">
                    <a16:creationId xmlns:a16="http://schemas.microsoft.com/office/drawing/2014/main" id="{D47B1034-0DAD-4879-9ADC-B963733985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53300" y="3257550"/>
                <a:ext cx="1055687" cy="0"/>
              </a:xfrm>
              <a:prstGeom prst="straightConnector1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Ovalas 50">
                <a:extLst>
                  <a:ext uri="{FF2B5EF4-FFF2-40B4-BE49-F238E27FC236}">
                    <a16:creationId xmlns:a16="http://schemas.microsoft.com/office/drawing/2014/main" id="{76436F0F-CF0B-41AC-B4E5-80DA9155AB24}"/>
                  </a:ext>
                </a:extLst>
              </p:cNvPr>
              <p:cNvSpPr/>
              <p:nvPr/>
            </p:nvSpPr>
            <p:spPr>
              <a:xfrm>
                <a:off x="8408987" y="3201987"/>
                <a:ext cx="127000" cy="119063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t-LT"/>
              </a:p>
            </p:txBody>
          </p:sp>
        </p:grpSp>
        <p:pic>
          <p:nvPicPr>
            <p:cNvPr id="19" name="Paveikslėlis 43">
              <a:extLst>
                <a:ext uri="{FF2B5EF4-FFF2-40B4-BE49-F238E27FC236}">
                  <a16:creationId xmlns:a16="http://schemas.microsoft.com/office/drawing/2014/main" id="{7BAC44D9-9170-43AC-BA48-781DAADCA2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59071" y="4049906"/>
              <a:ext cx="273123" cy="146203"/>
            </a:xfrm>
            <a:prstGeom prst="rect">
              <a:avLst/>
            </a:prstGeom>
          </p:spPr>
        </p:pic>
      </p:grpSp>
      <p:cxnSp>
        <p:nvCxnSpPr>
          <p:cNvPr id="42" name="Tiesioji jungtis 9">
            <a:extLst>
              <a:ext uri="{FF2B5EF4-FFF2-40B4-BE49-F238E27FC236}">
                <a16:creationId xmlns:a16="http://schemas.microsoft.com/office/drawing/2014/main" id="{6931131E-C1AA-4BEC-B766-D0ACD47F35CD}"/>
              </a:ext>
            </a:extLst>
          </p:cNvPr>
          <p:cNvCxnSpPr/>
          <p:nvPr userDrawn="1"/>
        </p:nvCxnSpPr>
        <p:spPr>
          <a:xfrm flipV="1">
            <a:off x="3255927" y="3801020"/>
            <a:ext cx="316871" cy="262168"/>
          </a:xfrm>
          <a:prstGeom prst="line">
            <a:avLst/>
          </a:prstGeom>
          <a:ln w="15875">
            <a:solidFill>
              <a:srgbClr val="67C0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as 10">
            <a:extLst>
              <a:ext uri="{FF2B5EF4-FFF2-40B4-BE49-F238E27FC236}">
                <a16:creationId xmlns:a16="http://schemas.microsoft.com/office/drawing/2014/main" id="{C725BCC1-DECF-4999-A532-EADAE6F8ABCD}"/>
              </a:ext>
            </a:extLst>
          </p:cNvPr>
          <p:cNvSpPr/>
          <p:nvPr userDrawn="1"/>
        </p:nvSpPr>
        <p:spPr>
          <a:xfrm>
            <a:off x="3229823" y="4030638"/>
            <a:ext cx="63375" cy="63375"/>
          </a:xfrm>
          <a:prstGeom prst="ellipse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4" name="Ovalas 13">
            <a:extLst>
              <a:ext uri="{FF2B5EF4-FFF2-40B4-BE49-F238E27FC236}">
                <a16:creationId xmlns:a16="http://schemas.microsoft.com/office/drawing/2014/main" id="{ADD926ED-8598-4056-9163-F04E69A8EE68}"/>
              </a:ext>
            </a:extLst>
          </p:cNvPr>
          <p:cNvSpPr/>
          <p:nvPr userDrawn="1"/>
        </p:nvSpPr>
        <p:spPr>
          <a:xfrm>
            <a:off x="3556985" y="3753457"/>
            <a:ext cx="63375" cy="63375"/>
          </a:xfrm>
          <a:prstGeom prst="ellipse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45" name="Tiesioji jungtis 14">
            <a:extLst>
              <a:ext uri="{FF2B5EF4-FFF2-40B4-BE49-F238E27FC236}">
                <a16:creationId xmlns:a16="http://schemas.microsoft.com/office/drawing/2014/main" id="{533AA70B-9570-4F55-BA6C-3F69187E3840}"/>
              </a:ext>
            </a:extLst>
          </p:cNvPr>
          <p:cNvCxnSpPr>
            <a:cxnSpLocks/>
          </p:cNvCxnSpPr>
          <p:nvPr userDrawn="1"/>
        </p:nvCxnSpPr>
        <p:spPr>
          <a:xfrm flipV="1">
            <a:off x="3595204" y="3494156"/>
            <a:ext cx="99105" cy="284456"/>
          </a:xfrm>
          <a:prstGeom prst="line">
            <a:avLst/>
          </a:prstGeom>
          <a:ln w="15875">
            <a:solidFill>
              <a:srgbClr val="67C0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as 18">
            <a:extLst>
              <a:ext uri="{FF2B5EF4-FFF2-40B4-BE49-F238E27FC236}">
                <a16:creationId xmlns:a16="http://schemas.microsoft.com/office/drawing/2014/main" id="{AE133261-1B5D-4224-9637-387F020CBED1}"/>
              </a:ext>
            </a:extLst>
          </p:cNvPr>
          <p:cNvSpPr/>
          <p:nvPr userDrawn="1"/>
        </p:nvSpPr>
        <p:spPr>
          <a:xfrm>
            <a:off x="3670559" y="3445587"/>
            <a:ext cx="63375" cy="63375"/>
          </a:xfrm>
          <a:prstGeom prst="ellipse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id="{64DAD8B6-1768-42F5-8234-7D1220C973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46085" y="1674629"/>
            <a:ext cx="4603847" cy="2201244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Žemėlapis su papildomomis linijomis, kurias galima koreguotis</a:t>
            </a: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5B408EDD-B299-46C9-B278-5B65D7998A3A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7444068" y="4119709"/>
            <a:ext cx="4068630" cy="160691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Lietuvos gamtinių dujų perdavimo sistemos operatorius, atsakingas už gamtinių dujų perdavimą (transportavimą aukšto slėgio vamzdynais) sistemos naudotojams, gamtinių dujų infrastruktūros eksploatavimą, priežiūrą ir plėtojimą.</a:t>
            </a:r>
          </a:p>
        </p:txBody>
      </p:sp>
      <p:sp>
        <p:nvSpPr>
          <p:cNvPr id="52" name="Text Placeholder 3">
            <a:extLst>
              <a:ext uri="{FF2B5EF4-FFF2-40B4-BE49-F238E27FC236}">
                <a16:creationId xmlns:a16="http://schemas.microsoft.com/office/drawing/2014/main" id="{483437D2-6FA8-49E8-A4F7-78194C686761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857083" y="2483122"/>
            <a:ext cx="1964806" cy="3342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9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900" dirty="0">
                <a:solidFill>
                  <a:srgbClr val="FFFFFF"/>
                </a:solidFill>
                <a:latin typeface="Century Gothic" panose="020B0502020202020204" pitchFamily="34" charset="0"/>
              </a:rPr>
              <a:t>Vieta išnašoms su žemėlapyje nurodyta informacija</a:t>
            </a:r>
            <a:endParaRPr lang="lt-LT" sz="900" dirty="0">
              <a:solidFill>
                <a:srgbClr val="FFFFFF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53" name="Text Placeholder 3">
            <a:extLst>
              <a:ext uri="{FF2B5EF4-FFF2-40B4-BE49-F238E27FC236}">
                <a16:creationId xmlns:a16="http://schemas.microsoft.com/office/drawing/2014/main" id="{350B5024-D790-4D3F-8327-BAE8848B5392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4863516" y="2966370"/>
            <a:ext cx="1964806" cy="3342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9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900" dirty="0">
                <a:solidFill>
                  <a:srgbClr val="FFFFFF"/>
                </a:solidFill>
                <a:latin typeface="Century Gothic" panose="020B0502020202020204" pitchFamily="34" charset="0"/>
              </a:rPr>
              <a:t>Vieta išnašoms su žemėlapyje nurodyta informacija</a:t>
            </a:r>
            <a:endParaRPr lang="lt-LT" sz="900" dirty="0">
              <a:solidFill>
                <a:srgbClr val="FFFFFF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54" name="Text Placeholder 3">
            <a:extLst>
              <a:ext uri="{FF2B5EF4-FFF2-40B4-BE49-F238E27FC236}">
                <a16:creationId xmlns:a16="http://schemas.microsoft.com/office/drawing/2014/main" id="{81F7C309-7696-4F99-88E0-48294E7324A1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4736738" y="3365267"/>
            <a:ext cx="1964806" cy="3342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9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900" dirty="0">
                <a:solidFill>
                  <a:srgbClr val="FFFFFF"/>
                </a:solidFill>
                <a:latin typeface="Century Gothic" panose="020B0502020202020204" pitchFamily="34" charset="0"/>
              </a:rPr>
              <a:t>Vieta išnašoms su žemėlapyje nurodyta informacija</a:t>
            </a:r>
            <a:endParaRPr lang="lt-LT" sz="900" dirty="0">
              <a:solidFill>
                <a:srgbClr val="FFFFFF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55" name="Text Placeholder 3">
            <a:extLst>
              <a:ext uri="{FF2B5EF4-FFF2-40B4-BE49-F238E27FC236}">
                <a16:creationId xmlns:a16="http://schemas.microsoft.com/office/drawing/2014/main" id="{FC2D25E5-A46F-4E93-BA5B-20FFC237A4F3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4632564" y="3700753"/>
            <a:ext cx="1964806" cy="3342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9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900" dirty="0">
                <a:solidFill>
                  <a:srgbClr val="FFFFFF"/>
                </a:solidFill>
                <a:latin typeface="Century Gothic" panose="020B0502020202020204" pitchFamily="34" charset="0"/>
              </a:rPr>
              <a:t>Vieta išnašoms su žemėlapyje nurodyta informacija</a:t>
            </a:r>
            <a:endParaRPr lang="lt-LT" sz="900" dirty="0">
              <a:solidFill>
                <a:srgbClr val="FFFFFF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56" name="Text Placeholder 3">
            <a:extLst>
              <a:ext uri="{FF2B5EF4-FFF2-40B4-BE49-F238E27FC236}">
                <a16:creationId xmlns:a16="http://schemas.microsoft.com/office/drawing/2014/main" id="{326C363C-EA07-435E-9421-4DB8FEA259C3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4339255" y="4240361"/>
            <a:ext cx="1964806" cy="3342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9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900" dirty="0">
                <a:solidFill>
                  <a:srgbClr val="FFFFFF"/>
                </a:solidFill>
                <a:latin typeface="Century Gothic" panose="020B0502020202020204" pitchFamily="34" charset="0"/>
              </a:rPr>
              <a:t>Vieta išnašoms su žemėlapyje nurodyta informacija</a:t>
            </a:r>
            <a:endParaRPr lang="lt-LT" sz="900" dirty="0">
              <a:solidFill>
                <a:srgbClr val="FFFFFF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86AA7ECD-6564-44EB-85E2-C82E5B21DBBD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3297601" y="2373363"/>
            <a:ext cx="770440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Suomija</a:t>
            </a:r>
            <a:endParaRPr lang="en-GB" dirty="0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D08ACF52-193F-4297-8940-AF5FD831C01F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036020" y="2835237"/>
            <a:ext cx="598691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Estija</a:t>
            </a:r>
            <a:endParaRPr lang="en-GB" dirty="0"/>
          </a:p>
        </p:txBody>
      </p:sp>
      <p:sp>
        <p:nvSpPr>
          <p:cNvPr id="50" name="Text Placeholder 3">
            <a:extLst>
              <a:ext uri="{FF2B5EF4-FFF2-40B4-BE49-F238E27FC236}">
                <a16:creationId xmlns:a16="http://schemas.microsoft.com/office/drawing/2014/main" id="{71030EEB-2DA9-4725-A7A4-1CFF59094E5A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3940365" y="3205477"/>
            <a:ext cx="680872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Latvija</a:t>
            </a:r>
            <a:endParaRPr lang="en-GB" dirty="0"/>
          </a:p>
        </p:txBody>
      </p:sp>
      <p:sp>
        <p:nvSpPr>
          <p:cNvPr id="51" name="Text Placeholder 3">
            <a:extLst>
              <a:ext uri="{FF2B5EF4-FFF2-40B4-BE49-F238E27FC236}">
                <a16:creationId xmlns:a16="http://schemas.microsoft.com/office/drawing/2014/main" id="{D18CB7C2-21FD-4E17-B586-0E021125FEAF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3774443" y="3551911"/>
            <a:ext cx="795001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Lietuva</a:t>
            </a:r>
            <a:endParaRPr lang="en-GB" dirty="0"/>
          </a:p>
        </p:txBody>
      </p:sp>
      <p:sp>
        <p:nvSpPr>
          <p:cNvPr id="57" name="Text Placeholder 3">
            <a:extLst>
              <a:ext uri="{FF2B5EF4-FFF2-40B4-BE49-F238E27FC236}">
                <a16:creationId xmlns:a16="http://schemas.microsoft.com/office/drawing/2014/main" id="{FF4C81EF-261B-4C80-B559-8CF982034DD9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2760645" y="4079218"/>
            <a:ext cx="770440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Lenkija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85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IPL žemėla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aveikslėlis 46">
            <a:extLst>
              <a:ext uri="{FF2B5EF4-FFF2-40B4-BE49-F238E27FC236}">
                <a16:creationId xmlns:a16="http://schemas.microsoft.com/office/drawing/2014/main" id="{931D5D8B-C77C-493C-8E2F-D4DCE8C16B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930"/>
          <a:stretch/>
        </p:blipFill>
        <p:spPr>
          <a:xfrm>
            <a:off x="-14890" y="0"/>
            <a:ext cx="7143750" cy="6865684"/>
          </a:xfrm>
          <a:prstGeom prst="rect">
            <a:avLst/>
          </a:prstGeom>
        </p:spPr>
      </p:pic>
      <p:pic>
        <p:nvPicPr>
          <p:cNvPr id="7" name="Paveikslėlis 3" descr="Paveikslėlis, kuriame yra žemėlapis&#10;&#10;Automatiškai sugeneruotas aprašymas">
            <a:extLst>
              <a:ext uri="{FF2B5EF4-FFF2-40B4-BE49-F238E27FC236}">
                <a16:creationId xmlns:a16="http://schemas.microsoft.com/office/drawing/2014/main" id="{ECEF8C86-4B1A-48CF-9FCF-DD1C99BA00E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546" y="10731"/>
            <a:ext cx="7178463" cy="6874701"/>
          </a:xfrm>
          <a:prstGeom prst="rect">
            <a:avLst/>
          </a:prstGeom>
        </p:spPr>
      </p:pic>
      <p:pic>
        <p:nvPicPr>
          <p:cNvPr id="13" name="Paveikslėlis 43">
            <a:extLst>
              <a:ext uri="{FF2B5EF4-FFF2-40B4-BE49-F238E27FC236}">
                <a16:creationId xmlns:a16="http://schemas.microsoft.com/office/drawing/2014/main" id="{F3683764-B842-42DD-B6BA-22C4BCA8640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572" y="3573656"/>
            <a:ext cx="487435" cy="273202"/>
          </a:xfrm>
          <a:prstGeom prst="rect">
            <a:avLst/>
          </a:prstGeom>
        </p:spPr>
      </p:pic>
      <p:pic>
        <p:nvPicPr>
          <p:cNvPr id="14" name="Paveikslėlis 44">
            <a:extLst>
              <a:ext uri="{FF2B5EF4-FFF2-40B4-BE49-F238E27FC236}">
                <a16:creationId xmlns:a16="http://schemas.microsoft.com/office/drawing/2014/main" id="{010BE2BF-ED6E-4AB3-9C9C-18D293AA37A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6090" y="3202497"/>
            <a:ext cx="184842" cy="184823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3E8F4432-F901-4D44-A864-DC82E667C996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35435" y="3902638"/>
            <a:ext cx="463603" cy="745611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BC2D784B-822A-493F-A145-6AA55D6EF2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79526" y="2583082"/>
            <a:ext cx="3933171" cy="550882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GIPL žemėlapis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D5B11415-F0EF-47F4-9950-7A9289566BFB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7579526" y="3552876"/>
            <a:ext cx="3933171" cy="1613968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Lietuvos gamtinių dujų perdavimo sistemos operatorius, atsakingas už gamtinių dujų perdavimą (transportavimą aukšto slėgio vamzdynais) sistemos naudotojams, gamtinių dujų infrastruktūros eksploatavimą, priežiūrą ir plėtojimą.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B46484CB-0F38-424E-97C5-E19D43BD248C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3767672" y="3651918"/>
            <a:ext cx="959312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Jauni</a:t>
            </a:r>
            <a:r>
              <a:rPr lang="lt-LT" dirty="0"/>
              <a:t>ū</a:t>
            </a:r>
            <a:r>
              <a:rPr lang="en-US" dirty="0" err="1"/>
              <a:t>nai</a:t>
            </a:r>
            <a:endParaRPr lang="en-GB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242F7DEE-7C05-4595-B0D9-8FBA9D81F3EE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831556" y="2858523"/>
            <a:ext cx="598691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Estija</a:t>
            </a:r>
            <a:endParaRPr lang="en-GB" dirty="0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EFA788ED-3B49-4E5D-8F2F-0DCDEBF889E1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4898715" y="3284119"/>
            <a:ext cx="725824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Latvija</a:t>
            </a:r>
            <a:endParaRPr lang="en-GB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0D00CF88-DCA9-4F21-813C-E6C383C8FFB1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2896766" y="4463455"/>
            <a:ext cx="1138051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lt-LT" dirty="0"/>
              <a:t>Holowczyce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780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uropos žemėla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ačiakampis 3">
            <a:extLst>
              <a:ext uri="{FF2B5EF4-FFF2-40B4-BE49-F238E27FC236}">
                <a16:creationId xmlns:a16="http://schemas.microsoft.com/office/drawing/2014/main" id="{DEFDB039-92CC-4805-9456-2A184D85C498}"/>
              </a:ext>
            </a:extLst>
          </p:cNvPr>
          <p:cNvSpPr/>
          <p:nvPr userDrawn="1"/>
        </p:nvSpPr>
        <p:spPr>
          <a:xfrm>
            <a:off x="0" y="0"/>
            <a:ext cx="12192000" cy="6865684"/>
          </a:xfrm>
          <a:prstGeom prst="rect">
            <a:avLst/>
          </a:prstGeom>
          <a:solidFill>
            <a:srgbClr val="5A62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44" name="Paveikslėlis 50">
            <a:extLst>
              <a:ext uri="{FF2B5EF4-FFF2-40B4-BE49-F238E27FC236}">
                <a16:creationId xmlns:a16="http://schemas.microsoft.com/office/drawing/2014/main" id="{83C3FD45-FEB2-4803-86D5-D4B591DEC8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48" name="Text Placeholder 3">
            <a:extLst>
              <a:ext uri="{FF2B5EF4-FFF2-40B4-BE49-F238E27FC236}">
                <a16:creationId xmlns:a16="http://schemas.microsoft.com/office/drawing/2014/main" id="{BB4AF5E0-254E-498B-B1B7-EAF6E9D93D55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023431" y="3092356"/>
            <a:ext cx="3218673" cy="259635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9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lt-LT" sz="900" dirty="0">
                <a:solidFill>
                  <a:srgbClr val="FFFFFF"/>
                </a:solidFill>
                <a:latin typeface="Century Gothic" panose="020B0502020202020204" pitchFamily="34" charset="0"/>
              </a:rPr>
              <a:t>Vieta išnašoms su žemėlapyje nurodyta informacija</a:t>
            </a:r>
            <a:endParaRPr lang="en-GB" dirty="0"/>
          </a:p>
        </p:txBody>
      </p:sp>
      <p:sp>
        <p:nvSpPr>
          <p:cNvPr id="52" name="Text Placeholder 3">
            <a:extLst>
              <a:ext uri="{FF2B5EF4-FFF2-40B4-BE49-F238E27FC236}">
                <a16:creationId xmlns:a16="http://schemas.microsoft.com/office/drawing/2014/main" id="{B851E894-EB98-4212-AECA-788B9EA6B539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8048282" y="3640044"/>
            <a:ext cx="3218673" cy="259635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9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lt-LT" sz="900" dirty="0">
                <a:solidFill>
                  <a:srgbClr val="FFFFFF"/>
                </a:solidFill>
                <a:latin typeface="Century Gothic" panose="020B0502020202020204" pitchFamily="34" charset="0"/>
              </a:rPr>
              <a:t>Vieta išnašoms su žemėlapyje nurodyta informacija</a:t>
            </a:r>
            <a:endParaRPr lang="en-GB" dirty="0"/>
          </a:p>
        </p:txBody>
      </p:sp>
      <p:sp>
        <p:nvSpPr>
          <p:cNvPr id="53" name="Text Placeholder 3">
            <a:extLst>
              <a:ext uri="{FF2B5EF4-FFF2-40B4-BE49-F238E27FC236}">
                <a16:creationId xmlns:a16="http://schemas.microsoft.com/office/drawing/2014/main" id="{519CC48D-3E76-4E01-844B-114C1F4B0596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7907334" y="4080640"/>
            <a:ext cx="3218673" cy="259635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9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lt-LT" sz="900" dirty="0">
                <a:solidFill>
                  <a:srgbClr val="FFFFFF"/>
                </a:solidFill>
                <a:latin typeface="Century Gothic" panose="020B0502020202020204" pitchFamily="34" charset="0"/>
              </a:rPr>
              <a:t>Vieta išnašoms su žemėlapyje nurodyta informacija</a:t>
            </a:r>
            <a:endParaRPr lang="en-GB" dirty="0"/>
          </a:p>
        </p:txBody>
      </p:sp>
      <p:sp>
        <p:nvSpPr>
          <p:cNvPr id="54" name="Text Placeholder 3">
            <a:extLst>
              <a:ext uri="{FF2B5EF4-FFF2-40B4-BE49-F238E27FC236}">
                <a16:creationId xmlns:a16="http://schemas.microsoft.com/office/drawing/2014/main" id="{900DD9EC-5C83-405F-87CF-9979430E3724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7750173" y="4444901"/>
            <a:ext cx="3218673" cy="259635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9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lt-LT" sz="900" dirty="0">
                <a:solidFill>
                  <a:srgbClr val="FFFFFF"/>
                </a:solidFill>
                <a:latin typeface="Century Gothic" panose="020B0502020202020204" pitchFamily="34" charset="0"/>
              </a:rPr>
              <a:t>Vieta išnašoms su žemėlapyje nurodyta informacija</a:t>
            </a:r>
            <a:endParaRPr lang="en-GB" dirty="0"/>
          </a:p>
        </p:txBody>
      </p:sp>
      <p:sp>
        <p:nvSpPr>
          <p:cNvPr id="56" name="Title 1">
            <a:extLst>
              <a:ext uri="{FF2B5EF4-FFF2-40B4-BE49-F238E27FC236}">
                <a16:creationId xmlns:a16="http://schemas.microsoft.com/office/drawing/2014/main" id="{34647C0D-CF2F-4480-BAC6-87FF121808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4564" y="2027737"/>
            <a:ext cx="2749340" cy="1188025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FFFFFF"/>
                </a:solidFill>
                <a:latin typeface="Century Gothic" panose="020B0502020202020204" pitchFamily="34" charset="0"/>
              </a:rPr>
              <a:t>Europos </a:t>
            </a:r>
            <a:br>
              <a:rPr lang="lt-LT" dirty="0">
                <a:latin typeface="Century Gothic" panose="020B0502020202020204" pitchFamily="34" charset="0"/>
              </a:rPr>
            </a:br>
            <a:r>
              <a:rPr lang="lt-LT" sz="4000" dirty="0">
                <a:solidFill>
                  <a:srgbClr val="FFFFFF"/>
                </a:solidFill>
                <a:latin typeface="Century Gothic" panose="020B0502020202020204" pitchFamily="34" charset="0"/>
              </a:rPr>
              <a:t>žemėlapis</a:t>
            </a:r>
            <a:endParaRPr lang="lt-LT" dirty="0">
              <a:latin typeface="Century Gothic" panose="020B0502020202020204" pitchFamily="34" charset="0"/>
            </a:endParaRPr>
          </a:p>
        </p:txBody>
      </p:sp>
      <p:pic>
        <p:nvPicPr>
          <p:cNvPr id="75" name="Paveikslėlis 2" descr="Paveikslėlis, kuriame yra gamta&#10;&#10;Automatiškai sugeneruotas aprašymas">
            <a:extLst>
              <a:ext uri="{FF2B5EF4-FFF2-40B4-BE49-F238E27FC236}">
                <a16:creationId xmlns:a16="http://schemas.microsoft.com/office/drawing/2014/main" id="{87859EA6-3207-435F-B23D-FCFD7BDE0D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0569" y="814806"/>
            <a:ext cx="5556343" cy="6051465"/>
          </a:xfrm>
          <a:prstGeom prst="rect">
            <a:avLst/>
          </a:prstGeom>
        </p:spPr>
      </p:pic>
      <p:cxnSp>
        <p:nvCxnSpPr>
          <p:cNvPr id="81" name="Tiesioji rodyklės jungtis 22">
            <a:extLst>
              <a:ext uri="{FF2B5EF4-FFF2-40B4-BE49-F238E27FC236}">
                <a16:creationId xmlns:a16="http://schemas.microsoft.com/office/drawing/2014/main" id="{B9825BC4-BB0D-4B46-86B1-8249DD2A2485}"/>
              </a:ext>
            </a:extLst>
          </p:cNvPr>
          <p:cNvCxnSpPr/>
          <p:nvPr userDrawn="1"/>
        </p:nvCxnSpPr>
        <p:spPr>
          <a:xfrm>
            <a:off x="6829425" y="3227017"/>
            <a:ext cx="1055687" cy="0"/>
          </a:xfrm>
          <a:prstGeom prst="straightConnector1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Ovalas 23">
            <a:extLst>
              <a:ext uri="{FF2B5EF4-FFF2-40B4-BE49-F238E27FC236}">
                <a16:creationId xmlns:a16="http://schemas.microsoft.com/office/drawing/2014/main" id="{52A43C8D-26C9-433E-B246-5CD8FC4C9845}"/>
              </a:ext>
            </a:extLst>
          </p:cNvPr>
          <p:cNvSpPr/>
          <p:nvPr userDrawn="1"/>
        </p:nvSpPr>
        <p:spPr>
          <a:xfrm>
            <a:off x="7885112" y="3171454"/>
            <a:ext cx="127000" cy="119063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83" name="Tiesioji rodyklės jungtis 27">
            <a:extLst>
              <a:ext uri="{FF2B5EF4-FFF2-40B4-BE49-F238E27FC236}">
                <a16:creationId xmlns:a16="http://schemas.microsoft.com/office/drawing/2014/main" id="{B1088848-E1FC-478D-9AE4-F9D5080EA123}"/>
              </a:ext>
            </a:extLst>
          </p:cNvPr>
          <p:cNvCxnSpPr>
            <a:cxnSpLocks/>
          </p:cNvCxnSpPr>
          <p:nvPr userDrawn="1"/>
        </p:nvCxnSpPr>
        <p:spPr>
          <a:xfrm>
            <a:off x="6829423" y="3774705"/>
            <a:ext cx="1055687" cy="0"/>
          </a:xfrm>
          <a:prstGeom prst="straightConnector1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Ovalas 28">
            <a:extLst>
              <a:ext uri="{FF2B5EF4-FFF2-40B4-BE49-F238E27FC236}">
                <a16:creationId xmlns:a16="http://schemas.microsoft.com/office/drawing/2014/main" id="{916C53D2-F60B-4535-97A1-CF07917A9843}"/>
              </a:ext>
            </a:extLst>
          </p:cNvPr>
          <p:cNvSpPr/>
          <p:nvPr userDrawn="1"/>
        </p:nvSpPr>
        <p:spPr>
          <a:xfrm>
            <a:off x="7885110" y="3719142"/>
            <a:ext cx="127000" cy="119063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85" name="Tiesioji rodyklės jungtis 31">
            <a:extLst>
              <a:ext uri="{FF2B5EF4-FFF2-40B4-BE49-F238E27FC236}">
                <a16:creationId xmlns:a16="http://schemas.microsoft.com/office/drawing/2014/main" id="{93EC8D3C-739C-4786-BAFD-4E49F470BDA1}"/>
              </a:ext>
            </a:extLst>
          </p:cNvPr>
          <p:cNvCxnSpPr>
            <a:cxnSpLocks/>
          </p:cNvCxnSpPr>
          <p:nvPr userDrawn="1"/>
        </p:nvCxnSpPr>
        <p:spPr>
          <a:xfrm>
            <a:off x="6694486" y="4235079"/>
            <a:ext cx="1055687" cy="0"/>
          </a:xfrm>
          <a:prstGeom prst="straightConnector1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Ovalas 32">
            <a:extLst>
              <a:ext uri="{FF2B5EF4-FFF2-40B4-BE49-F238E27FC236}">
                <a16:creationId xmlns:a16="http://schemas.microsoft.com/office/drawing/2014/main" id="{232AF4C9-3D49-426D-A671-18F537F73A45}"/>
              </a:ext>
            </a:extLst>
          </p:cNvPr>
          <p:cNvSpPr/>
          <p:nvPr userDrawn="1"/>
        </p:nvSpPr>
        <p:spPr>
          <a:xfrm>
            <a:off x="7750173" y="4179516"/>
            <a:ext cx="127000" cy="119063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87" name="Tiesioji rodyklės jungtis 35">
            <a:extLst>
              <a:ext uri="{FF2B5EF4-FFF2-40B4-BE49-F238E27FC236}">
                <a16:creationId xmlns:a16="http://schemas.microsoft.com/office/drawing/2014/main" id="{0CB90892-1CA9-4AF5-8CDC-497BFD7D125A}"/>
              </a:ext>
            </a:extLst>
          </p:cNvPr>
          <p:cNvCxnSpPr>
            <a:cxnSpLocks/>
          </p:cNvCxnSpPr>
          <p:nvPr userDrawn="1"/>
        </p:nvCxnSpPr>
        <p:spPr>
          <a:xfrm>
            <a:off x="6519860" y="4568454"/>
            <a:ext cx="1055687" cy="0"/>
          </a:xfrm>
          <a:prstGeom prst="straightConnector1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Ovalas 36">
            <a:extLst>
              <a:ext uri="{FF2B5EF4-FFF2-40B4-BE49-F238E27FC236}">
                <a16:creationId xmlns:a16="http://schemas.microsoft.com/office/drawing/2014/main" id="{DBC7CB62-4578-430D-BF0E-CB1F5CE7049E}"/>
              </a:ext>
            </a:extLst>
          </p:cNvPr>
          <p:cNvSpPr/>
          <p:nvPr userDrawn="1"/>
        </p:nvSpPr>
        <p:spPr>
          <a:xfrm>
            <a:off x="7575547" y="4512891"/>
            <a:ext cx="127000" cy="119063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cxnSp>
        <p:nvCxnSpPr>
          <p:cNvPr id="89" name="Tiesioji rodyklės jungtis 39">
            <a:extLst>
              <a:ext uri="{FF2B5EF4-FFF2-40B4-BE49-F238E27FC236}">
                <a16:creationId xmlns:a16="http://schemas.microsoft.com/office/drawing/2014/main" id="{2585AAD4-40DA-4F82-ABC9-911447976117}"/>
              </a:ext>
            </a:extLst>
          </p:cNvPr>
          <p:cNvCxnSpPr>
            <a:cxnSpLocks/>
          </p:cNvCxnSpPr>
          <p:nvPr userDrawn="1"/>
        </p:nvCxnSpPr>
        <p:spPr>
          <a:xfrm>
            <a:off x="6138860" y="5227267"/>
            <a:ext cx="1055687" cy="0"/>
          </a:xfrm>
          <a:prstGeom prst="straightConnector1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Ovalas 40">
            <a:extLst>
              <a:ext uri="{FF2B5EF4-FFF2-40B4-BE49-F238E27FC236}">
                <a16:creationId xmlns:a16="http://schemas.microsoft.com/office/drawing/2014/main" id="{A5DBAA00-0650-41E6-915D-CC9D24C3CBEE}"/>
              </a:ext>
            </a:extLst>
          </p:cNvPr>
          <p:cNvSpPr/>
          <p:nvPr userDrawn="1"/>
        </p:nvSpPr>
        <p:spPr>
          <a:xfrm>
            <a:off x="7194547" y="5171704"/>
            <a:ext cx="127000" cy="119063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91" name="Paveikslėlis 43">
            <a:extLst>
              <a:ext uri="{FF2B5EF4-FFF2-40B4-BE49-F238E27FC236}">
                <a16:creationId xmlns:a16="http://schemas.microsoft.com/office/drawing/2014/main" id="{9CE81D65-D5A6-4FD0-888E-6DF09152F64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8025" y="4274767"/>
            <a:ext cx="314325" cy="168275"/>
          </a:xfrm>
          <a:prstGeom prst="rect">
            <a:avLst/>
          </a:prstGeom>
        </p:spPr>
      </p:pic>
      <p:pic>
        <p:nvPicPr>
          <p:cNvPr id="92" name="Paveikslėlis 44">
            <a:extLst>
              <a:ext uri="{FF2B5EF4-FFF2-40B4-BE49-F238E27FC236}">
                <a16:creationId xmlns:a16="http://schemas.microsoft.com/office/drawing/2014/main" id="{653B1FBF-C844-4D6D-A90B-184226D2620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7325" y="4030292"/>
            <a:ext cx="212726" cy="212725"/>
          </a:xfrm>
          <a:prstGeom prst="rect">
            <a:avLst/>
          </a:prstGeom>
        </p:spPr>
      </p:pic>
      <p:sp>
        <p:nvSpPr>
          <p:cNvPr id="55" name="Text Placeholder 3">
            <a:extLst>
              <a:ext uri="{FF2B5EF4-FFF2-40B4-BE49-F238E27FC236}">
                <a16:creationId xmlns:a16="http://schemas.microsoft.com/office/drawing/2014/main" id="{739A02FF-03D5-49DB-A8E2-3CAA490CF537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7353746" y="5088701"/>
            <a:ext cx="3218673" cy="259635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9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lt-LT" sz="900" dirty="0">
                <a:solidFill>
                  <a:srgbClr val="FFFFFF"/>
                </a:solidFill>
                <a:latin typeface="Century Gothic" panose="020B0502020202020204" pitchFamily="34" charset="0"/>
              </a:rPr>
              <a:t>Vieta išnašoms su žemėlapyje nurodyta informacija</a:t>
            </a:r>
            <a:endParaRPr lang="en-GB" dirty="0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0E3FF835-297A-49FA-8476-1B0F6636CC17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6313079" y="3039797"/>
            <a:ext cx="770440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Suomija</a:t>
            </a:r>
            <a:endParaRPr lang="en-GB" dirty="0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F494D575-0A2C-4626-8F7F-66FADD475079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7051498" y="3501671"/>
            <a:ext cx="598691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Estija</a:t>
            </a:r>
            <a:endParaRPr lang="en-GB" dirty="0"/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1E7E0189-DAC6-444C-8CD4-FAFA6012DF68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6958175" y="3926935"/>
            <a:ext cx="680872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Latvija</a:t>
            </a:r>
            <a:endParaRPr lang="en-GB" dirty="0"/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2EF1CD70-B60B-4B34-AAA5-9EAF2D3BE09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6797046" y="4310656"/>
            <a:ext cx="795001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Lietuva</a:t>
            </a:r>
            <a:endParaRPr lang="en-GB" dirty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5AB76FC0-9B25-4C6D-8ECB-5317673877F5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5710780" y="4913048"/>
            <a:ext cx="770440" cy="2507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 sz="12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F7941B"/>
              </a:buClr>
              <a:buSzTx/>
              <a:buFontTx/>
              <a:buNone/>
              <a:tabLst/>
              <a:defRPr/>
            </a:pPr>
            <a:r>
              <a:rPr lang="en-US" dirty="0" err="1"/>
              <a:t>Lenkija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78328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jų rinkos žemėla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aveikslėlis 8">
            <a:extLst>
              <a:ext uri="{FF2B5EF4-FFF2-40B4-BE49-F238E27FC236}">
                <a16:creationId xmlns:a16="http://schemas.microsoft.com/office/drawing/2014/main" id="{A405E6FB-D5BA-41B8-BB96-5D03AF1D6A2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854"/>
          <a:stretch/>
        </p:blipFill>
        <p:spPr>
          <a:xfrm>
            <a:off x="1" y="0"/>
            <a:ext cx="7152774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E2DD67B4-8A29-4368-A76F-BBDFA95DB7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79526" y="2583082"/>
            <a:ext cx="3933171" cy="1125436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Dujų rinkos žemėlapis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2A9E48AB-9B55-4F24-A573-E551B2524A41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7579526" y="3987596"/>
            <a:ext cx="4074002" cy="172945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Lietuvos gamtinių dujų perdavimo sistemos operatorius, atsakingas už gamtinių dujų perdavimą (transportavimą aukšto slėgio vamzdynais) sistemos naudotojams, gamtinių dujų infrastruktūros eksploatavimą, priežiūrą ir plėtojimą.</a:t>
            </a:r>
          </a:p>
        </p:txBody>
      </p:sp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AB68AE2B-41C5-4205-ACEB-3A69C7FCC52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0" y="0"/>
            <a:ext cx="715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841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jų tinklai Lietuvo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aveikslėlis 17">
            <a:extLst>
              <a:ext uri="{FF2B5EF4-FFF2-40B4-BE49-F238E27FC236}">
                <a16:creationId xmlns:a16="http://schemas.microsoft.com/office/drawing/2014/main" id="{24048E04-3BF9-4A8C-8330-28ECB45C1E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779"/>
          <a:stretch/>
        </p:blipFill>
        <p:spPr>
          <a:xfrm>
            <a:off x="1" y="0"/>
            <a:ext cx="7161776" cy="6858000"/>
          </a:xfrm>
          <a:prstGeom prst="rect">
            <a:avLst/>
          </a:prstGeom>
        </p:spPr>
      </p:pic>
      <p:pic>
        <p:nvPicPr>
          <p:cNvPr id="7" name="Picture 6" descr="Map&#10;&#10;Description automatically generated">
            <a:extLst>
              <a:ext uri="{FF2B5EF4-FFF2-40B4-BE49-F238E27FC236}">
                <a16:creationId xmlns:a16="http://schemas.microsoft.com/office/drawing/2014/main" id="{2F1D8174-3EAB-4A42-9BE8-0AF13BA9543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851892"/>
            <a:ext cx="7161777" cy="5411390"/>
          </a:xfrm>
          <a:prstGeom prst="rect">
            <a:avLst/>
          </a:prstGeom>
        </p:spPr>
      </p:pic>
      <p:cxnSp>
        <p:nvCxnSpPr>
          <p:cNvPr id="10" name="Tiesioji rodyklės jungtis 2">
            <a:extLst>
              <a:ext uri="{FF2B5EF4-FFF2-40B4-BE49-F238E27FC236}">
                <a16:creationId xmlns:a16="http://schemas.microsoft.com/office/drawing/2014/main" id="{46CA4F95-C3B7-47F4-BE07-CDC120C9B024}"/>
              </a:ext>
            </a:extLst>
          </p:cNvPr>
          <p:cNvCxnSpPr/>
          <p:nvPr userDrawn="1"/>
        </p:nvCxnSpPr>
        <p:spPr>
          <a:xfrm>
            <a:off x="7773988" y="2733675"/>
            <a:ext cx="285749" cy="0"/>
          </a:xfrm>
          <a:prstGeom prst="straightConnector1">
            <a:avLst/>
          </a:prstGeom>
          <a:ln w="12700">
            <a:solidFill>
              <a:srgbClr val="67C0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Tiesioji rodyklės jungtis 10">
            <a:extLst>
              <a:ext uri="{FF2B5EF4-FFF2-40B4-BE49-F238E27FC236}">
                <a16:creationId xmlns:a16="http://schemas.microsoft.com/office/drawing/2014/main" id="{42A837BC-011A-4FCA-AF21-EA8708EDD2FB}"/>
              </a:ext>
            </a:extLst>
          </p:cNvPr>
          <p:cNvCxnSpPr>
            <a:cxnSpLocks/>
          </p:cNvCxnSpPr>
          <p:nvPr userDrawn="1"/>
        </p:nvCxnSpPr>
        <p:spPr>
          <a:xfrm>
            <a:off x="7773987" y="3090863"/>
            <a:ext cx="285749" cy="0"/>
          </a:xfrm>
          <a:prstGeom prst="straightConnector1">
            <a:avLst/>
          </a:prstGeom>
          <a:ln w="12700">
            <a:solidFill>
              <a:srgbClr val="67C08B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tačiakampis 6">
            <a:extLst>
              <a:ext uri="{FF2B5EF4-FFF2-40B4-BE49-F238E27FC236}">
                <a16:creationId xmlns:a16="http://schemas.microsoft.com/office/drawing/2014/main" id="{7C9E42F8-E541-4A69-A0AA-1FC1304A065A}"/>
              </a:ext>
            </a:extLst>
          </p:cNvPr>
          <p:cNvSpPr/>
          <p:nvPr userDrawn="1"/>
        </p:nvSpPr>
        <p:spPr>
          <a:xfrm>
            <a:off x="7845425" y="3344862"/>
            <a:ext cx="214312" cy="214312"/>
          </a:xfrm>
          <a:prstGeom prst="rect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cs typeface="Calibri"/>
              </a:rPr>
              <a:t>M</a:t>
            </a:r>
          </a:p>
        </p:txBody>
      </p:sp>
      <p:sp>
        <p:nvSpPr>
          <p:cNvPr id="13" name="Stačiakampis 13">
            <a:extLst>
              <a:ext uri="{FF2B5EF4-FFF2-40B4-BE49-F238E27FC236}">
                <a16:creationId xmlns:a16="http://schemas.microsoft.com/office/drawing/2014/main" id="{12CDAC61-1E0F-4FDD-B838-4932E7FEE00F}"/>
              </a:ext>
            </a:extLst>
          </p:cNvPr>
          <p:cNvSpPr/>
          <p:nvPr userDrawn="1"/>
        </p:nvSpPr>
        <p:spPr>
          <a:xfrm>
            <a:off x="7845424" y="3709987"/>
            <a:ext cx="214312" cy="214312"/>
          </a:xfrm>
          <a:prstGeom prst="rect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lt-LT" sz="1400">
                <a:cs typeface="Calibri"/>
              </a:rPr>
              <a:t>C</a:t>
            </a:r>
          </a:p>
        </p:txBody>
      </p:sp>
      <p:sp>
        <p:nvSpPr>
          <p:cNvPr id="14" name="Ovalas 9">
            <a:extLst>
              <a:ext uri="{FF2B5EF4-FFF2-40B4-BE49-F238E27FC236}">
                <a16:creationId xmlns:a16="http://schemas.microsoft.com/office/drawing/2014/main" id="{4952959E-4E80-4E4E-9262-D60830A70838}"/>
              </a:ext>
            </a:extLst>
          </p:cNvPr>
          <p:cNvSpPr/>
          <p:nvPr userDrawn="1"/>
        </p:nvSpPr>
        <p:spPr>
          <a:xfrm>
            <a:off x="7885112" y="4122738"/>
            <a:ext cx="134937" cy="134937"/>
          </a:xfrm>
          <a:prstGeom prst="ellipse">
            <a:avLst/>
          </a:prstGeom>
          <a:solidFill>
            <a:srgbClr val="67C08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5" name="Ovalas 14">
            <a:extLst>
              <a:ext uri="{FF2B5EF4-FFF2-40B4-BE49-F238E27FC236}">
                <a16:creationId xmlns:a16="http://schemas.microsoft.com/office/drawing/2014/main" id="{E9B334C9-E9DE-4472-904D-A1713FBC8638}"/>
              </a:ext>
            </a:extLst>
          </p:cNvPr>
          <p:cNvSpPr/>
          <p:nvPr userDrawn="1"/>
        </p:nvSpPr>
        <p:spPr>
          <a:xfrm>
            <a:off x="7885112" y="4845050"/>
            <a:ext cx="134937" cy="134937"/>
          </a:xfrm>
          <a:prstGeom prst="ellipse">
            <a:avLst/>
          </a:prstGeom>
          <a:solidFill>
            <a:schemeClr val="bg1"/>
          </a:solidFill>
          <a:ln>
            <a:solidFill>
              <a:srgbClr val="67C0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6" name="Ovalas 15">
            <a:extLst>
              <a:ext uri="{FF2B5EF4-FFF2-40B4-BE49-F238E27FC236}">
                <a16:creationId xmlns:a16="http://schemas.microsoft.com/office/drawing/2014/main" id="{F063E03F-0C6F-495A-B8E8-A762B7EABDBB}"/>
              </a:ext>
            </a:extLst>
          </p:cNvPr>
          <p:cNvSpPr/>
          <p:nvPr userDrawn="1"/>
        </p:nvSpPr>
        <p:spPr>
          <a:xfrm>
            <a:off x="7885112" y="5218111"/>
            <a:ext cx="134937" cy="134937"/>
          </a:xfrm>
          <a:prstGeom prst="ellipse">
            <a:avLst/>
          </a:prstGeom>
          <a:solidFill>
            <a:srgbClr val="5A6266"/>
          </a:solidFill>
          <a:ln>
            <a:solidFill>
              <a:srgbClr val="67C0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7" name="Debesis 16">
            <a:extLst>
              <a:ext uri="{FF2B5EF4-FFF2-40B4-BE49-F238E27FC236}">
                <a16:creationId xmlns:a16="http://schemas.microsoft.com/office/drawing/2014/main" id="{5EB6EB09-E4EF-435C-ADC9-ABE96765AD26}"/>
              </a:ext>
            </a:extLst>
          </p:cNvPr>
          <p:cNvSpPr/>
          <p:nvPr userDrawn="1"/>
        </p:nvSpPr>
        <p:spPr>
          <a:xfrm>
            <a:off x="7845425" y="4456113"/>
            <a:ext cx="214313" cy="174624"/>
          </a:xfrm>
          <a:prstGeom prst="cloud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8" name="Paveikslėlis 43" descr="Paveikslėlis, kuriame yra žinutė, iliustracija&#10;&#10;Automatiškai sugeneruotas aprašymas">
            <a:extLst>
              <a:ext uri="{FF2B5EF4-FFF2-40B4-BE49-F238E27FC236}">
                <a16:creationId xmlns:a16="http://schemas.microsoft.com/office/drawing/2014/main" id="{4C53D796-EB8C-4C7D-9145-98C6B445963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0599" y="5559425"/>
            <a:ext cx="305552" cy="168275"/>
          </a:xfrm>
          <a:prstGeom prst="rect">
            <a:avLst/>
          </a:prstGeom>
          <a:ln>
            <a:noFill/>
          </a:ln>
        </p:spPr>
      </p:pic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3ADEA903-DE45-4FC4-8B82-CA09E256E2E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177720" y="2600742"/>
            <a:ext cx="3802139" cy="321803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Magistraliniai dujotiekiai</a:t>
            </a:r>
          </a:p>
          <a:p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Planuojami dujotiekiai</a:t>
            </a:r>
          </a:p>
          <a:p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Dujų apskaitos stotys</a:t>
            </a:r>
          </a:p>
          <a:p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Dujų kompresorių stotys </a:t>
            </a:r>
          </a:p>
          <a:p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Dujų skirstymo stotys</a:t>
            </a:r>
          </a:p>
          <a:p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Dujofikuoti didieji miestai</a:t>
            </a:r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  <a:cs typeface="Calibri" panose="020F0502020204030204"/>
            </a:endParaRPr>
          </a:p>
          <a:p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Dujofikuoti miestai</a:t>
            </a:r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Nedujofikuoti miestai</a:t>
            </a:r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Suskystintų gamtinių dujų terminalas (SGDT)</a:t>
            </a:r>
            <a:endParaRPr lang="lt-LT" sz="1200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C4052151-1112-4FC2-A312-898680AFC5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687" y="1192364"/>
            <a:ext cx="3933171" cy="1125436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Dujų tinklai Lietuvoje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45327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jotiekių jungtis Lietuva-Lenki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31">
            <a:extLst>
              <a:ext uri="{FF2B5EF4-FFF2-40B4-BE49-F238E27FC236}">
                <a16:creationId xmlns:a16="http://schemas.microsoft.com/office/drawing/2014/main" id="{FF5DB3EF-FD9D-4F44-A414-3A0B2696A3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924"/>
          <a:stretch/>
        </p:blipFill>
        <p:spPr>
          <a:xfrm>
            <a:off x="2441" y="0"/>
            <a:ext cx="7144477" cy="6858000"/>
          </a:xfrm>
          <a:prstGeom prst="rect">
            <a:avLst/>
          </a:prstGeom>
        </p:spPr>
      </p:pic>
      <p:pic>
        <p:nvPicPr>
          <p:cNvPr id="6" name="Picture 5" descr="Map&#10;&#10;Description automatically generated">
            <a:extLst>
              <a:ext uri="{FF2B5EF4-FFF2-40B4-BE49-F238E27FC236}">
                <a16:creationId xmlns:a16="http://schemas.microsoft.com/office/drawing/2014/main" id="{C87EB797-E38E-489C-A823-F538B4232CE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314" y="1028047"/>
            <a:ext cx="6648367" cy="4820956"/>
          </a:xfrm>
          <a:prstGeom prst="rect">
            <a:avLst/>
          </a:prstGeom>
        </p:spPr>
      </p:pic>
      <p:sp>
        <p:nvSpPr>
          <p:cNvPr id="7" name="Stačiakampis: suapvalinti kampai 47">
            <a:extLst>
              <a:ext uri="{FF2B5EF4-FFF2-40B4-BE49-F238E27FC236}">
                <a16:creationId xmlns:a16="http://schemas.microsoft.com/office/drawing/2014/main" id="{35C881FA-D154-4D1C-8EDD-93476AEBEE14}"/>
              </a:ext>
            </a:extLst>
          </p:cNvPr>
          <p:cNvSpPr/>
          <p:nvPr userDrawn="1"/>
        </p:nvSpPr>
        <p:spPr>
          <a:xfrm>
            <a:off x="7748330" y="3474582"/>
            <a:ext cx="2000816" cy="344031"/>
          </a:xfrm>
          <a:prstGeom prst="roundRect">
            <a:avLst>
              <a:gd name="adj" fmla="val 50000"/>
            </a:avLst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>
              <a:solidFill>
                <a:srgbClr val="67C08B"/>
              </a:solidFill>
            </a:endParaRPr>
          </a:p>
        </p:txBody>
      </p:sp>
      <p:grpSp>
        <p:nvGrpSpPr>
          <p:cNvPr id="9" name="Grupė 24">
            <a:extLst>
              <a:ext uri="{FF2B5EF4-FFF2-40B4-BE49-F238E27FC236}">
                <a16:creationId xmlns:a16="http://schemas.microsoft.com/office/drawing/2014/main" id="{E163559A-3329-48F7-BD0B-7F09AA62C825}"/>
              </a:ext>
            </a:extLst>
          </p:cNvPr>
          <p:cNvGrpSpPr/>
          <p:nvPr userDrawn="1"/>
        </p:nvGrpSpPr>
        <p:grpSpPr>
          <a:xfrm>
            <a:off x="4148895" y="2449501"/>
            <a:ext cx="1182687" cy="119063"/>
            <a:chOff x="4733925" y="3241675"/>
            <a:chExt cx="1182687" cy="119063"/>
          </a:xfrm>
        </p:grpSpPr>
        <p:cxnSp>
          <p:nvCxnSpPr>
            <p:cNvPr id="10" name="Tiesioji rodyklės jungtis 21">
              <a:extLst>
                <a:ext uri="{FF2B5EF4-FFF2-40B4-BE49-F238E27FC236}">
                  <a16:creationId xmlns:a16="http://schemas.microsoft.com/office/drawing/2014/main" id="{60017B53-268C-469F-8263-428B16A6BCB8}"/>
                </a:ext>
              </a:extLst>
            </p:cNvPr>
            <p:cNvCxnSpPr/>
            <p:nvPr/>
          </p:nvCxnSpPr>
          <p:spPr>
            <a:xfrm>
              <a:off x="4733925" y="3297237"/>
              <a:ext cx="1055687" cy="0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as 23">
              <a:extLst>
                <a:ext uri="{FF2B5EF4-FFF2-40B4-BE49-F238E27FC236}">
                  <a16:creationId xmlns:a16="http://schemas.microsoft.com/office/drawing/2014/main" id="{0C0CFF82-11FF-4E5A-83BE-0C0140817E7D}"/>
                </a:ext>
              </a:extLst>
            </p:cNvPr>
            <p:cNvSpPr/>
            <p:nvPr/>
          </p:nvSpPr>
          <p:spPr>
            <a:xfrm>
              <a:off x="5789612" y="3241675"/>
              <a:ext cx="127000" cy="119063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</p:grpSp>
      <p:grpSp>
        <p:nvGrpSpPr>
          <p:cNvPr id="13" name="Grupė 27">
            <a:extLst>
              <a:ext uri="{FF2B5EF4-FFF2-40B4-BE49-F238E27FC236}">
                <a16:creationId xmlns:a16="http://schemas.microsoft.com/office/drawing/2014/main" id="{8FCDEA82-F73D-4977-80C8-745B8686D2BD}"/>
              </a:ext>
            </a:extLst>
          </p:cNvPr>
          <p:cNvGrpSpPr/>
          <p:nvPr userDrawn="1"/>
        </p:nvGrpSpPr>
        <p:grpSpPr>
          <a:xfrm>
            <a:off x="3370321" y="3806812"/>
            <a:ext cx="1182687" cy="119063"/>
            <a:chOff x="4733925" y="3241675"/>
            <a:chExt cx="1182687" cy="119063"/>
          </a:xfrm>
        </p:grpSpPr>
        <p:cxnSp>
          <p:nvCxnSpPr>
            <p:cNvPr id="14" name="Tiesioji rodyklės jungtis 28">
              <a:extLst>
                <a:ext uri="{FF2B5EF4-FFF2-40B4-BE49-F238E27FC236}">
                  <a16:creationId xmlns:a16="http://schemas.microsoft.com/office/drawing/2014/main" id="{C332D00F-3A3B-4CA9-B6F5-6E42C3A76008}"/>
                </a:ext>
              </a:extLst>
            </p:cNvPr>
            <p:cNvCxnSpPr>
              <a:cxnSpLocks/>
            </p:cNvCxnSpPr>
            <p:nvPr/>
          </p:nvCxnSpPr>
          <p:spPr>
            <a:xfrm>
              <a:off x="4733925" y="3297237"/>
              <a:ext cx="1055687" cy="0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as 29">
              <a:extLst>
                <a:ext uri="{FF2B5EF4-FFF2-40B4-BE49-F238E27FC236}">
                  <a16:creationId xmlns:a16="http://schemas.microsoft.com/office/drawing/2014/main" id="{C5258190-35F6-4327-B292-2B384ACAB799}"/>
                </a:ext>
              </a:extLst>
            </p:cNvPr>
            <p:cNvSpPr/>
            <p:nvPr/>
          </p:nvSpPr>
          <p:spPr>
            <a:xfrm>
              <a:off x="5789612" y="3241675"/>
              <a:ext cx="127000" cy="119063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</p:grpSp>
      <p:sp>
        <p:nvSpPr>
          <p:cNvPr id="19" name="Stačiakampis: suapvalinti kampai 38">
            <a:extLst>
              <a:ext uri="{FF2B5EF4-FFF2-40B4-BE49-F238E27FC236}">
                <a16:creationId xmlns:a16="http://schemas.microsoft.com/office/drawing/2014/main" id="{97D8E51C-2659-4831-9ADD-958B2A4F07DE}"/>
              </a:ext>
            </a:extLst>
          </p:cNvPr>
          <p:cNvSpPr/>
          <p:nvPr userDrawn="1"/>
        </p:nvSpPr>
        <p:spPr>
          <a:xfrm>
            <a:off x="9796205" y="3458708"/>
            <a:ext cx="2000816" cy="344031"/>
          </a:xfrm>
          <a:prstGeom prst="roundRect">
            <a:avLst>
              <a:gd name="adj" fmla="val 50000"/>
            </a:avLst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>
              <a:solidFill>
                <a:srgbClr val="67C08B"/>
              </a:solidFill>
            </a:endParaRPr>
          </a:p>
        </p:txBody>
      </p:sp>
      <p:cxnSp>
        <p:nvCxnSpPr>
          <p:cNvPr id="20" name="Tiesioji jungtis 40">
            <a:extLst>
              <a:ext uri="{FF2B5EF4-FFF2-40B4-BE49-F238E27FC236}">
                <a16:creationId xmlns:a16="http://schemas.microsoft.com/office/drawing/2014/main" id="{E6047D93-5FEC-412F-83FB-10C9818A578B}"/>
              </a:ext>
            </a:extLst>
          </p:cNvPr>
          <p:cNvCxnSpPr>
            <a:cxnSpLocks/>
          </p:cNvCxnSpPr>
          <p:nvPr userDrawn="1"/>
        </p:nvCxnSpPr>
        <p:spPr>
          <a:xfrm flipV="1">
            <a:off x="9786036" y="3908441"/>
            <a:ext cx="0" cy="1734891"/>
          </a:xfrm>
          <a:prstGeom prst="line">
            <a:avLst/>
          </a:prstGeom>
          <a:ln w="15875">
            <a:solidFill>
              <a:srgbClr val="67C0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>
            <a:extLst>
              <a:ext uri="{FF2B5EF4-FFF2-40B4-BE49-F238E27FC236}">
                <a16:creationId xmlns:a16="http://schemas.microsoft.com/office/drawing/2014/main" id="{4B466D6F-A739-490F-9EF0-B8DE39A4839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687" y="1544494"/>
            <a:ext cx="4322126" cy="1125436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Dujotiekių jungtis Lietuva-Lenkija</a:t>
            </a:r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AEAE306C-7FCC-4400-81D2-DEF34320D91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7585687" y="2866812"/>
            <a:ext cx="3802139" cy="3934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6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600" dirty="0">
                <a:solidFill>
                  <a:srgbClr val="5A6266"/>
                </a:solidFill>
                <a:latin typeface="Century Gothic" panose="020B0502020202020204" pitchFamily="34" charset="0"/>
              </a:rPr>
              <a:t>Jungties pajėgumai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92FBF324-C390-485F-87D1-79B01B9D5BC2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7757816" y="3474582"/>
            <a:ext cx="1988461" cy="34403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 b="1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Lietuva</a:t>
            </a:r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12ECE2ED-B73B-4889-A67A-444956F148FA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9793336" y="3463120"/>
            <a:ext cx="1988461" cy="339619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 b="1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Lenkija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id="{486E2786-14E7-476B-83D5-0DDBB5ADAD12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8345231" y="3908441"/>
            <a:ext cx="807015" cy="51152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200" b="0" i="0">
                <a:solidFill>
                  <a:srgbClr val="67C08B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74</a:t>
            </a:r>
            <a:endParaRPr lang="en-GB" dirty="0"/>
          </a:p>
        </p:txBody>
      </p:sp>
      <p:sp>
        <p:nvSpPr>
          <p:cNvPr id="34" name="Text Placeholder 3">
            <a:extLst>
              <a:ext uri="{FF2B5EF4-FFF2-40B4-BE49-F238E27FC236}">
                <a16:creationId xmlns:a16="http://schemas.microsoft.com/office/drawing/2014/main" id="{D47DFB8F-2AD6-4E49-9241-7C3A6A60B3A5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8092284" y="4443141"/>
            <a:ext cx="1312908" cy="26336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GWh per parą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25D05CB4-DAEA-4D62-BD6E-34BFEF2DD399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10384059" y="3908441"/>
            <a:ext cx="807015" cy="51152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200" b="0" i="0">
                <a:solidFill>
                  <a:srgbClr val="67C08B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58</a:t>
            </a:r>
            <a:endParaRPr lang="en-GB" dirty="0"/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BEB29043-56DA-4C48-9D65-CD57D3D9D1AF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10131112" y="4443141"/>
            <a:ext cx="1312908" cy="26336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GWh per parą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89C8D029-8746-4DC6-8406-46F1AFCB35D1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345231" y="4793219"/>
            <a:ext cx="807015" cy="51152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200" b="0" i="0">
                <a:solidFill>
                  <a:srgbClr val="67C08B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27</a:t>
            </a:r>
            <a:endParaRPr lang="en-GB" dirty="0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A5572B5A-3329-4DAE-8786-F490131395C6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8071467" y="5327919"/>
            <a:ext cx="1354543" cy="26336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GWh per metus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8A39317C-7718-4897-A636-31E7CB5F4DA4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10384059" y="4793219"/>
            <a:ext cx="807015" cy="51152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200" b="0" i="0">
                <a:solidFill>
                  <a:srgbClr val="67C08B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21</a:t>
            </a:r>
            <a:endParaRPr lang="en-GB" dirty="0"/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722A207C-0A66-4738-BF3C-27549BB3D65E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10110295" y="5327919"/>
            <a:ext cx="1354543" cy="26336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1200" dirty="0">
                <a:solidFill>
                  <a:srgbClr val="5A6266"/>
                </a:solidFill>
                <a:latin typeface="Century Gothic" panose="020B0502020202020204" pitchFamily="34" charset="0"/>
              </a:rPr>
              <a:t>GWh per metus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29B34A67-90B9-424A-B453-9D45346D3040}"/>
              </a:ext>
            </a:extLst>
          </p:cNvPr>
          <p:cNvSpPr>
            <a:spLocks noGrp="1"/>
          </p:cNvSpPr>
          <p:nvPr>
            <p:ph type="body" sz="half" idx="21" hasCustomPrompt="1"/>
          </p:nvPr>
        </p:nvSpPr>
        <p:spPr>
          <a:xfrm>
            <a:off x="5351077" y="2663306"/>
            <a:ext cx="1740978" cy="47695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200" b="0" i="0">
                <a:solidFill>
                  <a:srgbClr val="67C08B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700 mm</a:t>
            </a:r>
            <a:endParaRPr lang="en-GB" dirty="0"/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C6457529-7057-4322-B7D1-1E4271EB3C80}"/>
              </a:ext>
            </a:extLst>
          </p:cNvPr>
          <p:cNvSpPr>
            <a:spLocks noGrp="1"/>
          </p:cNvSpPr>
          <p:nvPr>
            <p:ph type="body" sz="half" idx="22" hasCustomPrompt="1"/>
          </p:nvPr>
        </p:nvSpPr>
        <p:spPr>
          <a:xfrm>
            <a:off x="5351076" y="2376807"/>
            <a:ext cx="1740978" cy="27405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2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Vamzdžio diametras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93A6DBD1-B5A0-4139-BBB3-BE18AA1B46C7}"/>
              </a:ext>
            </a:extLst>
          </p:cNvPr>
          <p:cNvSpPr>
            <a:spLocks noGrp="1"/>
          </p:cNvSpPr>
          <p:nvPr>
            <p:ph type="body" sz="half" idx="23" hasCustomPrompt="1"/>
          </p:nvPr>
        </p:nvSpPr>
        <p:spPr>
          <a:xfrm>
            <a:off x="4574129" y="4020525"/>
            <a:ext cx="1797451" cy="51664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200" b="0" i="0">
                <a:solidFill>
                  <a:srgbClr val="67C08B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508 km</a:t>
            </a:r>
            <a:endParaRPr lang="en-GB" dirty="0"/>
          </a:p>
        </p:txBody>
      </p:sp>
      <p:sp>
        <p:nvSpPr>
          <p:cNvPr id="46" name="Text Placeholder 3">
            <a:extLst>
              <a:ext uri="{FF2B5EF4-FFF2-40B4-BE49-F238E27FC236}">
                <a16:creationId xmlns:a16="http://schemas.microsoft.com/office/drawing/2014/main" id="{A0796292-D89C-4B1D-BD6C-9B256B9E138B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4574129" y="3728505"/>
            <a:ext cx="1867377" cy="2669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2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Bendras dujotiekio ilgis</a:t>
            </a:r>
            <a:endParaRPr lang="lt-LT" dirty="0">
              <a:latin typeface="Century Gothic" panose="020B0502020202020204" pitchFamily="34" charset="0"/>
            </a:endParaRPr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71B0BA40-405D-4AA7-8A32-43DDFC1C6E79}"/>
              </a:ext>
            </a:extLst>
          </p:cNvPr>
          <p:cNvSpPr>
            <a:spLocks noGrp="1"/>
          </p:cNvSpPr>
          <p:nvPr>
            <p:ph type="body" sz="half" idx="25" hasCustomPrompt="1"/>
          </p:nvPr>
        </p:nvSpPr>
        <p:spPr>
          <a:xfrm>
            <a:off x="4574129" y="4980895"/>
            <a:ext cx="1797451" cy="51664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165 km</a:t>
            </a:r>
            <a:endParaRPr lang="en-GB" dirty="0"/>
          </a:p>
        </p:txBody>
      </p:sp>
      <p:sp>
        <p:nvSpPr>
          <p:cNvPr id="48" name="Text Placeholder 3">
            <a:extLst>
              <a:ext uri="{FF2B5EF4-FFF2-40B4-BE49-F238E27FC236}">
                <a16:creationId xmlns:a16="http://schemas.microsoft.com/office/drawing/2014/main" id="{F5827258-4D52-4BF1-A4D4-75876664CC44}"/>
              </a:ext>
            </a:extLst>
          </p:cNvPr>
          <p:cNvSpPr>
            <a:spLocks noGrp="1"/>
          </p:cNvSpPr>
          <p:nvPr>
            <p:ph type="body" sz="half" idx="26" hasCustomPrompt="1"/>
          </p:nvPr>
        </p:nvSpPr>
        <p:spPr>
          <a:xfrm>
            <a:off x="4574129" y="4688875"/>
            <a:ext cx="1867377" cy="2669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2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Lietuva</a:t>
            </a:r>
            <a:endParaRPr lang="lt-LT" dirty="0">
              <a:latin typeface="Century Gothic" panose="020B0502020202020204" pitchFamily="34" charset="0"/>
            </a:endParaRP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A12AC2B0-CF5F-4F37-8BF7-65EDD2FBF61D}"/>
              </a:ext>
            </a:extLst>
          </p:cNvPr>
          <p:cNvSpPr>
            <a:spLocks noGrp="1"/>
          </p:cNvSpPr>
          <p:nvPr>
            <p:ph type="body" sz="half" idx="27" hasCustomPrompt="1"/>
          </p:nvPr>
        </p:nvSpPr>
        <p:spPr>
          <a:xfrm>
            <a:off x="4574129" y="5855946"/>
            <a:ext cx="1797451" cy="51664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2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343 km</a:t>
            </a:r>
            <a:endParaRPr lang="en-GB" dirty="0"/>
          </a:p>
        </p:txBody>
      </p:sp>
      <p:sp>
        <p:nvSpPr>
          <p:cNvPr id="50" name="Text Placeholder 3">
            <a:extLst>
              <a:ext uri="{FF2B5EF4-FFF2-40B4-BE49-F238E27FC236}">
                <a16:creationId xmlns:a16="http://schemas.microsoft.com/office/drawing/2014/main" id="{EA096E08-332C-4546-96CB-434096164584}"/>
              </a:ext>
            </a:extLst>
          </p:cNvPr>
          <p:cNvSpPr>
            <a:spLocks noGrp="1"/>
          </p:cNvSpPr>
          <p:nvPr>
            <p:ph type="body" sz="half" idx="28" hasCustomPrompt="1"/>
          </p:nvPr>
        </p:nvSpPr>
        <p:spPr>
          <a:xfrm>
            <a:off x="4574129" y="5563926"/>
            <a:ext cx="1867377" cy="2669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2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Lenkija</a:t>
            </a:r>
            <a:endParaRPr lang="lt-LT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03106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IPL jungties pagrindiniai parametr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aveikslėlis 31">
            <a:extLst>
              <a:ext uri="{FF2B5EF4-FFF2-40B4-BE49-F238E27FC236}">
                <a16:creationId xmlns:a16="http://schemas.microsoft.com/office/drawing/2014/main" id="{32FFE986-E344-4A9B-ACEF-89DB0921186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944"/>
          <a:stretch/>
        </p:blipFill>
        <p:spPr>
          <a:xfrm>
            <a:off x="0" y="0"/>
            <a:ext cx="7142161" cy="6858000"/>
          </a:xfrm>
          <a:prstGeom prst="rect">
            <a:avLst/>
          </a:prstGeom>
        </p:spPr>
      </p:pic>
      <p:pic>
        <p:nvPicPr>
          <p:cNvPr id="9" name="Picture 8" descr="Map&#10;&#10;Description automatically generated">
            <a:extLst>
              <a:ext uri="{FF2B5EF4-FFF2-40B4-BE49-F238E27FC236}">
                <a16:creationId xmlns:a16="http://schemas.microsoft.com/office/drawing/2014/main" id="{3FA3B605-80D3-4427-A7E7-EB01CFF44DA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7411" y="311835"/>
            <a:ext cx="5252346" cy="3808654"/>
          </a:xfrm>
          <a:prstGeom prst="rect">
            <a:avLst/>
          </a:prstGeom>
        </p:spPr>
      </p:pic>
      <p:pic>
        <p:nvPicPr>
          <p:cNvPr id="10" name="Picture 9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18651A6-5E20-4D0B-92EE-28AC1CAA1B6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3601" y="4491140"/>
            <a:ext cx="5611809" cy="1507991"/>
          </a:xfrm>
          <a:prstGeom prst="rect">
            <a:avLst/>
          </a:prstGeom>
        </p:spPr>
      </p:pic>
      <p:grpSp>
        <p:nvGrpSpPr>
          <p:cNvPr id="13" name="Grupė 11">
            <a:extLst>
              <a:ext uri="{FF2B5EF4-FFF2-40B4-BE49-F238E27FC236}">
                <a16:creationId xmlns:a16="http://schemas.microsoft.com/office/drawing/2014/main" id="{AC91C7FA-8A7F-4C47-B5F6-5BFB011008D8}"/>
              </a:ext>
            </a:extLst>
          </p:cNvPr>
          <p:cNvGrpSpPr/>
          <p:nvPr userDrawn="1"/>
        </p:nvGrpSpPr>
        <p:grpSpPr>
          <a:xfrm>
            <a:off x="7678737" y="2678113"/>
            <a:ext cx="373062" cy="3238497"/>
            <a:chOff x="7678737" y="2678113"/>
            <a:chExt cx="373062" cy="3238497"/>
          </a:xfrm>
        </p:grpSpPr>
        <p:sp>
          <p:nvSpPr>
            <p:cNvPr id="14" name="Ovalas 9">
              <a:extLst>
                <a:ext uri="{FF2B5EF4-FFF2-40B4-BE49-F238E27FC236}">
                  <a16:creationId xmlns:a16="http://schemas.microsoft.com/office/drawing/2014/main" id="{94B21FC3-A38B-4E65-B96B-747F8D92A30D}"/>
                </a:ext>
              </a:extLst>
            </p:cNvPr>
            <p:cNvSpPr/>
            <p:nvPr/>
          </p:nvSpPr>
          <p:spPr>
            <a:xfrm>
              <a:off x="7678737" y="2678113"/>
              <a:ext cx="357187" cy="357187"/>
            </a:xfrm>
            <a:prstGeom prst="ellipse">
              <a:avLst/>
            </a:prstGeom>
            <a:solidFill>
              <a:srgbClr val="67C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  <p:sp>
          <p:nvSpPr>
            <p:cNvPr id="15" name="Ovalas 32">
              <a:extLst>
                <a:ext uri="{FF2B5EF4-FFF2-40B4-BE49-F238E27FC236}">
                  <a16:creationId xmlns:a16="http://schemas.microsoft.com/office/drawing/2014/main" id="{371A4C53-70F1-4B19-9483-8A03E7DC150B}"/>
                </a:ext>
              </a:extLst>
            </p:cNvPr>
            <p:cNvSpPr/>
            <p:nvPr/>
          </p:nvSpPr>
          <p:spPr>
            <a:xfrm>
              <a:off x="7678737" y="3495675"/>
              <a:ext cx="357187" cy="357187"/>
            </a:xfrm>
            <a:prstGeom prst="ellipse">
              <a:avLst/>
            </a:prstGeom>
            <a:solidFill>
              <a:srgbClr val="67C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  <p:sp>
          <p:nvSpPr>
            <p:cNvPr id="16" name="Ovalas 33">
              <a:extLst>
                <a:ext uri="{FF2B5EF4-FFF2-40B4-BE49-F238E27FC236}">
                  <a16:creationId xmlns:a16="http://schemas.microsoft.com/office/drawing/2014/main" id="{614A8632-672D-4407-B96F-30E2076A5F8D}"/>
                </a:ext>
              </a:extLst>
            </p:cNvPr>
            <p:cNvSpPr/>
            <p:nvPr/>
          </p:nvSpPr>
          <p:spPr>
            <a:xfrm>
              <a:off x="7678737" y="3876673"/>
              <a:ext cx="357187" cy="357187"/>
            </a:xfrm>
            <a:prstGeom prst="ellipse">
              <a:avLst/>
            </a:prstGeom>
            <a:solidFill>
              <a:srgbClr val="67C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  <p:sp>
          <p:nvSpPr>
            <p:cNvPr id="17" name="Ovalas 34">
              <a:extLst>
                <a:ext uri="{FF2B5EF4-FFF2-40B4-BE49-F238E27FC236}">
                  <a16:creationId xmlns:a16="http://schemas.microsoft.com/office/drawing/2014/main" id="{5BA28596-BB55-4A95-A114-958E7241B845}"/>
                </a:ext>
              </a:extLst>
            </p:cNvPr>
            <p:cNvSpPr/>
            <p:nvPr/>
          </p:nvSpPr>
          <p:spPr>
            <a:xfrm>
              <a:off x="7678737" y="4257673"/>
              <a:ext cx="357187" cy="357187"/>
            </a:xfrm>
            <a:prstGeom prst="ellipse">
              <a:avLst/>
            </a:prstGeom>
            <a:solidFill>
              <a:srgbClr val="67C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  <p:sp>
          <p:nvSpPr>
            <p:cNvPr id="18" name="Ovalas 37">
              <a:extLst>
                <a:ext uri="{FF2B5EF4-FFF2-40B4-BE49-F238E27FC236}">
                  <a16:creationId xmlns:a16="http://schemas.microsoft.com/office/drawing/2014/main" id="{4A2C7A00-14CC-4D64-A14E-7606FAAE1F65}"/>
                </a:ext>
              </a:extLst>
            </p:cNvPr>
            <p:cNvSpPr/>
            <p:nvPr/>
          </p:nvSpPr>
          <p:spPr>
            <a:xfrm>
              <a:off x="7694612" y="4638673"/>
              <a:ext cx="357187" cy="357187"/>
            </a:xfrm>
            <a:prstGeom prst="ellipse">
              <a:avLst/>
            </a:prstGeom>
            <a:solidFill>
              <a:srgbClr val="67C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  <p:sp>
          <p:nvSpPr>
            <p:cNvPr id="19" name="Ovalas 39">
              <a:extLst>
                <a:ext uri="{FF2B5EF4-FFF2-40B4-BE49-F238E27FC236}">
                  <a16:creationId xmlns:a16="http://schemas.microsoft.com/office/drawing/2014/main" id="{A44279AA-6DC6-41EE-84A5-E92D98327F68}"/>
                </a:ext>
              </a:extLst>
            </p:cNvPr>
            <p:cNvSpPr/>
            <p:nvPr/>
          </p:nvSpPr>
          <p:spPr>
            <a:xfrm>
              <a:off x="7694612" y="5019673"/>
              <a:ext cx="357187" cy="357187"/>
            </a:xfrm>
            <a:prstGeom prst="ellipse">
              <a:avLst/>
            </a:prstGeom>
            <a:solidFill>
              <a:srgbClr val="67C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  <p:sp>
          <p:nvSpPr>
            <p:cNvPr id="20" name="Ovalas 41">
              <a:extLst>
                <a:ext uri="{FF2B5EF4-FFF2-40B4-BE49-F238E27FC236}">
                  <a16:creationId xmlns:a16="http://schemas.microsoft.com/office/drawing/2014/main" id="{C0E30052-28E1-4E77-BB2D-D29C0C7A79E0}"/>
                </a:ext>
              </a:extLst>
            </p:cNvPr>
            <p:cNvSpPr/>
            <p:nvPr/>
          </p:nvSpPr>
          <p:spPr>
            <a:xfrm>
              <a:off x="7694612" y="5559423"/>
              <a:ext cx="357187" cy="357187"/>
            </a:xfrm>
            <a:prstGeom prst="ellipse">
              <a:avLst/>
            </a:prstGeom>
            <a:solidFill>
              <a:srgbClr val="67C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  <p:cxnSp>
          <p:nvCxnSpPr>
            <p:cNvPr id="21" name="Tiesioji rodyklės jungtis 10">
              <a:extLst>
                <a:ext uri="{FF2B5EF4-FFF2-40B4-BE49-F238E27FC236}">
                  <a16:creationId xmlns:a16="http://schemas.microsoft.com/office/drawing/2014/main" id="{9C8F6E46-2A1E-4468-82B5-BF90899D149F}"/>
                </a:ext>
              </a:extLst>
            </p:cNvPr>
            <p:cNvCxnSpPr/>
            <p:nvPr/>
          </p:nvCxnSpPr>
          <p:spPr>
            <a:xfrm>
              <a:off x="7853362" y="2860675"/>
              <a:ext cx="23812" cy="2873374"/>
            </a:xfrm>
            <a:prstGeom prst="straightConnector1">
              <a:avLst/>
            </a:prstGeom>
            <a:ln w="12700">
              <a:solidFill>
                <a:srgbClr val="67C08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ė 2">
            <a:extLst>
              <a:ext uri="{FF2B5EF4-FFF2-40B4-BE49-F238E27FC236}">
                <a16:creationId xmlns:a16="http://schemas.microsoft.com/office/drawing/2014/main" id="{A016D992-51B6-4503-A4E2-F1B2EF1EABBA}"/>
              </a:ext>
            </a:extLst>
          </p:cNvPr>
          <p:cNvGrpSpPr/>
          <p:nvPr userDrawn="1"/>
        </p:nvGrpSpPr>
        <p:grpSpPr>
          <a:xfrm>
            <a:off x="1146193" y="4221265"/>
            <a:ext cx="4960938" cy="1150938"/>
            <a:chOff x="1304924" y="4273550"/>
            <a:chExt cx="4960938" cy="1150938"/>
          </a:xfrm>
        </p:grpSpPr>
        <p:cxnSp>
          <p:nvCxnSpPr>
            <p:cNvPr id="23" name="Tiesioji rodyklės jungtis 13">
              <a:extLst>
                <a:ext uri="{FF2B5EF4-FFF2-40B4-BE49-F238E27FC236}">
                  <a16:creationId xmlns:a16="http://schemas.microsoft.com/office/drawing/2014/main" id="{CD6B59AF-0D04-4E5A-BFB9-E546B7423B4A}"/>
                </a:ext>
              </a:extLst>
            </p:cNvPr>
            <p:cNvCxnSpPr/>
            <p:nvPr/>
          </p:nvCxnSpPr>
          <p:spPr>
            <a:xfrm>
              <a:off x="1312863" y="4281487"/>
              <a:ext cx="4952999" cy="23813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Tiesioji rodyklės jungtis 58">
              <a:extLst>
                <a:ext uri="{FF2B5EF4-FFF2-40B4-BE49-F238E27FC236}">
                  <a16:creationId xmlns:a16="http://schemas.microsoft.com/office/drawing/2014/main" id="{DC80B9A5-2FF4-4440-8C2D-3CF6330F61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04924" y="4273550"/>
              <a:ext cx="7938" cy="269875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Tiesioji rodyklės jungtis 59">
              <a:extLst>
                <a:ext uri="{FF2B5EF4-FFF2-40B4-BE49-F238E27FC236}">
                  <a16:creationId xmlns:a16="http://schemas.microsoft.com/office/drawing/2014/main" id="{098158B6-BD13-47EC-95B6-42515446EAB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289173" y="4297362"/>
              <a:ext cx="15875" cy="1127125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Tiesioji rodyklės jungtis 60">
              <a:extLst>
                <a:ext uri="{FF2B5EF4-FFF2-40B4-BE49-F238E27FC236}">
                  <a16:creationId xmlns:a16="http://schemas.microsoft.com/office/drawing/2014/main" id="{AC379F04-47B3-435F-A07D-3536D6E8039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65611" y="4297362"/>
              <a:ext cx="15875" cy="1127125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Tiesioji rodyklės jungtis 61">
              <a:extLst>
                <a:ext uri="{FF2B5EF4-FFF2-40B4-BE49-F238E27FC236}">
                  <a16:creationId xmlns:a16="http://schemas.microsoft.com/office/drawing/2014/main" id="{A33506B5-0610-45F6-A911-B9A77CD2FFD4}"/>
                </a:ext>
              </a:extLst>
            </p:cNvPr>
            <p:cNvCxnSpPr>
              <a:cxnSpLocks/>
            </p:cNvCxnSpPr>
            <p:nvPr/>
          </p:nvCxnSpPr>
          <p:spPr>
            <a:xfrm>
              <a:off x="6265861" y="4297362"/>
              <a:ext cx="0" cy="1127126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Tiesioji rodyklės jungtis 62">
              <a:extLst>
                <a:ext uri="{FF2B5EF4-FFF2-40B4-BE49-F238E27FC236}">
                  <a16:creationId xmlns:a16="http://schemas.microsoft.com/office/drawing/2014/main" id="{91EC8E62-3313-486D-9105-ACFD61927B2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57548" y="4289425"/>
              <a:ext cx="7938" cy="269875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Tiesioji rodyklės jungtis 63">
              <a:extLst>
                <a:ext uri="{FF2B5EF4-FFF2-40B4-BE49-F238E27FC236}">
                  <a16:creationId xmlns:a16="http://schemas.microsoft.com/office/drawing/2014/main" id="{7C54E7E2-9EA4-4672-A0DF-B521B6D4D8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86361" y="4297362"/>
              <a:ext cx="7938" cy="269875"/>
            </a:xfrm>
            <a:prstGeom prst="straightConnector1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" name="Paveikslėlis 35">
            <a:extLst>
              <a:ext uri="{FF2B5EF4-FFF2-40B4-BE49-F238E27FC236}">
                <a16:creationId xmlns:a16="http://schemas.microsoft.com/office/drawing/2014/main" id="{152FD2E9-881A-4D5A-8B87-94977269CAC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39" name="Title 1">
            <a:extLst>
              <a:ext uri="{FF2B5EF4-FFF2-40B4-BE49-F238E27FC236}">
                <a16:creationId xmlns:a16="http://schemas.microsoft.com/office/drawing/2014/main" id="{0799A5F8-EF0A-45BF-B937-D179CB3730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687" y="933306"/>
            <a:ext cx="4322126" cy="1587246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GIPL jungties pagrindiniai parametrai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6B414DC-69EE-458B-AE75-A639162BABD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169882" y="2718683"/>
            <a:ext cx="3808758" cy="330426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GIPL projekto vertė - 500 mln. eurų </a:t>
            </a:r>
            <a:endParaRPr lang="en-US" sz="1000" dirty="0">
              <a:solidFill>
                <a:srgbClr val="5A6266"/>
              </a:solidFill>
              <a:latin typeface="Century Gothic" panose="020B0502020202020204" pitchFamily="34" charset="0"/>
              <a:ea typeface="+mn-lt"/>
              <a:cs typeface="+mn-lt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Daugiau kaip 60 proc. lėšų skyrė Europos Komisija. Prie projekto finansavimo prisidės ir Latvijos bei Estijos dujų perdavimo sistemos operatoriai.</a:t>
            </a:r>
            <a:endParaRPr lang="lt-LT" sz="1000" dirty="0">
              <a:solidFill>
                <a:srgbClr val="5A6266"/>
              </a:solidFill>
              <a:latin typeface="Century Gothic" panose="020B0502020202020204" pitchFamily="34" charset="0"/>
              <a:cs typeface="Calibri" panose="020F0502020204030204"/>
            </a:endParaRPr>
          </a:p>
          <a:p>
            <a:pPr>
              <a:lnSpc>
                <a:spcPct val="150000"/>
              </a:lnSpc>
            </a:pPr>
            <a:endParaRPr lang="lt-LT" sz="1000" dirty="0">
              <a:solidFill>
                <a:srgbClr val="5A6266"/>
              </a:solidFill>
              <a:latin typeface="Century Gothic" panose="020B0502020202020204" pitchFamily="34" charset="0"/>
              <a:cs typeface="Calibri" panose="020F0502020204030204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  <a:cs typeface="Calibri" panose="020F0502020204030204"/>
              </a:rPr>
              <a:t>Investicijos Lietuvos pusėje – apie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114</a:t>
            </a:r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mln. Eurų.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pPr>
              <a:lnSpc>
                <a:spcPct val="150000"/>
              </a:lnSpc>
            </a:pPr>
            <a:endParaRPr lang="lt-LT" sz="1000" b="1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Bendras dujotiekio ilgis -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508 km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pPr>
              <a:lnSpc>
                <a:spcPct val="150000"/>
              </a:lnSpc>
            </a:pPr>
            <a:endParaRPr lang="lt-LT" sz="1000" b="1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Ilgis Lietuvoje -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165 km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 panose="020F0502020204030204"/>
            </a:endParaRPr>
          </a:p>
          <a:p>
            <a:pPr>
              <a:lnSpc>
                <a:spcPct val="150000"/>
              </a:lnSpc>
            </a:pPr>
            <a:endParaRPr lang="lt-LT" sz="1000" b="1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Ilgis Lenkijoje -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343 km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pPr>
              <a:lnSpc>
                <a:spcPct val="150000"/>
              </a:lnSpc>
            </a:pPr>
            <a:endParaRPr lang="lt-LT" sz="1000" b="1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Perdavimo pajėgumai į Lenkiją -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58 GWh per parą 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(21 TWh per metus).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pPr>
              <a:lnSpc>
                <a:spcPct val="150000"/>
              </a:lnSpc>
            </a:pPr>
            <a:endParaRPr lang="lt-LT" sz="1000" b="1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Perdavimo pajėgumai į Lietuvą -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74 GWh per parą </a:t>
            </a:r>
            <a:endParaRPr lang="en-US" sz="1000" b="1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  <a:cs typeface="Calibri"/>
              </a:rPr>
              <a:t>(27 TWh per metus).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endParaRPr lang="lt-LT" sz="1400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endParaRPr lang="lt-LT" sz="1400" dirty="0">
              <a:latin typeface="Manrope" pitchFamily="2" charset="0"/>
              <a:cs typeface="Calibri"/>
            </a:endParaRP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F4424CEE-AF6B-44F4-B8E7-C0DA18CEF477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518795" y="5165628"/>
            <a:ext cx="1182584" cy="5554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8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Baltijos šalių ir Suomijos integracija į bendrą ES gamtinių dujų rinką​</a:t>
            </a:r>
            <a:endParaRPr lang="en-US" sz="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F1C497CE-2DA1-4B03-B606-5642D6130A30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1535972" y="6031237"/>
            <a:ext cx="1182584" cy="5554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8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Didesnis likvidumas </a:t>
            </a:r>
          </a:p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Lenkijos ir Baltijos šalių gamtinių dujų prekybos zonose​</a:t>
            </a:r>
            <a:endParaRPr lang="en-US" sz="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E3F9C458-6511-407A-BF05-4E41828336C4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2453550" y="5165628"/>
            <a:ext cx="1259715" cy="5554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8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Dar viena prieiga prie </a:t>
            </a:r>
          </a:p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alternatyvių dujų tiekimo šaltinių Baltijos šalių regione​</a:t>
            </a:r>
            <a:endParaRPr lang="en-US" sz="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6" name="Text Placeholder 3">
            <a:extLst>
              <a:ext uri="{FF2B5EF4-FFF2-40B4-BE49-F238E27FC236}">
                <a16:creationId xmlns:a16="http://schemas.microsoft.com/office/drawing/2014/main" id="{4E0DA7A4-E707-4B8C-BA56-7F569F7A6797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3381952" y="6031237"/>
            <a:ext cx="1445864" cy="5554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8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Potencialas didesniam Inčiukalnio gamtinių dujų saugyklos panaudojimui​</a:t>
            </a:r>
            <a:endParaRPr lang="en-US" sz="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id="{6B88DA1E-DF9D-417C-93C7-83E991927EF4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4365656" y="5165628"/>
            <a:ext cx="1445864" cy="5554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8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Naujas gamtinių dujų​</a:t>
            </a:r>
          </a:p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tiekimo maršrutas ES </a:t>
            </a:r>
          </a:p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dujų rinkoje​</a:t>
            </a:r>
            <a:endParaRPr lang="en-US" sz="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20338E62-39DF-4234-A3F8-3AFA45077DAE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5384198" y="6025337"/>
            <a:ext cx="1445864" cy="55543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8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Galima Lenkijos ​</a:t>
            </a:r>
          </a:p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ir Lietuvos SGD </a:t>
            </a:r>
          </a:p>
          <a:p>
            <a:pPr algn="ctr"/>
            <a:r>
              <a:rPr lang="lt-LT" sz="800" dirty="0">
                <a:solidFill>
                  <a:schemeClr val="bg1"/>
                </a:solidFill>
                <a:latin typeface="Century Gothic" panose="020B0502020202020204" pitchFamily="34" charset="0"/>
              </a:rPr>
              <a:t>terminalų sinergija​</a:t>
            </a:r>
            <a:endParaRPr lang="en-US" sz="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20053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IPL jungties pagrindiniai parametr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A16436EB-8C07-45F4-A0CA-2592A73FB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4400" y="1303451"/>
            <a:ext cx="11279255" cy="5562233"/>
          </a:xfrm>
          <a:prstGeom prst="rect">
            <a:avLst/>
          </a:prstGeom>
        </p:spPr>
      </p:pic>
      <p:cxnSp>
        <p:nvCxnSpPr>
          <p:cNvPr id="7" name="Tiesioji jungtis 3">
            <a:extLst>
              <a:ext uri="{FF2B5EF4-FFF2-40B4-BE49-F238E27FC236}">
                <a16:creationId xmlns:a16="http://schemas.microsoft.com/office/drawing/2014/main" id="{FFC53167-1615-4BEB-A1BE-7E121FD0DBF9}"/>
              </a:ext>
            </a:extLst>
          </p:cNvPr>
          <p:cNvCxnSpPr>
            <a:cxnSpLocks/>
          </p:cNvCxnSpPr>
          <p:nvPr userDrawn="1"/>
        </p:nvCxnSpPr>
        <p:spPr>
          <a:xfrm flipV="1">
            <a:off x="5873859" y="2980042"/>
            <a:ext cx="1" cy="3382126"/>
          </a:xfrm>
          <a:prstGeom prst="line">
            <a:avLst/>
          </a:prstGeom>
          <a:ln w="15875">
            <a:solidFill>
              <a:srgbClr val="67C0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Tiesioji jungtis 15">
            <a:extLst>
              <a:ext uri="{FF2B5EF4-FFF2-40B4-BE49-F238E27FC236}">
                <a16:creationId xmlns:a16="http://schemas.microsoft.com/office/drawing/2014/main" id="{C472D7F4-2A46-4328-92B5-95F78B62860E}"/>
              </a:ext>
            </a:extLst>
          </p:cNvPr>
          <p:cNvCxnSpPr>
            <a:cxnSpLocks/>
          </p:cNvCxnSpPr>
          <p:nvPr userDrawn="1"/>
        </p:nvCxnSpPr>
        <p:spPr>
          <a:xfrm flipV="1">
            <a:off x="8913921" y="2829229"/>
            <a:ext cx="1" cy="3382126"/>
          </a:xfrm>
          <a:prstGeom prst="line">
            <a:avLst/>
          </a:prstGeom>
          <a:ln w="15875">
            <a:solidFill>
              <a:srgbClr val="67C08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aveikslėlis 17">
            <a:extLst>
              <a:ext uri="{FF2B5EF4-FFF2-40B4-BE49-F238E27FC236}">
                <a16:creationId xmlns:a16="http://schemas.microsoft.com/office/drawing/2014/main" id="{AC5199D2-D3B3-464A-9C49-BCA13FEDDDC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61A97170-B52E-4E31-9E43-A3D5F357C9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4564" y="476183"/>
            <a:ext cx="9731746" cy="55431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en-GB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GIPL </a:t>
            </a:r>
            <a:r>
              <a:rPr lang="en-GB" sz="4000" dirty="0" err="1">
                <a:solidFill>
                  <a:srgbClr val="5A6266"/>
                </a:solidFill>
                <a:latin typeface="Century Gothic" panose="020B0502020202020204" pitchFamily="34" charset="0"/>
              </a:rPr>
              <a:t>jungties</a:t>
            </a:r>
            <a:r>
              <a:rPr lang="en-GB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 </a:t>
            </a:r>
            <a:r>
              <a:rPr lang="en-GB" sz="4000" dirty="0" err="1">
                <a:solidFill>
                  <a:srgbClr val="5A6266"/>
                </a:solidFill>
                <a:latin typeface="Century Gothic" panose="020B0502020202020204" pitchFamily="34" charset="0"/>
              </a:rPr>
              <a:t>pagrindiniai</a:t>
            </a:r>
            <a:r>
              <a:rPr lang="en-GB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 </a:t>
            </a:r>
            <a:r>
              <a:rPr lang="en-GB" sz="4000" dirty="0" err="1">
                <a:solidFill>
                  <a:srgbClr val="5A6266"/>
                </a:solidFill>
                <a:latin typeface="Century Gothic" panose="020B0502020202020204" pitchFamily="34" charset="0"/>
              </a:rPr>
              <a:t>parametrai</a:t>
            </a:r>
            <a:endParaRPr lang="en-GB" sz="4000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AEDC49AD-EF92-4DC3-8E5E-149351653556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3532438" y="3492855"/>
            <a:ext cx="2058634" cy="82974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Į Lenkiją </a:t>
            </a:r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– 58 GWh per parą  (21 TWh per metus), </a:t>
            </a:r>
            <a:b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</a:b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Į Lietuvą</a:t>
            </a:r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 – 74 GWh per parą (27 TWh per metus)</a:t>
            </a:r>
            <a:endParaRPr lang="lt-LT" sz="1400" dirty="0">
              <a:latin typeface="Manrope" pitchFamily="2" charset="0"/>
            </a:endParaRP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2C3D997A-5696-4064-9EE6-882CE4639A32}"/>
              </a:ext>
            </a:extLst>
          </p:cNvPr>
          <p:cNvSpPr>
            <a:spLocks noGrp="1"/>
          </p:cNvSpPr>
          <p:nvPr>
            <p:ph type="body" sz="half" idx="12" hasCustomPrompt="1"/>
          </p:nvPr>
        </p:nvSpPr>
        <p:spPr>
          <a:xfrm>
            <a:off x="3532438" y="3165636"/>
            <a:ext cx="2058632" cy="2633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400" b="1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Pajėgumai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A9AAB9C9-98FC-4A0D-81FB-23B3BF203365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3532438" y="5381607"/>
            <a:ext cx="2058634" cy="82974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Nuo Jauniūnų </a:t>
            </a:r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dujų 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 panose="020F0502020204030204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kompresorių stoties 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(DKS) Lietuvoje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iki 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Holovčycių </a:t>
            </a:r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DKS Lenkijoje.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830BDB68-E874-440B-B0EC-340B9AA899C4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3532438" y="5054388"/>
            <a:ext cx="2058632" cy="2633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400" b="1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Dvipusė jungtis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31D26100-835F-4C6D-B693-35F31A7F5305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6345574" y="4255742"/>
            <a:ext cx="2111592" cy="120322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Daugiau kaip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60%</a:t>
            </a:r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 lėšų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 panose="020F0502020204030204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skiria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Europos Komisija. 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endParaRPr lang="lt-LT" sz="1000" dirty="0">
              <a:solidFill>
                <a:srgbClr val="5A6266"/>
              </a:solidFill>
              <a:latin typeface="Century Gothic" panose="020B0502020202020204" pitchFamily="34" charset="0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Prie projekto finansavimo prisideda Latvijos ir Estijos dujų perdavimo sistemos 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operatoriai.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91BE52F0-072F-4973-A367-200841A45E56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6345573" y="3725822"/>
            <a:ext cx="2111589" cy="47181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1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buClr>
                <a:srgbClr val="67C08B"/>
              </a:buClr>
              <a:buSzPct val="150000"/>
            </a:pPr>
            <a:r>
              <a:rPr lang="lt-LT" sz="14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Projekto vertė – </a:t>
            </a:r>
          </a:p>
          <a:p>
            <a:pPr>
              <a:buClr>
                <a:srgbClr val="67C08B"/>
              </a:buClr>
              <a:buSzPct val="150000"/>
            </a:pPr>
            <a:r>
              <a:rPr lang="lt-LT" sz="14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apie 500 mln. Eur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73102450-9440-4F44-BDD3-ABC4E72E3778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9278541" y="3492855"/>
            <a:ext cx="2094095" cy="59290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Lietuvos ir Lenkijos gamtinių </a:t>
            </a:r>
            <a:endParaRPr lang="en-US" sz="1000" dirty="0">
              <a:solidFill>
                <a:srgbClr val="5A6266"/>
              </a:solidFill>
              <a:latin typeface="Century Gothic" panose="020B0502020202020204" pitchFamily="34" charset="0"/>
              <a:cs typeface="Calibri" panose="020F0502020204030204"/>
            </a:endParaRPr>
          </a:p>
          <a:p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dujų perdavimo operatoriai </a:t>
            </a:r>
            <a:endParaRPr lang="en-US" sz="1000" dirty="0">
              <a:solidFill>
                <a:srgbClr val="5A6266"/>
              </a:solidFill>
              <a:latin typeface="Century Gothic" panose="020B0502020202020204" pitchFamily="34" charset="0"/>
              <a:cs typeface="Calibri" panose="020F0502020204030204"/>
            </a:endParaRPr>
          </a:p>
          <a:p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„Amber Grid” </a:t>
            </a:r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ir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„Gaz – System”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 panose="020F0502020204030204"/>
            </a:endParaRP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74314FBA-6FA1-43F8-8F13-05955868701E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9278542" y="3165636"/>
            <a:ext cx="2094094" cy="2633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400" b="1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Partneriai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33C579B1-811E-4B78-81AF-A2E4BF3A33D1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9278540" y="5554549"/>
            <a:ext cx="2094095" cy="2633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ct val="150000"/>
              </a:lnSpc>
            </a:pPr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Nuo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1992</a:t>
            </a:r>
            <a:r>
              <a:rPr lang="lt-LT" sz="1000" dirty="0">
                <a:solidFill>
                  <a:srgbClr val="5A6266"/>
                </a:solidFill>
                <a:latin typeface="Century Gothic" panose="020B0502020202020204" pitchFamily="34" charset="0"/>
              </a:rPr>
              <a:t> iki </a:t>
            </a:r>
            <a:r>
              <a:rPr lang="lt-LT" sz="10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2022 metų</a:t>
            </a:r>
            <a:endParaRPr lang="lt-LT" dirty="0">
              <a:solidFill>
                <a:srgbClr val="5A6266"/>
              </a:solidFill>
              <a:latin typeface="Century Gothic" panose="020B0502020202020204" pitchFamily="34" charset="0"/>
              <a:cs typeface="Calibri" panose="020F0502020204030204"/>
            </a:endParaRP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D4B4C3EB-29C3-4550-99ED-6C12A101C51A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9278541" y="5025304"/>
            <a:ext cx="2094094" cy="49073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400" b="1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buClr>
                <a:srgbClr val="67C08B"/>
              </a:buClr>
              <a:buSzPct val="150000"/>
            </a:pPr>
            <a:r>
              <a:rPr lang="lt-LT" sz="1400" b="1" dirty="0">
                <a:solidFill>
                  <a:srgbClr val="5A6266"/>
                </a:solidFill>
                <a:latin typeface="Century Gothic" panose="020B0502020202020204" pitchFamily="34" charset="0"/>
              </a:rPr>
              <a:t>Projekto įgyvendinimo metai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666194FE-6963-4F57-9624-CC5ADE24576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475019" y="1472985"/>
            <a:ext cx="1709165" cy="9964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Vamzdyno ilgis</a:t>
            </a:r>
            <a:endParaRPr lang="lt-LT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lt-LT" sz="3200" dirty="0">
                <a:solidFill>
                  <a:schemeClr val="bg1"/>
                </a:solidFill>
                <a:latin typeface="Century Gothic" panose="020B0502020202020204" pitchFamily="34" charset="0"/>
              </a:rPr>
              <a:t>508 km</a:t>
            </a:r>
            <a:endParaRPr lang="lt-LT" dirty="0">
              <a:solidFill>
                <a:schemeClr val="bg1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F111DC4F-3FCC-43BF-8ED3-CD71B8E8EE68}"/>
              </a:ext>
            </a:extLst>
          </p:cNvPr>
          <p:cNvSpPr>
            <a:spLocks noGrp="1"/>
          </p:cNvSpPr>
          <p:nvPr>
            <p:ph type="body" sz="half" idx="21" hasCustomPrompt="1"/>
          </p:nvPr>
        </p:nvSpPr>
        <p:spPr>
          <a:xfrm>
            <a:off x="6138144" y="1472985"/>
            <a:ext cx="1709165" cy="9964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lt-LT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Lenkijoje</a:t>
            </a:r>
            <a:endParaRPr lang="lt-LT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lt-LT" sz="3200" dirty="0">
                <a:solidFill>
                  <a:schemeClr val="bg1"/>
                </a:solidFill>
                <a:latin typeface="Century Gothic" panose="020B0502020202020204" pitchFamily="34" charset="0"/>
              </a:rPr>
              <a:t>343 km</a:t>
            </a:r>
            <a:endParaRPr lang="lt-LT" dirty="0">
              <a:solidFill>
                <a:schemeClr val="bg1"/>
              </a:solidFill>
              <a:latin typeface="Century Gothic" panose="020B050202020202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495694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kon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aveikslėlis 30">
            <a:extLst>
              <a:ext uri="{FF2B5EF4-FFF2-40B4-BE49-F238E27FC236}">
                <a16:creationId xmlns:a16="http://schemas.microsoft.com/office/drawing/2014/main" id="{B2350988-00E6-4312-BC5F-8A6B868EDD2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:a16="http://schemas.microsoft.com/office/drawing/2014/main" id="{D8AFAB7D-4435-466E-B524-E73138AD61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4564" y="476183"/>
            <a:ext cx="9731746" cy="55431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Ikonos</a:t>
            </a:r>
            <a:endParaRPr lang="en-GB" sz="4000" dirty="0">
              <a:solidFill>
                <a:srgbClr val="5A6266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7" name="Graphic 56">
            <a:extLst>
              <a:ext uri="{FF2B5EF4-FFF2-40B4-BE49-F238E27FC236}">
                <a16:creationId xmlns:a16="http://schemas.microsoft.com/office/drawing/2014/main" id="{52515E53-D7D4-40BD-9EA0-8E7D9BAB36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41388" y="1441344"/>
            <a:ext cx="1100380" cy="1100380"/>
          </a:xfrm>
          <a:prstGeom prst="rect">
            <a:avLst/>
          </a:prstGeom>
        </p:spPr>
      </p:pic>
      <p:pic>
        <p:nvPicPr>
          <p:cNvPr id="59" name="Graphic 58">
            <a:extLst>
              <a:ext uri="{FF2B5EF4-FFF2-40B4-BE49-F238E27FC236}">
                <a16:creationId xmlns:a16="http://schemas.microsoft.com/office/drawing/2014/main" id="{649CE9F5-34D1-41B6-A207-55978857411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739517" y="3998565"/>
            <a:ext cx="1100380" cy="1100380"/>
          </a:xfrm>
          <a:prstGeom prst="rect">
            <a:avLst/>
          </a:prstGeom>
        </p:spPr>
      </p:pic>
      <p:pic>
        <p:nvPicPr>
          <p:cNvPr id="63" name="Picture 62" descr="Icon&#10;&#10;Description automatically generated">
            <a:extLst>
              <a:ext uri="{FF2B5EF4-FFF2-40B4-BE49-F238E27FC236}">
                <a16:creationId xmlns:a16="http://schemas.microsoft.com/office/drawing/2014/main" id="{D645B281-1C10-478B-8C71-F90CE6161DC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0389" y="2722829"/>
            <a:ext cx="1102378" cy="1102378"/>
          </a:xfrm>
          <a:prstGeom prst="rect">
            <a:avLst/>
          </a:prstGeom>
        </p:spPr>
      </p:pic>
      <p:pic>
        <p:nvPicPr>
          <p:cNvPr id="65" name="Picture 64" descr="Text, icon&#10;&#10;Description automatically generated">
            <a:extLst>
              <a:ext uri="{FF2B5EF4-FFF2-40B4-BE49-F238E27FC236}">
                <a16:creationId xmlns:a16="http://schemas.microsoft.com/office/drawing/2014/main" id="{A5EF4DD8-F7D1-498E-8A95-5C4824B913C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4968" y="1441344"/>
            <a:ext cx="1101108" cy="1102378"/>
          </a:xfrm>
          <a:prstGeom prst="rect">
            <a:avLst/>
          </a:prstGeom>
        </p:spPr>
      </p:pic>
      <p:pic>
        <p:nvPicPr>
          <p:cNvPr id="67" name="Picture 66" descr="Icon&#10;&#10;Description automatically generated">
            <a:extLst>
              <a:ext uri="{FF2B5EF4-FFF2-40B4-BE49-F238E27FC236}">
                <a16:creationId xmlns:a16="http://schemas.microsoft.com/office/drawing/2014/main" id="{1017AE88-8015-490D-B309-A64289028B28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9153" y="2722829"/>
            <a:ext cx="1101108" cy="1102378"/>
          </a:xfrm>
          <a:prstGeom prst="rect">
            <a:avLst/>
          </a:prstGeom>
        </p:spPr>
      </p:pic>
      <p:pic>
        <p:nvPicPr>
          <p:cNvPr id="73" name="Picture 72" descr="Icon&#10;&#10;Description automatically generated">
            <a:extLst>
              <a:ext uri="{FF2B5EF4-FFF2-40B4-BE49-F238E27FC236}">
                <a16:creationId xmlns:a16="http://schemas.microsoft.com/office/drawing/2014/main" id="{B1C6E480-99DF-4BD0-BE9D-72A001F5CF74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4968" y="3998565"/>
            <a:ext cx="1101108" cy="1101108"/>
          </a:xfrm>
          <a:prstGeom prst="rect">
            <a:avLst/>
          </a:prstGeom>
        </p:spPr>
      </p:pic>
      <p:pic>
        <p:nvPicPr>
          <p:cNvPr id="75" name="Picture 74" descr="Icon&#10;&#10;Description automatically generated">
            <a:extLst>
              <a:ext uri="{FF2B5EF4-FFF2-40B4-BE49-F238E27FC236}">
                <a16:creationId xmlns:a16="http://schemas.microsoft.com/office/drawing/2014/main" id="{6BC9D06E-720C-42C0-99F2-EDA4F00234DD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1717" y="3998565"/>
            <a:ext cx="1102378" cy="1102378"/>
          </a:xfrm>
          <a:prstGeom prst="rect">
            <a:avLst/>
          </a:prstGeom>
        </p:spPr>
      </p:pic>
      <p:pic>
        <p:nvPicPr>
          <p:cNvPr id="77" name="Picture 76" descr="Icon&#10;&#10;Description automatically generated">
            <a:extLst>
              <a:ext uri="{FF2B5EF4-FFF2-40B4-BE49-F238E27FC236}">
                <a16:creationId xmlns:a16="http://schemas.microsoft.com/office/drawing/2014/main" id="{6D99B00A-C30E-47DD-AD22-B557A7302CBB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9088" y="3998565"/>
            <a:ext cx="1101108" cy="1102378"/>
          </a:xfrm>
          <a:prstGeom prst="rect">
            <a:avLst/>
          </a:prstGeom>
        </p:spPr>
      </p:pic>
      <p:pic>
        <p:nvPicPr>
          <p:cNvPr id="79" name="Picture 78" descr="A picture containing text, sign, outdoor, close&#10;&#10;Description automatically generated">
            <a:extLst>
              <a:ext uri="{FF2B5EF4-FFF2-40B4-BE49-F238E27FC236}">
                <a16:creationId xmlns:a16="http://schemas.microsoft.com/office/drawing/2014/main" id="{A1941AB7-D621-4F94-9A73-34EA65079D98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2352" y="2722829"/>
            <a:ext cx="1101108" cy="1102378"/>
          </a:xfrm>
          <a:prstGeom prst="rect">
            <a:avLst/>
          </a:prstGeom>
        </p:spPr>
      </p:pic>
      <p:pic>
        <p:nvPicPr>
          <p:cNvPr id="81" name="Picture 80" descr="A picture containing icon&#10;&#10;Description automatically generated">
            <a:extLst>
              <a:ext uri="{FF2B5EF4-FFF2-40B4-BE49-F238E27FC236}">
                <a16:creationId xmlns:a16="http://schemas.microsoft.com/office/drawing/2014/main" id="{FFF3E6E3-885F-402D-9A6B-97DF59938B4F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8453" y="2722829"/>
            <a:ext cx="1102378" cy="1102378"/>
          </a:xfrm>
          <a:prstGeom prst="rect">
            <a:avLst/>
          </a:prstGeom>
        </p:spPr>
      </p:pic>
      <p:pic>
        <p:nvPicPr>
          <p:cNvPr id="83" name="Picture 82" descr="Icon&#10;&#10;Description automatically generated">
            <a:extLst>
              <a:ext uri="{FF2B5EF4-FFF2-40B4-BE49-F238E27FC236}">
                <a16:creationId xmlns:a16="http://schemas.microsoft.com/office/drawing/2014/main" id="{FAC19CEE-2954-4196-BA3A-F1BBF28F7C0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4333" y="2722829"/>
            <a:ext cx="1102378" cy="1102378"/>
          </a:xfrm>
          <a:prstGeom prst="rect">
            <a:avLst/>
          </a:prstGeom>
        </p:spPr>
      </p:pic>
      <p:pic>
        <p:nvPicPr>
          <p:cNvPr id="85" name="Picture 84" descr="Text, icon&#10;&#10;Description automatically generated">
            <a:extLst>
              <a:ext uri="{FF2B5EF4-FFF2-40B4-BE49-F238E27FC236}">
                <a16:creationId xmlns:a16="http://schemas.microsoft.com/office/drawing/2014/main" id="{0F29C881-446B-4705-A311-56555038CCC0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415" y="3998565"/>
            <a:ext cx="1101108" cy="1102378"/>
          </a:xfrm>
          <a:prstGeom prst="rect">
            <a:avLst/>
          </a:prstGeom>
        </p:spPr>
      </p:pic>
      <p:pic>
        <p:nvPicPr>
          <p:cNvPr id="87" name="Picture 86" descr="Icon&#10;&#10;Description automatically generated">
            <a:extLst>
              <a:ext uri="{FF2B5EF4-FFF2-40B4-BE49-F238E27FC236}">
                <a16:creationId xmlns:a16="http://schemas.microsoft.com/office/drawing/2014/main" id="{CD8D5431-9B00-4C46-890B-7A39BFBC0D1B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470" y="3998565"/>
            <a:ext cx="1102378" cy="1102378"/>
          </a:xfrm>
          <a:prstGeom prst="rect">
            <a:avLst/>
          </a:prstGeom>
        </p:spPr>
      </p:pic>
      <p:pic>
        <p:nvPicPr>
          <p:cNvPr id="89" name="Picture 88" descr="Icon&#10;&#10;Description automatically generated">
            <a:extLst>
              <a:ext uri="{FF2B5EF4-FFF2-40B4-BE49-F238E27FC236}">
                <a16:creationId xmlns:a16="http://schemas.microsoft.com/office/drawing/2014/main" id="{4C0A7040-2DC2-4FBF-8453-211BFCC46E60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2192" y="3998565"/>
            <a:ext cx="1101108" cy="1102378"/>
          </a:xfrm>
          <a:prstGeom prst="rect">
            <a:avLst/>
          </a:prstGeom>
        </p:spPr>
      </p:pic>
      <p:pic>
        <p:nvPicPr>
          <p:cNvPr id="91" name="Picture 90" descr="Icon&#10;&#10;Description automatically generated">
            <a:extLst>
              <a:ext uri="{FF2B5EF4-FFF2-40B4-BE49-F238E27FC236}">
                <a16:creationId xmlns:a16="http://schemas.microsoft.com/office/drawing/2014/main" id="{EBBC3989-F88F-46E2-B360-9B1B281D7BFA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415" y="2722829"/>
            <a:ext cx="1101108" cy="1102378"/>
          </a:xfrm>
          <a:prstGeom prst="rect">
            <a:avLst/>
          </a:prstGeom>
        </p:spPr>
      </p:pic>
      <p:pic>
        <p:nvPicPr>
          <p:cNvPr id="93" name="Picture 92" descr="Icon&#10;&#10;Description automatically generated">
            <a:extLst>
              <a:ext uri="{FF2B5EF4-FFF2-40B4-BE49-F238E27FC236}">
                <a16:creationId xmlns:a16="http://schemas.microsoft.com/office/drawing/2014/main" id="{BE377545-8204-4185-8A88-1681C1E8E2E0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470" y="2722829"/>
            <a:ext cx="1102378" cy="1102378"/>
          </a:xfrm>
          <a:prstGeom prst="rect">
            <a:avLst/>
          </a:prstGeom>
        </p:spPr>
      </p:pic>
      <p:pic>
        <p:nvPicPr>
          <p:cNvPr id="95" name="Picture 94" descr="Icon&#10;&#10;Description automatically generated">
            <a:extLst>
              <a:ext uri="{FF2B5EF4-FFF2-40B4-BE49-F238E27FC236}">
                <a16:creationId xmlns:a16="http://schemas.microsoft.com/office/drawing/2014/main" id="{46B68806-0D90-41E0-8164-6C0821BD76FA}"/>
              </a:ext>
            </a:extLst>
          </p:cNvPr>
          <p:cNvPicPr>
            <a:picLocks noChangeAspect="1"/>
          </p:cNvPicPr>
          <p:nvPr userDrawn="1"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557" y="2722829"/>
            <a:ext cx="1102378" cy="1102378"/>
          </a:xfrm>
          <a:prstGeom prst="rect">
            <a:avLst/>
          </a:prstGeom>
        </p:spPr>
      </p:pic>
      <p:pic>
        <p:nvPicPr>
          <p:cNvPr id="97" name="Picture 96" descr="Icon&#10;&#10;Description automatically generated">
            <a:extLst>
              <a:ext uri="{FF2B5EF4-FFF2-40B4-BE49-F238E27FC236}">
                <a16:creationId xmlns:a16="http://schemas.microsoft.com/office/drawing/2014/main" id="{E40B9645-91EE-4102-89F9-D8D45F3AF5CE}"/>
              </a:ext>
            </a:extLst>
          </p:cNvPr>
          <p:cNvPicPr>
            <a:picLocks noChangeAspect="1"/>
          </p:cNvPicPr>
          <p:nvPr userDrawn="1"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1024" y="3998565"/>
            <a:ext cx="1101108" cy="1102378"/>
          </a:xfrm>
          <a:prstGeom prst="rect">
            <a:avLst/>
          </a:prstGeom>
        </p:spPr>
      </p:pic>
      <p:pic>
        <p:nvPicPr>
          <p:cNvPr id="99" name="Picture 98" descr="Icon&#10;&#10;Description automatically generated">
            <a:extLst>
              <a:ext uri="{FF2B5EF4-FFF2-40B4-BE49-F238E27FC236}">
                <a16:creationId xmlns:a16="http://schemas.microsoft.com/office/drawing/2014/main" id="{D1967A75-EB51-4BDA-B7A0-78A50396178B}"/>
              </a:ext>
            </a:extLst>
          </p:cNvPr>
          <p:cNvPicPr>
            <a:picLocks noChangeAspect="1"/>
          </p:cNvPicPr>
          <p:nvPr userDrawn="1"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1717" y="1441344"/>
            <a:ext cx="1102378" cy="1101108"/>
          </a:xfrm>
          <a:prstGeom prst="rect">
            <a:avLst/>
          </a:prstGeom>
        </p:spPr>
      </p:pic>
      <p:pic>
        <p:nvPicPr>
          <p:cNvPr id="101" name="Picture 100" descr="Logo, icon&#10;&#10;Description automatically generated">
            <a:extLst>
              <a:ext uri="{FF2B5EF4-FFF2-40B4-BE49-F238E27FC236}">
                <a16:creationId xmlns:a16="http://schemas.microsoft.com/office/drawing/2014/main" id="{B7FD921A-27C7-4A82-A40F-C73B02B4A577}"/>
              </a:ext>
            </a:extLst>
          </p:cNvPr>
          <p:cNvPicPr>
            <a:picLocks noChangeAspect="1"/>
          </p:cNvPicPr>
          <p:nvPr userDrawn="1"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9088" y="1441344"/>
            <a:ext cx="1101108" cy="1101108"/>
          </a:xfrm>
          <a:prstGeom prst="rect">
            <a:avLst/>
          </a:prstGeom>
        </p:spPr>
      </p:pic>
      <p:pic>
        <p:nvPicPr>
          <p:cNvPr id="103" name="Picture 102" descr="Icon&#10;&#10;Description automatically generated">
            <a:extLst>
              <a:ext uri="{FF2B5EF4-FFF2-40B4-BE49-F238E27FC236}">
                <a16:creationId xmlns:a16="http://schemas.microsoft.com/office/drawing/2014/main" id="{87EC706A-444C-462F-A7AB-E3C9A96FB1AD}"/>
              </a:ext>
            </a:extLst>
          </p:cNvPr>
          <p:cNvPicPr>
            <a:picLocks noChangeAspect="1"/>
          </p:cNvPicPr>
          <p:nvPr userDrawn="1"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9153" y="1441344"/>
            <a:ext cx="1101108" cy="1101108"/>
          </a:xfrm>
          <a:prstGeom prst="rect">
            <a:avLst/>
          </a:prstGeom>
        </p:spPr>
      </p:pic>
      <p:pic>
        <p:nvPicPr>
          <p:cNvPr id="105" name="Picture 104" descr="Icon&#10;&#10;Description automatically generated">
            <a:extLst>
              <a:ext uri="{FF2B5EF4-FFF2-40B4-BE49-F238E27FC236}">
                <a16:creationId xmlns:a16="http://schemas.microsoft.com/office/drawing/2014/main" id="{71507640-9485-42CB-96CD-DEF9A0BDF39A}"/>
              </a:ext>
            </a:extLst>
          </p:cNvPr>
          <p:cNvPicPr>
            <a:picLocks noChangeAspect="1"/>
          </p:cNvPicPr>
          <p:nvPr userDrawn="1"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6780" y="1441344"/>
            <a:ext cx="1102378" cy="1101108"/>
          </a:xfrm>
          <a:prstGeom prst="rect">
            <a:avLst/>
          </a:prstGeom>
        </p:spPr>
      </p:pic>
      <p:pic>
        <p:nvPicPr>
          <p:cNvPr id="107" name="Picture 106" descr="Icon&#10;&#10;Description automatically generated">
            <a:extLst>
              <a:ext uri="{FF2B5EF4-FFF2-40B4-BE49-F238E27FC236}">
                <a16:creationId xmlns:a16="http://schemas.microsoft.com/office/drawing/2014/main" id="{C4F38275-321C-4A1A-8699-56F01BD4F4E8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470" y="1441344"/>
            <a:ext cx="1102378" cy="1101108"/>
          </a:xfrm>
          <a:prstGeom prst="rect">
            <a:avLst/>
          </a:prstGeom>
        </p:spPr>
      </p:pic>
      <p:pic>
        <p:nvPicPr>
          <p:cNvPr id="109" name="Picture 108" descr="Icon&#10;&#10;Description automatically generated">
            <a:extLst>
              <a:ext uri="{FF2B5EF4-FFF2-40B4-BE49-F238E27FC236}">
                <a16:creationId xmlns:a16="http://schemas.microsoft.com/office/drawing/2014/main" id="{73CDABA6-6991-4C79-B515-A9DB9F8394B8}"/>
              </a:ext>
            </a:extLst>
          </p:cNvPr>
          <p:cNvPicPr>
            <a:picLocks noChangeAspect="1"/>
          </p:cNvPicPr>
          <p:nvPr userDrawn="1"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2192" y="1441344"/>
            <a:ext cx="1101108" cy="110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09014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IPL dujotiekio laiko skal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aveikslėlis 26">
            <a:extLst>
              <a:ext uri="{FF2B5EF4-FFF2-40B4-BE49-F238E27FC236}">
                <a16:creationId xmlns:a16="http://schemas.microsoft.com/office/drawing/2014/main" id="{1CD04AD7-BE21-4FD8-BABA-B95F8F9402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78DC5AE0-9383-4AF7-B5D8-26F4493516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4564" y="476183"/>
            <a:ext cx="9731746" cy="55431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pPr>
              <a:lnSpc>
                <a:spcPts val="4000"/>
              </a:lnSpc>
            </a:pPr>
            <a:r>
              <a:rPr lang="lt-LT" sz="4000" dirty="0">
                <a:solidFill>
                  <a:srgbClr val="5A6266"/>
                </a:solidFill>
                <a:latin typeface="Century Gothic" panose="020B0502020202020204" pitchFamily="34" charset="0"/>
              </a:rPr>
              <a:t>GIPL dujotiekio laiko skalė</a:t>
            </a:r>
          </a:p>
        </p:txBody>
      </p:sp>
    </p:spTree>
    <p:extLst>
      <p:ext uri="{BB962C8B-B14F-4D97-AF65-F5344CB8AC3E}">
        <p14:creationId xmlns:p14="http://schemas.microsoft.com/office/powerpoint/2010/main" val="221329069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m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44C8F98E-517F-483D-B95F-027D2CD135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8288" y="2498146"/>
            <a:ext cx="3933171" cy="1205949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000" b="0" i="0">
                <a:solidFill>
                  <a:srgbClr val="5A6266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Žaliosios</a:t>
            </a:r>
            <a:r>
              <a:rPr lang="en-GB" dirty="0"/>
              <a:t> </a:t>
            </a:r>
            <a:r>
              <a:rPr lang="en-GB" dirty="0" err="1"/>
              <a:t>technologijos</a:t>
            </a:r>
            <a:endParaRPr lang="en-US" dirty="0"/>
          </a:p>
        </p:txBody>
      </p:sp>
      <p:pic>
        <p:nvPicPr>
          <p:cNvPr id="3" name="Picture 2" descr="A picture containing tree, outdoor, wooded&#10;&#10;Description automatically generated">
            <a:extLst>
              <a:ext uri="{FF2B5EF4-FFF2-40B4-BE49-F238E27FC236}">
                <a16:creationId xmlns:a16="http://schemas.microsoft.com/office/drawing/2014/main" id="{2E5C8782-C53C-4F57-967B-6B8CA2C2A7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23226" y="7684"/>
            <a:ext cx="5068774" cy="6858000"/>
          </a:xfrm>
          <a:prstGeom prst="rect">
            <a:avLst/>
          </a:prstGeom>
        </p:spPr>
      </p:pic>
      <p:pic>
        <p:nvPicPr>
          <p:cNvPr id="7" name="Paveikslėlis 8">
            <a:extLst>
              <a:ext uri="{FF2B5EF4-FFF2-40B4-BE49-F238E27FC236}">
                <a16:creationId xmlns:a16="http://schemas.microsoft.com/office/drawing/2014/main" id="{55B2F665-B947-4EEB-B2DD-A1454C0AB4D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B481D75E-1B05-4AA1-BA16-DD12301F45A5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1298288" y="4155873"/>
            <a:ext cx="5404729" cy="1787727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ts val="2000"/>
              </a:lnSpc>
            </a:pPr>
            <a:r>
              <a:rPr lang="lt-LT" sz="1400" dirty="0">
                <a:solidFill>
                  <a:srgbClr val="5A6266"/>
                </a:solidFill>
                <a:latin typeface="Century Gothic" panose="020B0502020202020204" pitchFamily="34" charset="0"/>
              </a:rPr>
              <a:t>AB „Amber Grid“ yra Lietuvos gamtinių dujų perdavimo sistemos operatorius, atsakingas už gamtinių dujų perdavimą (transportavimą aukšto slėgio vamzdynais) sistemos naudotojams, gamtinių dujų infrastruktūros eksploatavimą, priežiūrą ir plėtojimą.</a:t>
            </a:r>
          </a:p>
        </p:txBody>
      </p:sp>
      <p:pic>
        <p:nvPicPr>
          <p:cNvPr id="6" name="Paveikslėlis 10">
            <a:extLst>
              <a:ext uri="{FF2B5EF4-FFF2-40B4-BE49-F238E27FC236}">
                <a16:creationId xmlns:a16="http://schemas.microsoft.com/office/drawing/2014/main" id="{608C2E74-4A77-4277-A7D8-E4BDE9F10C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470" r="25757"/>
          <a:stretch/>
        </p:blipFill>
        <p:spPr>
          <a:xfrm>
            <a:off x="6367492" y="-1202797"/>
            <a:ext cx="58245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10127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čiū už dėmes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tačiakampis 3">
            <a:extLst>
              <a:ext uri="{FF2B5EF4-FFF2-40B4-BE49-F238E27FC236}">
                <a16:creationId xmlns:a16="http://schemas.microsoft.com/office/drawing/2014/main" id="{3C180CD5-F677-405C-AC18-F340FCFB8CB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C0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4" name="Paveikslėlis 6" descr="Paveikslėlis, kuriame yra dangus, laukas, augalas, žolė&#10;&#10;Automatiškai sugeneruotas aprašymas">
            <a:extLst>
              <a:ext uri="{FF2B5EF4-FFF2-40B4-BE49-F238E27FC236}">
                <a16:creationId xmlns:a16="http://schemas.microsoft.com/office/drawing/2014/main" id="{A495BF63-8C82-46A9-BABE-3E09274791B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77"/>
          <a:stretch/>
        </p:blipFill>
        <p:spPr>
          <a:xfrm>
            <a:off x="7175313" y="0"/>
            <a:ext cx="5016692" cy="6870337"/>
          </a:xfrm>
          <a:prstGeom prst="rect">
            <a:avLst/>
          </a:prstGeom>
        </p:spPr>
      </p:pic>
      <p:pic>
        <p:nvPicPr>
          <p:cNvPr id="5" name="Paveikslėlis 8">
            <a:extLst>
              <a:ext uri="{FF2B5EF4-FFF2-40B4-BE49-F238E27FC236}">
                <a16:creationId xmlns:a16="http://schemas.microsoft.com/office/drawing/2014/main" id="{8AF58595-2EAA-4371-BB60-9ECCAF1B71F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414" y="-163902"/>
            <a:ext cx="12192000" cy="6858000"/>
          </a:xfrm>
          <a:prstGeom prst="rect">
            <a:avLst/>
          </a:prstGeom>
        </p:spPr>
      </p:pic>
      <p:pic>
        <p:nvPicPr>
          <p:cNvPr id="8" name="Paveikslėlis 14">
            <a:extLst>
              <a:ext uri="{FF2B5EF4-FFF2-40B4-BE49-F238E27FC236}">
                <a16:creationId xmlns:a16="http://schemas.microsoft.com/office/drawing/2014/main" id="{5812FFA3-A381-4D81-90B9-7BE9091D63B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794" y="5953612"/>
            <a:ext cx="3123398" cy="358422"/>
          </a:xfrm>
          <a:prstGeom prst="rect">
            <a:avLst/>
          </a:prstGeom>
        </p:spPr>
      </p:pic>
      <p:sp>
        <p:nvSpPr>
          <p:cNvPr id="9" name="Title 27">
            <a:extLst>
              <a:ext uri="{FF2B5EF4-FFF2-40B4-BE49-F238E27FC236}">
                <a16:creationId xmlns:a16="http://schemas.microsoft.com/office/drawing/2014/main" id="{36EB1C69-3897-4F63-8CB6-952546A7BE9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7102" y="3090075"/>
            <a:ext cx="4794757" cy="67785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4800" b="0" i="0">
                <a:solidFill>
                  <a:schemeClr val="bg1"/>
                </a:solidFill>
                <a:latin typeface="Century Gothic" panose="020B0502020202020204" pitchFamily="34" charset="0"/>
                <a:ea typeface="Segoe UI Historic" panose="020B0502040204020203" pitchFamily="34" charset="0"/>
                <a:cs typeface="Cordia New" panose="020B0304020202020204" pitchFamily="34" charset="-34"/>
              </a:defRPr>
            </a:lvl1pPr>
          </a:lstStyle>
          <a:p>
            <a:r>
              <a:rPr lang="lt-LT" dirty="0"/>
              <a:t>Ačiū už dėmesį</a:t>
            </a:r>
            <a:endParaRPr lang="en-US" dirty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A0005FFE-A551-499C-99A3-D781FFF78A6E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737102" y="4127425"/>
            <a:ext cx="3791617" cy="11120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600" b="0" i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lnSpc>
                <a:spcPct val="150000"/>
              </a:lnSpc>
            </a:pPr>
            <a:r>
              <a:rPr lang="pt-BR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www.ambergrid.lt</a:t>
            </a:r>
            <a:endParaRPr lang="lt-LT" sz="1600" dirty="0">
              <a:solidFill>
                <a:schemeClr val="bg1"/>
              </a:solidFill>
              <a:latin typeface="Century Gothic" panose="020B0502020202020204" pitchFamily="34" charset="0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pt-BR" sz="1600" dirty="0">
                <a:solidFill>
                  <a:schemeClr val="bg1"/>
                </a:solidFill>
                <a:latin typeface="Century Gothic" panose="020B0502020202020204" pitchFamily="34" charset="0"/>
                <a:cs typeface="Calibri"/>
              </a:rPr>
              <a:t>Info@ambergrid.lt</a:t>
            </a:r>
          </a:p>
          <a:p>
            <a:pPr>
              <a:lnSpc>
                <a:spcPct val="150000"/>
              </a:lnSpc>
            </a:pPr>
            <a:r>
              <a:rPr lang="pt-BR" sz="1600" dirty="0">
                <a:solidFill>
                  <a:schemeClr val="bg1"/>
                </a:solidFill>
                <a:latin typeface="Century Gothic" panose="020B0502020202020204" pitchFamily="34" charset="0"/>
                <a:cs typeface="Calibri"/>
              </a:rPr>
              <a:t>+370 5 236 0855</a:t>
            </a:r>
          </a:p>
        </p:txBody>
      </p:sp>
    </p:spTree>
    <p:extLst>
      <p:ext uri="{BB962C8B-B14F-4D97-AF65-F5344CB8AC3E}">
        <p14:creationId xmlns:p14="http://schemas.microsoft.com/office/powerpoint/2010/main" val="139415385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3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8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08156762"/>
      </p:ext>
    </p:extLst>
  </p:cSld>
  <p:clrMapOvr>
    <a:masterClrMapping/>
  </p:clrMapOvr>
  <p:transition spd="med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9141" y="1825625"/>
            <a:ext cx="5166548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1173508"/>
      </p:ext>
    </p:extLst>
  </p:cSld>
  <p:clrMapOvr>
    <a:masterClrMapping/>
  </p:clrMapOvr>
  <p:transition spd="med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141" y="1681164"/>
            <a:ext cx="5159022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/>
            </a:lvl1pPr>
            <a:lvl2pPr marL="0" indent="457200">
              <a:buSzTx/>
              <a:buFontTx/>
              <a:buNone/>
              <a:defRPr sz="2400"/>
            </a:lvl2pPr>
            <a:lvl3pPr marL="0" indent="914400">
              <a:buSzTx/>
              <a:buFontTx/>
              <a:buNone/>
              <a:defRPr sz="2400"/>
            </a:lvl3pPr>
            <a:lvl4pPr marL="0" indent="1371600">
              <a:buSzTx/>
              <a:buFontTx/>
              <a:buNone/>
              <a:defRPr sz="2400"/>
            </a:lvl4pPr>
            <a:lvl5pPr marL="0" indent="1828800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3140" y="1681164"/>
            <a:ext cx="5181601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/>
            </a:lvl1pPr>
          </a:lstStyle>
          <a:p>
            <a:pPr marL="0" indent="0">
              <a:buSzTx/>
              <a:buFontTx/>
              <a:buNone/>
              <a:defRPr sz="2400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20848738"/>
      </p:ext>
    </p:extLst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1503275"/>
      </p:ext>
    </p:extLst>
  </p:cSld>
  <p:clrMapOvr>
    <a:masterClrMapping/>
  </p:clrMapOvr>
  <p:transition spd="med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2120090"/>
      </p:ext>
    </p:extLst>
  </p:cSld>
  <p:clrMapOvr>
    <a:masterClrMapping/>
  </p:clrMapOvr>
  <p:transition spd="med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141" y="457200"/>
            <a:ext cx="3932296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482" y="987426"/>
            <a:ext cx="617126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141" y="2057400"/>
            <a:ext cx="3932296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</a:lstStyle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99426663"/>
      </p:ext>
    </p:extLst>
  </p:cSld>
  <p:clrMapOvr>
    <a:masterClrMapping/>
  </p:clrMapOvr>
  <p:transition spd="med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otemės_Aplinkosau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57718" y="6217852"/>
            <a:ext cx="279882" cy="27699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6111954"/>
      </p:ext>
    </p:extLst>
  </p:cSld>
  <p:clrMapOvr>
    <a:masterClrMapping/>
  </p:clrMapOvr>
  <p:transition spd="med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ršelis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31"/>
          <p:cNvSpPr/>
          <p:nvPr userDrawn="1"/>
        </p:nvSpPr>
        <p:spPr>
          <a:xfrm>
            <a:off x="1" y="-1"/>
            <a:ext cx="12192001" cy="685800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800"/>
          </a:p>
        </p:txBody>
      </p:sp>
      <p:pic>
        <p:nvPicPr>
          <p:cNvPr id="118" name="Picture 20" descr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3300" y="4293"/>
            <a:ext cx="7835424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9" name="Picture 24" descr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408" y="3244850"/>
            <a:ext cx="5569185" cy="368300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Prezentacijospavadinimas"/>
          <p:cNvSpPr txBox="1">
            <a:spLocks noGrp="1"/>
          </p:cNvSpPr>
          <p:nvPr>
            <p:ph type="title" hasCustomPrompt="1"/>
          </p:nvPr>
        </p:nvSpPr>
        <p:spPr>
          <a:xfrm>
            <a:off x="313396" y="3972493"/>
            <a:ext cx="4807543" cy="1423068"/>
          </a:xfrm>
          <a:prstGeom prst="rect">
            <a:avLst/>
          </a:prstGeom>
        </p:spPr>
        <p:txBody>
          <a:bodyPr anchor="b"/>
          <a:lstStyle>
            <a:lvl1pPr>
              <a:defRPr sz="41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Prezentacijospavadinimas</a:t>
            </a:r>
          </a:p>
        </p:txBody>
      </p:sp>
      <p:sp>
        <p:nvSpPr>
          <p:cNvPr id="121" name="Triangle 1"/>
          <p:cNvSpPr/>
          <p:nvPr/>
        </p:nvSpPr>
        <p:spPr>
          <a:xfrm rot="10800000">
            <a:off x="1002587" y="467"/>
            <a:ext cx="8834514" cy="36025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extrusionOk="0">
                <a:moveTo>
                  <a:pt x="0" y="21598"/>
                </a:moveTo>
                <a:lnTo>
                  <a:pt x="12853" y="0"/>
                </a:lnTo>
                <a:cubicBezTo>
                  <a:pt x="12850" y="-2"/>
                  <a:pt x="21570" y="21553"/>
                  <a:pt x="21600" y="21598"/>
                </a:cubicBezTo>
                <a:lnTo>
                  <a:pt x="0" y="21598"/>
                </a:lnTo>
                <a:close/>
              </a:path>
            </a:pathLst>
          </a:custGeom>
          <a:solidFill>
            <a:srgbClr val="157F07">
              <a:alpha val="23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800"/>
          </a:p>
        </p:txBody>
      </p:sp>
      <p:sp>
        <p:nvSpPr>
          <p:cNvPr id="122" name="Straight Connector 3"/>
          <p:cNvSpPr/>
          <p:nvPr/>
        </p:nvSpPr>
        <p:spPr>
          <a:xfrm>
            <a:off x="441413" y="5554406"/>
            <a:ext cx="1541269" cy="1"/>
          </a:xfrm>
          <a:prstGeom prst="line">
            <a:avLst/>
          </a:prstGeom>
          <a:ln>
            <a:solidFill>
              <a:srgbClr val="595959"/>
            </a:solidFill>
            <a:miter/>
          </a:ln>
        </p:spPr>
        <p:txBody>
          <a:bodyPr lIns="45719" rIns="45719"/>
          <a:lstStyle/>
          <a:p>
            <a:endParaRPr sz="1800"/>
          </a:p>
        </p:txBody>
      </p:sp>
      <p:sp>
        <p:nvSpPr>
          <p:cNvPr id="12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313395" y="5674292"/>
            <a:ext cx="4807543" cy="64101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SzTx/>
              <a:buFontTx/>
              <a:buNone/>
              <a:defRPr sz="14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>
              <a:lnSpc>
                <a:spcPct val="100000"/>
              </a:lnSpc>
              <a:buSzTx/>
              <a:buFontTx/>
              <a:buNone/>
              <a:defRPr sz="14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>
              <a:lnSpc>
                <a:spcPct val="100000"/>
              </a:lnSpc>
              <a:buSzTx/>
              <a:buFontTx/>
              <a:buNone/>
              <a:defRPr sz="14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>
              <a:lnSpc>
                <a:spcPct val="100000"/>
              </a:lnSpc>
              <a:buSzTx/>
              <a:buFontTx/>
              <a:buNone/>
              <a:defRPr sz="14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>
              <a:lnSpc>
                <a:spcPct val="100000"/>
              </a:lnSpc>
              <a:buSzTx/>
              <a:buFontTx/>
              <a:buNone/>
              <a:defRPr sz="14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Vytautas Ruolia Komercijos direktorius, „Amber Grid“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313379" y="6315305"/>
            <a:ext cx="4807543" cy="53835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buSzTx/>
              <a:buFontTx/>
              <a:buNone/>
              <a:defRPr sz="11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2020-01-01</a:t>
            </a:r>
          </a:p>
        </p:txBody>
      </p:sp>
      <p:sp>
        <p:nvSpPr>
          <p:cNvPr id="125" name="Right Triangle 12"/>
          <p:cNvSpPr/>
          <p:nvPr/>
        </p:nvSpPr>
        <p:spPr>
          <a:xfrm flipH="1">
            <a:off x="7812120" y="4078841"/>
            <a:ext cx="4379880" cy="2779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80808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800"/>
          </a:p>
        </p:txBody>
      </p:sp>
      <p:pic>
        <p:nvPicPr>
          <p:cNvPr id="126" name="Picture 4" descr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6995" y="5640035"/>
            <a:ext cx="2004056" cy="1195014"/>
          </a:xfrm>
          <a:prstGeom prst="rect">
            <a:avLst/>
          </a:prstGeom>
          <a:ln w="12700">
            <a:miter lim="400000"/>
          </a:ln>
        </p:spPr>
      </p:pic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57718" y="6217852"/>
            <a:ext cx="279882" cy="27699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92209493"/>
      </p:ext>
    </p:extLst>
  </p:cSld>
  <p:clrMapOvr>
    <a:masterClrMapping/>
  </p:clrMapOvr>
  <p:transition spd="med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5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Rectangle 24"/>
          <p:cNvSpPr/>
          <p:nvPr/>
        </p:nvSpPr>
        <p:spPr>
          <a:xfrm>
            <a:off x="6727591" y="-1327"/>
            <a:ext cx="5464410" cy="6858001"/>
          </a:xfrm>
          <a:prstGeom prst="rect">
            <a:avLst/>
          </a:prstGeom>
          <a:solidFill>
            <a:srgbClr val="E7E6E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800"/>
          </a:p>
        </p:txBody>
      </p:sp>
      <p:sp>
        <p:nvSpPr>
          <p:cNvPr id="13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586706" y="1625597"/>
            <a:ext cx="5486546" cy="4774452"/>
          </a:xfrm>
          <a:prstGeom prst="rect">
            <a:avLst/>
          </a:prstGeom>
        </p:spPr>
        <p:txBody>
          <a:bodyPr/>
          <a:lstStyle>
            <a:lvl1pPr marL="285750" indent="-285750">
              <a:lnSpc>
                <a:spcPct val="130000"/>
              </a:lnSpc>
              <a:buClr>
                <a:srgbClr val="EB6D2E"/>
              </a:buClr>
              <a:defRPr sz="16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>
              <a:lnSpc>
                <a:spcPct val="130000"/>
              </a:lnSpc>
              <a:buClr>
                <a:srgbClr val="EB6D2E"/>
              </a:buClr>
              <a:buSzTx/>
              <a:buNone/>
              <a:defRPr sz="16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>
              <a:lnSpc>
                <a:spcPct val="130000"/>
              </a:lnSpc>
              <a:buClr>
                <a:srgbClr val="EB6D2E"/>
              </a:buClr>
              <a:buSzTx/>
              <a:buNone/>
              <a:defRPr sz="16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>
              <a:lnSpc>
                <a:spcPct val="130000"/>
              </a:lnSpc>
              <a:buClr>
                <a:srgbClr val="EB6D2E"/>
              </a:buClr>
              <a:buSzTx/>
              <a:buNone/>
              <a:defRPr sz="16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>
              <a:lnSpc>
                <a:spcPct val="130000"/>
              </a:lnSpc>
              <a:buClr>
                <a:srgbClr val="EB6D2E"/>
              </a:buClr>
              <a:buSzTx/>
              <a:buNone/>
              <a:defRPr sz="16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AB „Amber Grid“ yra Lietuvos gamtinių dujų perdavimo sistemos opearatorius, atsakingas už gamtinių dujų perdavimą (transportavimą aukšto slėgio 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6" name="Skaidrė skirta kitai vizualinei medžiagai su tektu"/>
          <p:cNvSpPr txBox="1">
            <a:spLocks noGrp="1"/>
          </p:cNvSpPr>
          <p:nvPr>
            <p:ph type="title" hasCustomPrompt="1"/>
          </p:nvPr>
        </p:nvSpPr>
        <p:spPr>
          <a:xfrm>
            <a:off x="563960" y="246546"/>
            <a:ext cx="5532040" cy="1221010"/>
          </a:xfrm>
          <a:prstGeom prst="rect">
            <a:avLst/>
          </a:prstGeom>
        </p:spPr>
        <p:txBody>
          <a:bodyPr anchor="t"/>
          <a:lstStyle>
            <a:lvl1pPr>
              <a:defRPr sz="30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Skaidrė skirta kitai vizualinei medžiagai su tektu</a:t>
            </a:r>
          </a:p>
        </p:txBody>
      </p:sp>
      <p:sp>
        <p:nvSpPr>
          <p:cNvPr id="13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811378" y="167058"/>
            <a:ext cx="259043" cy="27699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138" name="Picture 8" descr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-2" y="6689098"/>
            <a:ext cx="12192014" cy="4572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333243147"/>
      </p:ext>
    </p:extLst>
  </p:cSld>
  <p:clrMapOvr>
    <a:masterClrMapping/>
  </p:clrMapOvr>
  <p:transition spd="med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abaigos skaidrė"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Dėkojame užJūsų dėmesį!"/>
          <p:cNvSpPr txBox="1">
            <a:spLocks noGrp="1"/>
          </p:cNvSpPr>
          <p:nvPr>
            <p:ph type="title" hasCustomPrompt="1"/>
          </p:nvPr>
        </p:nvSpPr>
        <p:spPr>
          <a:xfrm>
            <a:off x="-431448" y="764771"/>
            <a:ext cx="6527449" cy="2176873"/>
          </a:xfrm>
          <a:prstGeom prst="rect">
            <a:avLst/>
          </a:prstGeom>
        </p:spPr>
        <p:txBody>
          <a:bodyPr anchor="b"/>
          <a:lstStyle>
            <a:lvl1pPr algn="ctr">
              <a:defRPr sz="410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dirty="0" err="1"/>
              <a:t>Dėkojame</a:t>
            </a:r>
            <a:r>
              <a:rPr dirty="0"/>
              <a:t> </a:t>
            </a:r>
            <a:r>
              <a:rPr dirty="0" err="1"/>
              <a:t>už</a:t>
            </a:r>
            <a:r>
              <a:rPr lang="lt-LT" dirty="0"/>
              <a:t> </a:t>
            </a:r>
            <a:r>
              <a:rPr dirty="0" err="1"/>
              <a:t>Jūsų</a:t>
            </a:r>
            <a:r>
              <a:rPr dirty="0"/>
              <a:t> </a:t>
            </a:r>
            <a:r>
              <a:rPr dirty="0" err="1"/>
              <a:t>dėmesį</a:t>
            </a:r>
            <a:r>
              <a:rPr dirty="0"/>
              <a:t>!</a:t>
            </a:r>
          </a:p>
        </p:txBody>
      </p:sp>
      <p:pic>
        <p:nvPicPr>
          <p:cNvPr id="163" name="Picture 11" descr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923" y="5565220"/>
            <a:ext cx="2004056" cy="1195014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647519102"/>
      </p:ext>
    </p:extLst>
  </p:cSld>
  <p:clrMapOvr>
    <a:masterClrMapping/>
  </p:clrMapOvr>
  <p:transition spd="med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3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22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8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31458412"/>
      </p:ext>
    </p:extLst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36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83630976"/>
      </p:ext>
    </p:extLst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Title Text"/>
          <p:cNvSpPr txBox="1">
            <a:spLocks noGrp="1"/>
          </p:cNvSpPr>
          <p:nvPr>
            <p:ph type="title"/>
          </p:nvPr>
        </p:nvSpPr>
        <p:spPr>
          <a:xfrm>
            <a:off x="831615" y="1709739"/>
            <a:ext cx="10515602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24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615" y="4589462"/>
            <a:ext cx="10515602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4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5172398"/>
      </p:ext>
    </p:extLst>
  </p:cSld>
  <p:clrMapOvr>
    <a:masterClrMapping/>
  </p:clrMapOvr>
  <p:transition spd="med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5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9141" y="1825625"/>
            <a:ext cx="5166548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36107643"/>
      </p:ext>
    </p:extLst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6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141" y="1681164"/>
            <a:ext cx="5159022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/>
            </a:lvl1pPr>
            <a:lvl2pPr marL="0" indent="457200">
              <a:buSzTx/>
              <a:buFontTx/>
              <a:buNone/>
              <a:defRPr sz="2400"/>
            </a:lvl2pPr>
            <a:lvl3pPr marL="0" indent="914400">
              <a:buSzTx/>
              <a:buFontTx/>
              <a:buNone/>
              <a:defRPr sz="2400"/>
            </a:lvl3pPr>
            <a:lvl4pPr marL="0" indent="1371600">
              <a:buSzTx/>
              <a:buFontTx/>
              <a:buNone/>
              <a:defRPr sz="2400"/>
            </a:lvl4pPr>
            <a:lvl5pPr marL="0" indent="1828800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4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3140" y="1681164"/>
            <a:ext cx="5181601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/>
            </a:lvl1pPr>
          </a:lstStyle>
          <a:p>
            <a:pPr marL="0" indent="0">
              <a:buSzTx/>
              <a:buFontTx/>
              <a:buNone/>
              <a:defRPr sz="2400"/>
            </a:pPr>
            <a:endParaRPr/>
          </a:p>
        </p:txBody>
      </p:sp>
      <p:sp>
        <p:nvSpPr>
          <p:cNvPr id="2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03138577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21640092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87156511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 Text"/>
          <p:cNvSpPr txBox="1">
            <a:spLocks noGrp="1"/>
          </p:cNvSpPr>
          <p:nvPr>
            <p:ph type="title"/>
          </p:nvPr>
        </p:nvSpPr>
        <p:spPr>
          <a:xfrm>
            <a:off x="839141" y="457200"/>
            <a:ext cx="3932296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288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482" y="987426"/>
            <a:ext cx="617126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9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141" y="2057400"/>
            <a:ext cx="3932296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</a:lstStyle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29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55089024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Title Text"/>
          <p:cNvSpPr txBox="1">
            <a:spLocks noGrp="1"/>
          </p:cNvSpPr>
          <p:nvPr>
            <p:ph type="title"/>
          </p:nvPr>
        </p:nvSpPr>
        <p:spPr>
          <a:xfrm>
            <a:off x="839141" y="457200"/>
            <a:ext cx="3932296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298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5183482" y="987426"/>
            <a:ext cx="6171260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29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141" y="2057400"/>
            <a:ext cx="3932296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0463653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3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8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44450135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39429309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Title Text"/>
          <p:cNvSpPr txBox="1">
            <a:spLocks noGrp="1"/>
          </p:cNvSpPr>
          <p:nvPr>
            <p:ph type="title"/>
          </p:nvPr>
        </p:nvSpPr>
        <p:spPr>
          <a:xfrm>
            <a:off x="831615" y="1709739"/>
            <a:ext cx="10515602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2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615" y="4589462"/>
            <a:ext cx="10515602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6977773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3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9141" y="1825625"/>
            <a:ext cx="5166548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393524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4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141" y="1681164"/>
            <a:ext cx="5159022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/>
            </a:lvl1pPr>
            <a:lvl2pPr marL="0" indent="457200">
              <a:buSzTx/>
              <a:buFontTx/>
              <a:buNone/>
              <a:defRPr sz="2400"/>
            </a:lvl2pPr>
            <a:lvl3pPr marL="0" indent="914400">
              <a:buSzTx/>
              <a:buFontTx/>
              <a:buNone/>
              <a:defRPr sz="2400"/>
            </a:lvl3pPr>
            <a:lvl4pPr marL="0" indent="1371600">
              <a:buSzTx/>
              <a:buFontTx/>
              <a:buNone/>
              <a:defRPr sz="2400"/>
            </a:lvl4pPr>
            <a:lvl5pPr marL="0" indent="1828800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5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3140" y="1681164"/>
            <a:ext cx="5181601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/>
            </a:lvl1pPr>
          </a:lstStyle>
          <a:p>
            <a:pPr marL="0" indent="0">
              <a:buSzTx/>
              <a:buFontTx/>
              <a:buNone/>
              <a:defRPr sz="2400"/>
            </a:pPr>
            <a:endParaRPr/>
          </a:p>
        </p:txBody>
      </p:sp>
      <p:sp>
        <p:nvSpPr>
          <p:cNvPr id="34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9794553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82718183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39451306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Title Text"/>
          <p:cNvSpPr txBox="1">
            <a:spLocks noGrp="1"/>
          </p:cNvSpPr>
          <p:nvPr>
            <p:ph type="title"/>
          </p:nvPr>
        </p:nvSpPr>
        <p:spPr>
          <a:xfrm>
            <a:off x="839141" y="457200"/>
            <a:ext cx="3932296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36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482" y="987426"/>
            <a:ext cx="617126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0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141" y="2057400"/>
            <a:ext cx="3932296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</a:lstStyle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37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1035271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Title Text"/>
          <p:cNvSpPr txBox="1">
            <a:spLocks noGrp="1"/>
          </p:cNvSpPr>
          <p:nvPr>
            <p:ph type="title"/>
          </p:nvPr>
        </p:nvSpPr>
        <p:spPr>
          <a:xfrm>
            <a:off x="839141" y="457200"/>
            <a:ext cx="3932296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379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5183482" y="987426"/>
            <a:ext cx="6171260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38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141" y="2057400"/>
            <a:ext cx="3932296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1072575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Kontakt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lide Number Placeholder 37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535B5CAB-F9BC-40DD-BFDD-4C51904EF80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9" hasCustomPrompt="1"/>
          </p:nvPr>
        </p:nvSpPr>
        <p:spPr>
          <a:xfrm>
            <a:off x="815414" y="5229201"/>
            <a:ext cx="5952661" cy="8640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</a:lstStyle>
          <a:p>
            <a:pPr lvl="0"/>
            <a:r>
              <a:rPr lang="en-US" dirty="0" err="1"/>
              <a:t>Tekstas</a:t>
            </a:r>
            <a:endParaRPr lang="en-US" dirty="0"/>
          </a:p>
        </p:txBody>
      </p:sp>
      <p:sp>
        <p:nvSpPr>
          <p:cNvPr id="4" name="Text Placeholder 28"/>
          <p:cNvSpPr>
            <a:spLocks noGrp="1"/>
          </p:cNvSpPr>
          <p:nvPr>
            <p:ph type="body" sz="quarter" idx="13" hasCustomPrompt="1"/>
          </p:nvPr>
        </p:nvSpPr>
        <p:spPr>
          <a:xfrm>
            <a:off x="814918" y="764704"/>
            <a:ext cx="4417483" cy="5032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rgbClr val="D56B2A"/>
                </a:solidFill>
              </a:defRPr>
            </a:lvl1pPr>
          </a:lstStyle>
          <a:p>
            <a:pPr lvl="0"/>
            <a:r>
              <a:rPr lang="en-US" dirty="0" err="1"/>
              <a:t>Tekstas</a:t>
            </a:r>
            <a:endParaRPr lang="en-US" dirty="0"/>
          </a:p>
        </p:txBody>
      </p:sp>
      <p:sp>
        <p:nvSpPr>
          <p:cNvPr id="5" name="Text Placeholder 30"/>
          <p:cNvSpPr>
            <a:spLocks noGrp="1"/>
          </p:cNvSpPr>
          <p:nvPr>
            <p:ph type="body" sz="quarter" idx="14" hasCustomPrompt="1"/>
          </p:nvPr>
        </p:nvSpPr>
        <p:spPr>
          <a:xfrm>
            <a:off x="814918" y="261020"/>
            <a:ext cx="6817783" cy="647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Tekstas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16976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usčia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AE23EDC-7870-3E4C-83E4-8678634B58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46548"/>
            <a:ext cx="7039708" cy="654601"/>
          </a:xfrm>
        </p:spPr>
        <p:txBody>
          <a:bodyPr anchor="t">
            <a:noAutofit/>
          </a:bodyPr>
          <a:lstStyle>
            <a:lvl1pPr>
              <a:defRPr sz="30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Antraštė</a:t>
            </a:r>
            <a:endParaRPr lang="en-US" dirty="0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CD223C94-6197-5A45-8B16-722A5E54C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11376" y="167058"/>
            <a:ext cx="259043" cy="276999"/>
          </a:xfrm>
        </p:spPr>
        <p:txBody>
          <a:bodyPr/>
          <a:lstStyle>
            <a:lvl1pPr>
              <a:defRPr b="1" i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781990B8-1A1E-A849-B14F-345B45BD51F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334642-AD07-2E4C-99B1-C8171AD5B2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-1" y="6689100"/>
            <a:ext cx="12192012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158453"/>
      </p:ext>
    </p:extLst>
  </p:cSld>
  <p:clrMapOvr>
    <a:masterClrMapping/>
  </p:clrMapOvr>
  <p:transition spd="slow">
    <p:push dir="u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35D4236-7F92-CE4B-9634-831D96FFA303}"/>
              </a:ext>
            </a:extLst>
          </p:cNvPr>
          <p:cNvSpPr/>
          <p:nvPr userDrawn="1"/>
        </p:nvSpPr>
        <p:spPr>
          <a:xfrm>
            <a:off x="6727592" y="-1327"/>
            <a:ext cx="546440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86706" y="1625599"/>
            <a:ext cx="5486546" cy="4774451"/>
          </a:xfr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EB6D2E"/>
              </a:buClr>
              <a:buSzTx/>
              <a:buFont typeface="Arial" panose="020B0604020202020204" pitchFamily="34" charset="0"/>
              <a:buChar char="•"/>
              <a:tabLst/>
              <a:defRPr sz="16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 yra Lietuvos gamtinių dujų perdavimo sistemos </a:t>
            </a:r>
            <a:r>
              <a:rPr lang="lt-LT" dirty="0" err="1"/>
              <a:t>opearatorius</a:t>
            </a:r>
            <a:r>
              <a:rPr lang="lt-LT" dirty="0"/>
              <a:t>, atsakingas už gamtinių dujų perdavimą (transportavimą aukšto slėgio </a:t>
            </a:r>
          </a:p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 yra Lietuvos gamtinių dujų perdavimo sistemos </a:t>
            </a:r>
            <a:r>
              <a:rPr lang="lt-LT" dirty="0" err="1"/>
              <a:t>opearatorius</a:t>
            </a:r>
            <a:r>
              <a:rPr lang="lt-LT" dirty="0"/>
              <a:t>, atsakingas už gamtinių dujų perdavimą (transportavimą aukšto slėgio </a:t>
            </a:r>
          </a:p>
          <a:p>
            <a:pPr lvl="0"/>
            <a:r>
              <a:rPr lang="lt-LT" dirty="0"/>
              <a:t>AB „</a:t>
            </a:r>
            <a:r>
              <a:rPr lang="lt-LT" dirty="0" err="1"/>
              <a:t>Amber</a:t>
            </a:r>
            <a:r>
              <a:rPr lang="lt-LT" dirty="0"/>
              <a:t> </a:t>
            </a:r>
            <a:r>
              <a:rPr lang="lt-LT" dirty="0" err="1"/>
              <a:t>Grid</a:t>
            </a:r>
            <a:r>
              <a:rPr lang="lt-LT" dirty="0"/>
              <a:t>“ yra Lietuvos gamtinių dujų perdavimo sistemos </a:t>
            </a:r>
            <a:r>
              <a:rPr lang="lt-LT" dirty="0" err="1"/>
              <a:t>opearatorius</a:t>
            </a:r>
            <a:r>
              <a:rPr lang="lt-LT" dirty="0"/>
              <a:t>, atsakingas už gamtinių dujų perdavimą (transportavimą aukšto slėgio vamzdynais)</a:t>
            </a:r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7CCDB7C4-A63B-0F4E-9FEC-A47C77AE83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3960" y="246548"/>
            <a:ext cx="5532040" cy="1221009"/>
          </a:xfrm>
        </p:spPr>
        <p:txBody>
          <a:bodyPr anchor="t">
            <a:noAutofit/>
          </a:bodyPr>
          <a:lstStyle>
            <a:lvl1pPr>
              <a:defRPr sz="3000" b="0" i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 err="1"/>
              <a:t>Skaidrė</a:t>
            </a:r>
            <a:r>
              <a:rPr lang="en-GB" dirty="0"/>
              <a:t> </a:t>
            </a:r>
            <a:r>
              <a:rPr lang="en-GB" dirty="0" err="1"/>
              <a:t>skirta</a:t>
            </a:r>
            <a:r>
              <a:rPr lang="en-GB" dirty="0"/>
              <a:t> </a:t>
            </a:r>
            <a:r>
              <a:rPr lang="en-GB" dirty="0" err="1"/>
              <a:t>kitai</a:t>
            </a:r>
            <a:r>
              <a:rPr lang="en-GB" dirty="0"/>
              <a:t> </a:t>
            </a:r>
            <a:r>
              <a:rPr lang="en-GB" dirty="0" err="1"/>
              <a:t>vizualinei</a:t>
            </a:r>
            <a:r>
              <a:rPr lang="en-GB" dirty="0"/>
              <a:t> </a:t>
            </a:r>
            <a:r>
              <a:rPr lang="en-GB" dirty="0" err="1"/>
              <a:t>medžiagai</a:t>
            </a:r>
            <a:r>
              <a:rPr lang="en-GB" dirty="0"/>
              <a:t> </a:t>
            </a:r>
            <a:r>
              <a:rPr lang="en-GB" dirty="0" err="1"/>
              <a:t>su</a:t>
            </a:r>
            <a:r>
              <a:rPr lang="en-GB" dirty="0"/>
              <a:t> </a:t>
            </a:r>
            <a:r>
              <a:rPr lang="en-GB" dirty="0" err="1"/>
              <a:t>tektu</a:t>
            </a:r>
            <a:endParaRPr lang="en-US" dirty="0"/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28255228-F4F3-AE46-917C-1A398CF46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11376" y="167058"/>
            <a:ext cx="259043" cy="276999"/>
          </a:xfrm>
        </p:spPr>
        <p:txBody>
          <a:bodyPr/>
          <a:lstStyle>
            <a:lvl1pPr>
              <a:defRPr b="1" i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fld id="{781990B8-1A1E-A849-B14F-345B45BD51F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12862BA-BE0F-904A-BCB8-8DDD87046F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-1" y="6689100"/>
            <a:ext cx="12192012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78438"/>
      </p:ext>
    </p:extLst>
  </p:cSld>
  <p:clrMapOvr>
    <a:masterClrMapping/>
  </p:clrMapOvr>
  <p:transition spd="slow">
    <p:push dir="u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BFD31-7E89-4BB8-BA7D-04BFAF475A5B}" type="datetimeFigureOut">
              <a:rPr lang="pl-PL" smtClean="0"/>
              <a:t>26.05.2022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EA5D3-1F4F-4190-887E-8231FC8EC0C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505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2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2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7.xml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36.xml"/><Relationship Id="rId9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41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42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45.xml"/></Relationships>
</file>

<file path=ppt/slideMasters/_rels/slideMaster1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58.xml"/><Relationship Id="rId18" Type="http://schemas.openxmlformats.org/officeDocument/2006/relationships/slideLayout" Target="../slideLayouts/slideLayout63.xml"/><Relationship Id="rId26" Type="http://schemas.openxmlformats.org/officeDocument/2006/relationships/slideLayout" Target="../slideLayouts/slideLayout71.xml"/><Relationship Id="rId3" Type="http://schemas.openxmlformats.org/officeDocument/2006/relationships/slideLayout" Target="../slideLayouts/slideLayout48.xml"/><Relationship Id="rId21" Type="http://schemas.openxmlformats.org/officeDocument/2006/relationships/slideLayout" Target="../slideLayouts/slideLayout66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17" Type="http://schemas.openxmlformats.org/officeDocument/2006/relationships/slideLayout" Target="../slideLayouts/slideLayout62.xml"/><Relationship Id="rId25" Type="http://schemas.openxmlformats.org/officeDocument/2006/relationships/slideLayout" Target="../slideLayouts/slideLayout70.xml"/><Relationship Id="rId33" Type="http://schemas.openxmlformats.org/officeDocument/2006/relationships/theme" Target="../theme/theme13.xml"/><Relationship Id="rId2" Type="http://schemas.openxmlformats.org/officeDocument/2006/relationships/slideLayout" Target="../slideLayouts/slideLayout47.xml"/><Relationship Id="rId16" Type="http://schemas.openxmlformats.org/officeDocument/2006/relationships/slideLayout" Target="../slideLayouts/slideLayout61.xml"/><Relationship Id="rId20" Type="http://schemas.openxmlformats.org/officeDocument/2006/relationships/slideLayout" Target="../slideLayouts/slideLayout65.xml"/><Relationship Id="rId29" Type="http://schemas.openxmlformats.org/officeDocument/2006/relationships/slideLayout" Target="../slideLayouts/slideLayout74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24" Type="http://schemas.openxmlformats.org/officeDocument/2006/relationships/slideLayout" Target="../slideLayouts/slideLayout69.xml"/><Relationship Id="rId32" Type="http://schemas.openxmlformats.org/officeDocument/2006/relationships/slideLayout" Target="../slideLayouts/slideLayout77.xml"/><Relationship Id="rId5" Type="http://schemas.openxmlformats.org/officeDocument/2006/relationships/slideLayout" Target="../slideLayouts/slideLayout50.xml"/><Relationship Id="rId15" Type="http://schemas.openxmlformats.org/officeDocument/2006/relationships/slideLayout" Target="../slideLayouts/slideLayout60.xml"/><Relationship Id="rId23" Type="http://schemas.openxmlformats.org/officeDocument/2006/relationships/slideLayout" Target="../slideLayouts/slideLayout68.xml"/><Relationship Id="rId28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55.xml"/><Relationship Id="rId19" Type="http://schemas.openxmlformats.org/officeDocument/2006/relationships/slideLayout" Target="../slideLayouts/slideLayout64.xml"/><Relationship Id="rId31" Type="http://schemas.openxmlformats.org/officeDocument/2006/relationships/slideLayout" Target="../slideLayouts/slideLayout76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slideLayout" Target="../slideLayouts/slideLayout59.xml"/><Relationship Id="rId22" Type="http://schemas.openxmlformats.org/officeDocument/2006/relationships/slideLayout" Target="../slideLayouts/slideLayout67.xml"/><Relationship Id="rId27" Type="http://schemas.openxmlformats.org/officeDocument/2006/relationships/slideLayout" Target="../slideLayouts/slideLayout72.xml"/><Relationship Id="rId30" Type="http://schemas.openxmlformats.org/officeDocument/2006/relationships/slideLayout" Target="../slideLayouts/slideLayout75.xml"/><Relationship Id="rId8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8432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59" r:id="rId5"/>
    <p:sldLayoutId id="2147483760" r:id="rId6"/>
    <p:sldLayoutId id="2147483794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1020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2867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7482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750" r:id="rId3"/>
    <p:sldLayoutId id="2147483720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349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veikslėlis 10">
            <a:extLst>
              <a:ext uri="{FF2B5EF4-FFF2-40B4-BE49-F238E27FC236}">
                <a16:creationId xmlns:a16="http://schemas.microsoft.com/office/drawing/2014/main" id="{4D32B8E5-5EFA-49C0-8C44-90CA0B2EB878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7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748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309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veikslėlis 44">
            <a:extLst>
              <a:ext uri="{FF2B5EF4-FFF2-40B4-BE49-F238E27FC236}">
                <a16:creationId xmlns:a16="http://schemas.microsoft.com/office/drawing/2014/main" id="{5DC04A7A-B9CF-47CC-877D-8B54ED545E03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72419" y="5881092"/>
            <a:ext cx="1619581" cy="98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126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DD345F0-5228-4117-949C-7F6C3D72C5AF}"/>
              </a:ext>
            </a:extLst>
          </p:cNvPr>
          <p:cNvSpPr txBox="1"/>
          <p:nvPr userDrawn="1"/>
        </p:nvSpPr>
        <p:spPr>
          <a:xfrm>
            <a:off x="3629497" y="1628115"/>
            <a:ext cx="1626229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Vamzdyno ilgis</a:t>
            </a:r>
            <a:endParaRPr lang="lt-LT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lt-LT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508 km</a:t>
            </a:r>
            <a:endParaRPr lang="lt-LT" dirty="0">
              <a:solidFill>
                <a:schemeClr val="bg1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3C306A-935A-4FCC-ADF9-637D4A744EE3}"/>
              </a:ext>
            </a:extLst>
          </p:cNvPr>
          <p:cNvSpPr txBox="1"/>
          <p:nvPr userDrawn="1"/>
        </p:nvSpPr>
        <p:spPr>
          <a:xfrm>
            <a:off x="6345502" y="1628115"/>
            <a:ext cx="1626229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t-LT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Lenkijoje</a:t>
            </a:r>
            <a:endParaRPr lang="lt-LT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lt-LT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343 km</a:t>
            </a:r>
            <a:endParaRPr lang="lt-LT" dirty="0">
              <a:solidFill>
                <a:schemeClr val="bg1"/>
              </a:solidFill>
              <a:latin typeface="Century Gothic" panose="020B050202020202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9128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898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650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4739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9141" y="365126"/>
            <a:ext cx="10515602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9141" y="1825625"/>
            <a:ext cx="10515602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74860" y="6400414"/>
            <a:ext cx="279883" cy="276999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5129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  <p:sldLayoutId id="2147483775" r:id="rId14"/>
    <p:sldLayoutId id="2147483776" r:id="rId15"/>
    <p:sldLayoutId id="2147483777" r:id="rId16"/>
    <p:sldLayoutId id="2147483778" r:id="rId17"/>
    <p:sldLayoutId id="2147483779" r:id="rId18"/>
    <p:sldLayoutId id="2147483780" r:id="rId19"/>
    <p:sldLayoutId id="2147483781" r:id="rId20"/>
    <p:sldLayoutId id="2147483782" r:id="rId21"/>
    <p:sldLayoutId id="2147483783" r:id="rId22"/>
    <p:sldLayoutId id="2147483784" r:id="rId23"/>
    <p:sldLayoutId id="2147483785" r:id="rId24"/>
    <p:sldLayoutId id="2147483786" r:id="rId25"/>
    <p:sldLayoutId id="2147483787" r:id="rId26"/>
    <p:sldLayoutId id="2147483788" r:id="rId27"/>
    <p:sldLayoutId id="2147483789" r:id="rId28"/>
    <p:sldLayoutId id="2147483790" r:id="rId29"/>
    <p:sldLayoutId id="2147483791" r:id="rId30"/>
    <p:sldLayoutId id="2147483792" r:id="rId31"/>
    <p:sldLayoutId id="2147483793" r:id="rId32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emf"/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8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4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7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779029-4224-497C-AB65-40E82E79755C}"/>
              </a:ext>
            </a:extLst>
          </p:cNvPr>
          <p:cNvSpPr>
            <a:spLocks noGrp="1"/>
          </p:cNvSpPr>
          <p:nvPr>
            <p:ph type="body" sz="half" idx="11"/>
          </p:nvPr>
        </p:nvSpPr>
        <p:spPr/>
        <p:txBody>
          <a:bodyPr/>
          <a:lstStyle/>
          <a:p>
            <a:r>
              <a:rPr lang="lt-LT" dirty="0"/>
              <a:t>2022 m. gegužės </a:t>
            </a:r>
            <a:r>
              <a:rPr lang="en-US" dirty="0"/>
              <a:t>30 d.</a:t>
            </a:r>
            <a:endParaRPr lang="lt-LT" dirty="0"/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5C6B47-AC65-453F-9B6B-08709A4D771E}"/>
              </a:ext>
            </a:extLst>
          </p:cNvPr>
          <p:cNvSpPr>
            <a:spLocks noGrp="1"/>
          </p:cNvSpPr>
          <p:nvPr>
            <p:ph type="body" sz="half" idx="12"/>
          </p:nvPr>
        </p:nvSpPr>
        <p:spPr>
          <a:xfrm>
            <a:off x="850793" y="4935398"/>
            <a:ext cx="3791617" cy="871160"/>
          </a:xfrm>
        </p:spPr>
        <p:txBody>
          <a:bodyPr/>
          <a:lstStyle/>
          <a:p>
            <a:r>
              <a:rPr lang="lt-LT" sz="1800" dirty="0"/>
              <a:t>Vytautas Ruolia</a:t>
            </a:r>
          </a:p>
          <a:p>
            <a:r>
              <a:rPr lang="lt-LT" sz="1800" dirty="0"/>
              <a:t>Komercijos direktorius</a:t>
            </a:r>
            <a:endParaRPr lang="en-US" sz="18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CDC18DB-3EBE-4300-9390-2CB8BBB59DF1}"/>
              </a:ext>
            </a:extLst>
          </p:cNvPr>
          <p:cNvSpPr txBox="1">
            <a:spLocks/>
          </p:cNvSpPr>
          <p:nvPr/>
        </p:nvSpPr>
        <p:spPr>
          <a:xfrm>
            <a:off x="672356" y="2217415"/>
            <a:ext cx="5027493" cy="1479042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0" i="0" kern="1200">
                <a:solidFill>
                  <a:schemeClr val="bg1"/>
                </a:solidFill>
                <a:latin typeface="Century Gothic" panose="020B0502020202020204" pitchFamily="34" charset="0"/>
                <a:ea typeface="Segoe UI Historic" panose="020B0502040204020203" pitchFamily="34" charset="0"/>
                <a:cs typeface="Cordia New" panose="020B0304020202020204" pitchFamily="34" charset="-34"/>
              </a:defRPr>
            </a:lvl1pPr>
          </a:lstStyle>
          <a:p>
            <a:r>
              <a:rPr lang="lt-LT" sz="3600" dirty="0"/>
              <a:t>Dėl Lietuvos dujų rinkos tolesnės integracijos į regionines dujų rinkas</a:t>
            </a:r>
          </a:p>
        </p:txBody>
      </p:sp>
    </p:spTree>
    <p:extLst>
      <p:ext uri="{BB962C8B-B14F-4D97-AF65-F5344CB8AC3E}">
        <p14:creationId xmlns:p14="http://schemas.microsoft.com/office/powerpoint/2010/main" val="148910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Title 1"/>
          <p:cNvSpPr txBox="1">
            <a:spLocks noGrp="1"/>
          </p:cNvSpPr>
          <p:nvPr>
            <p:ph type="title"/>
          </p:nvPr>
        </p:nvSpPr>
        <p:spPr>
          <a:xfrm>
            <a:off x="1659729" y="246546"/>
            <a:ext cx="8303208" cy="654602"/>
          </a:xfrm>
          <a:prstGeom prst="rect">
            <a:avLst/>
          </a:prstGeom>
        </p:spPr>
        <p:txBody>
          <a:bodyPr/>
          <a:lstStyle/>
          <a:p>
            <a:r>
              <a:rPr lang="lt-LT" dirty="0"/>
              <a:t>Dujų suvartojimas Lietuvoje, </a:t>
            </a:r>
            <a:r>
              <a:rPr lang="lt-LT" dirty="0" err="1"/>
              <a:t>TWh</a:t>
            </a:r>
            <a:endParaRPr dirty="0"/>
          </a:p>
        </p:txBody>
      </p:sp>
      <p:sp>
        <p:nvSpPr>
          <p:cNvPr id="550" name="Slide Number Placeholder 2"/>
          <p:cNvSpPr txBox="1">
            <a:spLocks noGrp="1"/>
          </p:cNvSpPr>
          <p:nvPr>
            <p:ph type="sldNum" sz="quarter" idx="2"/>
          </p:nvPr>
        </p:nvSpPr>
        <p:spPr>
          <a:xfrm>
            <a:off x="10958025" y="167058"/>
            <a:ext cx="178893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1" i="0" u="none" strike="noStrike" cap="none" spc="0" normalizeH="0" baseline="0">
                <a:ln>
                  <a:noFill/>
                </a:ln>
                <a:solidFill>
                  <a:srgbClr val="BFBFBF"/>
                </a:solidFill>
                <a:effectLst/>
                <a:uFillTx/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indent="4572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fld id="{86CB4B4D-7CA3-9044-876B-883B54F8677D}" type="slidenum">
              <a:rPr lang="lt-LT" smtClean="0"/>
              <a:pPr/>
              <a:t>2</a:t>
            </a:fld>
            <a:endParaRPr/>
          </a:p>
        </p:txBody>
      </p:sp>
      <p:sp>
        <p:nvSpPr>
          <p:cNvPr id="17" name="Didėja dujų srautai į Latviją – SGDT vis daugiau naudojasi Latvija, Estija ir Suomija">
            <a:extLst>
              <a:ext uri="{FF2B5EF4-FFF2-40B4-BE49-F238E27FC236}">
                <a16:creationId xmlns:a16="http://schemas.microsoft.com/office/drawing/2014/main" id="{117D5860-40CF-42FD-9160-2DBFCEEA4E64}"/>
              </a:ext>
            </a:extLst>
          </p:cNvPr>
          <p:cNvSpPr txBox="1"/>
          <p:nvPr/>
        </p:nvSpPr>
        <p:spPr>
          <a:xfrm>
            <a:off x="2154768" y="4766601"/>
            <a:ext cx="7840133" cy="200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defTabSz="914400">
              <a:lnSpc>
                <a:spcPct val="120000"/>
              </a:lnSpc>
              <a:defRPr sz="15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pPr marL="285750" indent="-285750">
              <a:buFontTx/>
              <a:buChar char="-"/>
            </a:pPr>
            <a:r>
              <a:rPr lang="lt-LT" dirty="0"/>
              <a:t>2020-2021 m. dujų suvartojimas Lietuvoje padidėjo dėl didesnio dujų poreikio elektros gamybai bei šaltų orų 2021 m. I </a:t>
            </a:r>
            <a:r>
              <a:rPr lang="lt-LT" dirty="0" err="1"/>
              <a:t>ketv</a:t>
            </a:r>
            <a:r>
              <a:rPr lang="lt-LT" dirty="0"/>
              <a:t>.</a:t>
            </a:r>
          </a:p>
          <a:p>
            <a:pPr marL="285750" indent="-285750">
              <a:buFontTx/>
              <a:buChar char="-"/>
            </a:pPr>
            <a:r>
              <a:rPr lang="lt-LT" dirty="0"/>
              <a:t>2022 m. suvartojimas įtakotas  rekordiškai aukštų dujų kainų ir dėl to riboti Achema gamybos masto, vėlesniais metais vartojimas turėtų būti apie 20 </a:t>
            </a:r>
            <a:r>
              <a:rPr lang="lt-LT" dirty="0" err="1"/>
              <a:t>TWh</a:t>
            </a:r>
            <a:endParaRPr lang="lt-LT" dirty="0"/>
          </a:p>
          <a:p>
            <a:pPr marL="285750" indent="-285750">
              <a:buFontTx/>
              <a:buChar char="-"/>
            </a:pPr>
            <a:r>
              <a:rPr lang="lt-LT" dirty="0"/>
              <a:t>Ilgesnės trukmės laikotarpiu suvartojimas priklausys nuo </a:t>
            </a:r>
            <a:r>
              <a:rPr lang="lt-LT" dirty="0" err="1"/>
              <a:t>dekarbonizacijos</a:t>
            </a:r>
            <a:r>
              <a:rPr lang="lt-LT" dirty="0"/>
              <a:t> procesų, dujų poreikio transporto srityje, žalių dujų (</a:t>
            </a:r>
            <a:r>
              <a:rPr lang="lt-LT" dirty="0" err="1"/>
              <a:t>biometano</a:t>
            </a:r>
            <a:r>
              <a:rPr lang="lt-LT" dirty="0"/>
              <a:t>, žalio vandenilio) suvartojimo</a:t>
            </a:r>
            <a:endParaRPr dirty="0"/>
          </a:p>
        </p:txBody>
      </p:sp>
      <p:graphicFrame>
        <p:nvGraphicFramePr>
          <p:cNvPr id="19" name="Chart 18">
            <a:extLst>
              <a:ext uri="{FF2B5EF4-FFF2-40B4-BE49-F238E27FC236}">
                <a16:creationId xmlns:a16="http://schemas.microsoft.com/office/drawing/2014/main" id="{C203CCFA-3DAB-49A7-BD3F-1282BE06C0DC}"/>
              </a:ext>
            </a:extLst>
          </p:cNvPr>
          <p:cNvGraphicFramePr/>
          <p:nvPr/>
        </p:nvGraphicFramePr>
        <p:xfrm>
          <a:off x="1927057" y="1286529"/>
          <a:ext cx="8110177" cy="34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8806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push dir="u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Title 1"/>
          <p:cNvSpPr txBox="1">
            <a:spLocks noGrp="1"/>
          </p:cNvSpPr>
          <p:nvPr>
            <p:ph type="title"/>
          </p:nvPr>
        </p:nvSpPr>
        <p:spPr>
          <a:xfrm>
            <a:off x="1659729" y="246546"/>
            <a:ext cx="8303208" cy="654602"/>
          </a:xfrm>
          <a:prstGeom prst="rect">
            <a:avLst/>
          </a:prstGeom>
        </p:spPr>
        <p:txBody>
          <a:bodyPr/>
          <a:lstStyle/>
          <a:p>
            <a:r>
              <a:rPr lang="lt-LT" dirty="0"/>
              <a:t>Importo į Lietuvą ir tarpvalstybinių srautų tendencijos</a:t>
            </a:r>
            <a:endParaRPr dirty="0"/>
          </a:p>
        </p:txBody>
      </p:sp>
      <p:sp>
        <p:nvSpPr>
          <p:cNvPr id="550" name="Slide Number Placeholder 2"/>
          <p:cNvSpPr txBox="1">
            <a:spLocks noGrp="1"/>
          </p:cNvSpPr>
          <p:nvPr>
            <p:ph type="sldNum" sz="quarter" idx="2"/>
          </p:nvPr>
        </p:nvSpPr>
        <p:spPr>
          <a:xfrm>
            <a:off x="10958025" y="167058"/>
            <a:ext cx="178893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1" i="0" u="none" strike="noStrike" cap="none" spc="0" normalizeH="0" baseline="0">
                <a:ln>
                  <a:noFill/>
                </a:ln>
                <a:solidFill>
                  <a:srgbClr val="BFBFBF"/>
                </a:solidFill>
                <a:effectLst/>
                <a:uFillTx/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indent="4572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0" marR="0" indent="9144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0" marR="0" indent="13716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0" marR="0" indent="18288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0" marR="0" indent="22860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0" marR="0" indent="27432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0" marR="0" indent="32004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0" marR="0" indent="365760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fld id="{86CB4B4D-7CA3-9044-876B-883B54F8677D}" type="slidenum">
              <a:rPr lang="lt-LT" smtClean="0"/>
              <a:pPr/>
              <a:t>3</a:t>
            </a:fld>
            <a:endParaRPr/>
          </a:p>
        </p:txBody>
      </p:sp>
      <p:sp>
        <p:nvSpPr>
          <p:cNvPr id="551" name="Į Lietuvą įeinantys SGD srautai, TWh"/>
          <p:cNvSpPr txBox="1"/>
          <p:nvPr/>
        </p:nvSpPr>
        <p:spPr>
          <a:xfrm>
            <a:off x="2347552" y="1347749"/>
            <a:ext cx="2633091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 defTabSz="914400">
              <a:lnSpc>
                <a:spcPct val="90000"/>
              </a:lnSpc>
              <a:defRPr sz="12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lang="lt-LT" dirty="0"/>
              <a:t>Dujų importo srautai į Lietuvą</a:t>
            </a:r>
            <a:r>
              <a:rPr dirty="0"/>
              <a:t>, </a:t>
            </a:r>
            <a:r>
              <a:rPr dirty="0" err="1"/>
              <a:t>TWh</a:t>
            </a:r>
            <a:endParaRPr dirty="0"/>
          </a:p>
        </p:txBody>
      </p:sp>
      <p:graphicFrame>
        <p:nvGraphicFramePr>
          <p:cNvPr id="552" name="2D Line Chart"/>
          <p:cNvGraphicFramePr/>
          <p:nvPr/>
        </p:nvGraphicFramePr>
        <p:xfrm>
          <a:off x="1447845" y="1712687"/>
          <a:ext cx="4474715" cy="2548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53" name="2D Line Chart"/>
          <p:cNvGraphicFramePr/>
          <p:nvPr/>
        </p:nvGraphicFramePr>
        <p:xfrm>
          <a:off x="6200004" y="1696644"/>
          <a:ext cx="4294611" cy="2548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54" name="SGD srautai Latvijos kryptimi, TWh"/>
          <p:cNvSpPr txBox="1"/>
          <p:nvPr/>
        </p:nvSpPr>
        <p:spPr>
          <a:xfrm>
            <a:off x="6630138" y="1356019"/>
            <a:ext cx="3726339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 defTabSz="914400">
              <a:lnSpc>
                <a:spcPct val="90000"/>
              </a:lnSpc>
              <a:defRPr sz="12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rPr lang="lt-LT" dirty="0"/>
              <a:t>Dujų perdavimas</a:t>
            </a:r>
            <a:r>
              <a:rPr dirty="0"/>
              <a:t> </a:t>
            </a:r>
            <a:r>
              <a:rPr dirty="0" err="1"/>
              <a:t>Latvijos</a:t>
            </a:r>
            <a:r>
              <a:rPr lang="lt-LT" dirty="0"/>
              <a:t> ir Lenkijos</a:t>
            </a:r>
            <a:r>
              <a:rPr dirty="0"/>
              <a:t> </a:t>
            </a:r>
            <a:r>
              <a:rPr dirty="0" err="1"/>
              <a:t>kryptimi</a:t>
            </a:r>
            <a:r>
              <a:rPr lang="lt-LT" dirty="0"/>
              <a:t>s</a:t>
            </a:r>
            <a:r>
              <a:rPr dirty="0"/>
              <a:t>, </a:t>
            </a:r>
            <a:r>
              <a:rPr dirty="0" err="1"/>
              <a:t>TWh</a:t>
            </a:r>
            <a:endParaRPr dirty="0"/>
          </a:p>
        </p:txBody>
      </p:sp>
      <p:sp>
        <p:nvSpPr>
          <p:cNvPr id="555" name="Oval 4"/>
          <p:cNvSpPr/>
          <p:nvPr/>
        </p:nvSpPr>
        <p:spPr>
          <a:xfrm>
            <a:off x="1893989" y="4432900"/>
            <a:ext cx="96567" cy="96567"/>
          </a:xfrm>
          <a:prstGeom prst="ellipse">
            <a:avLst/>
          </a:prstGeom>
          <a:solidFill>
            <a:srgbClr val="FDB913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56" name="Rectangle 111"/>
          <p:cNvSpPr txBox="1"/>
          <p:nvPr/>
        </p:nvSpPr>
        <p:spPr>
          <a:xfrm>
            <a:off x="2031140" y="4369732"/>
            <a:ext cx="502611" cy="2031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defTabSz="914400">
              <a:lnSpc>
                <a:spcPct val="90000"/>
              </a:lnSpc>
              <a:defRPr sz="8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iš SGDT</a:t>
            </a:r>
          </a:p>
        </p:txBody>
      </p:sp>
      <p:sp>
        <p:nvSpPr>
          <p:cNvPr id="557" name="Oval 4"/>
          <p:cNvSpPr/>
          <p:nvPr/>
        </p:nvSpPr>
        <p:spPr>
          <a:xfrm>
            <a:off x="2646611" y="4435133"/>
            <a:ext cx="96567" cy="96567"/>
          </a:xfrm>
          <a:prstGeom prst="ellipse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58" name="Rectangle 111"/>
          <p:cNvSpPr txBox="1"/>
          <p:nvPr/>
        </p:nvSpPr>
        <p:spPr>
          <a:xfrm>
            <a:off x="2783761" y="4371964"/>
            <a:ext cx="880336" cy="2031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defTabSz="914400">
              <a:lnSpc>
                <a:spcPct val="90000"/>
              </a:lnSpc>
              <a:defRPr sz="8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iš Baltarusijos</a:t>
            </a:r>
          </a:p>
        </p:txBody>
      </p:sp>
      <p:sp>
        <p:nvSpPr>
          <p:cNvPr id="559" name="Oval 4"/>
          <p:cNvSpPr/>
          <p:nvPr/>
        </p:nvSpPr>
        <p:spPr>
          <a:xfrm>
            <a:off x="3704682" y="4435133"/>
            <a:ext cx="96567" cy="96567"/>
          </a:xfrm>
          <a:prstGeom prst="ellipse">
            <a:avLst/>
          </a:prstGeom>
          <a:solidFill>
            <a:schemeClr val="accent6">
              <a:satOff val="-3457"/>
              <a:lumOff val="26078"/>
            </a:scheme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60" name="Rectangle 111"/>
          <p:cNvSpPr txBox="1"/>
          <p:nvPr/>
        </p:nvSpPr>
        <p:spPr>
          <a:xfrm>
            <a:off x="3841833" y="4371964"/>
            <a:ext cx="880337" cy="2031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defTabSz="914400">
              <a:lnSpc>
                <a:spcPct val="90000"/>
              </a:lnSpc>
              <a:defRPr sz="8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iš Latvijos</a:t>
            </a:r>
          </a:p>
        </p:txBody>
      </p:sp>
      <p:sp>
        <p:nvSpPr>
          <p:cNvPr id="561" name="Rectangle 111"/>
          <p:cNvSpPr txBox="1"/>
          <p:nvPr/>
        </p:nvSpPr>
        <p:spPr>
          <a:xfrm>
            <a:off x="4762753" y="4371964"/>
            <a:ext cx="880336" cy="2031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defTabSz="914400">
              <a:lnSpc>
                <a:spcPct val="90000"/>
              </a:lnSpc>
              <a:defRPr sz="8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*Prognozė</a:t>
            </a:r>
          </a:p>
        </p:txBody>
      </p:sp>
      <p:sp>
        <p:nvSpPr>
          <p:cNvPr id="562" name="Didėja dujų srautai į Latviją – SGDT vis daugiau naudojasi Latvija, Estija ir Suomija"/>
          <p:cNvSpPr txBox="1"/>
          <p:nvPr/>
        </p:nvSpPr>
        <p:spPr>
          <a:xfrm>
            <a:off x="6630138" y="4245613"/>
            <a:ext cx="3952453" cy="17277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defTabSz="914400">
              <a:lnSpc>
                <a:spcPct val="120000"/>
              </a:lnSpc>
              <a:defRPr sz="15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pPr marL="285750" indent="-285750">
              <a:buFontTx/>
              <a:buChar char="-"/>
            </a:pPr>
            <a:r>
              <a:rPr lang="lt-LT" dirty="0"/>
              <a:t>Tranzitas į Latviją nuosekliai didėjo – pagrinde vasarą iš SGD terminalo</a:t>
            </a:r>
          </a:p>
          <a:p>
            <a:pPr marL="285750" indent="-285750">
              <a:buFontTx/>
              <a:buChar char="-"/>
            </a:pPr>
            <a:r>
              <a:rPr lang="lt-LT" dirty="0"/>
              <a:t>2021 m. dėl nepatrauklių dujų rinkos kainų – ženklus srauto sumažėjimas</a:t>
            </a:r>
          </a:p>
          <a:p>
            <a:pPr marL="285750" indent="-285750">
              <a:buFontTx/>
              <a:buChar char="-"/>
            </a:pPr>
            <a:r>
              <a:rPr lang="lt-LT" dirty="0"/>
              <a:t>2022 ženklus eksportas į PL ir LV iš SGD terminalo</a:t>
            </a:r>
            <a:endParaRPr dirty="0"/>
          </a:p>
        </p:txBody>
      </p:sp>
      <p:sp>
        <p:nvSpPr>
          <p:cNvPr id="563" name="2019 m. didžioji dalis dujų gauta iš SGDT, tokia tendencija išliks ir 2020 m."/>
          <p:cNvSpPr txBox="1"/>
          <p:nvPr/>
        </p:nvSpPr>
        <p:spPr>
          <a:xfrm>
            <a:off x="1750345" y="4696709"/>
            <a:ext cx="3543192" cy="1173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914400">
              <a:lnSpc>
                <a:spcPct val="120000"/>
              </a:lnSpc>
              <a:defRPr sz="15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pPr marL="285750" indent="-285750">
              <a:buFontTx/>
              <a:buChar char="-"/>
            </a:pPr>
            <a:r>
              <a:rPr lang="en-US" dirty="0" err="1"/>
              <a:t>Paskutiniais</a:t>
            </a:r>
            <a:r>
              <a:rPr lang="en-US" dirty="0"/>
              <a:t> </a:t>
            </a:r>
            <a:r>
              <a:rPr lang="en-US" dirty="0" err="1"/>
              <a:t>metais</a:t>
            </a:r>
            <a:r>
              <a:rPr lang="en-US" dirty="0"/>
              <a:t> </a:t>
            </a:r>
            <a:r>
              <a:rPr lang="en-US" dirty="0" err="1"/>
              <a:t>dominavo</a:t>
            </a:r>
            <a:r>
              <a:rPr lang="en-US" dirty="0"/>
              <a:t> </a:t>
            </a:r>
            <a:r>
              <a:rPr lang="en-US" dirty="0" err="1"/>
              <a:t>duj</a:t>
            </a:r>
            <a:r>
              <a:rPr lang="lt-LT" dirty="0"/>
              <a:t>ų</a:t>
            </a:r>
            <a:r>
              <a:rPr lang="en-US" dirty="0"/>
              <a:t> </a:t>
            </a:r>
            <a:r>
              <a:rPr lang="en-US" dirty="0" err="1"/>
              <a:t>importas</a:t>
            </a:r>
            <a:r>
              <a:rPr lang="en-US" dirty="0"/>
              <a:t> per SGD terminal</a:t>
            </a:r>
            <a:r>
              <a:rPr lang="lt-LT" dirty="0"/>
              <a:t>ą</a:t>
            </a:r>
          </a:p>
          <a:p>
            <a:pPr marL="285750" indent="-285750">
              <a:buFontTx/>
              <a:buChar char="-"/>
            </a:pPr>
            <a:r>
              <a:rPr lang="lt-LT" dirty="0"/>
              <a:t>Bei didėjo pasinaudojimas Latvijos </a:t>
            </a:r>
            <a:r>
              <a:rPr lang="lt-LT" dirty="0" err="1"/>
              <a:t>Inčiukalnio</a:t>
            </a:r>
            <a:r>
              <a:rPr lang="lt-LT" dirty="0"/>
              <a:t> dujų saugykla</a:t>
            </a:r>
            <a:endParaRPr dirty="0"/>
          </a:p>
        </p:txBody>
      </p:sp>
      <p:sp>
        <p:nvSpPr>
          <p:cNvPr id="17" name="Didėja dujų srautai į Latviją – SGDT vis daugiau naudojasi Latvija, Estija ir Suomija">
            <a:extLst>
              <a:ext uri="{FF2B5EF4-FFF2-40B4-BE49-F238E27FC236}">
                <a16:creationId xmlns:a16="http://schemas.microsoft.com/office/drawing/2014/main" id="{117D5860-40CF-42FD-9160-2DBFCEEA4E64}"/>
              </a:ext>
            </a:extLst>
          </p:cNvPr>
          <p:cNvSpPr txBox="1"/>
          <p:nvPr/>
        </p:nvSpPr>
        <p:spPr>
          <a:xfrm>
            <a:off x="3223929" y="5930918"/>
            <a:ext cx="6600058" cy="6197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defTabSz="914400">
              <a:lnSpc>
                <a:spcPct val="120000"/>
              </a:lnSpc>
              <a:defRPr sz="1500">
                <a:solidFill>
                  <a:srgbClr val="595959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pPr marL="285750" indent="-285750">
              <a:buFontTx/>
              <a:buChar char="-"/>
            </a:pPr>
            <a:r>
              <a:rPr lang="lt-LT" dirty="0"/>
              <a:t>Tranzitas į Karaliaučių 2017-2021 metais svyravo 25-28 </a:t>
            </a:r>
            <a:r>
              <a:rPr lang="lt-LT" dirty="0" err="1"/>
              <a:t>TWh</a:t>
            </a:r>
            <a:r>
              <a:rPr lang="lt-LT" dirty="0"/>
              <a:t> ribose. 2022 m. turėtų būti transportuota apie 26  </a:t>
            </a:r>
            <a:r>
              <a:rPr lang="lt-LT" dirty="0" err="1"/>
              <a:t>TWh</a:t>
            </a:r>
            <a:r>
              <a:rPr lang="lt-LT" dirty="0"/>
              <a:t> </a:t>
            </a:r>
            <a:endParaRPr dirty="0"/>
          </a:p>
        </p:txBody>
      </p:sp>
      <p:sp>
        <p:nvSpPr>
          <p:cNvPr id="2" name="Ovalas 1">
            <a:extLst>
              <a:ext uri="{FF2B5EF4-FFF2-40B4-BE49-F238E27FC236}">
                <a16:creationId xmlns:a16="http://schemas.microsoft.com/office/drawing/2014/main" id="{35790F8D-0E58-4235-9B91-240D7B799BD5}"/>
              </a:ext>
            </a:extLst>
          </p:cNvPr>
          <p:cNvSpPr/>
          <p:nvPr/>
        </p:nvSpPr>
        <p:spPr>
          <a:xfrm>
            <a:off x="5052767" y="1800520"/>
            <a:ext cx="1058073" cy="2632380"/>
          </a:xfrm>
          <a:prstGeom prst="ellipse">
            <a:avLst/>
          </a:prstGeom>
          <a:noFill/>
          <a:ln w="317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9" name="Ovalas 18">
            <a:extLst>
              <a:ext uri="{FF2B5EF4-FFF2-40B4-BE49-F238E27FC236}">
                <a16:creationId xmlns:a16="http://schemas.microsoft.com/office/drawing/2014/main" id="{5101B142-57B1-4C72-808A-82D3962DC885}"/>
              </a:ext>
            </a:extLst>
          </p:cNvPr>
          <p:cNvSpPr/>
          <p:nvPr/>
        </p:nvSpPr>
        <p:spPr>
          <a:xfrm>
            <a:off x="9676965" y="1606281"/>
            <a:ext cx="1058073" cy="2632380"/>
          </a:xfrm>
          <a:prstGeom prst="ellipse">
            <a:avLst/>
          </a:prstGeom>
          <a:noFill/>
          <a:ln w="317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push dir="u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>
            <a:extLst>
              <a:ext uri="{FF2B5EF4-FFF2-40B4-BE49-F238E27FC236}">
                <a16:creationId xmlns:a16="http://schemas.microsoft.com/office/drawing/2014/main" id="{4AEA5551-C7AC-CD4C-A1C1-45A32BE82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9009" y="-2422818"/>
            <a:ext cx="5908335" cy="9458618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AA4DB83-0452-574F-85CE-41DEC3A461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7534" y="1423237"/>
            <a:ext cx="4849605" cy="4976813"/>
          </a:xfrm>
        </p:spPr>
        <p:txBody>
          <a:bodyPr>
            <a:normAutofit fontScale="85000" lnSpcReduction="20000"/>
          </a:bodyPr>
          <a:lstStyle/>
          <a:p>
            <a:r>
              <a:rPr lang="lt-LT" dirty="0"/>
              <a:t>Baltijos šalys </a:t>
            </a:r>
            <a:r>
              <a:rPr lang="en-US" dirty="0"/>
              <a:t>+ </a:t>
            </a:r>
            <a:r>
              <a:rPr lang="en-US" dirty="0" err="1"/>
              <a:t>Suomijos</a:t>
            </a:r>
            <a:r>
              <a:rPr lang="en-US" dirty="0"/>
              <a:t> </a:t>
            </a:r>
            <a:r>
              <a:rPr lang="en-US" dirty="0" err="1"/>
              <a:t>rinkos</a:t>
            </a:r>
            <a:r>
              <a:rPr lang="en-US" dirty="0"/>
              <a:t> </a:t>
            </a:r>
            <a:r>
              <a:rPr lang="en-US" dirty="0" err="1"/>
              <a:t>dydis</a:t>
            </a:r>
            <a:r>
              <a:rPr lang="en-US" dirty="0"/>
              <a:t> </a:t>
            </a:r>
            <a:r>
              <a:rPr lang="lt-LT" dirty="0"/>
              <a:t>~60 </a:t>
            </a:r>
            <a:r>
              <a:rPr lang="en-US" dirty="0" err="1"/>
              <a:t>TWh</a:t>
            </a:r>
            <a:r>
              <a:rPr lang="en-US" dirty="0"/>
              <a:t> per </a:t>
            </a:r>
            <a:r>
              <a:rPr lang="en-US" dirty="0" err="1"/>
              <a:t>metus</a:t>
            </a:r>
            <a:endParaRPr lang="en-GB" dirty="0"/>
          </a:p>
          <a:p>
            <a:r>
              <a:rPr lang="en-US" dirty="0" err="1"/>
              <a:t>Nuo</a:t>
            </a:r>
            <a:r>
              <a:rPr lang="en-US" dirty="0"/>
              <a:t> </a:t>
            </a:r>
            <a:r>
              <a:rPr lang="lt-LT" dirty="0"/>
              <a:t>2020 m. </a:t>
            </a:r>
            <a:r>
              <a:rPr lang="lt-LT" b="1" dirty="0"/>
              <a:t>L</a:t>
            </a:r>
            <a:r>
              <a:rPr lang="en-US" b="1" dirty="0" err="1"/>
              <a:t>atvija</a:t>
            </a:r>
            <a:r>
              <a:rPr lang="lt-LT" b="1" dirty="0"/>
              <a:t>-</a:t>
            </a:r>
            <a:r>
              <a:rPr lang="en-US" b="1" dirty="0" err="1"/>
              <a:t>Estija</a:t>
            </a:r>
            <a:r>
              <a:rPr lang="lt-LT" dirty="0"/>
              <a:t> yra suformavusi</a:t>
            </a:r>
            <a:r>
              <a:rPr lang="en-US" dirty="0" err="1"/>
              <a:t>os</a:t>
            </a:r>
            <a:r>
              <a:rPr lang="lt-LT" dirty="0"/>
              <a:t> </a:t>
            </a:r>
            <a:r>
              <a:rPr lang="lt-LT" b="1" dirty="0"/>
              <a:t>bendrą dujų rinką.</a:t>
            </a:r>
            <a:r>
              <a:rPr lang="lt-LT" dirty="0"/>
              <a:t> </a:t>
            </a:r>
            <a:r>
              <a:rPr lang="lt-LT" b="1" u="sng" dirty="0"/>
              <a:t>Bendra rinka </a:t>
            </a:r>
            <a:r>
              <a:rPr lang="lt-LT" dirty="0"/>
              <a:t>reiškia, kad joje </a:t>
            </a:r>
            <a:r>
              <a:rPr lang="lt-LT" b="1" dirty="0"/>
              <a:t>(1)</a:t>
            </a:r>
            <a:r>
              <a:rPr lang="lt-LT" dirty="0"/>
              <a:t> yra vienas didmeninės prekybos taškas, </a:t>
            </a:r>
            <a:r>
              <a:rPr lang="lt-LT" b="1" dirty="0"/>
              <a:t>(2)</a:t>
            </a:r>
            <a:r>
              <a:rPr lang="lt-LT" dirty="0"/>
              <a:t> bendros dujų perdavimo ir balansavimo taisyklės, ir </a:t>
            </a:r>
            <a:r>
              <a:rPr lang="lt-LT" b="1" dirty="0"/>
              <a:t>(3) </a:t>
            </a:r>
            <a:r>
              <a:rPr lang="lt-LT" dirty="0"/>
              <a:t>komerciškai nėra sienos  dujų transportavimui tarp ją sudarančių valstybių.</a:t>
            </a:r>
            <a:endParaRPr lang="en-US" dirty="0"/>
          </a:p>
          <a:p>
            <a:r>
              <a:rPr lang="lt-LT" dirty="0"/>
              <a:t>Nuo 2020 m. </a:t>
            </a:r>
            <a:r>
              <a:rPr lang="lt-LT" b="1" dirty="0"/>
              <a:t>L</a:t>
            </a:r>
            <a:r>
              <a:rPr lang="en-US" b="1" dirty="0" err="1"/>
              <a:t>atvija</a:t>
            </a:r>
            <a:r>
              <a:rPr lang="lt-LT" b="1" dirty="0"/>
              <a:t>-</a:t>
            </a:r>
            <a:r>
              <a:rPr lang="en-US" b="1" dirty="0" err="1"/>
              <a:t>Estija</a:t>
            </a:r>
            <a:r>
              <a:rPr lang="en-US" b="1" dirty="0"/>
              <a:t> </a:t>
            </a:r>
            <a:r>
              <a:rPr lang="lt-LT" b="1" dirty="0"/>
              <a:t>kartu su </a:t>
            </a:r>
            <a:r>
              <a:rPr lang="en-US" b="1" dirty="0" err="1"/>
              <a:t>Suomija</a:t>
            </a:r>
            <a:r>
              <a:rPr lang="lt-LT" b="1" dirty="0"/>
              <a:t> </a:t>
            </a:r>
            <a:r>
              <a:rPr lang="lt-LT" dirty="0"/>
              <a:t>yra suformavę FINESTLAT </a:t>
            </a:r>
            <a:r>
              <a:rPr lang="lt-LT" b="1" dirty="0"/>
              <a:t>tarifų zoną</a:t>
            </a:r>
            <a:r>
              <a:rPr lang="lt-LT" dirty="0"/>
              <a:t>. </a:t>
            </a:r>
            <a:r>
              <a:rPr lang="lt-LT" b="1" u="sng" dirty="0"/>
              <a:t>Tarifų zona </a:t>
            </a:r>
            <a:r>
              <a:rPr lang="lt-LT" dirty="0"/>
              <a:t>reiškia, kad </a:t>
            </a:r>
            <a:r>
              <a:rPr lang="lt-LT" b="1" dirty="0"/>
              <a:t>(1)</a:t>
            </a:r>
            <a:r>
              <a:rPr lang="lt-LT" dirty="0"/>
              <a:t> į ją sudarančias valstybes yra vienodi perdavimo įleidimo tarifai </a:t>
            </a:r>
            <a:r>
              <a:rPr lang="lt-LT" b="1" dirty="0"/>
              <a:t>(2)</a:t>
            </a:r>
            <a:r>
              <a:rPr lang="lt-LT" dirty="0"/>
              <a:t> bei tarp L</a:t>
            </a:r>
            <a:r>
              <a:rPr lang="en-US" dirty="0" err="1"/>
              <a:t>atvijos</a:t>
            </a:r>
            <a:r>
              <a:rPr lang="lt-LT" dirty="0"/>
              <a:t>-E</a:t>
            </a:r>
            <a:r>
              <a:rPr lang="en-US" dirty="0" err="1"/>
              <a:t>stijos</a:t>
            </a:r>
            <a:r>
              <a:rPr lang="lt-LT" dirty="0"/>
              <a:t> bendros rinkos ir </a:t>
            </a:r>
            <a:r>
              <a:rPr lang="en-US" dirty="0" err="1"/>
              <a:t>Suomijos</a:t>
            </a:r>
            <a:r>
              <a:rPr lang="lt-LT" dirty="0"/>
              <a:t> dujų rinkos </a:t>
            </a:r>
            <a:r>
              <a:rPr lang="lt-LT" b="1" dirty="0"/>
              <a:t>kirsti sieną nėra tarifų </a:t>
            </a:r>
            <a:r>
              <a:rPr lang="lt-LT" dirty="0"/>
              <a:t>– </a:t>
            </a:r>
            <a:r>
              <a:rPr lang="lt-LT" dirty="0" err="1"/>
              <a:t>t.y</a:t>
            </a:r>
            <a:r>
              <a:rPr lang="lt-LT" dirty="0"/>
              <a:t>. siena komerciškai egzistuoja, ir joje pajėgumai paskirstomi, tačiau dujos perduodamos per sieną nemokamai.</a:t>
            </a:r>
          </a:p>
          <a:p>
            <a:r>
              <a:rPr lang="lt-LT" dirty="0"/>
              <a:t>Derybos baigiamuosiuose etapuose dėl Lietuvos prisijungimo prie </a:t>
            </a:r>
            <a:r>
              <a:rPr lang="lt-LT" dirty="0" err="1"/>
              <a:t>FinBalt</a:t>
            </a:r>
            <a:r>
              <a:rPr lang="lt-LT" dirty="0"/>
              <a:t> tarifų zonos </a:t>
            </a:r>
            <a:r>
              <a:rPr lang="lt-LT" b="1" dirty="0"/>
              <a:t>nuo 2023 10 01</a:t>
            </a:r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78208D-2803-A747-8F7E-C1D07CA1F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defTabSz="457200">
              <a:defRPr/>
            </a:pPr>
            <a:fld id="{781990B8-1A1E-A849-B14F-345B45BD51FF}" type="slidenum">
              <a:rPr lang="en-US" sz="1200">
                <a:solidFill>
                  <a:prstClr val="white">
                    <a:lumMod val="75000"/>
                  </a:prstClr>
                </a:solidFill>
              </a:rPr>
              <a:pPr algn="r" defTabSz="457200">
                <a:defRPr/>
              </a:pPr>
              <a:t>4</a:t>
            </a:fld>
            <a:endParaRPr lang="en-US" sz="1200" dirty="0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72" name="Title 71">
            <a:extLst>
              <a:ext uri="{FF2B5EF4-FFF2-40B4-BE49-F238E27FC236}">
                <a16:creationId xmlns:a16="http://schemas.microsoft.com/office/drawing/2014/main" id="{AC7F84C1-C16D-4E40-B92D-A5E3B9DAB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5300" y="246548"/>
            <a:ext cx="4636763" cy="1221009"/>
          </a:xfrm>
        </p:spPr>
        <p:txBody>
          <a:bodyPr/>
          <a:lstStyle/>
          <a:p>
            <a:r>
              <a:rPr lang="lt-LT" dirty="0"/>
              <a:t>Regiono dujų rinka – status quo</a:t>
            </a: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CEE6B597-CB00-B444-86D4-2BE1973B4E94}"/>
              </a:ext>
            </a:extLst>
          </p:cNvPr>
          <p:cNvSpPr/>
          <p:nvPr/>
        </p:nvSpPr>
        <p:spPr>
          <a:xfrm>
            <a:off x="9662038" y="4209165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115" name="Text Placeholder 3">
            <a:extLst>
              <a:ext uri="{FF2B5EF4-FFF2-40B4-BE49-F238E27FC236}">
                <a16:creationId xmlns:a16="http://schemas.microsoft.com/office/drawing/2014/main" id="{D7FEA1F3-9250-FE4D-A65B-C5A18E5908C3}"/>
              </a:ext>
            </a:extLst>
          </p:cNvPr>
          <p:cNvSpPr txBox="1">
            <a:spLocks/>
          </p:cNvSpPr>
          <p:nvPr/>
        </p:nvSpPr>
        <p:spPr>
          <a:xfrm>
            <a:off x="8851481" y="552153"/>
            <a:ext cx="1546928" cy="38047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1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Myriad Pro Semibold" panose="020B0503030403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prstClr val="black">
                    <a:lumMod val="65000"/>
                    <a:lumOff val="35000"/>
                  </a:prstClr>
                </a:solidFill>
                <a:latin typeface="Century Gothic" panose="020B0502020202020204" pitchFamily="34" charset="0"/>
              </a:rPr>
              <a:t>Suomija</a:t>
            </a:r>
            <a:endParaRPr lang="en-GB" dirty="0">
              <a:solidFill>
                <a:prstClr val="black">
                  <a:lumMod val="65000"/>
                  <a:lumOff val="35000"/>
                </a:prst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6" name="Text Placeholder 3">
            <a:extLst>
              <a:ext uri="{FF2B5EF4-FFF2-40B4-BE49-F238E27FC236}">
                <a16:creationId xmlns:a16="http://schemas.microsoft.com/office/drawing/2014/main" id="{3412F980-E9A9-7E4E-84CA-A804FC08C39F}"/>
              </a:ext>
            </a:extLst>
          </p:cNvPr>
          <p:cNvSpPr txBox="1">
            <a:spLocks/>
          </p:cNvSpPr>
          <p:nvPr/>
        </p:nvSpPr>
        <p:spPr>
          <a:xfrm>
            <a:off x="9887966" y="2372704"/>
            <a:ext cx="788609" cy="29728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1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Myriad Pro Semibold" panose="020B0503030403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prstClr val="black">
                    <a:lumMod val="65000"/>
                    <a:lumOff val="35000"/>
                  </a:prstClr>
                </a:solidFill>
                <a:latin typeface="Century Gothic" panose="020B0502020202020204" pitchFamily="34" charset="0"/>
              </a:rPr>
              <a:t>Estija</a:t>
            </a:r>
            <a:endParaRPr lang="en-GB" dirty="0">
              <a:solidFill>
                <a:prstClr val="black">
                  <a:lumMod val="65000"/>
                  <a:lumOff val="35000"/>
                </a:prst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7" name="Text Placeholder 3">
            <a:extLst>
              <a:ext uri="{FF2B5EF4-FFF2-40B4-BE49-F238E27FC236}">
                <a16:creationId xmlns:a16="http://schemas.microsoft.com/office/drawing/2014/main" id="{307CCC90-D99A-244F-B27C-5C5A4A65A151}"/>
              </a:ext>
            </a:extLst>
          </p:cNvPr>
          <p:cNvSpPr txBox="1">
            <a:spLocks/>
          </p:cNvSpPr>
          <p:nvPr/>
        </p:nvSpPr>
        <p:spPr>
          <a:xfrm>
            <a:off x="9881926" y="3217291"/>
            <a:ext cx="1022187" cy="36787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1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Myriad Pro Semibold" panose="020B0503030403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prstClr val="black">
                    <a:lumMod val="65000"/>
                    <a:lumOff val="35000"/>
                  </a:prstClr>
                </a:solidFill>
                <a:latin typeface="Century Gothic" panose="020B0502020202020204" pitchFamily="34" charset="0"/>
              </a:rPr>
              <a:t>Latvija</a:t>
            </a:r>
            <a:endParaRPr lang="en-GB" dirty="0">
              <a:solidFill>
                <a:prstClr val="black">
                  <a:lumMod val="65000"/>
                  <a:lumOff val="35000"/>
                </a:prst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8" name="Text Placeholder 3">
            <a:extLst>
              <a:ext uri="{FF2B5EF4-FFF2-40B4-BE49-F238E27FC236}">
                <a16:creationId xmlns:a16="http://schemas.microsoft.com/office/drawing/2014/main" id="{B0163BD5-500A-7842-AE41-B86883C479D8}"/>
              </a:ext>
            </a:extLst>
          </p:cNvPr>
          <p:cNvSpPr txBox="1">
            <a:spLocks/>
          </p:cNvSpPr>
          <p:nvPr/>
        </p:nvSpPr>
        <p:spPr>
          <a:xfrm>
            <a:off x="9002845" y="5284393"/>
            <a:ext cx="1167885" cy="32464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1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Myriad Pro Semibold" panose="020B0503030403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prstClr val="black">
                    <a:lumMod val="65000"/>
                    <a:lumOff val="35000"/>
                  </a:prstClr>
                </a:solidFill>
                <a:latin typeface="Century Gothic" panose="020B0502020202020204" pitchFamily="34" charset="0"/>
              </a:rPr>
              <a:t>Lenkija</a:t>
            </a:r>
            <a:endParaRPr lang="en-GB" dirty="0">
              <a:solidFill>
                <a:prstClr val="black">
                  <a:lumMod val="65000"/>
                  <a:lumOff val="35000"/>
                </a:prstClr>
              </a:solidFill>
              <a:latin typeface="Century Gothic" panose="020B0502020202020204" pitchFamily="34" charset="0"/>
            </a:endParaRPr>
          </a:p>
          <a:p>
            <a:pPr>
              <a:defRPr/>
            </a:pPr>
            <a:endParaRPr lang="en-GB" dirty="0">
              <a:solidFill>
                <a:prstClr val="black">
                  <a:lumMod val="65000"/>
                  <a:lumOff val="35000"/>
                </a:prstClr>
              </a:solidFill>
              <a:latin typeface="Century Gothic" panose="020B0502020202020204" pitchFamily="34" charset="0"/>
            </a:endParaRPr>
          </a:p>
        </p:txBody>
      </p:sp>
      <p:sp>
        <p:nvSpPr>
          <p:cNvPr id="119" name="Text Placeholder 3">
            <a:extLst>
              <a:ext uri="{FF2B5EF4-FFF2-40B4-BE49-F238E27FC236}">
                <a16:creationId xmlns:a16="http://schemas.microsoft.com/office/drawing/2014/main" id="{ABA4102A-E5D1-4F49-A0B4-93B08ED0E0A6}"/>
              </a:ext>
            </a:extLst>
          </p:cNvPr>
          <p:cNvSpPr txBox="1">
            <a:spLocks/>
          </p:cNvSpPr>
          <p:nvPr/>
        </p:nvSpPr>
        <p:spPr>
          <a:xfrm>
            <a:off x="9514751" y="4372866"/>
            <a:ext cx="1167885" cy="32028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1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Myriad Pro Semibold" panose="020B0503030403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lt-LT" dirty="0">
                <a:solidFill>
                  <a:prstClr val="black">
                    <a:lumMod val="65000"/>
                    <a:lumOff val="35000"/>
                  </a:prstClr>
                </a:solidFill>
                <a:latin typeface="Century Gothic" panose="020B0502020202020204" pitchFamily="34" charset="0"/>
              </a:rPr>
              <a:t>Lietuva</a:t>
            </a:r>
            <a:endParaRPr lang="en-GB" dirty="0">
              <a:solidFill>
                <a:prstClr val="black">
                  <a:lumMod val="65000"/>
                  <a:lumOff val="35000"/>
                </a:prst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108790E7-E644-DF4F-976A-30022F5EB0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5953" y="3798277"/>
            <a:ext cx="302238" cy="174980"/>
          </a:xfrm>
          <a:prstGeom prst="rect">
            <a:avLst/>
          </a:prstGeom>
        </p:spPr>
      </p:pic>
      <p:sp>
        <p:nvSpPr>
          <p:cNvPr id="49" name="Oval 48">
            <a:extLst>
              <a:ext uri="{FF2B5EF4-FFF2-40B4-BE49-F238E27FC236}">
                <a16:creationId xmlns:a16="http://schemas.microsoft.com/office/drawing/2014/main" id="{7D71E890-D3E6-F845-AAEE-16323F1CA408}"/>
              </a:ext>
            </a:extLst>
          </p:cNvPr>
          <p:cNvSpPr/>
          <p:nvPr/>
        </p:nvSpPr>
        <p:spPr>
          <a:xfrm>
            <a:off x="9283208" y="1524026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A7F993DC-50D8-F742-B920-FCA0F7BAA64C}"/>
              </a:ext>
            </a:extLst>
          </p:cNvPr>
          <p:cNvSpPr/>
          <p:nvPr/>
        </p:nvSpPr>
        <p:spPr>
          <a:xfrm>
            <a:off x="10076478" y="2147912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E41554D-E620-404B-B511-43CC5E1A03CF}"/>
              </a:ext>
            </a:extLst>
          </p:cNvPr>
          <p:cNvSpPr/>
          <p:nvPr/>
        </p:nvSpPr>
        <p:spPr>
          <a:xfrm>
            <a:off x="9686353" y="1423236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1AAA27CB-CFF5-714E-A2B2-4427EAE479DB}"/>
              </a:ext>
            </a:extLst>
          </p:cNvPr>
          <p:cNvSpPr/>
          <p:nvPr/>
        </p:nvSpPr>
        <p:spPr>
          <a:xfrm>
            <a:off x="9462429" y="4131233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1C6A2265-DA79-1F49-9A42-85A768887D28}"/>
              </a:ext>
            </a:extLst>
          </p:cNvPr>
          <p:cNvSpPr/>
          <p:nvPr/>
        </p:nvSpPr>
        <p:spPr>
          <a:xfrm>
            <a:off x="8897642" y="4131233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6758DB9-73CF-CD43-984C-33692C203093}"/>
              </a:ext>
            </a:extLst>
          </p:cNvPr>
          <p:cNvSpPr/>
          <p:nvPr/>
        </p:nvSpPr>
        <p:spPr>
          <a:xfrm>
            <a:off x="8401703" y="3802535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7177B83-C760-AF4F-B344-9E873D05BC4F}"/>
              </a:ext>
            </a:extLst>
          </p:cNvPr>
          <p:cNvSpPr/>
          <p:nvPr/>
        </p:nvSpPr>
        <p:spPr>
          <a:xfrm>
            <a:off x="9283208" y="3610541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238EF15-6BA3-414F-8D61-A1D37B8D8504}"/>
              </a:ext>
            </a:extLst>
          </p:cNvPr>
          <p:cNvSpPr/>
          <p:nvPr/>
        </p:nvSpPr>
        <p:spPr>
          <a:xfrm>
            <a:off x="9512697" y="2863659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1C7604D-29FD-144F-B8AA-8DFE25E46709}"/>
              </a:ext>
            </a:extLst>
          </p:cNvPr>
          <p:cNvSpPr/>
          <p:nvPr/>
        </p:nvSpPr>
        <p:spPr>
          <a:xfrm>
            <a:off x="10025692" y="2887458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07E2771-F381-E943-B1FA-97839FBD8142}"/>
              </a:ext>
            </a:extLst>
          </p:cNvPr>
          <p:cNvSpPr/>
          <p:nvPr/>
        </p:nvSpPr>
        <p:spPr>
          <a:xfrm>
            <a:off x="10047907" y="3056929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794F8BDB-85C1-0548-805B-0F65E9D71DA1}"/>
              </a:ext>
            </a:extLst>
          </p:cNvPr>
          <p:cNvSpPr/>
          <p:nvPr/>
        </p:nvSpPr>
        <p:spPr>
          <a:xfrm>
            <a:off x="9050838" y="2243362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19FC9D8-06F9-DD44-93AD-8C584E8A9BAD}"/>
              </a:ext>
            </a:extLst>
          </p:cNvPr>
          <p:cNvSpPr/>
          <p:nvPr/>
        </p:nvSpPr>
        <p:spPr>
          <a:xfrm>
            <a:off x="8937154" y="1879337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3F55F20-BF08-FE4F-A182-4069B45640DB}"/>
              </a:ext>
            </a:extLst>
          </p:cNvPr>
          <p:cNvSpPr/>
          <p:nvPr/>
        </p:nvSpPr>
        <p:spPr>
          <a:xfrm>
            <a:off x="10245980" y="1209045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9FFD0A09-240B-964D-B588-494DD3FE8ACA}"/>
              </a:ext>
            </a:extLst>
          </p:cNvPr>
          <p:cNvSpPr/>
          <p:nvPr/>
        </p:nvSpPr>
        <p:spPr>
          <a:xfrm>
            <a:off x="8949392" y="980154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3FFF0290-463F-DF47-A569-561BD582A6FB}"/>
              </a:ext>
            </a:extLst>
          </p:cNvPr>
          <p:cNvSpPr/>
          <p:nvPr/>
        </p:nvSpPr>
        <p:spPr>
          <a:xfrm>
            <a:off x="8756185" y="1009665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D094C5FD-1F35-5849-B9D9-AAA90D746045}"/>
              </a:ext>
            </a:extLst>
          </p:cNvPr>
          <p:cNvSpPr/>
          <p:nvPr/>
        </p:nvSpPr>
        <p:spPr>
          <a:xfrm>
            <a:off x="9168216" y="5216466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36A4C45-671F-4241-993A-D1DA4A114150}"/>
              </a:ext>
            </a:extLst>
          </p:cNvPr>
          <p:cNvSpPr/>
          <p:nvPr/>
        </p:nvSpPr>
        <p:spPr>
          <a:xfrm>
            <a:off x="9059362" y="4500874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1FB2532B-9ED2-B04E-8FCD-16A4E05548F1}"/>
              </a:ext>
            </a:extLst>
          </p:cNvPr>
          <p:cNvSpPr/>
          <p:nvPr/>
        </p:nvSpPr>
        <p:spPr>
          <a:xfrm>
            <a:off x="8503275" y="5267252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90D86DEF-BC7C-1A4D-8769-5E92567D3957}"/>
              </a:ext>
            </a:extLst>
          </p:cNvPr>
          <p:cNvSpPr/>
          <p:nvPr/>
        </p:nvSpPr>
        <p:spPr>
          <a:xfrm>
            <a:off x="8979316" y="5290236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4A532F0D-72B5-7944-94D5-F270D5BEADC0}"/>
              </a:ext>
            </a:extLst>
          </p:cNvPr>
          <p:cNvSpPr/>
          <p:nvPr/>
        </p:nvSpPr>
        <p:spPr>
          <a:xfrm>
            <a:off x="8735258" y="5649559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27C3D409-E985-1043-82C7-3F6B77C57507}"/>
              </a:ext>
            </a:extLst>
          </p:cNvPr>
          <p:cNvSpPr/>
          <p:nvPr/>
        </p:nvSpPr>
        <p:spPr>
          <a:xfrm>
            <a:off x="8907498" y="6194908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4BB95C1B-5C2A-4E4B-9858-0991CF2BB83E}"/>
              </a:ext>
            </a:extLst>
          </p:cNvPr>
          <p:cNvSpPr/>
          <p:nvPr/>
        </p:nvSpPr>
        <p:spPr>
          <a:xfrm>
            <a:off x="8749909" y="6201940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FC97EC31-B963-C84D-82E4-5ABFEFE5BD40}"/>
              </a:ext>
            </a:extLst>
          </p:cNvPr>
          <p:cNvSpPr/>
          <p:nvPr/>
        </p:nvSpPr>
        <p:spPr>
          <a:xfrm>
            <a:off x="8484034" y="6263981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0BEFC4AC-A30E-BE4B-91B4-497240F4A125}"/>
              </a:ext>
            </a:extLst>
          </p:cNvPr>
          <p:cNvSpPr/>
          <p:nvPr/>
        </p:nvSpPr>
        <p:spPr>
          <a:xfrm>
            <a:off x="8084305" y="6128555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6B365A20-8DE4-014A-88F7-2EFBD797222D}"/>
              </a:ext>
            </a:extLst>
          </p:cNvPr>
          <p:cNvSpPr/>
          <p:nvPr/>
        </p:nvSpPr>
        <p:spPr>
          <a:xfrm>
            <a:off x="7883213" y="6033700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17D0CE8-1714-7443-8C84-D65BDC9A21FE}"/>
              </a:ext>
            </a:extLst>
          </p:cNvPr>
          <p:cNvSpPr/>
          <p:nvPr/>
        </p:nvSpPr>
        <p:spPr>
          <a:xfrm>
            <a:off x="7974274" y="6086819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25CC86C8-5C66-FF42-889A-0529FF46C56E}"/>
              </a:ext>
            </a:extLst>
          </p:cNvPr>
          <p:cNvSpPr/>
          <p:nvPr/>
        </p:nvSpPr>
        <p:spPr>
          <a:xfrm>
            <a:off x="7632797" y="5583485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B93CCFE1-9F83-884B-8606-E384EE7CCA7F}"/>
              </a:ext>
            </a:extLst>
          </p:cNvPr>
          <p:cNvSpPr/>
          <p:nvPr/>
        </p:nvSpPr>
        <p:spPr>
          <a:xfrm>
            <a:off x="7413614" y="5734977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23F852A3-345C-BB4D-A984-9A0DDB73BE31}"/>
              </a:ext>
            </a:extLst>
          </p:cNvPr>
          <p:cNvSpPr/>
          <p:nvPr/>
        </p:nvSpPr>
        <p:spPr>
          <a:xfrm>
            <a:off x="8033519" y="5157146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4F6AF0A3-9B5C-FF46-B143-466B4523A35F}"/>
              </a:ext>
            </a:extLst>
          </p:cNvPr>
          <p:cNvSpPr/>
          <p:nvPr/>
        </p:nvSpPr>
        <p:spPr>
          <a:xfrm>
            <a:off x="7438912" y="5135327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9F3E2DB8-B63A-F24C-842C-95957E2B4AF5}"/>
              </a:ext>
            </a:extLst>
          </p:cNvPr>
          <p:cNvSpPr/>
          <p:nvPr/>
        </p:nvSpPr>
        <p:spPr>
          <a:xfrm>
            <a:off x="6906698" y="5058315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3EE13CF4-5F74-454A-94E4-93C9032544FC}"/>
              </a:ext>
            </a:extLst>
          </p:cNvPr>
          <p:cNvSpPr/>
          <p:nvPr/>
        </p:nvSpPr>
        <p:spPr>
          <a:xfrm>
            <a:off x="6892269" y="4708883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A44080FB-68DB-2E4F-A172-5FAE57721854}"/>
              </a:ext>
            </a:extLst>
          </p:cNvPr>
          <p:cNvSpPr/>
          <p:nvPr/>
        </p:nvSpPr>
        <p:spPr>
          <a:xfrm>
            <a:off x="7046815" y="4571902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sp>
        <p:nvSpPr>
          <p:cNvPr id="122" name="Text Placeholder 3">
            <a:extLst>
              <a:ext uri="{FF2B5EF4-FFF2-40B4-BE49-F238E27FC236}">
                <a16:creationId xmlns:a16="http://schemas.microsoft.com/office/drawing/2014/main" id="{3DE5A138-405F-DE48-B05A-1A8423A2FCE1}"/>
              </a:ext>
            </a:extLst>
          </p:cNvPr>
          <p:cNvSpPr txBox="1">
            <a:spLocks/>
          </p:cNvSpPr>
          <p:nvPr/>
        </p:nvSpPr>
        <p:spPr>
          <a:xfrm>
            <a:off x="8434165" y="4673474"/>
            <a:ext cx="545497" cy="27396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1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Myriad Pro Semibold" panose="020B0503030403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dirty="0">
                <a:solidFill>
                  <a:srgbClr val="157F07"/>
                </a:solidFill>
                <a:latin typeface="Century Gothic" panose="020B0502020202020204" pitchFamily="34" charset="0"/>
              </a:rPr>
              <a:t>GIPL</a:t>
            </a:r>
            <a:endParaRPr lang="en-GB" dirty="0">
              <a:solidFill>
                <a:srgbClr val="157F07"/>
              </a:solidFill>
              <a:latin typeface="Century Gothic" panose="020B0502020202020204" pitchFamily="34" charset="0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F62F1288-1B8C-4B4C-9197-5584375A72E7}"/>
              </a:ext>
            </a:extLst>
          </p:cNvPr>
          <p:cNvSpPr/>
          <p:nvPr/>
        </p:nvSpPr>
        <p:spPr>
          <a:xfrm>
            <a:off x="9230050" y="5053578"/>
            <a:ext cx="101572" cy="101572"/>
          </a:xfrm>
          <a:prstGeom prst="ellipse">
            <a:avLst/>
          </a:prstGeom>
          <a:solidFill>
            <a:srgbClr val="7DBC77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Times New Roman" panose="02020603050405020304"/>
            </a:endParaRP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52D429E2-B023-0040-B597-B8C30C8B2A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9733" y="3347090"/>
            <a:ext cx="222701" cy="20679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87BC3E-6D8A-4B3E-B575-52B2D7EE8DE1}"/>
              </a:ext>
            </a:extLst>
          </p:cNvPr>
          <p:cNvSpPr txBox="1"/>
          <p:nvPr/>
        </p:nvSpPr>
        <p:spPr>
          <a:xfrm>
            <a:off x="7497073" y="5144418"/>
            <a:ext cx="154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lt-LT" dirty="0"/>
              <a:t>~ 200 </a:t>
            </a:r>
            <a:r>
              <a:rPr lang="lt-LT" dirty="0" err="1"/>
              <a:t>TWh</a:t>
            </a:r>
            <a:r>
              <a:rPr lang="lt-LT" dirty="0"/>
              <a:t>/</a:t>
            </a:r>
            <a:r>
              <a:rPr lang="en-US" dirty="0"/>
              <a:t>m.</a:t>
            </a:r>
            <a:endParaRPr lang="lt-LT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CB8BA81-3574-4727-BC7B-7A13CDBDC839}"/>
              </a:ext>
            </a:extLst>
          </p:cNvPr>
          <p:cNvSpPr txBox="1"/>
          <p:nvPr/>
        </p:nvSpPr>
        <p:spPr>
          <a:xfrm>
            <a:off x="8581707" y="3778130"/>
            <a:ext cx="154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lt-LT" dirty="0"/>
              <a:t>20-24 </a:t>
            </a:r>
            <a:r>
              <a:rPr lang="lt-LT" dirty="0" err="1"/>
              <a:t>TWh</a:t>
            </a:r>
            <a:r>
              <a:rPr lang="lt-LT" dirty="0"/>
              <a:t>/</a:t>
            </a:r>
            <a:r>
              <a:rPr lang="en-US" dirty="0"/>
              <a:t>m.</a:t>
            </a:r>
            <a:endParaRPr lang="lt-LT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6EC4DB4-3736-40C1-A8F2-314B738638BA}"/>
              </a:ext>
            </a:extLst>
          </p:cNvPr>
          <p:cNvSpPr txBox="1"/>
          <p:nvPr/>
        </p:nvSpPr>
        <p:spPr>
          <a:xfrm>
            <a:off x="8986841" y="895136"/>
            <a:ext cx="154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lt-LT" dirty="0"/>
              <a:t>20-22 </a:t>
            </a:r>
            <a:r>
              <a:rPr lang="lt-LT" dirty="0" err="1"/>
              <a:t>TWh</a:t>
            </a:r>
            <a:r>
              <a:rPr lang="lt-LT" dirty="0"/>
              <a:t>/</a:t>
            </a:r>
            <a:r>
              <a:rPr lang="en-US" dirty="0"/>
              <a:t>m.</a:t>
            </a:r>
            <a:endParaRPr lang="lt-LT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E23147F-1FEF-4B13-9FA5-C933F64B31BF}"/>
              </a:ext>
            </a:extLst>
          </p:cNvPr>
          <p:cNvSpPr txBox="1"/>
          <p:nvPr/>
        </p:nvSpPr>
        <p:spPr>
          <a:xfrm>
            <a:off x="9136170" y="2881739"/>
            <a:ext cx="154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lt-LT" dirty="0"/>
              <a:t>18 </a:t>
            </a:r>
            <a:r>
              <a:rPr lang="lt-LT" dirty="0" err="1"/>
              <a:t>TWh</a:t>
            </a:r>
            <a:r>
              <a:rPr lang="lt-LT" dirty="0"/>
              <a:t>/</a:t>
            </a:r>
            <a:r>
              <a:rPr lang="en-US" dirty="0"/>
              <a:t>m.</a:t>
            </a:r>
            <a:endParaRPr lang="lt-LT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F5B5468-4F34-4F7A-8C0B-71C7DE266AD0}"/>
              </a:ext>
            </a:extLst>
          </p:cNvPr>
          <p:cNvSpPr/>
          <p:nvPr/>
        </p:nvSpPr>
        <p:spPr>
          <a:xfrm>
            <a:off x="8492606" y="2047744"/>
            <a:ext cx="2141755" cy="1776738"/>
          </a:xfrm>
          <a:prstGeom prst="ellipse">
            <a:avLst/>
          </a:prstGeom>
          <a:noFill/>
          <a:ln w="349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B47C50CC-62D1-4221-B0BB-757A3EF58E5F}"/>
              </a:ext>
            </a:extLst>
          </p:cNvPr>
          <p:cNvSpPr/>
          <p:nvPr/>
        </p:nvSpPr>
        <p:spPr>
          <a:xfrm>
            <a:off x="8119007" y="115742"/>
            <a:ext cx="2889924" cy="3730335"/>
          </a:xfrm>
          <a:prstGeom prst="ellipse">
            <a:avLst/>
          </a:prstGeom>
          <a:noFill/>
          <a:ln w="349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BE3E5B40-5B62-4739-B6D6-651CBCB1DEDE}"/>
              </a:ext>
            </a:extLst>
          </p:cNvPr>
          <p:cNvCxnSpPr>
            <a:cxnSpLocks/>
          </p:cNvCxnSpPr>
          <p:nvPr/>
        </p:nvCxnSpPr>
        <p:spPr>
          <a:xfrm>
            <a:off x="3898058" y="2457450"/>
            <a:ext cx="4636763" cy="375520"/>
          </a:xfrm>
          <a:prstGeom prst="straightConnector1">
            <a:avLst/>
          </a:prstGeom>
          <a:ln w="28575">
            <a:solidFill>
              <a:schemeClr val="accent2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D61DB135-2F79-43F8-AC19-474D56279D49}"/>
              </a:ext>
            </a:extLst>
          </p:cNvPr>
          <p:cNvCxnSpPr>
            <a:cxnSpLocks/>
          </p:cNvCxnSpPr>
          <p:nvPr/>
        </p:nvCxnSpPr>
        <p:spPr>
          <a:xfrm flipV="1">
            <a:off x="5572220" y="2337319"/>
            <a:ext cx="2554550" cy="1604086"/>
          </a:xfrm>
          <a:prstGeom prst="straightConnector1">
            <a:avLst/>
          </a:prstGeom>
          <a:ln w="28575">
            <a:solidFill>
              <a:schemeClr val="accent2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0542293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0E6153-BEC4-49EE-AC02-F38E8D4AC3D1}"/>
              </a:ext>
            </a:extLst>
          </p:cNvPr>
          <p:cNvSpPr txBox="1"/>
          <p:nvPr/>
        </p:nvSpPr>
        <p:spPr>
          <a:xfrm>
            <a:off x="10232940" y="5450795"/>
            <a:ext cx="1640955" cy="307777"/>
          </a:xfrm>
          <a:prstGeom prst="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indent="1440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lt-LT" sz="1400" b="1" u="sng" dirty="0" err="1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rgbClr val="67C08B"/>
                  </a:solidFill>
                </a:uFill>
                <a:latin typeface="Century Gothic" panose="020B0502020202020204" pitchFamily="34" charset="0"/>
              </a:rPr>
              <a:t>Kotlovka</a:t>
            </a:r>
            <a:endParaRPr lang="lt-LT" sz="1400" b="1" u="sng" dirty="0">
              <a:solidFill>
                <a:schemeClr val="tx1">
                  <a:lumMod val="65000"/>
                  <a:lumOff val="35000"/>
                </a:schemeClr>
              </a:solidFill>
              <a:uFill>
                <a:solidFill>
                  <a:srgbClr val="67C08B"/>
                </a:solidFill>
              </a:uFill>
              <a:latin typeface="Century Gothic" panose="020B0502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C75866-E201-40BE-B4FF-B30B11B41D25}"/>
              </a:ext>
            </a:extLst>
          </p:cNvPr>
          <p:cNvSpPr txBox="1"/>
          <p:nvPr/>
        </p:nvSpPr>
        <p:spPr>
          <a:xfrm>
            <a:off x="7319790" y="1200291"/>
            <a:ext cx="1899292" cy="492443"/>
          </a:xfrm>
          <a:prstGeom prst="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indent="1440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lt-LT" sz="1400" b="1" u="sng" dirty="0" err="1">
                <a:uFill>
                  <a:solidFill>
                    <a:srgbClr val="67C08B"/>
                  </a:solidFill>
                </a:uFill>
                <a:latin typeface="Century Gothic" panose="020B0502020202020204" pitchFamily="34" charset="0"/>
              </a:rPr>
              <a:t>Kiemėnai</a:t>
            </a:r>
            <a:r>
              <a:rPr lang="lt-LT" sz="1400" b="1" u="sng" dirty="0">
                <a:uFill>
                  <a:solidFill>
                    <a:srgbClr val="67C08B"/>
                  </a:solidFill>
                </a:uFill>
                <a:latin typeface="Century Gothic" panose="020B0502020202020204" pitchFamily="34" charset="0"/>
              </a:rPr>
              <a:t> – iš LV</a:t>
            </a:r>
          </a:p>
          <a:p>
            <a:pPr indent="144000"/>
            <a:r>
              <a:rPr lang="lt-LT" sz="1200" b="1" u="sng" dirty="0">
                <a:solidFill>
                  <a:srgbClr val="9B8578"/>
                </a:solidFill>
                <a:uFill>
                  <a:solidFill>
                    <a:srgbClr val="67C08B"/>
                  </a:solidFill>
                </a:uFill>
                <a:latin typeface="Century Gothic" panose="020B0502020202020204" pitchFamily="34" charset="0"/>
              </a:rPr>
              <a:t>Tarifo nėra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360F8F-504A-4419-A4B5-8FC9DC13F392}"/>
              </a:ext>
            </a:extLst>
          </p:cNvPr>
          <p:cNvSpPr txBox="1"/>
          <p:nvPr/>
        </p:nvSpPr>
        <p:spPr>
          <a:xfrm>
            <a:off x="9682186" y="1193469"/>
            <a:ext cx="1899292" cy="492443"/>
          </a:xfrm>
          <a:prstGeom prst="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indent="1440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lt-LT" sz="1400" b="1" u="sng" dirty="0" err="1">
                <a:uFill>
                  <a:solidFill>
                    <a:srgbClr val="67C08B"/>
                  </a:solidFill>
                </a:uFill>
                <a:latin typeface="Century Gothic" panose="020B0502020202020204" pitchFamily="34" charset="0"/>
              </a:rPr>
              <a:t>Kiemėnai</a:t>
            </a:r>
            <a:r>
              <a:rPr lang="lt-LT" sz="1400" b="1" u="sng" dirty="0">
                <a:uFill>
                  <a:solidFill>
                    <a:srgbClr val="67C08B"/>
                  </a:solidFill>
                </a:uFill>
                <a:latin typeface="Century Gothic" panose="020B0502020202020204" pitchFamily="34" charset="0"/>
              </a:rPr>
              <a:t> – į LV</a:t>
            </a:r>
          </a:p>
          <a:p>
            <a:pPr indent="144000"/>
            <a:r>
              <a:rPr lang="lt-LT" sz="1200" b="1" u="sng" dirty="0">
                <a:solidFill>
                  <a:srgbClr val="9B8578"/>
                </a:solidFill>
                <a:uFill>
                  <a:solidFill>
                    <a:srgbClr val="67C08B"/>
                  </a:solidFill>
                </a:uFill>
                <a:latin typeface="Century Gothic" panose="020B0502020202020204" pitchFamily="34" charset="0"/>
              </a:rPr>
              <a:t>Tarifo nėra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0471F23-7B45-4B29-8C13-9096A2B31224}"/>
              </a:ext>
            </a:extLst>
          </p:cNvPr>
          <p:cNvSpPr txBox="1">
            <a:spLocks/>
          </p:cNvSpPr>
          <p:nvPr/>
        </p:nvSpPr>
        <p:spPr>
          <a:xfrm>
            <a:off x="117012" y="1449165"/>
            <a:ext cx="5571890" cy="5213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67C08B"/>
              </a:buClr>
              <a:buSzTx/>
              <a:buFont typeface="Arial" panose="020B0604020202020204" pitchFamily="34" charset="0"/>
              <a:buChar char="•"/>
              <a:tabLst/>
              <a:defRPr lang="en-GB" sz="1600" b="0" i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venta" panose="02000500000000000000" pitchFamily="50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t-LT" sz="1800" b="1" dirty="0">
                <a:latin typeface="Century Gothic" panose="020B0502020202020204" pitchFamily="34" charset="0"/>
              </a:rPr>
              <a:t>Esminiai principai:</a:t>
            </a:r>
            <a:endParaRPr lang="lt-LT" sz="16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  <a:p>
            <a:pPr marL="360000" lvl="1" indent="-285750" algn="just">
              <a:spcAft>
                <a:spcPts val="600"/>
              </a:spcAft>
              <a:buClr>
                <a:srgbClr val="63AFC6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Visuose LT ir FinEstLat įleidimo taškuose taikoma bendra (vienoda) įleidimo kaina (tačiau nuolaidos galimos SGDT įleidimo taškuose ir GIPL)</a:t>
            </a:r>
          </a:p>
          <a:p>
            <a:pPr marL="360000" lvl="1" indent="-285750" algn="just">
              <a:spcAft>
                <a:spcPts val="600"/>
              </a:spcAft>
              <a:buClr>
                <a:srgbClr val="63AFC6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Perdavimo kainos tarp LT ir LV panaikinamos</a:t>
            </a:r>
          </a:p>
          <a:p>
            <a:pPr marL="360000" lvl="1" indent="-285750" algn="just">
              <a:spcAft>
                <a:spcPts val="600"/>
              </a:spcAft>
              <a:buClr>
                <a:srgbClr val="63AFC6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Operatoriai tarpusavyje skirsto (pagal nacionalinio dujų suvartojimo proporcijas) surinktas įleidimo į tarifų zoną pajamas, iš jų padengiant:</a:t>
            </a:r>
          </a:p>
          <a:p>
            <a:pPr marL="817200" lvl="2" indent="-285750" algn="just">
              <a:spcAft>
                <a:spcPts val="600"/>
              </a:spcAft>
              <a:buClr>
                <a:srgbClr val="63AFC6"/>
              </a:buClr>
              <a:buFont typeface="Arial" panose="020B0604020202020204" pitchFamily="34" charset="0"/>
              <a:buChar char="•"/>
            </a:pPr>
            <a:r>
              <a:rPr lang="lt-LT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operatorių patirtas kintamas sąnaudas dėl regioninių srautų;</a:t>
            </a:r>
          </a:p>
          <a:p>
            <a:pPr marL="817200" lvl="2" indent="-285750" algn="just">
              <a:spcAft>
                <a:spcPts val="600"/>
              </a:spcAft>
              <a:buClr>
                <a:srgbClr val="63AFC6"/>
              </a:buClr>
              <a:buFont typeface="Arial" panose="020B0604020202020204" pitchFamily="34" charset="0"/>
              <a:buChar char="•"/>
            </a:pPr>
            <a:r>
              <a:rPr lang="lt-LT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ITC kompensaciją (už tarpvalstybinį dujų tranzitą) už grynąjį srautą per LT-LV jungtį.</a:t>
            </a:r>
          </a:p>
          <a:p>
            <a:pPr marL="360000" lvl="1" indent="-285750" algn="just">
              <a:spcAft>
                <a:spcPts val="600"/>
              </a:spcAft>
              <a:buClr>
                <a:srgbClr val="63AFC6"/>
              </a:buClr>
              <a:buFont typeface="Arial" panose="020B0604020202020204" pitchFamily="34" charset="0"/>
              <a:buChar char="•"/>
            </a:pPr>
            <a:r>
              <a:rPr lang="lt-LT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Pajamos iš tranzito srautų iš Baltarusijos į Rusiją nėra skirstomos (jos paliekamos LT). Pajamos už tranzitą iš SGD terminalo į Lenkiją irgi lieka Lietuvai.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6C1818B-5CA9-4192-9EC3-F26798275865}"/>
              </a:ext>
            </a:extLst>
          </p:cNvPr>
          <p:cNvSpPr/>
          <p:nvPr/>
        </p:nvSpPr>
        <p:spPr>
          <a:xfrm>
            <a:off x="6758424" y="2055031"/>
            <a:ext cx="4246098" cy="3303857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5813514-528F-49F0-93CF-862D225519C3}"/>
              </a:ext>
            </a:extLst>
          </p:cNvPr>
          <p:cNvCxnSpPr>
            <a:cxnSpLocks/>
          </p:cNvCxnSpPr>
          <p:nvPr/>
        </p:nvCxnSpPr>
        <p:spPr>
          <a:xfrm>
            <a:off x="8088129" y="1683214"/>
            <a:ext cx="1240325" cy="744503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7A4E2CA-3883-4FE0-B321-1EB45C55B59C}"/>
              </a:ext>
            </a:extLst>
          </p:cNvPr>
          <p:cNvCxnSpPr>
            <a:cxnSpLocks/>
          </p:cNvCxnSpPr>
          <p:nvPr/>
        </p:nvCxnSpPr>
        <p:spPr>
          <a:xfrm flipH="1">
            <a:off x="9395948" y="1685912"/>
            <a:ext cx="1100403" cy="741805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6910129-CB34-4E05-849D-701D99398525}"/>
              </a:ext>
            </a:extLst>
          </p:cNvPr>
          <p:cNvCxnSpPr>
            <a:cxnSpLocks/>
          </p:cNvCxnSpPr>
          <p:nvPr/>
        </p:nvCxnSpPr>
        <p:spPr>
          <a:xfrm flipV="1">
            <a:off x="6755935" y="3046130"/>
            <a:ext cx="463062" cy="215442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B843231-68D7-4F7F-9ED9-44E8C27EBF49}"/>
              </a:ext>
            </a:extLst>
          </p:cNvPr>
          <p:cNvCxnSpPr>
            <a:cxnSpLocks/>
          </p:cNvCxnSpPr>
          <p:nvPr/>
        </p:nvCxnSpPr>
        <p:spPr>
          <a:xfrm flipH="1" flipV="1">
            <a:off x="10432734" y="4228400"/>
            <a:ext cx="855149" cy="1206838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>
            <a:extLst>
              <a:ext uri="{FF2B5EF4-FFF2-40B4-BE49-F238E27FC236}">
                <a16:creationId xmlns:a16="http://schemas.microsoft.com/office/drawing/2014/main" id="{3D073418-9287-42AC-BEC5-22492D4441BA}"/>
              </a:ext>
            </a:extLst>
          </p:cNvPr>
          <p:cNvSpPr txBox="1">
            <a:spLocks/>
          </p:cNvSpPr>
          <p:nvPr/>
        </p:nvSpPr>
        <p:spPr>
          <a:xfrm>
            <a:off x="147703" y="230963"/>
            <a:ext cx="11082398" cy="6408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0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Aventa" panose="02000500000000000000" pitchFamily="50" charset="0"/>
                <a:ea typeface="+mj-ea"/>
                <a:cs typeface="+mj-cs"/>
              </a:defRPr>
            </a:lvl1pPr>
          </a:lstStyle>
          <a:p>
            <a:r>
              <a:rPr lang="lt-LT" sz="3200" dirty="0">
                <a:latin typeface="Century Gothic" panose="020B0502020202020204" pitchFamily="34" charset="0"/>
              </a:rPr>
              <a:t>Regioninės integracijos link – tarifų zonos ir ITC (</a:t>
            </a:r>
            <a:r>
              <a:rPr lang="lt-LT" sz="3200" dirty="0" err="1">
                <a:latin typeface="Century Gothic" panose="020B0502020202020204" pitchFamily="34" charset="0"/>
              </a:rPr>
              <a:t>inter</a:t>
            </a:r>
            <a:r>
              <a:rPr lang="lt-LT" sz="3200" dirty="0">
                <a:latin typeface="Century Gothic" panose="020B0502020202020204" pitchFamily="34" charset="0"/>
              </a:rPr>
              <a:t>-TSO </a:t>
            </a:r>
            <a:r>
              <a:rPr lang="lt-LT" sz="3200" dirty="0" err="1">
                <a:latin typeface="Century Gothic" panose="020B0502020202020204" pitchFamily="34" charset="0"/>
              </a:rPr>
              <a:t>compensation</a:t>
            </a:r>
            <a:r>
              <a:rPr lang="lt-LT" sz="3200" dirty="0">
                <a:latin typeface="Century Gothic" panose="020B0502020202020204" pitchFamily="34" charset="0"/>
              </a:rPr>
              <a:t>) sprendiniai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A588942-AC47-4B95-B2DF-B25E8CFDDAB0}"/>
              </a:ext>
            </a:extLst>
          </p:cNvPr>
          <p:cNvSpPr txBox="1"/>
          <p:nvPr/>
        </p:nvSpPr>
        <p:spPr>
          <a:xfrm>
            <a:off x="7197505" y="5435238"/>
            <a:ext cx="1594274" cy="307777"/>
          </a:xfrm>
          <a:prstGeom prst="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indent="1440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lt-LT" sz="1400" b="1" u="sng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rgbClr val="67C08B"/>
                  </a:solidFill>
                </a:uFill>
                <a:latin typeface="Century Gothic" panose="020B0502020202020204" pitchFamily="34" charset="0"/>
              </a:rPr>
              <a:t>Santaka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DA0A40C-502E-4F74-8CED-BF0D981770D2}"/>
              </a:ext>
            </a:extLst>
          </p:cNvPr>
          <p:cNvCxnSpPr>
            <a:cxnSpLocks/>
            <a:stCxn id="13" idx="0"/>
          </p:cNvCxnSpPr>
          <p:nvPr/>
        </p:nvCxnSpPr>
        <p:spPr>
          <a:xfrm flipV="1">
            <a:off x="7994642" y="5004016"/>
            <a:ext cx="797137" cy="431222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A910A80E-8ED3-4DCF-812E-FDDFC6EF455D}"/>
              </a:ext>
            </a:extLst>
          </p:cNvPr>
          <p:cNvSpPr txBox="1"/>
          <p:nvPr/>
        </p:nvSpPr>
        <p:spPr>
          <a:xfrm>
            <a:off x="5732439" y="3177586"/>
            <a:ext cx="1465065" cy="307777"/>
          </a:xfrm>
          <a:prstGeom prst="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R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lt-LT" sz="1400" b="1" u="sng" dirty="0">
                <a:solidFill>
                  <a:schemeClr val="tx1">
                    <a:lumMod val="65000"/>
                    <a:lumOff val="35000"/>
                  </a:schemeClr>
                </a:solidFill>
                <a:uFill>
                  <a:solidFill>
                    <a:srgbClr val="67C08B"/>
                  </a:solidFill>
                </a:uFill>
                <a:latin typeface="Century Gothic" panose="020B0502020202020204" pitchFamily="34" charset="0"/>
              </a:rPr>
              <a:t>Klaipėda</a:t>
            </a:r>
          </a:p>
        </p:txBody>
      </p:sp>
    </p:spTree>
    <p:extLst>
      <p:ext uri="{BB962C8B-B14F-4D97-AF65-F5344CB8AC3E}">
        <p14:creationId xmlns:p14="http://schemas.microsoft.com/office/powerpoint/2010/main" val="121496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1EC3B80-237B-49D9-BB7A-634CB180A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674" y="206427"/>
            <a:ext cx="11303726" cy="582612"/>
          </a:xfrm>
        </p:spPr>
        <p:txBody>
          <a:bodyPr/>
          <a:lstStyle/>
          <a:p>
            <a:r>
              <a:rPr lang="lt-LT" sz="3200" dirty="0"/>
              <a:t>Vertintinos naudos Lietuvai dėl bendros tarifų zonos sukūrimo</a:t>
            </a:r>
            <a:br>
              <a:rPr lang="lt-LT" dirty="0">
                <a:highlight>
                  <a:srgbClr val="FFFF00"/>
                </a:highlight>
              </a:rPr>
            </a:br>
            <a:endParaRPr lang="lt-LT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47376BA-5446-46BC-99D0-934EC45BAD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420111"/>
              </p:ext>
            </p:extLst>
          </p:nvPr>
        </p:nvGraphicFramePr>
        <p:xfrm>
          <a:off x="409303" y="1558835"/>
          <a:ext cx="11094719" cy="4072087"/>
        </p:xfrm>
        <a:graphic>
          <a:graphicData uri="http://schemas.openxmlformats.org/drawingml/2006/table">
            <a:tbl>
              <a:tblPr/>
              <a:tblGrid>
                <a:gridCol w="11094719">
                  <a:extLst>
                    <a:ext uri="{9D8B030D-6E8A-4147-A177-3AD203B41FA5}">
                      <a16:colId xmlns:a16="http://schemas.microsoft.com/office/drawing/2014/main" val="2536259702"/>
                    </a:ext>
                  </a:extLst>
                </a:gridCol>
              </a:tblGrid>
              <a:tr h="8224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6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Geresnė prieiga prie </a:t>
                      </a:r>
                      <a:r>
                        <a:rPr kumimoji="0" lang="lt-LT" sz="1600" b="1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Inčiukalnio</a:t>
                      </a:r>
                      <a:r>
                        <a:rPr kumimoji="0" lang="lt-LT" sz="16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saugyklos (nauda tiekėjams arba vartotojams kurie dujomis apsirūpina patys).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Šios naudos svarba išauga reikšmingai, lyginant su situacija 2021 m. pabaigoje, tame tarpe sukuriant ir sąlygas dėti dujas iš LT SGD terminalo į saugyklą bei sukuriant konkurencines sąlygas tarp LT SGD terminalo bei būsimo FI-EE </a:t>
                      </a:r>
                      <a:r>
                        <a:rPr kumimoji="0" lang="lt-LT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SGD terminalo.</a:t>
                      </a:r>
                      <a:endParaRPr kumimoji="0" lang="lt-LT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8933191"/>
                  </a:ext>
                </a:extLst>
              </a:tr>
              <a:tr h="3226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6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Didesnė konkurencija ir rinkos likvidumas.</a:t>
                      </a:r>
                      <a:r>
                        <a:rPr kumimoji="0" lang="lt-LT" sz="1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4004032"/>
                  </a:ext>
                </a:extLst>
              </a:tr>
              <a:tr h="5213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6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Dujų kainų konvergencija regione.</a:t>
                      </a:r>
                      <a:r>
                        <a:rPr kumimoji="0" lang="lt-LT" sz="1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kumimoji="0" lang="lt-LT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1893315"/>
                  </a:ext>
                </a:extLst>
              </a:tr>
              <a:tr h="13708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6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Papildomi srautai per Klaipėdos SGDT ir perdavimo sistemą. </a:t>
                      </a:r>
                      <a:r>
                        <a:rPr kumimoji="0" lang="lt-LT" sz="1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Dabartiniame kontekste (karas Ukrainoje) ši nauda neaktuali dėl visiško SGDT pajėgumų panaudojimo (yra paklausa tiek Baltijos šalyse, tiek Suomijoje, tiek Lenkijoje), ir daugiau būtų skatinami papildomi srautai per GIPL.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kumimoji="0" lang="lt-LT" sz="1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</a:br>
                      <a:r>
                        <a:rPr kumimoji="0" lang="lt-LT" sz="1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Tačiau ateityje, jeigu Estija ir Suomija pradės eksploatuoti papildomą terminalą regione, bus sukurta terminalų konkurencinė aplinka ir, esant bendroje tarifų zonoje, išliks papildomų SGD srautų prielaida, </a:t>
                      </a:r>
                      <a:r>
                        <a:rPr kumimoji="0" lang="lt-LT" sz="16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t.y</a:t>
                      </a:r>
                      <a:r>
                        <a:rPr kumimoji="0" lang="lt-LT" sz="1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 kad SGDT bus daugiau naudojamas.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4752591"/>
                  </a:ext>
                </a:extLst>
              </a:tr>
              <a:tr h="5459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6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Geresnės sąlygos bendradarbiavimui dėl žaliųjų dujų transportavimo.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B85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99222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2899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DEAB493E-284F-4BFD-B5A0-2C7449F75ABA}"/>
              </a:ext>
            </a:extLst>
          </p:cNvPr>
          <p:cNvSpPr txBox="1">
            <a:spLocks/>
          </p:cNvSpPr>
          <p:nvPr/>
        </p:nvSpPr>
        <p:spPr>
          <a:xfrm>
            <a:off x="4160903" y="3271101"/>
            <a:ext cx="5190486" cy="7824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GIPL </a:t>
            </a:r>
            <a:r>
              <a:rPr kumimoji="0" lang="lt-LT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jau veikia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!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76348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981" y="1625999"/>
            <a:ext cx="2941932" cy="46085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553" y="4441832"/>
            <a:ext cx="288032" cy="6511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9F2F17E-7F6B-460B-B051-FC7CAE67399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48920">
            <a:off x="2798533" y="5295025"/>
            <a:ext cx="454207" cy="43134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2C8CE54-13E9-48C6-9FCA-8B62247846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26645">
            <a:off x="2877758" y="4776703"/>
            <a:ext cx="450473" cy="421952"/>
          </a:xfrm>
          <a:prstGeom prst="rect">
            <a:avLst/>
          </a:prstGeom>
        </p:spPr>
      </p:pic>
      <p:sp>
        <p:nvSpPr>
          <p:cNvPr id="19" name="Text Placeholder 19">
            <a:extLst>
              <a:ext uri="{FF2B5EF4-FFF2-40B4-BE49-F238E27FC236}">
                <a16:creationId xmlns:a16="http://schemas.microsoft.com/office/drawing/2014/main" id="{DB70C22B-33F5-47B2-A8BA-02E1DEB24FA6}"/>
              </a:ext>
            </a:extLst>
          </p:cNvPr>
          <p:cNvSpPr txBox="1">
            <a:spLocks/>
          </p:cNvSpPr>
          <p:nvPr/>
        </p:nvSpPr>
        <p:spPr>
          <a:xfrm>
            <a:off x="2922175" y="4802775"/>
            <a:ext cx="434255" cy="334746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000" b="1" dirty="0">
                <a:solidFill>
                  <a:prstClr val="black"/>
                </a:solidFill>
                <a:latin typeface="Calibri" pitchFamily="34" charset="0"/>
                <a:cs typeface="Helvetica"/>
                <a:sym typeface="Calibri"/>
              </a:rPr>
              <a:t>58 </a:t>
            </a:r>
            <a:r>
              <a:rPr lang="lt-LT" sz="1000" b="1" dirty="0" err="1">
                <a:solidFill>
                  <a:srgbClr val="000000"/>
                </a:solidFill>
                <a:latin typeface="Calibri" pitchFamily="34" charset="0"/>
                <a:cs typeface="Helvetica"/>
                <a:sym typeface="Calibri"/>
              </a:rPr>
              <a:t>GWh</a:t>
            </a:r>
            <a:r>
              <a:rPr lang="lt-LT" sz="1000" b="1" dirty="0">
                <a:solidFill>
                  <a:srgbClr val="000000"/>
                </a:solidFill>
                <a:latin typeface="Calibri" pitchFamily="34" charset="0"/>
                <a:cs typeface="Helvetica"/>
                <a:sym typeface="Calibri"/>
              </a:rPr>
              <a:t>/d</a:t>
            </a:r>
            <a:endParaRPr lang="en-US" sz="1000" b="1" dirty="0">
              <a:solidFill>
                <a:srgbClr val="000000"/>
              </a:solidFill>
              <a:latin typeface="Helvetica"/>
              <a:cs typeface="Helvetica"/>
              <a:sym typeface="Calibri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0DEE1E3-D9AD-424F-BABC-35C7D9D4ECBA}"/>
              </a:ext>
            </a:extLst>
          </p:cNvPr>
          <p:cNvSpPr txBox="1">
            <a:spLocks/>
          </p:cNvSpPr>
          <p:nvPr/>
        </p:nvSpPr>
        <p:spPr>
          <a:xfrm>
            <a:off x="2797827" y="5333950"/>
            <a:ext cx="455614" cy="329743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1000" b="1" dirty="0">
                <a:solidFill>
                  <a:prstClr val="black"/>
                </a:solidFill>
                <a:latin typeface="Calibri" pitchFamily="34" charset="0"/>
                <a:cs typeface="Helvetica"/>
                <a:sym typeface="Calibri"/>
              </a:rPr>
              <a:t>74 </a:t>
            </a:r>
            <a:r>
              <a:rPr lang="lt-LT" sz="1000" b="1" dirty="0" err="1">
                <a:solidFill>
                  <a:prstClr val="black"/>
                </a:solidFill>
                <a:latin typeface="Calibri" pitchFamily="34" charset="0"/>
                <a:cs typeface="Helvetica"/>
                <a:sym typeface="Calibri"/>
              </a:rPr>
              <a:t>GWh</a:t>
            </a:r>
            <a:r>
              <a:rPr lang="lt-LT" sz="1000" b="1" dirty="0">
                <a:solidFill>
                  <a:prstClr val="black"/>
                </a:solidFill>
                <a:latin typeface="Calibri" pitchFamily="34" charset="0"/>
                <a:cs typeface="Helvetica"/>
                <a:sym typeface="Calibri"/>
              </a:rPr>
              <a:t>/d</a:t>
            </a:r>
            <a:endParaRPr lang="en-US" sz="1000" b="1" dirty="0">
              <a:solidFill>
                <a:srgbClr val="000000"/>
              </a:solidFill>
              <a:latin typeface="Helvetica"/>
              <a:cs typeface="Helvetica"/>
              <a:sym typeface="Calibri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3F5E59F-83FC-466A-BCE5-63CC3E081A9F}"/>
              </a:ext>
            </a:extLst>
          </p:cNvPr>
          <p:cNvSpPr/>
          <p:nvPr/>
        </p:nvSpPr>
        <p:spPr>
          <a:xfrm>
            <a:off x="5378966" y="2318538"/>
            <a:ext cx="5112568" cy="5200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hangingPunct="0"/>
            <a:r>
              <a:rPr lang="en-US" sz="16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GIPL </a:t>
            </a:r>
            <a:r>
              <a:rPr lang="lt-LT" sz="16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reikšmingai diversifikuoja importo šaltinius į visą regioną</a:t>
            </a:r>
            <a:endParaRPr lang="en-US" sz="1600" kern="0" dirty="0">
              <a:solidFill>
                <a:srgbClr val="000000"/>
              </a:solidFill>
              <a:latin typeface="Helvetica"/>
              <a:cs typeface="Helvetica"/>
              <a:sym typeface="Calibri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3F5E59F-83FC-466A-BCE5-63CC3E081A9F}"/>
              </a:ext>
            </a:extLst>
          </p:cNvPr>
          <p:cNvSpPr/>
          <p:nvPr/>
        </p:nvSpPr>
        <p:spPr>
          <a:xfrm>
            <a:off x="5367585" y="2933122"/>
            <a:ext cx="2057277" cy="1001033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hangingPunct="0"/>
            <a:r>
              <a:rPr lang="lt-LT" sz="14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Baltijos šalių ir Suomijos dujų paklausos dalis, galima padengti dujomis iš GIPL</a:t>
            </a:r>
            <a:endParaRPr lang="en-US" sz="1400" kern="0" dirty="0">
              <a:solidFill>
                <a:srgbClr val="000000"/>
              </a:solidFill>
              <a:latin typeface="Helvetica"/>
              <a:cs typeface="Helvetica"/>
              <a:sym typeface="Calibri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6045780" y="4045859"/>
            <a:ext cx="726734" cy="756916"/>
            <a:chOff x="3490911" y="1245490"/>
            <a:chExt cx="1198038" cy="1198038"/>
          </a:xfrm>
        </p:grpSpPr>
        <p:sp>
          <p:nvSpPr>
            <p:cNvPr id="42" name="Oval 41"/>
            <p:cNvSpPr/>
            <p:nvPr/>
          </p:nvSpPr>
          <p:spPr>
            <a:xfrm>
              <a:off x="3490911" y="1245490"/>
              <a:ext cx="1198038" cy="1198038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Oval 4"/>
            <p:cNvSpPr/>
            <p:nvPr/>
          </p:nvSpPr>
          <p:spPr>
            <a:xfrm>
              <a:off x="3753048" y="1430983"/>
              <a:ext cx="847140" cy="8471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algn="ctr" defTabSz="35560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lt-LT" sz="1400" kern="0" dirty="0">
                  <a:solidFill>
                    <a:srgbClr val="FFFFFF"/>
                  </a:solidFill>
                  <a:latin typeface="Helvetica"/>
                  <a:cs typeface="Helvetica"/>
                  <a:sym typeface="Calibri"/>
                </a:rPr>
                <a:t>&gt;40</a:t>
              </a:r>
              <a:r>
                <a:rPr lang="en-US" sz="1400" kern="0" dirty="0">
                  <a:solidFill>
                    <a:srgbClr val="FFFFFF"/>
                  </a:solidFill>
                  <a:latin typeface="Helvetica"/>
                  <a:cs typeface="Helvetica"/>
                  <a:sym typeface="Calibri"/>
                </a:rPr>
                <a:t>%</a:t>
              </a:r>
              <a:endParaRPr lang="en-GB" sz="1400" kern="0" dirty="0">
                <a:solidFill>
                  <a:srgbClr val="FFFFFF"/>
                </a:solidFill>
                <a:latin typeface="Helvetica"/>
                <a:cs typeface="Helvetica"/>
                <a:sym typeface="Calibri"/>
              </a:endParaRPr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F3F5E59F-83FC-466A-BCE5-63CC3E081A9F}"/>
              </a:ext>
            </a:extLst>
          </p:cNvPr>
          <p:cNvSpPr/>
          <p:nvPr/>
        </p:nvSpPr>
        <p:spPr>
          <a:xfrm>
            <a:off x="5353750" y="796253"/>
            <a:ext cx="5112568" cy="360039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hangingPunct="0"/>
            <a:r>
              <a:rPr lang="en-US" sz="16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GIPL </a:t>
            </a:r>
            <a:r>
              <a:rPr lang="lt-LT" sz="16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pajėgumai</a:t>
            </a:r>
            <a:endParaRPr lang="en-US" sz="1600" kern="0" dirty="0">
              <a:solidFill>
                <a:srgbClr val="000000"/>
              </a:solidFill>
              <a:latin typeface="Helvetica"/>
              <a:cs typeface="Helvetica"/>
              <a:sym typeface="Calibri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5378967" y="1219701"/>
          <a:ext cx="5112567" cy="112776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1121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1005">
                  <a:extLst>
                    <a:ext uri="{9D8B030D-6E8A-4147-A177-3AD203B41FA5}">
                      <a16:colId xmlns:a16="http://schemas.microsoft.com/office/drawing/2014/main" val="2462294187"/>
                    </a:ext>
                  </a:extLst>
                </a:gridCol>
                <a:gridCol w="8110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6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2278">
                  <a:extLst>
                    <a:ext uri="{9D8B030D-6E8A-4147-A177-3AD203B41FA5}">
                      <a16:colId xmlns:a16="http://schemas.microsoft.com/office/drawing/2014/main" val="585251995"/>
                    </a:ext>
                  </a:extLst>
                </a:gridCol>
              </a:tblGrid>
              <a:tr h="234445">
                <a:tc>
                  <a:txBody>
                    <a:bodyPr/>
                    <a:lstStyle/>
                    <a:p>
                      <a:pPr algn="ctr"/>
                      <a:r>
                        <a:rPr lang="lt-LT" sz="1400" dirty="0"/>
                        <a:t>Kryptis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GWh/</a:t>
                      </a:r>
                      <a:r>
                        <a:rPr lang="lt-LT" sz="1400" dirty="0"/>
                        <a:t>h</a:t>
                      </a:r>
                      <a:endParaRPr lang="pl-PL" sz="1400" dirty="0"/>
                    </a:p>
                    <a:p>
                      <a:pPr algn="ctr"/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GWh/</a:t>
                      </a:r>
                      <a:r>
                        <a:rPr lang="lt-LT" sz="1400" dirty="0"/>
                        <a:t>d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TWh</a:t>
                      </a:r>
                      <a:r>
                        <a:rPr lang="en-US" sz="1400" dirty="0"/>
                        <a:t>/</a:t>
                      </a:r>
                      <a:r>
                        <a:rPr lang="lt-LT" sz="1400" dirty="0"/>
                        <a:t>metus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dirty="0"/>
                        <a:t>mlrd. m</a:t>
                      </a:r>
                      <a:r>
                        <a:rPr lang="lt-LT" sz="1400" baseline="30000" dirty="0"/>
                        <a:t>3</a:t>
                      </a:r>
                      <a:r>
                        <a:rPr lang="lt-LT" sz="1400" dirty="0"/>
                        <a:t>/metus</a:t>
                      </a:r>
                      <a:endParaRPr lang="pl-PL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4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u="none" strike="noStrike" kern="1200" dirty="0">
                          <a:effectLst/>
                        </a:rPr>
                        <a:t>PL→ LT </a:t>
                      </a:r>
                      <a:endParaRPr lang="pl-P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lt-LT" sz="1400" dirty="0"/>
                        <a:t>3,1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sz="1400" dirty="0"/>
                        <a:t>74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sz="1400" dirty="0"/>
                        <a:t>27</a:t>
                      </a:r>
                      <a:endParaRPr lang="pl-PL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buClr>
                          <a:schemeClr val="accent1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lt-LT" sz="1400" dirty="0"/>
                        <a:t>2,4</a:t>
                      </a:r>
                      <a:endParaRPr lang="pl-PL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44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dirty="0">
                          <a:effectLst/>
                        </a:rPr>
                        <a:t>LT</a:t>
                      </a:r>
                      <a:r>
                        <a:rPr lang="pl-PL" sz="1400" u="none" strike="noStrike" kern="1200" dirty="0">
                          <a:effectLst/>
                        </a:rPr>
                        <a:t>→ </a:t>
                      </a:r>
                      <a:r>
                        <a:rPr lang="en-US" sz="1400" u="none" strike="noStrike" kern="1200" dirty="0">
                          <a:effectLst/>
                        </a:rPr>
                        <a:t>PL</a:t>
                      </a:r>
                      <a:endParaRPr lang="pl-PL" sz="14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Clr>
                          <a:srgbClr val="FF5D23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lt-LT" sz="1400" dirty="0"/>
                        <a:t>2,4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Clr>
                          <a:srgbClr val="FF5D23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sz="1400" dirty="0"/>
                        <a:t>58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Clr>
                          <a:srgbClr val="FF5D23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sz="1400" dirty="0"/>
                        <a:t>21</a:t>
                      </a:r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Clr>
                          <a:srgbClr val="FF5D23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lt-LT" sz="1400" dirty="0"/>
                        <a:t>1,9</a:t>
                      </a:r>
                      <a:endParaRPr lang="pl-PL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>
          <a:xfrm>
            <a:off x="10376019" y="5589656"/>
            <a:ext cx="170878" cy="276999"/>
          </a:xfrm>
        </p:spPr>
        <p:txBody>
          <a:bodyPr/>
          <a:lstStyle/>
          <a:p>
            <a:pPr defTabSz="457200" hangingPunct="0"/>
            <a:fld id="{535B5CAB-F9BC-40DD-BFDD-4C51904EF80F}" type="slidenum">
              <a:rPr lang="en-US" kern="0">
                <a:latin typeface="Calibri"/>
                <a:cs typeface="Calibri"/>
                <a:sym typeface="Calibri"/>
              </a:rPr>
              <a:pPr defTabSz="457200" hangingPunct="0"/>
              <a:t>8</a:t>
            </a:fld>
            <a:endParaRPr lang="en-US" kern="0" dirty="0">
              <a:latin typeface="Calibri"/>
              <a:cs typeface="Calibri"/>
              <a:sym typeface="Calibri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F41FF9E-A42A-4214-A955-4DDADDD3AE32}"/>
              </a:ext>
            </a:extLst>
          </p:cNvPr>
          <p:cNvSpPr/>
          <p:nvPr/>
        </p:nvSpPr>
        <p:spPr>
          <a:xfrm>
            <a:off x="8532039" y="2885942"/>
            <a:ext cx="1748144" cy="994424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hangingPunct="0"/>
            <a:r>
              <a:rPr lang="lt-LT" sz="14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Importo pajėgumų iš alternatyvių tiekimo šaltinių padidėjimas</a:t>
            </a:r>
            <a:endParaRPr lang="en-US" sz="1400" kern="0" dirty="0">
              <a:solidFill>
                <a:srgbClr val="000000"/>
              </a:solidFill>
              <a:latin typeface="Helvetica"/>
              <a:cs typeface="Helvetica"/>
              <a:sym typeface="Calibri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38EDF84-519D-4842-90C2-CA83310B08BB}"/>
              </a:ext>
            </a:extLst>
          </p:cNvPr>
          <p:cNvGrpSpPr/>
          <p:nvPr/>
        </p:nvGrpSpPr>
        <p:grpSpPr>
          <a:xfrm>
            <a:off x="9027133" y="3927695"/>
            <a:ext cx="959457" cy="1001033"/>
            <a:chOff x="3577600" y="1255534"/>
            <a:chExt cx="1198038" cy="1198038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EFEBC9F-FA3A-4D05-AAEF-71DF743E3B79}"/>
                </a:ext>
              </a:extLst>
            </p:cNvPr>
            <p:cNvSpPr/>
            <p:nvPr/>
          </p:nvSpPr>
          <p:spPr>
            <a:xfrm>
              <a:off x="3577600" y="1255534"/>
              <a:ext cx="1198038" cy="1198038"/>
            </a:xfrm>
            <a:prstGeom prst="ellipse">
              <a:avLst/>
            </a:prstGeom>
            <a:solidFill>
              <a:schemeClr val="accent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Oval 4">
              <a:extLst>
                <a:ext uri="{FF2B5EF4-FFF2-40B4-BE49-F238E27FC236}">
                  <a16:creationId xmlns:a16="http://schemas.microsoft.com/office/drawing/2014/main" id="{E217AE7F-9EB0-4D05-A8EA-BD511A941101}"/>
                </a:ext>
              </a:extLst>
            </p:cNvPr>
            <p:cNvSpPr/>
            <p:nvPr/>
          </p:nvSpPr>
          <p:spPr>
            <a:xfrm>
              <a:off x="3753048" y="1430983"/>
              <a:ext cx="847140" cy="84714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algn="ctr" defTabSz="35560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00" kern="0" dirty="0">
                  <a:solidFill>
                    <a:srgbClr val="FFFFFF"/>
                  </a:solidFill>
                  <a:latin typeface="Helvetica"/>
                  <a:cs typeface="Helvetica"/>
                  <a:sym typeface="Calibri"/>
                </a:rPr>
                <a:t>+60%</a:t>
              </a:r>
              <a:endParaRPr lang="en-GB" sz="1400" kern="0" dirty="0">
                <a:solidFill>
                  <a:srgbClr val="FFFFFF"/>
                </a:solidFill>
                <a:latin typeface="Helvetica"/>
                <a:cs typeface="Helvetica"/>
                <a:sym typeface="Calibri"/>
              </a:endParaRPr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106E2858-288D-41DD-9642-2F6BA72B520A}"/>
              </a:ext>
            </a:extLst>
          </p:cNvPr>
          <p:cNvSpPr/>
          <p:nvPr/>
        </p:nvSpPr>
        <p:spPr>
          <a:xfrm>
            <a:off x="5496026" y="5015802"/>
            <a:ext cx="5112567" cy="13134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hangingPunct="0"/>
            <a:r>
              <a:rPr lang="lt-LT" sz="16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Nauji tranzito keliai per Lietuvą, tame tarpe:</a:t>
            </a:r>
          </a:p>
          <a:p>
            <a:pPr marL="285750" indent="-285750" algn="ctr" defTabSz="457200" hangingPunct="0">
              <a:buFontTx/>
              <a:buChar char="-"/>
            </a:pPr>
            <a:r>
              <a:rPr lang="lt-LT" sz="16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Iš </a:t>
            </a:r>
            <a:r>
              <a:rPr lang="en-US" sz="1600" kern="0" dirty="0" err="1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Lenkijos</a:t>
            </a:r>
            <a:r>
              <a:rPr lang="en-US" sz="16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 kit</a:t>
            </a:r>
            <a:r>
              <a:rPr lang="lt-LT" sz="16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ų Baltijos šalių ir Suomijos poreikiams;</a:t>
            </a:r>
          </a:p>
          <a:p>
            <a:pPr marL="285750" indent="-285750" algn="ctr" defTabSz="457200" hangingPunct="0">
              <a:buFontTx/>
              <a:buChar char="-"/>
            </a:pPr>
            <a:r>
              <a:rPr lang="lt-LT" sz="1600" kern="0" dirty="0">
                <a:solidFill>
                  <a:srgbClr val="000000"/>
                </a:solidFill>
                <a:latin typeface="Helvetica"/>
                <a:cs typeface="Helvetica"/>
                <a:sym typeface="Calibri"/>
              </a:rPr>
              <a:t>Iš Klaipėdos SGD terminalo į Lenkiją</a:t>
            </a:r>
            <a:endParaRPr lang="en-US" sz="1600" kern="0" dirty="0">
              <a:solidFill>
                <a:srgbClr val="000000"/>
              </a:solidFill>
              <a:latin typeface="Helvetica"/>
              <a:cs typeface="Helvetica"/>
              <a:sym typeface="Calibri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D181F520-E0C9-432B-8030-00EF9FE95AB8}"/>
              </a:ext>
            </a:extLst>
          </p:cNvPr>
          <p:cNvSpPr txBox="1">
            <a:spLocks noGrp="1"/>
          </p:cNvSpPr>
          <p:nvPr>
            <p:ph type="body" sz="quarter" idx="14"/>
          </p:nvPr>
        </p:nvSpPr>
        <p:spPr>
          <a:xfrm>
            <a:off x="1639888" y="260350"/>
            <a:ext cx="9057974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lt-LT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GIPL – pajėgumai ir svarba regionui</a:t>
            </a:r>
            <a:endParaRPr sz="3200" dirty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218763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BD245A5-6284-492B-A544-276D4FE4E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568" y="174525"/>
            <a:ext cx="10462656" cy="582612"/>
          </a:xfrm>
        </p:spPr>
        <p:txBody>
          <a:bodyPr/>
          <a:lstStyle/>
          <a:p>
            <a:r>
              <a:rPr lang="en-US" sz="3200" dirty="0"/>
              <a:t>GIPL </a:t>
            </a:r>
            <a:r>
              <a:rPr lang="lt-LT" sz="3200" dirty="0"/>
              <a:t>Komerciniai užsakymai ir fizinis srautas 2022 m. gegužės mėn.</a:t>
            </a:r>
            <a:r>
              <a:rPr lang="en-US" sz="3200" dirty="0"/>
              <a:t> </a:t>
            </a:r>
            <a:endParaRPr lang="lt-LT" sz="3200" dirty="0"/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4FF6799C-E03A-434E-B790-7B51059A42C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4752459"/>
              </p:ext>
            </p:extLst>
          </p:nvPr>
        </p:nvGraphicFramePr>
        <p:xfrm>
          <a:off x="992777" y="1236617"/>
          <a:ext cx="9652744" cy="51864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966141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Obraz 46" descr="Obraz zawierający mapa&#10;&#10;Opis wygenerowany automatycznie">
            <a:extLst>
              <a:ext uri="{FF2B5EF4-FFF2-40B4-BE49-F238E27FC236}">
                <a16:creationId xmlns:a16="http://schemas.microsoft.com/office/drawing/2014/main" id="{660E2A82-6D75-5E42-9C98-B684D93FC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6346" y="792745"/>
            <a:ext cx="10372738" cy="5805347"/>
          </a:xfrm>
          <a:prstGeom prst="rect">
            <a:avLst/>
          </a:prstGeom>
        </p:spPr>
      </p:pic>
      <p:sp>
        <p:nvSpPr>
          <p:cNvPr id="5" name="Tytuł 1">
            <a:extLst>
              <a:ext uri="{FF2B5EF4-FFF2-40B4-BE49-F238E27FC236}">
                <a16:creationId xmlns:a16="http://schemas.microsoft.com/office/drawing/2014/main" id="{A8244757-4C25-A543-BF37-85D1984EF799}"/>
              </a:ext>
            </a:extLst>
          </p:cNvPr>
          <p:cNvSpPr txBox="1">
            <a:spLocks/>
          </p:cNvSpPr>
          <p:nvPr/>
        </p:nvSpPr>
        <p:spPr>
          <a:xfrm>
            <a:off x="1171783" y="1001905"/>
            <a:ext cx="10125859" cy="257793"/>
          </a:xfrm>
          <a:prstGeom prst="rect">
            <a:avLst/>
          </a:prstGeom>
        </p:spPr>
        <p:txBody>
          <a:bodyPr vert="horz" lIns="77153" tIns="38576" rIns="77153" bIns="38576" rtlCol="0" anchor="ctr">
            <a:noAutofit/>
          </a:bodyPr>
          <a:lstStyle>
            <a:lvl1pPr algn="ctr" defTabSz="914400" eaLnBrk="1" latinLnBrk="0" hangingPunct="1">
              <a:lnSpc>
                <a:spcPct val="90000"/>
              </a:lnSpc>
              <a:buNone/>
              <a:defRPr lang="pl-PL" sz="2206" b="1" cap="all" spc="221" dirty="0">
                <a:ln w="3175">
                  <a:noFill/>
                </a:ln>
                <a:latin typeface="Century Gothic" panose="020B0502020202020204" pitchFamily="34" charset="0"/>
                <a:ea typeface="Segoe UI Black" panose="020B0A02040204020203" pitchFamily="34" charset="0"/>
                <a:cs typeface="Segoe UI Black" panose="020B0A02040204020203" pitchFamily="34" charset="0"/>
              </a:defRPr>
            </a:lvl1pPr>
          </a:lstStyle>
          <a:p>
            <a:pPr algn="l" defTabSz="771571" fontAlgn="base">
              <a:spcBef>
                <a:spcPct val="0"/>
              </a:spcBef>
              <a:spcAft>
                <a:spcPct val="0"/>
              </a:spcAft>
            </a:pPr>
            <a:r>
              <a:rPr lang="en-GB" sz="2025" spc="186" dirty="0">
                <a:solidFill>
                  <a:srgbClr val="595959"/>
                </a:solidFill>
              </a:rPr>
              <a:t>GAZ-SYSTEM’s Strategic Projects</a:t>
            </a:r>
          </a:p>
        </p:txBody>
      </p:sp>
      <p:sp>
        <p:nvSpPr>
          <p:cNvPr id="9" name="Owal 8">
            <a:extLst>
              <a:ext uri="{FF2B5EF4-FFF2-40B4-BE49-F238E27FC236}">
                <a16:creationId xmlns:a16="http://schemas.microsoft.com/office/drawing/2014/main" id="{29BAD482-92F4-C140-BFB2-B290E6F8651E}"/>
              </a:ext>
            </a:extLst>
          </p:cNvPr>
          <p:cNvSpPr/>
          <p:nvPr/>
        </p:nvSpPr>
        <p:spPr>
          <a:xfrm>
            <a:off x="5061534" y="2264943"/>
            <a:ext cx="173545" cy="173545"/>
          </a:xfrm>
          <a:prstGeom prst="ellipse">
            <a:avLst/>
          </a:prstGeom>
          <a:solidFill>
            <a:srgbClr val="17597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 fontAlgn="base">
              <a:spcBef>
                <a:spcPct val="0"/>
              </a:spcBef>
              <a:spcAft>
                <a:spcPct val="0"/>
              </a:spcAft>
            </a:pPr>
            <a:endParaRPr lang="en-GB" sz="1519" dirty="0">
              <a:solidFill>
                <a:srgbClr val="F8F8F8"/>
              </a:solidFill>
              <a:latin typeface="Century Gothic" panose="020F0302020204030204"/>
            </a:endParaRPr>
          </a:p>
        </p:txBody>
      </p:sp>
      <p:sp>
        <p:nvSpPr>
          <p:cNvPr id="10" name="Owal 9">
            <a:extLst>
              <a:ext uri="{FF2B5EF4-FFF2-40B4-BE49-F238E27FC236}">
                <a16:creationId xmlns:a16="http://schemas.microsoft.com/office/drawing/2014/main" id="{9B7B6DA3-7DFB-1042-9545-4F145589343E}"/>
              </a:ext>
            </a:extLst>
          </p:cNvPr>
          <p:cNvSpPr/>
          <p:nvPr/>
        </p:nvSpPr>
        <p:spPr>
          <a:xfrm>
            <a:off x="6353295" y="2596871"/>
            <a:ext cx="173545" cy="173545"/>
          </a:xfrm>
          <a:prstGeom prst="ellipse">
            <a:avLst/>
          </a:prstGeom>
          <a:solidFill>
            <a:srgbClr val="A53C8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 fontAlgn="base">
              <a:spcBef>
                <a:spcPct val="0"/>
              </a:spcBef>
              <a:spcAft>
                <a:spcPct val="0"/>
              </a:spcAft>
            </a:pPr>
            <a:endParaRPr lang="en-GB" sz="1519" dirty="0">
              <a:solidFill>
                <a:srgbClr val="F8F8F8"/>
              </a:solidFill>
              <a:latin typeface="Century Gothic" panose="020F0302020204030204"/>
            </a:endParaRPr>
          </a:p>
        </p:txBody>
      </p:sp>
      <p:sp>
        <p:nvSpPr>
          <p:cNvPr id="11" name="Owal 10">
            <a:extLst>
              <a:ext uri="{FF2B5EF4-FFF2-40B4-BE49-F238E27FC236}">
                <a16:creationId xmlns:a16="http://schemas.microsoft.com/office/drawing/2014/main" id="{0ADA7F25-ED7C-E54D-A999-21DDD66440AB}"/>
              </a:ext>
            </a:extLst>
          </p:cNvPr>
          <p:cNvSpPr/>
          <p:nvPr/>
        </p:nvSpPr>
        <p:spPr>
          <a:xfrm>
            <a:off x="7533425" y="2990584"/>
            <a:ext cx="173545" cy="173545"/>
          </a:xfrm>
          <a:prstGeom prst="ellipse">
            <a:avLst/>
          </a:prstGeom>
          <a:solidFill>
            <a:srgbClr val="D8000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 fontAlgn="base">
              <a:spcBef>
                <a:spcPct val="0"/>
              </a:spcBef>
              <a:spcAft>
                <a:spcPct val="0"/>
              </a:spcAft>
            </a:pPr>
            <a:endParaRPr lang="en-GB" sz="1519" dirty="0">
              <a:solidFill>
                <a:srgbClr val="F8F8F8"/>
              </a:solidFill>
              <a:latin typeface="Century Gothic" panose="020F0302020204030204"/>
            </a:endParaRPr>
          </a:p>
        </p:txBody>
      </p:sp>
      <p:sp>
        <p:nvSpPr>
          <p:cNvPr id="12" name="Owal 11">
            <a:extLst>
              <a:ext uri="{FF2B5EF4-FFF2-40B4-BE49-F238E27FC236}">
                <a16:creationId xmlns:a16="http://schemas.microsoft.com/office/drawing/2014/main" id="{8BC0CF57-1974-2A43-BDD8-718DBA202C94}"/>
              </a:ext>
            </a:extLst>
          </p:cNvPr>
          <p:cNvSpPr/>
          <p:nvPr/>
        </p:nvSpPr>
        <p:spPr>
          <a:xfrm>
            <a:off x="7528055" y="5475426"/>
            <a:ext cx="173545" cy="173545"/>
          </a:xfrm>
          <a:prstGeom prst="ellipse">
            <a:avLst/>
          </a:prstGeom>
          <a:solidFill>
            <a:srgbClr val="FBB9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 fontAlgn="base">
              <a:spcBef>
                <a:spcPct val="0"/>
              </a:spcBef>
              <a:spcAft>
                <a:spcPct val="0"/>
              </a:spcAft>
            </a:pPr>
            <a:endParaRPr lang="en-GB" sz="1519" dirty="0">
              <a:solidFill>
                <a:srgbClr val="F8F8F8"/>
              </a:solidFill>
              <a:latin typeface="Century Gothic" panose="020F0302020204030204"/>
            </a:endParaRPr>
          </a:p>
        </p:txBody>
      </p:sp>
      <p:sp>
        <p:nvSpPr>
          <p:cNvPr id="13" name="Owal 12">
            <a:extLst>
              <a:ext uri="{FF2B5EF4-FFF2-40B4-BE49-F238E27FC236}">
                <a16:creationId xmlns:a16="http://schemas.microsoft.com/office/drawing/2014/main" id="{320B5F44-E616-DF4D-ADAA-AB39AFD9D8C6}"/>
              </a:ext>
            </a:extLst>
          </p:cNvPr>
          <p:cNvSpPr/>
          <p:nvPr/>
        </p:nvSpPr>
        <p:spPr>
          <a:xfrm>
            <a:off x="4870052" y="2825891"/>
            <a:ext cx="173545" cy="173545"/>
          </a:xfrm>
          <a:prstGeom prst="ellipse">
            <a:avLst/>
          </a:prstGeom>
          <a:solidFill>
            <a:srgbClr val="007A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 fontAlgn="base">
              <a:spcBef>
                <a:spcPct val="0"/>
              </a:spcBef>
              <a:spcAft>
                <a:spcPct val="0"/>
              </a:spcAft>
            </a:pPr>
            <a:endParaRPr lang="en-GB" sz="1519" dirty="0">
              <a:solidFill>
                <a:srgbClr val="F8F8F8"/>
              </a:solidFill>
              <a:latin typeface="Century Gothic" panose="020F0302020204030204"/>
            </a:endParaRPr>
          </a:p>
        </p:txBody>
      </p:sp>
      <p:sp>
        <p:nvSpPr>
          <p:cNvPr id="14" name="Owal 13">
            <a:extLst>
              <a:ext uri="{FF2B5EF4-FFF2-40B4-BE49-F238E27FC236}">
                <a16:creationId xmlns:a16="http://schemas.microsoft.com/office/drawing/2014/main" id="{9F1E9689-8A77-E843-9F3B-F0A9667AC38E}"/>
              </a:ext>
            </a:extLst>
          </p:cNvPr>
          <p:cNvSpPr/>
          <p:nvPr/>
        </p:nvSpPr>
        <p:spPr>
          <a:xfrm>
            <a:off x="6061167" y="4754644"/>
            <a:ext cx="173545" cy="173545"/>
          </a:xfrm>
          <a:prstGeom prst="ellipse">
            <a:avLst/>
          </a:prstGeom>
          <a:solidFill>
            <a:srgbClr val="0A843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 fontAlgn="base">
              <a:spcBef>
                <a:spcPct val="0"/>
              </a:spcBef>
              <a:spcAft>
                <a:spcPct val="0"/>
              </a:spcAft>
            </a:pPr>
            <a:endParaRPr lang="en-GB" sz="1519" dirty="0">
              <a:solidFill>
                <a:srgbClr val="F8F8F8"/>
              </a:solidFill>
              <a:latin typeface="Century Gothic" panose="020F0302020204030204"/>
            </a:endParaRPr>
          </a:p>
        </p:txBody>
      </p:sp>
      <p:sp>
        <p:nvSpPr>
          <p:cNvPr id="22" name="Owal 21">
            <a:extLst>
              <a:ext uri="{FF2B5EF4-FFF2-40B4-BE49-F238E27FC236}">
                <a16:creationId xmlns:a16="http://schemas.microsoft.com/office/drawing/2014/main" id="{2367E658-E8DF-7F48-B6EA-C025A68C7171}"/>
              </a:ext>
            </a:extLst>
          </p:cNvPr>
          <p:cNvSpPr/>
          <p:nvPr/>
        </p:nvSpPr>
        <p:spPr>
          <a:xfrm>
            <a:off x="6933999" y="4118079"/>
            <a:ext cx="173545" cy="173545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 fontAlgn="base">
              <a:spcBef>
                <a:spcPct val="0"/>
              </a:spcBef>
              <a:spcAft>
                <a:spcPct val="0"/>
              </a:spcAft>
            </a:pPr>
            <a:endParaRPr lang="en-GB" sz="1519" dirty="0">
              <a:solidFill>
                <a:srgbClr val="F8F8F8"/>
              </a:solidFill>
              <a:latin typeface="Century Gothic" panose="020F0302020204030204"/>
            </a:endParaRPr>
          </a:p>
        </p:txBody>
      </p:sp>
      <p:grpSp>
        <p:nvGrpSpPr>
          <p:cNvPr id="18" name="Grupa 17">
            <a:extLst>
              <a:ext uri="{FF2B5EF4-FFF2-40B4-BE49-F238E27FC236}">
                <a16:creationId xmlns:a16="http://schemas.microsoft.com/office/drawing/2014/main" id="{74155686-3BB1-45A8-9CA9-DE23A7D92DB4}"/>
              </a:ext>
            </a:extLst>
          </p:cNvPr>
          <p:cNvGrpSpPr/>
          <p:nvPr/>
        </p:nvGrpSpPr>
        <p:grpSpPr>
          <a:xfrm>
            <a:off x="8324568" y="4351549"/>
            <a:ext cx="2967071" cy="664561"/>
            <a:chOff x="8814961" y="3933452"/>
            <a:chExt cx="3516529" cy="787629"/>
          </a:xfrm>
        </p:grpSpPr>
        <p:sp>
          <p:nvSpPr>
            <p:cNvPr id="52" name="Prostokąt zaokrąglony 51">
              <a:extLst>
                <a:ext uri="{FF2B5EF4-FFF2-40B4-BE49-F238E27FC236}">
                  <a16:creationId xmlns:a16="http://schemas.microsoft.com/office/drawing/2014/main" id="{AC39718B-198E-094B-84D1-660DC9503034}"/>
                </a:ext>
              </a:extLst>
            </p:cNvPr>
            <p:cNvSpPr/>
            <p:nvPr/>
          </p:nvSpPr>
          <p:spPr>
            <a:xfrm>
              <a:off x="8814961" y="3933452"/>
              <a:ext cx="3337272" cy="743028"/>
            </a:xfrm>
            <a:prstGeom prst="roundRect">
              <a:avLst/>
            </a:prstGeom>
            <a:solidFill>
              <a:srgbClr val="FFFFFF">
                <a:alpha val="53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71571" fontAlgn="base">
                <a:spcBef>
                  <a:spcPct val="0"/>
                </a:spcBef>
                <a:spcAft>
                  <a:spcPct val="0"/>
                </a:spcAft>
              </a:pPr>
              <a:endParaRPr lang="en-GB" sz="1519" dirty="0">
                <a:solidFill>
                  <a:srgbClr val="F8F8F8"/>
                </a:solidFill>
                <a:latin typeface="Century Gothic" panose="020F0302020204030204"/>
              </a:endParaRPr>
            </a:p>
          </p:txBody>
        </p:sp>
        <p:sp>
          <p:nvSpPr>
            <p:cNvPr id="33" name="Prostokąt 32">
              <a:extLst>
                <a:ext uri="{FF2B5EF4-FFF2-40B4-BE49-F238E27FC236}">
                  <a16:creationId xmlns:a16="http://schemas.microsoft.com/office/drawing/2014/main" id="{A92B9FD1-F629-D743-A081-44E0C985830D}"/>
                </a:ext>
              </a:extLst>
            </p:cNvPr>
            <p:cNvSpPr/>
            <p:nvPr/>
          </p:nvSpPr>
          <p:spPr>
            <a:xfrm>
              <a:off x="8912047" y="3978053"/>
              <a:ext cx="3419443" cy="74302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6600"/>
                </a:buClr>
              </a:pPr>
              <a:r>
                <a:rPr lang="en-GB" sz="1181" b="1" dirty="0">
                  <a:solidFill>
                    <a:srgbClr val="92D050"/>
                  </a:solidFill>
                  <a:latin typeface="Century Gothic" panose="020B0502020202020204" pitchFamily="34" charset="0"/>
                </a:rPr>
                <a:t>GUSTORZYN–WRONÓW PIPELINE </a:t>
              </a:r>
            </a:p>
            <a:p>
              <a:pPr defTabSz="771571" fontAlgn="base">
                <a:spcBef>
                  <a:spcPct val="0"/>
                </a:spcBef>
                <a:buClr>
                  <a:srgbClr val="FF6600"/>
                </a:buClr>
              </a:pP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Commissioning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: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December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2023</a:t>
              </a:r>
            </a:p>
          </p:txBody>
        </p:sp>
      </p:grpSp>
      <p:grpSp>
        <p:nvGrpSpPr>
          <p:cNvPr id="8" name="Grupa 7">
            <a:extLst>
              <a:ext uri="{FF2B5EF4-FFF2-40B4-BE49-F238E27FC236}">
                <a16:creationId xmlns:a16="http://schemas.microsoft.com/office/drawing/2014/main" id="{7257A023-D15C-443F-8DD2-50770F934C88}"/>
              </a:ext>
            </a:extLst>
          </p:cNvPr>
          <p:cNvGrpSpPr/>
          <p:nvPr/>
        </p:nvGrpSpPr>
        <p:grpSpPr>
          <a:xfrm>
            <a:off x="2927602" y="4833258"/>
            <a:ext cx="2960441" cy="585000"/>
            <a:chOff x="178094" y="5126069"/>
            <a:chExt cx="4678328" cy="693333"/>
          </a:xfrm>
        </p:grpSpPr>
        <p:sp>
          <p:nvSpPr>
            <p:cNvPr id="50" name="Prostokąt zaokrąglony 49">
              <a:extLst>
                <a:ext uri="{FF2B5EF4-FFF2-40B4-BE49-F238E27FC236}">
                  <a16:creationId xmlns:a16="http://schemas.microsoft.com/office/drawing/2014/main" id="{9C347ED8-4F68-4E4E-81AF-8BAF592FB6C9}"/>
                </a:ext>
              </a:extLst>
            </p:cNvPr>
            <p:cNvSpPr/>
            <p:nvPr/>
          </p:nvSpPr>
          <p:spPr>
            <a:xfrm>
              <a:off x="178094" y="5126069"/>
              <a:ext cx="3387651" cy="693333"/>
            </a:xfrm>
            <a:prstGeom prst="roundRect">
              <a:avLst/>
            </a:prstGeom>
            <a:solidFill>
              <a:srgbClr val="FFFFFF">
                <a:alpha val="53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71571" fontAlgn="base">
                <a:spcBef>
                  <a:spcPct val="0"/>
                </a:spcBef>
                <a:spcAft>
                  <a:spcPct val="0"/>
                </a:spcAft>
              </a:pPr>
              <a:endParaRPr lang="en-GB" sz="1519" dirty="0">
                <a:solidFill>
                  <a:srgbClr val="F8F8F8"/>
                </a:solidFill>
                <a:latin typeface="Century Gothic" panose="020F0302020204030204"/>
              </a:endParaRPr>
            </a:p>
          </p:txBody>
        </p:sp>
        <p:sp>
          <p:nvSpPr>
            <p:cNvPr id="34" name="Prostokąt 33">
              <a:extLst>
                <a:ext uri="{FF2B5EF4-FFF2-40B4-BE49-F238E27FC236}">
                  <a16:creationId xmlns:a16="http://schemas.microsoft.com/office/drawing/2014/main" id="{AE42303E-0FAB-774C-B25C-DD515E6B832B}"/>
                </a:ext>
              </a:extLst>
            </p:cNvPr>
            <p:cNvSpPr/>
            <p:nvPr/>
          </p:nvSpPr>
          <p:spPr>
            <a:xfrm>
              <a:off x="218827" y="5220917"/>
              <a:ext cx="4637595" cy="5656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0716" marR="4287" defTabSz="771571" fontAlgn="base">
                <a:spcAft>
                  <a:spcPts val="506"/>
                </a:spcAft>
                <a:buClr>
                  <a:srgbClr val="FF6600"/>
                </a:buClr>
              </a:pPr>
              <a:r>
                <a:rPr lang="en-GB" sz="1181" b="1" dirty="0">
                  <a:ln w="1270">
                    <a:noFill/>
                  </a:ln>
                  <a:solidFill>
                    <a:srgbClr val="0A843E"/>
                  </a:solidFill>
                  <a:effectLst>
                    <a:innerShdw blurRad="114300">
                      <a:prstClr val="black">
                        <a:alpha val="39000"/>
                      </a:prstClr>
                    </a:innerShdw>
                  </a:effectLst>
                  <a:latin typeface="Century Gothic" panose="020B0502020202020204" pitchFamily="34" charset="0"/>
                </a:rPr>
                <a:t>NORTH-SOUTH CORRIDOR</a:t>
              </a:r>
            </a:p>
            <a:p>
              <a:pPr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6600"/>
                </a:buClr>
              </a:pP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Operational 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in 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2022</a:t>
              </a:r>
              <a:endParaRPr lang="en-GB" sz="844" dirty="0">
                <a:solidFill>
                  <a:srgbClr val="595959">
                    <a:lumMod val="75000"/>
                  </a:srgbClr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5" name="Grupa 14">
            <a:extLst>
              <a:ext uri="{FF2B5EF4-FFF2-40B4-BE49-F238E27FC236}">
                <a16:creationId xmlns:a16="http://schemas.microsoft.com/office/drawing/2014/main" id="{83853372-A648-45B7-A1A1-E6BCD371A101}"/>
              </a:ext>
            </a:extLst>
          </p:cNvPr>
          <p:cNvGrpSpPr/>
          <p:nvPr/>
        </p:nvGrpSpPr>
        <p:grpSpPr>
          <a:xfrm>
            <a:off x="8107582" y="5151994"/>
            <a:ext cx="3122400" cy="1199237"/>
            <a:chOff x="8420592" y="5057262"/>
            <a:chExt cx="3802236" cy="1366757"/>
          </a:xfrm>
        </p:grpSpPr>
        <p:sp>
          <p:nvSpPr>
            <p:cNvPr id="53" name="Prostokąt zaokrąglony 52">
              <a:extLst>
                <a:ext uri="{FF2B5EF4-FFF2-40B4-BE49-F238E27FC236}">
                  <a16:creationId xmlns:a16="http://schemas.microsoft.com/office/drawing/2014/main" id="{6459777D-9930-EA41-A7F9-F2CD954252ED}"/>
                </a:ext>
              </a:extLst>
            </p:cNvPr>
            <p:cNvSpPr/>
            <p:nvPr/>
          </p:nvSpPr>
          <p:spPr>
            <a:xfrm>
              <a:off x="8420592" y="5057262"/>
              <a:ext cx="3802236" cy="830423"/>
            </a:xfrm>
            <a:prstGeom prst="roundRect">
              <a:avLst/>
            </a:prstGeom>
            <a:solidFill>
              <a:srgbClr val="FFFFFF">
                <a:alpha val="53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71571" fontAlgn="base">
                <a:spcBef>
                  <a:spcPct val="0"/>
                </a:spcBef>
                <a:spcAft>
                  <a:spcPct val="0"/>
                </a:spcAft>
              </a:pPr>
              <a:endParaRPr lang="en-GB" sz="1519" dirty="0">
                <a:solidFill>
                  <a:srgbClr val="F8F8F8"/>
                </a:solidFill>
                <a:latin typeface="Century Gothic" panose="020F0302020204030204"/>
              </a:endParaRPr>
            </a:p>
          </p:txBody>
        </p:sp>
        <p:sp>
          <p:nvSpPr>
            <p:cNvPr id="36" name="Prostokąt 35">
              <a:extLst>
                <a:ext uri="{FF2B5EF4-FFF2-40B4-BE49-F238E27FC236}">
                  <a16:creationId xmlns:a16="http://schemas.microsoft.com/office/drawing/2014/main" id="{1FA2FB3C-F542-E04C-B3F7-5786DFA1A01F}"/>
                </a:ext>
              </a:extLst>
            </p:cNvPr>
            <p:cNvSpPr/>
            <p:nvPr/>
          </p:nvSpPr>
          <p:spPr>
            <a:xfrm>
              <a:off x="8471398" y="5127156"/>
              <a:ext cx="3740580" cy="12968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5D23"/>
                </a:buClr>
                <a:buSzPct val="85000"/>
                <a:tabLst>
                  <a:tab pos="151368" algn="l"/>
                  <a:tab pos="304074" algn="l"/>
                </a:tabLst>
                <a:defRPr/>
              </a:pPr>
              <a:r>
                <a:rPr lang="en-GB" sz="1181" b="1" dirty="0">
                  <a:solidFill>
                    <a:srgbClr val="FBB900"/>
                  </a:solidFill>
                  <a:latin typeface="Century Gothic" panose="020B0502020202020204" pitchFamily="34" charset="0"/>
                </a:rPr>
                <a:t>POLAND–SLOVAKIA INTERCONNECT</a:t>
              </a:r>
              <a:r>
                <a:rPr lang="pl-PL" sz="1181" b="1" dirty="0">
                  <a:solidFill>
                    <a:srgbClr val="FBB900"/>
                  </a:solidFill>
                  <a:latin typeface="Century Gothic" panose="020B0502020202020204" pitchFamily="34" charset="0"/>
                </a:rPr>
                <a:t>I</a:t>
              </a:r>
              <a:r>
                <a:rPr lang="en-GB" sz="1181" b="1" dirty="0">
                  <a:solidFill>
                    <a:srgbClr val="FBB900"/>
                  </a:solidFill>
                  <a:latin typeface="Century Gothic" panose="020B0502020202020204" pitchFamily="34" charset="0"/>
                </a:rPr>
                <a:t>O</a:t>
              </a:r>
              <a:r>
                <a:rPr lang="pl-PL" sz="1181" b="1" dirty="0">
                  <a:solidFill>
                    <a:srgbClr val="FBB900"/>
                  </a:solidFill>
                  <a:latin typeface="Century Gothic" panose="020B0502020202020204" pitchFamily="34" charset="0"/>
                </a:rPr>
                <a:t>N</a:t>
              </a:r>
              <a:endParaRPr lang="en-GB" sz="1181" b="1" dirty="0">
                <a:solidFill>
                  <a:srgbClr val="FBB900"/>
                </a:solidFill>
                <a:latin typeface="Century Gothic" panose="020B0502020202020204" pitchFamily="34" charset="0"/>
              </a:endParaRPr>
            </a:p>
            <a:p>
              <a:pPr defTabSz="771571" fontAlgn="base">
                <a:spcBef>
                  <a:spcPts val="84"/>
                </a:spcBef>
                <a:spcAft>
                  <a:spcPct val="0"/>
                </a:spcAft>
              </a:pP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5,7 </a:t>
              </a:r>
              <a:r>
                <a:rPr lang="en-GB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bcm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/year (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to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PL)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/ 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4,7 </a:t>
              </a:r>
              <a:r>
                <a:rPr lang="en-GB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bcm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/year (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to SK)</a:t>
              </a:r>
              <a:endParaRPr lang="en-GB" sz="844" b="1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  <a:p>
              <a:pPr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6600"/>
                </a:buClr>
              </a:pP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Commissioning</a:t>
              </a:r>
              <a:r>
                <a:rPr lang="pl-PL" sz="844" b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: 3Q </a:t>
              </a:r>
              <a:r>
                <a:rPr lang="en-GB" sz="844" b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2022</a:t>
              </a:r>
              <a:endParaRPr lang="pl-PL" sz="844" b="1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  <a:p>
              <a:pPr defTabSz="771571" fontAlgn="base">
                <a:spcBef>
                  <a:spcPts val="84"/>
                </a:spcBef>
                <a:spcAft>
                  <a:spcPct val="0"/>
                </a:spcAft>
              </a:pPr>
              <a:endParaRPr lang="en-GB" sz="886" b="1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" name="Grupa 6">
            <a:extLst>
              <a:ext uri="{FF2B5EF4-FFF2-40B4-BE49-F238E27FC236}">
                <a16:creationId xmlns:a16="http://schemas.microsoft.com/office/drawing/2014/main" id="{273C3264-A4B3-4F15-AD07-9D0070BAAFEC}"/>
              </a:ext>
            </a:extLst>
          </p:cNvPr>
          <p:cNvGrpSpPr/>
          <p:nvPr/>
        </p:nvGrpSpPr>
        <p:grpSpPr>
          <a:xfrm>
            <a:off x="8217752" y="2563937"/>
            <a:ext cx="2986914" cy="1304473"/>
            <a:chOff x="8676634" y="2420457"/>
            <a:chExt cx="3540046" cy="868832"/>
          </a:xfrm>
        </p:grpSpPr>
        <p:sp>
          <p:nvSpPr>
            <p:cNvPr id="51" name="Prostokąt zaokrąglony 50">
              <a:extLst>
                <a:ext uri="{FF2B5EF4-FFF2-40B4-BE49-F238E27FC236}">
                  <a16:creationId xmlns:a16="http://schemas.microsoft.com/office/drawing/2014/main" id="{0E5F4CE1-92E5-D247-BBD1-10E83F5125A4}"/>
                </a:ext>
              </a:extLst>
            </p:cNvPr>
            <p:cNvSpPr/>
            <p:nvPr/>
          </p:nvSpPr>
          <p:spPr>
            <a:xfrm>
              <a:off x="8676634" y="2420457"/>
              <a:ext cx="3515366" cy="792861"/>
            </a:xfrm>
            <a:prstGeom prst="roundRect">
              <a:avLst/>
            </a:prstGeom>
            <a:solidFill>
              <a:srgbClr val="FFFFFF">
                <a:alpha val="53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71571" fontAlgn="base">
                <a:spcBef>
                  <a:spcPct val="0"/>
                </a:spcBef>
                <a:spcAft>
                  <a:spcPct val="0"/>
                </a:spcAft>
              </a:pPr>
              <a:endParaRPr lang="en-GB" sz="1519" dirty="0">
                <a:solidFill>
                  <a:srgbClr val="F8F8F8"/>
                </a:solidFill>
                <a:latin typeface="Century Gothic" panose="020F0302020204030204"/>
              </a:endParaRPr>
            </a:p>
          </p:txBody>
        </p:sp>
        <p:sp>
          <p:nvSpPr>
            <p:cNvPr id="37" name="Prostokąt 36">
              <a:extLst>
                <a:ext uri="{FF2B5EF4-FFF2-40B4-BE49-F238E27FC236}">
                  <a16:creationId xmlns:a16="http://schemas.microsoft.com/office/drawing/2014/main" id="{5CCC452E-8BF8-8A48-86DE-3A2E7FCC9534}"/>
                </a:ext>
              </a:extLst>
            </p:cNvPr>
            <p:cNvSpPr/>
            <p:nvPr/>
          </p:nvSpPr>
          <p:spPr>
            <a:xfrm>
              <a:off x="8676634" y="2546261"/>
              <a:ext cx="3540046" cy="74302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defTabSz="771571" fontAlgn="base">
                <a:spcBef>
                  <a:spcPct val="0"/>
                </a:spcBef>
                <a:buClr>
                  <a:srgbClr val="FF5D23"/>
                </a:buClr>
                <a:buSzPct val="85000"/>
                <a:tabLst>
                  <a:tab pos="151368" algn="l"/>
                  <a:tab pos="304074" algn="l"/>
                </a:tabLst>
                <a:defRPr/>
              </a:pPr>
              <a:r>
                <a:rPr lang="en-GB" sz="1181" b="1" dirty="0">
                  <a:solidFill>
                    <a:srgbClr val="D80001"/>
                  </a:solidFill>
                  <a:latin typeface="Century Gothic" panose="020B0502020202020204" pitchFamily="34" charset="0"/>
                </a:rPr>
                <a:t>POLAND-LITHUANIA</a:t>
              </a:r>
              <a:r>
                <a:rPr lang="pl-PL" sz="1181" b="1" dirty="0">
                  <a:solidFill>
                    <a:srgbClr val="D80001"/>
                  </a:solidFill>
                  <a:latin typeface="Century Gothic" panose="020B0502020202020204" pitchFamily="34" charset="0"/>
                </a:rPr>
                <a:t> </a:t>
              </a:r>
              <a:r>
                <a:rPr lang="en-GB" sz="1181" b="1" dirty="0">
                  <a:solidFill>
                    <a:srgbClr val="D80001"/>
                  </a:solidFill>
                  <a:latin typeface="Century Gothic" panose="020B0502020202020204" pitchFamily="34" charset="0"/>
                </a:rPr>
                <a:t>INTERCONNECT</a:t>
              </a:r>
              <a:r>
                <a:rPr lang="pl-PL" sz="1181" b="1" dirty="0">
                  <a:solidFill>
                    <a:srgbClr val="D80001"/>
                  </a:solidFill>
                  <a:latin typeface="Century Gothic" panose="020B0502020202020204" pitchFamily="34" charset="0"/>
                </a:rPr>
                <a:t>I</a:t>
              </a:r>
              <a:r>
                <a:rPr lang="en-GB" sz="1181" b="1" dirty="0">
                  <a:solidFill>
                    <a:srgbClr val="D80001"/>
                  </a:solidFill>
                  <a:latin typeface="Century Gothic" panose="020B0502020202020204" pitchFamily="34" charset="0"/>
                </a:rPr>
                <a:t>O</a:t>
              </a:r>
              <a:r>
                <a:rPr lang="pl-PL" sz="1181" b="1" dirty="0">
                  <a:solidFill>
                    <a:srgbClr val="D80001"/>
                  </a:solidFill>
                  <a:latin typeface="Century Gothic" panose="020B0502020202020204" pitchFamily="34" charset="0"/>
                </a:rPr>
                <a:t>N</a:t>
              </a:r>
            </a:p>
            <a:p>
              <a:pPr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5D23"/>
                </a:buClr>
                <a:buSzPct val="85000"/>
                <a:tabLst>
                  <a:tab pos="151368" algn="l"/>
                  <a:tab pos="304074" algn="l"/>
                </a:tabLst>
                <a:defRPr/>
              </a:pPr>
              <a:r>
                <a:rPr lang="pl-PL" sz="1181" b="1" dirty="0">
                  <a:solidFill>
                    <a:srgbClr val="D80001"/>
                  </a:solidFill>
                  <a:latin typeface="Century Gothic" panose="020B0502020202020204" pitchFamily="34" charset="0"/>
                </a:rPr>
                <a:t>(GIPL)</a:t>
              </a:r>
              <a:endParaRPr lang="en-GB" sz="1181" b="1" dirty="0">
                <a:solidFill>
                  <a:srgbClr val="D80001"/>
                </a:solidFill>
                <a:latin typeface="Century Gothic" panose="020B0502020202020204" pitchFamily="34" charset="0"/>
              </a:endParaRPr>
            </a:p>
            <a:p>
              <a:pPr defTabSz="771571" fontAlgn="base">
                <a:spcBef>
                  <a:spcPts val="84"/>
                </a:spcBef>
                <a:spcAft>
                  <a:spcPct val="0"/>
                </a:spcAft>
              </a:pP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2,4 </a:t>
              </a:r>
              <a:r>
                <a:rPr lang="en-GB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bcm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/year (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to LT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)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/ 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1,9 </a:t>
              </a:r>
              <a:r>
                <a:rPr lang="en-GB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bcm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/year (to PL)</a:t>
              </a:r>
            </a:p>
            <a:p>
              <a:pPr defTabSz="771571" fontAlgn="base">
                <a:spcBef>
                  <a:spcPts val="506"/>
                </a:spcBef>
                <a:spcAft>
                  <a:spcPts val="506"/>
                </a:spcAft>
                <a:buClr>
                  <a:srgbClr val="FF5D23"/>
                </a:buClr>
                <a:buSzPct val="85000"/>
                <a:tabLst>
                  <a:tab pos="151368" algn="l"/>
                  <a:tab pos="304074" algn="l"/>
                </a:tabLst>
                <a:defRPr/>
              </a:pP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Commissioning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: May 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2022</a:t>
              </a:r>
              <a:endParaRPr lang="pl-PL" sz="844" b="1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defTabSz="771571" fontAlgn="base">
                <a:spcBef>
                  <a:spcPts val="506"/>
                </a:spcBef>
                <a:spcAft>
                  <a:spcPts val="506"/>
                </a:spcAft>
                <a:buClr>
                  <a:srgbClr val="FF5D23"/>
                </a:buClr>
                <a:buSzPct val="85000"/>
                <a:tabLst>
                  <a:tab pos="151368" algn="l"/>
                  <a:tab pos="304074" algn="l"/>
                </a:tabLst>
                <a:defRPr/>
              </a:pPr>
              <a:endParaRPr lang="en-GB" sz="844" b="1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" name="Grupa 1">
            <a:extLst>
              <a:ext uri="{FF2B5EF4-FFF2-40B4-BE49-F238E27FC236}">
                <a16:creationId xmlns:a16="http://schemas.microsoft.com/office/drawing/2014/main" id="{BABF65A1-DF6C-4E1C-AF6E-733CCC9BA248}"/>
              </a:ext>
            </a:extLst>
          </p:cNvPr>
          <p:cNvGrpSpPr/>
          <p:nvPr/>
        </p:nvGrpSpPr>
        <p:grpSpPr>
          <a:xfrm>
            <a:off x="6214664" y="1469102"/>
            <a:ext cx="4117938" cy="654790"/>
            <a:chOff x="6235103" y="933615"/>
            <a:chExt cx="5188547" cy="1164777"/>
          </a:xfrm>
        </p:grpSpPr>
        <p:sp>
          <p:nvSpPr>
            <p:cNvPr id="38" name="Prostokąt zaokrąglony 37">
              <a:extLst>
                <a:ext uri="{FF2B5EF4-FFF2-40B4-BE49-F238E27FC236}">
                  <a16:creationId xmlns:a16="http://schemas.microsoft.com/office/drawing/2014/main" id="{D7C67571-2E73-3748-AC7B-794FFE1B8856}"/>
                </a:ext>
              </a:extLst>
            </p:cNvPr>
            <p:cNvSpPr/>
            <p:nvPr/>
          </p:nvSpPr>
          <p:spPr>
            <a:xfrm>
              <a:off x="6235103" y="933615"/>
              <a:ext cx="5041819" cy="1164777"/>
            </a:xfrm>
            <a:prstGeom prst="roundRect">
              <a:avLst/>
            </a:prstGeom>
            <a:solidFill>
              <a:srgbClr val="FFFFFF">
                <a:alpha val="53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71571" fontAlgn="base">
                <a:spcBef>
                  <a:spcPct val="0"/>
                </a:spcBef>
                <a:spcAft>
                  <a:spcPct val="0"/>
                </a:spcAft>
              </a:pPr>
              <a:endParaRPr lang="en-GB" sz="1519" dirty="0">
                <a:solidFill>
                  <a:srgbClr val="F8F8F8"/>
                </a:solidFill>
                <a:latin typeface="Century Gothic" panose="020F0302020204030204"/>
              </a:endParaRPr>
            </a:p>
          </p:txBody>
        </p:sp>
        <p:sp>
          <p:nvSpPr>
            <p:cNvPr id="32" name="Prostokąt 31">
              <a:extLst>
                <a:ext uri="{FF2B5EF4-FFF2-40B4-BE49-F238E27FC236}">
                  <a16:creationId xmlns:a16="http://schemas.microsoft.com/office/drawing/2014/main" id="{AB27BDE3-9569-8141-B3F5-ECB7CCED281D}"/>
                </a:ext>
              </a:extLst>
            </p:cNvPr>
            <p:cNvSpPr/>
            <p:nvPr/>
          </p:nvSpPr>
          <p:spPr bwMode="auto">
            <a:xfrm>
              <a:off x="6251584" y="949967"/>
              <a:ext cx="5172066" cy="1148425"/>
            </a:xfrm>
            <a:prstGeom prst="rect">
              <a:avLst/>
            </a:prstGeom>
            <a:no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54305" tIns="123444" rIns="154305" bIns="12344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defTabSz="786820" fontAlgn="base">
                <a:lnSpc>
                  <a:spcPct val="90000"/>
                </a:lnSpc>
                <a:spcBef>
                  <a:spcPct val="0"/>
                </a:spcBef>
                <a:spcAft>
                  <a:spcPts val="506"/>
                </a:spcAft>
              </a:pPr>
              <a:r>
                <a:rPr lang="en-GB" sz="1181" b="1" dirty="0">
                  <a:solidFill>
                    <a:srgbClr val="A53C8F"/>
                  </a:solidFill>
                  <a:latin typeface="Century Gothic" panose="020B0502020202020204" pitchFamily="34" charset="0"/>
                  <a:ea typeface="Segoe UI" pitchFamily="34" charset="0"/>
                  <a:cs typeface="Segoe UI" pitchFamily="34" charset="0"/>
                </a:rPr>
                <a:t>FSRU GDAŃSK</a:t>
              </a:r>
              <a:endParaRPr lang="en-GB" sz="1181" b="1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  <a:ea typeface="Segoe UI" pitchFamily="34" charset="0"/>
                <a:cs typeface="Segoe UI" pitchFamily="34" charset="0"/>
              </a:endParaRPr>
            </a:p>
            <a:p>
              <a:pPr defTabSz="786820" fontAlgn="base">
                <a:spcBef>
                  <a:spcPct val="0"/>
                </a:spcBef>
                <a:spcAft>
                  <a:spcPct val="0"/>
                </a:spcAft>
              </a:pP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At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least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6,1 </a:t>
              </a:r>
              <a:r>
                <a:rPr lang="en-GB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bcm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/year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.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Commissioning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: 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202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7 (2025)</a:t>
              </a:r>
            </a:p>
            <a:p>
              <a:pPr defTabSz="786820" fontAlgn="base">
                <a:spcBef>
                  <a:spcPct val="0"/>
                </a:spcBef>
                <a:spcAft>
                  <a:spcPct val="0"/>
                </a:spcAft>
              </a:pP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Possible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expansion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 of the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capacity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up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 to 12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bcm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/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year</a:t>
              </a:r>
              <a:endParaRPr lang="en-GB" sz="844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defTabSz="786820" fontAlgn="base">
                <a:lnSpc>
                  <a:spcPct val="90000"/>
                </a:lnSpc>
                <a:spcBef>
                  <a:spcPts val="506"/>
                </a:spcBef>
                <a:spcAft>
                  <a:spcPct val="0"/>
                </a:spcAft>
                <a:buClr>
                  <a:srgbClr val="FF5D23"/>
                </a:buClr>
                <a:buSzPct val="85000"/>
                <a:tabLst>
                  <a:tab pos="151368" algn="l"/>
                  <a:tab pos="304074" algn="l"/>
                </a:tabLst>
                <a:defRPr/>
              </a:pPr>
              <a:endParaRPr lang="en-GB" sz="844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44" name="Obraz 43" descr="Obraz zawierający tekst, clipart&#10;&#10;Opis wygenerowany automatycznie">
              <a:extLst>
                <a:ext uri="{FF2B5EF4-FFF2-40B4-BE49-F238E27FC236}">
                  <a16:creationId xmlns:a16="http://schemas.microsoft.com/office/drawing/2014/main" id="{0FD342A0-34E3-5F4B-8FE1-ED9957E8AA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4866" y="1047750"/>
              <a:ext cx="1118676" cy="552628"/>
            </a:xfrm>
            <a:prstGeom prst="rect">
              <a:avLst/>
            </a:prstGeom>
          </p:spPr>
        </p:pic>
      </p:grpSp>
      <p:pic>
        <p:nvPicPr>
          <p:cNvPr id="45" name="Obraz 44">
            <a:extLst>
              <a:ext uri="{FF2B5EF4-FFF2-40B4-BE49-F238E27FC236}">
                <a16:creationId xmlns:a16="http://schemas.microsoft.com/office/drawing/2014/main" id="{CF1D7B03-CBCA-904F-A45E-7FE889C8F8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306" y="2632358"/>
            <a:ext cx="437000" cy="192794"/>
          </a:xfrm>
          <a:prstGeom prst="rect">
            <a:avLst/>
          </a:prstGeom>
        </p:spPr>
      </p:pic>
      <p:pic>
        <p:nvPicPr>
          <p:cNvPr id="48" name="Obraz 47" descr="Obraz zawierający tekst, clipart&#10;&#10;Opis wygenerowany automatycznie">
            <a:extLst>
              <a:ext uri="{FF2B5EF4-FFF2-40B4-BE49-F238E27FC236}">
                <a16:creationId xmlns:a16="http://schemas.microsoft.com/office/drawing/2014/main" id="{28A21F1E-A4B9-B142-9749-B388206F68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729" y="2382758"/>
            <a:ext cx="424221" cy="173545"/>
          </a:xfrm>
          <a:prstGeom prst="rect">
            <a:avLst/>
          </a:prstGeom>
        </p:spPr>
      </p:pic>
      <p:grpSp>
        <p:nvGrpSpPr>
          <p:cNvPr id="3" name="Grupa 2">
            <a:extLst>
              <a:ext uri="{FF2B5EF4-FFF2-40B4-BE49-F238E27FC236}">
                <a16:creationId xmlns:a16="http://schemas.microsoft.com/office/drawing/2014/main" id="{D7A0A1B5-5604-492D-ADA7-D72BAD819601}"/>
              </a:ext>
            </a:extLst>
          </p:cNvPr>
          <p:cNvGrpSpPr/>
          <p:nvPr/>
        </p:nvGrpSpPr>
        <p:grpSpPr>
          <a:xfrm>
            <a:off x="957600" y="2975073"/>
            <a:ext cx="3697141" cy="1200868"/>
            <a:chOff x="128448" y="2734010"/>
            <a:chExt cx="4381797" cy="1423251"/>
          </a:xfrm>
        </p:grpSpPr>
        <p:sp>
          <p:nvSpPr>
            <p:cNvPr id="49" name="Prostokąt zaokrąglony 48">
              <a:extLst>
                <a:ext uri="{FF2B5EF4-FFF2-40B4-BE49-F238E27FC236}">
                  <a16:creationId xmlns:a16="http://schemas.microsoft.com/office/drawing/2014/main" id="{57FBBEF2-EFF5-B945-93FE-8FB48105E76A}"/>
                </a:ext>
              </a:extLst>
            </p:cNvPr>
            <p:cNvSpPr/>
            <p:nvPr/>
          </p:nvSpPr>
          <p:spPr>
            <a:xfrm>
              <a:off x="128448" y="2734010"/>
              <a:ext cx="4381797" cy="1322180"/>
            </a:xfrm>
            <a:prstGeom prst="roundRect">
              <a:avLst/>
            </a:prstGeom>
            <a:solidFill>
              <a:srgbClr val="FFFFFF">
                <a:alpha val="53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71571" fontAlgn="base">
                <a:spcBef>
                  <a:spcPct val="0"/>
                </a:spcBef>
                <a:spcAft>
                  <a:spcPct val="0"/>
                </a:spcAft>
              </a:pPr>
              <a:endParaRPr lang="en-GB" sz="1519" dirty="0">
                <a:solidFill>
                  <a:srgbClr val="F8F8F8"/>
                </a:solidFill>
                <a:latin typeface="Century Gothic" panose="020F0302020204030204"/>
              </a:endParaRPr>
            </a:p>
          </p:txBody>
        </p:sp>
        <p:sp>
          <p:nvSpPr>
            <p:cNvPr id="29" name="Prostokąt 28">
              <a:extLst>
                <a:ext uri="{FF2B5EF4-FFF2-40B4-BE49-F238E27FC236}">
                  <a16:creationId xmlns:a16="http://schemas.microsoft.com/office/drawing/2014/main" id="{F1DB0A46-A86D-1C46-A3B7-8281B61AFD51}"/>
                </a:ext>
              </a:extLst>
            </p:cNvPr>
            <p:cNvSpPr/>
            <p:nvPr/>
          </p:nvSpPr>
          <p:spPr>
            <a:xfrm>
              <a:off x="209523" y="2826733"/>
              <a:ext cx="4152518" cy="133052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6600"/>
                </a:buClr>
              </a:pPr>
              <a:r>
                <a:rPr lang="en-GB" sz="1181" b="1" dirty="0">
                  <a:solidFill>
                    <a:srgbClr val="0C7AC2"/>
                  </a:solidFill>
                  <a:latin typeface="Century Gothic" panose="020B0502020202020204" pitchFamily="34" charset="0"/>
                </a:rPr>
                <a:t>EX</a:t>
              </a:r>
              <a:r>
                <a:rPr lang="pl-PL" sz="1181" b="1" dirty="0">
                  <a:solidFill>
                    <a:srgbClr val="0C7AC2"/>
                  </a:solidFill>
                  <a:latin typeface="Century Gothic" panose="020B0502020202020204" pitchFamily="34" charset="0"/>
                </a:rPr>
                <a:t>TEN</a:t>
              </a:r>
              <a:r>
                <a:rPr lang="en-GB" sz="1181" b="1" dirty="0">
                  <a:solidFill>
                    <a:srgbClr val="0C7AC2"/>
                  </a:solidFill>
                  <a:latin typeface="Century Gothic" panose="020B0502020202020204" pitchFamily="34" charset="0"/>
                </a:rPr>
                <a:t>SION OF LNG TERMINAL</a:t>
              </a:r>
              <a:br>
                <a:rPr lang="en-GB" sz="1181" b="1" dirty="0">
                  <a:solidFill>
                    <a:srgbClr val="0C7AC2"/>
                  </a:solidFill>
                  <a:latin typeface="Century Gothic" panose="020B0502020202020204" pitchFamily="34" charset="0"/>
                </a:rPr>
              </a:br>
              <a:r>
                <a:rPr lang="en-GB" sz="1181" b="1" dirty="0">
                  <a:solidFill>
                    <a:srgbClr val="0C7AC2"/>
                  </a:solidFill>
                  <a:latin typeface="Century Gothic" panose="020B0502020202020204" pitchFamily="34" charset="0"/>
                </a:rPr>
                <a:t>IN ŚWINOUJŚCIE</a:t>
              </a:r>
              <a:endParaRPr lang="en-GB" sz="1181" b="1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  <a:p>
              <a:pPr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6600"/>
                </a:buClr>
              </a:pP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Current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capacity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: 6,1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</a:t>
              </a:r>
              <a:r>
                <a:rPr lang="en-GB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bcm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/year</a:t>
              </a:r>
              <a:endParaRPr lang="pl-PL" sz="844" b="1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  <a:p>
              <a:pPr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6600"/>
                </a:buClr>
              </a:pP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After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full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expansion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: 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8,3 </a:t>
              </a:r>
              <a:r>
                <a:rPr lang="en-GB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bcm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/year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. </a:t>
              </a:r>
            </a:p>
            <a:p>
              <a:pPr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6600"/>
                </a:buClr>
              </a:pP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Commissioning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: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December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2023</a:t>
              </a:r>
              <a:endParaRPr lang="en-GB" sz="844" b="1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</p:txBody>
        </p:sp>
        <p:pic>
          <p:nvPicPr>
            <p:cNvPr id="42" name="Obraz 41">
              <a:extLst>
                <a:ext uri="{FF2B5EF4-FFF2-40B4-BE49-F238E27FC236}">
                  <a16:creationId xmlns:a16="http://schemas.microsoft.com/office/drawing/2014/main" id="{FD193218-3691-9F44-A594-D5A01AE978C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9350" y="2855234"/>
              <a:ext cx="1122691" cy="495305"/>
            </a:xfrm>
            <a:prstGeom prst="rect">
              <a:avLst/>
            </a:prstGeom>
          </p:spPr>
        </p:pic>
      </p:grpSp>
      <p:grpSp>
        <p:nvGrpSpPr>
          <p:cNvPr id="55" name="Grupa 54">
            <a:extLst>
              <a:ext uri="{FF2B5EF4-FFF2-40B4-BE49-F238E27FC236}">
                <a16:creationId xmlns:a16="http://schemas.microsoft.com/office/drawing/2014/main" id="{9F97232A-FFE3-774F-B792-D06D941D25E7}"/>
              </a:ext>
            </a:extLst>
          </p:cNvPr>
          <p:cNvGrpSpPr/>
          <p:nvPr/>
        </p:nvGrpSpPr>
        <p:grpSpPr>
          <a:xfrm>
            <a:off x="957601" y="5963322"/>
            <a:ext cx="1635981" cy="634769"/>
            <a:chOff x="47328" y="6133065"/>
            <a:chExt cx="1938941" cy="752319"/>
          </a:xfrm>
        </p:grpSpPr>
        <p:sp>
          <p:nvSpPr>
            <p:cNvPr id="56" name="Freeform 5">
              <a:extLst>
                <a:ext uri="{FF2B5EF4-FFF2-40B4-BE49-F238E27FC236}">
                  <a16:creationId xmlns:a16="http://schemas.microsoft.com/office/drawing/2014/main" id="{6E2236D6-F0E4-5A46-9F94-6A7EA96A6C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4059" y="6365643"/>
              <a:ext cx="358360" cy="199352"/>
            </a:xfrm>
            <a:custGeom>
              <a:avLst/>
              <a:gdLst>
                <a:gd name="T0" fmla="*/ 42 w 113"/>
                <a:gd name="T1" fmla="*/ 37 h 62"/>
                <a:gd name="T2" fmla="*/ 42 w 113"/>
                <a:gd name="T3" fmla="*/ 24 h 62"/>
                <a:gd name="T4" fmla="*/ 113 w 113"/>
                <a:gd name="T5" fmla="*/ 24 h 62"/>
                <a:gd name="T6" fmla="*/ 113 w 113"/>
                <a:gd name="T7" fmla="*/ 47 h 62"/>
                <a:gd name="T8" fmla="*/ 103 w 113"/>
                <a:gd name="T9" fmla="*/ 62 h 62"/>
                <a:gd name="T10" fmla="*/ 80 w 113"/>
                <a:gd name="T11" fmla="*/ 62 h 62"/>
                <a:gd name="T12" fmla="*/ 69 w 113"/>
                <a:gd name="T13" fmla="*/ 62 h 62"/>
                <a:gd name="T14" fmla="*/ 57 w 113"/>
                <a:gd name="T15" fmla="*/ 62 h 62"/>
                <a:gd name="T16" fmla="*/ 33 w 113"/>
                <a:gd name="T17" fmla="*/ 62 h 62"/>
                <a:gd name="T18" fmla="*/ 9 w 113"/>
                <a:gd name="T19" fmla="*/ 62 h 62"/>
                <a:gd name="T20" fmla="*/ 0 w 113"/>
                <a:gd name="T21" fmla="*/ 47 h 62"/>
                <a:gd name="T22" fmla="*/ 0 w 113"/>
                <a:gd name="T23" fmla="*/ 13 h 62"/>
                <a:gd name="T24" fmla="*/ 9 w 113"/>
                <a:gd name="T25" fmla="*/ 0 h 62"/>
                <a:gd name="T26" fmla="*/ 103 w 113"/>
                <a:gd name="T27" fmla="*/ 0 h 62"/>
                <a:gd name="T28" fmla="*/ 113 w 113"/>
                <a:gd name="T29" fmla="*/ 0 h 62"/>
                <a:gd name="T30" fmla="*/ 113 w 113"/>
                <a:gd name="T31" fmla="*/ 14 h 62"/>
                <a:gd name="T32" fmla="*/ 16 w 113"/>
                <a:gd name="T33" fmla="*/ 14 h 62"/>
                <a:gd name="T34" fmla="*/ 13 w 113"/>
                <a:gd name="T35" fmla="*/ 19 h 62"/>
                <a:gd name="T36" fmla="*/ 13 w 113"/>
                <a:gd name="T37" fmla="*/ 31 h 62"/>
                <a:gd name="T38" fmla="*/ 13 w 113"/>
                <a:gd name="T39" fmla="*/ 43 h 62"/>
                <a:gd name="T40" fmla="*/ 16 w 113"/>
                <a:gd name="T41" fmla="*/ 47 h 62"/>
                <a:gd name="T42" fmla="*/ 54 w 113"/>
                <a:gd name="T43" fmla="*/ 47 h 62"/>
                <a:gd name="T44" fmla="*/ 97 w 113"/>
                <a:gd name="T45" fmla="*/ 47 h 62"/>
                <a:gd name="T46" fmla="*/ 100 w 113"/>
                <a:gd name="T47" fmla="*/ 43 h 62"/>
                <a:gd name="T48" fmla="*/ 100 w 113"/>
                <a:gd name="T49" fmla="*/ 37 h 62"/>
                <a:gd name="T50" fmla="*/ 42 w 113"/>
                <a:gd name="T51" fmla="*/ 3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3" h="62">
                  <a:moveTo>
                    <a:pt x="42" y="37"/>
                  </a:moveTo>
                  <a:cubicBezTo>
                    <a:pt x="42" y="24"/>
                    <a:pt x="42" y="24"/>
                    <a:pt x="42" y="24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57"/>
                    <a:pt x="110" y="62"/>
                    <a:pt x="103" y="62"/>
                  </a:cubicBezTo>
                  <a:cubicBezTo>
                    <a:pt x="80" y="62"/>
                    <a:pt x="80" y="62"/>
                    <a:pt x="80" y="62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3" y="62"/>
                    <a:pt x="0" y="57"/>
                    <a:pt x="0" y="4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4"/>
                    <a:pt x="3" y="0"/>
                    <a:pt x="9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14"/>
                    <a:pt x="113" y="14"/>
                    <a:pt x="113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4" y="14"/>
                    <a:pt x="13" y="16"/>
                    <a:pt x="13" y="19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5"/>
                    <a:pt x="15" y="47"/>
                    <a:pt x="16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97" y="47"/>
                    <a:pt x="97" y="47"/>
                    <a:pt x="97" y="47"/>
                  </a:cubicBezTo>
                  <a:cubicBezTo>
                    <a:pt x="99" y="47"/>
                    <a:pt x="100" y="45"/>
                    <a:pt x="100" y="43"/>
                  </a:cubicBezTo>
                  <a:cubicBezTo>
                    <a:pt x="100" y="37"/>
                    <a:pt x="100" y="37"/>
                    <a:pt x="100" y="37"/>
                  </a:cubicBezTo>
                  <a:cubicBezTo>
                    <a:pt x="42" y="37"/>
                    <a:pt x="42" y="37"/>
                    <a:pt x="42" y="3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7153" tIns="38576" rIns="77153" bIns="38576" numCol="1" anchor="t" anchorCtr="0" compatLnSpc="1">
              <a:prstTxWarp prst="textNoShape">
                <a:avLst/>
              </a:prstTxWarp>
            </a:bodyPr>
            <a:lstStyle/>
            <a:p>
              <a:pPr defTabSz="771571" fontAlgn="base">
                <a:spcBef>
                  <a:spcPct val="0"/>
                </a:spcBef>
                <a:spcAft>
                  <a:spcPct val="0"/>
                </a:spcAft>
              </a:pPr>
              <a:endParaRPr lang="pl-PL" sz="1519">
                <a:solidFill>
                  <a:srgbClr val="59595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7" name="Freeform 6">
              <a:extLst>
                <a:ext uri="{FF2B5EF4-FFF2-40B4-BE49-F238E27FC236}">
                  <a16:creationId xmlns:a16="http://schemas.microsoft.com/office/drawing/2014/main" id="{4255A978-EB85-9748-9892-65241BCBEE1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230391" y="6365643"/>
              <a:ext cx="359547" cy="199352"/>
            </a:xfrm>
            <a:custGeom>
              <a:avLst/>
              <a:gdLst>
                <a:gd name="T0" fmla="*/ 113 w 113"/>
                <a:gd name="T1" fmla="*/ 62 h 62"/>
                <a:gd name="T2" fmla="*/ 100 w 113"/>
                <a:gd name="T3" fmla="*/ 62 h 62"/>
                <a:gd name="T4" fmla="*/ 100 w 113"/>
                <a:gd name="T5" fmla="*/ 44 h 62"/>
                <a:gd name="T6" fmla="*/ 100 w 113"/>
                <a:gd name="T7" fmla="*/ 37 h 62"/>
                <a:gd name="T8" fmla="*/ 13 w 113"/>
                <a:gd name="T9" fmla="*/ 37 h 62"/>
                <a:gd name="T10" fmla="*/ 13 w 113"/>
                <a:gd name="T11" fmla="*/ 62 h 62"/>
                <a:gd name="T12" fmla="*/ 0 w 113"/>
                <a:gd name="T13" fmla="*/ 62 h 62"/>
                <a:gd name="T14" fmla="*/ 0 w 113"/>
                <a:gd name="T15" fmla="*/ 12 h 62"/>
                <a:gd name="T16" fmla="*/ 12 w 113"/>
                <a:gd name="T17" fmla="*/ 0 h 62"/>
                <a:gd name="T18" fmla="*/ 103 w 113"/>
                <a:gd name="T19" fmla="*/ 0 h 62"/>
                <a:gd name="T20" fmla="*/ 113 w 113"/>
                <a:gd name="T21" fmla="*/ 13 h 62"/>
                <a:gd name="T22" fmla="*/ 113 w 113"/>
                <a:gd name="T23" fmla="*/ 23 h 62"/>
                <a:gd name="T24" fmla="*/ 113 w 113"/>
                <a:gd name="T25" fmla="*/ 43 h 62"/>
                <a:gd name="T26" fmla="*/ 113 w 113"/>
                <a:gd name="T27" fmla="*/ 62 h 62"/>
                <a:gd name="T28" fmla="*/ 13 w 113"/>
                <a:gd name="T29" fmla="*/ 23 h 62"/>
                <a:gd name="T30" fmla="*/ 100 w 113"/>
                <a:gd name="T31" fmla="*/ 23 h 62"/>
                <a:gd name="T32" fmla="*/ 100 w 113"/>
                <a:gd name="T33" fmla="*/ 18 h 62"/>
                <a:gd name="T34" fmla="*/ 97 w 113"/>
                <a:gd name="T35" fmla="*/ 15 h 62"/>
                <a:gd name="T36" fmla="*/ 16 w 113"/>
                <a:gd name="T37" fmla="*/ 15 h 62"/>
                <a:gd name="T38" fmla="*/ 13 w 113"/>
                <a:gd name="T39" fmla="*/ 18 h 62"/>
                <a:gd name="T40" fmla="*/ 13 w 113"/>
                <a:gd name="T41" fmla="*/ 2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62">
                  <a:moveTo>
                    <a:pt x="113" y="62"/>
                  </a:moveTo>
                  <a:cubicBezTo>
                    <a:pt x="100" y="62"/>
                    <a:pt x="100" y="62"/>
                    <a:pt x="100" y="62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37"/>
                    <a:pt x="100" y="37"/>
                    <a:pt x="100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4"/>
                    <a:pt x="4" y="0"/>
                    <a:pt x="12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0" y="0"/>
                    <a:pt x="113" y="4"/>
                    <a:pt x="113" y="1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62"/>
                    <a:pt x="113" y="62"/>
                    <a:pt x="113" y="62"/>
                  </a:cubicBezTo>
                  <a:close/>
                  <a:moveTo>
                    <a:pt x="13" y="23"/>
                  </a:moveTo>
                  <a:cubicBezTo>
                    <a:pt x="100" y="23"/>
                    <a:pt x="100" y="23"/>
                    <a:pt x="100" y="23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6"/>
                    <a:pt x="98" y="15"/>
                    <a:pt x="9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4" y="15"/>
                    <a:pt x="13" y="16"/>
                    <a:pt x="13" y="18"/>
                  </a:cubicBezTo>
                  <a:cubicBezTo>
                    <a:pt x="13" y="23"/>
                    <a:pt x="13" y="23"/>
                    <a:pt x="13" y="2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7153" tIns="38576" rIns="77153" bIns="38576" numCol="1" anchor="t" anchorCtr="0" compatLnSpc="1">
              <a:prstTxWarp prst="textNoShape">
                <a:avLst/>
              </a:prstTxWarp>
            </a:bodyPr>
            <a:lstStyle/>
            <a:p>
              <a:pPr defTabSz="771571" fontAlgn="base">
                <a:spcBef>
                  <a:spcPct val="0"/>
                </a:spcBef>
                <a:spcAft>
                  <a:spcPct val="0"/>
                </a:spcAft>
              </a:pPr>
              <a:endParaRPr lang="pl-PL" sz="1519">
                <a:solidFill>
                  <a:srgbClr val="59595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8" name="Freeform 7">
              <a:extLst>
                <a:ext uri="{FF2B5EF4-FFF2-40B4-BE49-F238E27FC236}">
                  <a16:creationId xmlns:a16="http://schemas.microsoft.com/office/drawing/2014/main" id="{9B6DE607-7EB2-6C49-ADA6-F1C1B0362B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27909" y="6365643"/>
              <a:ext cx="358360" cy="199352"/>
            </a:xfrm>
            <a:custGeom>
              <a:avLst/>
              <a:gdLst>
                <a:gd name="T0" fmla="*/ 0 w 113"/>
                <a:gd name="T1" fmla="*/ 47 h 62"/>
                <a:gd name="T2" fmla="*/ 0 w 113"/>
                <a:gd name="T3" fmla="*/ 62 h 62"/>
                <a:gd name="T4" fmla="*/ 10 w 113"/>
                <a:gd name="T5" fmla="*/ 62 h 62"/>
                <a:gd name="T6" fmla="*/ 113 w 113"/>
                <a:gd name="T7" fmla="*/ 62 h 62"/>
                <a:gd name="T8" fmla="*/ 113 w 113"/>
                <a:gd name="T9" fmla="*/ 47 h 62"/>
                <a:gd name="T10" fmla="*/ 13 w 113"/>
                <a:gd name="T11" fmla="*/ 47 h 62"/>
                <a:gd name="T12" fmla="*/ 13 w 113"/>
                <a:gd name="T13" fmla="*/ 42 h 62"/>
                <a:gd name="T14" fmla="*/ 17 w 113"/>
                <a:gd name="T15" fmla="*/ 37 h 62"/>
                <a:gd name="T16" fmla="*/ 104 w 113"/>
                <a:gd name="T17" fmla="*/ 37 h 62"/>
                <a:gd name="T18" fmla="*/ 113 w 113"/>
                <a:gd name="T19" fmla="*/ 23 h 62"/>
                <a:gd name="T20" fmla="*/ 113 w 113"/>
                <a:gd name="T21" fmla="*/ 13 h 62"/>
                <a:gd name="T22" fmla="*/ 113 w 113"/>
                <a:gd name="T23" fmla="*/ 0 h 62"/>
                <a:gd name="T24" fmla="*/ 104 w 113"/>
                <a:gd name="T25" fmla="*/ 0 h 62"/>
                <a:gd name="T26" fmla="*/ 0 w 113"/>
                <a:gd name="T27" fmla="*/ 0 h 62"/>
                <a:gd name="T28" fmla="*/ 0 w 113"/>
                <a:gd name="T29" fmla="*/ 14 h 62"/>
                <a:gd name="T30" fmla="*/ 101 w 113"/>
                <a:gd name="T31" fmla="*/ 14 h 62"/>
                <a:gd name="T32" fmla="*/ 101 w 113"/>
                <a:gd name="T33" fmla="*/ 18 h 62"/>
                <a:gd name="T34" fmla="*/ 97 w 113"/>
                <a:gd name="T35" fmla="*/ 23 h 62"/>
                <a:gd name="T36" fmla="*/ 10 w 113"/>
                <a:gd name="T37" fmla="*/ 23 h 62"/>
                <a:gd name="T38" fmla="*/ 0 w 113"/>
                <a:gd name="T39" fmla="*/ 37 h 62"/>
                <a:gd name="T40" fmla="*/ 0 w 113"/>
                <a:gd name="T41" fmla="*/ 4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3" h="62">
                  <a:moveTo>
                    <a:pt x="0" y="47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39"/>
                    <a:pt x="14" y="37"/>
                    <a:pt x="17" y="37"/>
                  </a:cubicBezTo>
                  <a:cubicBezTo>
                    <a:pt x="104" y="37"/>
                    <a:pt x="104" y="37"/>
                    <a:pt x="104" y="37"/>
                  </a:cubicBezTo>
                  <a:cubicBezTo>
                    <a:pt x="110" y="37"/>
                    <a:pt x="113" y="32"/>
                    <a:pt x="113" y="2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1" y="18"/>
                    <a:pt x="101" y="18"/>
                    <a:pt x="101" y="18"/>
                  </a:cubicBezTo>
                  <a:cubicBezTo>
                    <a:pt x="101" y="22"/>
                    <a:pt x="99" y="23"/>
                    <a:pt x="97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3" y="24"/>
                    <a:pt x="0" y="28"/>
                    <a:pt x="0" y="37"/>
                  </a:cubicBezTo>
                  <a:cubicBezTo>
                    <a:pt x="0" y="47"/>
                    <a:pt x="0" y="47"/>
                    <a:pt x="0" y="4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7153" tIns="38576" rIns="77153" bIns="38576" numCol="1" anchor="t" anchorCtr="0" compatLnSpc="1">
              <a:prstTxWarp prst="textNoShape">
                <a:avLst/>
              </a:prstTxWarp>
            </a:bodyPr>
            <a:lstStyle/>
            <a:p>
              <a:pPr defTabSz="771571" fontAlgn="base">
                <a:spcBef>
                  <a:spcPct val="0"/>
                </a:spcBef>
                <a:spcAft>
                  <a:spcPct val="0"/>
                </a:spcAft>
              </a:pPr>
              <a:endParaRPr lang="pl-PL" sz="1519">
                <a:solidFill>
                  <a:srgbClr val="59595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59" name="Freeform 8">
              <a:extLst>
                <a:ext uri="{FF2B5EF4-FFF2-40B4-BE49-F238E27FC236}">
                  <a16:creationId xmlns:a16="http://schemas.microsoft.com/office/drawing/2014/main" id="{4154104C-FD50-6D4C-A77A-DD521D77C9E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830499" y="6604154"/>
              <a:ext cx="596871" cy="110356"/>
            </a:xfrm>
            <a:custGeom>
              <a:avLst/>
              <a:gdLst>
                <a:gd name="T0" fmla="*/ 6 w 188"/>
                <a:gd name="T1" fmla="*/ 9 h 34"/>
                <a:gd name="T2" fmla="*/ 4 w 188"/>
                <a:gd name="T3" fmla="*/ 14 h 34"/>
                <a:gd name="T4" fmla="*/ 12 w 188"/>
                <a:gd name="T5" fmla="*/ 22 h 34"/>
                <a:gd name="T6" fmla="*/ 2 w 188"/>
                <a:gd name="T7" fmla="*/ 27 h 34"/>
                <a:gd name="T8" fmla="*/ 6 w 188"/>
                <a:gd name="T9" fmla="*/ 25 h 34"/>
                <a:gd name="T10" fmla="*/ 9 w 188"/>
                <a:gd name="T11" fmla="*/ 20 h 34"/>
                <a:gd name="T12" fmla="*/ 1 w 188"/>
                <a:gd name="T13" fmla="*/ 12 h 34"/>
                <a:gd name="T14" fmla="*/ 12 w 188"/>
                <a:gd name="T15" fmla="*/ 9 h 34"/>
                <a:gd name="T16" fmla="*/ 38 w 188"/>
                <a:gd name="T17" fmla="*/ 23 h 34"/>
                <a:gd name="T18" fmla="*/ 35 w 188"/>
                <a:gd name="T19" fmla="*/ 34 h 34"/>
                <a:gd name="T20" fmla="*/ 28 w 188"/>
                <a:gd name="T21" fmla="*/ 7 h 34"/>
                <a:gd name="T22" fmla="*/ 69 w 188"/>
                <a:gd name="T23" fmla="*/ 9 h 34"/>
                <a:gd name="T24" fmla="*/ 67 w 188"/>
                <a:gd name="T25" fmla="*/ 14 h 34"/>
                <a:gd name="T26" fmla="*/ 74 w 188"/>
                <a:gd name="T27" fmla="*/ 22 h 34"/>
                <a:gd name="T28" fmla="*/ 65 w 188"/>
                <a:gd name="T29" fmla="*/ 27 h 34"/>
                <a:gd name="T30" fmla="*/ 68 w 188"/>
                <a:gd name="T31" fmla="*/ 25 h 34"/>
                <a:gd name="T32" fmla="*/ 71 w 188"/>
                <a:gd name="T33" fmla="*/ 20 h 34"/>
                <a:gd name="T34" fmla="*/ 63 w 188"/>
                <a:gd name="T35" fmla="*/ 12 h 34"/>
                <a:gd name="T36" fmla="*/ 74 w 188"/>
                <a:gd name="T37" fmla="*/ 9 h 34"/>
                <a:gd name="T38" fmla="*/ 98 w 188"/>
                <a:gd name="T39" fmla="*/ 7 h 34"/>
                <a:gd name="T40" fmla="*/ 98 w 188"/>
                <a:gd name="T41" fmla="*/ 9 h 34"/>
                <a:gd name="T42" fmla="*/ 95 w 188"/>
                <a:gd name="T43" fmla="*/ 9 h 34"/>
                <a:gd name="T44" fmla="*/ 95 w 188"/>
                <a:gd name="T45" fmla="*/ 7 h 34"/>
                <a:gd name="T46" fmla="*/ 139 w 188"/>
                <a:gd name="T47" fmla="*/ 22 h 34"/>
                <a:gd name="T48" fmla="*/ 129 w 188"/>
                <a:gd name="T49" fmla="*/ 28 h 34"/>
                <a:gd name="T50" fmla="*/ 121 w 188"/>
                <a:gd name="T51" fmla="*/ 10 h 34"/>
                <a:gd name="T52" fmla="*/ 139 w 188"/>
                <a:gd name="T53" fmla="*/ 17 h 34"/>
                <a:gd name="T54" fmla="*/ 129 w 188"/>
                <a:gd name="T55" fmla="*/ 25 h 34"/>
                <a:gd name="T56" fmla="*/ 137 w 188"/>
                <a:gd name="T57" fmla="*/ 20 h 34"/>
                <a:gd name="T58" fmla="*/ 132 w 188"/>
                <a:gd name="T59" fmla="*/ 10 h 34"/>
                <a:gd name="T60" fmla="*/ 122 w 188"/>
                <a:gd name="T61" fmla="*/ 15 h 34"/>
                <a:gd name="T62" fmla="*/ 161 w 188"/>
                <a:gd name="T63" fmla="*/ 7 h 34"/>
                <a:gd name="T64" fmla="*/ 168 w 188"/>
                <a:gd name="T65" fmla="*/ 7 h 34"/>
                <a:gd name="T66" fmla="*/ 174 w 188"/>
                <a:gd name="T67" fmla="*/ 11 h 34"/>
                <a:gd name="T68" fmla="*/ 185 w 188"/>
                <a:gd name="T69" fmla="*/ 8 h 34"/>
                <a:gd name="T70" fmla="*/ 188 w 188"/>
                <a:gd name="T71" fmla="*/ 27 h 34"/>
                <a:gd name="T72" fmla="*/ 185 w 188"/>
                <a:gd name="T73" fmla="*/ 12 h 34"/>
                <a:gd name="T74" fmla="*/ 177 w 188"/>
                <a:gd name="T75" fmla="*/ 10 h 34"/>
                <a:gd name="T76" fmla="*/ 174 w 188"/>
                <a:gd name="T77" fmla="*/ 27 h 34"/>
                <a:gd name="T78" fmla="*/ 171 w 188"/>
                <a:gd name="T79" fmla="*/ 12 h 34"/>
                <a:gd name="T80" fmla="*/ 164 w 188"/>
                <a:gd name="T81" fmla="*/ 10 h 34"/>
                <a:gd name="T82" fmla="*/ 161 w 188"/>
                <a:gd name="T83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88" h="34">
                  <a:moveTo>
                    <a:pt x="12" y="9"/>
                  </a:moveTo>
                  <a:cubicBezTo>
                    <a:pt x="10" y="11"/>
                    <a:pt x="10" y="11"/>
                    <a:pt x="10" y="11"/>
                  </a:cubicBezTo>
                  <a:cubicBezTo>
                    <a:pt x="9" y="10"/>
                    <a:pt x="7" y="9"/>
                    <a:pt x="6" y="9"/>
                  </a:cubicBezTo>
                  <a:cubicBezTo>
                    <a:pt x="5" y="9"/>
                    <a:pt x="5" y="9"/>
                    <a:pt x="4" y="10"/>
                  </a:cubicBezTo>
                  <a:cubicBezTo>
                    <a:pt x="3" y="10"/>
                    <a:pt x="3" y="11"/>
                    <a:pt x="3" y="12"/>
                  </a:cubicBezTo>
                  <a:cubicBezTo>
                    <a:pt x="3" y="12"/>
                    <a:pt x="3" y="13"/>
                    <a:pt x="4" y="14"/>
                  </a:cubicBezTo>
                  <a:cubicBezTo>
                    <a:pt x="4" y="14"/>
                    <a:pt x="5" y="15"/>
                    <a:pt x="7" y="16"/>
                  </a:cubicBezTo>
                  <a:cubicBezTo>
                    <a:pt x="9" y="17"/>
                    <a:pt x="10" y="18"/>
                    <a:pt x="11" y="19"/>
                  </a:cubicBezTo>
                  <a:cubicBezTo>
                    <a:pt x="11" y="20"/>
                    <a:pt x="12" y="21"/>
                    <a:pt x="12" y="22"/>
                  </a:cubicBezTo>
                  <a:cubicBezTo>
                    <a:pt x="12" y="23"/>
                    <a:pt x="11" y="25"/>
                    <a:pt x="10" y="26"/>
                  </a:cubicBezTo>
                  <a:cubicBezTo>
                    <a:pt x="9" y="27"/>
                    <a:pt x="7" y="28"/>
                    <a:pt x="6" y="28"/>
                  </a:cubicBezTo>
                  <a:cubicBezTo>
                    <a:pt x="5" y="28"/>
                    <a:pt x="3" y="27"/>
                    <a:pt x="2" y="27"/>
                  </a:cubicBezTo>
                  <a:cubicBezTo>
                    <a:pt x="1" y="26"/>
                    <a:pt x="1" y="26"/>
                    <a:pt x="0" y="25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3" y="24"/>
                    <a:pt x="4" y="25"/>
                    <a:pt x="6" y="25"/>
                  </a:cubicBezTo>
                  <a:cubicBezTo>
                    <a:pt x="7" y="25"/>
                    <a:pt x="7" y="25"/>
                    <a:pt x="8" y="24"/>
                  </a:cubicBezTo>
                  <a:cubicBezTo>
                    <a:pt x="9" y="24"/>
                    <a:pt x="9" y="23"/>
                    <a:pt x="9" y="22"/>
                  </a:cubicBezTo>
                  <a:cubicBezTo>
                    <a:pt x="9" y="21"/>
                    <a:pt x="9" y="20"/>
                    <a:pt x="9" y="20"/>
                  </a:cubicBezTo>
                  <a:cubicBezTo>
                    <a:pt x="8" y="19"/>
                    <a:pt x="7" y="19"/>
                    <a:pt x="5" y="18"/>
                  </a:cubicBezTo>
                  <a:cubicBezTo>
                    <a:pt x="4" y="17"/>
                    <a:pt x="2" y="16"/>
                    <a:pt x="2" y="15"/>
                  </a:cubicBezTo>
                  <a:cubicBezTo>
                    <a:pt x="1" y="14"/>
                    <a:pt x="1" y="13"/>
                    <a:pt x="1" y="12"/>
                  </a:cubicBezTo>
                  <a:cubicBezTo>
                    <a:pt x="1" y="10"/>
                    <a:pt x="1" y="9"/>
                    <a:pt x="2" y="8"/>
                  </a:cubicBezTo>
                  <a:cubicBezTo>
                    <a:pt x="3" y="7"/>
                    <a:pt x="5" y="7"/>
                    <a:pt x="6" y="7"/>
                  </a:cubicBezTo>
                  <a:cubicBezTo>
                    <a:pt x="8" y="7"/>
                    <a:pt x="10" y="8"/>
                    <a:pt x="12" y="9"/>
                  </a:cubicBezTo>
                  <a:close/>
                  <a:moveTo>
                    <a:pt x="28" y="7"/>
                  </a:moveTo>
                  <a:cubicBezTo>
                    <a:pt x="31" y="7"/>
                    <a:pt x="31" y="7"/>
                    <a:pt x="31" y="7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28" y="7"/>
                    <a:pt x="28" y="7"/>
                    <a:pt x="28" y="7"/>
                  </a:cubicBezTo>
                  <a:close/>
                  <a:moveTo>
                    <a:pt x="74" y="9"/>
                  </a:moveTo>
                  <a:cubicBezTo>
                    <a:pt x="73" y="11"/>
                    <a:pt x="73" y="11"/>
                    <a:pt x="73" y="11"/>
                  </a:cubicBezTo>
                  <a:cubicBezTo>
                    <a:pt x="71" y="10"/>
                    <a:pt x="70" y="9"/>
                    <a:pt x="69" y="9"/>
                  </a:cubicBezTo>
                  <a:cubicBezTo>
                    <a:pt x="68" y="9"/>
                    <a:pt x="67" y="9"/>
                    <a:pt x="67" y="10"/>
                  </a:cubicBezTo>
                  <a:cubicBezTo>
                    <a:pt x="66" y="10"/>
                    <a:pt x="66" y="11"/>
                    <a:pt x="66" y="12"/>
                  </a:cubicBezTo>
                  <a:cubicBezTo>
                    <a:pt x="66" y="12"/>
                    <a:pt x="66" y="13"/>
                    <a:pt x="67" y="14"/>
                  </a:cubicBezTo>
                  <a:cubicBezTo>
                    <a:pt x="67" y="14"/>
                    <a:pt x="68" y="15"/>
                    <a:pt x="70" y="16"/>
                  </a:cubicBezTo>
                  <a:cubicBezTo>
                    <a:pt x="71" y="17"/>
                    <a:pt x="73" y="18"/>
                    <a:pt x="73" y="19"/>
                  </a:cubicBezTo>
                  <a:cubicBezTo>
                    <a:pt x="74" y="20"/>
                    <a:pt x="74" y="21"/>
                    <a:pt x="74" y="22"/>
                  </a:cubicBezTo>
                  <a:cubicBezTo>
                    <a:pt x="74" y="23"/>
                    <a:pt x="74" y="25"/>
                    <a:pt x="73" y="26"/>
                  </a:cubicBezTo>
                  <a:cubicBezTo>
                    <a:pt x="72" y="27"/>
                    <a:pt x="70" y="28"/>
                    <a:pt x="68" y="28"/>
                  </a:cubicBezTo>
                  <a:cubicBezTo>
                    <a:pt x="67" y="28"/>
                    <a:pt x="66" y="27"/>
                    <a:pt x="65" y="27"/>
                  </a:cubicBezTo>
                  <a:cubicBezTo>
                    <a:pt x="64" y="26"/>
                    <a:pt x="63" y="26"/>
                    <a:pt x="63" y="25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5" y="24"/>
                    <a:pt x="67" y="25"/>
                    <a:pt x="68" y="25"/>
                  </a:cubicBezTo>
                  <a:cubicBezTo>
                    <a:pt x="69" y="25"/>
                    <a:pt x="70" y="25"/>
                    <a:pt x="71" y="24"/>
                  </a:cubicBezTo>
                  <a:cubicBezTo>
                    <a:pt x="72" y="24"/>
                    <a:pt x="72" y="23"/>
                    <a:pt x="72" y="22"/>
                  </a:cubicBezTo>
                  <a:cubicBezTo>
                    <a:pt x="72" y="21"/>
                    <a:pt x="72" y="20"/>
                    <a:pt x="71" y="20"/>
                  </a:cubicBezTo>
                  <a:cubicBezTo>
                    <a:pt x="71" y="19"/>
                    <a:pt x="70" y="19"/>
                    <a:pt x="68" y="18"/>
                  </a:cubicBezTo>
                  <a:cubicBezTo>
                    <a:pt x="66" y="17"/>
                    <a:pt x="65" y="16"/>
                    <a:pt x="64" y="15"/>
                  </a:cubicBezTo>
                  <a:cubicBezTo>
                    <a:pt x="64" y="14"/>
                    <a:pt x="63" y="13"/>
                    <a:pt x="63" y="12"/>
                  </a:cubicBezTo>
                  <a:cubicBezTo>
                    <a:pt x="63" y="10"/>
                    <a:pt x="64" y="9"/>
                    <a:pt x="65" y="8"/>
                  </a:cubicBezTo>
                  <a:cubicBezTo>
                    <a:pt x="66" y="7"/>
                    <a:pt x="67" y="7"/>
                    <a:pt x="69" y="7"/>
                  </a:cubicBezTo>
                  <a:cubicBezTo>
                    <a:pt x="71" y="7"/>
                    <a:pt x="73" y="8"/>
                    <a:pt x="74" y="9"/>
                  </a:cubicBezTo>
                  <a:close/>
                  <a:moveTo>
                    <a:pt x="95" y="0"/>
                  </a:moveTo>
                  <a:cubicBezTo>
                    <a:pt x="98" y="0"/>
                    <a:pt x="98" y="0"/>
                    <a:pt x="98" y="0"/>
                  </a:cubicBezTo>
                  <a:cubicBezTo>
                    <a:pt x="98" y="7"/>
                    <a:pt x="98" y="7"/>
                    <a:pt x="98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5" y="9"/>
                    <a:pt x="95" y="9"/>
                    <a:pt x="95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5" y="0"/>
                    <a:pt x="95" y="0"/>
                    <a:pt x="95" y="0"/>
                  </a:cubicBezTo>
                  <a:close/>
                  <a:moveTo>
                    <a:pt x="137" y="20"/>
                  </a:moveTo>
                  <a:cubicBezTo>
                    <a:pt x="139" y="22"/>
                    <a:pt x="139" y="22"/>
                    <a:pt x="139" y="22"/>
                  </a:cubicBezTo>
                  <a:cubicBezTo>
                    <a:pt x="138" y="23"/>
                    <a:pt x="137" y="24"/>
                    <a:pt x="136" y="25"/>
                  </a:cubicBezTo>
                  <a:cubicBezTo>
                    <a:pt x="135" y="26"/>
                    <a:pt x="134" y="26"/>
                    <a:pt x="133" y="27"/>
                  </a:cubicBezTo>
                  <a:cubicBezTo>
                    <a:pt x="132" y="27"/>
                    <a:pt x="131" y="28"/>
                    <a:pt x="129" y="28"/>
                  </a:cubicBezTo>
                  <a:cubicBezTo>
                    <a:pt x="126" y="28"/>
                    <a:pt x="123" y="27"/>
                    <a:pt x="122" y="24"/>
                  </a:cubicBezTo>
                  <a:cubicBezTo>
                    <a:pt x="120" y="22"/>
                    <a:pt x="119" y="20"/>
                    <a:pt x="119" y="17"/>
                  </a:cubicBezTo>
                  <a:cubicBezTo>
                    <a:pt x="119" y="15"/>
                    <a:pt x="120" y="12"/>
                    <a:pt x="121" y="10"/>
                  </a:cubicBezTo>
                  <a:cubicBezTo>
                    <a:pt x="123" y="8"/>
                    <a:pt x="126" y="7"/>
                    <a:pt x="129" y="7"/>
                  </a:cubicBezTo>
                  <a:cubicBezTo>
                    <a:pt x="132" y="7"/>
                    <a:pt x="135" y="8"/>
                    <a:pt x="137" y="11"/>
                  </a:cubicBezTo>
                  <a:cubicBezTo>
                    <a:pt x="139" y="12"/>
                    <a:pt x="139" y="15"/>
                    <a:pt x="139" y="17"/>
                  </a:cubicBezTo>
                  <a:cubicBezTo>
                    <a:pt x="121" y="17"/>
                    <a:pt x="121" y="17"/>
                    <a:pt x="121" y="17"/>
                  </a:cubicBezTo>
                  <a:cubicBezTo>
                    <a:pt x="122" y="20"/>
                    <a:pt x="122" y="22"/>
                    <a:pt x="124" y="23"/>
                  </a:cubicBezTo>
                  <a:cubicBezTo>
                    <a:pt x="125" y="25"/>
                    <a:pt x="127" y="25"/>
                    <a:pt x="129" y="25"/>
                  </a:cubicBezTo>
                  <a:cubicBezTo>
                    <a:pt x="130" y="25"/>
                    <a:pt x="131" y="25"/>
                    <a:pt x="132" y="25"/>
                  </a:cubicBezTo>
                  <a:cubicBezTo>
                    <a:pt x="133" y="24"/>
                    <a:pt x="134" y="24"/>
                    <a:pt x="134" y="23"/>
                  </a:cubicBezTo>
                  <a:cubicBezTo>
                    <a:pt x="135" y="23"/>
                    <a:pt x="136" y="22"/>
                    <a:pt x="137" y="20"/>
                  </a:cubicBezTo>
                  <a:close/>
                  <a:moveTo>
                    <a:pt x="137" y="15"/>
                  </a:moveTo>
                  <a:cubicBezTo>
                    <a:pt x="136" y="14"/>
                    <a:pt x="136" y="13"/>
                    <a:pt x="135" y="12"/>
                  </a:cubicBezTo>
                  <a:cubicBezTo>
                    <a:pt x="134" y="11"/>
                    <a:pt x="134" y="10"/>
                    <a:pt x="132" y="10"/>
                  </a:cubicBezTo>
                  <a:cubicBezTo>
                    <a:pt x="131" y="9"/>
                    <a:pt x="130" y="9"/>
                    <a:pt x="129" y="9"/>
                  </a:cubicBezTo>
                  <a:cubicBezTo>
                    <a:pt x="127" y="9"/>
                    <a:pt x="125" y="10"/>
                    <a:pt x="124" y="11"/>
                  </a:cubicBezTo>
                  <a:cubicBezTo>
                    <a:pt x="123" y="12"/>
                    <a:pt x="122" y="13"/>
                    <a:pt x="122" y="15"/>
                  </a:cubicBezTo>
                  <a:cubicBezTo>
                    <a:pt x="137" y="15"/>
                    <a:pt x="137" y="15"/>
                    <a:pt x="137" y="15"/>
                  </a:cubicBezTo>
                  <a:close/>
                  <a:moveTo>
                    <a:pt x="158" y="7"/>
                  </a:moveTo>
                  <a:cubicBezTo>
                    <a:pt x="161" y="7"/>
                    <a:pt x="161" y="7"/>
                    <a:pt x="161" y="7"/>
                  </a:cubicBezTo>
                  <a:cubicBezTo>
                    <a:pt x="161" y="11"/>
                    <a:pt x="161" y="11"/>
                    <a:pt x="161" y="11"/>
                  </a:cubicBezTo>
                  <a:cubicBezTo>
                    <a:pt x="162" y="9"/>
                    <a:pt x="163" y="8"/>
                    <a:pt x="163" y="8"/>
                  </a:cubicBezTo>
                  <a:cubicBezTo>
                    <a:pt x="165" y="7"/>
                    <a:pt x="166" y="7"/>
                    <a:pt x="168" y="7"/>
                  </a:cubicBezTo>
                  <a:cubicBezTo>
                    <a:pt x="168" y="7"/>
                    <a:pt x="169" y="7"/>
                    <a:pt x="170" y="7"/>
                  </a:cubicBezTo>
                  <a:cubicBezTo>
                    <a:pt x="171" y="8"/>
                    <a:pt x="172" y="8"/>
                    <a:pt x="172" y="9"/>
                  </a:cubicBezTo>
                  <a:cubicBezTo>
                    <a:pt x="173" y="9"/>
                    <a:pt x="173" y="10"/>
                    <a:pt x="174" y="11"/>
                  </a:cubicBezTo>
                  <a:cubicBezTo>
                    <a:pt x="175" y="10"/>
                    <a:pt x="176" y="9"/>
                    <a:pt x="177" y="8"/>
                  </a:cubicBezTo>
                  <a:cubicBezTo>
                    <a:pt x="178" y="7"/>
                    <a:pt x="180" y="7"/>
                    <a:pt x="181" y="7"/>
                  </a:cubicBezTo>
                  <a:cubicBezTo>
                    <a:pt x="182" y="7"/>
                    <a:pt x="184" y="7"/>
                    <a:pt x="185" y="8"/>
                  </a:cubicBezTo>
                  <a:cubicBezTo>
                    <a:pt x="186" y="8"/>
                    <a:pt x="187" y="9"/>
                    <a:pt x="187" y="11"/>
                  </a:cubicBezTo>
                  <a:cubicBezTo>
                    <a:pt x="188" y="12"/>
                    <a:pt x="188" y="14"/>
                    <a:pt x="188" y="16"/>
                  </a:cubicBezTo>
                  <a:cubicBezTo>
                    <a:pt x="188" y="27"/>
                    <a:pt x="188" y="27"/>
                    <a:pt x="188" y="27"/>
                  </a:cubicBezTo>
                  <a:cubicBezTo>
                    <a:pt x="185" y="27"/>
                    <a:pt x="185" y="27"/>
                    <a:pt x="185" y="27"/>
                  </a:cubicBezTo>
                  <a:cubicBezTo>
                    <a:pt x="185" y="16"/>
                    <a:pt x="185" y="16"/>
                    <a:pt x="185" y="16"/>
                  </a:cubicBezTo>
                  <a:cubicBezTo>
                    <a:pt x="185" y="14"/>
                    <a:pt x="185" y="13"/>
                    <a:pt x="185" y="12"/>
                  </a:cubicBezTo>
                  <a:cubicBezTo>
                    <a:pt x="184" y="11"/>
                    <a:pt x="184" y="10"/>
                    <a:pt x="183" y="10"/>
                  </a:cubicBezTo>
                  <a:cubicBezTo>
                    <a:pt x="182" y="9"/>
                    <a:pt x="182" y="9"/>
                    <a:pt x="181" y="9"/>
                  </a:cubicBezTo>
                  <a:cubicBezTo>
                    <a:pt x="179" y="9"/>
                    <a:pt x="178" y="10"/>
                    <a:pt x="177" y="10"/>
                  </a:cubicBezTo>
                  <a:cubicBezTo>
                    <a:pt x="176" y="11"/>
                    <a:pt x="175" y="12"/>
                    <a:pt x="175" y="13"/>
                  </a:cubicBezTo>
                  <a:cubicBezTo>
                    <a:pt x="174" y="14"/>
                    <a:pt x="174" y="16"/>
                    <a:pt x="174" y="19"/>
                  </a:cubicBezTo>
                  <a:cubicBezTo>
                    <a:pt x="174" y="27"/>
                    <a:pt x="174" y="27"/>
                    <a:pt x="174" y="27"/>
                  </a:cubicBezTo>
                  <a:cubicBezTo>
                    <a:pt x="172" y="27"/>
                    <a:pt x="172" y="27"/>
                    <a:pt x="172" y="27"/>
                  </a:cubicBezTo>
                  <a:cubicBezTo>
                    <a:pt x="172" y="17"/>
                    <a:pt x="172" y="17"/>
                    <a:pt x="172" y="17"/>
                  </a:cubicBezTo>
                  <a:cubicBezTo>
                    <a:pt x="172" y="15"/>
                    <a:pt x="172" y="13"/>
                    <a:pt x="171" y="12"/>
                  </a:cubicBezTo>
                  <a:cubicBezTo>
                    <a:pt x="171" y="11"/>
                    <a:pt x="170" y="10"/>
                    <a:pt x="170" y="10"/>
                  </a:cubicBezTo>
                  <a:cubicBezTo>
                    <a:pt x="169" y="9"/>
                    <a:pt x="168" y="9"/>
                    <a:pt x="167" y="9"/>
                  </a:cubicBezTo>
                  <a:cubicBezTo>
                    <a:pt x="166" y="9"/>
                    <a:pt x="165" y="10"/>
                    <a:pt x="164" y="10"/>
                  </a:cubicBezTo>
                  <a:cubicBezTo>
                    <a:pt x="163" y="11"/>
                    <a:pt x="162" y="12"/>
                    <a:pt x="161" y="13"/>
                  </a:cubicBezTo>
                  <a:cubicBezTo>
                    <a:pt x="161" y="14"/>
                    <a:pt x="161" y="16"/>
                    <a:pt x="161" y="19"/>
                  </a:cubicBezTo>
                  <a:cubicBezTo>
                    <a:pt x="161" y="27"/>
                    <a:pt x="161" y="27"/>
                    <a:pt x="161" y="27"/>
                  </a:cubicBezTo>
                  <a:cubicBezTo>
                    <a:pt x="158" y="27"/>
                    <a:pt x="158" y="27"/>
                    <a:pt x="158" y="27"/>
                  </a:cubicBezTo>
                  <a:cubicBezTo>
                    <a:pt x="158" y="7"/>
                    <a:pt x="158" y="7"/>
                    <a:pt x="158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7153" tIns="38576" rIns="77153" bIns="38576" numCol="1" anchor="t" anchorCtr="0" compatLnSpc="1">
              <a:prstTxWarp prst="textNoShape">
                <a:avLst/>
              </a:prstTxWarp>
            </a:bodyPr>
            <a:lstStyle/>
            <a:p>
              <a:pPr defTabSz="771571" fontAlgn="base">
                <a:spcBef>
                  <a:spcPct val="0"/>
                </a:spcBef>
                <a:spcAft>
                  <a:spcPct val="0"/>
                </a:spcAft>
              </a:pPr>
              <a:endParaRPr lang="pl-PL" sz="1519">
                <a:solidFill>
                  <a:srgbClr val="59595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0" name="Freeform 9">
              <a:extLst>
                <a:ext uri="{FF2B5EF4-FFF2-40B4-BE49-F238E27FC236}">
                  <a16:creationId xmlns:a16="http://schemas.microsoft.com/office/drawing/2014/main" id="{F4CBADF2-A031-1C48-B54D-1E8D1E1202E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7328" y="6133065"/>
              <a:ext cx="1040668" cy="752319"/>
            </a:xfrm>
            <a:custGeom>
              <a:avLst/>
              <a:gdLst>
                <a:gd name="T0" fmla="*/ 144 w 328"/>
                <a:gd name="T1" fmla="*/ 177 h 233"/>
                <a:gd name="T2" fmla="*/ 159 w 328"/>
                <a:gd name="T3" fmla="*/ 105 h 233"/>
                <a:gd name="T4" fmla="*/ 144 w 328"/>
                <a:gd name="T5" fmla="*/ 177 h 233"/>
                <a:gd name="T6" fmla="*/ 185 w 328"/>
                <a:gd name="T7" fmla="*/ 56 h 233"/>
                <a:gd name="T8" fmla="*/ 169 w 328"/>
                <a:gd name="T9" fmla="*/ 128 h 233"/>
                <a:gd name="T10" fmla="*/ 185 w 328"/>
                <a:gd name="T11" fmla="*/ 5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8" h="233">
                  <a:moveTo>
                    <a:pt x="144" y="177"/>
                  </a:moveTo>
                  <a:cubicBezTo>
                    <a:pt x="328" y="127"/>
                    <a:pt x="158" y="0"/>
                    <a:pt x="159" y="105"/>
                  </a:cubicBezTo>
                  <a:cubicBezTo>
                    <a:pt x="211" y="57"/>
                    <a:pt x="220" y="143"/>
                    <a:pt x="144" y="177"/>
                  </a:cubicBezTo>
                  <a:close/>
                  <a:moveTo>
                    <a:pt x="185" y="56"/>
                  </a:moveTo>
                  <a:cubicBezTo>
                    <a:pt x="0" y="102"/>
                    <a:pt x="168" y="233"/>
                    <a:pt x="169" y="128"/>
                  </a:cubicBezTo>
                  <a:cubicBezTo>
                    <a:pt x="115" y="174"/>
                    <a:pt x="109" y="89"/>
                    <a:pt x="185" y="56"/>
                  </a:cubicBezTo>
                  <a:close/>
                </a:path>
              </a:pathLst>
            </a:custGeom>
            <a:solidFill>
              <a:srgbClr val="FF5D23"/>
            </a:solidFill>
            <a:ln>
              <a:noFill/>
            </a:ln>
          </p:spPr>
          <p:txBody>
            <a:bodyPr vert="horz" wrap="square" lIns="77153" tIns="38576" rIns="77153" bIns="38576" numCol="1" anchor="t" anchorCtr="0" compatLnSpc="1">
              <a:prstTxWarp prst="textNoShape">
                <a:avLst/>
              </a:prstTxWarp>
            </a:bodyPr>
            <a:lstStyle/>
            <a:p>
              <a:pPr defTabSz="771571" fontAlgn="base">
                <a:spcBef>
                  <a:spcPct val="0"/>
                </a:spcBef>
                <a:spcAft>
                  <a:spcPct val="0"/>
                </a:spcAft>
              </a:pPr>
              <a:endParaRPr lang="pl-PL" sz="1519">
                <a:solidFill>
                  <a:srgbClr val="59595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1" name="Freeform 10">
              <a:extLst>
                <a:ext uri="{FF2B5EF4-FFF2-40B4-BE49-F238E27FC236}">
                  <a16:creationId xmlns:a16="http://schemas.microsoft.com/office/drawing/2014/main" id="{7AC45381-6281-7049-AE81-64185A4940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78395" y="6643312"/>
              <a:ext cx="507874" cy="28479"/>
            </a:xfrm>
            <a:custGeom>
              <a:avLst/>
              <a:gdLst>
                <a:gd name="T0" fmla="*/ 0 w 428"/>
                <a:gd name="T1" fmla="*/ 0 h 24"/>
                <a:gd name="T2" fmla="*/ 428 w 428"/>
                <a:gd name="T3" fmla="*/ 0 h 24"/>
                <a:gd name="T4" fmla="*/ 428 w 428"/>
                <a:gd name="T5" fmla="*/ 24 h 24"/>
                <a:gd name="T6" fmla="*/ 0 w 428"/>
                <a:gd name="T7" fmla="*/ 24 h 24"/>
                <a:gd name="T8" fmla="*/ 0 w 428"/>
                <a:gd name="T9" fmla="*/ 0 h 24"/>
                <a:gd name="T10" fmla="*/ 0 w 42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8" h="24">
                  <a:moveTo>
                    <a:pt x="0" y="0"/>
                  </a:moveTo>
                  <a:lnTo>
                    <a:pt x="428" y="0"/>
                  </a:lnTo>
                  <a:lnTo>
                    <a:pt x="428" y="24"/>
                  </a:lnTo>
                  <a:lnTo>
                    <a:pt x="0" y="2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5D23"/>
            </a:solidFill>
            <a:ln>
              <a:noFill/>
            </a:ln>
          </p:spPr>
          <p:txBody>
            <a:bodyPr vert="horz" wrap="square" lIns="77153" tIns="38576" rIns="77153" bIns="38576" numCol="1" anchor="t" anchorCtr="0" compatLnSpc="1">
              <a:prstTxWarp prst="textNoShape">
                <a:avLst/>
              </a:prstTxWarp>
            </a:bodyPr>
            <a:lstStyle/>
            <a:p>
              <a:pPr defTabSz="771571" fontAlgn="base">
                <a:spcBef>
                  <a:spcPct val="0"/>
                </a:spcBef>
                <a:spcAft>
                  <a:spcPct val="0"/>
                </a:spcAft>
              </a:pPr>
              <a:endParaRPr lang="pl-PL" sz="1519">
                <a:solidFill>
                  <a:srgbClr val="595959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6" name="Grupa 5">
            <a:extLst>
              <a:ext uri="{FF2B5EF4-FFF2-40B4-BE49-F238E27FC236}">
                <a16:creationId xmlns:a16="http://schemas.microsoft.com/office/drawing/2014/main" id="{F967131A-8F11-461D-AACC-137BA309CC0D}"/>
              </a:ext>
            </a:extLst>
          </p:cNvPr>
          <p:cNvGrpSpPr/>
          <p:nvPr/>
        </p:nvGrpSpPr>
        <p:grpSpPr>
          <a:xfrm>
            <a:off x="999488" y="2162849"/>
            <a:ext cx="3439205" cy="662305"/>
            <a:chOff x="96973" y="1760707"/>
            <a:chExt cx="4076095" cy="1784933"/>
          </a:xfrm>
        </p:grpSpPr>
        <p:sp>
          <p:nvSpPr>
            <p:cNvPr id="40" name="Prostokąt zaokrąglony 39">
              <a:extLst>
                <a:ext uri="{FF2B5EF4-FFF2-40B4-BE49-F238E27FC236}">
                  <a16:creationId xmlns:a16="http://schemas.microsoft.com/office/drawing/2014/main" id="{3743B728-2369-3D47-B227-BD885C22CE31}"/>
                </a:ext>
              </a:extLst>
            </p:cNvPr>
            <p:cNvSpPr/>
            <p:nvPr/>
          </p:nvSpPr>
          <p:spPr>
            <a:xfrm>
              <a:off x="156323" y="1760707"/>
              <a:ext cx="3921801" cy="1784933"/>
            </a:xfrm>
            <a:prstGeom prst="roundRect">
              <a:avLst/>
            </a:prstGeom>
            <a:solidFill>
              <a:srgbClr val="FFFFFF">
                <a:alpha val="53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71571" fontAlgn="base">
                <a:spcBef>
                  <a:spcPct val="0"/>
                </a:spcBef>
                <a:spcAft>
                  <a:spcPct val="0"/>
                </a:spcAft>
              </a:pPr>
              <a:endParaRPr lang="en-GB" sz="1519" dirty="0">
                <a:solidFill>
                  <a:srgbClr val="F8F8F8"/>
                </a:solidFill>
                <a:latin typeface="Century Gothic" panose="020F0302020204030204"/>
              </a:endParaRPr>
            </a:p>
          </p:txBody>
        </p:sp>
        <p:sp>
          <p:nvSpPr>
            <p:cNvPr id="31" name="Prostokąt 30">
              <a:extLst>
                <a:ext uri="{FF2B5EF4-FFF2-40B4-BE49-F238E27FC236}">
                  <a16:creationId xmlns:a16="http://schemas.microsoft.com/office/drawing/2014/main" id="{EEFBB06D-B931-524A-81F0-0D1378AFF656}"/>
                </a:ext>
              </a:extLst>
            </p:cNvPr>
            <p:cNvSpPr/>
            <p:nvPr/>
          </p:nvSpPr>
          <p:spPr bwMode="auto">
            <a:xfrm>
              <a:off x="96973" y="1773455"/>
              <a:ext cx="4076095" cy="862951"/>
            </a:xfrm>
            <a:prstGeom prst="rect">
              <a:avLst/>
            </a:prstGeom>
            <a:no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54305" tIns="123444" rIns="154305" bIns="12344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defTabSz="771571" fontAlgn="base">
                <a:spcBef>
                  <a:spcPts val="84"/>
                </a:spcBef>
                <a:spcAft>
                  <a:spcPts val="506"/>
                </a:spcAft>
              </a:pP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10 </a:t>
              </a:r>
              <a:r>
                <a:rPr lang="en-GB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bcm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/year (to PL)</a:t>
              </a:r>
              <a:b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</a:b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3 </a:t>
              </a:r>
              <a:r>
                <a:rPr lang="en-GB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bcm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/year (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to DK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)</a:t>
              </a:r>
            </a:p>
            <a:p>
              <a:pPr defTabSz="771571" fontAlgn="base">
                <a:spcBef>
                  <a:spcPts val="84"/>
                </a:spcBef>
                <a:spcAft>
                  <a:spcPts val="506"/>
                </a:spcAft>
              </a:pP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Commissioning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: </a:t>
              </a:r>
              <a:r>
                <a:rPr lang="pl-PL" sz="844" b="1" dirty="0" err="1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October</a:t>
              </a:r>
              <a:r>
                <a:rPr lang="pl-PL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 </a:t>
              </a:r>
              <a:r>
                <a:rPr lang="en-GB" sz="844" b="1" dirty="0">
                  <a:solidFill>
                    <a:srgbClr val="595959">
                      <a:lumMod val="65000"/>
                      <a:lumOff val="35000"/>
                    </a:srgbClr>
                  </a:solidFill>
                  <a:latin typeface="Century Gothic" panose="020B0502020202020204" pitchFamily="34" charset="0"/>
                </a:rPr>
                <a:t>2022</a:t>
              </a:r>
            </a:p>
          </p:txBody>
        </p:sp>
        <p:pic>
          <p:nvPicPr>
            <p:cNvPr id="62" name="Obraz 61">
              <a:extLst>
                <a:ext uri="{FF2B5EF4-FFF2-40B4-BE49-F238E27FC236}">
                  <a16:creationId xmlns:a16="http://schemas.microsoft.com/office/drawing/2014/main" id="{C3D6747E-3E43-AA43-83C5-3E70573D75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7086"/>
            <a:stretch/>
          </p:blipFill>
          <p:spPr bwMode="auto">
            <a:xfrm>
              <a:off x="2398441" y="1850168"/>
              <a:ext cx="1647257" cy="934275"/>
            </a:xfrm>
            <a:prstGeom prst="rect">
              <a:avLst/>
            </a:prstGeom>
            <a:solidFill>
              <a:schemeClr val="bg1">
                <a:alpha val="67000"/>
              </a:schemeClr>
            </a:solidFill>
            <a:ln>
              <a:noFill/>
            </a:ln>
          </p:spPr>
        </p:pic>
      </p:grpSp>
      <p:pic>
        <p:nvPicPr>
          <p:cNvPr id="63" name="Obraz 62">
            <a:extLst>
              <a:ext uri="{FF2B5EF4-FFF2-40B4-BE49-F238E27FC236}">
                <a16:creationId xmlns:a16="http://schemas.microsoft.com/office/drawing/2014/main" id="{23FE1B54-7AA3-474D-A849-E8D5A9E5882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267"/>
          <a:stretch/>
        </p:blipFill>
        <p:spPr bwMode="auto">
          <a:xfrm>
            <a:off x="5267667" y="2088453"/>
            <a:ext cx="424221" cy="475484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</p:pic>
      <p:sp>
        <p:nvSpPr>
          <p:cNvPr id="46" name="Prostokąt 45">
            <a:extLst>
              <a:ext uri="{FF2B5EF4-FFF2-40B4-BE49-F238E27FC236}">
                <a16:creationId xmlns:a16="http://schemas.microsoft.com/office/drawing/2014/main" id="{52B41D1E-789C-432E-B218-6ED2F30B5D0B}"/>
              </a:ext>
            </a:extLst>
          </p:cNvPr>
          <p:cNvSpPr/>
          <p:nvPr/>
        </p:nvSpPr>
        <p:spPr>
          <a:xfrm>
            <a:off x="938490" y="6509563"/>
            <a:ext cx="10287000" cy="102113"/>
          </a:xfrm>
          <a:prstGeom prst="rect">
            <a:avLst/>
          </a:prstGeom>
          <a:solidFill>
            <a:srgbClr val="FF5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 fontAlgn="base">
              <a:spcBef>
                <a:spcPct val="0"/>
              </a:spcBef>
              <a:spcAft>
                <a:spcPct val="0"/>
              </a:spcAft>
            </a:pPr>
            <a:endParaRPr lang="pl-PL" sz="1519">
              <a:solidFill>
                <a:srgbClr val="FF5D23"/>
              </a:solidFill>
              <a:latin typeface="Century Gothic" panose="020F0302020204030204"/>
            </a:endParaRPr>
          </a:p>
        </p:txBody>
      </p:sp>
      <p:cxnSp>
        <p:nvCxnSpPr>
          <p:cNvPr id="16" name="Łącznik prosty 15">
            <a:extLst>
              <a:ext uri="{FF2B5EF4-FFF2-40B4-BE49-F238E27FC236}">
                <a16:creationId xmlns:a16="http://schemas.microsoft.com/office/drawing/2014/main" id="{47D850CC-2A5F-4F74-81C6-BE2700782B08}"/>
              </a:ext>
            </a:extLst>
          </p:cNvPr>
          <p:cNvCxnSpPr/>
          <p:nvPr/>
        </p:nvCxnSpPr>
        <p:spPr>
          <a:xfrm>
            <a:off x="7528055" y="4291624"/>
            <a:ext cx="73945" cy="983457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Schemat blokowy: łącznik 16">
            <a:extLst>
              <a:ext uri="{FF2B5EF4-FFF2-40B4-BE49-F238E27FC236}">
                <a16:creationId xmlns:a16="http://schemas.microsoft.com/office/drawing/2014/main" id="{82F5C481-209A-4A8D-A2BB-A164C10CDC8A}"/>
              </a:ext>
            </a:extLst>
          </p:cNvPr>
          <p:cNvSpPr/>
          <p:nvPr/>
        </p:nvSpPr>
        <p:spPr>
          <a:xfrm>
            <a:off x="7474473" y="4688703"/>
            <a:ext cx="178916" cy="177573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571" fontAlgn="base">
              <a:spcBef>
                <a:spcPct val="0"/>
              </a:spcBef>
              <a:spcAft>
                <a:spcPct val="0"/>
              </a:spcAft>
            </a:pPr>
            <a:endParaRPr lang="pl-PL" sz="1519">
              <a:solidFill>
                <a:srgbClr val="F8F8F8"/>
              </a:solidFill>
              <a:latin typeface="Century Gothic" panose="020F0302020204030204"/>
            </a:endParaRPr>
          </a:p>
        </p:txBody>
      </p:sp>
      <p:sp>
        <p:nvSpPr>
          <p:cNvPr id="54" name="Prostokąt 53">
            <a:extLst>
              <a:ext uri="{FF2B5EF4-FFF2-40B4-BE49-F238E27FC236}">
                <a16:creationId xmlns:a16="http://schemas.microsoft.com/office/drawing/2014/main" id="{06EEDD51-9C1C-4B7A-A640-55FBA484B09D}"/>
              </a:ext>
            </a:extLst>
          </p:cNvPr>
          <p:cNvSpPr/>
          <p:nvPr/>
        </p:nvSpPr>
        <p:spPr>
          <a:xfrm>
            <a:off x="5054381" y="5720090"/>
            <a:ext cx="3071768" cy="11379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771571" fontAlgn="base">
              <a:spcBef>
                <a:spcPts val="84"/>
              </a:spcBef>
              <a:spcAft>
                <a:spcPct val="0"/>
              </a:spcAft>
            </a:pPr>
            <a:endParaRPr lang="en-GB" sz="886" b="1" dirty="0">
              <a:solidFill>
                <a:srgbClr val="595959">
                  <a:lumMod val="65000"/>
                  <a:lumOff val="35000"/>
                </a:srgb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4" name="Grupa 63">
            <a:extLst>
              <a:ext uri="{FF2B5EF4-FFF2-40B4-BE49-F238E27FC236}">
                <a16:creationId xmlns:a16="http://schemas.microsoft.com/office/drawing/2014/main" id="{44B6FE12-23F4-451B-8E46-B28853D38B0D}"/>
              </a:ext>
            </a:extLst>
          </p:cNvPr>
          <p:cNvGrpSpPr/>
          <p:nvPr/>
        </p:nvGrpSpPr>
        <p:grpSpPr>
          <a:xfrm>
            <a:off x="5069181" y="5727726"/>
            <a:ext cx="3071767" cy="720619"/>
            <a:chOff x="6669377" y="5089101"/>
            <a:chExt cx="3740580" cy="821282"/>
          </a:xfrm>
        </p:grpSpPr>
        <p:sp>
          <p:nvSpPr>
            <p:cNvPr id="65" name="Prostokąt zaokrąglony 52">
              <a:extLst>
                <a:ext uri="{FF2B5EF4-FFF2-40B4-BE49-F238E27FC236}">
                  <a16:creationId xmlns:a16="http://schemas.microsoft.com/office/drawing/2014/main" id="{CD66F6B9-3AE6-4101-B80F-42AC66AEBA26}"/>
                </a:ext>
              </a:extLst>
            </p:cNvPr>
            <p:cNvSpPr/>
            <p:nvPr/>
          </p:nvSpPr>
          <p:spPr>
            <a:xfrm>
              <a:off x="6837920" y="5089101"/>
              <a:ext cx="3223595" cy="716783"/>
            </a:xfrm>
            <a:prstGeom prst="roundRect">
              <a:avLst/>
            </a:prstGeom>
            <a:solidFill>
              <a:srgbClr val="FFFFFF">
                <a:alpha val="53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71571" fontAlgn="base">
                <a:spcBef>
                  <a:spcPct val="0"/>
                </a:spcBef>
                <a:spcAft>
                  <a:spcPct val="0"/>
                </a:spcAft>
              </a:pPr>
              <a:endParaRPr lang="en-GB" sz="1519" dirty="0">
                <a:solidFill>
                  <a:srgbClr val="F8F8F8"/>
                </a:solidFill>
                <a:latin typeface="Century Gothic" panose="020F0302020204030204"/>
              </a:endParaRPr>
            </a:p>
          </p:txBody>
        </p:sp>
        <p:sp>
          <p:nvSpPr>
            <p:cNvPr id="66" name="Prostokąt 65">
              <a:extLst>
                <a:ext uri="{FF2B5EF4-FFF2-40B4-BE49-F238E27FC236}">
                  <a16:creationId xmlns:a16="http://schemas.microsoft.com/office/drawing/2014/main" id="{8F810C0E-2A60-418F-B525-A5071F638324}"/>
                </a:ext>
              </a:extLst>
            </p:cNvPr>
            <p:cNvSpPr/>
            <p:nvPr/>
          </p:nvSpPr>
          <p:spPr>
            <a:xfrm>
              <a:off x="6669377" y="5173359"/>
              <a:ext cx="3740580" cy="73702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5D23"/>
                </a:buClr>
                <a:buSzPct val="85000"/>
                <a:tabLst>
                  <a:tab pos="151368" algn="l"/>
                  <a:tab pos="304074" algn="l"/>
                </a:tabLst>
                <a:defRPr/>
              </a:pPr>
              <a:r>
                <a:rPr lang="pl-PL" sz="1013" b="1" dirty="0">
                  <a:solidFill>
                    <a:srgbClr val="FAB77B">
                      <a:lumMod val="75000"/>
                    </a:srgbClr>
                  </a:solidFill>
                  <a:latin typeface="Century Gothic" panose="020B0502020202020204" pitchFamily="34" charset="0"/>
                </a:rPr>
                <a:t>NORTH –SOUTH CORRIDOR  / UKRAINE</a:t>
              </a:r>
            </a:p>
            <a:p>
              <a:pPr algn="ctr" defTabSz="771571" fontAlgn="base">
                <a:spcBef>
                  <a:spcPct val="0"/>
                </a:spcBef>
                <a:spcAft>
                  <a:spcPts val="506"/>
                </a:spcAft>
                <a:buClr>
                  <a:srgbClr val="FF5D23"/>
                </a:buClr>
                <a:buSzPct val="85000"/>
                <a:tabLst>
                  <a:tab pos="151368" algn="l"/>
                  <a:tab pos="304074" algn="l"/>
                </a:tabLst>
                <a:defRPr/>
              </a:pPr>
              <a:r>
                <a:rPr lang="pl-PL" sz="1013" b="1">
                  <a:solidFill>
                    <a:srgbClr val="FAB77B">
                      <a:lumMod val="75000"/>
                    </a:srgbClr>
                  </a:solidFill>
                  <a:latin typeface="Century Gothic" panose="020B0502020202020204" pitchFamily="34" charset="0"/>
                </a:rPr>
                <a:t>UNDER PREPARATION</a:t>
              </a:r>
              <a:endParaRPr lang="en-GB" sz="1013" b="1" dirty="0">
                <a:solidFill>
                  <a:srgbClr val="FAB77B">
                    <a:lumMod val="75000"/>
                  </a:srgbClr>
                </a:solidFill>
                <a:latin typeface="Century Gothic" panose="020B0502020202020204" pitchFamily="34" charset="0"/>
              </a:endParaRPr>
            </a:p>
            <a:p>
              <a:pPr algn="ctr" defTabSz="771571" fontAlgn="base">
                <a:spcBef>
                  <a:spcPts val="84"/>
                </a:spcBef>
                <a:spcAft>
                  <a:spcPct val="0"/>
                </a:spcAft>
              </a:pPr>
              <a:endParaRPr lang="en-GB" sz="844" b="1" dirty="0">
                <a:solidFill>
                  <a:srgbClr val="595959">
                    <a:lumMod val="65000"/>
                    <a:lumOff val="35000"/>
                  </a:srgbClr>
                </a:solidFill>
                <a:latin typeface="Century Gothic" panose="020B0502020202020204" pitchFamily="34" charset="0"/>
              </a:endParaRPr>
            </a:p>
          </p:txBody>
        </p:sp>
      </p:grpSp>
      <p:cxnSp>
        <p:nvCxnSpPr>
          <p:cNvPr id="67" name="Łącznik prosty 66">
            <a:extLst>
              <a:ext uri="{FF2B5EF4-FFF2-40B4-BE49-F238E27FC236}">
                <a16:creationId xmlns:a16="http://schemas.microsoft.com/office/drawing/2014/main" id="{4043A6C9-2751-435F-B238-6793096EA1B8}"/>
              </a:ext>
            </a:extLst>
          </p:cNvPr>
          <p:cNvCxnSpPr>
            <a:cxnSpLocks/>
          </p:cNvCxnSpPr>
          <p:nvPr/>
        </p:nvCxnSpPr>
        <p:spPr>
          <a:xfrm flipH="1">
            <a:off x="7528054" y="3835769"/>
            <a:ext cx="319003" cy="455855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9" name="Obraz 68">
            <a:extLst>
              <a:ext uri="{FF2B5EF4-FFF2-40B4-BE49-F238E27FC236}">
                <a16:creationId xmlns:a16="http://schemas.microsoft.com/office/drawing/2014/main" id="{973F1C5A-2DA6-402B-962B-ACEC6DA111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16162" y="6011081"/>
            <a:ext cx="1661714" cy="473449"/>
          </a:xfrm>
          <a:prstGeom prst="rect">
            <a:avLst/>
          </a:prstGeom>
        </p:spPr>
      </p:pic>
      <p:sp>
        <p:nvSpPr>
          <p:cNvPr id="68" name="pole tekstowe 67">
            <a:extLst>
              <a:ext uri="{FF2B5EF4-FFF2-40B4-BE49-F238E27FC236}">
                <a16:creationId xmlns:a16="http://schemas.microsoft.com/office/drawing/2014/main" id="{19112694-BA95-4830-90A4-D680AB7363A0}"/>
              </a:ext>
            </a:extLst>
          </p:cNvPr>
          <p:cNvSpPr txBox="1"/>
          <p:nvPr/>
        </p:nvSpPr>
        <p:spPr>
          <a:xfrm>
            <a:off x="1170162" y="1231102"/>
            <a:ext cx="6577879" cy="3261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771571" fontAlgn="base">
              <a:spcBef>
                <a:spcPct val="0"/>
              </a:spcBef>
              <a:spcAft>
                <a:spcPct val="0"/>
              </a:spcAft>
            </a:pPr>
            <a:r>
              <a:rPr lang="pl-PL" sz="1519" b="1" dirty="0">
                <a:solidFill>
                  <a:srgbClr val="595959"/>
                </a:solidFill>
                <a:latin typeface="Century Gothic" pitchFamily="34" charset="0"/>
                <a:cs typeface="Arial" charset="0"/>
              </a:rPr>
              <a:t>GIPL AS PART OF REGIONAL INFRASTRUCTURE DEVELOPMENT</a:t>
            </a:r>
            <a:endParaRPr lang="pl-PL" sz="1519" b="1" dirty="0">
              <a:solidFill>
                <a:srgbClr val="595959"/>
              </a:solidFill>
              <a:latin typeface="Arial" charset="0"/>
              <a:cs typeface="Arial" charset="0"/>
            </a:endParaRPr>
          </a:p>
        </p:txBody>
      </p:sp>
      <p:sp>
        <p:nvSpPr>
          <p:cNvPr id="70" name="Pavadinimas 1">
            <a:extLst>
              <a:ext uri="{FF2B5EF4-FFF2-40B4-BE49-F238E27FC236}">
                <a16:creationId xmlns:a16="http://schemas.microsoft.com/office/drawing/2014/main" id="{3DE15306-4744-46FB-B777-335C5709A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010" y="122112"/>
            <a:ext cx="10462656" cy="582612"/>
          </a:xfrm>
        </p:spPr>
        <p:txBody>
          <a:bodyPr>
            <a:noAutofit/>
          </a:bodyPr>
          <a:lstStyle/>
          <a:p>
            <a:r>
              <a:rPr lang="lt-LT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Lenkijos dujų strateginiai projektai</a:t>
            </a:r>
          </a:p>
        </p:txBody>
      </p:sp>
    </p:spTree>
    <p:extLst>
      <p:ext uri="{BB962C8B-B14F-4D97-AF65-F5344CB8AC3E}">
        <p14:creationId xmlns:p14="http://schemas.microsoft.com/office/powerpoint/2010/main" val="2806612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8FA80B6D-83CF-48B4-814B-D3B582BF1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980282"/>
            <a:ext cx="10287000" cy="5507036"/>
          </a:xfrm>
          <a:prstGeom prst="rect">
            <a:avLst/>
          </a:prstGeom>
        </p:spPr>
      </p:pic>
      <p:sp>
        <p:nvSpPr>
          <p:cNvPr id="4" name="Pavadinimas 1">
            <a:extLst>
              <a:ext uri="{FF2B5EF4-FFF2-40B4-BE49-F238E27FC236}">
                <a16:creationId xmlns:a16="http://schemas.microsoft.com/office/drawing/2014/main" id="{BC173C37-D2A2-46D9-95BA-FCA73C0B4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568" y="174525"/>
            <a:ext cx="10462656" cy="582612"/>
          </a:xfrm>
        </p:spPr>
        <p:txBody>
          <a:bodyPr/>
          <a:lstStyle/>
          <a:p>
            <a:r>
              <a:rPr lang="lt-LT" dirty="0"/>
              <a:t>Lenkijos dujų jungtys su kitomis šalimis</a:t>
            </a:r>
            <a:r>
              <a:rPr lang="en-US" dirty="0"/>
              <a:t> 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398980745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0B214-B34B-4607-BD96-A238FC199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sz="4800" dirty="0">
                <a:solidFill>
                  <a:schemeClr val="bg1"/>
                </a:solidFill>
                <a:latin typeface="Century Gothic" panose="020B0502020202020204" pitchFamily="34" charset="0"/>
              </a:rPr>
              <a:t>Ačiū už dėmesį</a:t>
            </a:r>
            <a:endParaRPr lang="lt-LT" dirty="0">
              <a:latin typeface="Century Gothic" panose="020B0502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5A4CB0-0218-44A1-A723-562BDEABFFC6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737102" y="4127425"/>
            <a:ext cx="3791617" cy="135122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www.ambergrid.lt</a:t>
            </a:r>
            <a:endParaRPr lang="lt-LT" sz="1600" dirty="0">
              <a:solidFill>
                <a:schemeClr val="bg1"/>
              </a:solidFill>
              <a:latin typeface="Century Gothic" panose="020B0502020202020204" pitchFamily="34" charset="0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pt-BR" sz="1600" dirty="0">
                <a:solidFill>
                  <a:schemeClr val="bg1"/>
                </a:solidFill>
                <a:latin typeface="Century Gothic" panose="020B0502020202020204" pitchFamily="34" charset="0"/>
                <a:cs typeface="Calibri"/>
              </a:rPr>
              <a:t>Info@ambergrid.lt</a:t>
            </a:r>
          </a:p>
          <a:p>
            <a:pPr>
              <a:lnSpc>
                <a:spcPct val="150000"/>
              </a:lnSpc>
            </a:pPr>
            <a:r>
              <a:rPr lang="pt-BR" sz="1600" dirty="0">
                <a:solidFill>
                  <a:schemeClr val="bg1"/>
                </a:solidFill>
                <a:latin typeface="Century Gothic" panose="020B0502020202020204" pitchFamily="34" charset="0"/>
                <a:cs typeface="Calibri"/>
              </a:rPr>
              <a:t>+370 5 236 0855</a:t>
            </a:r>
          </a:p>
        </p:txBody>
      </p:sp>
    </p:spTree>
    <p:extLst>
      <p:ext uri="{BB962C8B-B14F-4D97-AF65-F5344CB8AC3E}">
        <p14:creationId xmlns:p14="http://schemas.microsoft.com/office/powerpoint/2010/main" val="1304108508"/>
      </p:ext>
    </p:extLst>
  </p:cSld>
  <p:clrMapOvr>
    <a:masterClrMapping/>
  </p:clrMapOvr>
</p:sld>
</file>

<file path=ppt/theme/theme1.xml><?xml version="1.0" encoding="utf-8"?>
<a:theme xmlns:a="http://schemas.openxmlformats.org/drawingml/2006/main" name="Prezentacijos skaidrė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uriny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lnSpc>
            <a:spcPts val="2000"/>
          </a:lnSpc>
          <a:defRPr sz="1400" dirty="0">
            <a:solidFill>
              <a:schemeClr val="bg1"/>
            </a:solidFill>
            <a:latin typeface="Century Gothic" panose="020B0502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Veiklo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o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Viena_nuotrauk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eksto išdėstyma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lnSpc>
            <a:spcPts val="4000"/>
          </a:lnSpc>
          <a:defRPr sz="4000" dirty="0" err="1">
            <a:solidFill>
              <a:srgbClr val="5A6266"/>
            </a:solidFill>
            <a:latin typeface="Century Gothic" panose="020B0502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Infografika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Žemėlapia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Jungties parametra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Ikono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Laiko skalė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Ačiū už dėmesį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2_Custom Design">
  <a:themeElements>
    <a:clrScheme name="2_Custom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2_Custom Design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2_Custom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 xsi:nil="true"/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0A3FD002-90A8-463E-A178-C136098838A8}"/>
</file>

<file path=customXml/itemProps2.xml><?xml version="1.0" encoding="utf-8"?>
<ds:datastoreItem xmlns:ds="http://schemas.openxmlformats.org/officeDocument/2006/customXml" ds:itemID="{026C938C-74EB-4DFD-8FFD-2221418F695C}"/>
</file>

<file path=docProps/app.xml><?xml version="1.0" encoding="utf-8"?>
<Properties xmlns="http://schemas.openxmlformats.org/officeDocument/2006/extended-properties" xmlns:vt="http://schemas.openxmlformats.org/officeDocument/2006/docPropsVTypes">
  <TotalTime>4247</TotalTime>
  <Words>1005</Words>
  <Application>Microsoft Office PowerPoint</Application>
  <PresentationFormat>Plačiaekranė</PresentationFormat>
  <Paragraphs>124</Paragraphs>
  <Slides>12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8</vt:i4>
      </vt:variant>
      <vt:variant>
        <vt:lpstr>Tema</vt:lpstr>
      </vt:variant>
      <vt:variant>
        <vt:i4>13</vt:i4>
      </vt:variant>
      <vt:variant>
        <vt:lpstr>Skaidrių pavadinimai</vt:lpstr>
      </vt:variant>
      <vt:variant>
        <vt:i4>12</vt:i4>
      </vt:variant>
    </vt:vector>
  </HeadingPairs>
  <TitlesOfParts>
    <vt:vector size="33" baseType="lpstr">
      <vt:lpstr>Arial</vt:lpstr>
      <vt:lpstr>Calibri</vt:lpstr>
      <vt:lpstr>Calibri Light</vt:lpstr>
      <vt:lpstr>Century Gothic</vt:lpstr>
      <vt:lpstr>Helvetica</vt:lpstr>
      <vt:lpstr>Manrope</vt:lpstr>
      <vt:lpstr>Times New Roman</vt:lpstr>
      <vt:lpstr>Wingdings</vt:lpstr>
      <vt:lpstr>Prezentacijos skaidrės</vt:lpstr>
      <vt:lpstr>Turinys</vt:lpstr>
      <vt:lpstr>Veiklos</vt:lpstr>
      <vt:lpstr>Temos</vt:lpstr>
      <vt:lpstr>Viena_nuotrauka</vt:lpstr>
      <vt:lpstr>Teksto išdėstymas</vt:lpstr>
      <vt:lpstr>Infografikai</vt:lpstr>
      <vt:lpstr>Žemėlapiai</vt:lpstr>
      <vt:lpstr>Jungties parametrai</vt:lpstr>
      <vt:lpstr>Ikonos</vt:lpstr>
      <vt:lpstr>Laiko skalė</vt:lpstr>
      <vt:lpstr>Ačiū už dėmesį</vt:lpstr>
      <vt:lpstr>2_Custom Design</vt:lpstr>
      <vt:lpstr>„PowerPoint“ pateiktis</vt:lpstr>
      <vt:lpstr>Dujų suvartojimas Lietuvoje, TWh</vt:lpstr>
      <vt:lpstr>Importo į Lietuvą ir tarpvalstybinių srautų tendencijos</vt:lpstr>
      <vt:lpstr>Regiono dujų rinka – status quo</vt:lpstr>
      <vt:lpstr>„PowerPoint“ pateiktis</vt:lpstr>
      <vt:lpstr>Vertintinos naudos Lietuvai dėl bendros tarifų zonos sukūrimo </vt:lpstr>
      <vt:lpstr>„PowerPoint“ pateiktis</vt:lpstr>
      <vt:lpstr>„PowerPoint“ pateiktis</vt:lpstr>
      <vt:lpstr>GIPL Komerciniai užsakymai ir fizinis srautas 2022 m. gegužės mėn. </vt:lpstr>
      <vt:lpstr>Lenkijos dujų strateginiai projektai</vt:lpstr>
      <vt:lpstr>Lenkijos dujų jungtys su kitomis šalimis </vt:lpstr>
      <vt:lpstr>Ačiū už dėmesį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 "Amber Grid" prezentacija</dc:title>
  <dc:creator>L.Rudzianskiene@ambergrid.lt</dc:creator>
  <cp:lastModifiedBy>Vytautas Ruolia</cp:lastModifiedBy>
  <cp:revision>881</cp:revision>
  <dcterms:created xsi:type="dcterms:W3CDTF">2021-09-30T09:34:12Z</dcterms:created>
  <dcterms:modified xsi:type="dcterms:W3CDTF">2022-05-26T10:38:12Z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5d43cbe-1d34-4aee-b177-a8008a220178_Enabled">
    <vt:lpwstr>true</vt:lpwstr>
  </property>
  <property fmtid="{D5CDD505-2E9C-101B-9397-08002B2CF9AE}" pid="3" name="MSIP_Label_25d43cbe-1d34-4aee-b177-a8008a220178_SetDate">
    <vt:lpwstr>2022-03-08T07:13:20Z</vt:lpwstr>
  </property>
  <property fmtid="{D5CDD505-2E9C-101B-9397-08002B2CF9AE}" pid="4" name="MSIP_Label_25d43cbe-1d34-4aee-b177-a8008a220178_Method">
    <vt:lpwstr>Privileged</vt:lpwstr>
  </property>
  <property fmtid="{D5CDD505-2E9C-101B-9397-08002B2CF9AE}" pid="5" name="MSIP_Label_25d43cbe-1d34-4aee-b177-a8008a220178_Name">
    <vt:lpwstr>ExternalUnprotected</vt:lpwstr>
  </property>
  <property fmtid="{D5CDD505-2E9C-101B-9397-08002B2CF9AE}" pid="6" name="MSIP_Label_25d43cbe-1d34-4aee-b177-a8008a220178_SiteId">
    <vt:lpwstr>e54289c6-b630-4215-acc5-57eec01212d6</vt:lpwstr>
  </property>
  <property fmtid="{D5CDD505-2E9C-101B-9397-08002B2CF9AE}" pid="7" name="MSIP_Label_25d43cbe-1d34-4aee-b177-a8008a220178_ActionId">
    <vt:lpwstr>75b35377-8bad-44d2-b20c-056e4455c53c</vt:lpwstr>
  </property>
  <property fmtid="{D5CDD505-2E9C-101B-9397-08002B2CF9AE}" pid="8" name="MSIP_Label_25d43cbe-1d34-4aee-b177-a8008a220178_ContentBits">
    <vt:lpwstr>0</vt:lpwstr>
  </property>
  <property fmtid="{D5CDD505-2E9C-101B-9397-08002B2CF9AE}" pid="9" name="ContentTypeId">
    <vt:lpwstr>0x01010030D9DBA0AD9F4678BDDB4D5C3B1BB0E2000B7028C022D7F345A60887BB29820B25</vt:lpwstr>
  </property>
</Properties>
</file>