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ink/ink1.xml" ContentType="application/inkml+xml"/>
  <Override PartName="/ppt/notesSlides/notesSlide15.xml" ContentType="application/vnd.openxmlformats-officedocument.presentationml.notesSlide+xml"/>
  <Override PartName="/ppt/ink/ink2.xml" ContentType="application/inkml+xml"/>
  <Override PartName="/ppt/notesSlides/notesSlide16.xml" ContentType="application/vnd.openxmlformats-officedocument.presentationml.notesSlide+xml"/>
  <Override PartName="/ppt/ink/ink3.xml" ContentType="application/inkml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365" r:id="rId5"/>
    <p:sldId id="499" r:id="rId6"/>
    <p:sldId id="410" r:id="rId7"/>
    <p:sldId id="413" r:id="rId8"/>
    <p:sldId id="428" r:id="rId9"/>
    <p:sldId id="379" r:id="rId10"/>
    <p:sldId id="493" r:id="rId11"/>
    <p:sldId id="492" r:id="rId12"/>
    <p:sldId id="489" r:id="rId13"/>
    <p:sldId id="477" r:id="rId14"/>
    <p:sldId id="415" r:id="rId15"/>
    <p:sldId id="500" r:id="rId16"/>
    <p:sldId id="473" r:id="rId17"/>
    <p:sldId id="501" r:id="rId18"/>
    <p:sldId id="434" r:id="rId19"/>
    <p:sldId id="502" r:id="rId20"/>
    <p:sldId id="503" r:id="rId21"/>
    <p:sldId id="377" r:id="rId22"/>
  </p:sldIdLst>
  <p:sldSz cx="9144000" cy="6858000" type="screen4x3"/>
  <p:notesSz cx="6669088" cy="9926638"/>
  <p:embeddedFontLst>
    <p:embeddedFont>
      <p:font typeface="Myriad Pro" panose="020B050303040302020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16">
          <p15:clr>
            <a:srgbClr val="A4A3A4"/>
          </p15:clr>
        </p15:guide>
        <p15:guide id="2" orient="horz" pos="2387">
          <p15:clr>
            <a:srgbClr val="A4A3A4"/>
          </p15:clr>
        </p15:guide>
        <p15:guide id="3" orient="horz" pos="2296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orient="horz" pos="514">
          <p15:clr>
            <a:srgbClr val="A4A3A4"/>
          </p15:clr>
        </p15:guide>
        <p15:guide id="6" orient="horz" pos="289">
          <p15:clr>
            <a:srgbClr val="A4A3A4"/>
          </p15:clr>
        </p15:guide>
        <p15:guide id="7" orient="horz" pos="4201">
          <p15:clr>
            <a:srgbClr val="A4A3A4"/>
          </p15:clr>
        </p15:guide>
        <p15:guide id="8" orient="horz" pos="890">
          <p15:clr>
            <a:srgbClr val="A4A3A4"/>
          </p15:clr>
        </p15:guide>
        <p15:guide id="9" pos="5465">
          <p15:clr>
            <a:srgbClr val="A4A3A4"/>
          </p15:clr>
        </p15:guide>
        <p15:guide id="10" pos="368">
          <p15:clr>
            <a:srgbClr val="A4A3A4"/>
          </p15:clr>
        </p15:guide>
        <p15:guide id="11" pos="2925">
          <p15:clr>
            <a:srgbClr val="A4A3A4"/>
          </p15:clr>
        </p15:guide>
        <p15:guide id="1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EB9311-410B-4E6A-1765-7B3A3C35E61F}" name="COPEC" initials="COPEC" userId="COPEC" providerId="None"/>
  <p188:author id="{666BE4A9-2343-B8C9-0A2D-3CFD2AA9858B}" name="Ioanna Blioni" initials="IB" userId="Ioanna Blioni" providerId="None"/>
  <p188:author id="{3B5557B0-7901-2697-232C-4B5C08214D20}" name="Sylvain Lehnhard" initials="SL" userId="S::sylvain.lehnhard@eca.europa.eu::bcbfa5ae-8756-4056-bd3d-578fc62140c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oanna Blioni" initials="IB" lastIdx="11" clrIdx="0">
    <p:extLst>
      <p:ext uri="{19B8F6BF-5375-455C-9EA6-DF929625EA0E}">
        <p15:presenceInfo xmlns:p15="http://schemas.microsoft.com/office/powerpoint/2012/main" userId="S-1-5-21-1004336348-117609710-725345543-51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6731"/>
    <a:srgbClr val="000000"/>
    <a:srgbClr val="4F428E"/>
    <a:srgbClr val="943980"/>
    <a:srgbClr val="FCD300"/>
    <a:srgbClr val="A8B621"/>
    <a:srgbClr val="2AB172"/>
    <a:srgbClr val="026938"/>
    <a:srgbClr val="025388"/>
    <a:srgbClr val="00B0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67" autoAdjust="0"/>
    <p:restoredTop sz="94676" autoAdjust="0"/>
  </p:normalViewPr>
  <p:slideViewPr>
    <p:cSldViewPr showGuides="1">
      <p:cViewPr varScale="1">
        <p:scale>
          <a:sx n="85" d="100"/>
          <a:sy n="85" d="100"/>
        </p:scale>
        <p:origin x="686" y="53"/>
      </p:cViewPr>
      <p:guideLst>
        <p:guide orient="horz" pos="1616"/>
        <p:guide orient="horz" pos="2387"/>
        <p:guide orient="horz" pos="2296"/>
        <p:guide orient="horz" pos="3974"/>
        <p:guide orient="horz" pos="514"/>
        <p:guide orient="horz" pos="289"/>
        <p:guide orient="horz" pos="4201"/>
        <p:guide orient="horz" pos="890"/>
        <p:guide pos="5465"/>
        <p:guide pos="368"/>
        <p:guide pos="2925"/>
        <p:guide pos="2880"/>
      </p:guideLst>
    </p:cSldViewPr>
  </p:slideViewPr>
  <p:outlineViewPr>
    <p:cViewPr>
      <p:scale>
        <a:sx n="33" d="100"/>
        <a:sy n="33" d="100"/>
      </p:scale>
      <p:origin x="0" y="-22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385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9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9" y="3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/>
          <a:lstStyle>
            <a:lvl1pPr algn="r">
              <a:defRPr sz="1200"/>
            </a:lvl1pPr>
          </a:lstStyle>
          <a:p>
            <a:fld id="{1D463EFD-1833-4B8C-A646-082C6480CF20}" type="datetimeFigureOut">
              <a:rPr lang="en-GB" smtClean="0"/>
              <a:t>28/11/2025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428588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9" y="9428588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 anchor="b"/>
          <a:lstStyle>
            <a:lvl1pPr algn="r">
              <a:defRPr sz="1200"/>
            </a:lvl1pPr>
          </a:lstStyle>
          <a:p>
            <a:fld id="{CB50F567-488C-40AE-8535-98BF55D3D28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00054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24T13:03:33.963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0,'97'4,"139"25,-178-21,127 11,-107-11,145-6,-116-3,-82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24T13:22:52.695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25 0,'987'-25'0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0-24T14:15:30.228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24,'8'0,"8"0,5 0,3-4,6-1,3-1,-1 2,-1 1,-6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9" y="3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303236-547E-4DDA-9530-FFBCF2715B9D}" type="datetimeFigureOut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07" tIns="45203" rIns="90407" bIns="45203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8"/>
            <a:ext cx="5335270" cy="4466987"/>
          </a:xfrm>
          <a:prstGeom prst="rect">
            <a:avLst/>
          </a:prstGeom>
        </p:spPr>
        <p:txBody>
          <a:bodyPr vert="horz" lIns="90407" tIns="45203" rIns="90407" bIns="45203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8588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9" y="9428588"/>
            <a:ext cx="2889938" cy="496332"/>
          </a:xfrm>
          <a:prstGeom prst="rect">
            <a:avLst/>
          </a:prstGeom>
        </p:spPr>
        <p:txBody>
          <a:bodyPr vert="horz" lIns="90407" tIns="45203" rIns="90407" bIns="4520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D4D40F-72A1-4EF9-8A6F-9C16C5A8AEC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50665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None/>
            </a:pPr>
            <a:endParaRPr lang="lt-LT" sz="1200" b="0" i="0" u="none" strike="noStrike" baseline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070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B9033-AD0A-050E-5D9D-1B5DCBCB4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CE8328-4C13-59DB-4F98-B07E6BF723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C082C7-900A-0A26-4AE0-4B7A392324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endParaRPr lang="lt-LT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630E5-488B-56DA-2B99-A63078A9CF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9774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66909" y="4715158"/>
            <a:ext cx="5335270" cy="4469257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lt-LT" sz="1150" b="1" i="0" u="none" strike="noStrike" baseline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0055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6788" y="658813"/>
            <a:ext cx="4735512" cy="35512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8200" y="4387256"/>
            <a:ext cx="6290399" cy="5184576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endParaRPr lang="lt-LT" sz="12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3751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784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kern="1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+mn-lt"/>
              <a:ea typeface="Arial Unicode MS"/>
              <a:cs typeface="Arial Unicode M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0892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11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6571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9708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249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590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F8D78B-5BCD-F195-8F32-9E8DB810A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ACCC2D-36CE-16AB-F742-C4DF427013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58826A-9289-097B-5020-BE4A3D0DC8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06E6F-1E09-9BB9-1D49-A7CF988A4E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735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5968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014F8-EF22-F952-75BC-8C4B043F2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9D57A8-B442-CE1C-C22F-503D227314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105D1C-FF07-7B79-A968-C8F496880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2D4B40-F8AA-BF86-AE81-B3E35C59A5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026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9908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24ADD-4DF2-AE6A-34C6-B1AD35E94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44C94D-9AD7-1E00-97CD-F43DE03C6E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2EC77-2641-35C0-6B14-BDB066DE6C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425558-E930-0277-7CCD-FC1E45B431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6342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1007F52-C664-463C-A924-6A144E9B8602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8774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D4D40F-72A1-4EF9-8A6F-9C16C5A8AEC9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3179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6000" y="2052000"/>
            <a:ext cx="5220000" cy="864000"/>
          </a:xfrm>
        </p:spPr>
        <p:txBody>
          <a:bodyPr/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00" y="2952000"/>
            <a:ext cx="5220000" cy="936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576000" y="648000"/>
            <a:ext cx="5220000" cy="360362"/>
          </a:xfrm>
        </p:spPr>
        <p:txBody>
          <a:bodyPr/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FA848-1C06-4B43-8275-77D8FEE15E59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Page </a:t>
            </a:r>
            <a:fld id="{85F245DA-2D72-4102-ADC0-00E0B09FA3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460680-BB64-4A6C-97F5-779C883D62C5}"/>
              </a:ext>
            </a:extLst>
          </p:cNvPr>
          <p:cNvPicPr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887" y="2082889"/>
            <a:ext cx="2265526" cy="112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2733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1"/>
          <p:cNvGrpSpPr>
            <a:grpSpLocks/>
          </p:cNvGrpSpPr>
          <p:nvPr userDrawn="1"/>
        </p:nvGrpSpPr>
        <p:grpSpPr bwMode="auto">
          <a:xfrm>
            <a:off x="576263" y="4508500"/>
            <a:ext cx="2008187" cy="900113"/>
            <a:chOff x="116601" y="5744680"/>
            <a:chExt cx="2088000" cy="936000"/>
          </a:xfrm>
        </p:grpSpPr>
        <p:sp>
          <p:nvSpPr>
            <p:cNvPr id="7" name="Rectangle 6"/>
            <p:cNvSpPr/>
            <p:nvPr/>
          </p:nvSpPr>
          <p:spPr>
            <a:xfrm>
              <a:off x="116601" y="5744680"/>
              <a:ext cx="2088000" cy="936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8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565" y="5780680"/>
              <a:ext cx="1784072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6000" y="2052000"/>
            <a:ext cx="8064000" cy="864000"/>
          </a:xfrm>
        </p:spPr>
        <p:txBody>
          <a:bodyPr/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00" y="2952000"/>
            <a:ext cx="4032000" cy="936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576000" y="648000"/>
            <a:ext cx="8064000" cy="360362"/>
          </a:xfrm>
        </p:spPr>
        <p:txBody>
          <a:bodyPr/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  <a:endParaRPr lang="en-GB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B1346-9242-40D9-8E32-44F99E362579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Slide </a:t>
            </a:r>
            <a:fld id="{E3FBC1CC-11C2-4562-83F8-23DBB5937006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309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White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96" r="-4996"/>
          <a:stretch>
            <a:fillRect/>
          </a:stretch>
        </p:blipFill>
        <p:spPr bwMode="auto">
          <a:xfrm>
            <a:off x="7135813" y="6021388"/>
            <a:ext cx="1617662" cy="7127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1572904"/>
            <a:ext cx="8064000" cy="540000"/>
          </a:xfrm>
        </p:spPr>
        <p:txBody>
          <a:bodyPr anchor="t">
            <a:normAutofit/>
          </a:bodyPr>
          <a:lstStyle>
            <a:lvl1pPr algn="l">
              <a:defRPr sz="3200" b="1" cap="none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00" y="2052000"/>
            <a:ext cx="8064000" cy="360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1858C-2BA5-4569-B904-C1557B188AA5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accent4"/>
                </a:solidFill>
              </a:defRPr>
            </a:lvl1pPr>
          </a:lstStyle>
          <a:p>
            <a:pPr>
              <a:defRPr/>
            </a:pPr>
            <a:r>
              <a:rPr lang="en-GB" dirty="0"/>
              <a:t>Slide </a:t>
            </a:r>
            <a:fld id="{723E2691-B0E8-4B86-B762-E07BB190863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0472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1572904"/>
            <a:ext cx="8064000" cy="540000"/>
          </a:xfrm>
        </p:spPr>
        <p:txBody>
          <a:bodyPr anchor="t">
            <a:normAutofit/>
          </a:bodyPr>
          <a:lstStyle>
            <a:lvl1pPr algn="l">
              <a:defRPr sz="3200" b="1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00" y="2052000"/>
            <a:ext cx="8064000" cy="360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B2634-B287-4400-8615-B085B2A9135B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Slide</a:t>
            </a:r>
            <a:fld id="{3B5BD059-2A53-48D9-A64B-A73588B9DFD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4982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/>
          <p:cNvGrpSpPr>
            <a:grpSpLocks/>
          </p:cNvGrpSpPr>
          <p:nvPr userDrawn="1"/>
        </p:nvGrpSpPr>
        <p:grpSpPr bwMode="auto">
          <a:xfrm>
            <a:off x="0" y="0"/>
            <a:ext cx="10260013" cy="6858000"/>
            <a:chOff x="0" y="0"/>
            <a:chExt cx="10260632" cy="6858000"/>
          </a:xfrm>
        </p:grpSpPr>
        <p:pic>
          <p:nvPicPr>
            <p:cNvPr id="5" name="Picture 11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81" r="781" b="-2"/>
            <a:stretch>
              <a:fillRect/>
            </a:stretch>
          </p:blipFill>
          <p:spPr bwMode="auto">
            <a:xfrm>
              <a:off x="1116632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 userDrawn="1"/>
          </p:nvSpPr>
          <p:spPr>
            <a:xfrm>
              <a:off x="0" y="0"/>
              <a:ext cx="2267087" cy="6858000"/>
            </a:xfrm>
            <a:prstGeom prst="rect">
              <a:avLst/>
            </a:prstGeom>
            <a:solidFill>
              <a:srgbClr val="006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1572904"/>
            <a:ext cx="8064000" cy="540000"/>
          </a:xfrm>
        </p:spPr>
        <p:txBody>
          <a:bodyPr anchor="t">
            <a:normAutofit/>
          </a:bodyPr>
          <a:lstStyle>
            <a:lvl1pPr algn="l">
              <a:defRPr sz="3200" b="1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00" y="2052000"/>
            <a:ext cx="8064000" cy="360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617A5-3FC9-46E8-A89B-E924AEBF5B22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Slide </a:t>
            </a:r>
            <a:fld id="{5B720E67-597D-4C21-A328-3CAF0EE7E0F4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115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1572904"/>
            <a:ext cx="8064000" cy="540000"/>
          </a:xfrm>
        </p:spPr>
        <p:txBody>
          <a:bodyPr anchor="t">
            <a:normAutofit/>
          </a:bodyPr>
          <a:lstStyle>
            <a:lvl1pPr algn="l">
              <a:defRPr sz="3200" b="1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00" y="2052000"/>
            <a:ext cx="8064000" cy="360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19698-9CAB-4F26-AEF1-8337F34DDA56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Slide </a:t>
            </a:r>
            <a:fld id="{24B4B8B4-6ED7-4303-B612-2D362F77D75E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864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000" y="2016000"/>
            <a:ext cx="8064000" cy="4248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576000" y="1368000"/>
            <a:ext cx="8064500" cy="288000"/>
          </a:xfrm>
        </p:spPr>
        <p:txBody>
          <a:bodyPr>
            <a:noAutofit/>
          </a:bodyPr>
          <a:lstStyle>
            <a:lvl1pPr marL="0" indent="0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576000" y="1700840"/>
            <a:ext cx="8064500" cy="28800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8A693-C777-4636-A7C2-B08B5ECAFF5B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B1722252-34A0-4E5A-A8E0-0DD0075AFA7A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6277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4C341-C25E-4E1A-A954-296F535584FB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AC9B628F-8E1F-4780-8E76-83577860C74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26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00" y="1367999"/>
            <a:ext cx="3960000" cy="48960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0000" y="1367999"/>
            <a:ext cx="3960000" cy="48960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1EC81-831D-42AF-BD2F-52AA42CEC35C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C73C3AFA-6491-4EF4-86E2-D43B7E729C2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98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4679950" y="1609725"/>
            <a:ext cx="381635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576263" y="1609725"/>
            <a:ext cx="381635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2970"/>
            <a:ext cx="8064000" cy="432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00" y="1368000"/>
            <a:ext cx="3960000" cy="288000"/>
          </a:xfrm>
        </p:spPr>
        <p:txBody>
          <a:bodyPr>
            <a:normAutofit/>
          </a:bodyPr>
          <a:lstStyle>
            <a:lvl1pPr marL="0" indent="0"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6000" y="1719312"/>
            <a:ext cx="3960000" cy="45360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80000" y="1368000"/>
            <a:ext cx="3960000" cy="288000"/>
          </a:xfrm>
        </p:spPr>
        <p:txBody>
          <a:bodyPr>
            <a:normAutofit/>
          </a:bodyPr>
          <a:lstStyle>
            <a:lvl1pPr marL="0" indent="0"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80000" y="1719312"/>
            <a:ext cx="3960000" cy="45360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CC481-B88C-426E-AA8C-A8FA14237B01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E016FB1E-7B42-4FF4-8451-796BCB6FB7A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491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Fou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00" y="1368000"/>
            <a:ext cx="3960000" cy="2232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19100" indent="-234950">
              <a:defRPr sz="1400"/>
            </a:lvl2pPr>
            <a:lvl3pPr marL="641350" indent="-222250">
              <a:defRPr sz="1400"/>
            </a:lvl3pPr>
            <a:lvl4pPr marL="882650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0000" y="1368000"/>
            <a:ext cx="3960000" cy="2232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19100" indent="-234950">
              <a:defRPr sz="1400"/>
            </a:lvl2pPr>
            <a:lvl3pPr marL="641350" indent="-222250">
              <a:defRPr sz="1400"/>
            </a:lvl3pPr>
            <a:lvl4pPr marL="882650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576000" y="3834000"/>
            <a:ext cx="3960000" cy="2232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19100" indent="-234950">
              <a:defRPr sz="1400"/>
            </a:lvl2pPr>
            <a:lvl3pPr marL="641350" indent="-222250">
              <a:defRPr sz="1400"/>
            </a:lvl3pPr>
            <a:lvl4pPr marL="882650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14"/>
          </p:nvPr>
        </p:nvSpPr>
        <p:spPr>
          <a:xfrm>
            <a:off x="4680000" y="3834000"/>
            <a:ext cx="3960000" cy="2232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19100" indent="-234950">
              <a:defRPr sz="1400"/>
            </a:lvl2pPr>
            <a:lvl3pPr marL="641350" indent="-222250">
              <a:defRPr sz="1400"/>
            </a:lvl3pPr>
            <a:lvl4pPr marL="882650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4C44F-E7D9-418E-A89B-FD8242416C7E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68D81D64-64DC-4A8B-86D3-B2597B76EA14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8391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 userDrawn="1"/>
        </p:nvCxnSpPr>
        <p:spPr>
          <a:xfrm>
            <a:off x="4679950" y="1557338"/>
            <a:ext cx="388778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4679950" y="4019550"/>
            <a:ext cx="388778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>
            <a:off x="576263" y="1557338"/>
            <a:ext cx="3887787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576263" y="4019550"/>
            <a:ext cx="3887787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Chart Placeholder 10"/>
          <p:cNvSpPr>
            <a:spLocks noGrp="1"/>
          </p:cNvSpPr>
          <p:nvPr>
            <p:ph type="chart" sz="quarter" idx="13"/>
          </p:nvPr>
        </p:nvSpPr>
        <p:spPr>
          <a:xfrm>
            <a:off x="576000" y="1710000"/>
            <a:ext cx="3960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576000" y="1368000"/>
            <a:ext cx="3960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hart Placeholder 10"/>
          <p:cNvSpPr>
            <a:spLocks noGrp="1"/>
          </p:cNvSpPr>
          <p:nvPr>
            <p:ph type="chart" sz="quarter" idx="15"/>
          </p:nvPr>
        </p:nvSpPr>
        <p:spPr>
          <a:xfrm>
            <a:off x="576000" y="4176000"/>
            <a:ext cx="3960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576000" y="3834000"/>
            <a:ext cx="3960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hart Placeholder 10"/>
          <p:cNvSpPr>
            <a:spLocks noGrp="1"/>
          </p:cNvSpPr>
          <p:nvPr>
            <p:ph type="chart" sz="quarter" idx="17"/>
          </p:nvPr>
        </p:nvSpPr>
        <p:spPr>
          <a:xfrm>
            <a:off x="4680000" y="1710000"/>
            <a:ext cx="3960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4680000" y="1368000"/>
            <a:ext cx="3960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hart Placeholder 10"/>
          <p:cNvSpPr>
            <a:spLocks noGrp="1"/>
          </p:cNvSpPr>
          <p:nvPr>
            <p:ph type="chart" sz="quarter" idx="19"/>
          </p:nvPr>
        </p:nvSpPr>
        <p:spPr>
          <a:xfrm>
            <a:off x="4680000" y="4176000"/>
            <a:ext cx="3960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4680000" y="3834000"/>
            <a:ext cx="3960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Date Placeholder 4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47DE1-55C7-4AE2-8271-1B5C5C1D4606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24" name="Footer Placeholder 5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25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AF61D7FF-AD8E-47C1-A249-5D1A76E9647B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08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Horizonta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00" y="1367999"/>
            <a:ext cx="8064000" cy="2232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27038" indent="-234950">
              <a:defRPr sz="1400"/>
            </a:lvl2pPr>
            <a:lvl3pPr marL="657225" indent="-228600">
              <a:defRPr sz="1400"/>
            </a:lvl3pPr>
            <a:lvl4pPr marL="874713" indent="-228600">
              <a:defRPr sz="1400"/>
            </a:lvl4pPr>
            <a:lvl5pPr marL="1068388" indent="-180975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576000" y="3744000"/>
            <a:ext cx="8064000" cy="2232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27038" indent="-234950">
              <a:defRPr sz="1400"/>
            </a:lvl2pPr>
            <a:lvl3pPr marL="657225" indent="-228600">
              <a:defRPr sz="1400"/>
            </a:lvl3pPr>
            <a:lvl4pPr marL="874713" indent="-228600">
              <a:defRPr sz="1400"/>
            </a:lvl4pPr>
            <a:lvl5pPr marL="1068388" indent="-180975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8788C-B3AF-45B0-B25B-1E5B1D755237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C6DB3434-78BF-468A-902F-536E30EA56B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996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00" y="1368000"/>
            <a:ext cx="2592000" cy="4896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19100" indent="-234950">
              <a:defRPr sz="1400"/>
            </a:lvl2pPr>
            <a:lvl3pPr marL="647700" indent="-228600">
              <a:defRPr sz="1400"/>
            </a:lvl3pPr>
            <a:lvl4pPr marL="866775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06920" y="1368000"/>
            <a:ext cx="5328000" cy="4896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419100" indent="-234950">
              <a:defRPr sz="1400"/>
            </a:lvl2pPr>
            <a:lvl3pPr marL="657225" indent="-228600">
              <a:defRPr sz="1400"/>
            </a:lvl3pPr>
            <a:lvl4pPr marL="882650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1DF58-8E3E-4A90-B597-C3BA1D8AADEC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0356A815-ADAD-465E-827C-C4929D52A681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4743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ontent Revers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6048000" y="1367999"/>
            <a:ext cx="2592000" cy="4896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358775" indent="-174625">
              <a:defRPr sz="1400"/>
            </a:lvl2pPr>
            <a:lvl3pPr marL="647700" indent="-228600">
              <a:defRPr sz="1400"/>
            </a:lvl3pPr>
            <a:lvl4pPr marL="866775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576000" y="1367999"/>
            <a:ext cx="5328000" cy="4896000"/>
          </a:xfrm>
        </p:spPr>
        <p:txBody>
          <a:bodyPr>
            <a:normAutofit/>
          </a:bodyPr>
          <a:lstStyle>
            <a:lvl1pPr marL="179388" indent="-179388">
              <a:defRPr sz="1400"/>
            </a:lvl1pPr>
            <a:lvl2pPr marL="358775" indent="-174625">
              <a:defRPr sz="1400"/>
            </a:lvl2pPr>
            <a:lvl3pPr marL="657225" indent="-228600">
              <a:defRPr sz="1400"/>
            </a:lvl3pPr>
            <a:lvl4pPr marL="882650" indent="-228600">
              <a:defRPr sz="1400"/>
            </a:lvl4pPr>
            <a:lvl5pPr marL="1116013" indent="-228600"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801F2-C5B1-40A5-A097-BBD0A5A7B6DE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0685F66B-75DF-4A09-81B5-FF5F7C5585F6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244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wo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4679950" y="1557338"/>
            <a:ext cx="3960813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4679950" y="4019550"/>
            <a:ext cx="3960813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00" y="1367999"/>
            <a:ext cx="3960000" cy="47160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Chart Placeholder 10"/>
          <p:cNvSpPr>
            <a:spLocks noGrp="1"/>
          </p:cNvSpPr>
          <p:nvPr>
            <p:ph type="chart" sz="quarter" idx="17"/>
          </p:nvPr>
        </p:nvSpPr>
        <p:spPr>
          <a:xfrm>
            <a:off x="4680000" y="1702800"/>
            <a:ext cx="3960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4680000" y="1368000"/>
            <a:ext cx="3960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hart Placeholder 10"/>
          <p:cNvSpPr>
            <a:spLocks noGrp="1"/>
          </p:cNvSpPr>
          <p:nvPr>
            <p:ph type="chart" sz="quarter" idx="19"/>
          </p:nvPr>
        </p:nvSpPr>
        <p:spPr>
          <a:xfrm>
            <a:off x="4680000" y="4169064"/>
            <a:ext cx="3960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4680000" y="3833752"/>
            <a:ext cx="3960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D4D5A-33F5-4CE5-BE1E-8B1B94652456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23"/>
          </p:nvPr>
        </p:nvSpPr>
        <p:spPr>
          <a:xfrm>
            <a:off x="6840538" y="6423025"/>
            <a:ext cx="1800225" cy="250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65AF9D20-5055-4A88-9708-25CA1EEE55D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682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rrow Text and Two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 userDrawn="1"/>
        </p:nvCxnSpPr>
        <p:spPr>
          <a:xfrm>
            <a:off x="3311525" y="1557338"/>
            <a:ext cx="532923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3311525" y="4019550"/>
            <a:ext cx="532923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00" y="1368000"/>
            <a:ext cx="2592000" cy="4716000"/>
          </a:xfrm>
        </p:spPr>
        <p:txBody>
          <a:bodyPr>
            <a:normAutofit/>
          </a:bodyPr>
          <a:lstStyle>
            <a:lvl1pPr>
              <a:defRPr sz="1400"/>
            </a:lvl1pPr>
            <a:lvl2pPr marL="444500" indent="-166688"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hart Placeholder 10"/>
          <p:cNvSpPr>
            <a:spLocks noGrp="1"/>
          </p:cNvSpPr>
          <p:nvPr>
            <p:ph type="chart" sz="quarter" idx="17"/>
          </p:nvPr>
        </p:nvSpPr>
        <p:spPr>
          <a:xfrm>
            <a:off x="3312000" y="1702800"/>
            <a:ext cx="5328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9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312000" y="1368000"/>
            <a:ext cx="5328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hart Placeholder 10"/>
          <p:cNvSpPr>
            <a:spLocks noGrp="1"/>
          </p:cNvSpPr>
          <p:nvPr>
            <p:ph type="chart" sz="quarter" idx="19"/>
          </p:nvPr>
        </p:nvSpPr>
        <p:spPr>
          <a:xfrm>
            <a:off x="3312000" y="4169064"/>
            <a:ext cx="5328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3312000" y="3833752"/>
            <a:ext cx="5328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83AE7-AB34-411A-84A2-F5F09D28D740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A5D40EAA-4E77-486B-9125-BC814625D2A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523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rrow Text and Two Charts Revers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 userDrawn="1"/>
        </p:nvCxnSpPr>
        <p:spPr>
          <a:xfrm>
            <a:off x="576263" y="1557338"/>
            <a:ext cx="532765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576263" y="4019550"/>
            <a:ext cx="532765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48000" y="1368000"/>
            <a:ext cx="2592000" cy="4716000"/>
          </a:xfrm>
        </p:spPr>
        <p:txBody>
          <a:bodyPr>
            <a:normAutofit/>
          </a:bodyPr>
          <a:lstStyle>
            <a:lvl1pPr>
              <a:defRPr sz="1400"/>
            </a:lvl1pPr>
            <a:lvl2pPr marL="444500" indent="-166688"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hart Placeholder 10"/>
          <p:cNvSpPr>
            <a:spLocks noGrp="1"/>
          </p:cNvSpPr>
          <p:nvPr>
            <p:ph type="chart" sz="quarter" idx="17"/>
          </p:nvPr>
        </p:nvSpPr>
        <p:spPr>
          <a:xfrm>
            <a:off x="576000" y="1702800"/>
            <a:ext cx="5328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9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576000" y="1368000"/>
            <a:ext cx="5328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hart Placeholder 10"/>
          <p:cNvSpPr>
            <a:spLocks noGrp="1"/>
          </p:cNvSpPr>
          <p:nvPr>
            <p:ph type="chart" sz="quarter" idx="19"/>
          </p:nvPr>
        </p:nvSpPr>
        <p:spPr>
          <a:xfrm>
            <a:off x="576000" y="4169064"/>
            <a:ext cx="5328000" cy="1908000"/>
          </a:xfrm>
        </p:spPr>
        <p:txBody>
          <a:bodyPr rtlCol="0">
            <a:normAutofit/>
          </a:bodyPr>
          <a:lstStyle>
            <a:lvl1pPr>
              <a:defRPr sz="1100"/>
            </a:lvl1pPr>
          </a:lstStyle>
          <a:p>
            <a:pPr lvl="0"/>
            <a:endParaRPr lang="en-GB" noProof="0" dirty="0"/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576000" y="3833752"/>
            <a:ext cx="5328000" cy="252000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447BB-806E-472E-AE0B-912BFA3CABE8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1742EFB2-5F9C-49FD-8AF4-AB396D6F1D6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9662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000" y="1367999"/>
            <a:ext cx="2592000" cy="4896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 defTabSz="939800"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3312000" y="1367999"/>
            <a:ext cx="2592000" cy="4896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>
          <a:xfrm>
            <a:off x="6048000" y="1367999"/>
            <a:ext cx="2592000" cy="4896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16EAF-A642-4B55-AF70-B0A7AE95D543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6C200A33-22DE-4384-A1D8-D48D721E90A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353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Four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000" y="1367999"/>
            <a:ext cx="1908000" cy="4896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tabLst/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2628000" y="1367999"/>
            <a:ext cx="1908000" cy="4896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>
          <a:xfrm>
            <a:off x="4680000" y="1367999"/>
            <a:ext cx="1908000" cy="4896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6732000" y="1367999"/>
            <a:ext cx="1908000" cy="4896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7AB1C-61C9-4F84-AEF8-A9ECABB85114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71D66BD1-4A27-4D8A-AA93-62784B415E00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61495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Contn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76000" y="1368000"/>
            <a:ext cx="2592000" cy="2232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 defTabSz="939800"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6" name="Content Placeholder 2"/>
          <p:cNvSpPr>
            <a:spLocks noGrp="1"/>
          </p:cNvSpPr>
          <p:nvPr>
            <p:ph idx="13"/>
          </p:nvPr>
        </p:nvSpPr>
        <p:spPr>
          <a:xfrm>
            <a:off x="3312000" y="1368000"/>
            <a:ext cx="2592000" cy="2232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7" name="Content Placeholder 2"/>
          <p:cNvSpPr>
            <a:spLocks noGrp="1"/>
          </p:cNvSpPr>
          <p:nvPr>
            <p:ph idx="14"/>
          </p:nvPr>
        </p:nvSpPr>
        <p:spPr>
          <a:xfrm>
            <a:off x="6048000" y="1368000"/>
            <a:ext cx="2592000" cy="2232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8" name="Content Placeholder 2"/>
          <p:cNvSpPr>
            <a:spLocks noGrp="1"/>
          </p:cNvSpPr>
          <p:nvPr>
            <p:ph idx="15"/>
          </p:nvPr>
        </p:nvSpPr>
        <p:spPr>
          <a:xfrm>
            <a:off x="576000" y="3833752"/>
            <a:ext cx="2592000" cy="2232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 defTabSz="939800">
              <a:tabLst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9" name="Content Placeholder 2"/>
          <p:cNvSpPr>
            <a:spLocks noGrp="1"/>
          </p:cNvSpPr>
          <p:nvPr>
            <p:ph idx="16"/>
          </p:nvPr>
        </p:nvSpPr>
        <p:spPr>
          <a:xfrm>
            <a:off x="3312000" y="3833752"/>
            <a:ext cx="2592000" cy="2232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0" name="Content Placeholder 2"/>
          <p:cNvSpPr>
            <a:spLocks noGrp="1"/>
          </p:cNvSpPr>
          <p:nvPr>
            <p:ph idx="17"/>
          </p:nvPr>
        </p:nvSpPr>
        <p:spPr>
          <a:xfrm>
            <a:off x="6048000" y="3833752"/>
            <a:ext cx="2592000" cy="2232000"/>
          </a:xfrm>
        </p:spPr>
        <p:txBody>
          <a:bodyPr>
            <a:normAutofit/>
          </a:bodyPr>
          <a:lstStyle>
            <a:lvl1pPr marL="179388" indent="-179388">
              <a:defRPr sz="1200"/>
            </a:lvl1pPr>
            <a:lvl2pPr marL="358775" indent="-166688">
              <a:defRPr sz="1200"/>
            </a:lvl2pPr>
            <a:lvl3pPr marL="538163" indent="-187325">
              <a:defRPr sz="1200"/>
            </a:lvl3pPr>
            <a:lvl4pPr marL="717550" indent="-176213">
              <a:defRPr sz="1200"/>
            </a:lvl4pPr>
            <a:lvl5pPr marL="896938" indent="-179388"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594A7-4651-40B0-910D-642B330980F9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1D0D5C02-C449-40A0-94BD-5693B6078E2D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8139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76000" y="1367999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tabLst/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6" name="Content Placeholder 2"/>
          <p:cNvSpPr>
            <a:spLocks noGrp="1"/>
          </p:cNvSpPr>
          <p:nvPr>
            <p:ph idx="13"/>
          </p:nvPr>
        </p:nvSpPr>
        <p:spPr>
          <a:xfrm>
            <a:off x="2628080" y="1367999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7" name="Content Placeholder 2"/>
          <p:cNvSpPr>
            <a:spLocks noGrp="1"/>
          </p:cNvSpPr>
          <p:nvPr>
            <p:ph idx="14"/>
          </p:nvPr>
        </p:nvSpPr>
        <p:spPr>
          <a:xfrm>
            <a:off x="4680160" y="1367999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8" name="Content Placeholder 2"/>
          <p:cNvSpPr>
            <a:spLocks noGrp="1"/>
          </p:cNvSpPr>
          <p:nvPr>
            <p:ph idx="15"/>
          </p:nvPr>
        </p:nvSpPr>
        <p:spPr>
          <a:xfrm>
            <a:off x="6732240" y="1367999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9" name="Content Placeholder 2"/>
          <p:cNvSpPr>
            <a:spLocks noGrp="1"/>
          </p:cNvSpPr>
          <p:nvPr>
            <p:ph idx="16"/>
          </p:nvPr>
        </p:nvSpPr>
        <p:spPr>
          <a:xfrm>
            <a:off x="576000" y="3833752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tabLst/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0" name="Content Placeholder 2"/>
          <p:cNvSpPr>
            <a:spLocks noGrp="1"/>
          </p:cNvSpPr>
          <p:nvPr>
            <p:ph idx="17"/>
          </p:nvPr>
        </p:nvSpPr>
        <p:spPr>
          <a:xfrm>
            <a:off x="2628080" y="3833752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>
            <a:off x="4680160" y="3833752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6732240" y="3833752"/>
            <a:ext cx="1908000" cy="2232000"/>
          </a:xfrm>
        </p:spPr>
        <p:txBody>
          <a:bodyPr>
            <a:normAutofit/>
          </a:bodyPr>
          <a:lstStyle>
            <a:lvl1pPr marL="179388" indent="-179388">
              <a:defRPr sz="1000"/>
            </a:lvl1pPr>
            <a:lvl2pPr marL="376238" indent="-166688">
              <a:defRPr sz="1000"/>
            </a:lvl2pPr>
            <a:lvl3pPr marL="573088" indent="-187325">
              <a:defRPr sz="1000"/>
            </a:lvl3pPr>
            <a:lvl4pPr marL="717550" indent="-131763">
              <a:defRPr sz="1000"/>
            </a:lvl4pPr>
            <a:lvl5pPr marL="879475" indent="-171450"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B4D36-9029-447B-A9C0-BF4BB93C55F1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1CDD6FA7-B6F7-4593-875A-7B985A90BA8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8569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9"/>
          <p:cNvGrpSpPr>
            <a:grpSpLocks/>
          </p:cNvGrpSpPr>
          <p:nvPr userDrawn="1"/>
        </p:nvGrpSpPr>
        <p:grpSpPr bwMode="auto">
          <a:xfrm>
            <a:off x="576263" y="2447925"/>
            <a:ext cx="8064500" cy="0"/>
            <a:chOff x="576000" y="2448499"/>
            <a:chExt cx="8064000" cy="0"/>
          </a:xfrm>
        </p:grpSpPr>
        <p:cxnSp>
          <p:nvCxnSpPr>
            <p:cNvPr id="39" name="Straight Connector 38"/>
            <p:cNvCxnSpPr/>
            <p:nvPr userDrawn="1"/>
          </p:nvCxnSpPr>
          <p:spPr>
            <a:xfrm>
              <a:off x="576000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 userDrawn="1"/>
          </p:nvCxnSpPr>
          <p:spPr>
            <a:xfrm>
              <a:off x="2628510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 userDrawn="1"/>
          </p:nvCxnSpPr>
          <p:spPr>
            <a:xfrm>
              <a:off x="4679433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 userDrawn="1"/>
          </p:nvCxnSpPr>
          <p:spPr>
            <a:xfrm>
              <a:off x="6731943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3" name="Group 15"/>
          <p:cNvGrpSpPr>
            <a:grpSpLocks/>
          </p:cNvGrpSpPr>
          <p:nvPr userDrawn="1"/>
        </p:nvGrpSpPr>
        <p:grpSpPr bwMode="auto">
          <a:xfrm>
            <a:off x="582613" y="4924425"/>
            <a:ext cx="8064500" cy="0"/>
            <a:chOff x="576000" y="2448499"/>
            <a:chExt cx="8064000" cy="0"/>
          </a:xfrm>
        </p:grpSpPr>
        <p:cxnSp>
          <p:nvCxnSpPr>
            <p:cNvPr id="44" name="Straight Connector 43"/>
            <p:cNvCxnSpPr/>
            <p:nvPr userDrawn="1"/>
          </p:nvCxnSpPr>
          <p:spPr>
            <a:xfrm>
              <a:off x="576000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 userDrawn="1"/>
          </p:nvCxnSpPr>
          <p:spPr>
            <a:xfrm>
              <a:off x="2628510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 userDrawn="1"/>
          </p:nvCxnSpPr>
          <p:spPr>
            <a:xfrm>
              <a:off x="4679433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 userDrawn="1"/>
          </p:nvCxnSpPr>
          <p:spPr>
            <a:xfrm>
              <a:off x="6731943" y="2448499"/>
              <a:ext cx="1908057" cy="0"/>
            </a:xfrm>
            <a:prstGeom prst="line">
              <a:avLst/>
            </a:prstGeom>
            <a:ln w="127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7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576000" y="1368000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6732000" y="1368000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4680000" y="1368000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6"/>
          </p:nvPr>
        </p:nvSpPr>
        <p:spPr>
          <a:xfrm>
            <a:off x="2628000" y="1368000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8"/>
          </p:nvPr>
        </p:nvSpPr>
        <p:spPr>
          <a:xfrm>
            <a:off x="576000" y="3841342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30"/>
          </p:nvPr>
        </p:nvSpPr>
        <p:spPr>
          <a:xfrm>
            <a:off x="2628000" y="3841342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34" name="Picture Placeholder 6"/>
          <p:cNvSpPr>
            <a:spLocks noGrp="1"/>
          </p:cNvSpPr>
          <p:nvPr>
            <p:ph type="pic" sz="quarter" idx="32"/>
          </p:nvPr>
        </p:nvSpPr>
        <p:spPr>
          <a:xfrm>
            <a:off x="4680000" y="3841342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36" name="Picture Placeholder 6"/>
          <p:cNvSpPr>
            <a:spLocks noGrp="1"/>
          </p:cNvSpPr>
          <p:nvPr>
            <p:ph type="pic" sz="quarter" idx="34"/>
          </p:nvPr>
        </p:nvSpPr>
        <p:spPr>
          <a:xfrm>
            <a:off x="6732000" y="3841342"/>
            <a:ext cx="1908000" cy="1080000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297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76000" y="2673419"/>
            <a:ext cx="1908000" cy="900000"/>
          </a:xfrm>
        </p:spPr>
        <p:txBody>
          <a:bodyPr>
            <a:noAutofit/>
          </a:bodyPr>
          <a:lstStyle>
            <a:lvl1pPr marL="179388" indent="-179388">
              <a:spcBef>
                <a:spcPts val="0"/>
              </a:spcBef>
              <a:defRPr sz="1000"/>
            </a:lvl1pPr>
            <a:lvl2pPr marL="376238" indent="-166688">
              <a:spcBef>
                <a:spcPts val="0"/>
              </a:spcBef>
              <a:defRPr sz="1000"/>
            </a:lvl2pPr>
            <a:lvl3pPr marL="573088" indent="-187325">
              <a:spcBef>
                <a:spcPts val="0"/>
              </a:spcBef>
              <a:defRPr sz="1000"/>
            </a:lvl3pPr>
            <a:lvl4pPr marL="717550" indent="-131763">
              <a:spcBef>
                <a:spcPts val="0"/>
              </a:spcBef>
              <a:defRPr sz="1000"/>
            </a:lvl4pPr>
            <a:lvl5pPr marL="879475" indent="-171450">
              <a:tabLst/>
              <a:defRPr sz="1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3"/>
          </p:nvPr>
        </p:nvSpPr>
        <p:spPr>
          <a:xfrm>
            <a:off x="2628000" y="2673419"/>
            <a:ext cx="1908000" cy="900000"/>
          </a:xfrm>
        </p:spPr>
        <p:txBody>
          <a:bodyPr>
            <a:noAutofit/>
          </a:bodyPr>
          <a:lstStyle>
            <a:lvl1pPr marL="179388" indent="-179388">
              <a:spcBef>
                <a:spcPts val="0"/>
              </a:spcBef>
              <a:defRPr sz="1000"/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7" name="Content Placeholder 2"/>
          <p:cNvSpPr>
            <a:spLocks noGrp="1"/>
          </p:cNvSpPr>
          <p:nvPr>
            <p:ph idx="14"/>
          </p:nvPr>
        </p:nvSpPr>
        <p:spPr>
          <a:xfrm>
            <a:off x="4680000" y="2673419"/>
            <a:ext cx="1908000" cy="900000"/>
          </a:xfrm>
        </p:spPr>
        <p:txBody>
          <a:bodyPr>
            <a:noAutofit/>
          </a:bodyPr>
          <a:lstStyle>
            <a:lvl1pPr marL="179388" indent="-179388">
              <a:spcBef>
                <a:spcPts val="0"/>
              </a:spcBef>
              <a:defRPr sz="1000"/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8" name="Content Placeholder 2"/>
          <p:cNvSpPr>
            <a:spLocks noGrp="1"/>
          </p:cNvSpPr>
          <p:nvPr>
            <p:ph idx="15"/>
          </p:nvPr>
        </p:nvSpPr>
        <p:spPr>
          <a:xfrm>
            <a:off x="6732000" y="2673419"/>
            <a:ext cx="1908000" cy="900000"/>
          </a:xfrm>
        </p:spPr>
        <p:txBody>
          <a:bodyPr>
            <a:noAutofit/>
          </a:bodyPr>
          <a:lstStyle>
            <a:lvl1pPr marL="1793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9" name="Content Placeholder 2"/>
          <p:cNvSpPr>
            <a:spLocks noGrp="1"/>
          </p:cNvSpPr>
          <p:nvPr>
            <p:ph idx="16"/>
          </p:nvPr>
        </p:nvSpPr>
        <p:spPr>
          <a:xfrm>
            <a:off x="576000" y="5143640"/>
            <a:ext cx="1908000" cy="900000"/>
          </a:xfrm>
        </p:spPr>
        <p:txBody>
          <a:bodyPr>
            <a:noAutofit/>
          </a:bodyPr>
          <a:lstStyle>
            <a:lvl1pPr marL="179388" indent="-179388">
              <a:spcBef>
                <a:spcPts val="0"/>
              </a:spcBef>
              <a:defRPr sz="1000"/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tabLst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0" name="Content Placeholder 2"/>
          <p:cNvSpPr>
            <a:spLocks noGrp="1"/>
          </p:cNvSpPr>
          <p:nvPr>
            <p:ph idx="17"/>
          </p:nvPr>
        </p:nvSpPr>
        <p:spPr>
          <a:xfrm>
            <a:off x="2628000" y="5143640"/>
            <a:ext cx="1908000" cy="900000"/>
          </a:xfrm>
        </p:spPr>
        <p:txBody>
          <a:bodyPr>
            <a:noAutofit/>
          </a:bodyPr>
          <a:lstStyle>
            <a:lvl1pPr marL="1793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>
            <a:off x="4680000" y="5143640"/>
            <a:ext cx="1908000" cy="900000"/>
          </a:xfrm>
        </p:spPr>
        <p:txBody>
          <a:bodyPr>
            <a:noAutofit/>
          </a:bodyPr>
          <a:lstStyle>
            <a:lvl1pPr marL="1793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6732000" y="5143640"/>
            <a:ext cx="1908000" cy="900000"/>
          </a:xfrm>
        </p:spPr>
        <p:txBody>
          <a:bodyPr>
            <a:noAutofit/>
          </a:bodyPr>
          <a:lstStyle>
            <a:lvl1pPr marL="1793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76238" indent="-166688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3088" indent="-187325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7550" indent="-131763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US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9475" indent="-17145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defRPr lang="en-GB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576000" y="2483273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quarter" idx="23"/>
          </p:nvPr>
        </p:nvSpPr>
        <p:spPr>
          <a:xfrm>
            <a:off x="6732000" y="2483273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25"/>
          </p:nvPr>
        </p:nvSpPr>
        <p:spPr>
          <a:xfrm>
            <a:off x="4680000" y="2483273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27"/>
          </p:nvPr>
        </p:nvSpPr>
        <p:spPr>
          <a:xfrm>
            <a:off x="2628000" y="2483273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quarter" idx="29"/>
          </p:nvPr>
        </p:nvSpPr>
        <p:spPr>
          <a:xfrm>
            <a:off x="576000" y="4958062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31"/>
          </p:nvPr>
        </p:nvSpPr>
        <p:spPr>
          <a:xfrm>
            <a:off x="2628000" y="4958062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4672246" y="4958062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35"/>
          </p:nvPr>
        </p:nvSpPr>
        <p:spPr>
          <a:xfrm>
            <a:off x="6732000" y="4958062"/>
            <a:ext cx="1908000" cy="180000"/>
          </a:xfrm>
        </p:spPr>
        <p:txBody>
          <a:bodyPr>
            <a:noAutofit/>
          </a:bodyPr>
          <a:lstStyle>
            <a:lvl1pPr marL="0" indent="0"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3"/>
          <p:cNvSpPr>
            <a:spLocks noGrp="1"/>
          </p:cNvSpPr>
          <p:nvPr>
            <p:ph type="dt" sz="half" idx="3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FEAE8-EF31-4CFA-9751-2096E2AB69F2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49" name="Footer Placeholder 4"/>
          <p:cNvSpPr>
            <a:spLocks noGrp="1"/>
          </p:cNvSpPr>
          <p:nvPr>
            <p:ph type="ftr" sz="quarter" idx="3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0" name="Slide Number Placeholder 5"/>
          <p:cNvSpPr>
            <a:spLocks noGrp="1"/>
          </p:cNvSpPr>
          <p:nvPr>
            <p:ph type="sldNum" sz="quarter" idx="3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FEFFA1EB-5BB3-42DF-812A-8CF6CE37652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941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D0BB9-CCEC-4356-93B9-709FE2C2D2B4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8FDED57C-02FA-44E1-99DC-1C5493F183B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70004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Detai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 userDrawn="1"/>
        </p:nvSpPr>
        <p:spPr>
          <a:xfrm>
            <a:off x="481012" y="0"/>
            <a:ext cx="4451027" cy="6308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3960000" cy="43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576000" y="2205038"/>
            <a:ext cx="3960000" cy="21585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576000" y="2492896"/>
            <a:ext cx="3960000" cy="21585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76000" y="2852936"/>
            <a:ext cx="3960000" cy="215850"/>
          </a:xfrm>
        </p:spPr>
        <p:txBody>
          <a:bodyPr>
            <a:normAutofit/>
          </a:bodyPr>
          <a:lstStyle>
            <a:lvl1pPr marL="0" indent="0">
              <a:buNone/>
              <a:defRPr sz="16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576000" y="3124050"/>
            <a:ext cx="3960000" cy="215850"/>
          </a:xfrm>
        </p:spPr>
        <p:txBody>
          <a:bodyPr>
            <a:normAutofit/>
          </a:bodyPr>
          <a:lstStyle>
            <a:lvl1pPr marL="0" indent="0">
              <a:buNone/>
              <a:defRPr sz="16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576000" y="3514774"/>
            <a:ext cx="3960000" cy="180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9D010-8601-42DE-9AA4-978703E23B27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Slide </a:t>
            </a:r>
            <a:fld id="{4271ED99-CC3D-4797-BE8B-DA22BC9B14C4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6EFE8C9-05FD-4173-B2D2-41BF5CBA25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79" y="5334457"/>
            <a:ext cx="792088" cy="9742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6112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Details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453600"/>
            <a:ext cx="8064000" cy="432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576000" y="2205038"/>
            <a:ext cx="4043363" cy="21585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576000" y="2492896"/>
            <a:ext cx="4043363" cy="21585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76000" y="2852936"/>
            <a:ext cx="4043363" cy="215850"/>
          </a:xfrm>
        </p:spPr>
        <p:txBody>
          <a:bodyPr>
            <a:normAutofit/>
          </a:bodyPr>
          <a:lstStyle>
            <a:lvl1pPr marL="0" indent="0">
              <a:buNone/>
              <a:defRPr sz="16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576000" y="3124050"/>
            <a:ext cx="4043363" cy="215850"/>
          </a:xfrm>
        </p:spPr>
        <p:txBody>
          <a:bodyPr>
            <a:normAutofit/>
          </a:bodyPr>
          <a:lstStyle>
            <a:lvl1pPr marL="0" indent="0">
              <a:buNone/>
              <a:defRPr sz="16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576000" y="3514774"/>
            <a:ext cx="4043363" cy="2736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4386D-82D8-43C5-B04B-226954B02C6E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Slide </a:t>
            </a:r>
            <a:fld id="{CDE3756C-CA7E-4A2A-BC27-C7EF7FEAD1E4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28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13316" r="1427" b="53680"/>
          <a:stretch>
            <a:fillRect/>
          </a:stretch>
        </p:blipFill>
        <p:spPr bwMode="auto">
          <a:xfrm>
            <a:off x="7164388" y="6018213"/>
            <a:ext cx="1979612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 userDrawn="1"/>
        </p:nvCxnSpPr>
        <p:spPr>
          <a:xfrm>
            <a:off x="576263" y="6543675"/>
            <a:ext cx="6732587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76263" y="452438"/>
            <a:ext cx="806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76263" y="1368425"/>
            <a:ext cx="80645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-1439863" y="6583363"/>
            <a:ext cx="1079500" cy="18415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095D56-06E9-4D1C-A900-E588688D0B00}" type="datetime1">
              <a:rPr lang="en-GB"/>
              <a:pPr>
                <a:defRPr/>
              </a:pPr>
              <a:t>28/11/2025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-2700338" y="6583363"/>
            <a:ext cx="1079500" cy="18415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40538" y="6423025"/>
            <a:ext cx="1800225" cy="25241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dirty="0"/>
              <a:t>Slide </a:t>
            </a:r>
            <a:fld id="{E247C48B-8740-4168-874E-C941589C4DB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460680-BB64-4A6C-97F5-779C883D62C5}"/>
              </a:ext>
            </a:extLst>
          </p:cNvPr>
          <p:cNvPicPr>
            <a:picLocks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35" y="6188475"/>
            <a:ext cx="1122427" cy="57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44" r:id="rId7"/>
    <p:sldLayoutId id="2147483745" r:id="rId8"/>
    <p:sldLayoutId id="2147483746" r:id="rId9"/>
    <p:sldLayoutId id="2147483763" r:id="rId10"/>
    <p:sldLayoutId id="2147483747" r:id="rId11"/>
    <p:sldLayoutId id="2147483764" r:id="rId12"/>
    <p:sldLayoutId id="2147483748" r:id="rId13"/>
    <p:sldLayoutId id="2147483749" r:id="rId14"/>
    <p:sldLayoutId id="2147483750" r:id="rId15"/>
    <p:sldLayoutId id="2147483765" r:id="rId16"/>
    <p:sldLayoutId id="2147483766" r:id="rId17"/>
    <p:sldLayoutId id="2147483767" r:id="rId18"/>
    <p:sldLayoutId id="2147483751" r:id="rId19"/>
    <p:sldLayoutId id="2147483752" r:id="rId20"/>
    <p:sldLayoutId id="2147483753" r:id="rId21"/>
    <p:sldLayoutId id="2147483754" r:id="rId22"/>
    <p:sldLayoutId id="2147483768" r:id="rId23"/>
    <p:sldLayoutId id="2147483755" r:id="rId24"/>
    <p:sldLayoutId id="2147483769" r:id="rId25"/>
    <p:sldLayoutId id="2147483756" r:id="rId26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Myriad Pro"/>
        </a:defRPr>
      </a:lvl9pPr>
    </p:titleStyle>
    <p:bodyStyle>
      <a:lvl1pPr marL="265113" indent="-265113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rgbClr val="58595B"/>
          </a:solidFill>
          <a:latin typeface="+mn-lt"/>
          <a:ea typeface="+mn-ea"/>
          <a:cs typeface="+mn-cs"/>
        </a:defRPr>
      </a:lvl1pPr>
      <a:lvl2pPr marL="512763" indent="-234950" algn="l" rtl="0" eaLnBrk="0" fontAlgn="base" hangingPunct="0">
        <a:lnSpc>
          <a:spcPct val="90000"/>
        </a:lnSpc>
        <a:spcBef>
          <a:spcPts val="4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rgbClr val="58595B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lnSpc>
          <a:spcPct val="90000"/>
        </a:lnSpc>
        <a:spcBef>
          <a:spcPts val="2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rgbClr val="58595B"/>
          </a:solidFill>
          <a:latin typeface="+mn-lt"/>
          <a:ea typeface="+mn-ea"/>
          <a:cs typeface="+mn-cs"/>
        </a:defRPr>
      </a:lvl3pPr>
      <a:lvl4pPr marL="993775" indent="-228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rgbClr val="58595B"/>
          </a:solidFill>
          <a:latin typeface="+mn-lt"/>
          <a:ea typeface="+mn-ea"/>
          <a:cs typeface="+mn-cs"/>
        </a:defRPr>
      </a:lvl4pPr>
      <a:lvl5pPr marL="1219200" indent="-228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rgbClr val="58595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customXml" Target="../ink/ink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customXml" Target="../ink/ink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customXml" Target="../ink/ink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eca.europa.eu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ctrTitle"/>
          </p:nvPr>
        </p:nvSpPr>
        <p:spPr>
          <a:xfrm>
            <a:off x="395536" y="2086092"/>
            <a:ext cx="6048672" cy="2215991"/>
          </a:xfrm>
        </p:spPr>
        <p:txBody>
          <a:bodyPr wrap="square">
            <a:spAutoFit/>
          </a:bodyPr>
          <a:lstStyle/>
          <a:p>
            <a:pPr eaLnBrk="1" hangingPunct="1"/>
            <a:r>
              <a:rPr lang="lt-LT" sz="4000" dirty="0">
                <a:latin typeface="+mn-lt"/>
              </a:rPr>
              <a:t>Europos Audito Rūmų </a:t>
            </a:r>
            <a:r>
              <a:rPr lang="en-GB" sz="4000" dirty="0">
                <a:latin typeface="+mn-lt"/>
              </a:rPr>
              <a:t>2024 m.</a:t>
            </a:r>
            <a:r>
              <a:rPr lang="lt-LT" sz="4000" dirty="0">
                <a:latin typeface="+mn-lt"/>
              </a:rPr>
              <a:t> </a:t>
            </a:r>
            <a:r>
              <a:rPr lang="en-GB" sz="4000" dirty="0">
                <a:latin typeface="+mn-lt"/>
              </a:rPr>
              <a:t>veiklos </a:t>
            </a:r>
            <a:r>
              <a:rPr lang="lt-LT" sz="4000" dirty="0">
                <a:latin typeface="+mn-lt"/>
              </a:rPr>
              <a:t>ataskaitos </a:t>
            </a:r>
            <a:r>
              <a:rPr lang="en-GB" sz="4000" dirty="0">
                <a:latin typeface="+mn-lt"/>
              </a:rPr>
              <a:t>ir 2024 m. metin</a:t>
            </a:r>
            <a:r>
              <a:rPr lang="lt-LT" sz="4000" dirty="0">
                <a:latin typeface="+mn-lt"/>
              </a:rPr>
              <a:t>ės ataskaitos</a:t>
            </a:r>
            <a:r>
              <a:rPr lang="en-GB" sz="4000" dirty="0">
                <a:latin typeface="+mn-lt"/>
              </a:rPr>
              <a:t> </a:t>
            </a:r>
            <a:r>
              <a:rPr lang="lt-LT" sz="4000" dirty="0">
                <a:latin typeface="+mn-lt"/>
              </a:rPr>
              <a:t>pristatymas</a:t>
            </a:r>
          </a:p>
        </p:txBody>
      </p:sp>
      <p:sp>
        <p:nvSpPr>
          <p:cNvPr id="16387" name="Subtitle 5"/>
          <p:cNvSpPr>
            <a:spLocks noGrp="1"/>
          </p:cNvSpPr>
          <p:nvPr>
            <p:ph type="subTitle" idx="1"/>
          </p:nvPr>
        </p:nvSpPr>
        <p:spPr>
          <a:xfrm>
            <a:off x="683568" y="5373216"/>
            <a:ext cx="4464496" cy="664797"/>
          </a:xfrm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lt-LT" sz="2400" dirty="0"/>
              <a:t>Dr. Laima Liucija Andrikienė</a:t>
            </a:r>
          </a:p>
          <a:p>
            <a:pPr eaLnBrk="1" hangingPunct="1">
              <a:spcBef>
                <a:spcPct val="0"/>
              </a:spcBef>
            </a:pPr>
            <a:r>
              <a:rPr lang="lt-LT" sz="2400" dirty="0"/>
              <a:t>Europos Audito Rūmų narė</a:t>
            </a:r>
          </a:p>
        </p:txBody>
      </p:sp>
      <p:sp>
        <p:nvSpPr>
          <p:cNvPr id="16388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83568" y="404664"/>
            <a:ext cx="5219700" cy="603399"/>
          </a:xfrm>
        </p:spPr>
        <p:txBody>
          <a:bodyPr/>
          <a:lstStyle/>
          <a:p>
            <a:pPr eaLnBrk="1" hangingPunct="1"/>
            <a:r>
              <a:rPr lang="lt-LT" dirty="0"/>
              <a:t>202</a:t>
            </a:r>
            <a:r>
              <a:rPr lang="en-GB" dirty="0"/>
              <a:t>5</a:t>
            </a:r>
            <a:r>
              <a:rPr lang="lt-LT" dirty="0"/>
              <a:t> m. </a:t>
            </a:r>
            <a:r>
              <a:rPr lang="en-GB" dirty="0"/>
              <a:t>spalio 29</a:t>
            </a:r>
            <a:r>
              <a:rPr lang="lt-LT" dirty="0"/>
              <a:t> d.</a:t>
            </a:r>
          </a:p>
          <a:p>
            <a:pPr eaLnBrk="1" hangingPunct="1"/>
            <a:r>
              <a:rPr lang="lt-LT" dirty="0"/>
              <a:t>Lietuvos Respublikos Seimas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2E4E6B-AEEF-0C75-FB68-BF6FF0EE2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D51DA368-8E80-3C11-1142-2757B81C7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326" y="2420888"/>
            <a:ext cx="4226667" cy="803297"/>
          </a:xfrm>
        </p:spPr>
        <p:txBody>
          <a:bodyPr wrap="square">
            <a:spAutoFit/>
          </a:bodyPr>
          <a:lstStyle/>
          <a:p>
            <a:pPr eaLnBrk="1" hangingPunct="1"/>
            <a:r>
              <a:rPr lang="lt-LT" sz="2900" dirty="0">
                <a:solidFill>
                  <a:schemeClr val="bg1">
                    <a:lumMod val="95000"/>
                  </a:schemeClr>
                </a:solidFill>
              </a:rPr>
              <a:t>Europos Audito Rūmų 2024 m. </a:t>
            </a:r>
            <a:r>
              <a:rPr lang="en-GB" sz="2900" dirty="0">
                <a:solidFill>
                  <a:schemeClr val="bg1">
                    <a:lumMod val="95000"/>
                  </a:schemeClr>
                </a:solidFill>
              </a:rPr>
              <a:t>veiklos ataskaita</a:t>
            </a:r>
            <a:endParaRPr lang="lt-LT" sz="29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F168B-6A94-4FDD-FBAA-E7AFBDADA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404812"/>
            <a:ext cx="4267200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575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DC7DF-0338-4217-9906-8A1120E6E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00" y="188642"/>
            <a:ext cx="8064000" cy="576062"/>
          </a:xfrm>
        </p:spPr>
        <p:txBody>
          <a:bodyPr/>
          <a:lstStyle/>
          <a:p>
            <a:pPr algn="ctr"/>
            <a:r>
              <a:rPr lang="lt-LT" dirty="0"/>
              <a:t>Europos Audito Rūmų veikla</a:t>
            </a:r>
            <a:r>
              <a:rPr lang="en-GB" dirty="0"/>
              <a:t> </a:t>
            </a:r>
            <a:r>
              <a:rPr lang="lt-LT" dirty="0"/>
              <a:t>2024 m.</a:t>
            </a:r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62D8AD4-158B-1510-E5FD-0204BFBA5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836712"/>
            <a:ext cx="5472608" cy="536560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A85B43-39F2-23E7-1FE8-E26918422A37}"/>
              </a:ext>
            </a:extLst>
          </p:cNvPr>
          <p:cNvSpPr txBox="1"/>
          <p:nvPr/>
        </p:nvSpPr>
        <p:spPr>
          <a:xfrm>
            <a:off x="1835696" y="6235401"/>
            <a:ext cx="15419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Rūmai.</a:t>
            </a:r>
          </a:p>
        </p:txBody>
      </p:sp>
    </p:spTree>
    <p:extLst>
      <p:ext uri="{BB962C8B-B14F-4D97-AF65-F5344CB8AC3E}">
        <p14:creationId xmlns:p14="http://schemas.microsoft.com/office/powerpoint/2010/main" val="3686578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D60C4-9065-4BC2-8C55-D9264FCEB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00" y="453600"/>
            <a:ext cx="8316480" cy="815160"/>
          </a:xfrm>
        </p:spPr>
        <p:txBody>
          <a:bodyPr/>
          <a:lstStyle/>
          <a:p>
            <a:r>
              <a:rPr lang="pt-BR" dirty="0"/>
              <a:t>202</a:t>
            </a:r>
            <a:r>
              <a:rPr lang="lt-LT" dirty="0"/>
              <a:t>4</a:t>
            </a:r>
            <a:r>
              <a:rPr lang="pt-BR" dirty="0"/>
              <a:t> m. paskelbėme </a:t>
            </a:r>
            <a:r>
              <a:rPr lang="lt-LT" dirty="0"/>
              <a:t>28</a:t>
            </a:r>
            <a:r>
              <a:rPr lang="pt-BR" dirty="0"/>
              <a:t> specialiąsias ataskaitas</a:t>
            </a:r>
            <a:r>
              <a:rPr lang="lt-LT" dirty="0"/>
              <a:t> ir 4 apžvalgas  įvairiose ES išlaidų ir politikos srityse</a:t>
            </a:r>
            <a:r>
              <a:rPr lang="en-GB" dirty="0"/>
              <a:t>, </a:t>
            </a:r>
            <a:r>
              <a:rPr lang="lt-LT" dirty="0"/>
              <a:t>tarp jų</a:t>
            </a:r>
            <a:r>
              <a:rPr lang="en-GB" dirty="0"/>
              <a:t>: </a:t>
            </a: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813A8-0B82-4E08-85C6-0D656F15A2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6000" y="1196752"/>
            <a:ext cx="8172464" cy="5328592"/>
          </a:xfrm>
        </p:spPr>
        <p:txBody>
          <a:bodyPr>
            <a:normAutofit/>
          </a:bodyPr>
          <a:lstStyle/>
          <a:p>
            <a:pPr algn="l">
              <a:spcBef>
                <a:spcPts val="1200"/>
              </a:spcBef>
              <a:spcAft>
                <a:spcPts val="1200"/>
              </a:spcAft>
            </a:pPr>
            <a:endParaRPr lang="en-GB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Tvarus gamtos i</a:t>
            </a:r>
            <a:r>
              <a:rPr lang="lt-LT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š</a:t>
            </a:r>
            <a:r>
              <a:rPr lang="en-GB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tekli</a:t>
            </a:r>
            <a:r>
              <a:rPr lang="lt-LT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ų</a:t>
            </a:r>
            <a:r>
              <a:rPr lang="en-GB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rgbClr val="000000"/>
                </a:solidFill>
                <a:latin typeface="Calibri" panose="020F0502020204030204" pitchFamily="34" charset="0"/>
              </a:rPr>
              <a:t>naudojimas</a:t>
            </a:r>
            <a:r>
              <a:rPr lang="lt-LT" sz="2000" b="0" i="0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: </a:t>
            </a:r>
            <a:r>
              <a:rPr lang="lt-LT" sz="2000" i="0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Specialioji ataskaita 23/2024: Maisto produktų ženklinimas ES – vartotojai gali pasiklysti etikečių džiunglėse. </a:t>
            </a:r>
            <a:r>
              <a:rPr lang="lt-LT" sz="2000" b="0" i="0" u="none" strike="noStrike" baseline="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	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lt-LT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Investicijos sanglaudai, augimui ir įtraukčiai</a:t>
            </a:r>
            <a:r>
              <a:rPr lang="lt-LT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: </a:t>
            </a:r>
            <a:r>
              <a:rPr lang="lt-LT" sz="2000" i="0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Specialioji ataskaita 10/2024: Profesinių kvalifikacijų pripažinimas Europos Sąjungoje – esminis mechanizmas, bet jis naudojamas retai ir nenuosekliai.</a:t>
            </a:r>
            <a:endParaRPr lang="lt-LT" sz="2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lt-LT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Išorės veiksmai, saugumas ir teisingumas</a:t>
            </a:r>
            <a:r>
              <a:rPr lang="lt-LT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: </a:t>
            </a:r>
            <a:r>
              <a:rPr lang="pt-BR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Specialioji ataskaita 17/2024: ES pagalbos Afrikai patikos fondas – </a:t>
            </a:r>
            <a:r>
              <a:rPr lang="lt-LT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n</a:t>
            </a:r>
            <a:r>
              <a:rPr lang="pt-BR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ors taikyti nauji metodai, parama ir toliau teikiama netikslingai</a:t>
            </a:r>
            <a:r>
              <a:rPr lang="lt-LT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r>
              <a:rPr lang="en-GB" sz="2000" b="0" i="0" u="none" strike="noStrike" baseline="0" dirty="0">
                <a:solidFill>
                  <a:srgbClr val="005188"/>
                </a:solidFill>
                <a:latin typeface="Calibri" panose="020F0502020204030204" pitchFamily="34" charset="0"/>
              </a:rPr>
              <a:t>	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lt-LT" sz="20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Rinkų reguliavimas ir konkurencinga ekonomika</a:t>
            </a:r>
            <a:r>
              <a:rPr lang="lt-LT" sz="2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: </a:t>
            </a:r>
            <a:r>
              <a:rPr lang="lt-LT" sz="2000" i="0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Specialioji ataskaita 13/2024: Pagal EGADP skirtų lėšų įsisavinimas – vyksta vėluojant ir išlieka rizika, kad priemonės nebus įgyvendintos, todėl nebus pasiekti EGADP tikslai.</a:t>
            </a:r>
            <a:endParaRPr lang="lt-LT" sz="2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lt-LT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Sąjungos finansavimas ir administravimas</a:t>
            </a:r>
            <a:r>
              <a:rPr lang="lt-LT" sz="2000" dirty="0">
                <a:solidFill>
                  <a:srgbClr val="000000"/>
                </a:solidFill>
                <a:latin typeface="Calibri" panose="020F0502020204030204" pitchFamily="34" charset="0"/>
              </a:rPr>
              <a:t>: </a:t>
            </a:r>
            <a:r>
              <a:rPr lang="lt-LT" sz="2000" i="0" u="none" strike="noStrike" baseline="0" dirty="0">
                <a:solidFill>
                  <a:schemeClr val="tx1"/>
                </a:solidFill>
                <a:latin typeface="Calibri" panose="020F0502020204030204" pitchFamily="34" charset="0"/>
              </a:rPr>
              <a:t>Specialioji ataskaita 28/2024: ES teisės vykdymo užtikrinimas – Komisija pagerino pažeidimų bylų valdymą, tačiau jų nagrinėjimas vis dar trunka per ilgai.</a:t>
            </a:r>
            <a:endParaRPr lang="lt-LT" sz="2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019763B-8A3F-49D9-B5CC-8F586AE5F4AE}"/>
              </a:ext>
            </a:extLst>
          </p:cNvPr>
          <p:cNvCxnSpPr>
            <a:cxnSpLocks/>
          </p:cNvCxnSpPr>
          <p:nvPr/>
        </p:nvCxnSpPr>
        <p:spPr>
          <a:xfrm>
            <a:off x="2267744" y="1368000"/>
            <a:ext cx="3744416" cy="0"/>
          </a:xfrm>
          <a:prstGeom prst="line">
            <a:avLst/>
          </a:prstGeom>
          <a:ln w="28575">
            <a:solidFill>
              <a:srgbClr val="A8B6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448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D60C4-9065-4BC2-8C55-D9264FCEB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0528" y="453600"/>
            <a:ext cx="9217024" cy="311103"/>
          </a:xfrm>
        </p:spPr>
        <p:txBody>
          <a:bodyPr/>
          <a:lstStyle/>
          <a:p>
            <a:pPr algn="ctr"/>
            <a:r>
              <a:rPr lang="pt-BR" dirty="0"/>
              <a:t>2025 ir vėlesnių metų darbo programa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813A8-0B82-4E08-85C6-0D656F15A2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5768" y="1628803"/>
            <a:ext cx="8406712" cy="4680516"/>
          </a:xfrm>
        </p:spPr>
        <p:txBody>
          <a:bodyPr>
            <a:normAutofit/>
          </a:bodyPr>
          <a:lstStyle/>
          <a:p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2025-2026 metais buvo planuojama parengti </a:t>
            </a:r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69 audito ataskaitas 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ir </a:t>
            </a:r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4 apžvalgas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4 prioritetai: 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konkurencingumas, klimato kaita, išorės veiksmai ir viešieji finansai.</a:t>
            </a:r>
          </a:p>
          <a:p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Dvi visa apimančios temos: 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Ekonomikos gaivinimo ir atsparumo didinimo priemonė ir kova su sukčiavimu.</a:t>
            </a:r>
          </a:p>
          <a:p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2025 metais jau paskelbta </a:t>
            </a:r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19 specialiųjų ataskaitų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, </a:t>
            </a:r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5 apžvalgos 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ir </a:t>
            </a:r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2 nuomonės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Rengiamos </a:t>
            </a:r>
            <a:r>
              <a:rPr lang="lt-LT" sz="2400" b="1" dirty="0">
                <a:solidFill>
                  <a:schemeClr val="tx1"/>
                </a:solidFill>
                <a:latin typeface="Calibri" panose="020F0502020204030204" pitchFamily="34" charset="0"/>
              </a:rPr>
              <a:t>10 nuomonių </a:t>
            </a:r>
            <a:r>
              <a:rPr lang="lt-LT" sz="2400" dirty="0">
                <a:solidFill>
                  <a:schemeClr val="tx1"/>
                </a:solidFill>
                <a:latin typeface="Calibri" panose="020F0502020204030204" pitchFamily="34" charset="0"/>
              </a:rPr>
              <a:t>dėl Europos Komisijos pateikto pasiūlymo dėl 2028-2034 DFP.</a:t>
            </a:r>
          </a:p>
          <a:p>
            <a:endParaRPr lang="lt-LT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lt-LT" sz="20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lt-LT" sz="20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lt-LT" sz="20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endParaRPr lang="en-GB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019763B-8A3F-49D9-B5CC-8F586AE5F4AE}"/>
              </a:ext>
            </a:extLst>
          </p:cNvPr>
          <p:cNvCxnSpPr>
            <a:cxnSpLocks/>
          </p:cNvCxnSpPr>
          <p:nvPr/>
        </p:nvCxnSpPr>
        <p:spPr>
          <a:xfrm>
            <a:off x="2411760" y="836712"/>
            <a:ext cx="3744416" cy="0"/>
          </a:xfrm>
          <a:prstGeom prst="line">
            <a:avLst/>
          </a:prstGeom>
          <a:ln w="28575">
            <a:solidFill>
              <a:srgbClr val="A8B6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5673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4680520" cy="1606594"/>
          </a:xfrm>
        </p:spPr>
        <p:txBody>
          <a:bodyPr wrap="square">
            <a:spAutoFit/>
          </a:bodyPr>
          <a:lstStyle/>
          <a:p>
            <a:pPr eaLnBrk="1" hangingPunct="1"/>
            <a:r>
              <a:rPr lang="lt-LT" sz="2900" dirty="0">
                <a:solidFill>
                  <a:schemeClr val="bg1">
                    <a:lumMod val="95000"/>
                  </a:schemeClr>
                </a:solidFill>
              </a:rPr>
              <a:t>Europos Audito Rūmų metinė ataskaita</a:t>
            </a:r>
            <a:br>
              <a:rPr lang="lt-LT" sz="29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lt-LT" sz="2900" dirty="0">
                <a:solidFill>
                  <a:schemeClr val="bg1">
                    <a:lumMod val="95000"/>
                  </a:schemeClr>
                </a:solidFill>
              </a:rPr>
              <a:t>dėl 2024 m. ES biudžeto vykdymo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0BC7D8-8432-410F-F52F-BCDAC8749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490364"/>
            <a:ext cx="4166784" cy="58772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064500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2024 m. ES biudžeto pajamų pasiskirstymas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1F279-2316-9006-FDEA-73896C304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12" y="1147762"/>
            <a:ext cx="7953375" cy="45624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D3FA56-C380-3614-5A1D-F08F89D5A6D2}"/>
              </a:ext>
            </a:extLst>
          </p:cNvPr>
          <p:cNvSpPr txBox="1"/>
          <p:nvPr/>
        </p:nvSpPr>
        <p:spPr>
          <a:xfrm>
            <a:off x="1763688" y="6021288"/>
            <a:ext cx="15419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Rūmai.</a:t>
            </a:r>
          </a:p>
        </p:txBody>
      </p:sp>
    </p:spTree>
    <p:extLst>
      <p:ext uri="{BB962C8B-B14F-4D97-AF65-F5344CB8AC3E}">
        <p14:creationId xmlns:p14="http://schemas.microsoft.com/office/powerpoint/2010/main" val="3458841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064500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2024 m. ES biudžeto išlaidos pagal DFP išlaidų kategorijas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BE31D5-D657-1C18-22FE-B9F546976BB9}"/>
              </a:ext>
            </a:extLst>
          </p:cNvPr>
          <p:cNvSpPr txBox="1"/>
          <p:nvPr/>
        </p:nvSpPr>
        <p:spPr>
          <a:xfrm>
            <a:off x="2286000" y="324613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800" b="1">
                <a:solidFill>
                  <a:schemeClr val="bg1"/>
                </a:solidFill>
              </a:rPr>
              <a:t>de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27C4A62-D9B1-CFB5-60D3-F86505F9F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660" y="1119559"/>
            <a:ext cx="6120680" cy="518976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5910900-4614-89A0-3C54-605DC067B70E}"/>
              </a:ext>
            </a:extLst>
          </p:cNvPr>
          <p:cNvSpPr txBox="1"/>
          <p:nvPr/>
        </p:nvSpPr>
        <p:spPr>
          <a:xfrm>
            <a:off x="1503254" y="6338760"/>
            <a:ext cx="15419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Rūmai.</a:t>
            </a:r>
          </a:p>
        </p:txBody>
      </p:sp>
    </p:spTree>
    <p:extLst>
      <p:ext uri="{BB962C8B-B14F-4D97-AF65-F5344CB8AC3E}">
        <p14:creationId xmlns:p14="http://schemas.microsoft.com/office/powerpoint/2010/main" val="4108951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064000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2024 m. metinė ataskaita. </a:t>
            </a:r>
            <a:r>
              <a:rPr lang="en-GB" dirty="0"/>
              <a:t>Pagrindiniai</a:t>
            </a:r>
            <a:r>
              <a:rPr lang="lt-LT" dirty="0"/>
              <a:t> rezultatai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160748"/>
            <a:ext cx="8064000" cy="4536504"/>
          </a:xfrm>
        </p:spPr>
        <p:txBody>
          <a:bodyPr rtlCol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defRPr/>
            </a:pPr>
            <a:r>
              <a:rPr lang="lt-LT" sz="2100" dirty="0"/>
              <a:t>Teikiame </a:t>
            </a:r>
            <a:r>
              <a:rPr lang="lt-LT" sz="2100" b="1" dirty="0">
                <a:solidFill>
                  <a:srgbClr val="056731"/>
                </a:solidFill>
              </a:rPr>
              <a:t>palankią </a:t>
            </a:r>
            <a:r>
              <a:rPr lang="lt-LT" sz="2100" dirty="0"/>
              <a:t>nuomonę dėl </a:t>
            </a:r>
            <a:r>
              <a:rPr lang="lt-LT" sz="2100" b="1" dirty="0"/>
              <a:t>2024 m. ES finansinių ataskaitų patikimumo.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defRPr/>
            </a:pPr>
            <a:r>
              <a:rPr lang="lt-LT" sz="2100" dirty="0"/>
              <a:t>Taip pat teikiame </a:t>
            </a:r>
            <a:r>
              <a:rPr lang="lt-LT" sz="2100" b="1" dirty="0">
                <a:solidFill>
                  <a:srgbClr val="056731"/>
                </a:solidFill>
              </a:rPr>
              <a:t>palankią</a:t>
            </a:r>
            <a:r>
              <a:rPr lang="lt-LT" sz="2100" dirty="0"/>
              <a:t> nuomonę dėl </a:t>
            </a:r>
            <a:r>
              <a:rPr lang="lt-LT" sz="2100" b="1" dirty="0"/>
              <a:t>2024 m. pajamų operacijų teisėtumo ir tvarkingumo</a:t>
            </a:r>
            <a:r>
              <a:rPr lang="lt-LT" sz="2100" dirty="0"/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defRPr/>
            </a:pPr>
            <a:r>
              <a:rPr lang="lt-LT" sz="2100" dirty="0"/>
              <a:t>Teikiame</a:t>
            </a:r>
            <a:r>
              <a:rPr lang="lt-LT" sz="2100" b="1" dirty="0"/>
              <a:t> dvi atskiras nuomones</a:t>
            </a:r>
            <a:r>
              <a:rPr lang="lt-LT" sz="2100" dirty="0"/>
              <a:t> dėl </a:t>
            </a:r>
            <a:r>
              <a:rPr lang="lt-LT" sz="2100" b="1" dirty="0"/>
              <a:t>išlaidų teisėtumo ir tvarkingumo</a:t>
            </a:r>
            <a:r>
              <a:rPr lang="lt-LT" sz="2100" dirty="0"/>
              <a:t>, nes EGADP yra laikina priemonė, </a:t>
            </a:r>
            <a:r>
              <a:rPr lang="lt-LT" sz="2400" dirty="0"/>
              <a:t>kurios įgyvendinimo ir finansavimo būdas iš esmės yra kitoks nei ES biudžeto išlaidų atveju </a:t>
            </a:r>
            <a:r>
              <a:rPr lang="lt-LT" sz="2100" dirty="0"/>
              <a:t>:</a:t>
            </a:r>
          </a:p>
          <a:p>
            <a:pPr marL="555625" indent="-28575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  <a:defRPr/>
            </a:pPr>
            <a:r>
              <a:rPr lang="lt-LT" sz="2100" b="1" dirty="0"/>
              <a:t>mūsų nuomonė</a:t>
            </a:r>
            <a:r>
              <a:rPr lang="lt-LT" sz="2100" dirty="0"/>
              <a:t> dėl </a:t>
            </a:r>
            <a:r>
              <a:rPr lang="lt-LT" sz="2100" b="1" dirty="0"/>
              <a:t>ES biudžeto išlaidų </a:t>
            </a:r>
            <a:r>
              <a:rPr lang="lt-LT" sz="2100" dirty="0"/>
              <a:t>teisėtumo ir tvarkingumo</a:t>
            </a:r>
            <a:r>
              <a:rPr lang="lt-LT" sz="2100" b="1" dirty="0"/>
              <a:t> yra </a:t>
            </a:r>
            <a:r>
              <a:rPr lang="lt-LT" sz="2100" b="1" dirty="0">
                <a:solidFill>
                  <a:srgbClr val="C00000"/>
                </a:solidFill>
              </a:rPr>
              <a:t>neigiama</a:t>
            </a:r>
            <a:r>
              <a:rPr lang="lt-LT" sz="2100" dirty="0"/>
              <a:t>;</a:t>
            </a:r>
          </a:p>
          <a:p>
            <a:pPr marL="555750" indent="-28575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  <a:defRPr/>
            </a:pPr>
            <a:r>
              <a:rPr lang="lt-LT" sz="2100" b="1" dirty="0"/>
              <a:t>mūsų nuomonė</a:t>
            </a:r>
            <a:r>
              <a:rPr lang="lt-LT" sz="2100" dirty="0"/>
              <a:t> dėl išlaidų pagal </a:t>
            </a:r>
            <a:r>
              <a:rPr lang="lt-LT" sz="2100" b="1" dirty="0"/>
              <a:t>EGADP</a:t>
            </a:r>
            <a:r>
              <a:rPr lang="lt-LT" sz="2100" dirty="0"/>
              <a:t> teisėtumo ir tvarkingumo yra </a:t>
            </a:r>
            <a:r>
              <a:rPr lang="lt-LT" sz="2100" b="1" dirty="0">
                <a:solidFill>
                  <a:srgbClr val="FFC000"/>
                </a:solidFill>
              </a:rPr>
              <a:t>sąlyginė</a:t>
            </a:r>
            <a:r>
              <a:rPr lang="lt-LT" sz="2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5017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064000" cy="432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Įvertintas klaidų lygis ES biudžeto išlaidose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0" y="1260000"/>
            <a:ext cx="8064000" cy="4905304"/>
          </a:xfrm>
        </p:spPr>
        <p:txBody>
          <a:bodyPr rtlCol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lt-LT" sz="1700" dirty="0"/>
              <a:t>Vertiname, kad ES biudžeto išlaidų </a:t>
            </a:r>
            <a:r>
              <a:rPr lang="lt-LT" sz="1700" b="1" dirty="0"/>
              <a:t>bendras klaidų lygis</a:t>
            </a:r>
            <a:r>
              <a:rPr lang="lt-LT" sz="1700" dirty="0"/>
              <a:t> </a:t>
            </a:r>
            <a:r>
              <a:rPr lang="lt-LT" sz="1700" dirty="0">
                <a:effectLst/>
                <a:ea typeface="Times New Roman" panose="02020603050405020304" pitchFamily="18" charset="0"/>
              </a:rPr>
              <a:t>yra </a:t>
            </a:r>
            <a:r>
              <a:rPr lang="lt-LT" sz="1700" b="1" dirty="0">
                <a:effectLst/>
                <a:ea typeface="Times New Roman" panose="02020603050405020304" pitchFamily="18" charset="0"/>
              </a:rPr>
              <a:t>reikšmingas ir siekia 3,6 %</a:t>
            </a:r>
            <a:r>
              <a:rPr lang="lt-LT" sz="1700" dirty="0">
                <a:effectLst/>
                <a:ea typeface="Times New Roman" panose="02020603050405020304" pitchFamily="18" charset="0"/>
              </a:rPr>
              <a:t> (2023 m. – 5,6 %). Didelė šių išlaidų, kurioms taikomos sudėtingos taisyklės ir kurios daugiausia grindžiamos kompensavimu, dalis yra paveikta klaidų.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lt-LT" dirty="0">
                <a:effectLst/>
                <a:ea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endParaRPr lang="en-GB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EB2A6A-4A44-C924-8B6D-E09E87784FC9}"/>
              </a:ext>
            </a:extLst>
          </p:cNvPr>
          <p:cNvSpPr txBox="1"/>
          <p:nvPr/>
        </p:nvSpPr>
        <p:spPr>
          <a:xfrm>
            <a:off x="1349620" y="6043389"/>
            <a:ext cx="112765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29E3C0-1748-C330-86A1-42D3E1F15D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175" y="2132856"/>
            <a:ext cx="7843198" cy="391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24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064500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Įvertintas klaidų lygis. Pagrindinės DFP išlaidų kategorijos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000" y="908720"/>
            <a:ext cx="8064000" cy="504056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lt-LT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87844FE-D46B-4FC2-B3F9-1A151A30CE5C}"/>
              </a:ext>
            </a:extLst>
          </p:cNvPr>
          <p:cNvSpPr txBox="1">
            <a:spLocks/>
          </p:cNvSpPr>
          <p:nvPr/>
        </p:nvSpPr>
        <p:spPr bwMode="auto">
          <a:xfrm>
            <a:off x="575850" y="1160363"/>
            <a:ext cx="809983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accent1"/>
                </a:solidFill>
                <a:latin typeface="Myriad Pro"/>
              </a:defRPr>
            </a:lvl9pPr>
          </a:lstStyle>
          <a:p>
            <a:r>
              <a:rPr lang="lt-LT" sz="180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Įvertinto DFP 1, 2, 3 ir 6 išlaidų kategorijų klaidų lygio (2020–2024 m.) palyginimas</a:t>
            </a:r>
          </a:p>
          <a:p>
            <a:endParaRPr lang="sl-SI" sz="1800" dirty="0">
              <a:solidFill>
                <a:schemeClr val="accent2"/>
              </a:solidFill>
              <a:latin typeface="+mn-lt"/>
              <a:ea typeface="+mn-ea"/>
              <a:cs typeface="+mn-cs"/>
            </a:endParaRPr>
          </a:p>
          <a:p>
            <a:endParaRPr lang="en-GB" sz="1800" dirty="0">
              <a:solidFill>
                <a:schemeClr val="accent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26ECC5-7D2C-256D-3186-C5C32BA581EB}"/>
              </a:ext>
            </a:extLst>
          </p:cNvPr>
          <p:cNvSpPr txBox="1"/>
          <p:nvPr/>
        </p:nvSpPr>
        <p:spPr>
          <a:xfrm>
            <a:off x="1763688" y="6352361"/>
            <a:ext cx="23762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093BCB-E49C-46A2-0C3E-9B54FB6DBF12}"/>
              </a:ext>
            </a:extLst>
          </p:cNvPr>
          <p:cNvSpPr txBox="1"/>
          <p:nvPr/>
        </p:nvSpPr>
        <p:spPr>
          <a:xfrm>
            <a:off x="1763688" y="6121529"/>
            <a:ext cx="53285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900" dirty="0">
                <a:solidFill>
                  <a:srgbClr val="58595B"/>
                </a:solidFill>
              </a:rPr>
              <a:t>*Specialiojo išlaidų kategorijos „Kaimyninės šalys ir pasaulis“ vertinimo 2020–2023 m. neteikėme.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4FC90B-8DEE-A7E3-9294-F6E9D46F3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943" y="1648559"/>
            <a:ext cx="5888129" cy="447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52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CBA15E-27A3-D6F3-4BCF-F56BBD03B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78249BF9-4708-41CE-24F8-14E7BC58F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00" y="396000"/>
            <a:ext cx="8316480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2024 m. ES skola. </a:t>
            </a:r>
            <a:r>
              <a:rPr lang="lt-LT" dirty="0">
                <a:solidFill>
                  <a:srgbClr val="B5B900"/>
                </a:solidFill>
              </a:rPr>
              <a:t>Nuo 2010 m. neapmokėtos obligacijos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B4F24B-5851-8165-4680-8876CFBDB0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60" y="851954"/>
            <a:ext cx="8892480" cy="50003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31270F-190B-3AB4-93A1-D52728D21738}"/>
              </a:ext>
            </a:extLst>
          </p:cNvPr>
          <p:cNvSpPr txBox="1"/>
          <p:nvPr/>
        </p:nvSpPr>
        <p:spPr>
          <a:xfrm>
            <a:off x="1907704" y="6237892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Rūmai, remiantis 2024 m. ES konsoliduotosiomis metinėmis finansinėmis ataskaitomis ir Komisijos pateikta informacija. </a:t>
            </a:r>
          </a:p>
        </p:txBody>
      </p:sp>
    </p:spTree>
    <p:extLst>
      <p:ext uri="{BB962C8B-B14F-4D97-AF65-F5344CB8AC3E}">
        <p14:creationId xmlns:p14="http://schemas.microsoft.com/office/powerpoint/2010/main" val="4147196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064000" cy="728744"/>
          </a:xfrm>
        </p:spPr>
        <p:txBody>
          <a:bodyPr anchor="t"/>
          <a:lstStyle/>
          <a:p>
            <a:pPr eaLnBrk="1" hangingPunct="1"/>
            <a:r>
              <a:rPr lang="lt-LT" dirty="0"/>
              <a:t>Ekonomikos gaivinimo ir atsparumo didinimo priemonė: </a:t>
            </a:r>
            <a:r>
              <a:rPr lang="lt-LT" dirty="0">
                <a:solidFill>
                  <a:srgbClr val="B5B900"/>
                </a:solidFill>
              </a:rPr>
              <a:t>59,9 milijardo eurų</a:t>
            </a:r>
            <a:br>
              <a:rPr lang="lt-LT" dirty="0">
                <a:solidFill>
                  <a:srgbClr val="B5B900"/>
                </a:solidFill>
              </a:rPr>
            </a:br>
            <a:r>
              <a:rPr lang="lt-LT" sz="2400" dirty="0">
                <a:solidFill>
                  <a:srgbClr val="7F7F7F"/>
                </a:solidFill>
              </a:rPr>
              <a:t>Audituota suma: 59,9 milijardo eurų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sz="half" idx="2"/>
          </p:nvPr>
        </p:nvSpPr>
        <p:spPr>
          <a:xfrm>
            <a:off x="576000" y="1628801"/>
            <a:ext cx="6508080" cy="4824535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lt-LT" sz="1700" b="1" dirty="0"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š 395 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patikrintų tarpinių ir siektinų reikšmių </a:t>
            </a:r>
            <a:r>
              <a:rPr lang="lt-LT" sz="1700" b="1" dirty="0">
                <a:ea typeface="Times New Roman" panose="02020603050405020304" pitchFamily="18" charset="0"/>
                <a:cs typeface="Calibri" panose="020F0502020204030204" pitchFamily="34" charset="0"/>
              </a:rPr>
              <a:t>nustatėme 12 kie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kybinių klaidų atvejų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. Jie buvo susiję su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šešiais iš 28 EGADP mokėjimų,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ir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penkiuose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iš šių mokėjimų buvo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reikšmingų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klaidų.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lt-LT" sz="1700" dirty="0">
                <a:solidFill>
                  <a:srgbClr val="575756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Dėl EGADP išlaidų pateikėme </a:t>
            </a:r>
            <a:r>
              <a:rPr lang="lt-LT" sz="1700" b="1" dirty="0">
                <a:solidFill>
                  <a:srgbClr val="575756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sąlyginę nuomonę</a:t>
            </a:r>
            <a:r>
              <a:rPr lang="lt-LT" sz="1700" dirty="0">
                <a:solidFill>
                  <a:srgbClr val="575756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lt-LT" sz="1700" dirty="0"/>
              <a:t>Dėl dviejų tarpinių reikšmių vienoje valstybėje narėje išvados nedarome, kadangi byla nagrinėjama Europos Sąjungos Teisingumo Teisme (C- 517/24). Patenkinamas šių tarpinių reikšmių pasiekimas buvo išankstinė bet kokio EGADP mokėjimo šiai valstybei narei sąlyga.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Manome, kad minimalus šių nustatytų faktų finansinis poveikis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viršija mūsų klaidų reikšmingumo ribą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. Atsižvelgdami į EGADP išlaidų modelio pobūdį,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nepateikiame klaidų lygio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, palyginamo su kitomis ES išlaidų sritimis.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Šie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12 nustatytų faktų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buvo susiję su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nepatenkinamai pasiektomis šešiomis tarpinėmis ir siektinomis reikšmėmis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keturiais projektais, kurie pradėti prieš tinkamumo finansuoti laikotarpį, vienu dvigubo finansavimo atveju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ir </a:t>
            </a:r>
            <a:r>
              <a:rPr lang="lt-LT" sz="1700" b="1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vienu siektinos reikšmės atšaukimo atveju</a:t>
            </a:r>
            <a:r>
              <a:rPr lang="lt-LT" sz="17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D4AD81-79F1-46BC-866B-D21E051D1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00" y="1628801"/>
            <a:ext cx="1465747" cy="15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931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07A45-86D1-617E-25E3-EFAB71FE5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18C0-9229-4241-ABDF-E551E1792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00" y="301528"/>
            <a:ext cx="8064000" cy="432000"/>
          </a:xfrm>
        </p:spPr>
        <p:txBody>
          <a:bodyPr/>
          <a:lstStyle/>
          <a:p>
            <a:r>
              <a:rPr lang="lt-LT"/>
              <a:t>Biudžeto ir finansų valdymas</a:t>
            </a:r>
          </a:p>
        </p:txBody>
      </p:sp>
      <p:sp>
        <p:nvSpPr>
          <p:cNvPr id="370" name="Text Placeholder 4">
            <a:extLst>
              <a:ext uri="{FF2B5EF4-FFF2-40B4-BE49-F238E27FC236}">
                <a16:creationId xmlns:a16="http://schemas.microsoft.com/office/drawing/2014/main" id="{2A064832-410F-A4BB-0376-CE4DC170EC66}"/>
              </a:ext>
            </a:extLst>
          </p:cNvPr>
          <p:cNvSpPr txBox="1">
            <a:spLocks/>
          </p:cNvSpPr>
          <p:nvPr/>
        </p:nvSpPr>
        <p:spPr>
          <a:xfrm>
            <a:off x="719572" y="988508"/>
            <a:ext cx="7704856" cy="4176464"/>
          </a:xfrm>
          <a:prstGeom prst="rect">
            <a:avLst/>
          </a:prstGeom>
        </p:spPr>
        <p:txBody>
          <a:bodyPr/>
          <a:lstStyle>
            <a:lvl1pPr marL="265113" indent="-265113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1pPr>
            <a:lvl2pPr marL="512763" indent="-234950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2pPr>
            <a:lvl3pPr marL="758825" indent="-22860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3pPr>
            <a:lvl4pPr marL="993775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4pPr>
            <a:lvl5pPr marL="1219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endParaRPr lang="en-GB" sz="1800" b="1" dirty="0"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D00A00C-459F-9260-5FE2-5EE5D5383162}"/>
              </a:ext>
            </a:extLst>
          </p:cNvPr>
          <p:cNvSpPr txBox="1">
            <a:spLocks/>
          </p:cNvSpPr>
          <p:nvPr/>
        </p:nvSpPr>
        <p:spPr>
          <a:xfrm>
            <a:off x="633050" y="2564904"/>
            <a:ext cx="3074854" cy="3788976"/>
          </a:xfrm>
          <a:prstGeom prst="rect">
            <a:avLst/>
          </a:prstGeom>
        </p:spPr>
        <p:txBody>
          <a:bodyPr lIns="0" tIns="0" rIns="0" bIns="0"/>
          <a:lstStyle>
            <a:lvl1pPr marL="265113" indent="-265113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1pPr>
            <a:lvl2pPr marL="512763" indent="-234950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2pPr>
            <a:lvl3pPr marL="758825" indent="-22860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3pPr>
            <a:lvl4pPr marL="993775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4pPr>
            <a:lvl5pPr marL="1219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 sz="1700" b="1" dirty="0"/>
              <a:t>Bendras EGADP dotacijų </a:t>
            </a:r>
            <a:r>
              <a:rPr lang="lt-LT" sz="1700" dirty="0"/>
              <a:t>2024 m. pabaigoje įsisavinimo lygis buvo </a:t>
            </a:r>
            <a:r>
              <a:rPr lang="lt-LT" sz="1700" b="1" dirty="0"/>
              <a:t>55 %</a:t>
            </a:r>
            <a:r>
              <a:rPr lang="lt-LT" sz="1700" dirty="0"/>
              <a:t>.</a:t>
            </a:r>
          </a:p>
          <a:p>
            <a:pPr marL="0" indent="0">
              <a:buNone/>
            </a:pPr>
            <a:endParaRPr lang="lt-LT" sz="1700" dirty="0"/>
          </a:p>
          <a:p>
            <a:r>
              <a:rPr lang="lt-LT" sz="1700" b="1" dirty="0"/>
              <a:t>Lietuva</a:t>
            </a:r>
            <a:r>
              <a:rPr lang="lt-LT" sz="1700" dirty="0"/>
              <a:t> </a:t>
            </a:r>
            <a:r>
              <a:rPr lang="lt-LT" sz="1700" b="1" dirty="0"/>
              <a:t>įsisavino 46 %</a:t>
            </a:r>
            <a:r>
              <a:rPr lang="lt-LT" sz="1700" dirty="0"/>
              <a:t> arba  1,1 mlrd. eurų iš 2,3 mlrd. eurų numatytų </a:t>
            </a:r>
            <a:r>
              <a:rPr lang="lt-LT" sz="1700" b="1" dirty="0"/>
              <a:t>EGADP dotacijų</a:t>
            </a:r>
            <a:r>
              <a:rPr lang="lt-LT" sz="1700" dirty="0"/>
              <a:t>.</a:t>
            </a:r>
          </a:p>
          <a:p>
            <a:endParaRPr lang="lt-LT" sz="1700" dirty="0"/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5DC954-B30A-CCF1-1CD2-90F262BB1928}"/>
              </a:ext>
            </a:extLst>
          </p:cNvPr>
          <p:cNvSpPr txBox="1"/>
          <p:nvPr/>
        </p:nvSpPr>
        <p:spPr>
          <a:xfrm>
            <a:off x="576000" y="892490"/>
            <a:ext cx="35639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400" b="1" dirty="0">
                <a:solidFill>
                  <a:schemeClr val="accent2"/>
                </a:solidFill>
                <a:latin typeface="+mn-lt"/>
                <a:cs typeface="+mn-cs"/>
              </a:rPr>
              <a:t>Lėtas EGADP dotacijų įsisavinimas: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D7424-8D89-2F43-0EC4-87658A05C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0858" y="752368"/>
            <a:ext cx="5193142" cy="552403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295A6BA-FC1E-F055-774E-50160999A940}"/>
                  </a:ext>
                </a:extLst>
              </p14:cNvPr>
              <p14:cNvContentPartPr/>
              <p14:nvPr/>
            </p14:nvContentPartPr>
            <p14:xfrm>
              <a:off x="4441037" y="3959409"/>
              <a:ext cx="363960" cy="255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295A6BA-FC1E-F055-774E-50160999A94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405397" y="3887409"/>
                <a:ext cx="435600" cy="169200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6A939FA9-E694-0365-5AEB-504F650D5AD4}"/>
              </a:ext>
            </a:extLst>
          </p:cNvPr>
          <p:cNvSpPr txBox="1"/>
          <p:nvPr/>
        </p:nvSpPr>
        <p:spPr>
          <a:xfrm>
            <a:off x="3950019" y="6217918"/>
            <a:ext cx="2919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Rūmai, remiantis EGADP rezultatų suvestine ir kitais Komisijos duomenimis. </a:t>
            </a:r>
          </a:p>
        </p:txBody>
      </p:sp>
    </p:spTree>
    <p:extLst>
      <p:ext uri="{BB962C8B-B14F-4D97-AF65-F5344CB8AC3E}">
        <p14:creationId xmlns:p14="http://schemas.microsoft.com/office/powerpoint/2010/main" val="2252046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00" y="301528"/>
            <a:ext cx="8064000" cy="432000"/>
          </a:xfrm>
        </p:spPr>
        <p:txBody>
          <a:bodyPr/>
          <a:lstStyle/>
          <a:p>
            <a:r>
              <a:rPr lang="lt-LT"/>
              <a:t>Biudžeto ir finansų valdymas</a:t>
            </a:r>
          </a:p>
        </p:txBody>
      </p:sp>
      <p:sp>
        <p:nvSpPr>
          <p:cNvPr id="370" name="Text Placeholder 4"/>
          <p:cNvSpPr txBox="1">
            <a:spLocks/>
          </p:cNvSpPr>
          <p:nvPr/>
        </p:nvSpPr>
        <p:spPr>
          <a:xfrm>
            <a:off x="719572" y="988508"/>
            <a:ext cx="7704856" cy="4176464"/>
          </a:xfrm>
          <a:prstGeom prst="rect">
            <a:avLst/>
          </a:prstGeom>
        </p:spPr>
        <p:txBody>
          <a:bodyPr/>
          <a:lstStyle>
            <a:lvl1pPr marL="265113" indent="-265113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1pPr>
            <a:lvl2pPr marL="512763" indent="-234950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2pPr>
            <a:lvl3pPr marL="758825" indent="-22860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3pPr>
            <a:lvl4pPr marL="993775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4pPr>
            <a:lvl5pPr marL="1219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endParaRPr lang="en-GB" sz="1800" b="1" dirty="0"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ADA45F0B-3BDB-4E24-9A8C-E7AE78E0C0DE}"/>
              </a:ext>
            </a:extLst>
          </p:cNvPr>
          <p:cNvSpPr txBox="1">
            <a:spLocks/>
          </p:cNvSpPr>
          <p:nvPr/>
        </p:nvSpPr>
        <p:spPr>
          <a:xfrm>
            <a:off x="633050" y="2132855"/>
            <a:ext cx="3074854" cy="4221025"/>
          </a:xfrm>
          <a:prstGeom prst="rect">
            <a:avLst/>
          </a:prstGeom>
        </p:spPr>
        <p:txBody>
          <a:bodyPr lIns="0" tIns="0" rIns="0" bIns="0"/>
          <a:lstStyle>
            <a:lvl1pPr marL="265113" indent="-265113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1pPr>
            <a:lvl2pPr marL="512763" indent="-234950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2pPr>
            <a:lvl3pPr marL="758825" indent="-228600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3pPr>
            <a:lvl4pPr marL="993775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4pPr>
            <a:lvl5pPr marL="1219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 kern="1200">
                <a:solidFill>
                  <a:srgbClr val="58595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700" dirty="0"/>
          </a:p>
          <a:p>
            <a:r>
              <a:rPr lang="lt-LT" sz="1700" dirty="0"/>
              <a:t>Visi mokėjimai iš</a:t>
            </a:r>
            <a:r>
              <a:rPr lang="lt-LT" sz="1700" b="1" dirty="0"/>
              <a:t> sanglaudos fondų </a:t>
            </a:r>
            <a:r>
              <a:rPr lang="lt-LT" sz="1700" dirty="0"/>
              <a:t>iki 2024 m. pabaigos </a:t>
            </a:r>
            <a:r>
              <a:rPr lang="lt-LT" sz="1700" b="1" dirty="0"/>
              <a:t>sudarė tik 7 % </a:t>
            </a:r>
            <a:r>
              <a:rPr lang="lt-LT" sz="1700" dirty="0"/>
              <a:t>visos 2021–2027 m. DFP sumos. </a:t>
            </a:r>
          </a:p>
          <a:p>
            <a:endParaRPr lang="lt-LT" sz="1700" dirty="0"/>
          </a:p>
          <a:p>
            <a:r>
              <a:rPr lang="lt-LT" sz="1700" b="1" dirty="0"/>
              <a:t>Lietuva</a:t>
            </a:r>
            <a:r>
              <a:rPr lang="lt-LT" sz="1700" dirty="0"/>
              <a:t> iki 2024 m. pabaigos iš </a:t>
            </a:r>
            <a:r>
              <a:rPr lang="lt-LT" sz="1700" b="1" dirty="0"/>
              <a:t>2021–2027 m. sanglaudos fondų gavo 11,8 %</a:t>
            </a:r>
            <a:r>
              <a:rPr lang="lt-LT" sz="1700" dirty="0"/>
              <a:t> arba  800 mln. eurų.</a:t>
            </a:r>
          </a:p>
          <a:p>
            <a:endParaRPr lang="lt-LT" sz="1700" dirty="0"/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9D8C16-22B5-ADFC-6CC9-42060C6D534A}"/>
              </a:ext>
            </a:extLst>
          </p:cNvPr>
          <p:cNvSpPr txBox="1"/>
          <p:nvPr/>
        </p:nvSpPr>
        <p:spPr>
          <a:xfrm>
            <a:off x="576000" y="892490"/>
            <a:ext cx="31319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400" b="1" dirty="0">
                <a:solidFill>
                  <a:schemeClr val="accent2"/>
                </a:solidFill>
                <a:latin typeface="+mn-lt"/>
                <a:cs typeface="+mn-cs"/>
              </a:rPr>
              <a:t>Lėtas sanglaudos politikos fondų įgyvendinimas: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7B4050-66C5-3CA1-F97E-3A90132898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336" y="733528"/>
            <a:ext cx="4572952" cy="558648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6A1CB2A-EC00-EB7C-BE74-4B9E50952DE6}"/>
                  </a:ext>
                </a:extLst>
              </p14:cNvPr>
              <p14:cNvContentPartPr/>
              <p14:nvPr/>
            </p14:nvContentPartPr>
            <p14:xfrm>
              <a:off x="4376286" y="4971243"/>
              <a:ext cx="355680" cy="9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6A1CB2A-EC00-EB7C-BE74-4B9E50952DE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40286" y="4899243"/>
                <a:ext cx="427320" cy="153000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5A884289-02E9-E57C-AD20-4AAE9FF4D797}"/>
              </a:ext>
            </a:extLst>
          </p:cNvPr>
          <p:cNvSpPr txBox="1"/>
          <p:nvPr/>
        </p:nvSpPr>
        <p:spPr>
          <a:xfrm>
            <a:off x="4006642" y="6246756"/>
            <a:ext cx="30243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Rūmai, remiantis Komisijos atvirųjų duomenų platformos 2025 m. sausio 6 d. duomenimis.</a:t>
            </a:r>
          </a:p>
        </p:txBody>
      </p:sp>
    </p:spTree>
    <p:extLst>
      <p:ext uri="{BB962C8B-B14F-4D97-AF65-F5344CB8AC3E}">
        <p14:creationId xmlns:p14="http://schemas.microsoft.com/office/powerpoint/2010/main" val="3196215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5DCC0-BD27-FD47-A619-C05E91200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7CFC7EF-1DA1-C6F1-1AEE-AFAB32901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96000"/>
            <a:ext cx="8784976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ES sanglaudos fondų įgyvendinimo būklė 2025 m. viduryje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18CB3F-8074-38D4-CF0B-6C25EE56BFB7}"/>
              </a:ext>
            </a:extLst>
          </p:cNvPr>
          <p:cNvSpPr txBox="1"/>
          <p:nvPr/>
        </p:nvSpPr>
        <p:spPr>
          <a:xfrm>
            <a:off x="2286000" y="324613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800" b="1">
                <a:solidFill>
                  <a:schemeClr val="bg1"/>
                </a:solidFill>
              </a:rPr>
              <a:t>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739CAD-C68D-FB35-E4B9-1DD0100AA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816" y="708318"/>
            <a:ext cx="5906383" cy="561699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83F2BE7-0EE6-2796-5DA1-7ADD3302A85E}"/>
                  </a:ext>
                </a:extLst>
              </p14:cNvPr>
              <p14:cNvContentPartPr/>
              <p14:nvPr/>
            </p14:nvContentPartPr>
            <p14:xfrm>
              <a:off x="1882657" y="1521046"/>
              <a:ext cx="79560" cy="90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83F2BE7-0EE6-2796-5DA1-7ADD3302A85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47017" y="1449046"/>
                <a:ext cx="151200" cy="15264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58CD1A3D-80F8-0765-7F73-620CE5DB9471}"/>
              </a:ext>
            </a:extLst>
          </p:cNvPr>
          <p:cNvSpPr txBox="1"/>
          <p:nvPr/>
        </p:nvSpPr>
        <p:spPr>
          <a:xfrm>
            <a:off x="1694068" y="6205834"/>
            <a:ext cx="30243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Rūmai, remiantis Komisijos atvirųjų duomenų platformos 2025 m. vidurio duomenimis.</a:t>
            </a:r>
          </a:p>
        </p:txBody>
      </p:sp>
    </p:spTree>
    <p:extLst>
      <p:ext uri="{BB962C8B-B14F-4D97-AF65-F5344CB8AC3E}">
        <p14:creationId xmlns:p14="http://schemas.microsoft.com/office/powerpoint/2010/main" val="1981723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576000" y="396000"/>
            <a:ext cx="8172450" cy="4318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lt-LT" dirty="0"/>
              <a:t>ES parama Ukrainai nuo Rusijos agresijos karo pradžios</a:t>
            </a:r>
            <a:br>
              <a:rPr lang="lt-LT" dirty="0"/>
            </a:br>
            <a:r>
              <a:rPr lang="lt-LT" dirty="0"/>
              <a:t/>
            </a:r>
            <a:br>
              <a:rPr lang="lt-LT" dirty="0"/>
            </a:b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0" y="656011"/>
            <a:ext cx="8064000" cy="1404837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None/>
            </a:pPr>
            <a:r>
              <a:rPr lang="lt-LT" sz="17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lt-LT" sz="1700" dirty="0"/>
              <a:t>Iki 2024 m. pabaigos ES ir jos valstybės narės </a:t>
            </a:r>
            <a:r>
              <a:rPr lang="lt-LT" sz="1700" b="1" dirty="0"/>
              <a:t>sutelkė daugiau kaip 130 milijardų eurų paramą Ukrainai</a:t>
            </a:r>
            <a:r>
              <a:rPr lang="lt-LT" sz="1700" dirty="0"/>
              <a:t>. </a:t>
            </a:r>
            <a:r>
              <a:rPr lang="lt-LT" sz="1700" b="1" dirty="0"/>
              <a:t>42,1 milijardo eurų</a:t>
            </a:r>
            <a:r>
              <a:rPr lang="lt-LT" sz="1700" dirty="0"/>
              <a:t> iš 80,1 milijardo eurų </a:t>
            </a:r>
            <a:r>
              <a:rPr lang="lt-LT" sz="1700" b="1" dirty="0"/>
              <a:t>patvirtintų paskolų</a:t>
            </a:r>
            <a:r>
              <a:rPr lang="lt-LT" sz="1700" dirty="0"/>
              <a:t> Ukrainai </a:t>
            </a:r>
            <a:r>
              <a:rPr lang="lt-LT" sz="1700" b="1" dirty="0"/>
              <a:t>buvo išmokėta iki 2024 m. pabaigos</a:t>
            </a:r>
            <a:r>
              <a:rPr lang="lt-LT" sz="1700" dirty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None/>
            </a:pPr>
            <a:endParaRPr lang="en-GB" sz="17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5C1099-8D9C-1DBA-C42E-0F6C862A3FCA}"/>
              </a:ext>
            </a:extLst>
          </p:cNvPr>
          <p:cNvSpPr txBox="1"/>
          <p:nvPr/>
        </p:nvSpPr>
        <p:spPr>
          <a:xfrm>
            <a:off x="1907704" y="6237892"/>
            <a:ext cx="45365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800" dirty="0">
                <a:solidFill>
                  <a:srgbClr val="58595B"/>
                </a:solidFill>
              </a:rPr>
              <a:t>Šaltinis: Audito Rūmai, remiantis 2024 m. ES konsoliduotosiomis metinėmis finansinėmis ataskaitomis.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FEBF4FA-A325-AB90-A051-A8BE57082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30" y="2204864"/>
            <a:ext cx="714345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977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683568" y="454025"/>
            <a:ext cx="3851920" cy="431800"/>
          </a:xfrm>
        </p:spPr>
        <p:txBody>
          <a:bodyPr anchor="t"/>
          <a:lstStyle/>
          <a:p>
            <a:pPr eaLnBrk="1" hangingPunct="1"/>
            <a:r>
              <a:rPr lang="lt-LT" dirty="0"/>
              <a:t>Kontaktiniai duomenys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83568" y="1412776"/>
            <a:ext cx="3887217" cy="2159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A8B621"/>
                </a:solidFill>
              </a:rPr>
              <a:t>Dr. </a:t>
            </a:r>
            <a:r>
              <a:rPr lang="lt-LT" dirty="0">
                <a:solidFill>
                  <a:srgbClr val="A8B621"/>
                </a:solidFill>
              </a:rPr>
              <a:t>Laima Liucija Andrikienė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83568" y="1700932"/>
            <a:ext cx="3887217" cy="2159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lt-LT" dirty="0">
                <a:solidFill>
                  <a:srgbClr val="A8B621"/>
                </a:solidFill>
              </a:rPr>
              <a:t>Europos Audito Rūmų narė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83568" y="1988964"/>
            <a:ext cx="3887217" cy="2159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lt-LT" dirty="0">
                <a:solidFill>
                  <a:schemeClr val="accent4"/>
                </a:solidFill>
              </a:rPr>
              <a:t>laimaliucija.andrikiene@eca.europa.eu</a:t>
            </a:r>
          </a:p>
        </p:txBody>
      </p:sp>
      <p:sp>
        <p:nvSpPr>
          <p:cNvPr id="34822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611560" y="2420764"/>
            <a:ext cx="4248472" cy="2736304"/>
          </a:xfrm>
        </p:spPr>
        <p:txBody>
          <a:bodyPr>
            <a:noAutofit/>
          </a:bodyPr>
          <a:lstStyle/>
          <a:p>
            <a:pPr indent="85725" eaLnBrk="1" hangingPunct="1">
              <a:lnSpc>
                <a:spcPct val="200000"/>
              </a:lnSpc>
              <a:spcBef>
                <a:spcPct val="0"/>
              </a:spcBef>
            </a:pPr>
            <a:r>
              <a:rPr lang="lt-LT" sz="1500" b="1" dirty="0"/>
              <a:t>Jei apie mūsų darbą norite sužinoti daugiau:</a:t>
            </a:r>
          </a:p>
          <a:p>
            <a:pPr indent="85725" eaLnBrk="1" hangingPunct="1">
              <a:lnSpc>
                <a:spcPct val="150000"/>
              </a:lnSpc>
              <a:spcBef>
                <a:spcPct val="0"/>
              </a:spcBef>
            </a:pPr>
            <a:r>
              <a:rPr lang="lt-LT" sz="1500" dirty="0"/>
              <a:t>apsilankykite mūsų svetainėje </a:t>
            </a:r>
            <a:r>
              <a:rPr lang="lt-LT" sz="1500" b="1" dirty="0">
                <a:solidFill>
                  <a:srgbClr val="943980"/>
                </a:solidFill>
                <a:hlinkClick r:id="rId3" action="ppaction://hlinkfile"/>
              </a:rPr>
              <a:t>eca.europa.eu</a:t>
            </a:r>
          </a:p>
          <a:p>
            <a:pPr indent="85725" eaLnBrk="1" hangingPunct="1">
              <a:lnSpc>
                <a:spcPct val="150000"/>
              </a:lnSpc>
              <a:spcBef>
                <a:spcPct val="0"/>
              </a:spcBef>
            </a:pPr>
            <a:r>
              <a:rPr lang="lt-LT" sz="1500" dirty="0"/>
              <a:t>sekite mus X (anksčiau vadintame „Twitter“) </a:t>
            </a:r>
            <a:r>
              <a:rPr lang="lt-LT" sz="1500" b="1" dirty="0">
                <a:solidFill>
                  <a:srgbClr val="A8B621"/>
                </a:solidFill>
              </a:rPr>
              <a:t>@EUAuditors</a:t>
            </a:r>
          </a:p>
          <a:p>
            <a:pPr indent="85725" eaLnBrk="1" hangingPunct="1">
              <a:lnSpc>
                <a:spcPct val="150000"/>
              </a:lnSpc>
              <a:spcBef>
                <a:spcPct val="0"/>
              </a:spcBef>
            </a:pPr>
            <a:r>
              <a:rPr lang="lt-LT" sz="1500" dirty="0"/>
              <a:t>stebėkite mus tinkluose „LinkedIn“ ir „Facebook“ </a:t>
            </a:r>
          </a:p>
          <a:p>
            <a:pPr marL="85725" eaLnBrk="1" hangingPunct="1">
              <a:lnSpc>
                <a:spcPct val="150000"/>
              </a:lnSpc>
              <a:spcBef>
                <a:spcPct val="0"/>
              </a:spcBef>
            </a:pPr>
            <a:r>
              <a:rPr lang="lt-LT" sz="1500" dirty="0"/>
              <a:t>žiūrėkite mūsų vaizdo įrašus per „YouTube“ kanalą </a:t>
            </a:r>
            <a:r>
              <a:rPr lang="lt-LT" sz="1500" b="1" dirty="0">
                <a:solidFill>
                  <a:srgbClr val="A8B621"/>
                </a:solidFill>
              </a:rPr>
              <a:t>EUAuditorsECA</a:t>
            </a:r>
          </a:p>
          <a:p>
            <a:pPr indent="85725" eaLnBrk="1" hangingPunct="1">
              <a:lnSpc>
                <a:spcPct val="150000"/>
              </a:lnSpc>
              <a:spcBef>
                <a:spcPct val="0"/>
              </a:spcBef>
            </a:pPr>
            <a:r>
              <a:rPr lang="lt-LT" sz="1500" dirty="0"/>
              <a:t>susisiekite su mumis:</a:t>
            </a:r>
            <a:r>
              <a:rPr lang="lt-LT" sz="1500" b="1" dirty="0">
                <a:solidFill>
                  <a:srgbClr val="A8B621"/>
                </a:solidFill>
              </a:rPr>
              <a:t> ECA-INFO@eca.europa.eu</a:t>
            </a:r>
          </a:p>
          <a:p>
            <a:pPr indent="85725" eaLnBrk="1" hangingPunct="1">
              <a:lnSpc>
                <a:spcPct val="150000"/>
              </a:lnSpc>
              <a:spcBef>
                <a:spcPct val="0"/>
              </a:spcBef>
            </a:pPr>
            <a:endParaRPr lang="en-GB" altLang="en-US" b="1" dirty="0">
              <a:solidFill>
                <a:srgbClr val="CDDC29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90E0C76-9048-D439-1354-451E72D89F08}"/>
              </a:ext>
            </a:extLst>
          </p:cNvPr>
          <p:cNvSpPr txBox="1"/>
          <p:nvPr/>
        </p:nvSpPr>
        <p:spPr>
          <a:xfrm>
            <a:off x="5285581" y="5589240"/>
            <a:ext cx="38584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Pastaba: dėl apvalinimo kai kurie šiame dokumente pateikti skaičiai gali būti nelygūs atskirų dėmenų sumai.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74624f11eefedd6cc846ddded61b0157faf"/>
  <p:tag name="ARS_PPT_DBNAME" val="DOP000870EN01-19PP-ECA_general_presentation-OR[20200113103401238].md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NUMBERDEC" val="0"/>
  <p:tag name="ARS_CHARTPARA_DATAPERCENTBASE" val="crParticipant"/>
  <p:tag name="ARS_CHARTPARA_PERCENTDEC" val="1"/>
  <p:tag name="ARS_CHARTPARA_SHOW3D" val="0"/>
  <p:tag name="ARS_CHARTPARA_SHOWWINDOW" val="0"/>
  <p:tag name="ARS_CHARTPOINTWIDTH" val="0.5"/>
  <p:tag name="ARS_CHARTSHOWITEMTEXT" val="0"/>
</p:tagLst>
</file>

<file path=ppt/theme/theme1.xml><?xml version="1.0" encoding="utf-8"?>
<a:theme xmlns:a="http://schemas.openxmlformats.org/drawingml/2006/main" name="Office Theme">
  <a:themeElements>
    <a:clrScheme name="ECA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026938"/>
      </a:accent1>
      <a:accent2>
        <a:srgbClr val="CDDC29"/>
      </a:accent2>
      <a:accent3>
        <a:srgbClr val="C2C3C6"/>
      </a:accent3>
      <a:accent4>
        <a:srgbClr val="58595B"/>
      </a:accent4>
      <a:accent5>
        <a:srgbClr val="20409A"/>
      </a:accent5>
      <a:accent6>
        <a:srgbClr val="7D9DD2"/>
      </a:accent6>
      <a:hlink>
        <a:srgbClr val="9454C3"/>
      </a:hlink>
      <a:folHlink>
        <a:srgbClr val="3EBBF0"/>
      </a:folHlink>
    </a:clrScheme>
    <a:fontScheme name="Myraid Pro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EurolookProperties>
  <ProductCustomizationId/>
  <Created>
    <Version>10.0.43120.0</Version>
    <Date>2022-04-13T17:38:49</Date>
    <Language>EN</Language>
    <Note/>
  </Created>
  <Edited>
    <Version/>
    <Date/>
  </Edited>
  <DocumentModel>
    <Id>c7ca1146-07f3-41b1-bcb2-d5213d29a28d</Id>
    <Name>Non-Eurolook Document</Name>
  </DocumentModel>
  <CustomTemplate>
    <Id/>
    <Name/>
  </CustomTemplate>
  <DocumentDate>2022-04-13T17:38:49</DocumentDate>
  <DocumentVersion/>
  <CompatibilityMode>Eurolook4X</CompatibilityMode>
  <DocumentMetadata>
    <TitlePart MetadataSerializationType="SimpleValue"/>
    <sfCategoryTaxHTField0 MetadataSerializationType="SingleBoundedTerm">
      <Terms>
        <TermInfo>
          <TermName>Presentation</TermName>
          <TermId>ff41af9d-5882-4b16-86b4-31f73ed5bea0</TermId>
        </TermInfo>
      </Terms>
    </sfCategoryTaxHTField0>
    <Eca_DocumentDate MetadataSerializationType="SimpleValue">2023-05-12T00:00:00</Eca_DocumentDate>
    <Eca_Doc_Confidentiality_LevelsTaxHTField0 MetadataSerializationType="SingleBoundedTerm">
      <Terms/>
    </Eca_Doc_Confidentiality_LevelsTaxHTField0>
    <ShortTitle MetadataSerializationType="SimpleValue">ECA_general_presentation</ShortTitle>
    <termstore_sfDivTaxHTField0 MetadataSerializationType="SingleBoundedTerm">
      <Terms>
        <TermInfo>
          <TermName>Directorate of the Presidency</TermName>
          <TermId>a3f77e99-9212-46ff-8cee-52670a2f0846</TermId>
        </TermInfo>
      </Terms>
    </termstore_sfDivTaxHTField0>
    <Eca_Doc_ReferenceNumber MetadataSerializationType="SimpleValue">002177</Eca_Doc_ReferenceNumber>
    <sfLangTaxHTField0 MetadataSerializationType="SingleBoundedTerm">
      <Terms>
        <TermInfo>
          <TermName>LT - Lithuanian</TermName>
          <TermId>680fc1a2-4e2e-4816-822c-82fbc69b1588</TermId>
        </TermInfo>
      </Terms>
    </sfLangTaxHTField0>
    <sfVersionNumber MetadataSerializationType="SimpleValue">01</sfVersionNumber>
    <sfYear MetadataSerializationType="SimpleValue">23</sfYear>
    <termstore_sfStatutTaxHTField0 MetadataSerializationType="SingleBoundedTerm">
      <Terms>
        <TermInfo>
          <TermName>Main part - PP</TermName>
          <TermId>5f451bac-2385-465d-8382-8c0255fcf9fa</TermId>
        </TermInfo>
      </Terms>
    </termstore_sfStatutTaxHTField0>
    <termstore_sfGaDecDiffusionTaxHTField0 MetadataSerializationType="MultipleBoundedTerms">
      <Terms/>
    </termstore_sfGaDecDiffusionTaxHTField0>
    <termstore_sfVersionTaxHTField0 MetadataSerializationType="SingleBoundedTerm">
      <Terms>
        <TermInfo>
          <TermName>Translation</TermName>
          <TermId>4e8ddf2d-e6a3-4dd1-b141-507d44e56be2</TermId>
        </TermInfo>
      </Terms>
    </termstore_sfVersionTaxHTField0>
    <termstore_sfGaDecTaxHTField0 MetadataSerializationType="SingleBoundedTerm">
      <Terms/>
    </termstore_sfGaDecTaxHTField0>
    <sfGaDecNbr MetadataSerializationType="SimpleValue"/>
    <SerialNumber MetadataSerializationType="SimpleValue"/>
    <sfGaDecYr MetadataSerializationType="SimpleValue"/>
    <Eca_Doc_ReportingMemberTaxHTField0 MetadataSerializationType="MultipleBoundedTerms">
      <Terms/>
    </Eca_Doc_ReportingMemberTaxHTField0>
    <Eca_Doc_AuditTaskNumber MetadataSerializationType="SimpleValue"/>
    <Eca_Doc_ProcedureStageTaxHTField0 MetadataSerializationType="SingleBoundedTerm">
      <Terms/>
    </Eca_Doc_ProcedureStageTaxHTField0>
    <Eca_Doc_ProcedureStepTaxHTField0 MetadataSerializationType="SingleBoundedTerm">
      <Terms/>
    </Eca_Doc_ProcedureStepTaxHTField0>
    <Eca_Doc_AuditTypeTaxHTField0 MetadataSerializationType="SingleBoundedTerm">
      <Terms/>
    </Eca_Doc_AuditTypeTaxHTField0>
    <Eca_Doc_AuditeeTaxHTField0 MetadataSerializationType="MultipleBoundedTerms">
      <Terms/>
    </Eca_Doc_AuditeeTaxHTField0>
    <Eca_CoreKeywordsDocTaxHTField0 MetadataSerializationType="MultipleBoundedTerms">
      <Terms/>
    </Eca_CoreKeywordsDocTaxHTField0>
    <Eca_Doc_CountryTaxHTField0 MetadataSerializationType="MultipleBoundedTerms">
      <Terms/>
    </Eca_Doc_CountryTaxHTField0>
    <Eca_Doc_OrganisationTaxHTField0 MetadataSerializationType="SingleBoundedTerm">
      <Terms>
        <TermInfo>
          <TermName>European Court of Auditors</TermName>
          <TermId>723c3162-adba-4aed-b99f-6e3e3f369d74</TermId>
        </TermInfo>
      </Terms>
    </Eca_Doc_OrganisationTaxHTField0>
    <Eca_Doc_Author MetadataSerializationType="SingleUser"/>
    <FooterDate MetadataSerializationType="SimpleValue"/>
    <SpecialReportAboutBox MetadataSerializationType="SimpleValue"/>
  </DocumentMetadata>
</EurolookProperti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Props1.xml><?xml version="1.0" encoding="utf-8"?>
<ds:datastoreItem xmlns:ds="http://schemas.openxmlformats.org/officeDocument/2006/customXml" ds:itemID="{388C9669-83AC-4426-956B-735437DD0F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20aa1fc-dcaf-4f2f-b844-518cd627cfe7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F4B82A-9554-4AB8-95DA-B4158AEBF338}">
  <ds:schemaRefs/>
</ds:datastoreItem>
</file>

<file path=customXml/itemProps3.xml><?xml version="1.0" encoding="utf-8"?>
<ds:datastoreItem xmlns:ds="http://schemas.openxmlformats.org/officeDocument/2006/customXml" ds:itemID="{E1BA5BB5-2321-4E4C-9B36-3C0DDFD37BAC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120aa1fc-dcaf-4f2f-b844-518cd627cfe7"/>
    <ds:schemaRef ds:uri="http://schemas.microsoft.com/sharepoint/v3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microsoft.com/sharepoint/v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21060</TotalTime>
  <Words>1062</Words>
  <Application>Microsoft Office PowerPoint</Application>
  <PresentationFormat>Demonstracija ekrane (4:3)</PresentationFormat>
  <Paragraphs>101</Paragraphs>
  <Slides>18</Slides>
  <Notes>18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18</vt:i4>
      </vt:variant>
    </vt:vector>
  </HeadingPairs>
  <TitlesOfParts>
    <vt:vector size="26" baseType="lpstr">
      <vt:lpstr>Wingdings</vt:lpstr>
      <vt:lpstr>Times New Roman</vt:lpstr>
      <vt:lpstr>Courier New</vt:lpstr>
      <vt:lpstr>Myriad Pro</vt:lpstr>
      <vt:lpstr>Arial Unicode MS</vt:lpstr>
      <vt:lpstr>Arial</vt:lpstr>
      <vt:lpstr>Calibri</vt:lpstr>
      <vt:lpstr>Office Theme</vt:lpstr>
      <vt:lpstr>Europos Audito Rūmų 2024 m. veiklos ataskaitos ir 2024 m. metinės ataskaitos pristatymas</vt:lpstr>
      <vt:lpstr>Europos Audito Rūmų 2024 m. veiklos ataskaita</vt:lpstr>
      <vt:lpstr>Europos Audito Rūmų veikla 2024 m.</vt:lpstr>
      <vt:lpstr>2024 m. paskelbėme 28 specialiąsias ataskaitas ir 4 apžvalgas  įvairiose ES išlaidų ir politikos srityse, tarp jų: </vt:lpstr>
      <vt:lpstr>2025 ir vėlesnių metų darbo programa</vt:lpstr>
      <vt:lpstr>Europos Audito Rūmų metinė ataskaita dėl 2024 m. ES biudžeto vykdymo</vt:lpstr>
      <vt:lpstr>2024 m. ES biudžeto pajamų pasiskirstymas</vt:lpstr>
      <vt:lpstr>2024 m. ES biudžeto išlaidos pagal DFP išlaidų kategorijas</vt:lpstr>
      <vt:lpstr>2024 m. metinė ataskaita. Pagrindiniai rezultatai</vt:lpstr>
      <vt:lpstr>Įvertintas klaidų lygis ES biudžeto išlaidose</vt:lpstr>
      <vt:lpstr>Įvertintas klaidų lygis. Pagrindinės DFP išlaidų kategorijos</vt:lpstr>
      <vt:lpstr>2024 m. ES skola. Nuo 2010 m. neapmokėtos obligacijos</vt:lpstr>
      <vt:lpstr>Ekonomikos gaivinimo ir atsparumo didinimo priemonė: 59,9 milijardo eurų Audituota suma: 59,9 milijardo eurų</vt:lpstr>
      <vt:lpstr>Biudžeto ir finansų valdymas</vt:lpstr>
      <vt:lpstr>Biudžeto ir finansų valdymas</vt:lpstr>
      <vt:lpstr>ES sanglaudos fondų įgyvendinimo būklė 2025 m. viduryje</vt:lpstr>
      <vt:lpstr>ES parama Ukrainai nuo Rusijos agresijos karo pradžios  </vt:lpstr>
      <vt:lpstr>Kontaktiniai duomenys</vt:lpstr>
    </vt:vector>
  </TitlesOfParts>
  <Company>Emperor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Creswell</dc:creator>
  <dc:description>ECA_GENERAL_PRESENTATION</dc:description>
  <cp:lastModifiedBy>GEDRIMĖ Neringa</cp:lastModifiedBy>
  <cp:revision>1149</cp:revision>
  <cp:lastPrinted>2024-12-12T14:36:31Z</cp:lastPrinted>
  <dcterms:created xsi:type="dcterms:W3CDTF">2013-08-06T13:50:03Z</dcterms:created>
  <dcterms:modified xsi:type="dcterms:W3CDTF">2025-11-28T08:48:49Z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ca_UnitTaxHTField0">
    <vt:lpwstr/>
  </property>
  <property fmtid="{D5CDD505-2E9C-101B-9397-08002B2CF9AE}" pid="3" name="Eca_Doc_Topics">
    <vt:lpwstr/>
  </property>
  <property fmtid="{D5CDD505-2E9C-101B-9397-08002B2CF9AE}" pid="4" name="termstore_sfGaDec">
    <vt:lpwstr/>
  </property>
  <property fmtid="{D5CDD505-2E9C-101B-9397-08002B2CF9AE}" pid="5" name="Eca_MeetingTypeTaxHTField0">
    <vt:lpwstr/>
  </property>
  <property fmtid="{D5CDD505-2E9C-101B-9397-08002B2CF9AE}" pid="6" name="termstore_sfStatut">
    <vt:lpwstr>19;#Main part - PP|5f451bac-2385-465d-8382-8c0255fcf9fa</vt:lpwstr>
  </property>
  <property fmtid="{D5CDD505-2E9C-101B-9397-08002B2CF9AE}" pid="7" name="Eca_Unit">
    <vt:lpwstr/>
  </property>
  <property fmtid="{D5CDD505-2E9C-101B-9397-08002B2CF9AE}" pid="8" name="ContentTypeId">
    <vt:lpwstr>0x01010030D9DBA0AD9F4678BDDB4D5C3B1BB0E200DC267EE0039D4D42B212B402AF75EC0F</vt:lpwstr>
  </property>
  <property fmtid="{D5CDD505-2E9C-101B-9397-08002B2CF9AE}" pid="9" name="Eca_CoreKeywordsDoc">
    <vt:lpwstr/>
  </property>
  <property fmtid="{D5CDD505-2E9C-101B-9397-08002B2CF9AE}" pid="10" name="Eca_PerspectivesTaxHTField0">
    <vt:lpwstr/>
  </property>
  <property fmtid="{D5CDD505-2E9C-101B-9397-08002B2CF9AE}" pid="11" name="Eca_DocumentType">
    <vt:lpwstr/>
  </property>
  <property fmtid="{D5CDD505-2E9C-101B-9397-08002B2CF9AE}" pid="12" name="Eca_ConfidentialityLevel">
    <vt:lpwstr/>
  </property>
  <property fmtid="{D5CDD505-2E9C-101B-9397-08002B2CF9AE}" pid="13" name="Eca_CoreKeywordsTaxHTField0">
    <vt:lpwstr/>
  </property>
  <property fmtid="{D5CDD505-2E9C-101B-9397-08002B2CF9AE}" pid="14" name="Eca_CoreKeywords">
    <vt:lpwstr/>
  </property>
  <property fmtid="{D5CDD505-2E9C-101B-9397-08002B2CF9AE}" pid="15" name="Eca_Keywords">
    <vt:lpwstr/>
  </property>
  <property fmtid="{D5CDD505-2E9C-101B-9397-08002B2CF9AE}" pid="16" name="Eca_OrganisationTaxHTField0">
    <vt:lpwstr/>
  </property>
  <property fmtid="{D5CDD505-2E9C-101B-9397-08002B2CF9AE}" pid="17" name="Eca_MeetingType">
    <vt:lpwstr/>
  </property>
  <property fmtid="{D5CDD505-2E9C-101B-9397-08002B2CF9AE}" pid="18" name="Eca_DocumentTypeTaxHTField0">
    <vt:lpwstr/>
  </property>
  <property fmtid="{D5CDD505-2E9C-101B-9397-08002B2CF9AE}" pid="19" name="Eca_Doc_Confidentiality_Levels">
    <vt:lpwstr/>
  </property>
  <property fmtid="{D5CDD505-2E9C-101B-9397-08002B2CF9AE}" pid="20" name="Eca_DistributionCode">
    <vt:lpwstr/>
  </property>
  <property fmtid="{D5CDD505-2E9C-101B-9397-08002B2CF9AE}" pid="21" name="termstore_sfCategory">
    <vt:lpwstr>4;#Other|55fb0063-9bf0-4abb-9086-362d7641cacf</vt:lpwstr>
  </property>
  <property fmtid="{D5CDD505-2E9C-101B-9397-08002B2CF9AE}" pid="22" name="Eca_Doc_Organisation">
    <vt:lpwstr>2;#European Court of Auditors|723c3162-adba-4aed-b99f-6e3e3f369d74</vt:lpwstr>
  </property>
  <property fmtid="{D5CDD505-2E9C-101B-9397-08002B2CF9AE}" pid="23" name="Eca_VersionCode">
    <vt:lpwstr/>
  </property>
  <property fmtid="{D5CDD505-2E9C-101B-9397-08002B2CF9AE}" pid="24" name="DcsId">
    <vt:lpwstr>59e8efd8-c796-47fc-bd5f-267b66327471</vt:lpwstr>
  </property>
  <property fmtid="{D5CDD505-2E9C-101B-9397-08002B2CF9AE}" pid="25" name="Eca_OrgLanguageTaxHTField0">
    <vt:lpwstr/>
  </property>
  <property fmtid="{D5CDD505-2E9C-101B-9397-08002B2CF9AE}" pid="26" name="Eca_DistributionCodeTaxHTField0">
    <vt:lpwstr/>
  </property>
  <property fmtid="{D5CDD505-2E9C-101B-9397-08002B2CF9AE}" pid="27" name="Eca_Membres_rapporteursTaxHTField0">
    <vt:lpwstr/>
  </property>
  <property fmtid="{D5CDD505-2E9C-101B-9397-08002B2CF9AE}" pid="28" name="Eca_Membres_rapporteurs">
    <vt:lpwstr/>
  </property>
  <property fmtid="{D5CDD505-2E9C-101B-9397-08002B2CF9AE}" pid="29" name="Eca_VersionCodeTaxHTField0">
    <vt:lpwstr/>
  </property>
  <property fmtid="{D5CDD505-2E9C-101B-9397-08002B2CF9AE}" pid="30" name="termstore_sfGaDecDiffusion">
    <vt:lpwstr/>
  </property>
  <property fmtid="{D5CDD505-2E9C-101B-9397-08002B2CF9AE}" pid="31" name="termstore_sfDiv">
    <vt:lpwstr>150;#Directorate of the Presidency|a3f77e99-9212-46ff-8cee-52670a2f0846</vt:lpwstr>
  </property>
  <property fmtid="{D5CDD505-2E9C-101B-9397-08002B2CF9AE}" pid="32" name="Eca_Perspectives">
    <vt:lpwstr/>
  </property>
  <property fmtid="{D5CDD505-2E9C-101B-9397-08002B2CF9AE}" pid="33" name="Eca_OrgLanguage">
    <vt:lpwstr/>
  </property>
  <property fmtid="{D5CDD505-2E9C-101B-9397-08002B2CF9AE}" pid="34" name="Eca_Organisation">
    <vt:lpwstr/>
  </property>
  <property fmtid="{D5CDD505-2E9C-101B-9397-08002B2CF9AE}" pid="35" name="termstore_sfLang">
    <vt:lpwstr>106;#LT - Lithuanian|680fc1a2-4e2e-4816-822c-82fbc69b1588</vt:lpwstr>
  </property>
  <property fmtid="{D5CDD505-2E9C-101B-9397-08002B2CF9AE}" pid="36" name="termstore_sfVersion">
    <vt:lpwstr>93;#Translation|4e8ddf2d-e6a3-4dd1-b141-507d44e56be2</vt:lpwstr>
  </property>
  <property fmtid="{D5CDD505-2E9C-101B-9397-08002B2CF9AE}" pid="37" name="Eca_ConfidentialityLevelTaxHTField0">
    <vt:lpwstr/>
  </property>
  <property fmtid="{D5CDD505-2E9C-101B-9397-08002B2CF9AE}" pid="38" name="Eca_KeywordsTaxHTField0">
    <vt:lpwstr/>
  </property>
  <property fmtid="{D5CDD505-2E9C-101B-9397-08002B2CF9AE}" pid="39" name="Eca_Doc_Auditee">
    <vt:lpwstr/>
  </property>
  <property fmtid="{D5CDD505-2E9C-101B-9397-08002B2CF9AE}" pid="40" name="Eca_Doc_ProcedureStage">
    <vt:lpwstr/>
  </property>
  <property fmtid="{D5CDD505-2E9C-101B-9397-08002B2CF9AE}" pid="41" name="Eca_Doc_FileFormat">
    <vt:lpwstr/>
  </property>
  <property fmtid="{D5CDD505-2E9C-101B-9397-08002B2CF9AE}" pid="42" name="Eca_Doc_AuditType">
    <vt:lpwstr/>
  </property>
  <property fmtid="{D5CDD505-2E9C-101B-9397-08002B2CF9AE}" pid="43" name="Eca_Doc_ReportingMember">
    <vt:lpwstr/>
  </property>
  <property fmtid="{D5CDD505-2E9C-101B-9397-08002B2CF9AE}" pid="44" name="Eca_Doc_BusinessGrouping">
    <vt:lpwstr/>
  </property>
  <property fmtid="{D5CDD505-2E9C-101B-9397-08002B2CF9AE}" pid="45" name="Eca_Doc_ProcedureStep">
    <vt:lpwstr/>
  </property>
  <property fmtid="{D5CDD505-2E9C-101B-9397-08002B2CF9AE}" pid="46" name="Eca_Doc_Country">
    <vt:lpwstr/>
  </property>
  <property fmtid="{D5CDD505-2E9C-101B-9397-08002B2CF9AE}" pid="47" name="Eca_Doc_Procedure">
    <vt:lpwstr/>
  </property>
  <property fmtid="{D5CDD505-2E9C-101B-9397-08002B2CF9AE}" pid="48" name="Eca_DocSetCountryTaxHTField0">
    <vt:lpwstr/>
  </property>
  <property fmtid="{D5CDD505-2E9C-101B-9397-08002B2CF9AE}" pid="49" name="Eca_DocSet_ProcedureStage">
    <vt:lpwstr/>
  </property>
  <property fmtid="{D5CDD505-2E9C-101B-9397-08002B2CF9AE}" pid="50" name="Eca_DocSet_ProcedureStepTaxHTField0">
    <vt:lpwstr/>
  </property>
  <property fmtid="{D5CDD505-2E9C-101B-9397-08002B2CF9AE}" pid="51" name="Eca_DocSetAuditeeTaxHTField0">
    <vt:lpwstr/>
  </property>
  <property fmtid="{D5CDD505-2E9C-101B-9397-08002B2CF9AE}" pid="52" name="Eca_DocSetAuditType">
    <vt:lpwstr/>
  </property>
  <property fmtid="{D5CDD505-2E9C-101B-9397-08002B2CF9AE}" pid="53" name="Eca_DocSet_ProcedureStep">
    <vt:lpwstr/>
  </property>
  <property fmtid="{D5CDD505-2E9C-101B-9397-08002B2CF9AE}" pid="54" name="Eca_DocSetCountry">
    <vt:lpwstr/>
  </property>
  <property fmtid="{D5CDD505-2E9C-101B-9397-08002B2CF9AE}" pid="55" name="Eca_DocSet_BusinessGroupingTaxHTField0">
    <vt:lpwstr/>
  </property>
  <property fmtid="{D5CDD505-2E9C-101B-9397-08002B2CF9AE}" pid="56" name="Eca_DocSet_ProcedureStageTaxHTField0">
    <vt:lpwstr/>
  </property>
  <property fmtid="{D5CDD505-2E9C-101B-9397-08002B2CF9AE}" pid="57" name="Eca_DocSetAuditee">
    <vt:lpwstr/>
  </property>
  <property fmtid="{D5CDD505-2E9C-101B-9397-08002B2CF9AE}" pid="58" name="Eca_DocSetAuditTypeTaxHTField0">
    <vt:lpwstr/>
  </property>
  <property fmtid="{D5CDD505-2E9C-101B-9397-08002B2CF9AE}" pid="59" name="Eca_DocSet_BusinessGrouping">
    <vt:lpwstr/>
  </property>
  <property fmtid="{D5CDD505-2E9C-101B-9397-08002B2CF9AE}" pid="60" name="Eca_DocSet_Procedure">
    <vt:lpwstr/>
  </property>
  <property fmtid="{D5CDD505-2E9C-101B-9397-08002B2CF9AE}" pid="61" name="Eca_DocSet_ProcedureTaxHTField0">
    <vt:lpwstr/>
  </property>
  <property fmtid="{D5CDD505-2E9C-101B-9397-08002B2CF9AE}" pid="62" name="ECATopics">
    <vt:lpwstr>301;#Communication|4bb8035b-31f0-45da-b02a-482a46432f2b</vt:lpwstr>
  </property>
  <property fmtid="{D5CDD505-2E9C-101B-9397-08002B2CF9AE}" pid="63" name="ECALanguage">
    <vt:lpwstr/>
  </property>
  <property fmtid="{D5CDD505-2E9C-101B-9397-08002B2CF9AE}" pid="64" name="ECAOwningDepartments">
    <vt:lpwstr>25;#Directorate of the Presidency|a3f77e99-9212-46ff-8cee-52670a2f0846</vt:lpwstr>
  </property>
  <property fmtid="{D5CDD505-2E9C-101B-9397-08002B2CF9AE}" pid="65" name="ECATaskNumbers">
    <vt:lpwstr/>
  </property>
  <property fmtid="{D5CDD505-2E9C-101B-9397-08002B2CF9AE}" pid="66" name="ECAKnowledgeDomains">
    <vt:lpwstr/>
  </property>
  <property fmtid="{D5CDD505-2E9C-101B-9397-08002B2CF9AE}" pid="67" name="ECADocumentType">
    <vt:lpwstr>248;#Presentation|ff41af9d-5882-4b16-86b4-31f73ed5bea0;#324;#Template|f62e574b-3cc3-41f1-94fb-41713324fdff</vt:lpwstr>
  </property>
  <property fmtid="{D5CDD505-2E9C-101B-9397-08002B2CF9AE}" pid="68" name="ECAAdditionalDepartments">
    <vt:lpwstr/>
  </property>
  <property fmtid="{D5CDD505-2E9C-101B-9397-08002B2CF9AE}" pid="69" name="ECACoreBusinessKeywords">
    <vt:lpwstr/>
  </property>
</Properties>
</file>