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6" r:id="rId5"/>
    <p:sldId id="1021" r:id="rId6"/>
    <p:sldId id="1022" r:id="rId7"/>
    <p:sldId id="311" r:id="rId8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DC59BA1-A287-23C3-AE7C-784A3C8A2293}" name="Audronė Nikšaitė" initials="AN" userId="S::audrone.niksaite@ena.lt::300534ae-001b-4759-bdcb-f7c39f73ce06" providerId="AD"/>
  <p188:author id="{C73A0DFE-86D8-24E9-DFA1-C76504C3D735}" name="Laura Bogušienė" initials="LB" userId="S::laura.bogusiene@ena.lt::983a005e-63b1-427c-8221-8e9b0185525d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80C2"/>
    <a:srgbClr val="AC75D5"/>
    <a:srgbClr val="F78F39"/>
    <a:srgbClr val="F0F4F7"/>
    <a:srgbClr val="B482DA"/>
    <a:srgbClr val="00ACDB"/>
    <a:srgbClr val="FFF1B3"/>
    <a:srgbClr val="F0FEB4"/>
    <a:srgbClr val="F1CEFE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01C82E3-809E-D983-6FAA-6A7F320F822D}" v="236" dt="2024-03-25T12:44:15.48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utinis stilius 2 – paryškinima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3725" autoAdjust="0"/>
  </p:normalViewPr>
  <p:slideViewPr>
    <p:cSldViewPr snapToGrid="0">
      <p:cViewPr varScale="1">
        <p:scale>
          <a:sx n="104" d="100"/>
          <a:sy n="104" d="100"/>
        </p:scale>
        <p:origin x="8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91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1" Type="http://schemas.openxmlformats.org/officeDocument/2006/relationships/viewProps" Target="viewProps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ntraštės vietos rezervavimo ženklas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os vietos rezervavimo ženklas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8B3064-34EA-4986-8339-5E49984F4ADC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4" name="Skaidrės vaizdo vietos rezervavimo ženkla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Pastabų vietos rezervavimo ženkl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6" name="Poraštės vietos rezervavimo ženklas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kaidrės numerio vietos rezervavimo ženklas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ED9CBB-0546-4982-B49C-05456E5DB8C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233223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ED9CBB-0546-4982-B49C-05456E5DB8CD}" type="slidenum">
              <a:rPr lang="lt-LT" smtClean="0"/>
              <a:t>1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2198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>
              <a:cs typeface="Calibri"/>
            </a:endParaRPr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ED9CBB-0546-4982-B49C-05456E5DB8CD}" type="slidenum">
              <a:rPr lang="lt-LT" smtClean="0"/>
              <a:t>2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746998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>
              <a:cs typeface="Calibri"/>
            </a:endParaRPr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ED9CBB-0546-4982-B49C-05456E5DB8CD}" type="slidenum">
              <a:rPr lang="lt-LT" smtClean="0"/>
              <a:t>3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397134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>
              <a:spcAft>
                <a:spcPts val="800"/>
              </a:spcAft>
            </a:pPr>
            <a:endParaRPr lang="lt-LT" sz="1000" b="1">
              <a:effectLst/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lt-LT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ED9CBB-0546-4982-B49C-05456E5DB8CD}" type="slidenum">
              <a:rPr lang="lt-LT" smtClean="0"/>
              <a:t>4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8838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58511D4-EA6E-1B3C-0CB3-18CA18544B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10515600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84B19ED8-D54D-D32E-93DD-D4F244DBD8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105156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C966FF65-9676-4556-CFFE-720ACA9A08AB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0" name="Stačiakampis 9">
            <a:extLst>
              <a:ext uri="{FF2B5EF4-FFF2-40B4-BE49-F238E27FC236}">
                <a16:creationId xmlns:a16="http://schemas.microsoft.com/office/drawing/2014/main" id="{8BB99A78-908C-4F71-D48D-FC882796C2D4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6017909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 (2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58511D4-EA6E-1B3C-0CB3-18CA18544B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10515600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84B19ED8-D54D-D32E-93DD-D4F244DBD8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10515600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C966FF65-9676-4556-CFFE-720ACA9A08AB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0" name="Stačiakampis 9">
            <a:extLst>
              <a:ext uri="{FF2B5EF4-FFF2-40B4-BE49-F238E27FC236}">
                <a16:creationId xmlns:a16="http://schemas.microsoft.com/office/drawing/2014/main" id="{8BB99A78-908C-4F71-D48D-FC882796C2D4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704908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o skaidrė su paveikslėli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58511D4-EA6E-1B3C-0CB3-18CA18544B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6943725" cy="2387600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84B19ED8-D54D-D32E-93DD-D4F244DBD8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6943725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C966FF65-9676-4556-CFFE-720ACA9A08AB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0" name="Stačiakampis 9">
            <a:extLst>
              <a:ext uri="{FF2B5EF4-FFF2-40B4-BE49-F238E27FC236}">
                <a16:creationId xmlns:a16="http://schemas.microsoft.com/office/drawing/2014/main" id="{8BB99A78-908C-4F71-D48D-FC882796C2D4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" name="Paveikslėlio vietos rezervavimo ženklas 4">
            <a:extLst>
              <a:ext uri="{FF2B5EF4-FFF2-40B4-BE49-F238E27FC236}">
                <a16:creationId xmlns:a16="http://schemas.microsoft.com/office/drawing/2014/main" id="{C7BBA95F-25DB-371B-8CDD-6A281EBE70C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620125" y="199504"/>
            <a:ext cx="3571875" cy="6458471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37688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o skaidrė su paveikslėliu (2)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58511D4-EA6E-1B3C-0CB3-18CA18544B8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122363"/>
            <a:ext cx="6943725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84B19ED8-D54D-D32E-93DD-D4F244DBD8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602038"/>
            <a:ext cx="6943725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C966FF65-9676-4556-CFFE-720ACA9A08AB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0" name="Stačiakampis 9">
            <a:extLst>
              <a:ext uri="{FF2B5EF4-FFF2-40B4-BE49-F238E27FC236}">
                <a16:creationId xmlns:a16="http://schemas.microsoft.com/office/drawing/2014/main" id="{8BB99A78-908C-4F71-D48D-FC882796C2D4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4" name="Paveikslėlio vietos rezervavimo ženklas 4">
            <a:extLst>
              <a:ext uri="{FF2B5EF4-FFF2-40B4-BE49-F238E27FC236}">
                <a16:creationId xmlns:a16="http://schemas.microsoft.com/office/drawing/2014/main" id="{B8ECB63C-8388-6E31-DDCA-97A8CB07235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620125" y="199504"/>
            <a:ext cx="3571875" cy="6458471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49292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427B6FC-018A-8BB6-6EED-088A599F0C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86377D65-B177-3BD3-54AC-CC61B7BD6A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62510756-C231-F322-AF3D-197E0E34C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9399-0C8C-475C-8DCE-AF56D8621B67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A910FAA2-F241-1C53-2661-3835D988C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A0CD419D-5457-7495-7023-948C9D66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0E13-C0E1-40DD-AD2A-FA99E02A5064}" type="slidenum">
              <a:rPr lang="lt-LT" smtClean="0"/>
              <a:t>‹#›</a:t>
            </a:fld>
            <a:endParaRPr lang="lt-LT"/>
          </a:p>
        </p:txBody>
      </p:sp>
      <p:sp>
        <p:nvSpPr>
          <p:cNvPr id="7" name="Stačiakampis 6">
            <a:extLst>
              <a:ext uri="{FF2B5EF4-FFF2-40B4-BE49-F238E27FC236}">
                <a16:creationId xmlns:a16="http://schemas.microsoft.com/office/drawing/2014/main" id="{B537BC80-BBFB-8414-57A3-A668FFACB34F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" name="Stačiakampis 7">
            <a:extLst>
              <a:ext uri="{FF2B5EF4-FFF2-40B4-BE49-F238E27FC236}">
                <a16:creationId xmlns:a16="http://schemas.microsoft.com/office/drawing/2014/main" id="{A8823AD3-14FE-4479-2F86-4FACC7B0308D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344071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vadinimas ir turinys su nuotrau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427B6FC-018A-8BB6-6EED-088A599F0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3152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86377D65-B177-3BD3-54AC-CC61B7BD6A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7315200" cy="4093037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62510756-C231-F322-AF3D-197E0E34C4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9399-0C8C-475C-8DCE-AF56D8621B67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A910FAA2-F241-1C53-2661-3835D988CD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A0CD419D-5457-7495-7023-948C9D666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0E13-C0E1-40DD-AD2A-FA99E02A5064}" type="slidenum">
              <a:rPr lang="lt-LT" smtClean="0"/>
              <a:t>‹#›</a:t>
            </a:fld>
            <a:endParaRPr lang="lt-LT"/>
          </a:p>
        </p:txBody>
      </p:sp>
      <p:sp>
        <p:nvSpPr>
          <p:cNvPr id="7" name="Stačiakampis 6">
            <a:extLst>
              <a:ext uri="{FF2B5EF4-FFF2-40B4-BE49-F238E27FC236}">
                <a16:creationId xmlns:a16="http://schemas.microsoft.com/office/drawing/2014/main" id="{B537BC80-BBFB-8414-57A3-A668FFACB34F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" name="Stačiakampis 7">
            <a:extLst>
              <a:ext uri="{FF2B5EF4-FFF2-40B4-BE49-F238E27FC236}">
                <a16:creationId xmlns:a16="http://schemas.microsoft.com/office/drawing/2014/main" id="{A8823AD3-14FE-4479-2F86-4FACC7B0308D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9" name="Paveikslėlio vietos rezervavimo ženklas 4">
            <a:extLst>
              <a:ext uri="{FF2B5EF4-FFF2-40B4-BE49-F238E27FC236}">
                <a16:creationId xmlns:a16="http://schemas.microsoft.com/office/drawing/2014/main" id="{4C818D1E-A65C-0353-4CC2-4AD04855C96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620125" y="199504"/>
            <a:ext cx="3571875" cy="6458471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88569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ACE92CF-493F-9E8D-5201-3975B51C7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9072C2E2-0B07-B9C9-13B4-DED97395C3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7DD9B1A5-3820-DAD3-B81A-93DD99BA19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5C2D0026-5DE9-8ADE-FB76-15492435C1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9399-0C8C-475C-8DCE-AF56D8621B67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26845470-25F5-024E-A766-A68D9F757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1602CB6D-5CA6-1EC1-6B0D-21CFBFFC4D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0E13-C0E1-40DD-AD2A-FA99E02A5064}" type="slidenum">
              <a:rPr lang="lt-LT" smtClean="0"/>
              <a:t>‹#›</a:t>
            </a:fld>
            <a:endParaRPr lang="lt-LT"/>
          </a:p>
        </p:txBody>
      </p:sp>
      <p:sp>
        <p:nvSpPr>
          <p:cNvPr id="8" name="Stačiakampis 7">
            <a:extLst>
              <a:ext uri="{FF2B5EF4-FFF2-40B4-BE49-F238E27FC236}">
                <a16:creationId xmlns:a16="http://schemas.microsoft.com/office/drawing/2014/main" id="{6B32F39D-E1B0-C7BA-F86E-DC237F9D431D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FCE36AC3-B227-9960-8405-611AC03F6B7B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089093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E24B481-67BA-4E66-FD95-80950F2D7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2721CD3A-0C5C-B12E-1576-274D7E4EE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95DB33BB-E91D-8A74-9B68-86D5B7C57F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C6EE1B6D-9883-0FA7-5917-F4B7B1D9CA7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5232F4CF-4F73-AA6F-68EA-49AF95B3FF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8AB1FAA9-3ADB-288A-F310-E193AF647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9399-0C8C-475C-8DCE-AF56D8621B67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33D8FA7C-51BF-040B-2BE2-2BDA8A0725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F303FF7D-457D-3033-1EB0-749FED2AE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0E13-C0E1-40DD-AD2A-FA99E02A5064}" type="slidenum">
              <a:rPr lang="lt-LT" smtClean="0"/>
              <a:t>‹#›</a:t>
            </a:fld>
            <a:endParaRPr lang="lt-LT"/>
          </a:p>
        </p:txBody>
      </p:sp>
      <p:sp>
        <p:nvSpPr>
          <p:cNvPr id="10" name="Stačiakampis 9">
            <a:extLst>
              <a:ext uri="{FF2B5EF4-FFF2-40B4-BE49-F238E27FC236}">
                <a16:creationId xmlns:a16="http://schemas.microsoft.com/office/drawing/2014/main" id="{411BB383-8A63-4644-2810-590424FD5F6C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11" name="Stačiakampis 10">
            <a:extLst>
              <a:ext uri="{FF2B5EF4-FFF2-40B4-BE49-F238E27FC236}">
                <a16:creationId xmlns:a16="http://schemas.microsoft.com/office/drawing/2014/main" id="{75C0CE48-6519-C7A4-0047-A94249059F93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40559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AA02D1B-DCC6-984D-3E92-91EE5CBAD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3A15CA2E-8E0E-2DEA-0D4A-4A54D0BB01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9399-0C8C-475C-8DCE-AF56D8621B67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781489C2-06E2-A155-B392-C96BDC9C7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F50609C4-3F8D-5B09-45C5-63625C8529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0E13-C0E1-40DD-AD2A-FA99E02A5064}" type="slidenum">
              <a:rPr lang="lt-LT" smtClean="0"/>
              <a:t>‹#›</a:t>
            </a:fld>
            <a:endParaRPr lang="lt-LT"/>
          </a:p>
        </p:txBody>
      </p:sp>
      <p:sp>
        <p:nvSpPr>
          <p:cNvPr id="6" name="Stačiakampis 5">
            <a:extLst>
              <a:ext uri="{FF2B5EF4-FFF2-40B4-BE49-F238E27FC236}">
                <a16:creationId xmlns:a16="http://schemas.microsoft.com/office/drawing/2014/main" id="{BACD39C4-7E2B-5D07-7850-3A5A16C2D460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7" name="Stačiakampis 6">
            <a:extLst>
              <a:ext uri="{FF2B5EF4-FFF2-40B4-BE49-F238E27FC236}">
                <a16:creationId xmlns:a16="http://schemas.microsoft.com/office/drawing/2014/main" id="{CBC7AEC3-2B25-81D7-A939-1419770E6CC1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16389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otrauka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veikslėlio vietos rezervavimo ženklas 7">
            <a:extLst>
              <a:ext uri="{FF2B5EF4-FFF2-40B4-BE49-F238E27FC236}">
                <a16:creationId xmlns:a16="http://schemas.microsoft.com/office/drawing/2014/main" id="{03AD87B8-A882-2A24-A24B-9908CA02734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99504"/>
            <a:ext cx="12192000" cy="6458991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lt-LT"/>
          </a:p>
        </p:txBody>
      </p:sp>
      <p:sp>
        <p:nvSpPr>
          <p:cNvPr id="5" name="Stačiakampis 4">
            <a:extLst>
              <a:ext uri="{FF2B5EF4-FFF2-40B4-BE49-F238E27FC236}">
                <a16:creationId xmlns:a16="http://schemas.microsoft.com/office/drawing/2014/main" id="{0A216F24-5FF2-9440-CE1D-FC1047DADA0D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6" name="Stačiakampis 5">
            <a:extLst>
              <a:ext uri="{FF2B5EF4-FFF2-40B4-BE49-F238E27FC236}">
                <a16:creationId xmlns:a16="http://schemas.microsoft.com/office/drawing/2014/main" id="{D9941A92-9ED3-2749-F9A0-6C2DDB4AEFAE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2877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otrauka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aveikslėlio vietos rezervavimo ženklas 7">
            <a:extLst>
              <a:ext uri="{FF2B5EF4-FFF2-40B4-BE49-F238E27FC236}">
                <a16:creationId xmlns:a16="http://schemas.microsoft.com/office/drawing/2014/main" id="{03AD87B8-A882-2A24-A24B-9908CA02734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endParaRPr lang="lt-LT"/>
          </a:p>
        </p:txBody>
      </p:sp>
      <p:sp>
        <p:nvSpPr>
          <p:cNvPr id="5" name="Stačiakampis 4">
            <a:extLst>
              <a:ext uri="{FF2B5EF4-FFF2-40B4-BE49-F238E27FC236}">
                <a16:creationId xmlns:a16="http://schemas.microsoft.com/office/drawing/2014/main" id="{0A216F24-5FF2-9440-CE1D-FC1047DADA0D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6" name="Stačiakampis 5">
            <a:extLst>
              <a:ext uri="{FF2B5EF4-FFF2-40B4-BE49-F238E27FC236}">
                <a16:creationId xmlns:a16="http://schemas.microsoft.com/office/drawing/2014/main" id="{D9941A92-9ED3-2749-F9A0-6C2DDB4AEFAE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790764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51923D42-6106-E17A-70DA-BC1E5F37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9399-0C8C-475C-8DCE-AF56D8621B67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4B7FA86A-D587-2FAF-A7E0-F7122F4D92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1BAB1822-56DC-D1A1-FE96-D5F30D3AD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0E13-C0E1-40DD-AD2A-FA99E02A5064}" type="slidenum">
              <a:rPr lang="lt-LT" smtClean="0"/>
              <a:t>‹#›</a:t>
            </a:fld>
            <a:endParaRPr lang="lt-LT"/>
          </a:p>
        </p:txBody>
      </p:sp>
      <p:sp>
        <p:nvSpPr>
          <p:cNvPr id="5" name="Stačiakampis 4">
            <a:extLst>
              <a:ext uri="{FF2B5EF4-FFF2-40B4-BE49-F238E27FC236}">
                <a16:creationId xmlns:a16="http://schemas.microsoft.com/office/drawing/2014/main" id="{0A216F24-5FF2-9440-CE1D-FC1047DADA0D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6" name="Stačiakampis 5">
            <a:extLst>
              <a:ext uri="{FF2B5EF4-FFF2-40B4-BE49-F238E27FC236}">
                <a16:creationId xmlns:a16="http://schemas.microsoft.com/office/drawing/2014/main" id="{D9941A92-9ED3-2749-F9A0-6C2DDB4AEFAE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8130517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45965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89958CA-1682-90B3-CC57-C19F1265D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831076B5-5B87-B4D5-CD8C-BD90DF7F20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F7C2AD07-165A-4DDB-6CD6-CF4B093A7A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032AF331-AADA-2144-1574-7624F7C7A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9399-0C8C-475C-8DCE-AF56D8621B67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6F7A2161-B33D-7A77-1992-6BBA9CAAE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BADFF407-10E8-60FF-7E32-975E368AB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0E13-C0E1-40DD-AD2A-FA99E02A5064}" type="slidenum">
              <a:rPr lang="lt-LT" smtClean="0"/>
              <a:t>‹#›</a:t>
            </a:fld>
            <a:endParaRPr lang="lt-LT"/>
          </a:p>
        </p:txBody>
      </p:sp>
      <p:sp>
        <p:nvSpPr>
          <p:cNvPr id="8" name="Stačiakampis 7">
            <a:extLst>
              <a:ext uri="{FF2B5EF4-FFF2-40B4-BE49-F238E27FC236}">
                <a16:creationId xmlns:a16="http://schemas.microsoft.com/office/drawing/2014/main" id="{8C3E9F44-6B9C-E0D4-8FC6-12776431DC48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231C8AAD-2BE3-DD5C-16C0-CFEB8FDC6ED7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96645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FA90545-FB1E-E878-F38F-4E0214620B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CBB62E39-90CD-8297-E2EC-5DFDA9D423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D6C94C4F-EA23-C205-E828-84F587D4F1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DB4FF0E8-9831-AF06-23B9-732A69520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9399-0C8C-475C-8DCE-AF56D8621B67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6CED3F29-9D59-63E5-653E-F952F91B2B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A6BA3C25-1A02-E68C-83F5-F724405E2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0E13-C0E1-40DD-AD2A-FA99E02A5064}" type="slidenum">
              <a:rPr lang="lt-LT" smtClean="0"/>
              <a:t>‹#›</a:t>
            </a:fld>
            <a:endParaRPr lang="lt-LT"/>
          </a:p>
        </p:txBody>
      </p:sp>
      <p:sp>
        <p:nvSpPr>
          <p:cNvPr id="8" name="Stačiakampis 7">
            <a:extLst>
              <a:ext uri="{FF2B5EF4-FFF2-40B4-BE49-F238E27FC236}">
                <a16:creationId xmlns:a16="http://schemas.microsoft.com/office/drawing/2014/main" id="{876EA8B0-2EFD-9B52-9C4D-DF2E1ECB53D9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E405AE97-F798-7BAA-F3B0-9C04BBFC4625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700415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270CC010-599A-D718-AF80-144CF79CC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4BAE91EF-41CE-AAF4-D505-BDAAAD05D5C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F91A9FA9-CE15-5977-45FC-27273A212F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E9399-0C8C-475C-8DCE-AF56D8621B67}" type="datetimeFigureOut">
              <a:rPr lang="lt-LT" smtClean="0"/>
              <a:t>2024-03-26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87C5ED5D-DE07-022B-68C8-228899DE6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FCD6E456-A785-9FCC-6B5D-5818C673C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7E0E13-C0E1-40DD-AD2A-FA99E02A5064}" type="slidenum">
              <a:rPr lang="lt-LT" smtClean="0"/>
              <a:t>‹#›</a:t>
            </a:fld>
            <a:endParaRPr lang="lt-LT"/>
          </a:p>
        </p:txBody>
      </p:sp>
      <p:sp>
        <p:nvSpPr>
          <p:cNvPr id="7" name="Stačiakampis 6">
            <a:extLst>
              <a:ext uri="{FF2B5EF4-FFF2-40B4-BE49-F238E27FC236}">
                <a16:creationId xmlns:a16="http://schemas.microsoft.com/office/drawing/2014/main" id="{96BDB319-A73B-90E8-9971-32FE2D6637D3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8" name="Stačiakampis 7">
            <a:extLst>
              <a:ext uri="{FF2B5EF4-FFF2-40B4-BE49-F238E27FC236}">
                <a16:creationId xmlns:a16="http://schemas.microsoft.com/office/drawing/2014/main" id="{6CECF67D-6646-80F3-AC1A-EBCB6F9EDEAD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5736616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1B922CF6-D4D0-2F0E-10F7-23D9DAF28D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1E0EE8AF-833C-75A5-3F91-0224B8F314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Stačiakampis 6">
            <a:extLst>
              <a:ext uri="{FF2B5EF4-FFF2-40B4-BE49-F238E27FC236}">
                <a16:creationId xmlns:a16="http://schemas.microsoft.com/office/drawing/2014/main" id="{F9A6472B-00A2-9647-6A57-D449B0AFC12E}"/>
              </a:ext>
            </a:extLst>
          </p:cNvPr>
          <p:cNvSpPr/>
          <p:nvPr userDrawn="1"/>
        </p:nvSpPr>
        <p:spPr>
          <a:xfrm rot="5400000">
            <a:off x="-3146686" y="3511810"/>
            <a:ext cx="6492875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4DD727EE-1B77-C215-2FCD-6EC074E20328}"/>
              </a:ext>
            </a:extLst>
          </p:cNvPr>
          <p:cNvSpPr/>
          <p:nvPr userDrawn="1"/>
        </p:nvSpPr>
        <p:spPr>
          <a:xfrm rot="5400000">
            <a:off x="8845810" y="3511811"/>
            <a:ext cx="6492875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2587995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baigos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382C023E-C21C-6CD4-5FDD-CC6F87AD96DD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" name="Stačiakampis 4">
            <a:extLst>
              <a:ext uri="{FF2B5EF4-FFF2-40B4-BE49-F238E27FC236}">
                <a16:creationId xmlns:a16="http://schemas.microsoft.com/office/drawing/2014/main" id="{B3F853B4-021D-4E38-A377-67A367CAADC2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3" name="Grafinis elementas 2">
            <a:extLst>
              <a:ext uri="{FF2B5EF4-FFF2-40B4-BE49-F238E27FC236}">
                <a16:creationId xmlns:a16="http://schemas.microsoft.com/office/drawing/2014/main" id="{B1C0AC13-5976-0314-5B6E-4C2BA1C495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873098" y="2941045"/>
            <a:ext cx="4445803" cy="97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30320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baigos skaidrė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tačiakampis 3">
            <a:extLst>
              <a:ext uri="{FF2B5EF4-FFF2-40B4-BE49-F238E27FC236}">
                <a16:creationId xmlns:a16="http://schemas.microsoft.com/office/drawing/2014/main" id="{382C023E-C21C-6CD4-5FDD-CC6F87AD96DD}"/>
              </a:ext>
            </a:extLst>
          </p:cNvPr>
          <p:cNvSpPr/>
          <p:nvPr userDrawn="1"/>
        </p:nvSpPr>
        <p:spPr>
          <a:xfrm>
            <a:off x="838200" y="0"/>
            <a:ext cx="11353800" cy="19950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5" name="Stačiakampis 4">
            <a:extLst>
              <a:ext uri="{FF2B5EF4-FFF2-40B4-BE49-F238E27FC236}">
                <a16:creationId xmlns:a16="http://schemas.microsoft.com/office/drawing/2014/main" id="{B3F853B4-021D-4E38-A377-67A367CAADC2}"/>
              </a:ext>
            </a:extLst>
          </p:cNvPr>
          <p:cNvSpPr/>
          <p:nvPr userDrawn="1"/>
        </p:nvSpPr>
        <p:spPr>
          <a:xfrm>
            <a:off x="838200" y="6658495"/>
            <a:ext cx="11353800" cy="19950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6" name="Grafinis elementas 5">
            <a:extLst>
              <a:ext uri="{FF2B5EF4-FFF2-40B4-BE49-F238E27FC236}">
                <a16:creationId xmlns:a16="http://schemas.microsoft.com/office/drawing/2014/main" id="{0E8E61F0-3864-0438-FB70-25075D972AF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8200" y="5256610"/>
            <a:ext cx="3976940" cy="872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5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B9664776-22F0-0196-4DA9-EDCE1F24F5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93862DA5-E41F-4FF0-CA4D-18752191E9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4"/>
            <a:ext cx="10515600" cy="40930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A588C88E-35B0-6656-48A5-5A863ACA62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127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>
                    <a:lumMod val="75000"/>
                  </a:schemeClr>
                </a:solidFill>
                <a:latin typeface="Trebuchet MS" panose="020B0603020202020204" pitchFamily="34" charset="0"/>
              </a:defRPr>
            </a:lvl1pPr>
          </a:lstStyle>
          <a:p>
            <a:fld id="{DFFE9399-0C8C-475C-8DCE-AF56D8621B67}" type="datetimeFigureOut">
              <a:rPr lang="lt-LT" smtClean="0"/>
              <a:pPr/>
              <a:t>2024-03-26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6CE86302-98B6-26CE-1AD1-161A6417C6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1277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>
                    <a:lumMod val="75000"/>
                  </a:schemeClr>
                </a:solidFill>
                <a:latin typeface="Trebuchet MS" panose="020B0603020202020204" pitchFamily="34" charset="0"/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DC6EC401-828B-C954-799B-327E31ADFF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1277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>
                    <a:lumMod val="75000"/>
                  </a:schemeClr>
                </a:solidFill>
                <a:latin typeface="Trebuchet MS" panose="020B0603020202020204" pitchFamily="34" charset="0"/>
              </a:defRPr>
            </a:lvl1pPr>
          </a:lstStyle>
          <a:p>
            <a:fld id="{767E0E13-C0E1-40DD-AD2A-FA99E02A5064}" type="slidenum">
              <a:rPr lang="lt-LT" smtClean="0"/>
              <a:pPr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55334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4" r:id="rId3"/>
    <p:sldLayoutId id="2147483665" r:id="rId4"/>
    <p:sldLayoutId id="2147483650" r:id="rId5"/>
    <p:sldLayoutId id="2147483666" r:id="rId6"/>
    <p:sldLayoutId id="2147483652" r:id="rId7"/>
    <p:sldLayoutId id="2147483653" r:id="rId8"/>
    <p:sldLayoutId id="2147483654" r:id="rId9"/>
    <p:sldLayoutId id="2147483667" r:id="rId10"/>
    <p:sldLayoutId id="2147483668" r:id="rId11"/>
    <p:sldLayoutId id="2147483655" r:id="rId12"/>
    <p:sldLayoutId id="2147483661" r:id="rId13"/>
    <p:sldLayoutId id="2147483656" r:id="rId14"/>
    <p:sldLayoutId id="2147483657" r:id="rId15"/>
    <p:sldLayoutId id="2147483658" r:id="rId16"/>
    <p:sldLayoutId id="2147483659" r:id="rId17"/>
    <p:sldLayoutId id="2147483662" r:id="rId18"/>
    <p:sldLayoutId id="2147483663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rebuchet MS" panose="020B060302020202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2"/>
          </a:solidFill>
          <a:latin typeface="Trebuchet MS" panose="020B060302020202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2"/>
          </a:solidFill>
          <a:latin typeface="Trebuchet MS" panose="020B0603020202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2"/>
          </a:solidFill>
          <a:latin typeface="Trebuchet MS" panose="020B0603020202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Trebuchet MS" panose="020B0603020202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Trebuchet MS" panose="020B0603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svg"/><Relationship Id="rId3" Type="http://schemas.openxmlformats.org/officeDocument/2006/relationships/image" Target="../media/image3.png"/><Relationship Id="rId7" Type="http://schemas.openxmlformats.org/officeDocument/2006/relationships/image" Target="../media/image7.emf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11" Type="http://schemas.openxmlformats.org/officeDocument/2006/relationships/image" Target="../media/image11.svg"/><Relationship Id="rId5" Type="http://schemas.openxmlformats.org/officeDocument/2006/relationships/image" Target="../media/image5.emf"/><Relationship Id="rId10" Type="http://schemas.openxmlformats.org/officeDocument/2006/relationships/image" Target="../media/image10.png"/><Relationship Id="rId4" Type="http://schemas.openxmlformats.org/officeDocument/2006/relationships/image" Target="../media/image4.svg"/><Relationship Id="rId9" Type="http://schemas.openxmlformats.org/officeDocument/2006/relationships/image" Target="../media/image9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4.png"/><Relationship Id="rId3" Type="http://schemas.openxmlformats.org/officeDocument/2006/relationships/image" Target="../media/image14.emf"/><Relationship Id="rId7" Type="http://schemas.openxmlformats.org/officeDocument/2006/relationships/image" Target="../media/image18.png"/><Relationship Id="rId12" Type="http://schemas.openxmlformats.org/officeDocument/2006/relationships/image" Target="../media/image23.sv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7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sv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5" Type="http://schemas.openxmlformats.org/officeDocument/2006/relationships/image" Target="../media/image26.png"/><Relationship Id="rId10" Type="http://schemas.openxmlformats.org/officeDocument/2006/relationships/image" Target="../media/image21.svg"/><Relationship Id="rId4" Type="http://schemas.openxmlformats.org/officeDocument/2006/relationships/image" Target="../media/image15.emf"/><Relationship Id="rId9" Type="http://schemas.openxmlformats.org/officeDocument/2006/relationships/image" Target="../media/image20.png"/><Relationship Id="rId14" Type="http://schemas.openxmlformats.org/officeDocument/2006/relationships/image" Target="../media/image25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svg"/><Relationship Id="rId13" Type="http://schemas.openxmlformats.org/officeDocument/2006/relationships/image" Target="../media/image26.png"/><Relationship Id="rId3" Type="http://schemas.openxmlformats.org/officeDocument/2006/relationships/image" Target="../media/image14.emf"/><Relationship Id="rId7" Type="http://schemas.openxmlformats.org/officeDocument/2006/relationships/image" Target="../media/image18.png"/><Relationship Id="rId12" Type="http://schemas.openxmlformats.org/officeDocument/2006/relationships/image" Target="../media/image25.sv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sv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svg"/><Relationship Id="rId11" Type="http://schemas.openxmlformats.org/officeDocument/2006/relationships/image" Target="../media/image24.png"/><Relationship Id="rId5" Type="http://schemas.openxmlformats.org/officeDocument/2006/relationships/image" Target="../media/image16.png"/><Relationship Id="rId15" Type="http://schemas.openxmlformats.org/officeDocument/2006/relationships/image" Target="../media/image22.png"/><Relationship Id="rId10" Type="http://schemas.openxmlformats.org/officeDocument/2006/relationships/image" Target="../media/image21.svg"/><Relationship Id="rId4" Type="http://schemas.openxmlformats.org/officeDocument/2006/relationships/image" Target="../media/image15.emf"/><Relationship Id="rId9" Type="http://schemas.openxmlformats.org/officeDocument/2006/relationships/image" Target="../media/image20.png"/><Relationship Id="rId14" Type="http://schemas.openxmlformats.org/officeDocument/2006/relationships/image" Target="../media/image27.sv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sinvesticijos.lt/" TargetMode="External"/><Relationship Id="rId13" Type="http://schemas.openxmlformats.org/officeDocument/2006/relationships/image" Target="../media/image13.svg"/><Relationship Id="rId3" Type="http://schemas.openxmlformats.org/officeDocument/2006/relationships/image" Target="../media/image28.png"/><Relationship Id="rId7" Type="http://schemas.openxmlformats.org/officeDocument/2006/relationships/hyperlink" Target="http://www.ena.lt/kvietimai-teikti-paraiskas/" TargetMode="External"/><Relationship Id="rId12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emf"/><Relationship Id="rId11" Type="http://schemas.openxmlformats.org/officeDocument/2006/relationships/hyperlink" Target="mailto:kaupikliai@ena.lt" TargetMode="External"/><Relationship Id="rId5" Type="http://schemas.openxmlformats.org/officeDocument/2006/relationships/image" Target="../media/image4.svg"/><Relationship Id="rId10" Type="http://schemas.openxmlformats.org/officeDocument/2006/relationships/hyperlink" Target="mailto:saules.elektrines@ena.lt" TargetMode="External"/><Relationship Id="rId4" Type="http://schemas.openxmlformats.org/officeDocument/2006/relationships/image" Target="../media/image3.png"/><Relationship Id="rId9" Type="http://schemas.openxmlformats.org/officeDocument/2006/relationships/hyperlink" Target="https://www.ena.lt/aieb/" TargetMode="External"/><Relationship Id="rId1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E6D425C-DC62-7288-7906-73DBE22553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2811" y="516779"/>
            <a:ext cx="8109718" cy="2199170"/>
          </a:xfrm>
        </p:spPr>
        <p:txBody>
          <a:bodyPr anchor="t">
            <a:noAutofit/>
          </a:bodyPr>
          <a:lstStyle/>
          <a:p>
            <a:r>
              <a:rPr lang="lt-LT" sz="3600" kern="100" dirty="0">
                <a:latin typeface="Trebuchet MS"/>
                <a:cs typeface="Times New Roman"/>
              </a:rPr>
              <a:t>Teikiama parama</a:t>
            </a:r>
            <a:r>
              <a:rPr lang="lt-LT" sz="3200" kern="100" dirty="0">
                <a:latin typeface="Trebuchet MS"/>
                <a:cs typeface="Times New Roman"/>
              </a:rPr>
              <a:t> AIEB ir PEB ar juridiniams asmenims, siekiantiems tokio statuso,</a:t>
            </a:r>
            <a:br>
              <a:rPr lang="lt-LT" sz="3200" kern="100" dirty="0">
                <a:latin typeface="Trebuchet MS"/>
                <a:cs typeface="Times New Roman"/>
              </a:rPr>
            </a:br>
            <a:br>
              <a:rPr lang="lt-LT" sz="3200" kern="100" dirty="0">
                <a:latin typeface="Trebuchet MS"/>
                <a:cs typeface="Times New Roman"/>
              </a:rPr>
            </a:br>
            <a:r>
              <a:rPr lang="lt-LT" sz="3200" kern="100" dirty="0">
                <a:latin typeface="Trebuchet MS"/>
                <a:cs typeface="Times New Roman"/>
              </a:rPr>
              <a:t>įsirengiant saulės elektrines sausumoje ir individualią elektros energijos kaupimo įrangą</a:t>
            </a:r>
            <a:endParaRPr lang="lt-LT" sz="3200" dirty="0">
              <a:latin typeface="Trebuchet MS"/>
            </a:endParaRP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7AED102F-F485-B341-7A81-C539F03344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9" y="4022701"/>
            <a:ext cx="8011886" cy="313423"/>
          </a:xfrm>
        </p:spPr>
        <p:txBody>
          <a:bodyPr>
            <a:normAutofit fontScale="92500" lnSpcReduction="20000"/>
          </a:bodyPr>
          <a:lstStyle/>
          <a:p>
            <a:r>
              <a:rPr lang="lt-LT" sz="2000"/>
              <a:t>VšĮ Lietuvos energetikos agentūros l. e. p. direktorė </a:t>
            </a:r>
            <a:r>
              <a:rPr lang="lt-LT" sz="2000" b="1"/>
              <a:t>Agnė Bagočiutė</a:t>
            </a:r>
          </a:p>
        </p:txBody>
      </p:sp>
      <p:sp>
        <p:nvSpPr>
          <p:cNvPr id="21" name="Pavadinimas 1">
            <a:extLst>
              <a:ext uri="{FF2B5EF4-FFF2-40B4-BE49-F238E27FC236}">
                <a16:creationId xmlns:a16="http://schemas.microsoft.com/office/drawing/2014/main" id="{3C1A0482-7B89-D5A4-7CFD-8D909CD1D81C}"/>
              </a:ext>
            </a:extLst>
          </p:cNvPr>
          <p:cNvSpPr txBox="1">
            <a:spLocks/>
          </p:cNvSpPr>
          <p:nvPr/>
        </p:nvSpPr>
        <p:spPr>
          <a:xfrm>
            <a:off x="838199" y="3263637"/>
            <a:ext cx="7485824" cy="104540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bg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endParaRPr lang="lt-LT" sz="2200">
              <a:latin typeface="Trebuchet MS"/>
              <a:ea typeface="Calibri"/>
              <a:cs typeface="Times New Roman"/>
            </a:endParaRPr>
          </a:p>
        </p:txBody>
      </p:sp>
      <p:pic>
        <p:nvPicPr>
          <p:cNvPr id="22" name="Grafinis elementas 5">
            <a:extLst>
              <a:ext uri="{FF2B5EF4-FFF2-40B4-BE49-F238E27FC236}">
                <a16:creationId xmlns:a16="http://schemas.microsoft.com/office/drawing/2014/main" id="{E474B193-4FA5-A6C4-2F5B-E8378DE484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38202" y="5517481"/>
            <a:ext cx="2382428" cy="59264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CAB5ADC-3B11-90E0-8BD0-2849B0E8DB2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34442" y="5510542"/>
            <a:ext cx="2350139" cy="59264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40125A3-EB0B-B8D3-8781-DC4DEFE836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14187" y="5526924"/>
            <a:ext cx="1949129" cy="594247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C0DAFD0-C2E1-CB5C-BE86-2F0F6CA055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90738" y="2773589"/>
            <a:ext cx="2193843" cy="131082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EB97CCE-6674-C6EE-E611-3D9B9659FC6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11694" y="721844"/>
            <a:ext cx="1664333" cy="994439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E40E65EA-D7AE-085D-FADF-ACD37EE9276F}"/>
              </a:ext>
            </a:extLst>
          </p:cNvPr>
          <p:cNvCxnSpPr>
            <a:cxnSpLocks/>
          </p:cNvCxnSpPr>
          <p:nvPr/>
        </p:nvCxnSpPr>
        <p:spPr>
          <a:xfrm>
            <a:off x="731317" y="3786339"/>
            <a:ext cx="7592706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Grafinis elementas 3" descr="Solar Panels outline">
            <a:extLst>
              <a:ext uri="{FF2B5EF4-FFF2-40B4-BE49-F238E27FC236}">
                <a16:creationId xmlns:a16="http://schemas.microsoft.com/office/drawing/2014/main" id="{0279E703-7E96-7E59-AE7F-DE54BDF9220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007794" y="1115497"/>
            <a:ext cx="1501717" cy="1555170"/>
          </a:xfrm>
          <a:prstGeom prst="rect">
            <a:avLst/>
          </a:prstGeom>
        </p:spPr>
      </p:pic>
      <p:pic>
        <p:nvPicPr>
          <p:cNvPr id="7" name="Grafinis elementas 6" descr="Full battery outline">
            <a:extLst>
              <a:ext uri="{FF2B5EF4-FFF2-40B4-BE49-F238E27FC236}">
                <a16:creationId xmlns:a16="http://schemas.microsoft.com/office/drawing/2014/main" id="{AAE2F0CA-AA0E-B57C-FC4D-0ECCB88AB47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176027" y="2109936"/>
            <a:ext cx="1415777" cy="1366136"/>
          </a:xfrm>
          <a:prstGeom prst="rect">
            <a:avLst/>
          </a:prstGeom>
        </p:spPr>
      </p:pic>
      <p:pic>
        <p:nvPicPr>
          <p:cNvPr id="5" name="Grafinis elementas 4">
            <a:extLst>
              <a:ext uri="{FF2B5EF4-FFF2-40B4-BE49-F238E27FC236}">
                <a16:creationId xmlns:a16="http://schemas.microsoft.com/office/drawing/2014/main" id="{4A4FFC3B-26D2-583F-B2A6-8C47810D473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791756" y="5406514"/>
            <a:ext cx="2098483" cy="745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9048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avadinimas 1">
            <a:extLst>
              <a:ext uri="{FF2B5EF4-FFF2-40B4-BE49-F238E27FC236}">
                <a16:creationId xmlns:a16="http://schemas.microsoft.com/office/drawing/2014/main" id="{D0FB7F9C-82C0-1E6E-3142-8C554E36D0AC}"/>
              </a:ext>
            </a:extLst>
          </p:cNvPr>
          <p:cNvSpPr txBox="1">
            <a:spLocks/>
          </p:cNvSpPr>
          <p:nvPr/>
        </p:nvSpPr>
        <p:spPr>
          <a:xfrm>
            <a:off x="620636" y="395127"/>
            <a:ext cx="10950727" cy="420002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r>
              <a:rPr lang="lt-LT" sz="2800" dirty="0"/>
              <a:t>SAULĖS ELEKTRINIŲ SAUSUMOJE įrengimo finansavimas</a:t>
            </a:r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9BC4B951-FCF8-C514-9A05-BCC3086D61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1409" y="5769902"/>
            <a:ext cx="1949129" cy="59424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E800416-B9D7-4E61-F528-1810088DA2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0386" y="5721270"/>
            <a:ext cx="2350139" cy="591702"/>
          </a:xfrm>
          <a:prstGeom prst="rect">
            <a:avLst/>
          </a:prstGeom>
        </p:spPr>
      </p:pic>
      <p:pic>
        <p:nvPicPr>
          <p:cNvPr id="71" name="Grafinis elementas 11">
            <a:extLst>
              <a:ext uri="{FF2B5EF4-FFF2-40B4-BE49-F238E27FC236}">
                <a16:creationId xmlns:a16="http://schemas.microsoft.com/office/drawing/2014/main" id="{1F9389CC-4A0B-9BD5-1795-69A348A99B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507419" y="5761041"/>
            <a:ext cx="2382428" cy="592643"/>
          </a:xfrm>
          <a:prstGeom prst="rect">
            <a:avLst/>
          </a:prstGeom>
        </p:spPr>
      </p:pic>
      <p:graphicFrame>
        <p:nvGraphicFramePr>
          <p:cNvPr id="72" name="Table 18">
            <a:extLst>
              <a:ext uri="{FF2B5EF4-FFF2-40B4-BE49-F238E27FC236}">
                <a16:creationId xmlns:a16="http://schemas.microsoft.com/office/drawing/2014/main" id="{C38F1CDD-464D-3B92-2302-04BAABE557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297908"/>
              </p:ext>
            </p:extLst>
          </p:nvPr>
        </p:nvGraphicFramePr>
        <p:xfrm>
          <a:off x="620636" y="1049437"/>
          <a:ext cx="11104755" cy="4201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02366">
                  <a:extLst>
                    <a:ext uri="{9D8B030D-6E8A-4147-A177-3AD203B41FA5}">
                      <a16:colId xmlns:a16="http://schemas.microsoft.com/office/drawing/2014/main" val="952781183"/>
                    </a:ext>
                  </a:extLst>
                </a:gridCol>
                <a:gridCol w="1405234">
                  <a:extLst>
                    <a:ext uri="{9D8B030D-6E8A-4147-A177-3AD203B41FA5}">
                      <a16:colId xmlns:a16="http://schemas.microsoft.com/office/drawing/2014/main" val="3301903935"/>
                    </a:ext>
                  </a:extLst>
                </a:gridCol>
                <a:gridCol w="1032708">
                  <a:extLst>
                    <a:ext uri="{9D8B030D-6E8A-4147-A177-3AD203B41FA5}">
                      <a16:colId xmlns:a16="http://schemas.microsoft.com/office/drawing/2014/main" val="1962822357"/>
                    </a:ext>
                  </a:extLst>
                </a:gridCol>
                <a:gridCol w="2309240">
                  <a:extLst>
                    <a:ext uri="{9D8B030D-6E8A-4147-A177-3AD203B41FA5}">
                      <a16:colId xmlns:a16="http://schemas.microsoft.com/office/drawing/2014/main" val="1660842643"/>
                    </a:ext>
                  </a:extLst>
                </a:gridCol>
                <a:gridCol w="822156">
                  <a:extLst>
                    <a:ext uri="{9D8B030D-6E8A-4147-A177-3AD203B41FA5}">
                      <a16:colId xmlns:a16="http://schemas.microsoft.com/office/drawing/2014/main" val="894792653"/>
                    </a:ext>
                  </a:extLst>
                </a:gridCol>
                <a:gridCol w="1964139">
                  <a:extLst>
                    <a:ext uri="{9D8B030D-6E8A-4147-A177-3AD203B41FA5}">
                      <a16:colId xmlns:a16="http://schemas.microsoft.com/office/drawing/2014/main" val="333718361"/>
                    </a:ext>
                  </a:extLst>
                </a:gridCol>
                <a:gridCol w="792078">
                  <a:extLst>
                    <a:ext uri="{9D8B030D-6E8A-4147-A177-3AD203B41FA5}">
                      <a16:colId xmlns:a16="http://schemas.microsoft.com/office/drawing/2014/main" val="1215763433"/>
                    </a:ext>
                  </a:extLst>
                </a:gridCol>
                <a:gridCol w="1876834">
                  <a:extLst>
                    <a:ext uri="{9D8B030D-6E8A-4147-A177-3AD203B41FA5}">
                      <a16:colId xmlns:a16="http://schemas.microsoft.com/office/drawing/2014/main" val="3390375830"/>
                    </a:ext>
                  </a:extLst>
                </a:gridCol>
              </a:tblGrid>
              <a:tr h="69621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3200" b="1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600" b="1" i="0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</a:rPr>
                        <a:t>Tikslas ir kvietimai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400" b="1" i="0" dirty="0">
                        <a:solidFill>
                          <a:schemeClr val="bg1"/>
                        </a:solidFill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600" b="1" i="0" u="none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</a:rPr>
                        <a:t>63,74 mln. Eur </a:t>
                      </a:r>
                      <a:r>
                        <a:rPr lang="lt-LT" sz="1600" b="1" i="0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</a:rPr>
                        <a:t>finansavimas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400" b="1" i="0">
                        <a:solidFill>
                          <a:schemeClr val="bg1"/>
                        </a:solidFill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600" b="1" i="0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</a:rPr>
                        <a:t>Paraiškas gali teikti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LT" sz="1400" b="1" i="0" dirty="0"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600" b="1" i="0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</a:rPr>
                        <a:t>Tinkamos išlaidos 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931430"/>
                  </a:ext>
                </a:extLst>
              </a:tr>
              <a:tr h="1595481">
                <a:tc gridSpan="2">
                  <a:txBody>
                    <a:bodyPr/>
                    <a:lstStyle/>
                    <a:p>
                      <a:endParaRPr lang="lt-LT" sz="1600" b="1" dirty="0">
                        <a:latin typeface="Trebuchet MS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r>
                        <a:rPr lang="lt-LT" sz="1600" b="1" dirty="0">
                          <a:latin typeface="Trebuchet MS"/>
                          <a:ea typeface="Calibri" panose="020F0502020204030204" pitchFamily="34" charset="0"/>
                          <a:cs typeface="Times New Roman"/>
                        </a:rPr>
                        <a:t>220</a:t>
                      </a:r>
                      <a:r>
                        <a:rPr lang="lt-LT" sz="1600" b="1" dirty="0">
                          <a:effectLst/>
                          <a:latin typeface="Trebuchet MS"/>
                          <a:ea typeface="Calibri" panose="020F0502020204030204" pitchFamily="34" charset="0"/>
                          <a:cs typeface="Times New Roman"/>
                        </a:rPr>
                        <a:t> MW</a:t>
                      </a:r>
                      <a:r>
                        <a:rPr lang="lt-LT" sz="1600" b="1" dirty="0">
                          <a:latin typeface="Trebuchet MS"/>
                          <a:ea typeface="Calibri" panose="020F0502020204030204" pitchFamily="34" charset="0"/>
                          <a:cs typeface="Times New Roman"/>
                        </a:rPr>
                        <a:t> </a:t>
                      </a:r>
                      <a:r>
                        <a:rPr lang="lt-LT" sz="1400" dirty="0">
                          <a:solidFill>
                            <a:schemeClr val="tx2"/>
                          </a:solidFill>
                          <a:latin typeface="Trebuchet MS"/>
                        </a:rPr>
                        <a:t>sukurtų naujų elektros energijos gamybos iš AEI pajėgumų </a:t>
                      </a:r>
                      <a:endParaRPr lang="lt-LT" sz="140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</a:endParaRPr>
                    </a:p>
                    <a:p>
                      <a:r>
                        <a:rPr lang="lt-LT" sz="1400" dirty="0">
                          <a:latin typeface="Trebuchet MS"/>
                        </a:rPr>
                        <a:t>iki 2026 m. gegužės 31 d.</a:t>
                      </a:r>
                      <a:endParaRPr lang="lt-LT" sz="1400" b="1" dirty="0">
                        <a:latin typeface="Trebuchet MS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algn="ctr"/>
                      <a:endParaRPr lang="en-LT" sz="1400" b="0" i="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lt-LT" altLang="ko-KR" sz="1400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</a:rPr>
                        <a:t>1</a:t>
                      </a:r>
                      <a:r>
                        <a:rPr lang="lt-LT" altLang="ko-KR" sz="1400" u="none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</a:rPr>
                        <a:t>. Finansuojamos </a:t>
                      </a:r>
                      <a:r>
                        <a:rPr lang="lt-LT" altLang="ko-KR" sz="1400" b="1" u="none" dirty="0">
                          <a:latin typeface="Trebuchet MS"/>
                          <a:ea typeface="맑은 고딕"/>
                        </a:rPr>
                        <a:t>iki 500 kW elektrinės</a:t>
                      </a:r>
                      <a:endParaRPr lang="lt-LT" sz="1400" u="none" dirty="0">
                        <a:solidFill>
                          <a:schemeClr val="tx2"/>
                        </a:solidFill>
                        <a:latin typeface="Trebuchet MS"/>
                        <a:ea typeface="맑은 고딕"/>
                      </a:endParaRPr>
                    </a:p>
                    <a:p>
                      <a:pPr marL="0" indent="0" algn="l">
                        <a:buNone/>
                      </a:pPr>
                      <a:endParaRPr lang="lt-LT" sz="1400" dirty="0">
                        <a:solidFill>
                          <a:schemeClr val="tx2"/>
                        </a:solidFill>
                        <a:latin typeface="Trebuchet MS"/>
                        <a:ea typeface="맑은 고딕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400" b="1" dirty="0">
                          <a:solidFill>
                            <a:schemeClr val="tx2"/>
                          </a:solidFill>
                          <a:latin typeface="Trebuchet MS"/>
                          <a:ea typeface="Times New Roman" panose="02020603050405020304" pitchFamily="18" charset="0"/>
                          <a:cs typeface="Calibri"/>
                        </a:rPr>
                        <a:t>2. </a:t>
                      </a:r>
                      <a:r>
                        <a:rPr lang="lt-LT" sz="1400" b="1" u="none" dirty="0">
                          <a:solidFill>
                            <a:schemeClr val="tx2"/>
                          </a:solidFill>
                          <a:latin typeface="Trebuchet MS"/>
                          <a:ea typeface="Times New Roman" panose="02020603050405020304" pitchFamily="18" charset="0"/>
                          <a:cs typeface="Calibri"/>
                        </a:rPr>
                        <a:t>Išlaidos</a:t>
                      </a:r>
                      <a:r>
                        <a:rPr lang="lt-LT" sz="1400" b="1" u="none" dirty="0">
                          <a:solidFill>
                            <a:schemeClr val="tx2"/>
                          </a:solidFill>
                          <a:latin typeface="Trebuchet MS"/>
                          <a:ea typeface="Calibri" panose="020F0502020204030204" pitchFamily="34" charset="0"/>
                          <a:cs typeface="Calibri"/>
                        </a:rPr>
                        <a:t> finansuojamos pagal fiksuotą įkainį – </a:t>
                      </a:r>
                      <a:r>
                        <a:rPr lang="lt-LT" sz="1400" b="1" u="none" kern="100" dirty="0">
                          <a:solidFill>
                            <a:srgbClr val="3F80C2"/>
                          </a:solidFill>
                          <a:latin typeface="Trebuchet MS"/>
                          <a:ea typeface="Calibri" panose="020F0502020204030204" pitchFamily="34" charset="0"/>
                          <a:cs typeface="Times New Roman"/>
                        </a:rPr>
                        <a:t>1073,42 </a:t>
                      </a:r>
                      <a:r>
                        <a:rPr lang="lt-LT" sz="1400" b="1" u="none" kern="100" dirty="0">
                          <a:solidFill>
                            <a:srgbClr val="3F80C2"/>
                          </a:solidFill>
                          <a:effectLst/>
                          <a:latin typeface="Trebuchet MS"/>
                          <a:ea typeface="Calibri" panose="020F0502020204030204" pitchFamily="34" charset="0"/>
                          <a:cs typeface="Times New Roman"/>
                        </a:rPr>
                        <a:t>EUR be PVM/1kW </a:t>
                      </a:r>
                      <a:r>
                        <a:rPr lang="lt-LT" sz="1400" b="1" u="none" kern="100" dirty="0">
                          <a:solidFill>
                            <a:schemeClr val="tx2"/>
                          </a:solidFill>
                          <a:effectLst/>
                          <a:latin typeface="Trebuchet MS"/>
                          <a:ea typeface="Calibri" panose="020F0502020204030204" pitchFamily="34" charset="0"/>
                          <a:cs typeface="Times New Roman"/>
                        </a:rPr>
                        <a:t>įrengtos saulės elektrinės</a:t>
                      </a:r>
                      <a:r>
                        <a:rPr lang="lt-LT" sz="1400" b="1" u="none" dirty="0">
                          <a:solidFill>
                            <a:schemeClr val="tx2"/>
                          </a:solidFill>
                          <a:latin typeface="Trebuchet MS"/>
                          <a:ea typeface="Calibri" panose="020F0502020204030204" pitchFamily="34" charset="0"/>
                          <a:cs typeface="Calibri"/>
                        </a:rPr>
                        <a:t> </a:t>
                      </a:r>
                      <a:r>
                        <a:rPr lang="lt-LT" sz="1400" b="0" dirty="0">
                          <a:solidFill>
                            <a:schemeClr val="tx2"/>
                          </a:solidFill>
                          <a:latin typeface="Trebuchet MS"/>
                          <a:ea typeface="Calibri" panose="020F0502020204030204" pitchFamily="34" charset="0"/>
                          <a:cs typeface="Calibri"/>
                        </a:rPr>
                        <a:t>(ne pagal realias išlaidas)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400" dirty="0">
                        <a:solidFill>
                          <a:schemeClr val="tx2"/>
                        </a:solidFill>
                        <a:latin typeface="Trebuchet MS"/>
                        <a:ea typeface="Calibri" panose="020F0502020204030204" pitchFamily="34" charset="0"/>
                        <a:cs typeface="Calibri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altLang="ko-KR" sz="1400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</a:rPr>
                        <a:t>3. </a:t>
                      </a:r>
                      <a:r>
                        <a:rPr lang="lt-LT" altLang="ko-KR" sz="1400" b="1" u="none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</a:rPr>
                        <a:t>Galima gauti parama: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lt-LT" altLang="ko-KR" sz="1400" b="1" dirty="0">
                          <a:solidFill>
                            <a:schemeClr val="tx1"/>
                          </a:solidFill>
                          <a:latin typeface="Trebuchet MS"/>
                          <a:ea typeface="맑은 고딕"/>
                        </a:rPr>
                        <a:t>45 proc. </a:t>
                      </a:r>
                      <a:r>
                        <a:rPr lang="lt-LT" sz="1400" kern="1200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  <a:cs typeface="+mn-cs"/>
                        </a:rPr>
                        <a:t>nuo pagal fiksuotą įkainį paskaičiuotos sumos</a:t>
                      </a:r>
                      <a:endParaRPr kumimoji="0" lang="lt-L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rebuchet MS"/>
                        <a:ea typeface="맑은 고딕"/>
                        <a:cs typeface="+mn-cs"/>
                      </a:endParaRPr>
                    </a:p>
                    <a:p>
                      <a:pPr marL="285750" indent="-285750" algn="l">
                        <a:buFont typeface="Arial" panose="020B0604020202020204" pitchFamily="34" charset="0"/>
                        <a:buChar char="•"/>
                      </a:pPr>
                      <a:r>
                        <a:rPr lang="lt-LT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35</a:t>
                      </a:r>
                      <a:r>
                        <a:rPr kumimoji="0" lang="lt-LT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 proc.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 </a:t>
                      </a:r>
                      <a:r>
                        <a:rPr lang="lt-LT" sz="1400" kern="1200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  <a:cs typeface="+mn-cs"/>
                        </a:rPr>
                        <a:t>nuo pagal fiksuotą įkainį paskaičiuotos sumos, </a:t>
                      </a:r>
                      <a:r>
                        <a:rPr kumimoji="0" lang="lt-LT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kai dalininkas labai maža ar maža įmonė (LMMĮ) ar ūkininkas, atitinkantis LMMĮ</a:t>
                      </a:r>
                      <a:endParaRPr kumimoji="0" lang="lt-LT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rebuchet MS"/>
                        <a:ea typeface="맑은 고딕"/>
                        <a:cs typeface="+mn-cs"/>
                      </a:endParaRPr>
                    </a:p>
                  </a:txBody>
                  <a:tcPr anchor="ctr"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lt-LT" sz="1400" b="0" i="0" u="none" strike="noStrike" kern="1200" noProof="0" dirty="0">
                          <a:solidFill>
                            <a:srgbClr val="000000"/>
                          </a:solidFill>
                          <a:latin typeface="Trebuchet MS"/>
                        </a:rPr>
                        <a:t>1. </a:t>
                      </a:r>
                      <a:r>
                        <a:rPr lang="lt-LT" sz="1400" b="0" i="0" u="none" strike="noStrike" kern="1200" noProof="0" dirty="0">
                          <a:solidFill>
                            <a:srgbClr val="0070C0"/>
                          </a:solidFill>
                          <a:latin typeface="Trebuchet MS"/>
                        </a:rPr>
                        <a:t>Atsinaujinančių išteklių energijos bendrijos (AIEB ir PEB)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AutoNum type="arabicPeriod"/>
                      </a:pPr>
                      <a:endParaRPr lang="lt-LT" sz="1400" b="0" i="0" u="none" strike="noStrike" kern="1200" noProof="0" dirty="0">
                        <a:solidFill>
                          <a:srgbClr val="0070C0"/>
                        </a:solidFill>
                        <a:latin typeface="Trebuchet M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lt-LT" sz="1400" b="0" i="0" u="none" strike="noStrike" kern="1200" noProof="0" dirty="0">
                          <a:solidFill>
                            <a:srgbClr val="000000"/>
                          </a:solidFill>
                          <a:latin typeface="Trebuchet MS"/>
                        </a:rPr>
                        <a:t>2. </a:t>
                      </a:r>
                      <a:r>
                        <a:rPr lang="lt-LT" sz="1400" b="0" i="0" u="none" strike="noStrike" kern="1200" noProof="0" dirty="0">
                          <a:solidFill>
                            <a:srgbClr val="0070C0"/>
                          </a:solidFill>
                          <a:latin typeface="Trebuchet MS"/>
                        </a:rPr>
                        <a:t>Pelno nesiekiantys juridiniai asmenys, siekiantys įgyti AIEB ir PEB statusą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lt-LT" sz="1400" b="0" i="0" u="none" strike="noStrike" kern="1200" noProof="0" dirty="0">
                        <a:solidFill>
                          <a:srgbClr val="000000"/>
                        </a:solidFill>
                        <a:latin typeface="Trebuchet M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lt-LT" sz="1400" b="0" i="0" u="none" strike="noStrike" kern="1200" noProof="0" dirty="0">
                          <a:solidFill>
                            <a:srgbClr val="000000"/>
                          </a:solidFill>
                          <a:latin typeface="Trebuchet MS"/>
                        </a:rPr>
                        <a:t>Taip pat,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r>
                        <a:rPr lang="lt-LT" sz="140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</a:rPr>
                        <a:t>3. Labai mažos ir mažos įmonės (LMMĮ)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endParaRPr lang="lt-LT" sz="140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</a:endParaRPr>
                    </a:p>
                    <a:p>
                      <a:pPr>
                        <a:spcBef>
                          <a:spcPts val="0"/>
                        </a:spcBef>
                      </a:pPr>
                      <a:r>
                        <a:rPr lang="lt-LT" sz="140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</a:rPr>
                        <a:t>4. Ūkininkai, atitinkantys LMMĮ statusą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lt-LT" sz="1400" b="0" i="0" kern="1200" dirty="0">
                        <a:solidFill>
                          <a:schemeClr val="tx2"/>
                        </a:solidFill>
                        <a:latin typeface="Trebuchet MS"/>
                        <a:ea typeface="+mn-ea"/>
                        <a:cs typeface="+mn-cs"/>
                      </a:endParaRPr>
                    </a:p>
                  </a:txBody>
                  <a:tcPr anchor="ctr"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lvl="0" algn="l" defTabSz="914400" rtl="0" eaLnBrk="1" latinLnBrk="0" hangingPunct="1"/>
                      <a:r>
                        <a:rPr lang="lt-LT" sz="1400" b="0" i="0" kern="120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- Saulės moduliai</a:t>
                      </a:r>
                    </a:p>
                    <a:p>
                      <a:pPr marL="0" lvl="0" algn="l" defTabSz="914400" rtl="0" eaLnBrk="1" latinLnBrk="0" hangingPunct="1"/>
                      <a:r>
                        <a:rPr lang="lt-LT" sz="1400" b="0" i="0" kern="120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- Įtampos keitikliai</a:t>
                      </a:r>
                    </a:p>
                    <a:p>
                      <a:pPr marL="0" lvl="0" algn="l" defTabSz="914400" rtl="0" eaLnBrk="1" latinLnBrk="0" hangingPunct="1"/>
                      <a:r>
                        <a:rPr lang="lt-LT" sz="1400" b="0" i="0" kern="120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- Saulės elektrinės montavimo darbai</a:t>
                      </a:r>
                    </a:p>
                    <a:p>
                      <a:pPr marL="0" lvl="0" algn="l" defTabSz="914400" rtl="0" eaLnBrk="1" latinLnBrk="0" hangingPunct="1"/>
                      <a:r>
                        <a:rPr lang="lt-LT" sz="1400" b="0" i="0" kern="120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- Kiti įrengimui reikalingi komponentai ir medžiagos</a:t>
                      </a:r>
                    </a:p>
                    <a:p>
                      <a:pPr marL="0" lvl="0" algn="l" defTabSz="914400" rtl="0" eaLnBrk="1" latinLnBrk="0" hangingPunct="1"/>
                      <a:endParaRPr lang="lt-LT" sz="1400" b="0" i="0" kern="120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Trebuchet MS"/>
                          <a:sym typeface="Wingdings" panose="05000000000000000000" pitchFamily="2" charset="2"/>
                        </a:rPr>
                        <a:t>! </a:t>
                      </a:r>
                      <a:r>
                        <a:rPr kumimoji="0" lang="lt-LT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 panose="020B0703020202090204" pitchFamily="34" charset="0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Elektrinė gali būti pradėta statyti</a:t>
                      </a:r>
                      <a:r>
                        <a:rPr kumimoji="0" lang="lt-LT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 ne anksčiau kaip nuo paraiškos pateikimo dienos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lt-LT" sz="1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3F80C2"/>
                        </a:solidFill>
                        <a:effectLst/>
                        <a:uLnTx/>
                        <a:uFillTx/>
                        <a:latin typeface="Trebuchet MS" panose="020B0703020202090204" pitchFamily="34" charset="0"/>
                        <a:ea typeface="+mn-ea"/>
                        <a:cs typeface="+mn-cs"/>
                      </a:endParaRPr>
                    </a:p>
                    <a:p>
                      <a:pPr marL="0" lvl="0" algn="l" defTabSz="914400" rtl="0" eaLnBrk="1" latinLnBrk="0" hangingPunct="1"/>
                      <a:endParaRPr lang="lt-LT" sz="1400" b="0" i="0" kern="120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endParaRPr lang="en-LT" sz="1400" b="0" i="0" kern="1200" noProof="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499686"/>
                  </a:ext>
                </a:extLst>
              </a:tr>
              <a:tr h="1909719">
                <a:tc gridSpan="2">
                  <a:txBody>
                    <a:bodyPr/>
                    <a:lstStyle/>
                    <a:p>
                      <a:pPr marL="0" indent="0">
                        <a:spcBef>
                          <a:spcPts val="0"/>
                        </a:spcBef>
                        <a:buNone/>
                      </a:pPr>
                      <a:r>
                        <a:rPr lang="lt-LT" sz="1400" b="1" dirty="0">
                          <a:solidFill>
                            <a:schemeClr val="tx2"/>
                          </a:solidFill>
                          <a:latin typeface="Trebuchet MS" panose="020B0603020202020204" pitchFamily="34" charset="0"/>
                        </a:rPr>
                        <a:t>KVIETIMAI VYKSTA</a:t>
                      </a:r>
                      <a:r>
                        <a:rPr lang="lt-LT" sz="1400" b="1" dirty="0">
                          <a:solidFill>
                            <a:srgbClr val="3F80C2"/>
                          </a:solidFill>
                          <a:latin typeface="Trebuchet MS" panose="020B0603020202020204" pitchFamily="34" charset="0"/>
                        </a:rPr>
                        <a:t> </a:t>
                      </a:r>
                    </a:p>
                    <a:p>
                      <a:pPr marL="0" indent="0">
                        <a:spcBef>
                          <a:spcPts val="0"/>
                        </a:spcBef>
                        <a:buNone/>
                      </a:pPr>
                      <a:r>
                        <a:rPr lang="lt-LT" sz="1400" b="1" dirty="0">
                          <a:solidFill>
                            <a:srgbClr val="0070C0"/>
                          </a:solidFill>
                          <a:latin typeface="Trebuchet MS" panose="020B0603020202020204" pitchFamily="34" charset="0"/>
                        </a:rPr>
                        <a:t>nuo 2024-03-06 iki 2024-09-06 16.00 val.</a:t>
                      </a:r>
                    </a:p>
                    <a:p>
                      <a:pPr marL="0" indent="0">
                        <a:spcBef>
                          <a:spcPts val="0"/>
                        </a:spcBef>
                        <a:buNone/>
                      </a:pPr>
                      <a:endParaRPr lang="lt-LT" sz="1400" b="1" dirty="0">
                        <a:solidFill>
                          <a:schemeClr val="tx2"/>
                        </a:solidFill>
                        <a:latin typeface="Trebuchet MS" panose="020B0603020202020204" pitchFamily="34" charset="0"/>
                      </a:endParaRPr>
                    </a:p>
                    <a:p>
                      <a:pPr algn="ctr"/>
                      <a:endParaRPr sz="1400"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400" b="1" i="0" kern="1200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Įsipareigojimas pastatyti saulės elektrinę</a:t>
                      </a:r>
                      <a:r>
                        <a:rPr lang="lt-LT" sz="1400" b="0" i="0" kern="120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, kai planuojamos saulės elektrinės įrengtoji galia ne didesnė kaip 100 kW, o leistina generuoti galia lygi nuliui. </a:t>
                      </a:r>
                      <a:endParaRPr lang="en-LT" sz="1400" b="0" i="0" kern="1200" noProof="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LT" sz="1400" b="0" i="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272785"/>
                  </a:ext>
                </a:extLst>
              </a:tr>
            </a:tbl>
          </a:graphicData>
        </a:graphic>
      </p:graphicFrame>
      <p:pic>
        <p:nvPicPr>
          <p:cNvPr id="10" name="Picture 9" descr="Bullseye with solid fill">
            <a:extLst>
              <a:ext uri="{FF2B5EF4-FFF2-40B4-BE49-F238E27FC236}">
                <a16:creationId xmlns:a16="http://schemas.microsoft.com/office/drawing/2014/main" id="{5CA8AD42-57EC-7CDB-6846-A22FDD1A35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858711" y="1145838"/>
            <a:ext cx="511011" cy="511011"/>
          </a:xfrm>
          <a:prstGeom prst="rect">
            <a:avLst/>
          </a:prstGeom>
        </p:spPr>
      </p:pic>
      <p:pic>
        <p:nvPicPr>
          <p:cNvPr id="29" name="Picture 28" descr="Coins outline">
            <a:extLst>
              <a:ext uri="{FF2B5EF4-FFF2-40B4-BE49-F238E27FC236}">
                <a16:creationId xmlns:a16="http://schemas.microsoft.com/office/drawing/2014/main" id="{C2CB241C-A9E3-27F8-316D-13C2CFDEFB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9278167" y="1131721"/>
            <a:ext cx="531346" cy="531346"/>
          </a:xfrm>
          <a:prstGeom prst="rect">
            <a:avLst/>
          </a:prstGeom>
        </p:spPr>
      </p:pic>
      <p:pic>
        <p:nvPicPr>
          <p:cNvPr id="30" name="Picture 29" descr="Checklist outline">
            <a:extLst>
              <a:ext uri="{FF2B5EF4-FFF2-40B4-BE49-F238E27FC236}">
                <a16:creationId xmlns:a16="http://schemas.microsoft.com/office/drawing/2014/main" id="{95B4128B-6805-6312-5581-BAE9F111D08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/>
        </p:blipFill>
        <p:spPr>
          <a:xfrm>
            <a:off x="6486104" y="1135944"/>
            <a:ext cx="531346" cy="531346"/>
          </a:xfrm>
          <a:prstGeom prst="rect">
            <a:avLst/>
          </a:prstGeom>
        </p:spPr>
      </p:pic>
      <p:pic>
        <p:nvPicPr>
          <p:cNvPr id="2" name="Turinio vietos rezervavimo ženklas 6">
            <a:extLst>
              <a:ext uri="{FF2B5EF4-FFF2-40B4-BE49-F238E27FC236}">
                <a16:creationId xmlns:a16="http://schemas.microsoft.com/office/drawing/2014/main" id="{D0E9E651-E3F5-A7D5-BCB4-76C5D2DC7CBF}"/>
              </a:ext>
            </a:extLst>
          </p:cNvPr>
          <p:cNvPicPr>
            <a:picLocks noGrp="1"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3186158" y="5706896"/>
            <a:ext cx="2026885" cy="720260"/>
          </a:xfrm>
          <a:prstGeom prst="rect">
            <a:avLst/>
          </a:prstGeom>
        </p:spPr>
      </p:pic>
      <p:pic>
        <p:nvPicPr>
          <p:cNvPr id="5" name="Grafinis elementas 4" descr="Wallet outline">
            <a:extLst>
              <a:ext uri="{FF2B5EF4-FFF2-40B4-BE49-F238E27FC236}">
                <a16:creationId xmlns:a16="http://schemas.microsoft.com/office/drawing/2014/main" id="{AF521E34-F4D5-B4D2-0854-BD6D32D67C53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3190948" y="1044544"/>
            <a:ext cx="673493" cy="673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279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Picture 68">
            <a:extLst>
              <a:ext uri="{FF2B5EF4-FFF2-40B4-BE49-F238E27FC236}">
                <a16:creationId xmlns:a16="http://schemas.microsoft.com/office/drawing/2014/main" id="{9BC4B951-FCF8-C514-9A05-BCC3086D61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2683" y="5795706"/>
            <a:ext cx="1949129" cy="594247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1E800416-B9D7-4E61-F528-1810088DA2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21224" y="5733501"/>
            <a:ext cx="2350139" cy="591702"/>
          </a:xfrm>
          <a:prstGeom prst="rect">
            <a:avLst/>
          </a:prstGeom>
        </p:spPr>
      </p:pic>
      <p:pic>
        <p:nvPicPr>
          <p:cNvPr id="71" name="Grafinis elementas 11">
            <a:extLst>
              <a:ext uri="{FF2B5EF4-FFF2-40B4-BE49-F238E27FC236}">
                <a16:creationId xmlns:a16="http://schemas.microsoft.com/office/drawing/2014/main" id="{1F9389CC-4A0B-9BD5-1795-69A348A99BD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15301" y="5800980"/>
            <a:ext cx="2382428" cy="592643"/>
          </a:xfrm>
          <a:prstGeom prst="rect">
            <a:avLst/>
          </a:prstGeom>
        </p:spPr>
      </p:pic>
      <p:graphicFrame>
        <p:nvGraphicFramePr>
          <p:cNvPr id="72" name="Table 18">
            <a:extLst>
              <a:ext uri="{FF2B5EF4-FFF2-40B4-BE49-F238E27FC236}">
                <a16:creationId xmlns:a16="http://schemas.microsoft.com/office/drawing/2014/main" id="{C38F1CDD-464D-3B92-2302-04BAABE557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138258"/>
              </p:ext>
            </p:extLst>
          </p:nvPr>
        </p:nvGraphicFramePr>
        <p:xfrm>
          <a:off x="407919" y="1037427"/>
          <a:ext cx="11593408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42473">
                  <a:extLst>
                    <a:ext uri="{9D8B030D-6E8A-4147-A177-3AD203B41FA5}">
                      <a16:colId xmlns:a16="http://schemas.microsoft.com/office/drawing/2014/main" val="952781183"/>
                    </a:ext>
                  </a:extLst>
                </a:gridCol>
                <a:gridCol w="1273952">
                  <a:extLst>
                    <a:ext uri="{9D8B030D-6E8A-4147-A177-3AD203B41FA5}">
                      <a16:colId xmlns:a16="http://schemas.microsoft.com/office/drawing/2014/main" val="3301903935"/>
                    </a:ext>
                  </a:extLst>
                </a:gridCol>
                <a:gridCol w="932445">
                  <a:extLst>
                    <a:ext uri="{9D8B030D-6E8A-4147-A177-3AD203B41FA5}">
                      <a16:colId xmlns:a16="http://schemas.microsoft.com/office/drawing/2014/main" val="1962822357"/>
                    </a:ext>
                  </a:extLst>
                </a:gridCol>
                <a:gridCol w="2707641">
                  <a:extLst>
                    <a:ext uri="{9D8B030D-6E8A-4147-A177-3AD203B41FA5}">
                      <a16:colId xmlns:a16="http://schemas.microsoft.com/office/drawing/2014/main" val="1660842643"/>
                    </a:ext>
                  </a:extLst>
                </a:gridCol>
                <a:gridCol w="872287">
                  <a:extLst>
                    <a:ext uri="{9D8B030D-6E8A-4147-A177-3AD203B41FA5}">
                      <a16:colId xmlns:a16="http://schemas.microsoft.com/office/drawing/2014/main" val="894792653"/>
                    </a:ext>
                  </a:extLst>
                </a:gridCol>
                <a:gridCol w="2325736">
                  <a:extLst>
                    <a:ext uri="{9D8B030D-6E8A-4147-A177-3AD203B41FA5}">
                      <a16:colId xmlns:a16="http://schemas.microsoft.com/office/drawing/2014/main" val="333718361"/>
                    </a:ext>
                  </a:extLst>
                </a:gridCol>
                <a:gridCol w="982578">
                  <a:extLst>
                    <a:ext uri="{9D8B030D-6E8A-4147-A177-3AD203B41FA5}">
                      <a16:colId xmlns:a16="http://schemas.microsoft.com/office/drawing/2014/main" val="1215763433"/>
                    </a:ext>
                  </a:extLst>
                </a:gridCol>
                <a:gridCol w="1556296">
                  <a:extLst>
                    <a:ext uri="{9D8B030D-6E8A-4147-A177-3AD203B41FA5}">
                      <a16:colId xmlns:a16="http://schemas.microsoft.com/office/drawing/2014/main" val="3390375830"/>
                    </a:ext>
                  </a:extLst>
                </a:gridCol>
              </a:tblGrid>
              <a:tr h="54268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3200" b="1" dirty="0">
                        <a:solidFill>
                          <a:schemeClr val="bg1"/>
                        </a:solidFill>
                        <a:latin typeface="Trebuchet MS" panose="020B060302020202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600" b="1" i="0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</a:rPr>
                        <a:t>Tikslas ir kvietimai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400" b="1" i="0" dirty="0">
                        <a:solidFill>
                          <a:schemeClr val="bg1"/>
                        </a:solidFill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600" b="1" u="none" dirty="0">
                          <a:solidFill>
                            <a:srgbClr val="0070C0"/>
                          </a:solidFill>
                          <a:latin typeface="Trebuchet MS"/>
                        </a:rPr>
                        <a:t>4,6 mln. Eur </a:t>
                      </a:r>
                      <a:r>
                        <a:rPr lang="lt-LT" sz="1600" b="1" i="0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</a:rPr>
                        <a:t>finansavimas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400" b="1" i="0" dirty="0">
                        <a:solidFill>
                          <a:schemeClr val="bg1"/>
                        </a:solidFill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600" b="1" i="0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</a:rPr>
                        <a:t>Paraiškas galės teikti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LT" sz="1400" b="1" i="0" dirty="0"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600" b="1" i="0" dirty="0">
                          <a:solidFill>
                            <a:schemeClr val="tx1"/>
                          </a:solidFill>
                          <a:latin typeface="Trebuchet MS" panose="020B0703020202090204" pitchFamily="34" charset="0"/>
                        </a:rPr>
                        <a:t>Tinkamos išlaidos </a:t>
                      </a:r>
                    </a:p>
                  </a:txBody>
                  <a:tcPr anchor="ctr">
                    <a:lnL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29804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8931430"/>
                  </a:ext>
                </a:extLst>
              </a:tr>
              <a:tr h="1882016">
                <a:tc gridSpan="2">
                  <a:txBody>
                    <a:bodyPr/>
                    <a:lstStyle/>
                    <a:p>
                      <a:r>
                        <a:rPr lang="lt-LT" sz="1400" b="1" dirty="0">
                          <a:latin typeface="Trebuchet MS"/>
                          <a:ea typeface="Calibri" panose="020F0502020204030204" pitchFamily="34" charset="0"/>
                          <a:cs typeface="Times New Roman"/>
                        </a:rPr>
                        <a:t>15,2</a:t>
                      </a:r>
                      <a:r>
                        <a:rPr lang="lt-LT" sz="1400" b="1" dirty="0">
                          <a:effectLst/>
                          <a:latin typeface="Trebuchet MS"/>
                          <a:ea typeface="Calibri" panose="020F0502020204030204" pitchFamily="34" charset="0"/>
                          <a:cs typeface="Times New Roman"/>
                        </a:rPr>
                        <a:t> MWh </a:t>
                      </a:r>
                      <a:r>
                        <a:rPr lang="lt-LT" sz="1400" dirty="0">
                          <a:solidFill>
                            <a:schemeClr val="tx2"/>
                          </a:solidFill>
                          <a:latin typeface="Trebuchet MS"/>
                        </a:rPr>
                        <a:t>sukurtų naujų elektros energijos gamybos iš AEI saugojimo pajėgumų </a:t>
                      </a:r>
                      <a:endParaRPr lang="lt-LT" sz="140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</a:endParaRPr>
                    </a:p>
                    <a:p>
                      <a:r>
                        <a:rPr lang="lt-LT" sz="1400" dirty="0">
                          <a:latin typeface="Trebuchet MS"/>
                        </a:rPr>
                        <a:t>iki 2026 m. gegužės 31 d.</a:t>
                      </a:r>
                      <a:endParaRPr lang="en-GB" sz="1400" dirty="0">
                        <a:latin typeface="Trebuchet MS" panose="020B0703020202090204" pitchFamily="34" charset="0"/>
                      </a:endParaRPr>
                    </a:p>
                    <a:p>
                      <a:pPr algn="ctr"/>
                      <a:endParaRPr lang="en-LT" sz="1400" b="0" i="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mpd="sng">
                      <a:noFill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altLang="ko-KR" sz="1400" b="0" u="none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</a:rPr>
                        <a:t>1. </a:t>
                      </a:r>
                      <a:r>
                        <a:rPr lang="lt-LT" altLang="ko-KR" sz="1400" b="1" u="none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</a:rPr>
                        <a:t>Finansuojami </a:t>
                      </a:r>
                      <a:r>
                        <a:rPr lang="lt-LT" sz="1400" b="1" u="none" dirty="0">
                          <a:latin typeface="Trebuchet MS" panose="020B0603020202020204" pitchFamily="34" charset="0"/>
                        </a:rPr>
                        <a:t>iki 500 kWh talpos kaupikliai</a:t>
                      </a:r>
                      <a:endParaRPr lang="lt-LT" sz="1400" b="1" u="none" dirty="0">
                        <a:solidFill>
                          <a:schemeClr val="tx2"/>
                        </a:solidFill>
                        <a:latin typeface="Trebuchet MS" panose="020B0603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lt-LT" sz="1400" b="1" dirty="0">
                        <a:solidFill>
                          <a:schemeClr val="tx2"/>
                        </a:solidFill>
                        <a:latin typeface="Trebuchet MS"/>
                        <a:ea typeface="맑은 고딕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altLang="ko-KR" sz="1400" b="0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</a:rPr>
                        <a:t>2</a:t>
                      </a:r>
                      <a:r>
                        <a:rPr lang="lt-LT" altLang="ko-KR" sz="1400" b="0" u="none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</a:rPr>
                        <a:t>. </a:t>
                      </a:r>
                      <a:r>
                        <a:rPr lang="lt-LT" sz="1400" b="1" u="none" dirty="0">
                          <a:solidFill>
                            <a:schemeClr val="tx2"/>
                          </a:solidFill>
                          <a:latin typeface="Trebuchet MS"/>
                          <a:ea typeface="Times New Roman" panose="02020603050405020304" pitchFamily="18" charset="0"/>
                          <a:cs typeface="Calibri"/>
                        </a:rPr>
                        <a:t>Išlaidos</a:t>
                      </a:r>
                      <a:r>
                        <a:rPr lang="lt-LT" sz="1400" b="1" u="none" dirty="0">
                          <a:solidFill>
                            <a:schemeClr val="tx2"/>
                          </a:solidFill>
                          <a:latin typeface="Trebuchet MS"/>
                          <a:ea typeface="Calibri" panose="020F0502020204030204" pitchFamily="34" charset="0"/>
                          <a:cs typeface="Calibri"/>
                        </a:rPr>
                        <a:t> finansuojamos pagal fiksuotus įkainius: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lt-LT" sz="1300" b="1" kern="100" dirty="0">
                          <a:solidFill>
                            <a:srgbClr val="0070C0"/>
                          </a:solidFill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744,23 Eur be PVM/1kWh </a:t>
                      </a:r>
                      <a:r>
                        <a:rPr lang="lt-LT" sz="1300" b="1" kern="100" dirty="0">
                          <a:solidFill>
                            <a:schemeClr val="tx2"/>
                          </a:solidFill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įrengto ličio geležies fosfat</a:t>
                      </a:r>
                      <a:r>
                        <a:rPr lang="en-US" sz="1300" b="1" kern="100" dirty="0">
                          <a:solidFill>
                            <a:schemeClr val="tx2"/>
                          </a:solidFill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lt-LT" sz="1300" b="1" kern="100" dirty="0">
                          <a:solidFill>
                            <a:schemeClr val="tx2"/>
                          </a:solidFill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kaupimo įrenginio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lt-LT" sz="1300" b="1" kern="100" dirty="0">
                          <a:solidFill>
                            <a:srgbClr val="0070C0"/>
                          </a:solidFill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646,41 Eur be PVM/1kWh </a:t>
                      </a:r>
                      <a:r>
                        <a:rPr lang="lt-LT" sz="1300" b="1" kern="100" dirty="0">
                          <a:solidFill>
                            <a:schemeClr val="tx2"/>
                          </a:solidFill>
                          <a:latin typeface="Trebuchet MS" panose="020B0603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įrengto ličio jonų kaupimo įrenginio</a:t>
                      </a:r>
                      <a:endParaRPr lang="lt-LT" sz="1300" b="0" dirty="0">
                        <a:solidFill>
                          <a:schemeClr val="tx2"/>
                        </a:solidFill>
                        <a:latin typeface="Trebuchet MS"/>
                        <a:ea typeface="Calibri" panose="020F0502020204030204" pitchFamily="34" charset="0"/>
                        <a:cs typeface="Calibri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lang="lt-LT" sz="1300" b="0" dirty="0">
                        <a:solidFill>
                          <a:schemeClr val="tx2"/>
                        </a:solidFill>
                        <a:latin typeface="Trebuchet MS"/>
                        <a:ea typeface="Calibri" panose="020F0502020204030204" pitchFamily="34" charset="0"/>
                        <a:cs typeface="Calibri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lt-LT" sz="1400" b="0" i="0" dirty="0">
                          <a:solidFill>
                            <a:schemeClr val="tx2"/>
                          </a:solidFill>
                          <a:latin typeface="Trebuchet MS"/>
                          <a:ea typeface="Calibri" panose="020F0502020204030204" pitchFamily="34" charset="0"/>
                          <a:cs typeface="Calibri"/>
                        </a:rPr>
                        <a:t>3. </a:t>
                      </a:r>
                      <a:r>
                        <a:rPr lang="lt-LT" altLang="ko-KR" sz="1400" b="1" u="none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</a:rPr>
                        <a:t>Galima gauti parama:</a:t>
                      </a:r>
                      <a:endParaRPr lang="en-LT" sz="1400" b="0" i="0" u="none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</a:endParaRPr>
                    </a:p>
                    <a:p>
                      <a:pPr marL="285750" marR="0" lvl="0" indent="-2857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lt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40</a:t>
                      </a:r>
                      <a:r>
                        <a:rPr lang="en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 </a:t>
                      </a:r>
                      <a:r>
                        <a:rPr lang="lt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proc.</a:t>
                      </a:r>
                      <a:r>
                        <a:rPr lang="en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 </a:t>
                      </a:r>
                      <a:r>
                        <a:rPr lang="lt-LT" sz="1300" kern="1200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  <a:cs typeface="+mn-cs"/>
                        </a:rPr>
                        <a:t>nuo pagal fiksuotą įkainį paskaičiuotos sumos, </a:t>
                      </a:r>
                      <a:r>
                        <a:rPr lang="en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kai atitinka </a:t>
                      </a:r>
                      <a:r>
                        <a:rPr lang="lt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vidutinės ir mažos įmonės (VMĮ)</a:t>
                      </a:r>
                      <a:r>
                        <a:rPr lang="en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 kriterijus</a:t>
                      </a:r>
                      <a:endParaRPr kumimoji="0" lang="en-LT" sz="13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rebuchet MS" panose="020B0703020202090204" pitchFamily="34" charset="0"/>
                        <a:ea typeface="+mn-ea"/>
                        <a:cs typeface="+mn-cs"/>
                      </a:endParaRPr>
                    </a:p>
                    <a:p>
                      <a:pPr marL="285750" marR="0" lvl="0" indent="-28575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</a:pPr>
                      <a:r>
                        <a:rPr lang="lt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30 proc. </a:t>
                      </a:r>
                      <a:r>
                        <a:rPr lang="lt-LT" sz="1300" kern="1200" dirty="0">
                          <a:solidFill>
                            <a:schemeClr val="tx2"/>
                          </a:solidFill>
                          <a:latin typeface="Trebuchet MS"/>
                          <a:ea typeface="맑은 고딕"/>
                          <a:cs typeface="+mn-cs"/>
                        </a:rPr>
                        <a:t>nuo pagal fiksuotą įkainį paskaičiuotos sumos,</a:t>
                      </a:r>
                      <a:r>
                        <a:rPr lang="lt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kai</a:t>
                      </a:r>
                      <a:r>
                        <a:rPr kumimoji="0" lang="lt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 </a:t>
                      </a:r>
                      <a:r>
                        <a:rPr lang="lt-LT" sz="13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  <a:latin typeface="Trebuchet MS"/>
                          <a:ea typeface="+mn-ea"/>
                          <a:cs typeface="+mn-cs"/>
                        </a:rPr>
                        <a:t>neatitinka VMĮ kriterijų</a:t>
                      </a:r>
                      <a:endParaRPr kumimoji="0" lang="en-US" sz="13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rebuchet MS"/>
                        <a:ea typeface="+mn-ea"/>
                        <a:cs typeface="+mn-cs"/>
                      </a:endParaRPr>
                    </a:p>
                  </a:txBody>
                  <a:tcPr anchor="ctr"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lt-LT" sz="1400" b="0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Trebuchet MS"/>
                        </a:rPr>
                        <a:t>1. </a:t>
                      </a:r>
                      <a:r>
                        <a:rPr lang="lt-LT" sz="1400" b="0" i="0" u="none" strike="noStrike" kern="1200" noProof="0" dirty="0">
                          <a:solidFill>
                            <a:srgbClr val="0070C0"/>
                          </a:solidFill>
                          <a:effectLst/>
                          <a:latin typeface="Trebuchet MS"/>
                        </a:rPr>
                        <a:t>Atsinaujinančių išteklių energijos bendrijos (AIEB ir PEB)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3F80C2"/>
                        </a:buClr>
                        <a:buAutoNum type="arabicPeriod"/>
                      </a:pPr>
                      <a:endParaRPr lang="lt-LT" sz="1400" b="0" i="0" u="none" strike="noStrike" kern="1200" noProof="0" dirty="0">
                        <a:solidFill>
                          <a:schemeClr val="tx2"/>
                        </a:solidFill>
                        <a:effectLst/>
                        <a:latin typeface="Trebuchet M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lt-LT" sz="1400" b="0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Trebuchet MS"/>
                        </a:rPr>
                        <a:t>2. </a:t>
                      </a:r>
                      <a:r>
                        <a:rPr lang="lt-LT" sz="1400" b="0" i="0" u="none" strike="noStrike" kern="1200" noProof="0" dirty="0">
                          <a:solidFill>
                            <a:srgbClr val="0070C0"/>
                          </a:solidFill>
                          <a:effectLst/>
                          <a:latin typeface="Trebuchet MS"/>
                        </a:rPr>
                        <a:t>Pelno nesiekiantys juridiniai asmenys, siekiantys įgyti AIEB ir PEB statusą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lt-LT" sz="1400" b="0" i="0" u="none" strike="noStrike" kern="1200" noProof="0" dirty="0">
                        <a:solidFill>
                          <a:schemeClr val="tx2"/>
                        </a:solidFill>
                        <a:effectLst/>
                        <a:latin typeface="Trebuchet MS"/>
                      </a:endParaRPr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lt-LT" sz="1400" b="0" i="0" u="none" strike="noStrike" kern="1200" noProof="0" dirty="0">
                          <a:solidFill>
                            <a:schemeClr val="tx2"/>
                          </a:solidFill>
                          <a:effectLst/>
                          <a:latin typeface="Trebuchet MS"/>
                        </a:rPr>
                        <a:t>Taip pat,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r>
                        <a:rPr lang="lt-LT" sz="1400" dirty="0">
                          <a:solidFill>
                            <a:schemeClr val="tx2"/>
                          </a:solidFill>
                          <a:latin typeface="Trebuchet MS" panose="020B0603020202020204" pitchFamily="34" charset="0"/>
                        </a:rPr>
                        <a:t>3. </a:t>
                      </a:r>
                      <a:r>
                        <a:rPr lang="lt-LT" sz="1400" dirty="0">
                          <a:solidFill>
                            <a:schemeClr val="tx2"/>
                          </a:solidFill>
                          <a:latin typeface="Trebuchet MS"/>
                        </a:rPr>
                        <a:t>Labai mažos, mažos ir vidutinės įmonės (MVĮ)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endParaRPr lang="lt-LT" sz="1400" dirty="0">
                        <a:solidFill>
                          <a:schemeClr val="tx2"/>
                        </a:solidFill>
                        <a:latin typeface="Trebuchet MS"/>
                      </a:endParaRPr>
                    </a:p>
                    <a:p>
                      <a:pPr>
                        <a:spcBef>
                          <a:spcPts val="0"/>
                        </a:spcBef>
                      </a:pPr>
                      <a:r>
                        <a:rPr lang="lt-LT" sz="1400" dirty="0">
                          <a:solidFill>
                            <a:schemeClr val="tx2"/>
                          </a:solidFill>
                          <a:latin typeface="Trebuchet MS"/>
                        </a:rPr>
                        <a:t>4. Ūkininkai, atitinkantys MVĮ statusą</a:t>
                      </a:r>
                    </a:p>
                    <a:p>
                      <a:pPr>
                        <a:spcBef>
                          <a:spcPts val="0"/>
                        </a:spcBef>
                      </a:pPr>
                      <a:endParaRPr kumimoji="0" lang="lt-LT" sz="1400" b="1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uLnTx/>
                        <a:uFillTx/>
                        <a:latin typeface="Trebuchet MS" panose="020B0603020202020204" pitchFamily="34" charset="0"/>
                        <a:ea typeface="+mn-ea"/>
                        <a:cs typeface="+mn-cs"/>
                      </a:endParaRPr>
                    </a:p>
                  </a:txBody>
                  <a:tcPr anchor="ctr"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lt-LT" sz="1400" b="0" i="0" kern="120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- </a:t>
                      </a:r>
                      <a:r>
                        <a:rPr lang="lt-LT" sz="1400" b="1" dirty="0">
                          <a:solidFill>
                            <a:schemeClr val="tx2"/>
                          </a:solidFill>
                          <a:latin typeface="Trebuchet MS"/>
                        </a:rPr>
                        <a:t>ličio geležies fosfato </a:t>
                      </a:r>
                      <a:r>
                        <a:rPr lang="lt-LT" sz="1400" b="0" dirty="0">
                          <a:solidFill>
                            <a:schemeClr val="tx2"/>
                          </a:solidFill>
                          <a:latin typeface="Trebuchet MS"/>
                        </a:rPr>
                        <a:t>ar </a:t>
                      </a:r>
                      <a:r>
                        <a:rPr lang="lt-LT" sz="1400" b="1" dirty="0">
                          <a:solidFill>
                            <a:schemeClr val="tx2"/>
                          </a:solidFill>
                          <a:latin typeface="Trebuchet MS"/>
                        </a:rPr>
                        <a:t>ličio jonų</a:t>
                      </a:r>
                      <a:r>
                        <a:rPr lang="lt-LT" sz="1400" b="0" dirty="0">
                          <a:solidFill>
                            <a:schemeClr val="tx2"/>
                          </a:solidFill>
                          <a:latin typeface="Trebuchet MS"/>
                        </a:rPr>
                        <a:t> elektros energijos kaupimo įrenginys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lt-LT" sz="1400" b="0" dirty="0">
                          <a:solidFill>
                            <a:schemeClr val="tx2"/>
                          </a:solidFill>
                          <a:latin typeface="Trebuchet MS"/>
                        </a:rPr>
                        <a:t>- elektros energijos kaupimo įrenginiui įrengti reikalingi būtinieji priedai (kroviklis/hibridinis inverteris ir kt.)</a:t>
                      </a:r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r>
                        <a:rPr lang="lt-LT" sz="1400" b="0" dirty="0">
                          <a:solidFill>
                            <a:schemeClr val="tx2"/>
                          </a:solidFill>
                          <a:latin typeface="Trebuchet MS"/>
                        </a:rPr>
                        <a:t>- įrenginio montavimo darbai išlaidos</a:t>
                      </a:r>
                    </a:p>
                    <a:p>
                      <a:pPr marL="0" lvl="0" algn="l" defTabSz="914400" rtl="0" eaLnBrk="1" latinLnBrk="0" hangingPunct="1"/>
                      <a:endParaRPr lang="lt-LT" sz="1400" b="0" i="0" kern="120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>
                          <a:solidFill>
                            <a:srgbClr val="FF0000"/>
                          </a:solidFill>
                          <a:latin typeface="Trebuchet MS"/>
                          <a:sym typeface="Wingdings" panose="05000000000000000000" pitchFamily="2" charset="2"/>
                        </a:rPr>
                        <a:t>! </a:t>
                      </a:r>
                      <a:r>
                        <a:rPr kumimoji="0" lang="lt-LT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 panose="020B0703020202090204" pitchFamily="34" charset="0"/>
                          <a:ea typeface="+mn-ea"/>
                          <a:cs typeface="+mn-cs"/>
                          <a:sym typeface="Wingdings" panose="05000000000000000000" pitchFamily="2" charset="2"/>
                        </a:rPr>
                        <a:t>Kaupimo įrenginys gali būti pradėtas įrenginėti</a:t>
                      </a:r>
                      <a:r>
                        <a:rPr kumimoji="0" lang="lt-LT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 ne anksčiau kaip nuo paraiškos pateikimo dienos</a:t>
                      </a:r>
                    </a:p>
                  </a:txBody>
                  <a:tcPr anchor="ctr"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5499686"/>
                  </a:ext>
                </a:extLst>
              </a:tr>
              <a:tr h="1856295">
                <a:tc gridSpan="2">
                  <a:txBody>
                    <a:bodyPr/>
                    <a:lstStyle/>
                    <a:p>
                      <a:pPr algn="l"/>
                      <a:r>
                        <a:rPr lang="lt-LT" sz="1400" b="1" i="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</a:rPr>
                        <a:t>KVIETIMUS</a:t>
                      </a:r>
                      <a:r>
                        <a:rPr lang="lt-LT" sz="1400" b="0" i="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</a:rPr>
                        <a:t> </a:t>
                      </a:r>
                    </a:p>
                    <a:p>
                      <a:pPr algn="l"/>
                      <a:r>
                        <a:rPr lang="lt-LT" sz="1400" b="0" i="0" dirty="0">
                          <a:solidFill>
                            <a:schemeClr val="tx2"/>
                          </a:solidFill>
                          <a:latin typeface="Trebuchet MS" panose="020B0703020202090204" pitchFamily="34" charset="0"/>
                        </a:rPr>
                        <a:t>planuojama skelbti </a:t>
                      </a:r>
                    </a:p>
                    <a:p>
                      <a:pPr algn="l"/>
                      <a:r>
                        <a:rPr lang="lt-LT" sz="1400" b="0" i="0" dirty="0">
                          <a:solidFill>
                            <a:srgbClr val="0070C0"/>
                          </a:solidFill>
                          <a:latin typeface="Trebuchet MS" panose="020B0703020202090204" pitchFamily="34" charset="0"/>
                        </a:rPr>
                        <a:t>2024 m. II ketvirtį</a:t>
                      </a:r>
                      <a:endParaRPr lang="en-LT" sz="1400" b="0" i="0" dirty="0">
                        <a:solidFill>
                          <a:srgbClr val="0070C0"/>
                        </a:solidFill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dirty="0"/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lt-LT" sz="14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3F80C2"/>
                          </a:solidFill>
                          <a:effectLst/>
                          <a:uLnTx/>
                          <a:uFillTx/>
                          <a:latin typeface="Trebuchet MS" panose="020B0703020202090204" pitchFamily="34" charset="0"/>
                          <a:ea typeface="+mn-ea"/>
                          <a:cs typeface="+mn-cs"/>
                        </a:rPr>
                        <a:t>Gamintojams: </a:t>
                      </a:r>
                    </a:p>
                    <a:p>
                      <a:pPr algn="l"/>
                      <a:r>
                        <a:rPr lang="lt-LT" sz="1400" b="0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- pareiškėjo vardu išduotas </a:t>
                      </a:r>
                      <a:r>
                        <a:rPr lang="lt-LT" sz="1400" b="1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leidimas gaminti elektros energiją</a:t>
                      </a:r>
                      <a:r>
                        <a:rPr lang="lt-LT" sz="1400" b="0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 arba </a:t>
                      </a:r>
                    </a:p>
                    <a:p>
                      <a:pPr algn="l"/>
                      <a:r>
                        <a:rPr lang="lt-LT" sz="1400" b="0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-  </a:t>
                      </a:r>
                      <a:r>
                        <a:rPr lang="lt-LT" sz="1400" b="1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rangovo deklaracija ESO, kad darbai baigti </a:t>
                      </a:r>
                      <a:r>
                        <a:rPr lang="lt-LT" sz="1400" b="0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(kai įrengtoji galia yra ne didesnė nei 100 kW) arba </a:t>
                      </a:r>
                    </a:p>
                    <a:p>
                      <a:pPr algn="l"/>
                      <a:r>
                        <a:rPr lang="lt-LT" sz="1400" b="0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- </a:t>
                      </a:r>
                      <a:r>
                        <a:rPr lang="lt-LT" sz="1400" b="1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elektrinės prijungimo sąlygos </a:t>
                      </a:r>
                      <a:r>
                        <a:rPr lang="lt-LT" sz="1400" b="0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arba  </a:t>
                      </a:r>
                    </a:p>
                    <a:p>
                      <a:pPr algn="l"/>
                      <a:r>
                        <a:rPr lang="lt-LT" sz="1400" b="0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- </a:t>
                      </a:r>
                      <a:r>
                        <a:rPr lang="lt-LT" sz="1400" b="1" kern="1200" dirty="0">
                          <a:solidFill>
                            <a:schemeClr val="tx2"/>
                          </a:solidFill>
                          <a:latin typeface="Trebuchet MS"/>
                          <a:ea typeface="+mn-ea"/>
                          <a:cs typeface="+mn-cs"/>
                        </a:rPr>
                        <a:t>įsipareigojimas pastatyti saulės elektrinę</a:t>
                      </a:r>
                      <a:endParaRPr lang="en-LT" sz="1400" b="1" kern="1200" dirty="0">
                        <a:solidFill>
                          <a:schemeClr val="tx2"/>
                        </a:solidFill>
                        <a:latin typeface="Trebuchet MS"/>
                        <a:ea typeface="+mn-ea"/>
                        <a:cs typeface="+mn-cs"/>
                      </a:endParaRPr>
                    </a:p>
                  </a:txBody>
                  <a:tcPr anchor="ctr"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algn="ctr"/>
                      <a:endParaRPr lang="en-LT" sz="1400" b="0" i="0" dirty="0">
                        <a:solidFill>
                          <a:schemeClr val="tx2"/>
                        </a:solidFill>
                        <a:latin typeface="Trebuchet MS" panose="020B0703020202090204" pitchFamily="34" charset="0"/>
                      </a:endParaRPr>
                    </a:p>
                  </a:txBody>
                  <a:tcPr anchor="ctr">
                    <a:lnR w="12700" cmpd="sng">
                      <a:noFill/>
                    </a:lnR>
                    <a:lnT w="381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F80C2">
                        <a:alpha val="14902"/>
                      </a:srgbClr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0272785"/>
                  </a:ext>
                </a:extLst>
              </a:tr>
            </a:tbl>
          </a:graphicData>
        </a:graphic>
      </p:graphicFrame>
      <p:pic>
        <p:nvPicPr>
          <p:cNvPr id="10" name="Picture 9" descr="Bullseye with solid fill">
            <a:extLst>
              <a:ext uri="{FF2B5EF4-FFF2-40B4-BE49-F238E27FC236}">
                <a16:creationId xmlns:a16="http://schemas.microsoft.com/office/drawing/2014/main" id="{5CA8AD42-57EC-7CDB-6846-A22FDD1A354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742187" y="1076122"/>
            <a:ext cx="511011" cy="511011"/>
          </a:xfrm>
          <a:prstGeom prst="rect">
            <a:avLst/>
          </a:prstGeom>
        </p:spPr>
      </p:pic>
      <p:pic>
        <p:nvPicPr>
          <p:cNvPr id="29" name="Picture 28" descr="Coins outline">
            <a:extLst>
              <a:ext uri="{FF2B5EF4-FFF2-40B4-BE49-F238E27FC236}">
                <a16:creationId xmlns:a16="http://schemas.microsoft.com/office/drawing/2014/main" id="{C2CB241C-A9E3-27F8-316D-13C2CFDEFB6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9731063" y="1076619"/>
            <a:ext cx="531346" cy="531346"/>
          </a:xfrm>
          <a:prstGeom prst="rect">
            <a:avLst/>
          </a:prstGeom>
        </p:spPr>
      </p:pic>
      <p:pic>
        <p:nvPicPr>
          <p:cNvPr id="2" name="Turinio vietos rezervavimo ženklas 6">
            <a:extLst>
              <a:ext uri="{FF2B5EF4-FFF2-40B4-BE49-F238E27FC236}">
                <a16:creationId xmlns:a16="http://schemas.microsoft.com/office/drawing/2014/main" id="{D0E9E651-E3F5-A7D5-BCB4-76C5D2DC7CBF}"/>
              </a:ext>
            </a:extLst>
          </p:cNvPr>
          <p:cNvPicPr>
            <a:picLocks noGrp="1"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3502434" y="5737171"/>
            <a:ext cx="2026885" cy="720260"/>
          </a:xfrm>
          <a:prstGeom prst="rect">
            <a:avLst/>
          </a:prstGeom>
        </p:spPr>
      </p:pic>
      <p:pic>
        <p:nvPicPr>
          <p:cNvPr id="5" name="Grafinis elementas 4" descr="Wallet outline">
            <a:extLst>
              <a:ext uri="{FF2B5EF4-FFF2-40B4-BE49-F238E27FC236}">
                <a16:creationId xmlns:a16="http://schemas.microsoft.com/office/drawing/2014/main" id="{AF521E34-F4D5-B4D2-0854-BD6D32D67C53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2756514" y="1004907"/>
            <a:ext cx="673493" cy="673493"/>
          </a:xfrm>
          <a:prstGeom prst="rect">
            <a:avLst/>
          </a:prstGeom>
        </p:spPr>
      </p:pic>
      <p:pic>
        <p:nvPicPr>
          <p:cNvPr id="4" name="Picture 29" descr="Checklist outline">
            <a:extLst>
              <a:ext uri="{FF2B5EF4-FFF2-40B4-BE49-F238E27FC236}">
                <a16:creationId xmlns:a16="http://schemas.microsoft.com/office/drawing/2014/main" id="{957B7814-D36F-B36B-5ED5-FA860F52BB68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/>
        </p:blipFill>
        <p:spPr>
          <a:xfrm>
            <a:off x="6431355" y="1073802"/>
            <a:ext cx="531346" cy="531346"/>
          </a:xfrm>
          <a:prstGeom prst="rect">
            <a:avLst/>
          </a:prstGeom>
        </p:spPr>
      </p:pic>
      <p:sp>
        <p:nvSpPr>
          <p:cNvPr id="6" name="Pavadinimas 1">
            <a:extLst>
              <a:ext uri="{FF2B5EF4-FFF2-40B4-BE49-F238E27FC236}">
                <a16:creationId xmlns:a16="http://schemas.microsoft.com/office/drawing/2014/main" id="{002171E2-BFA7-E402-995E-F500301413CD}"/>
              </a:ext>
            </a:extLst>
          </p:cNvPr>
          <p:cNvSpPr txBox="1">
            <a:spLocks/>
          </p:cNvSpPr>
          <p:nvPr/>
        </p:nvSpPr>
        <p:spPr>
          <a:xfrm>
            <a:off x="742188" y="380769"/>
            <a:ext cx="10924888" cy="83658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Trebuchet MS" panose="020B0603020202020204" pitchFamily="34" charset="0"/>
                <a:ea typeface="+mj-ea"/>
                <a:cs typeface="+mj-cs"/>
              </a:defRPr>
            </a:lvl1pPr>
          </a:lstStyle>
          <a:p>
            <a:r>
              <a:rPr lang="lt-LT" sz="2800" dirty="0"/>
              <a:t>ELEKTROS ENERGIJOS KAUPIMO ĮRENGINIŲ įrengimo finansavimas </a:t>
            </a:r>
          </a:p>
        </p:txBody>
      </p:sp>
    </p:spTree>
    <p:extLst>
      <p:ext uri="{BB962C8B-B14F-4D97-AF65-F5344CB8AC3E}">
        <p14:creationId xmlns:p14="http://schemas.microsoft.com/office/powerpoint/2010/main" val="2205706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0F12A42A-44C5-A89A-C782-F336E03996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885" r="32885"/>
          <a:stretch/>
        </p:blipFill>
        <p:spPr>
          <a:xfrm>
            <a:off x="8873399" y="202035"/>
            <a:ext cx="3307170" cy="6453930"/>
          </a:xfrm>
          <a:prstGeom prst="rect">
            <a:avLst/>
          </a:prstGeom>
        </p:spPr>
      </p:pic>
      <p:pic>
        <p:nvPicPr>
          <p:cNvPr id="7" name="Grafinis elementas 5">
            <a:extLst>
              <a:ext uri="{FF2B5EF4-FFF2-40B4-BE49-F238E27FC236}">
                <a16:creationId xmlns:a16="http://schemas.microsoft.com/office/drawing/2014/main" id="{4143A56E-35CD-3637-457B-0D52FB0DA63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8202" y="5922933"/>
            <a:ext cx="1993892" cy="49599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34B423-0B6B-B374-2CA5-639E6FABBB8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56695" y="5906295"/>
            <a:ext cx="1876597" cy="4732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468A9E8-E51D-1B83-C5D2-C0AD6256903E}"/>
              </a:ext>
            </a:extLst>
          </p:cNvPr>
          <p:cNvSpPr txBox="1"/>
          <p:nvPr/>
        </p:nvSpPr>
        <p:spPr>
          <a:xfrm>
            <a:off x="838202" y="379003"/>
            <a:ext cx="6428360" cy="830997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lt-LT" sz="2400" b="1" dirty="0">
                <a:solidFill>
                  <a:schemeClr val="bg1"/>
                </a:solidFill>
                <a:effectLst/>
                <a:latin typeface="Trebuchet MS"/>
                <a:ea typeface="Calibri" panose="020F0502020204030204" pitchFamily="34" charset="0"/>
                <a:cs typeface="Calibri"/>
              </a:rPr>
              <a:t>Informacija apie kvietimus teikti paraiškas skelbiama svetainėse: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11A8481-B1EA-0B97-09FF-BBAD9EABF8D2}"/>
              </a:ext>
            </a:extLst>
          </p:cNvPr>
          <p:cNvSpPr txBox="1"/>
          <p:nvPr/>
        </p:nvSpPr>
        <p:spPr>
          <a:xfrm>
            <a:off x="838202" y="1210000"/>
            <a:ext cx="661967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lt-LT" sz="1800" b="1" dirty="0">
                <a:solidFill>
                  <a:srgbClr val="FFC000"/>
                </a:solidFill>
                <a:effectLst/>
                <a:latin typeface="Trebuchet MS" panose="020B0703020202090204" pitchFamily="34" charset="0"/>
                <a:ea typeface="Calibri" panose="020F0502020204030204" pitchFamily="34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www.ena.lt/kvietimai-teikti-paraiskas/</a:t>
            </a:r>
            <a:endParaRPr lang="lt-LT" b="1" dirty="0">
              <a:solidFill>
                <a:srgbClr val="FFC000"/>
              </a:solidFill>
              <a:latin typeface="Trebuchet MS" panose="020B0703020202090204" pitchFamily="34" charset="0"/>
              <a:ea typeface="Calibri" panose="020F0502020204030204" pitchFamily="34" charset="0"/>
            </a:endParaRP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lt-LT" sz="1800" b="1" u="sng" dirty="0">
                <a:solidFill>
                  <a:srgbClr val="FFC000"/>
                </a:solidFill>
                <a:effectLst/>
                <a:latin typeface="Trebuchet MS" panose="020B0703020202090204" pitchFamily="34" charset="0"/>
                <a:ea typeface="Calibri" panose="020F0502020204030204" pitchFamily="34" charset="0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www.esinvesticijos.lt</a:t>
            </a:r>
            <a:endParaRPr lang="lt-LT" sz="1800" b="1" u="sng" dirty="0">
              <a:solidFill>
                <a:srgbClr val="FFC000"/>
              </a:solidFill>
              <a:effectLst/>
              <a:latin typeface="Trebuchet MS" panose="020B0703020202090204" pitchFamily="34" charset="0"/>
              <a:ea typeface="Calibri" panose="020F0502020204030204" pitchFamily="34" charset="0"/>
            </a:endParaRP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lt-LT" b="1" u="sng" dirty="0">
              <a:solidFill>
                <a:srgbClr val="FFC000"/>
              </a:solidFill>
              <a:latin typeface="Trebuchet MS" panose="020B0703020202090204" pitchFamily="34" charset="0"/>
              <a:ea typeface="Calibri" panose="020F0502020204030204" pitchFamily="34" charset="0"/>
            </a:endParaRPr>
          </a:p>
          <a:p>
            <a:pPr marL="285750" indent="-28575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lt-LT" b="1" u="sng" dirty="0">
              <a:solidFill>
                <a:srgbClr val="FFC000"/>
              </a:solidFill>
              <a:latin typeface="Trebuchet MS" panose="020B0703020202090204" pitchFamily="34" charset="0"/>
              <a:ea typeface="Calibri" panose="020F0502020204030204" pitchFamily="34" charset="0"/>
            </a:endParaRPr>
          </a:p>
          <a:p>
            <a:pPr>
              <a:buClr>
                <a:schemeClr val="bg1"/>
              </a:buClr>
            </a:pPr>
            <a:r>
              <a:rPr lang="lt-LT" dirty="0">
                <a:solidFill>
                  <a:srgbClr val="FFFFFF"/>
                </a:solidFill>
              </a:rPr>
              <a:t>Informaciją apie AIEB steigimą galite rasti </a:t>
            </a:r>
            <a:r>
              <a:rPr lang="lt-LT" b="1" dirty="0">
                <a:solidFill>
                  <a:srgbClr val="FFC000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 //www.ena.lt/aieb/</a:t>
            </a:r>
            <a:endParaRPr lang="lt-LT" sz="1800" b="1" dirty="0">
              <a:solidFill>
                <a:srgbClr val="FFC000"/>
              </a:solidFill>
              <a:effectLst/>
              <a:latin typeface="Trebuchet MS" panose="020B0703020202090204" pitchFamily="34" charset="0"/>
            </a:endParaRPr>
          </a:p>
          <a:p>
            <a:pPr>
              <a:buClr>
                <a:schemeClr val="bg1"/>
              </a:buClr>
            </a:pPr>
            <a:endParaRPr lang="en-LT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6FC7041-47C4-15E1-9379-3B14739EF008}"/>
              </a:ext>
            </a:extLst>
          </p:cNvPr>
          <p:cNvSpPr txBox="1"/>
          <p:nvPr/>
        </p:nvSpPr>
        <p:spPr>
          <a:xfrm>
            <a:off x="838202" y="2836444"/>
            <a:ext cx="642836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sz="2400" b="1" dirty="0">
                <a:solidFill>
                  <a:schemeClr val="bg1"/>
                </a:solidFill>
                <a:effectLst/>
                <a:latin typeface="Trebuchet MS" panose="020B070302020209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Kontaktai konsultacijoms dėl finansavimo:</a:t>
            </a:r>
            <a:endParaRPr lang="lt-LT" sz="2400" b="1" dirty="0">
              <a:effectLst/>
              <a:latin typeface="Trebuchet MS" panose="020B0703020202090204" pitchFamily="34" charset="0"/>
              <a:ea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900FD5E-54FE-C87D-CF8E-A18B64930A79}"/>
              </a:ext>
            </a:extLst>
          </p:cNvPr>
          <p:cNvSpPr txBox="1"/>
          <p:nvPr/>
        </p:nvSpPr>
        <p:spPr>
          <a:xfrm>
            <a:off x="838202" y="3427790"/>
            <a:ext cx="6619672" cy="211897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800" b="1" dirty="0">
                <a:solidFill>
                  <a:schemeClr val="bg1"/>
                </a:solidFill>
                <a:latin typeface="Trebuchet MS"/>
                <a:ea typeface="Calibri" panose="020F0502020204030204" pitchFamily="34" charset="0"/>
              </a:rPr>
              <a:t>Telefonu </a:t>
            </a:r>
            <a:r>
              <a:rPr lang="pt-BR" sz="1800" b="1" dirty="0">
                <a:solidFill>
                  <a:srgbClr val="FFC000"/>
                </a:solidFill>
                <a:effectLst/>
                <a:latin typeface="Trebuchet MS"/>
              </a:rPr>
              <a:t>8 5 230 3312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lt-LT" sz="1800" b="1" dirty="0">
                <a:solidFill>
                  <a:schemeClr val="bg1"/>
                </a:solidFill>
                <a:effectLst/>
                <a:latin typeface="Trebuchet MS"/>
              </a:rPr>
              <a:t>El. paštu:</a:t>
            </a:r>
          </a:p>
          <a:p>
            <a:r>
              <a:rPr lang="lt-LT" b="1" i="1" dirty="0">
                <a:solidFill>
                  <a:schemeClr val="bg1"/>
                </a:solidFill>
                <a:latin typeface="Trebuchet MS"/>
              </a:rPr>
              <a:t>   </a:t>
            </a:r>
            <a:r>
              <a:rPr lang="lt-LT" sz="1800" b="1" i="1" dirty="0">
                <a:solidFill>
                  <a:schemeClr val="bg1"/>
                </a:solidFill>
                <a:effectLst/>
                <a:latin typeface="Trebuchet MS"/>
              </a:rPr>
              <a:t> </a:t>
            </a:r>
            <a:r>
              <a:rPr lang="lt-LT" sz="1800" b="1" dirty="0">
                <a:solidFill>
                  <a:schemeClr val="bg1"/>
                </a:solidFill>
                <a:effectLst/>
                <a:latin typeface="Trebuchet MS"/>
              </a:rPr>
              <a:t>apie saulės elektrines sausumoje </a:t>
            </a:r>
            <a:r>
              <a:rPr lang="lt-LT" i="1" u="sng" dirty="0">
                <a:solidFill>
                  <a:srgbClr val="FFC000"/>
                </a:solidFill>
                <a:effectLst/>
                <a:latin typeface="Trebuchet MS"/>
                <a:hlinkClick r:id="rId10" tooltip="@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saules.elektrines@ena.lt</a:t>
            </a:r>
            <a:endParaRPr lang="lt-LT" sz="1800" i="1" dirty="0">
              <a:solidFill>
                <a:srgbClr val="FFC000"/>
              </a:solidFill>
              <a:effectLst/>
              <a:latin typeface="Trebuchet MS"/>
            </a:endParaRPr>
          </a:p>
          <a:p>
            <a:r>
              <a:rPr lang="lt-LT" b="1" dirty="0">
                <a:solidFill>
                  <a:schemeClr val="bg1"/>
                </a:solidFill>
                <a:latin typeface="Trebuchet MS"/>
              </a:rPr>
              <a:t>    apie kaupimo įrenginius: </a:t>
            </a:r>
            <a:r>
              <a:rPr lang="lt-LT" i="1" u="sng" dirty="0" err="1">
                <a:solidFill>
                  <a:srgbClr val="FFC000"/>
                </a:solidFill>
                <a:effectLst/>
                <a:latin typeface="Trebuchet MS"/>
                <a:hlinkClick r:id="rId11" tooltip="@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kaupikliai@ena.lt</a:t>
            </a:r>
            <a:endParaRPr lang="lt-LT" i="1" u="sng" dirty="0">
              <a:solidFill>
                <a:srgbClr val="FFC000"/>
              </a:solidFill>
              <a:effectLst/>
              <a:latin typeface="Trebuchet MS"/>
            </a:endParaRPr>
          </a:p>
          <a:p>
            <a:r>
              <a:rPr lang="lt-LT" b="1" dirty="0">
                <a:solidFill>
                  <a:schemeClr val="bg1"/>
                </a:solidFill>
                <a:latin typeface="Trebuchet MS"/>
              </a:rPr>
              <a:t>   </a:t>
            </a:r>
            <a:endParaRPr lang="lt-LT" i="1" u="sng" dirty="0">
              <a:solidFill>
                <a:srgbClr val="FFC000"/>
              </a:solidFill>
              <a:latin typeface="Trebuchet MS"/>
            </a:endParaRPr>
          </a:p>
          <a:p>
            <a:r>
              <a:rPr lang="lt-LT" b="1" dirty="0">
                <a:solidFill>
                  <a:schemeClr val="bg1"/>
                </a:solidFill>
                <a:latin typeface="Trebuchet MS"/>
              </a:rPr>
              <a:t>    </a:t>
            </a:r>
            <a:endParaRPr lang="lt-LT" b="1" dirty="0">
              <a:solidFill>
                <a:schemeClr val="bg1"/>
              </a:solidFill>
              <a:latin typeface="Trebuchet MS" panose="020B0703020202090204" pitchFamily="34" charset="0"/>
            </a:endParaRPr>
          </a:p>
          <a:p>
            <a:pPr>
              <a:lnSpc>
                <a:spcPct val="150000"/>
              </a:lnSpc>
            </a:pPr>
            <a:endParaRPr lang="lt-LT" b="1" dirty="0">
              <a:solidFill>
                <a:schemeClr val="bg1"/>
              </a:solidFill>
              <a:latin typeface="Trebuchet MS" panose="020B0703020202090204" pitchFamily="34" charset="0"/>
            </a:endParaRPr>
          </a:p>
        </p:txBody>
      </p:sp>
      <p:pic>
        <p:nvPicPr>
          <p:cNvPr id="2" name="Grafinis elementas 1">
            <a:extLst>
              <a:ext uri="{FF2B5EF4-FFF2-40B4-BE49-F238E27FC236}">
                <a16:creationId xmlns:a16="http://schemas.microsoft.com/office/drawing/2014/main" id="{A45E8DD2-C163-4AD5-028D-57D229C504E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2927927" y="5833944"/>
            <a:ext cx="1896618" cy="673969"/>
          </a:xfrm>
          <a:prstGeom prst="rect">
            <a:avLst/>
          </a:prstGeom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8E2A5AA3-66EF-8C2E-2287-75F09B12013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972084" y="5906295"/>
            <a:ext cx="1878461" cy="572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372027"/>
      </p:ext>
    </p:extLst>
  </p:cSld>
  <p:clrMapOvr>
    <a:masterClrMapping/>
  </p:clrMapOvr>
</p:sld>
</file>

<file path=ppt/theme/theme1.xml><?xml version="1.0" encoding="utf-8"?>
<a:theme xmlns:a="http://schemas.openxmlformats.org/drawingml/2006/main" name="„Office“ tema">
  <a:themeElements>
    <a:clrScheme name="ES">
      <a:dk1>
        <a:srgbClr val="3F80C2"/>
      </a:dk1>
      <a:lt1>
        <a:sysClr val="window" lastClr="FFFFFF"/>
      </a:lt1>
      <a:dk2>
        <a:srgbClr val="000000"/>
      </a:dk2>
      <a:lt2>
        <a:srgbClr val="F7E7D3"/>
      </a:lt2>
      <a:accent1>
        <a:srgbClr val="00ACDB"/>
      </a:accent1>
      <a:accent2>
        <a:srgbClr val="D85D58"/>
      </a:accent2>
      <a:accent3>
        <a:srgbClr val="26BAA8"/>
      </a:accent3>
      <a:accent4>
        <a:srgbClr val="F68A42"/>
      </a:accent4>
      <a:accent5>
        <a:srgbClr val="5B9BD5"/>
      </a:accent5>
      <a:accent6>
        <a:srgbClr val="98CA3D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ListFieldsContentType" ma:contentTypeID="0x01010030D9DBA0AD9F4678BDDB4D5C3B1BB0E2000B7028C022D7F345A60887BB29820B25" ma:contentTypeVersion="2" ma:contentTypeDescription="" ma:contentTypeScope="" ma:versionID="ea5de3f56ab1e6ee9358ef28bc222931">
  <xsd:schema xmlns:xsd="http://www.w3.org/2001/XMLSchema" xmlns:xs="http://www.w3.org/2001/XMLSchema" xmlns:p="http://schemas.microsoft.com/office/2006/metadata/properties" xmlns:ns1="http://schemas.microsoft.com/sharepoint/v3" xmlns:ns2="e46cb747-5011-47ae-b7c1-c85f05896fcf" targetNamespace="http://schemas.microsoft.com/office/2006/metadata/properties" ma:root="true" ma:fieldsID="5094b8d2013bb9f9e43fe69bd1c9cf3d" ns1:_="" ns2:_="">
    <xsd:import namespace="http://schemas.microsoft.com/sharepoint/v3"/>
    <xsd:import namespace="e46cb747-5011-47ae-b7c1-c85f05896fcf"/>
    <xsd:element name="properties">
      <xsd:complexType>
        <xsd:sequence>
          <xsd:element name="documentManagement">
            <xsd:complexType>
              <xsd:all>
                <xsd:element ref="ns2:Viesas" minOccurs="0"/>
                <xsd:element ref="ns2:Pagrindinis" minOccurs="0"/>
                <xsd:element ref="ns2:Antrinis" minOccurs="0"/>
                <xsd:element ref="ns1:xd_ProgID" minOccurs="0"/>
                <xsd:element ref="ns1:TemplateUrl" minOccurs="0"/>
                <xsd:element ref="ns1:xd_Signature" minOccurs="0"/>
                <xsd:element ref="ns2:rusiavima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xd_ProgID" ma:index="6" nillable="true" ma:displayName="HTML failo saitas" ma:hidden="true" ma:internalName="xd_ProgID">
      <xsd:simpleType>
        <xsd:restriction base="dms:Text"/>
      </xsd:simpleType>
    </xsd:element>
    <xsd:element name="TemplateUrl" ma:index="7" nillable="true" ma:displayName="Šablono saitas" ma:hidden="true" ma:internalName="TemplateUrl">
      <xsd:simpleType>
        <xsd:restriction base="dms:Text"/>
      </xsd:simpleType>
    </xsd:element>
    <xsd:element name="xd_Signature" ma:index="8" nillable="true" ma:displayName="Pasirašyta" ma:hidden="true" ma:internalName="xd_Signature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6cb747-5011-47ae-b7c1-c85f05896fcf" elementFormDefault="qualified">
    <xsd:import namespace="http://schemas.microsoft.com/office/2006/documentManagement/types"/>
    <xsd:import namespace="http://schemas.microsoft.com/office/infopath/2007/PartnerControls"/>
    <xsd:element name="Viesas" ma:index="1" nillable="true" ma:displayName="Viešas" ma:default="0" ma:internalName="Viesas">
      <xsd:simpleType>
        <xsd:restriction base="dms:Boolean"/>
      </xsd:simpleType>
    </xsd:element>
    <xsd:element name="Pagrindinis" ma:index="2" nillable="true" ma:displayName="Priemonė" ma:default="0" ma:internalName="Pagrindinis">
      <xsd:simpleType>
        <xsd:restriction base="dms:Boolean"/>
      </xsd:simpleType>
    </xsd:element>
    <xsd:element name="Antrinis" ma:index="3" nillable="true" ma:displayName="Vykdymas" ma:default="0" ma:internalName="Antrinis">
      <xsd:simpleType>
        <xsd:restriction base="dms:Boolean"/>
      </xsd:simpleType>
    </xsd:element>
    <xsd:element name="rusiavimas" ma:index="9" nillable="true" ma:displayName="Rūšiavimas" ma:internalName="rusiavimas" ma:percentage="FALSE">
      <xsd:simpleType>
        <xsd:restriction base="dms:Number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/>
        <xsd:element ref="dc:title" minOccurs="0" maxOccurs="1" ma:index="0" ma:displayName="Antraštė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iesas xmlns="e46cb747-5011-47ae-b7c1-c85f05896fcf">true</Viesas>
    <TemplateUrl xmlns="http://schemas.microsoft.com/sharepoint/v3" xsi:nil="true"/>
    <rusiavimas xmlns="e46cb747-5011-47ae-b7c1-c85f05896fcf">2</rusiavimas>
    <Pagrindinis xmlns="e46cb747-5011-47ae-b7c1-c85f05896fcf">false</Pagrindinis>
    <Antrinis xmlns="e46cb747-5011-47ae-b7c1-c85f05896fcf">true</Antrinis>
    <xd_ProgID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3F8D7C75-E80E-4165-92A9-1DF9A2E4785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FF4DC97-73C3-4998-A70C-0A284C09ECFF}"/>
</file>

<file path=customXml/itemProps3.xml><?xml version="1.0" encoding="utf-8"?>
<ds:datastoreItem xmlns:ds="http://schemas.openxmlformats.org/officeDocument/2006/customXml" ds:itemID="{FC37EE28-1B79-4CFA-9048-340768CCAC56}">
  <ds:schemaRefs>
    <ds:schemaRef ds:uri="http://purl.org/dc/terms/"/>
    <ds:schemaRef ds:uri="http://www.w3.org/XML/1998/namespace"/>
    <ds:schemaRef ds:uri="http://purl.org/dc/elements/1.1/"/>
    <ds:schemaRef ds:uri="http://schemas.microsoft.com/office/2006/metadata/properties"/>
    <ds:schemaRef ds:uri="http://purl.org/dc/dcmitype/"/>
    <ds:schemaRef ds:uri="57ced1c0-dd17-4bc1-a49b-8d58a8b9fb5a"/>
    <ds:schemaRef ds:uri="52cb1114-a659-49af-a8a1-f8a6abfefc25"/>
    <ds:schemaRef ds:uri="fb82805b-4725-417c-9992-107fa9b8f2e4"/>
    <ds:schemaRef ds:uri="http://schemas.microsoft.com/office/2006/documentManagement/types"/>
    <ds:schemaRef ds:uri="dae36cbf-93a9-442d-a8f3-11e84dab39c7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9760</TotalTime>
  <Words>527</Words>
  <Application>Microsoft Office PowerPoint</Application>
  <PresentationFormat>Plačiaekranė</PresentationFormat>
  <Paragraphs>83</Paragraphs>
  <Slides>4</Slides>
  <Notes>4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4</vt:i4>
      </vt:variant>
    </vt:vector>
  </HeadingPairs>
  <TitlesOfParts>
    <vt:vector size="9" baseType="lpstr">
      <vt:lpstr>Arial</vt:lpstr>
      <vt:lpstr>Calibri</vt:lpstr>
      <vt:lpstr>Trebuchet MS</vt:lpstr>
      <vt:lpstr>Wingdings</vt:lpstr>
      <vt:lpstr>„Office“ tema</vt:lpstr>
      <vt:lpstr>Teikiama parama AIEB ir PEB ar juridiniams asmenims, siekiantiems tokio statuso,  įsirengiant saulės elektrines sausumoje ir individualią elektros energijos kaupimo įrangą</vt:lpstr>
      <vt:lpstr>„PowerPoint“ pateiktis</vt:lpstr>
      <vt:lpstr>„PowerPoint“ pateiktis</vt:lpstr>
      <vt:lpstr>„PowerPoint“ pateiktis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 prezentacija</dc:title>
  <dc:creator>Martynas Švarcas</dc:creator>
  <cp:lastModifiedBy>Agnė Bagočiutė</cp:lastModifiedBy>
  <cp:revision>161</cp:revision>
  <dcterms:created xsi:type="dcterms:W3CDTF">2022-12-11T20:28:05Z</dcterms:created>
  <dcterms:modified xsi:type="dcterms:W3CDTF">2024-03-26T14:21:00Z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0x01010030D9DBA0AD9F4678BDDB4D5C3B1BB0E2000B7028C022D7F345A60887BB29820B25</vt:lpwstr>
  </property>
  <property fmtid="{D5CDD505-2E9C-101B-9397-08002B2CF9AE}" pid="3" name="MediaServiceImageTags">
    <vt:lpwstr/>
  </property>
</Properties>
</file>