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9"/>
  </p:notesMasterIdLst>
  <p:sldIdLst>
    <p:sldId id="660" r:id="rId5"/>
    <p:sldId id="736" r:id="rId6"/>
    <p:sldId id="980" r:id="rId7"/>
    <p:sldId id="971" r:id="rId8"/>
    <p:sldId id="972" r:id="rId9"/>
    <p:sldId id="979" r:id="rId10"/>
    <p:sldId id="974" r:id="rId11"/>
    <p:sldId id="973" r:id="rId12"/>
    <p:sldId id="975" r:id="rId13"/>
    <p:sldId id="976" r:id="rId14"/>
    <p:sldId id="977" r:id="rId15"/>
    <p:sldId id="981" r:id="rId16"/>
    <p:sldId id="982" r:id="rId17"/>
    <p:sldId id="978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8928632-8596-DF94-896D-F34CA183D5A4}" name="Patricija Zarankaitė" initials="PZ" userId="S::patricija.zarankaite@ena.lt::2b4c3d74-f1d2-43a2-a673-269cc852a0cf" providerId="AD"/>
  <p188:author id="{213DF882-A202-7426-449A-8AF55676E421}" name="Petras Katinas" initials="PK" userId="S::petras.katinas@ena.lt::a2c7058d-b2f4-4c29-9bd8-a9316cd3ffaf" providerId="AD"/>
  <p188:author id="{9CCBBCA1-69DC-8A71-E144-F0E235F11E5D}" name="Vaida Lauruševičienė" initials="VL" userId="S::vaida.lauruseviciene@ena.lt::e345f02a-491f-4661-8b74-414e20940224" providerId="AD"/>
  <p188:author id="{51399BC7-D51B-19AF-75BC-10B539E22CF2}" name="Karolis Kelpšas" initials="KK" userId="S::karolis.kelpsas@ena.lt::b6e7f329-0722-40b7-a484-f22019e1b270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das Norvydas" initials="TN" lastIdx="1" clrIdx="0">
    <p:extLst>
      <p:ext uri="{19B8F6BF-5375-455C-9EA6-DF929625EA0E}">
        <p15:presenceInfo xmlns:p15="http://schemas.microsoft.com/office/powerpoint/2012/main" userId="Tadas Norvyda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D3E7"/>
    <a:srgbClr val="F0F4F7"/>
    <a:srgbClr val="00ACA8"/>
    <a:srgbClr val="FF9900"/>
    <a:srgbClr val="075057"/>
    <a:srgbClr val="FF0000"/>
    <a:srgbClr val="F1B718"/>
    <a:srgbClr val="0000FF"/>
    <a:srgbClr val="FFA7A7"/>
    <a:srgbClr val="7500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57" autoAdjust="0"/>
  </p:normalViewPr>
  <p:slideViewPr>
    <p:cSldViewPr snapToGrid="0">
      <p:cViewPr varScale="1">
        <p:scale>
          <a:sx n="65" d="100"/>
          <a:sy n="65" d="100"/>
        </p:scale>
        <p:origin x="7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0" Type="http://schemas.openxmlformats.org/officeDocument/2006/relationships/commentAuthors" Target="commentAuthors.xml"/><Relationship Id="rId16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hyperlink" Target="https://e-seimas.lrs.lt/portal/legalAct/lt/TAD/201d2dc068e711ecb2fe9975f8a9e52e" TargetMode="External"/><Relationship Id="rId3" Type="http://schemas.openxmlformats.org/officeDocument/2006/relationships/hyperlink" Target="https://www.e-tar.lt/portal/lt/legalAct/TAR.5B434FBE38F7" TargetMode="External"/><Relationship Id="rId7" Type="http://schemas.openxmlformats.org/officeDocument/2006/relationships/hyperlink" Target="https://www.e-tar.lt/portal/legalAct.html?documentId=TAR.6AF8895BD875" TargetMode="External"/><Relationship Id="rId2" Type="http://schemas.openxmlformats.org/officeDocument/2006/relationships/hyperlink" Target="https://enmin.lrv.lt/lt/veiklos-sritys-3/elektra/teises-aktai-elektros-sektorius" TargetMode="External"/><Relationship Id="rId1" Type="http://schemas.openxmlformats.org/officeDocument/2006/relationships/hyperlink" Target="https://www.e-tar.lt/portal/lt/legalAct/TAR.457DC9148C85" TargetMode="External"/><Relationship Id="rId6" Type="http://schemas.openxmlformats.org/officeDocument/2006/relationships/hyperlink" Target="https://www.e-tar.lt/portal/lt/legalAct/TAR.4A8EFBB9DE98" TargetMode="External"/><Relationship Id="rId5" Type="http://schemas.openxmlformats.org/officeDocument/2006/relationships/hyperlink" Target="https://www.e-tar.lt/portal/lt/legalAct/TAR.65747C424A83" TargetMode="External"/><Relationship Id="rId10" Type="http://schemas.openxmlformats.org/officeDocument/2006/relationships/hyperlink" Target="https://e-seimas.lrs.lt/portal/legalAct/lt/TAD/TAIS.429993/asr" TargetMode="External"/><Relationship Id="rId4" Type="http://schemas.openxmlformats.org/officeDocument/2006/relationships/hyperlink" Target="https://www.e-tar.lt/portal/lt/legalAct/TAR.22696B8593A1" TargetMode="External"/><Relationship Id="rId9" Type="http://schemas.openxmlformats.org/officeDocument/2006/relationships/hyperlink" Target="https://e-seimas.lrs.lt/portal/legalAct/lt/TAD/f3575c72bb0911ea9a12d0dada3ca61b/asr" TargetMode="External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-tar.lt/portal/legalAct.html?documentId=TAR.6AF8895BD875" TargetMode="External"/><Relationship Id="rId3" Type="http://schemas.openxmlformats.org/officeDocument/2006/relationships/hyperlink" Target="https://e-seimas.lrs.lt/portal/legalAct/lt/TAD/f3575c72bb0911ea9a12d0dada3ca61b/asr" TargetMode="External"/><Relationship Id="rId7" Type="http://schemas.openxmlformats.org/officeDocument/2006/relationships/hyperlink" Target="https://www.e-tar.lt/portal/lt/legalAct/TAR.4A8EFBB9DE98" TargetMode="External"/><Relationship Id="rId2" Type="http://schemas.openxmlformats.org/officeDocument/2006/relationships/hyperlink" Target="https://e-seimas.lrs.lt/portal/legalAct/lt/TAD/201d2dc068e711ecb2fe9975f8a9e52e" TargetMode="External"/><Relationship Id="rId1" Type="http://schemas.openxmlformats.org/officeDocument/2006/relationships/hyperlink" Target="https://www.e-tar.lt/portal/lt/legalAct/TAR.457DC9148C85" TargetMode="External"/><Relationship Id="rId6" Type="http://schemas.openxmlformats.org/officeDocument/2006/relationships/hyperlink" Target="https://www.e-tar.lt/portal/lt/legalAct/TAR.65747C424A83" TargetMode="External"/><Relationship Id="rId5" Type="http://schemas.openxmlformats.org/officeDocument/2006/relationships/hyperlink" Target="https://www.e-tar.lt/portal/lt/legalAct/TAR.22696B8593A1" TargetMode="External"/><Relationship Id="rId10" Type="http://schemas.openxmlformats.org/officeDocument/2006/relationships/hyperlink" Target="https://e-seimas.lrs.lt/portal/legalAct/lt/TAD/TAIS.429993/asr" TargetMode="External"/><Relationship Id="rId4" Type="http://schemas.openxmlformats.org/officeDocument/2006/relationships/hyperlink" Target="https://www.e-tar.lt/portal/lt/legalAct/TAR.5B434FBE38F7" TargetMode="External"/><Relationship Id="rId9" Type="http://schemas.openxmlformats.org/officeDocument/2006/relationships/hyperlink" Target="https://enmin.lrv.lt/lt/veiklos-sritys-3/elektra/teises-aktai-elektros-sektorius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955DC4-2FE8-43F8-96B8-49BB9CAC3757}" type="doc">
      <dgm:prSet loTypeId="urn:microsoft.com/office/officeart/2005/8/layout/defaul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lt-LT"/>
        </a:p>
      </dgm:t>
    </dgm:pt>
    <dgm:pt modelId="{2A989C73-BBA9-4634-B3C5-4E2809B74F7C}">
      <dgm:prSet phldrT="[Text]"/>
      <dgm:spPr/>
      <dgm:t>
        <a:bodyPr/>
        <a:lstStyle/>
        <a:p>
          <a:r>
            <a:rPr lang="lt-LT" dirty="0"/>
            <a:t>Paskatinimas norintiems, galintiems bet stokojantiems laiko/žinių</a:t>
          </a:r>
        </a:p>
      </dgm:t>
    </dgm:pt>
    <dgm:pt modelId="{0C5506F0-FB19-4666-8EB1-C6EC4040995B}" type="parTrans" cxnId="{5F20C148-D701-4831-8852-142AFAC5D6EA}">
      <dgm:prSet/>
      <dgm:spPr/>
      <dgm:t>
        <a:bodyPr/>
        <a:lstStyle/>
        <a:p>
          <a:endParaRPr lang="lt-LT"/>
        </a:p>
      </dgm:t>
    </dgm:pt>
    <dgm:pt modelId="{5CF8B468-600B-4765-A215-EEE8264BD26E}" type="sibTrans" cxnId="{5F20C148-D701-4831-8852-142AFAC5D6EA}">
      <dgm:prSet/>
      <dgm:spPr/>
      <dgm:t>
        <a:bodyPr/>
        <a:lstStyle/>
        <a:p>
          <a:endParaRPr lang="lt-LT"/>
        </a:p>
      </dgm:t>
    </dgm:pt>
    <dgm:pt modelId="{E20B0986-3096-462C-9772-25669BF08F0C}">
      <dgm:prSet phldrT="[Text]"/>
      <dgm:spPr/>
      <dgm:t>
        <a:bodyPr/>
        <a:lstStyle/>
        <a:p>
          <a:r>
            <a:rPr lang="lt-LT" dirty="0"/>
            <a:t>Valstybės pagalba </a:t>
          </a:r>
          <a:r>
            <a:rPr lang="en-US" dirty="0"/>
            <a:t>– </a:t>
          </a:r>
        </a:p>
        <a:p>
          <a:r>
            <a:rPr lang="lt-LT" dirty="0"/>
            <a:t>iki 45</a:t>
          </a:r>
          <a:r>
            <a:rPr lang="en-US" dirty="0"/>
            <a:t>% </a:t>
          </a:r>
          <a:endParaRPr lang="lt-LT" dirty="0"/>
        </a:p>
      </dgm:t>
    </dgm:pt>
    <dgm:pt modelId="{9B51C9C7-95F5-49EC-8F09-78B62AE7AB74}" type="parTrans" cxnId="{E95867FA-D159-4867-8365-F1DD5964DDF5}">
      <dgm:prSet/>
      <dgm:spPr/>
      <dgm:t>
        <a:bodyPr/>
        <a:lstStyle/>
        <a:p>
          <a:endParaRPr lang="lt-LT"/>
        </a:p>
      </dgm:t>
    </dgm:pt>
    <dgm:pt modelId="{1CEE5F35-267D-4A72-82C1-A38566FC4C3D}" type="sibTrans" cxnId="{E95867FA-D159-4867-8365-F1DD5964DDF5}">
      <dgm:prSet/>
      <dgm:spPr/>
      <dgm:t>
        <a:bodyPr/>
        <a:lstStyle/>
        <a:p>
          <a:endParaRPr lang="lt-LT"/>
        </a:p>
      </dgm:t>
    </dgm:pt>
    <dgm:pt modelId="{69F86DEB-4EF4-46CD-A719-9090A5CEF783}">
      <dgm:prSet phldrT="[Text]"/>
      <dgm:spPr/>
      <dgm:t>
        <a:bodyPr/>
        <a:lstStyle/>
        <a:p>
          <a:r>
            <a:rPr lang="lt-LT" dirty="0"/>
            <a:t>Garantuoti tinklų pralaidumai ir laisvos galios</a:t>
          </a:r>
        </a:p>
      </dgm:t>
    </dgm:pt>
    <dgm:pt modelId="{839A2D63-9251-4A8D-8618-BEC78DC74273}" type="parTrans" cxnId="{3557C2B5-3D7B-4E9C-B54D-B38ECBA5EC8D}">
      <dgm:prSet/>
      <dgm:spPr/>
      <dgm:t>
        <a:bodyPr/>
        <a:lstStyle/>
        <a:p>
          <a:endParaRPr lang="lt-LT"/>
        </a:p>
      </dgm:t>
    </dgm:pt>
    <dgm:pt modelId="{21C51413-B039-40B2-BE9F-2037D24273C7}" type="sibTrans" cxnId="{3557C2B5-3D7B-4E9C-B54D-B38ECBA5EC8D}">
      <dgm:prSet/>
      <dgm:spPr/>
      <dgm:t>
        <a:bodyPr/>
        <a:lstStyle/>
        <a:p>
          <a:endParaRPr lang="lt-LT"/>
        </a:p>
      </dgm:t>
    </dgm:pt>
    <dgm:pt modelId="{FD68974C-5F0E-4C9C-B660-A256DB970688}">
      <dgm:prSet phldrT="[Text]"/>
      <dgm:spPr/>
      <dgm:t>
        <a:bodyPr/>
        <a:lstStyle/>
        <a:p>
          <a:r>
            <a:rPr lang="lt-LT" dirty="0"/>
            <a:t>Nereikia mokėti p</a:t>
          </a:r>
          <a:r>
            <a:rPr lang="lt-LT" b="0" i="0" dirty="0"/>
            <a:t>rievolių įvykdymo užtikrinimo (</a:t>
          </a:r>
          <a:r>
            <a:rPr lang="pl-PL" b="0" i="0" dirty="0"/>
            <a:t>50 </a:t>
          </a:r>
          <a:r>
            <a:rPr lang="lt-LT" b="0" i="0" noProof="0" dirty="0"/>
            <a:t>eurų už </a:t>
          </a:r>
          <a:r>
            <a:rPr lang="pl-PL" b="0" i="0" dirty="0"/>
            <a:t>1 kW</a:t>
          </a:r>
          <a:r>
            <a:rPr lang="lt-LT" b="0" i="0" dirty="0"/>
            <a:t>)</a:t>
          </a:r>
          <a:endParaRPr lang="lt-LT" dirty="0"/>
        </a:p>
      </dgm:t>
    </dgm:pt>
    <dgm:pt modelId="{1F74863F-9D97-4101-B7AF-ED04070A4BE2}" type="parTrans" cxnId="{7F355BB1-22C3-4664-84C6-9AB65ECD2AE1}">
      <dgm:prSet/>
      <dgm:spPr/>
      <dgm:t>
        <a:bodyPr/>
        <a:lstStyle/>
        <a:p>
          <a:endParaRPr lang="lt-LT"/>
        </a:p>
      </dgm:t>
    </dgm:pt>
    <dgm:pt modelId="{15681D5A-8286-4C47-AFDF-51776BE7FDDE}" type="sibTrans" cxnId="{7F355BB1-22C3-4664-84C6-9AB65ECD2AE1}">
      <dgm:prSet/>
      <dgm:spPr/>
      <dgm:t>
        <a:bodyPr/>
        <a:lstStyle/>
        <a:p>
          <a:endParaRPr lang="lt-LT"/>
        </a:p>
      </dgm:t>
    </dgm:pt>
    <dgm:pt modelId="{E30C5B25-E0C8-4AC0-8845-482D06DE8C1A}">
      <dgm:prSet phldrT="[Text]"/>
      <dgm:spPr/>
      <dgm:t>
        <a:bodyPr/>
        <a:lstStyle/>
        <a:p>
          <a:r>
            <a:rPr lang="lt-LT" dirty="0"/>
            <a:t>AIE bendrijos gali būti skirtos mažinti energetiniam skurdui</a:t>
          </a:r>
        </a:p>
      </dgm:t>
    </dgm:pt>
    <dgm:pt modelId="{B4230A96-0A51-4194-8D17-0851D4D6A235}" type="parTrans" cxnId="{BECBDD6F-982A-44A7-A46D-8985091D66E0}">
      <dgm:prSet/>
      <dgm:spPr/>
      <dgm:t>
        <a:bodyPr/>
        <a:lstStyle/>
        <a:p>
          <a:endParaRPr lang="lt-LT"/>
        </a:p>
      </dgm:t>
    </dgm:pt>
    <dgm:pt modelId="{AAD83E55-D0B8-48E9-980D-347D63D475CE}" type="sibTrans" cxnId="{BECBDD6F-982A-44A7-A46D-8985091D66E0}">
      <dgm:prSet/>
      <dgm:spPr/>
      <dgm:t>
        <a:bodyPr/>
        <a:lstStyle/>
        <a:p>
          <a:endParaRPr lang="lt-LT"/>
        </a:p>
      </dgm:t>
    </dgm:pt>
    <dgm:pt modelId="{711BB183-9A04-4650-846F-BD3204138D36}">
      <dgm:prSet/>
      <dgm:spPr/>
      <dgm:t>
        <a:bodyPr/>
        <a:lstStyle/>
        <a:p>
          <a:r>
            <a:rPr lang="lt-LT" b="0" i="0" dirty="0"/>
            <a:t>AIE bendrija tuo pačiu metu negali būti ir Piliečių energetikos bendrija</a:t>
          </a:r>
          <a:endParaRPr lang="lt-LT" dirty="0"/>
        </a:p>
      </dgm:t>
    </dgm:pt>
    <dgm:pt modelId="{70154189-1014-45B2-862F-9B4CD4398A07}" type="parTrans" cxnId="{0591E8BE-48BE-43D9-8C06-131CC416D518}">
      <dgm:prSet/>
      <dgm:spPr/>
      <dgm:t>
        <a:bodyPr/>
        <a:lstStyle/>
        <a:p>
          <a:endParaRPr lang="lt-LT"/>
        </a:p>
      </dgm:t>
    </dgm:pt>
    <dgm:pt modelId="{DB610F30-F995-4DB3-A420-3FD8432C6ABE}" type="sibTrans" cxnId="{0591E8BE-48BE-43D9-8C06-131CC416D518}">
      <dgm:prSet/>
      <dgm:spPr/>
      <dgm:t>
        <a:bodyPr/>
        <a:lstStyle/>
        <a:p>
          <a:endParaRPr lang="lt-LT"/>
        </a:p>
      </dgm:t>
    </dgm:pt>
    <dgm:pt modelId="{9CDA1B63-6547-4B23-83BB-88571DA70218}" type="pres">
      <dgm:prSet presAssocID="{FE955DC4-2FE8-43F8-96B8-49BB9CAC375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lt-LT"/>
        </a:p>
      </dgm:t>
    </dgm:pt>
    <dgm:pt modelId="{83CB03BD-CE17-445C-AA1D-A39DA14400CA}" type="pres">
      <dgm:prSet presAssocID="{2A989C73-BBA9-4634-B3C5-4E2809B74F7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D5807EF2-5B4A-4648-9534-8437158CA4B1}" type="pres">
      <dgm:prSet presAssocID="{5CF8B468-600B-4765-A215-EEE8264BD26E}" presName="sibTrans" presStyleCnt="0"/>
      <dgm:spPr/>
    </dgm:pt>
    <dgm:pt modelId="{0E43D3BC-36EA-4F7E-BBEA-EC1BCA4103B6}" type="pres">
      <dgm:prSet presAssocID="{E20B0986-3096-462C-9772-25669BF08F0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3E4B5A80-A69F-45FF-A827-766C17C6910C}" type="pres">
      <dgm:prSet presAssocID="{1CEE5F35-267D-4A72-82C1-A38566FC4C3D}" presName="sibTrans" presStyleCnt="0"/>
      <dgm:spPr/>
    </dgm:pt>
    <dgm:pt modelId="{1088EB39-CCC0-4AAE-AC43-2262C559806B}" type="pres">
      <dgm:prSet presAssocID="{69F86DEB-4EF4-46CD-A719-9090A5CEF783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A132E858-E1BA-474D-A69C-40899FFBD0E6}" type="pres">
      <dgm:prSet presAssocID="{21C51413-B039-40B2-BE9F-2037D24273C7}" presName="sibTrans" presStyleCnt="0"/>
      <dgm:spPr/>
    </dgm:pt>
    <dgm:pt modelId="{E06B18CD-05E8-49D5-AB86-47E9A9F1E802}" type="pres">
      <dgm:prSet presAssocID="{FD68974C-5F0E-4C9C-B660-A256DB97068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4BB4AD83-AA14-4241-B4FE-9E06BFE528FE}" type="pres">
      <dgm:prSet presAssocID="{15681D5A-8286-4C47-AFDF-51776BE7FDDE}" presName="sibTrans" presStyleCnt="0"/>
      <dgm:spPr/>
    </dgm:pt>
    <dgm:pt modelId="{0F962AFB-F16A-4823-B9E0-1E7C9656A420}" type="pres">
      <dgm:prSet presAssocID="{E30C5B25-E0C8-4AC0-8845-482D06DE8C1A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49755B50-73FB-4418-914F-F9E2126F7466}" type="pres">
      <dgm:prSet presAssocID="{AAD83E55-D0B8-48E9-980D-347D63D475CE}" presName="sibTrans" presStyleCnt="0"/>
      <dgm:spPr/>
    </dgm:pt>
    <dgm:pt modelId="{46CC991C-20B2-4364-B0B2-30D83F1219EC}" type="pres">
      <dgm:prSet presAssocID="{711BB183-9A04-4650-846F-BD3204138D36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0591E8BE-48BE-43D9-8C06-131CC416D518}" srcId="{FE955DC4-2FE8-43F8-96B8-49BB9CAC3757}" destId="{711BB183-9A04-4650-846F-BD3204138D36}" srcOrd="5" destOrd="0" parTransId="{70154189-1014-45B2-862F-9B4CD4398A07}" sibTransId="{DB610F30-F995-4DB3-A420-3FD8432C6ABE}"/>
    <dgm:cxn modelId="{7F355BB1-22C3-4664-84C6-9AB65ECD2AE1}" srcId="{FE955DC4-2FE8-43F8-96B8-49BB9CAC3757}" destId="{FD68974C-5F0E-4C9C-B660-A256DB970688}" srcOrd="3" destOrd="0" parTransId="{1F74863F-9D97-4101-B7AF-ED04070A4BE2}" sibTransId="{15681D5A-8286-4C47-AFDF-51776BE7FDDE}"/>
    <dgm:cxn modelId="{A152188A-53CF-4121-8E40-CBBE6C170827}" type="presOf" srcId="{E30C5B25-E0C8-4AC0-8845-482D06DE8C1A}" destId="{0F962AFB-F16A-4823-B9E0-1E7C9656A420}" srcOrd="0" destOrd="0" presId="urn:microsoft.com/office/officeart/2005/8/layout/default"/>
    <dgm:cxn modelId="{BECBDD6F-982A-44A7-A46D-8985091D66E0}" srcId="{FE955DC4-2FE8-43F8-96B8-49BB9CAC3757}" destId="{E30C5B25-E0C8-4AC0-8845-482D06DE8C1A}" srcOrd="4" destOrd="0" parTransId="{B4230A96-0A51-4194-8D17-0851D4D6A235}" sibTransId="{AAD83E55-D0B8-48E9-980D-347D63D475CE}"/>
    <dgm:cxn modelId="{3557C2B5-3D7B-4E9C-B54D-B38ECBA5EC8D}" srcId="{FE955DC4-2FE8-43F8-96B8-49BB9CAC3757}" destId="{69F86DEB-4EF4-46CD-A719-9090A5CEF783}" srcOrd="2" destOrd="0" parTransId="{839A2D63-9251-4A8D-8618-BEC78DC74273}" sibTransId="{21C51413-B039-40B2-BE9F-2037D24273C7}"/>
    <dgm:cxn modelId="{D5CFCAA7-521A-4BCC-8601-22B355E19CC2}" type="presOf" srcId="{2A989C73-BBA9-4634-B3C5-4E2809B74F7C}" destId="{83CB03BD-CE17-445C-AA1D-A39DA14400CA}" srcOrd="0" destOrd="0" presId="urn:microsoft.com/office/officeart/2005/8/layout/default"/>
    <dgm:cxn modelId="{49B8D200-ECC6-41E9-B97A-02C819271F9E}" type="presOf" srcId="{E20B0986-3096-462C-9772-25669BF08F0C}" destId="{0E43D3BC-36EA-4F7E-BBEA-EC1BCA4103B6}" srcOrd="0" destOrd="0" presId="urn:microsoft.com/office/officeart/2005/8/layout/default"/>
    <dgm:cxn modelId="{249FD428-3A8D-4B60-8BC7-F858D300E335}" type="presOf" srcId="{FD68974C-5F0E-4C9C-B660-A256DB970688}" destId="{E06B18CD-05E8-49D5-AB86-47E9A9F1E802}" srcOrd="0" destOrd="0" presId="urn:microsoft.com/office/officeart/2005/8/layout/default"/>
    <dgm:cxn modelId="{9095D41F-1ADB-4873-A835-352C236C1D32}" type="presOf" srcId="{711BB183-9A04-4650-846F-BD3204138D36}" destId="{46CC991C-20B2-4364-B0B2-30D83F1219EC}" srcOrd="0" destOrd="0" presId="urn:microsoft.com/office/officeart/2005/8/layout/default"/>
    <dgm:cxn modelId="{E7C29593-6327-4741-9BE2-D5B40724D13A}" type="presOf" srcId="{69F86DEB-4EF4-46CD-A719-9090A5CEF783}" destId="{1088EB39-CCC0-4AAE-AC43-2262C559806B}" srcOrd="0" destOrd="0" presId="urn:microsoft.com/office/officeart/2005/8/layout/default"/>
    <dgm:cxn modelId="{5F20C148-D701-4831-8852-142AFAC5D6EA}" srcId="{FE955DC4-2FE8-43F8-96B8-49BB9CAC3757}" destId="{2A989C73-BBA9-4634-B3C5-4E2809B74F7C}" srcOrd="0" destOrd="0" parTransId="{0C5506F0-FB19-4666-8EB1-C6EC4040995B}" sibTransId="{5CF8B468-600B-4765-A215-EEE8264BD26E}"/>
    <dgm:cxn modelId="{E95867FA-D159-4867-8365-F1DD5964DDF5}" srcId="{FE955DC4-2FE8-43F8-96B8-49BB9CAC3757}" destId="{E20B0986-3096-462C-9772-25669BF08F0C}" srcOrd="1" destOrd="0" parTransId="{9B51C9C7-95F5-49EC-8F09-78B62AE7AB74}" sibTransId="{1CEE5F35-267D-4A72-82C1-A38566FC4C3D}"/>
    <dgm:cxn modelId="{BB5330B4-96C0-487F-AD68-93B943A23EB2}" type="presOf" srcId="{FE955DC4-2FE8-43F8-96B8-49BB9CAC3757}" destId="{9CDA1B63-6547-4B23-83BB-88571DA70218}" srcOrd="0" destOrd="0" presId="urn:microsoft.com/office/officeart/2005/8/layout/default"/>
    <dgm:cxn modelId="{CA9C5716-D564-4430-B462-CA1D157C06FD}" type="presParOf" srcId="{9CDA1B63-6547-4B23-83BB-88571DA70218}" destId="{83CB03BD-CE17-445C-AA1D-A39DA14400CA}" srcOrd="0" destOrd="0" presId="urn:microsoft.com/office/officeart/2005/8/layout/default"/>
    <dgm:cxn modelId="{4F4CE868-3EDA-42F1-A95C-65A954A44D4C}" type="presParOf" srcId="{9CDA1B63-6547-4B23-83BB-88571DA70218}" destId="{D5807EF2-5B4A-4648-9534-8437158CA4B1}" srcOrd="1" destOrd="0" presId="urn:microsoft.com/office/officeart/2005/8/layout/default"/>
    <dgm:cxn modelId="{40845EE7-5D7E-48DE-BCDA-12986F251C6C}" type="presParOf" srcId="{9CDA1B63-6547-4B23-83BB-88571DA70218}" destId="{0E43D3BC-36EA-4F7E-BBEA-EC1BCA4103B6}" srcOrd="2" destOrd="0" presId="urn:microsoft.com/office/officeart/2005/8/layout/default"/>
    <dgm:cxn modelId="{59A7123C-CAB9-4D08-B5BB-71BFE40022C6}" type="presParOf" srcId="{9CDA1B63-6547-4B23-83BB-88571DA70218}" destId="{3E4B5A80-A69F-45FF-A827-766C17C6910C}" srcOrd="3" destOrd="0" presId="urn:microsoft.com/office/officeart/2005/8/layout/default"/>
    <dgm:cxn modelId="{1F8702F0-52FA-4F18-9318-936136432CAE}" type="presParOf" srcId="{9CDA1B63-6547-4B23-83BB-88571DA70218}" destId="{1088EB39-CCC0-4AAE-AC43-2262C559806B}" srcOrd="4" destOrd="0" presId="urn:microsoft.com/office/officeart/2005/8/layout/default"/>
    <dgm:cxn modelId="{D292A3DF-C098-4F4B-A618-422C7359645B}" type="presParOf" srcId="{9CDA1B63-6547-4B23-83BB-88571DA70218}" destId="{A132E858-E1BA-474D-A69C-40899FFBD0E6}" srcOrd="5" destOrd="0" presId="urn:microsoft.com/office/officeart/2005/8/layout/default"/>
    <dgm:cxn modelId="{DE8B530F-5876-4800-A5FC-48DA8FF80D95}" type="presParOf" srcId="{9CDA1B63-6547-4B23-83BB-88571DA70218}" destId="{E06B18CD-05E8-49D5-AB86-47E9A9F1E802}" srcOrd="6" destOrd="0" presId="urn:microsoft.com/office/officeart/2005/8/layout/default"/>
    <dgm:cxn modelId="{3E0C04CC-9C1A-4EF7-B5C4-098DE51BADC7}" type="presParOf" srcId="{9CDA1B63-6547-4B23-83BB-88571DA70218}" destId="{4BB4AD83-AA14-4241-B4FE-9E06BFE528FE}" srcOrd="7" destOrd="0" presId="urn:microsoft.com/office/officeart/2005/8/layout/default"/>
    <dgm:cxn modelId="{C5082678-2B9D-4428-A946-A133DD48DBA3}" type="presParOf" srcId="{9CDA1B63-6547-4B23-83BB-88571DA70218}" destId="{0F962AFB-F16A-4823-B9E0-1E7C9656A420}" srcOrd="8" destOrd="0" presId="urn:microsoft.com/office/officeart/2005/8/layout/default"/>
    <dgm:cxn modelId="{1D7E69E5-6E9B-4033-886A-BB3822CEB796}" type="presParOf" srcId="{9CDA1B63-6547-4B23-83BB-88571DA70218}" destId="{49755B50-73FB-4418-914F-F9E2126F7466}" srcOrd="9" destOrd="0" presId="urn:microsoft.com/office/officeart/2005/8/layout/default"/>
    <dgm:cxn modelId="{DAEC997B-AE8F-4D46-A651-3ED4A094D2D6}" type="presParOf" srcId="{9CDA1B63-6547-4B23-83BB-88571DA70218}" destId="{46CC991C-20B2-4364-B0B2-30D83F1219E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0E38F0-EDB4-47A7-84A7-2F60E968A11D}" type="doc">
      <dgm:prSet loTypeId="urn:microsoft.com/office/officeart/2005/8/layout/venn1" loCatId="relationship" qsTypeId="urn:microsoft.com/office/officeart/2005/8/quickstyle/simple1" qsCatId="simple" csTypeId="urn:microsoft.com/office/officeart/2005/8/colors/accent1_3" csCatId="accent1" phldr="1"/>
      <dgm:spPr/>
    </dgm:pt>
    <dgm:pt modelId="{E2C21488-0E66-4A2D-9D0A-4D2F05EB600A}">
      <dgm:prSet phldrT="[Text]" custT="1"/>
      <dgm:spPr/>
      <dgm:t>
        <a:bodyPr/>
        <a:lstStyle/>
        <a:p>
          <a:r>
            <a:rPr lang="lt-LT" sz="2400" dirty="0"/>
            <a:t>Fiziniai asmenys</a:t>
          </a:r>
        </a:p>
      </dgm:t>
    </dgm:pt>
    <dgm:pt modelId="{941EA38A-6579-4F22-B2FE-04503A352443}" type="parTrans" cxnId="{37EDC7BA-98B8-443C-982D-02601530C192}">
      <dgm:prSet/>
      <dgm:spPr/>
      <dgm:t>
        <a:bodyPr/>
        <a:lstStyle/>
        <a:p>
          <a:endParaRPr lang="lt-LT" sz="1800"/>
        </a:p>
      </dgm:t>
    </dgm:pt>
    <dgm:pt modelId="{53F081D0-C131-48F9-B698-4934C622A512}" type="sibTrans" cxnId="{37EDC7BA-98B8-443C-982D-02601530C192}">
      <dgm:prSet/>
      <dgm:spPr/>
      <dgm:t>
        <a:bodyPr/>
        <a:lstStyle/>
        <a:p>
          <a:endParaRPr lang="lt-LT" sz="1800"/>
        </a:p>
      </dgm:t>
    </dgm:pt>
    <dgm:pt modelId="{8748EA24-4A71-437A-A0CE-0E99040702C0}">
      <dgm:prSet phldrT="[Text]" custT="1"/>
      <dgm:spPr/>
      <dgm:t>
        <a:bodyPr/>
        <a:lstStyle/>
        <a:p>
          <a:r>
            <a:rPr lang="lt-LT" sz="2400" dirty="0"/>
            <a:t>Savivaldybių administracijos</a:t>
          </a:r>
        </a:p>
      </dgm:t>
    </dgm:pt>
    <dgm:pt modelId="{AE277C8A-E2DE-4298-93A7-9ACE30C92040}" type="parTrans" cxnId="{9C971CC8-5667-477F-934A-1E6BDCC7E9C3}">
      <dgm:prSet/>
      <dgm:spPr/>
      <dgm:t>
        <a:bodyPr/>
        <a:lstStyle/>
        <a:p>
          <a:endParaRPr lang="lt-LT" sz="1800"/>
        </a:p>
      </dgm:t>
    </dgm:pt>
    <dgm:pt modelId="{FC5DD624-87CC-4E2A-A901-7A61BA68BB22}" type="sibTrans" cxnId="{9C971CC8-5667-477F-934A-1E6BDCC7E9C3}">
      <dgm:prSet/>
      <dgm:spPr/>
      <dgm:t>
        <a:bodyPr/>
        <a:lstStyle/>
        <a:p>
          <a:endParaRPr lang="lt-LT" sz="1800"/>
        </a:p>
      </dgm:t>
    </dgm:pt>
    <dgm:pt modelId="{302890E1-664B-4FDD-B389-155484E8EF88}">
      <dgm:prSet phldrT="[Tex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lt-LT" sz="2400" dirty="0"/>
            <a:t>Saviv. įmonės**, įstaigos</a:t>
          </a:r>
        </a:p>
        <a:p>
          <a:pPr marL="0" lvl="0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lt-LT" sz="2400" dirty="0"/>
        </a:p>
      </dgm:t>
    </dgm:pt>
    <dgm:pt modelId="{D93B058F-364A-47CC-A39B-130C442179AF}" type="parTrans" cxnId="{6317A72C-AC65-4EB8-8FD7-39A959C687AE}">
      <dgm:prSet/>
      <dgm:spPr/>
      <dgm:t>
        <a:bodyPr/>
        <a:lstStyle/>
        <a:p>
          <a:endParaRPr lang="lt-LT" sz="1800"/>
        </a:p>
      </dgm:t>
    </dgm:pt>
    <dgm:pt modelId="{529A308A-ADA0-43E9-9A20-BBD80842578F}" type="sibTrans" cxnId="{6317A72C-AC65-4EB8-8FD7-39A959C687AE}">
      <dgm:prSet/>
      <dgm:spPr/>
      <dgm:t>
        <a:bodyPr/>
        <a:lstStyle/>
        <a:p>
          <a:endParaRPr lang="lt-LT" sz="1800"/>
        </a:p>
      </dgm:t>
    </dgm:pt>
    <dgm:pt modelId="{75D5B73C-8A7D-41B3-B9E7-4B4CEC68808C}">
      <dgm:prSet custT="1"/>
      <dgm:spPr/>
      <dgm:t>
        <a:bodyPr/>
        <a:lstStyle/>
        <a:p>
          <a:r>
            <a:rPr lang="lt-LT" sz="2400" dirty="0"/>
            <a:t>V, M, LM įmonės*</a:t>
          </a:r>
        </a:p>
      </dgm:t>
    </dgm:pt>
    <dgm:pt modelId="{109BC591-A0CD-4FC2-86BB-16FADBBC8EAC}" type="parTrans" cxnId="{D8370E99-939C-4940-8AA5-3557B40FD42B}">
      <dgm:prSet/>
      <dgm:spPr/>
      <dgm:t>
        <a:bodyPr/>
        <a:lstStyle/>
        <a:p>
          <a:endParaRPr lang="lt-LT" sz="1800"/>
        </a:p>
      </dgm:t>
    </dgm:pt>
    <dgm:pt modelId="{6E4D4011-F224-4224-95D7-EDA5691C198F}" type="sibTrans" cxnId="{D8370E99-939C-4940-8AA5-3557B40FD42B}">
      <dgm:prSet/>
      <dgm:spPr/>
      <dgm:t>
        <a:bodyPr/>
        <a:lstStyle/>
        <a:p>
          <a:endParaRPr lang="lt-LT" sz="1800"/>
        </a:p>
      </dgm:t>
    </dgm:pt>
    <dgm:pt modelId="{E2E92296-0AA9-4D3A-85A9-0265FB125801}">
      <dgm:prSet custT="1"/>
      <dgm:spPr/>
      <dgm:t>
        <a:bodyPr/>
        <a:lstStyle/>
        <a:p>
          <a:r>
            <a:rPr lang="lt-LT" sz="2400" dirty="0"/>
            <a:t>Kiti juridiniai asmenys</a:t>
          </a:r>
        </a:p>
      </dgm:t>
    </dgm:pt>
    <dgm:pt modelId="{578EA6E7-90C7-4B65-8C58-B35AFC0A93F6}" type="parTrans" cxnId="{FAA4719E-4B4C-408E-B52A-802AE5623900}">
      <dgm:prSet/>
      <dgm:spPr/>
      <dgm:t>
        <a:bodyPr/>
        <a:lstStyle/>
        <a:p>
          <a:endParaRPr lang="lt-LT" sz="1800"/>
        </a:p>
      </dgm:t>
    </dgm:pt>
    <dgm:pt modelId="{9C25D6B6-1FA6-4B3A-9AE5-B046CD4FACEA}" type="sibTrans" cxnId="{FAA4719E-4B4C-408E-B52A-802AE5623900}">
      <dgm:prSet/>
      <dgm:spPr/>
      <dgm:t>
        <a:bodyPr/>
        <a:lstStyle/>
        <a:p>
          <a:endParaRPr lang="lt-LT" sz="1800"/>
        </a:p>
      </dgm:t>
    </dgm:pt>
    <dgm:pt modelId="{5A157E6F-6CDB-43EF-AC8F-E96C847044EA}" type="pres">
      <dgm:prSet presAssocID="{190E38F0-EDB4-47A7-84A7-2F60E968A11D}" presName="compositeShape" presStyleCnt="0">
        <dgm:presLayoutVars>
          <dgm:chMax val="7"/>
          <dgm:dir/>
          <dgm:resizeHandles val="exact"/>
        </dgm:presLayoutVars>
      </dgm:prSet>
      <dgm:spPr/>
    </dgm:pt>
    <dgm:pt modelId="{00C63A6A-6F3D-4EAD-A2A6-96F4D544692E}" type="pres">
      <dgm:prSet presAssocID="{E2C21488-0E66-4A2D-9D0A-4D2F05EB600A}" presName="circ1" presStyleLbl="vennNode1" presStyleIdx="0" presStyleCnt="5" custScaleX="118125" custScaleY="118125"/>
      <dgm:spPr/>
    </dgm:pt>
    <dgm:pt modelId="{AD48B8E4-2E98-44AE-8B49-4D80FA6E225A}" type="pres">
      <dgm:prSet presAssocID="{E2C21488-0E66-4A2D-9D0A-4D2F05EB600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E6D1ECD2-B7A7-4492-A30E-3845C9A15A0D}" type="pres">
      <dgm:prSet presAssocID="{75D5B73C-8A7D-41B3-B9E7-4B4CEC68808C}" presName="circ2" presStyleLbl="vennNode1" presStyleIdx="1" presStyleCnt="5" custScaleX="118125" custScaleY="118125"/>
      <dgm:spPr/>
    </dgm:pt>
    <dgm:pt modelId="{6E36738E-D0C7-4606-9A98-220FAAC1E169}" type="pres">
      <dgm:prSet presAssocID="{75D5B73C-8A7D-41B3-B9E7-4B4CEC68808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AB0FB90E-FB37-4C77-8248-93D5634ECB6B}" type="pres">
      <dgm:prSet presAssocID="{E2E92296-0AA9-4D3A-85A9-0265FB125801}" presName="circ3" presStyleLbl="vennNode1" presStyleIdx="2" presStyleCnt="5" custScaleX="118125" custScaleY="118125"/>
      <dgm:spPr/>
    </dgm:pt>
    <dgm:pt modelId="{E9CB6A1B-8E5D-4AF5-877F-5A7AE85E86E8}" type="pres">
      <dgm:prSet presAssocID="{E2E92296-0AA9-4D3A-85A9-0265FB12580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EEF303D5-2449-46D0-89BF-7F1820F42832}" type="pres">
      <dgm:prSet presAssocID="{8748EA24-4A71-437A-A0CE-0E99040702C0}" presName="circ4" presStyleLbl="vennNode1" presStyleIdx="3" presStyleCnt="5" custScaleX="118125" custScaleY="118125"/>
      <dgm:spPr/>
    </dgm:pt>
    <dgm:pt modelId="{EB874B98-67E4-4BCF-93A9-B1796EF9E130}" type="pres">
      <dgm:prSet presAssocID="{8748EA24-4A71-437A-A0CE-0E99040702C0}" presName="circ4Tx" presStyleLbl="revTx" presStyleIdx="0" presStyleCnt="0" custScaleX="1267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6E4B9A8C-9B9D-4F89-A190-41BC92A41AC8}" type="pres">
      <dgm:prSet presAssocID="{302890E1-664B-4FDD-B389-155484E8EF88}" presName="circ5" presStyleLbl="vennNode1" presStyleIdx="4" presStyleCnt="5" custScaleX="118125" custScaleY="118125"/>
      <dgm:spPr/>
    </dgm:pt>
    <dgm:pt modelId="{00685D21-1407-4744-A0BA-7352571E3460}" type="pres">
      <dgm:prSet presAssocID="{302890E1-664B-4FDD-B389-155484E8EF88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9C971CC8-5667-477F-934A-1E6BDCC7E9C3}" srcId="{190E38F0-EDB4-47A7-84A7-2F60E968A11D}" destId="{8748EA24-4A71-437A-A0CE-0E99040702C0}" srcOrd="3" destOrd="0" parTransId="{AE277C8A-E2DE-4298-93A7-9ACE30C92040}" sibTransId="{FC5DD624-87CC-4E2A-A901-7A61BA68BB22}"/>
    <dgm:cxn modelId="{EDE5D71C-AA9D-4B85-B7A8-DFA4B7B5B234}" type="presOf" srcId="{190E38F0-EDB4-47A7-84A7-2F60E968A11D}" destId="{5A157E6F-6CDB-43EF-AC8F-E96C847044EA}" srcOrd="0" destOrd="0" presId="urn:microsoft.com/office/officeart/2005/8/layout/venn1"/>
    <dgm:cxn modelId="{3269E446-16DB-4142-A577-759DF4D749A9}" type="presOf" srcId="{E2C21488-0E66-4A2D-9D0A-4D2F05EB600A}" destId="{AD48B8E4-2E98-44AE-8B49-4D80FA6E225A}" srcOrd="0" destOrd="0" presId="urn:microsoft.com/office/officeart/2005/8/layout/venn1"/>
    <dgm:cxn modelId="{137991EB-BE05-4A05-819B-9033A2F8E30B}" type="presOf" srcId="{E2E92296-0AA9-4D3A-85A9-0265FB125801}" destId="{E9CB6A1B-8E5D-4AF5-877F-5A7AE85E86E8}" srcOrd="0" destOrd="0" presId="urn:microsoft.com/office/officeart/2005/8/layout/venn1"/>
    <dgm:cxn modelId="{37EDC7BA-98B8-443C-982D-02601530C192}" srcId="{190E38F0-EDB4-47A7-84A7-2F60E968A11D}" destId="{E2C21488-0E66-4A2D-9D0A-4D2F05EB600A}" srcOrd="0" destOrd="0" parTransId="{941EA38A-6579-4F22-B2FE-04503A352443}" sibTransId="{53F081D0-C131-48F9-B698-4934C622A512}"/>
    <dgm:cxn modelId="{DFF2971F-7D0A-4DBB-BE82-D30EC0F01DC6}" type="presOf" srcId="{8748EA24-4A71-437A-A0CE-0E99040702C0}" destId="{EB874B98-67E4-4BCF-93A9-B1796EF9E130}" srcOrd="0" destOrd="0" presId="urn:microsoft.com/office/officeart/2005/8/layout/venn1"/>
    <dgm:cxn modelId="{85E11B21-51BA-4A9B-92E2-4EF0878C6FE1}" type="presOf" srcId="{302890E1-664B-4FDD-B389-155484E8EF88}" destId="{00685D21-1407-4744-A0BA-7352571E3460}" srcOrd="0" destOrd="0" presId="urn:microsoft.com/office/officeart/2005/8/layout/venn1"/>
    <dgm:cxn modelId="{D8370E99-939C-4940-8AA5-3557B40FD42B}" srcId="{190E38F0-EDB4-47A7-84A7-2F60E968A11D}" destId="{75D5B73C-8A7D-41B3-B9E7-4B4CEC68808C}" srcOrd="1" destOrd="0" parTransId="{109BC591-A0CD-4FC2-86BB-16FADBBC8EAC}" sibTransId="{6E4D4011-F224-4224-95D7-EDA5691C198F}"/>
    <dgm:cxn modelId="{FAA4719E-4B4C-408E-B52A-802AE5623900}" srcId="{190E38F0-EDB4-47A7-84A7-2F60E968A11D}" destId="{E2E92296-0AA9-4D3A-85A9-0265FB125801}" srcOrd="2" destOrd="0" parTransId="{578EA6E7-90C7-4B65-8C58-B35AFC0A93F6}" sibTransId="{9C25D6B6-1FA6-4B3A-9AE5-B046CD4FACEA}"/>
    <dgm:cxn modelId="{6317A72C-AC65-4EB8-8FD7-39A959C687AE}" srcId="{190E38F0-EDB4-47A7-84A7-2F60E968A11D}" destId="{302890E1-664B-4FDD-B389-155484E8EF88}" srcOrd="4" destOrd="0" parTransId="{D93B058F-364A-47CC-A39B-130C442179AF}" sibTransId="{529A308A-ADA0-43E9-9A20-BBD80842578F}"/>
    <dgm:cxn modelId="{1FE6F29A-3FFC-4A02-82DD-FD7A40C24253}" type="presOf" srcId="{75D5B73C-8A7D-41B3-B9E7-4B4CEC68808C}" destId="{6E36738E-D0C7-4606-9A98-220FAAC1E169}" srcOrd="0" destOrd="0" presId="urn:microsoft.com/office/officeart/2005/8/layout/venn1"/>
    <dgm:cxn modelId="{F1DCEE9D-AEDC-4EF9-819F-97457E158EB3}" type="presParOf" srcId="{5A157E6F-6CDB-43EF-AC8F-E96C847044EA}" destId="{00C63A6A-6F3D-4EAD-A2A6-96F4D544692E}" srcOrd="0" destOrd="0" presId="urn:microsoft.com/office/officeart/2005/8/layout/venn1"/>
    <dgm:cxn modelId="{DCE270E5-CF50-4C9E-A532-832C308AE116}" type="presParOf" srcId="{5A157E6F-6CDB-43EF-AC8F-E96C847044EA}" destId="{AD48B8E4-2E98-44AE-8B49-4D80FA6E225A}" srcOrd="1" destOrd="0" presId="urn:microsoft.com/office/officeart/2005/8/layout/venn1"/>
    <dgm:cxn modelId="{28C12D36-AABC-4EA4-AA3B-B0B0582C7C76}" type="presParOf" srcId="{5A157E6F-6CDB-43EF-AC8F-E96C847044EA}" destId="{E6D1ECD2-B7A7-4492-A30E-3845C9A15A0D}" srcOrd="2" destOrd="0" presId="urn:microsoft.com/office/officeart/2005/8/layout/venn1"/>
    <dgm:cxn modelId="{C86DAD22-7BAE-4E08-993B-C9EC294CB6C4}" type="presParOf" srcId="{5A157E6F-6CDB-43EF-AC8F-E96C847044EA}" destId="{6E36738E-D0C7-4606-9A98-220FAAC1E169}" srcOrd="3" destOrd="0" presId="urn:microsoft.com/office/officeart/2005/8/layout/venn1"/>
    <dgm:cxn modelId="{90DFAE01-85BB-4342-907A-792A4FA8F72E}" type="presParOf" srcId="{5A157E6F-6CDB-43EF-AC8F-E96C847044EA}" destId="{AB0FB90E-FB37-4C77-8248-93D5634ECB6B}" srcOrd="4" destOrd="0" presId="urn:microsoft.com/office/officeart/2005/8/layout/venn1"/>
    <dgm:cxn modelId="{F3217C38-9FF8-43F4-9F30-7F0C9B4F2EDC}" type="presParOf" srcId="{5A157E6F-6CDB-43EF-AC8F-E96C847044EA}" destId="{E9CB6A1B-8E5D-4AF5-877F-5A7AE85E86E8}" srcOrd="5" destOrd="0" presId="urn:microsoft.com/office/officeart/2005/8/layout/venn1"/>
    <dgm:cxn modelId="{7A1B6484-5B22-434C-9743-97953F511F70}" type="presParOf" srcId="{5A157E6F-6CDB-43EF-AC8F-E96C847044EA}" destId="{EEF303D5-2449-46D0-89BF-7F1820F42832}" srcOrd="6" destOrd="0" presId="urn:microsoft.com/office/officeart/2005/8/layout/venn1"/>
    <dgm:cxn modelId="{B44F624F-F4EC-4ED8-9CC1-96A5AF8E2F02}" type="presParOf" srcId="{5A157E6F-6CDB-43EF-AC8F-E96C847044EA}" destId="{EB874B98-67E4-4BCF-93A9-B1796EF9E130}" srcOrd="7" destOrd="0" presId="urn:microsoft.com/office/officeart/2005/8/layout/venn1"/>
    <dgm:cxn modelId="{722B0495-9139-48EE-BB91-CDE55A728D90}" type="presParOf" srcId="{5A157E6F-6CDB-43EF-AC8F-E96C847044EA}" destId="{6E4B9A8C-9B9D-4F89-A190-41BC92A41AC8}" srcOrd="8" destOrd="0" presId="urn:microsoft.com/office/officeart/2005/8/layout/venn1"/>
    <dgm:cxn modelId="{BD1CCFD2-2C4C-401D-B292-645CB46321B9}" type="presParOf" srcId="{5A157E6F-6CDB-43EF-AC8F-E96C847044EA}" destId="{00685D21-1407-4744-A0BA-7352571E3460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E955DC4-2FE8-43F8-96B8-49BB9CAC3757}" type="doc">
      <dgm:prSet loTypeId="urn:microsoft.com/office/officeart/2005/8/layout/defaul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lt-LT"/>
        </a:p>
      </dgm:t>
    </dgm:pt>
    <dgm:pt modelId="{2A989C73-BBA9-4634-B3C5-4E2809B74F7C}">
      <dgm:prSet phldrT="[Text]"/>
      <dgm:spPr/>
      <dgm:t>
        <a:bodyPr/>
        <a:lstStyle/>
        <a:p>
          <a:r>
            <a:rPr lang="lt-LT" dirty="0"/>
            <a:t>Viešoji įstaiga</a:t>
          </a:r>
        </a:p>
      </dgm:t>
    </dgm:pt>
    <dgm:pt modelId="{0C5506F0-FB19-4666-8EB1-C6EC4040995B}" type="parTrans" cxnId="{5F20C148-D701-4831-8852-142AFAC5D6EA}">
      <dgm:prSet/>
      <dgm:spPr/>
      <dgm:t>
        <a:bodyPr/>
        <a:lstStyle/>
        <a:p>
          <a:endParaRPr lang="lt-LT"/>
        </a:p>
      </dgm:t>
    </dgm:pt>
    <dgm:pt modelId="{5CF8B468-600B-4765-A215-EEE8264BD26E}" type="sibTrans" cxnId="{5F20C148-D701-4831-8852-142AFAC5D6EA}">
      <dgm:prSet/>
      <dgm:spPr/>
      <dgm:t>
        <a:bodyPr/>
        <a:lstStyle/>
        <a:p>
          <a:endParaRPr lang="lt-LT"/>
        </a:p>
      </dgm:t>
    </dgm:pt>
    <dgm:pt modelId="{E20B0986-3096-462C-9772-25669BF08F0C}">
      <dgm:prSet phldrT="[Text]"/>
      <dgm:spPr/>
      <dgm:t>
        <a:bodyPr/>
        <a:lstStyle/>
        <a:p>
          <a:r>
            <a:rPr lang="lt-LT" dirty="0"/>
            <a:t>Asociacija</a:t>
          </a:r>
        </a:p>
      </dgm:t>
    </dgm:pt>
    <dgm:pt modelId="{9B51C9C7-95F5-49EC-8F09-78B62AE7AB74}" type="parTrans" cxnId="{E95867FA-D159-4867-8365-F1DD5964DDF5}">
      <dgm:prSet/>
      <dgm:spPr/>
      <dgm:t>
        <a:bodyPr/>
        <a:lstStyle/>
        <a:p>
          <a:endParaRPr lang="lt-LT"/>
        </a:p>
      </dgm:t>
    </dgm:pt>
    <dgm:pt modelId="{1CEE5F35-267D-4A72-82C1-A38566FC4C3D}" type="sibTrans" cxnId="{E95867FA-D159-4867-8365-F1DD5964DDF5}">
      <dgm:prSet/>
      <dgm:spPr/>
      <dgm:t>
        <a:bodyPr/>
        <a:lstStyle/>
        <a:p>
          <a:endParaRPr lang="lt-LT"/>
        </a:p>
      </dgm:t>
    </dgm:pt>
    <dgm:pt modelId="{69F86DEB-4EF4-46CD-A719-9090A5CEF783}">
      <dgm:prSet phldrT="[Text]"/>
      <dgm:spPr/>
      <dgm:t>
        <a:bodyPr/>
        <a:lstStyle/>
        <a:p>
          <a:r>
            <a:rPr lang="lt-LT" dirty="0"/>
            <a:t>Sodininkų bendrija</a:t>
          </a:r>
        </a:p>
      </dgm:t>
    </dgm:pt>
    <dgm:pt modelId="{839A2D63-9251-4A8D-8618-BEC78DC74273}" type="parTrans" cxnId="{3557C2B5-3D7B-4E9C-B54D-B38ECBA5EC8D}">
      <dgm:prSet/>
      <dgm:spPr/>
      <dgm:t>
        <a:bodyPr/>
        <a:lstStyle/>
        <a:p>
          <a:endParaRPr lang="lt-LT"/>
        </a:p>
      </dgm:t>
    </dgm:pt>
    <dgm:pt modelId="{21C51413-B039-40B2-BE9F-2037D24273C7}" type="sibTrans" cxnId="{3557C2B5-3D7B-4E9C-B54D-B38ECBA5EC8D}">
      <dgm:prSet/>
      <dgm:spPr/>
      <dgm:t>
        <a:bodyPr/>
        <a:lstStyle/>
        <a:p>
          <a:endParaRPr lang="lt-LT"/>
        </a:p>
      </dgm:t>
    </dgm:pt>
    <dgm:pt modelId="{FD68974C-5F0E-4C9C-B660-A256DB970688}">
      <dgm:prSet phldrT="[Text]"/>
      <dgm:spPr/>
      <dgm:t>
        <a:bodyPr/>
        <a:lstStyle/>
        <a:p>
          <a:r>
            <a:rPr lang="lt-LT" dirty="0"/>
            <a:t>Daugiabučių bendrija</a:t>
          </a:r>
        </a:p>
      </dgm:t>
    </dgm:pt>
    <dgm:pt modelId="{1F74863F-9D97-4101-B7AF-ED04070A4BE2}" type="parTrans" cxnId="{7F355BB1-22C3-4664-84C6-9AB65ECD2AE1}">
      <dgm:prSet/>
      <dgm:spPr/>
      <dgm:t>
        <a:bodyPr/>
        <a:lstStyle/>
        <a:p>
          <a:endParaRPr lang="lt-LT"/>
        </a:p>
      </dgm:t>
    </dgm:pt>
    <dgm:pt modelId="{15681D5A-8286-4C47-AFDF-51776BE7FDDE}" type="sibTrans" cxnId="{7F355BB1-22C3-4664-84C6-9AB65ECD2AE1}">
      <dgm:prSet/>
      <dgm:spPr/>
      <dgm:t>
        <a:bodyPr/>
        <a:lstStyle/>
        <a:p>
          <a:endParaRPr lang="lt-LT"/>
        </a:p>
      </dgm:t>
    </dgm:pt>
    <dgm:pt modelId="{E30C5B25-E0C8-4AC0-8845-482D06DE8C1A}">
      <dgm:prSet phldrT="[Text]"/>
      <dgm:spPr/>
      <dgm:t>
        <a:bodyPr/>
        <a:lstStyle/>
        <a:p>
          <a:r>
            <a:rPr lang="lt-LT" dirty="0"/>
            <a:t>Labdaros ir paramos fondai</a:t>
          </a:r>
        </a:p>
      </dgm:t>
    </dgm:pt>
    <dgm:pt modelId="{B4230A96-0A51-4194-8D17-0851D4D6A235}" type="parTrans" cxnId="{BECBDD6F-982A-44A7-A46D-8985091D66E0}">
      <dgm:prSet/>
      <dgm:spPr/>
      <dgm:t>
        <a:bodyPr/>
        <a:lstStyle/>
        <a:p>
          <a:endParaRPr lang="lt-LT"/>
        </a:p>
      </dgm:t>
    </dgm:pt>
    <dgm:pt modelId="{AAD83E55-D0B8-48E9-980D-347D63D475CE}" type="sibTrans" cxnId="{BECBDD6F-982A-44A7-A46D-8985091D66E0}">
      <dgm:prSet/>
      <dgm:spPr/>
      <dgm:t>
        <a:bodyPr/>
        <a:lstStyle/>
        <a:p>
          <a:endParaRPr lang="lt-LT"/>
        </a:p>
      </dgm:t>
    </dgm:pt>
    <dgm:pt modelId="{711BB183-9A04-4650-846F-BD3204138D36}">
      <dgm:prSet/>
      <dgm:spPr/>
      <dgm:t>
        <a:bodyPr/>
        <a:lstStyle/>
        <a:p>
          <a:r>
            <a:rPr lang="lt-LT" dirty="0"/>
            <a:t>Kitos bendruomenės, bendrijos* ir juridiniai asmenys</a:t>
          </a:r>
        </a:p>
      </dgm:t>
    </dgm:pt>
    <dgm:pt modelId="{70154189-1014-45B2-862F-9B4CD4398A07}" type="parTrans" cxnId="{0591E8BE-48BE-43D9-8C06-131CC416D518}">
      <dgm:prSet/>
      <dgm:spPr/>
      <dgm:t>
        <a:bodyPr/>
        <a:lstStyle/>
        <a:p>
          <a:endParaRPr lang="lt-LT"/>
        </a:p>
      </dgm:t>
    </dgm:pt>
    <dgm:pt modelId="{DB610F30-F995-4DB3-A420-3FD8432C6ABE}" type="sibTrans" cxnId="{0591E8BE-48BE-43D9-8C06-131CC416D518}">
      <dgm:prSet/>
      <dgm:spPr/>
      <dgm:t>
        <a:bodyPr/>
        <a:lstStyle/>
        <a:p>
          <a:endParaRPr lang="lt-LT"/>
        </a:p>
      </dgm:t>
    </dgm:pt>
    <dgm:pt modelId="{9CDA1B63-6547-4B23-83BB-88571DA70218}" type="pres">
      <dgm:prSet presAssocID="{FE955DC4-2FE8-43F8-96B8-49BB9CAC375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lt-LT"/>
        </a:p>
      </dgm:t>
    </dgm:pt>
    <dgm:pt modelId="{83CB03BD-CE17-445C-AA1D-A39DA14400CA}" type="pres">
      <dgm:prSet presAssocID="{2A989C73-BBA9-4634-B3C5-4E2809B74F7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D5807EF2-5B4A-4648-9534-8437158CA4B1}" type="pres">
      <dgm:prSet presAssocID="{5CF8B468-600B-4765-A215-EEE8264BD26E}" presName="sibTrans" presStyleCnt="0"/>
      <dgm:spPr/>
    </dgm:pt>
    <dgm:pt modelId="{0E43D3BC-36EA-4F7E-BBEA-EC1BCA4103B6}" type="pres">
      <dgm:prSet presAssocID="{E20B0986-3096-462C-9772-25669BF08F0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3E4B5A80-A69F-45FF-A827-766C17C6910C}" type="pres">
      <dgm:prSet presAssocID="{1CEE5F35-267D-4A72-82C1-A38566FC4C3D}" presName="sibTrans" presStyleCnt="0"/>
      <dgm:spPr/>
    </dgm:pt>
    <dgm:pt modelId="{1088EB39-CCC0-4AAE-AC43-2262C559806B}" type="pres">
      <dgm:prSet presAssocID="{69F86DEB-4EF4-46CD-A719-9090A5CEF783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A132E858-E1BA-474D-A69C-40899FFBD0E6}" type="pres">
      <dgm:prSet presAssocID="{21C51413-B039-40B2-BE9F-2037D24273C7}" presName="sibTrans" presStyleCnt="0"/>
      <dgm:spPr/>
    </dgm:pt>
    <dgm:pt modelId="{E06B18CD-05E8-49D5-AB86-47E9A9F1E802}" type="pres">
      <dgm:prSet presAssocID="{FD68974C-5F0E-4C9C-B660-A256DB97068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4BB4AD83-AA14-4241-B4FE-9E06BFE528FE}" type="pres">
      <dgm:prSet presAssocID="{15681D5A-8286-4C47-AFDF-51776BE7FDDE}" presName="sibTrans" presStyleCnt="0"/>
      <dgm:spPr/>
    </dgm:pt>
    <dgm:pt modelId="{0F962AFB-F16A-4823-B9E0-1E7C9656A420}" type="pres">
      <dgm:prSet presAssocID="{E30C5B25-E0C8-4AC0-8845-482D06DE8C1A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49755B50-73FB-4418-914F-F9E2126F7466}" type="pres">
      <dgm:prSet presAssocID="{AAD83E55-D0B8-48E9-980D-347D63D475CE}" presName="sibTrans" presStyleCnt="0"/>
      <dgm:spPr/>
    </dgm:pt>
    <dgm:pt modelId="{46CC991C-20B2-4364-B0B2-30D83F1219EC}" type="pres">
      <dgm:prSet presAssocID="{711BB183-9A04-4650-846F-BD3204138D36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0591E8BE-48BE-43D9-8C06-131CC416D518}" srcId="{FE955DC4-2FE8-43F8-96B8-49BB9CAC3757}" destId="{711BB183-9A04-4650-846F-BD3204138D36}" srcOrd="5" destOrd="0" parTransId="{70154189-1014-45B2-862F-9B4CD4398A07}" sibTransId="{DB610F30-F995-4DB3-A420-3FD8432C6ABE}"/>
    <dgm:cxn modelId="{7F355BB1-22C3-4664-84C6-9AB65ECD2AE1}" srcId="{FE955DC4-2FE8-43F8-96B8-49BB9CAC3757}" destId="{FD68974C-5F0E-4C9C-B660-A256DB970688}" srcOrd="3" destOrd="0" parTransId="{1F74863F-9D97-4101-B7AF-ED04070A4BE2}" sibTransId="{15681D5A-8286-4C47-AFDF-51776BE7FDDE}"/>
    <dgm:cxn modelId="{A152188A-53CF-4121-8E40-CBBE6C170827}" type="presOf" srcId="{E30C5B25-E0C8-4AC0-8845-482D06DE8C1A}" destId="{0F962AFB-F16A-4823-B9E0-1E7C9656A420}" srcOrd="0" destOrd="0" presId="urn:microsoft.com/office/officeart/2005/8/layout/default"/>
    <dgm:cxn modelId="{BECBDD6F-982A-44A7-A46D-8985091D66E0}" srcId="{FE955DC4-2FE8-43F8-96B8-49BB9CAC3757}" destId="{E30C5B25-E0C8-4AC0-8845-482D06DE8C1A}" srcOrd="4" destOrd="0" parTransId="{B4230A96-0A51-4194-8D17-0851D4D6A235}" sibTransId="{AAD83E55-D0B8-48E9-980D-347D63D475CE}"/>
    <dgm:cxn modelId="{3557C2B5-3D7B-4E9C-B54D-B38ECBA5EC8D}" srcId="{FE955DC4-2FE8-43F8-96B8-49BB9CAC3757}" destId="{69F86DEB-4EF4-46CD-A719-9090A5CEF783}" srcOrd="2" destOrd="0" parTransId="{839A2D63-9251-4A8D-8618-BEC78DC74273}" sibTransId="{21C51413-B039-40B2-BE9F-2037D24273C7}"/>
    <dgm:cxn modelId="{D5CFCAA7-521A-4BCC-8601-22B355E19CC2}" type="presOf" srcId="{2A989C73-BBA9-4634-B3C5-4E2809B74F7C}" destId="{83CB03BD-CE17-445C-AA1D-A39DA14400CA}" srcOrd="0" destOrd="0" presId="urn:microsoft.com/office/officeart/2005/8/layout/default"/>
    <dgm:cxn modelId="{49B8D200-ECC6-41E9-B97A-02C819271F9E}" type="presOf" srcId="{E20B0986-3096-462C-9772-25669BF08F0C}" destId="{0E43D3BC-36EA-4F7E-BBEA-EC1BCA4103B6}" srcOrd="0" destOrd="0" presId="urn:microsoft.com/office/officeart/2005/8/layout/default"/>
    <dgm:cxn modelId="{249FD428-3A8D-4B60-8BC7-F858D300E335}" type="presOf" srcId="{FD68974C-5F0E-4C9C-B660-A256DB970688}" destId="{E06B18CD-05E8-49D5-AB86-47E9A9F1E802}" srcOrd="0" destOrd="0" presId="urn:microsoft.com/office/officeart/2005/8/layout/default"/>
    <dgm:cxn modelId="{9095D41F-1ADB-4873-A835-352C236C1D32}" type="presOf" srcId="{711BB183-9A04-4650-846F-BD3204138D36}" destId="{46CC991C-20B2-4364-B0B2-30D83F1219EC}" srcOrd="0" destOrd="0" presId="urn:microsoft.com/office/officeart/2005/8/layout/default"/>
    <dgm:cxn modelId="{E7C29593-6327-4741-9BE2-D5B40724D13A}" type="presOf" srcId="{69F86DEB-4EF4-46CD-A719-9090A5CEF783}" destId="{1088EB39-CCC0-4AAE-AC43-2262C559806B}" srcOrd="0" destOrd="0" presId="urn:microsoft.com/office/officeart/2005/8/layout/default"/>
    <dgm:cxn modelId="{5F20C148-D701-4831-8852-142AFAC5D6EA}" srcId="{FE955DC4-2FE8-43F8-96B8-49BB9CAC3757}" destId="{2A989C73-BBA9-4634-B3C5-4E2809B74F7C}" srcOrd="0" destOrd="0" parTransId="{0C5506F0-FB19-4666-8EB1-C6EC4040995B}" sibTransId="{5CF8B468-600B-4765-A215-EEE8264BD26E}"/>
    <dgm:cxn modelId="{E95867FA-D159-4867-8365-F1DD5964DDF5}" srcId="{FE955DC4-2FE8-43F8-96B8-49BB9CAC3757}" destId="{E20B0986-3096-462C-9772-25669BF08F0C}" srcOrd="1" destOrd="0" parTransId="{9B51C9C7-95F5-49EC-8F09-78B62AE7AB74}" sibTransId="{1CEE5F35-267D-4A72-82C1-A38566FC4C3D}"/>
    <dgm:cxn modelId="{BB5330B4-96C0-487F-AD68-93B943A23EB2}" type="presOf" srcId="{FE955DC4-2FE8-43F8-96B8-49BB9CAC3757}" destId="{9CDA1B63-6547-4B23-83BB-88571DA70218}" srcOrd="0" destOrd="0" presId="urn:microsoft.com/office/officeart/2005/8/layout/default"/>
    <dgm:cxn modelId="{CA9C5716-D564-4430-B462-CA1D157C06FD}" type="presParOf" srcId="{9CDA1B63-6547-4B23-83BB-88571DA70218}" destId="{83CB03BD-CE17-445C-AA1D-A39DA14400CA}" srcOrd="0" destOrd="0" presId="urn:microsoft.com/office/officeart/2005/8/layout/default"/>
    <dgm:cxn modelId="{4F4CE868-3EDA-42F1-A95C-65A954A44D4C}" type="presParOf" srcId="{9CDA1B63-6547-4B23-83BB-88571DA70218}" destId="{D5807EF2-5B4A-4648-9534-8437158CA4B1}" srcOrd="1" destOrd="0" presId="urn:microsoft.com/office/officeart/2005/8/layout/default"/>
    <dgm:cxn modelId="{40845EE7-5D7E-48DE-BCDA-12986F251C6C}" type="presParOf" srcId="{9CDA1B63-6547-4B23-83BB-88571DA70218}" destId="{0E43D3BC-36EA-4F7E-BBEA-EC1BCA4103B6}" srcOrd="2" destOrd="0" presId="urn:microsoft.com/office/officeart/2005/8/layout/default"/>
    <dgm:cxn modelId="{59A7123C-CAB9-4D08-B5BB-71BFE40022C6}" type="presParOf" srcId="{9CDA1B63-6547-4B23-83BB-88571DA70218}" destId="{3E4B5A80-A69F-45FF-A827-766C17C6910C}" srcOrd="3" destOrd="0" presId="urn:microsoft.com/office/officeart/2005/8/layout/default"/>
    <dgm:cxn modelId="{1F8702F0-52FA-4F18-9318-936136432CAE}" type="presParOf" srcId="{9CDA1B63-6547-4B23-83BB-88571DA70218}" destId="{1088EB39-CCC0-4AAE-AC43-2262C559806B}" srcOrd="4" destOrd="0" presId="urn:microsoft.com/office/officeart/2005/8/layout/default"/>
    <dgm:cxn modelId="{D292A3DF-C098-4F4B-A618-422C7359645B}" type="presParOf" srcId="{9CDA1B63-6547-4B23-83BB-88571DA70218}" destId="{A132E858-E1BA-474D-A69C-40899FFBD0E6}" srcOrd="5" destOrd="0" presId="urn:microsoft.com/office/officeart/2005/8/layout/default"/>
    <dgm:cxn modelId="{DE8B530F-5876-4800-A5FC-48DA8FF80D95}" type="presParOf" srcId="{9CDA1B63-6547-4B23-83BB-88571DA70218}" destId="{E06B18CD-05E8-49D5-AB86-47E9A9F1E802}" srcOrd="6" destOrd="0" presId="urn:microsoft.com/office/officeart/2005/8/layout/default"/>
    <dgm:cxn modelId="{3E0C04CC-9C1A-4EF7-B5C4-098DE51BADC7}" type="presParOf" srcId="{9CDA1B63-6547-4B23-83BB-88571DA70218}" destId="{4BB4AD83-AA14-4241-B4FE-9E06BFE528FE}" srcOrd="7" destOrd="0" presId="urn:microsoft.com/office/officeart/2005/8/layout/default"/>
    <dgm:cxn modelId="{C5082678-2B9D-4428-A946-A133DD48DBA3}" type="presParOf" srcId="{9CDA1B63-6547-4B23-83BB-88571DA70218}" destId="{0F962AFB-F16A-4823-B9E0-1E7C9656A420}" srcOrd="8" destOrd="0" presId="urn:microsoft.com/office/officeart/2005/8/layout/default"/>
    <dgm:cxn modelId="{1D7E69E5-6E9B-4033-886A-BB3822CEB796}" type="presParOf" srcId="{9CDA1B63-6547-4B23-83BB-88571DA70218}" destId="{49755B50-73FB-4418-914F-F9E2126F7466}" srcOrd="9" destOrd="0" presId="urn:microsoft.com/office/officeart/2005/8/layout/default"/>
    <dgm:cxn modelId="{DAEC997B-AE8F-4D46-A651-3ED4A094D2D6}" type="presParOf" srcId="{9CDA1B63-6547-4B23-83BB-88571DA70218}" destId="{46CC991C-20B2-4364-B0B2-30D83F1219E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5B179B8-78F3-45CB-AEEB-B1B4059506FB}" type="doc">
      <dgm:prSet loTypeId="urn:microsoft.com/office/officeart/2005/8/layout/h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lt-LT"/>
        </a:p>
      </dgm:t>
    </dgm:pt>
    <dgm:pt modelId="{4B150690-C2E1-4F65-835D-F578A113617F}">
      <dgm:prSet phldrT="[Text]" custT="1"/>
      <dgm:spPr/>
      <dgm:t>
        <a:bodyPr/>
        <a:lstStyle/>
        <a:p>
          <a:r>
            <a:rPr lang="lt-LT" sz="2000" dirty="0"/>
            <a:t>Elektrinės įrengtoji galia</a:t>
          </a:r>
        </a:p>
        <a:p>
          <a:r>
            <a:rPr lang="lt-LT" sz="2000" b="1" dirty="0"/>
            <a:t>≥</a:t>
          </a:r>
          <a:r>
            <a:rPr lang="lt-LT" sz="2000" dirty="0"/>
            <a:t> 100 kW</a:t>
          </a:r>
        </a:p>
      </dgm:t>
    </dgm:pt>
    <dgm:pt modelId="{917B9231-2011-4402-89E0-55B1D28D298C}" type="parTrans" cxnId="{9CA2F9A3-CEE6-45FE-AF27-8A187EB30F1A}">
      <dgm:prSet/>
      <dgm:spPr/>
      <dgm:t>
        <a:bodyPr/>
        <a:lstStyle/>
        <a:p>
          <a:endParaRPr lang="lt-LT"/>
        </a:p>
      </dgm:t>
    </dgm:pt>
    <dgm:pt modelId="{8F5DC3B8-BBAE-4752-B24D-0F07BCC09238}" type="sibTrans" cxnId="{9CA2F9A3-CEE6-45FE-AF27-8A187EB30F1A}">
      <dgm:prSet/>
      <dgm:spPr/>
      <dgm:t>
        <a:bodyPr/>
        <a:lstStyle/>
        <a:p>
          <a:endParaRPr lang="lt-LT"/>
        </a:p>
      </dgm:t>
    </dgm:pt>
    <dgm:pt modelId="{9A18C090-638B-4965-A1B4-CF01FDED2D4B}">
      <dgm:prSet phldrT="[Text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lt-LT" sz="2000" dirty="0"/>
            <a:t>Elektrinės įrengtoji galia</a:t>
          </a:r>
        </a:p>
        <a:p>
          <a:r>
            <a:rPr lang="lt-LT" sz="2000" b="1" dirty="0"/>
            <a:t>≥</a:t>
          </a:r>
          <a:r>
            <a:rPr lang="lt-LT" sz="2000" dirty="0"/>
            <a:t> 100 kW</a:t>
          </a:r>
        </a:p>
      </dgm:t>
    </dgm:pt>
    <dgm:pt modelId="{CE6F5264-098C-4937-855A-D6AB79E3D7CC}" type="parTrans" cxnId="{DBD7CBDD-3AF1-41AE-9142-BB27D228408A}">
      <dgm:prSet/>
      <dgm:spPr/>
      <dgm:t>
        <a:bodyPr/>
        <a:lstStyle/>
        <a:p>
          <a:endParaRPr lang="lt-LT"/>
        </a:p>
      </dgm:t>
    </dgm:pt>
    <dgm:pt modelId="{932EB1EC-0EBD-49CF-A5B8-88880F26EA29}" type="sibTrans" cxnId="{DBD7CBDD-3AF1-41AE-9142-BB27D228408A}">
      <dgm:prSet/>
      <dgm:spPr/>
      <dgm:t>
        <a:bodyPr/>
        <a:lstStyle/>
        <a:p>
          <a:endParaRPr lang="lt-LT"/>
        </a:p>
      </dgm:t>
    </dgm:pt>
    <dgm:pt modelId="{4744B8F8-7CF1-4715-8962-E72DAB99405D}">
      <dgm:prSet phldrT="[Text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lt-LT" sz="2000" dirty="0"/>
            <a:t>Elektrinės įrengtoji galia</a:t>
          </a:r>
        </a:p>
        <a:p>
          <a:r>
            <a:rPr lang="lt-LT" sz="2000" b="1" dirty="0"/>
            <a:t>&lt;</a:t>
          </a:r>
          <a:r>
            <a:rPr lang="lt-LT" sz="2000" dirty="0"/>
            <a:t> 100 kW</a:t>
          </a:r>
        </a:p>
      </dgm:t>
    </dgm:pt>
    <dgm:pt modelId="{779EA460-51C6-4D03-90C3-3F4AD606B2FD}" type="parTrans" cxnId="{DE597685-5DFF-4C8B-9FB0-AFA862E672B0}">
      <dgm:prSet/>
      <dgm:spPr/>
      <dgm:t>
        <a:bodyPr/>
        <a:lstStyle/>
        <a:p>
          <a:endParaRPr lang="lt-LT"/>
        </a:p>
      </dgm:t>
    </dgm:pt>
    <dgm:pt modelId="{43BFE20A-05B5-4F19-95E4-BE78743F0FB4}" type="sibTrans" cxnId="{DE597685-5DFF-4C8B-9FB0-AFA862E672B0}">
      <dgm:prSet/>
      <dgm:spPr/>
      <dgm:t>
        <a:bodyPr/>
        <a:lstStyle/>
        <a:p>
          <a:endParaRPr lang="lt-LT"/>
        </a:p>
      </dgm:t>
    </dgm:pt>
    <dgm:pt modelId="{94C10575-78CB-45CD-B9AD-2149DAB47B65}">
      <dgm:prSet phldrT="[Text]"/>
      <dgm:spPr/>
      <dgm:t>
        <a:bodyPr/>
        <a:lstStyle/>
        <a:p>
          <a:pPr>
            <a:buFontTx/>
            <a:buNone/>
          </a:pPr>
          <a:r>
            <a:rPr lang="lt-LT" dirty="0"/>
            <a:t>VERT teikiamas prašymas dėl AIE bendrijos statuso suteikimo</a:t>
          </a:r>
        </a:p>
      </dgm:t>
    </dgm:pt>
    <dgm:pt modelId="{E1CEC62A-CFB2-488F-B9FD-73FDB7D58607}" type="parTrans" cxnId="{359AB86E-9C34-4975-9EFF-BD1F84E0BA68}">
      <dgm:prSet/>
      <dgm:spPr/>
      <dgm:t>
        <a:bodyPr/>
        <a:lstStyle/>
        <a:p>
          <a:endParaRPr lang="lt-LT"/>
        </a:p>
      </dgm:t>
    </dgm:pt>
    <dgm:pt modelId="{E5A55517-C114-4F47-9CBA-8C1E8E231010}" type="sibTrans" cxnId="{359AB86E-9C34-4975-9EFF-BD1F84E0BA68}">
      <dgm:prSet/>
      <dgm:spPr/>
      <dgm:t>
        <a:bodyPr/>
        <a:lstStyle/>
        <a:p>
          <a:endParaRPr lang="lt-LT"/>
        </a:p>
      </dgm:t>
    </dgm:pt>
    <dgm:pt modelId="{169EB132-E2F7-4D09-A95D-438AABC22C55}">
      <dgm:prSet phldrT="[Text]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lt-LT" dirty="0"/>
            <a:t>Turint leidimus, VERT teikiama atitikties Atsinaujinančių išteklių energetikos įstatymo reikalavimams deklaracija (taisyklių 3 priedas)</a:t>
          </a:r>
          <a:endParaRPr lang="lt-LT" b="0" dirty="0"/>
        </a:p>
      </dgm:t>
    </dgm:pt>
    <dgm:pt modelId="{E4D01678-02A4-46D8-982E-E5E5DE3EEBDB}" type="parTrans" cxnId="{05AE634E-9955-4AA9-BC6B-EBFBB212622E}">
      <dgm:prSet/>
      <dgm:spPr/>
      <dgm:t>
        <a:bodyPr/>
        <a:lstStyle/>
        <a:p>
          <a:endParaRPr lang="lt-LT"/>
        </a:p>
      </dgm:t>
    </dgm:pt>
    <dgm:pt modelId="{75FBB5D8-29E2-45EB-BC3B-FF41CD5BDF10}" type="sibTrans" cxnId="{05AE634E-9955-4AA9-BC6B-EBFBB212622E}">
      <dgm:prSet/>
      <dgm:spPr/>
      <dgm:t>
        <a:bodyPr/>
        <a:lstStyle/>
        <a:p>
          <a:endParaRPr lang="lt-LT"/>
        </a:p>
      </dgm:t>
    </dgm:pt>
    <dgm:pt modelId="{67F16835-21E7-477D-84F4-0F202062158F}">
      <dgm:prSet phldrT="[Text]"/>
      <dgm:spPr/>
      <dgm:t>
        <a:bodyPr/>
        <a:lstStyle/>
        <a:p>
          <a:pPr>
            <a:buFontTx/>
            <a:buNone/>
          </a:pPr>
          <a:r>
            <a:rPr lang="lt-LT" dirty="0"/>
            <a:t>Leidimų išdavimo metu VERT teikiamas nustatytos formos prašymas (taisyklių 1 priedas)</a:t>
          </a:r>
        </a:p>
      </dgm:t>
    </dgm:pt>
    <dgm:pt modelId="{E9705FD2-DF81-46AA-8CDC-4A7DBB346289}" type="sibTrans" cxnId="{587F0D3D-0568-4A54-B94E-76D9D0F55712}">
      <dgm:prSet/>
      <dgm:spPr/>
      <dgm:t>
        <a:bodyPr/>
        <a:lstStyle/>
        <a:p>
          <a:endParaRPr lang="lt-LT"/>
        </a:p>
      </dgm:t>
    </dgm:pt>
    <dgm:pt modelId="{425F4487-8220-4160-8C7F-8BB0B6721FA9}" type="parTrans" cxnId="{587F0D3D-0568-4A54-B94E-76D9D0F55712}">
      <dgm:prSet/>
      <dgm:spPr/>
      <dgm:t>
        <a:bodyPr/>
        <a:lstStyle/>
        <a:p>
          <a:endParaRPr lang="lt-LT"/>
        </a:p>
      </dgm:t>
    </dgm:pt>
    <dgm:pt modelId="{D262A36E-01D4-4558-ADAC-40D9FD9343A0}" type="pres">
      <dgm:prSet presAssocID="{75B179B8-78F3-45CB-AEEB-B1B4059506F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lt-LT"/>
        </a:p>
      </dgm:t>
    </dgm:pt>
    <dgm:pt modelId="{76199EC8-4B79-4241-8484-13FF7708A42F}" type="pres">
      <dgm:prSet presAssocID="{4B150690-C2E1-4F65-835D-F578A113617F}" presName="composite" presStyleCnt="0"/>
      <dgm:spPr/>
    </dgm:pt>
    <dgm:pt modelId="{3CE25FC0-A9FA-416F-95BC-953427F80AB7}" type="pres">
      <dgm:prSet presAssocID="{4B150690-C2E1-4F65-835D-F578A113617F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210BFCC4-758C-4269-9658-67D74E273009}" type="pres">
      <dgm:prSet presAssocID="{4B150690-C2E1-4F65-835D-F578A113617F}" presName="desTx" presStyleLbl="alignAccFollowNode1" presStyleIdx="0" presStyleCnt="3" custLinFactNeighborX="-103" custLinFactNeighborY="293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1F332049-5F59-4192-BBB6-6EA87FB672A7}" type="pres">
      <dgm:prSet presAssocID="{8F5DC3B8-BBAE-4752-B24D-0F07BCC09238}" presName="space" presStyleCnt="0"/>
      <dgm:spPr/>
    </dgm:pt>
    <dgm:pt modelId="{6257BEDE-2569-45EB-B152-9AAB361A77C6}" type="pres">
      <dgm:prSet presAssocID="{9A18C090-638B-4965-A1B4-CF01FDED2D4B}" presName="composite" presStyleCnt="0"/>
      <dgm:spPr/>
    </dgm:pt>
    <dgm:pt modelId="{F7D4EBCE-A5D7-4BFD-8572-8BFC2C133B29}" type="pres">
      <dgm:prSet presAssocID="{9A18C090-638B-4965-A1B4-CF01FDED2D4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1366C875-B756-426F-97D2-15ACF6921FDF}" type="pres">
      <dgm:prSet presAssocID="{9A18C090-638B-4965-A1B4-CF01FDED2D4B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2B111D68-C0F2-43EF-A557-561F203949A8}" type="pres">
      <dgm:prSet presAssocID="{932EB1EC-0EBD-49CF-A5B8-88880F26EA29}" presName="space" presStyleCnt="0"/>
      <dgm:spPr/>
    </dgm:pt>
    <dgm:pt modelId="{4AB7D670-22C8-45BD-9897-13CC471D145B}" type="pres">
      <dgm:prSet presAssocID="{4744B8F8-7CF1-4715-8962-E72DAB99405D}" presName="composite" presStyleCnt="0"/>
      <dgm:spPr/>
    </dgm:pt>
    <dgm:pt modelId="{843CB56E-114F-43BA-B507-794ACBE404D5}" type="pres">
      <dgm:prSet presAssocID="{4744B8F8-7CF1-4715-8962-E72DAB99405D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82415CB6-7202-46F4-9139-5A9B3C1C4DF6}" type="pres">
      <dgm:prSet presAssocID="{4744B8F8-7CF1-4715-8962-E72DAB99405D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DBD7CBDD-3AF1-41AE-9142-BB27D228408A}" srcId="{75B179B8-78F3-45CB-AEEB-B1B4059506FB}" destId="{9A18C090-638B-4965-A1B4-CF01FDED2D4B}" srcOrd="1" destOrd="0" parTransId="{CE6F5264-098C-4937-855A-D6AB79E3D7CC}" sibTransId="{932EB1EC-0EBD-49CF-A5B8-88880F26EA29}"/>
    <dgm:cxn modelId="{2020C240-E475-48A7-B736-CE893BF834D4}" type="presOf" srcId="{169EB132-E2F7-4D09-A95D-438AABC22C55}" destId="{1366C875-B756-426F-97D2-15ACF6921FDF}" srcOrd="0" destOrd="0" presId="urn:microsoft.com/office/officeart/2005/8/layout/hList1"/>
    <dgm:cxn modelId="{5948155E-C3B1-4982-9672-3B8ED82882D9}" type="presOf" srcId="{4B150690-C2E1-4F65-835D-F578A113617F}" destId="{3CE25FC0-A9FA-416F-95BC-953427F80AB7}" srcOrd="0" destOrd="0" presId="urn:microsoft.com/office/officeart/2005/8/layout/hList1"/>
    <dgm:cxn modelId="{2A4B809D-FF7C-4567-B1F9-7AE4BBC2703B}" type="presOf" srcId="{4744B8F8-7CF1-4715-8962-E72DAB99405D}" destId="{843CB56E-114F-43BA-B507-794ACBE404D5}" srcOrd="0" destOrd="0" presId="urn:microsoft.com/office/officeart/2005/8/layout/hList1"/>
    <dgm:cxn modelId="{359AB86E-9C34-4975-9EFF-BD1F84E0BA68}" srcId="{4744B8F8-7CF1-4715-8962-E72DAB99405D}" destId="{94C10575-78CB-45CD-B9AD-2149DAB47B65}" srcOrd="0" destOrd="0" parTransId="{E1CEC62A-CFB2-488F-B9FD-73FDB7D58607}" sibTransId="{E5A55517-C114-4F47-9CBA-8C1E8E231010}"/>
    <dgm:cxn modelId="{041DB3B5-43F0-4336-9B62-4E65E2C550F2}" type="presOf" srcId="{75B179B8-78F3-45CB-AEEB-B1B4059506FB}" destId="{D262A36E-01D4-4558-ADAC-40D9FD9343A0}" srcOrd="0" destOrd="0" presId="urn:microsoft.com/office/officeart/2005/8/layout/hList1"/>
    <dgm:cxn modelId="{98E1B7B4-7864-48B5-BECB-8B42FB012FC0}" type="presOf" srcId="{9A18C090-638B-4965-A1B4-CF01FDED2D4B}" destId="{F7D4EBCE-A5D7-4BFD-8572-8BFC2C133B29}" srcOrd="0" destOrd="0" presId="urn:microsoft.com/office/officeart/2005/8/layout/hList1"/>
    <dgm:cxn modelId="{1472EAA5-39F9-4C58-8857-AFEB119776C7}" type="presOf" srcId="{94C10575-78CB-45CD-B9AD-2149DAB47B65}" destId="{82415CB6-7202-46F4-9139-5A9B3C1C4DF6}" srcOrd="0" destOrd="0" presId="urn:microsoft.com/office/officeart/2005/8/layout/hList1"/>
    <dgm:cxn modelId="{587F0D3D-0568-4A54-B94E-76D9D0F55712}" srcId="{4B150690-C2E1-4F65-835D-F578A113617F}" destId="{67F16835-21E7-477D-84F4-0F202062158F}" srcOrd="0" destOrd="0" parTransId="{425F4487-8220-4160-8C7F-8BB0B6721FA9}" sibTransId="{E9705FD2-DF81-46AA-8CDC-4A7DBB346289}"/>
    <dgm:cxn modelId="{9CA2F9A3-CEE6-45FE-AF27-8A187EB30F1A}" srcId="{75B179B8-78F3-45CB-AEEB-B1B4059506FB}" destId="{4B150690-C2E1-4F65-835D-F578A113617F}" srcOrd="0" destOrd="0" parTransId="{917B9231-2011-4402-89E0-55B1D28D298C}" sibTransId="{8F5DC3B8-BBAE-4752-B24D-0F07BCC09238}"/>
    <dgm:cxn modelId="{F61C6D3A-E793-49ED-9741-4D27E5A1D552}" type="presOf" srcId="{67F16835-21E7-477D-84F4-0F202062158F}" destId="{210BFCC4-758C-4269-9658-67D74E273009}" srcOrd="0" destOrd="0" presId="urn:microsoft.com/office/officeart/2005/8/layout/hList1"/>
    <dgm:cxn modelId="{05AE634E-9955-4AA9-BC6B-EBFBB212622E}" srcId="{9A18C090-638B-4965-A1B4-CF01FDED2D4B}" destId="{169EB132-E2F7-4D09-A95D-438AABC22C55}" srcOrd="0" destOrd="0" parTransId="{E4D01678-02A4-46D8-982E-E5E5DE3EEBDB}" sibTransId="{75FBB5D8-29E2-45EB-BC3B-FF41CD5BDF10}"/>
    <dgm:cxn modelId="{DE597685-5DFF-4C8B-9FB0-AFA862E672B0}" srcId="{75B179B8-78F3-45CB-AEEB-B1B4059506FB}" destId="{4744B8F8-7CF1-4715-8962-E72DAB99405D}" srcOrd="2" destOrd="0" parTransId="{779EA460-51C6-4D03-90C3-3F4AD606B2FD}" sibTransId="{43BFE20A-05B5-4F19-95E4-BE78743F0FB4}"/>
    <dgm:cxn modelId="{8917403E-CB52-4E7F-A650-E5D7FCDDE8FE}" type="presParOf" srcId="{D262A36E-01D4-4558-ADAC-40D9FD9343A0}" destId="{76199EC8-4B79-4241-8484-13FF7708A42F}" srcOrd="0" destOrd="0" presId="urn:microsoft.com/office/officeart/2005/8/layout/hList1"/>
    <dgm:cxn modelId="{2EC3D470-6C54-4581-81DC-5351DC08CD4D}" type="presParOf" srcId="{76199EC8-4B79-4241-8484-13FF7708A42F}" destId="{3CE25FC0-A9FA-416F-95BC-953427F80AB7}" srcOrd="0" destOrd="0" presId="urn:microsoft.com/office/officeart/2005/8/layout/hList1"/>
    <dgm:cxn modelId="{F5B0D6E5-AE33-47B3-AF29-EA8A7CC636B6}" type="presParOf" srcId="{76199EC8-4B79-4241-8484-13FF7708A42F}" destId="{210BFCC4-758C-4269-9658-67D74E273009}" srcOrd="1" destOrd="0" presId="urn:microsoft.com/office/officeart/2005/8/layout/hList1"/>
    <dgm:cxn modelId="{3BB44382-AC16-49C3-BDBF-C79A406E0DF0}" type="presParOf" srcId="{D262A36E-01D4-4558-ADAC-40D9FD9343A0}" destId="{1F332049-5F59-4192-BBB6-6EA87FB672A7}" srcOrd="1" destOrd="0" presId="urn:microsoft.com/office/officeart/2005/8/layout/hList1"/>
    <dgm:cxn modelId="{ED09DC05-226D-44E5-BB0F-065B272CFFFB}" type="presParOf" srcId="{D262A36E-01D4-4558-ADAC-40D9FD9343A0}" destId="{6257BEDE-2569-45EB-B152-9AAB361A77C6}" srcOrd="2" destOrd="0" presId="urn:microsoft.com/office/officeart/2005/8/layout/hList1"/>
    <dgm:cxn modelId="{04B42E71-C88E-41EB-A1A4-07D0E7FBDB9B}" type="presParOf" srcId="{6257BEDE-2569-45EB-B152-9AAB361A77C6}" destId="{F7D4EBCE-A5D7-4BFD-8572-8BFC2C133B29}" srcOrd="0" destOrd="0" presId="urn:microsoft.com/office/officeart/2005/8/layout/hList1"/>
    <dgm:cxn modelId="{C148E27E-79C5-44A4-BE59-093E78F7C966}" type="presParOf" srcId="{6257BEDE-2569-45EB-B152-9AAB361A77C6}" destId="{1366C875-B756-426F-97D2-15ACF6921FDF}" srcOrd="1" destOrd="0" presId="urn:microsoft.com/office/officeart/2005/8/layout/hList1"/>
    <dgm:cxn modelId="{E4138216-211A-4A19-B7F7-0ACC4B0D9722}" type="presParOf" srcId="{D262A36E-01D4-4558-ADAC-40D9FD9343A0}" destId="{2B111D68-C0F2-43EF-A557-561F203949A8}" srcOrd="3" destOrd="0" presId="urn:microsoft.com/office/officeart/2005/8/layout/hList1"/>
    <dgm:cxn modelId="{552DCF92-2BD8-4E1B-93CF-028DBBD9F361}" type="presParOf" srcId="{D262A36E-01D4-4558-ADAC-40D9FD9343A0}" destId="{4AB7D670-22C8-45BD-9897-13CC471D145B}" srcOrd="4" destOrd="0" presId="urn:microsoft.com/office/officeart/2005/8/layout/hList1"/>
    <dgm:cxn modelId="{902448EA-7189-46BA-95E3-881481AF605A}" type="presParOf" srcId="{4AB7D670-22C8-45BD-9897-13CC471D145B}" destId="{843CB56E-114F-43BA-B507-794ACBE404D5}" srcOrd="0" destOrd="0" presId="urn:microsoft.com/office/officeart/2005/8/layout/hList1"/>
    <dgm:cxn modelId="{76D9DE7A-3AE6-464B-A351-6BD3E40DF3D4}" type="presParOf" srcId="{4AB7D670-22C8-45BD-9897-13CC471D145B}" destId="{82415CB6-7202-46F4-9139-5A9B3C1C4DF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5B179B8-78F3-45CB-AEEB-B1B4059506FB}" type="doc">
      <dgm:prSet loTypeId="urn:microsoft.com/office/officeart/2005/8/layout/h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lt-LT"/>
        </a:p>
      </dgm:t>
    </dgm:pt>
    <dgm:pt modelId="{4B150690-C2E1-4F65-835D-F578A113617F}">
      <dgm:prSet phldrT="[Text]" custT="1"/>
      <dgm:spPr/>
      <dgm:t>
        <a:bodyPr/>
        <a:lstStyle/>
        <a:p>
          <a:r>
            <a:rPr lang="lt-LT" sz="1700" dirty="0"/>
            <a:t>Pagamintos elektros energijos realizavimo tvarka</a:t>
          </a:r>
        </a:p>
      </dgm:t>
    </dgm:pt>
    <dgm:pt modelId="{917B9231-2011-4402-89E0-55B1D28D298C}" type="parTrans" cxnId="{9CA2F9A3-CEE6-45FE-AF27-8A187EB30F1A}">
      <dgm:prSet/>
      <dgm:spPr/>
      <dgm:t>
        <a:bodyPr/>
        <a:lstStyle/>
        <a:p>
          <a:endParaRPr lang="lt-LT"/>
        </a:p>
      </dgm:t>
    </dgm:pt>
    <dgm:pt modelId="{8F5DC3B8-BBAE-4752-B24D-0F07BCC09238}" type="sibTrans" cxnId="{9CA2F9A3-CEE6-45FE-AF27-8A187EB30F1A}">
      <dgm:prSet/>
      <dgm:spPr/>
      <dgm:t>
        <a:bodyPr/>
        <a:lstStyle/>
        <a:p>
          <a:endParaRPr lang="lt-LT"/>
        </a:p>
      </dgm:t>
    </dgm:pt>
    <dgm:pt modelId="{67F16835-21E7-477D-84F4-0F202062158F}">
      <dgm:prSet phldrT="[Text]"/>
      <dgm:spPr/>
      <dgm:t>
        <a:bodyPr/>
        <a:lstStyle/>
        <a:p>
          <a:pPr>
            <a:buFontTx/>
            <a:buNone/>
          </a:pPr>
          <a:r>
            <a:rPr lang="lt-LT" dirty="0"/>
            <a:t>Kaip pagaminta elektra paskirstoma AIE bendrijos dalyviams – </a:t>
          </a:r>
          <a:r>
            <a:rPr lang="lt-LT" dirty="0">
              <a:hlinkClick xmlns:r="http://schemas.openxmlformats.org/officeDocument/2006/relationships" r:id="rId1"/>
            </a:rPr>
            <a:t>Elektros energijos tiekimo ir naudojimo taisyklės</a:t>
          </a:r>
          <a:endParaRPr lang="lt-LT" dirty="0"/>
        </a:p>
      </dgm:t>
    </dgm:pt>
    <dgm:pt modelId="{425F4487-8220-4160-8C7F-8BB0B6721FA9}" type="parTrans" cxnId="{587F0D3D-0568-4A54-B94E-76D9D0F55712}">
      <dgm:prSet/>
      <dgm:spPr/>
      <dgm:t>
        <a:bodyPr/>
        <a:lstStyle/>
        <a:p>
          <a:endParaRPr lang="lt-LT"/>
        </a:p>
      </dgm:t>
    </dgm:pt>
    <dgm:pt modelId="{E9705FD2-DF81-46AA-8CDC-4A7DBB346289}" type="sibTrans" cxnId="{587F0D3D-0568-4A54-B94E-76D9D0F55712}">
      <dgm:prSet/>
      <dgm:spPr/>
      <dgm:t>
        <a:bodyPr/>
        <a:lstStyle/>
        <a:p>
          <a:endParaRPr lang="lt-LT"/>
        </a:p>
      </dgm:t>
    </dgm:pt>
    <dgm:pt modelId="{9A18C090-638B-4965-A1B4-CF01FDED2D4B}">
      <dgm:prSet phldrT="[Text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lt-LT" sz="1700" dirty="0"/>
            <a:t>Elektros energijos gamybos įrenginių administravimo ir eksploatavimo tvarka</a:t>
          </a:r>
        </a:p>
      </dgm:t>
    </dgm:pt>
    <dgm:pt modelId="{CE6F5264-098C-4937-855A-D6AB79E3D7CC}" type="parTrans" cxnId="{DBD7CBDD-3AF1-41AE-9142-BB27D228408A}">
      <dgm:prSet/>
      <dgm:spPr/>
      <dgm:t>
        <a:bodyPr/>
        <a:lstStyle/>
        <a:p>
          <a:endParaRPr lang="lt-LT"/>
        </a:p>
      </dgm:t>
    </dgm:pt>
    <dgm:pt modelId="{932EB1EC-0EBD-49CF-A5B8-88880F26EA29}" type="sibTrans" cxnId="{DBD7CBDD-3AF1-41AE-9142-BB27D228408A}">
      <dgm:prSet/>
      <dgm:spPr/>
      <dgm:t>
        <a:bodyPr/>
        <a:lstStyle/>
        <a:p>
          <a:endParaRPr lang="lt-LT"/>
        </a:p>
      </dgm:t>
    </dgm:pt>
    <dgm:pt modelId="{92BE5CF9-94B7-49B3-83AC-1D49DCB1D7D0}">
      <dgm:prSet phldrT="[Text]"/>
      <dgm:spPr/>
      <dgm:t>
        <a:bodyPr/>
        <a:lstStyle/>
        <a:p>
          <a:r>
            <a:rPr lang="lt-LT" dirty="0">
              <a:hlinkClick xmlns:r="http://schemas.openxmlformats.org/officeDocument/2006/relationships" r:id="rId2"/>
            </a:rPr>
            <a:t>ir kita</a:t>
          </a:r>
          <a:endParaRPr lang="lt-LT" dirty="0"/>
        </a:p>
      </dgm:t>
    </dgm:pt>
    <dgm:pt modelId="{E08176BC-CECC-4484-9381-282AA037371D}" type="parTrans" cxnId="{D0DF542A-73E3-4DD3-A176-0D101416D20D}">
      <dgm:prSet/>
      <dgm:spPr/>
      <dgm:t>
        <a:bodyPr/>
        <a:lstStyle/>
        <a:p>
          <a:endParaRPr lang="lt-LT"/>
        </a:p>
      </dgm:t>
    </dgm:pt>
    <dgm:pt modelId="{05AB3C50-3A1E-4E83-8A5C-E94AEA46FFE2}" type="sibTrans" cxnId="{D0DF542A-73E3-4DD3-A176-0D101416D20D}">
      <dgm:prSet/>
      <dgm:spPr/>
      <dgm:t>
        <a:bodyPr/>
        <a:lstStyle/>
        <a:p>
          <a:endParaRPr lang="lt-LT"/>
        </a:p>
      </dgm:t>
    </dgm:pt>
    <dgm:pt modelId="{4744B8F8-7CF1-4715-8962-E72DAB99405D}">
      <dgm:prSet phldrT="[Text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lt-LT" sz="1700" dirty="0"/>
            <a:t>Pajamų, gautų vykdant energijos gamybos veiklą, paskirstymo tvarka</a:t>
          </a:r>
        </a:p>
      </dgm:t>
    </dgm:pt>
    <dgm:pt modelId="{779EA460-51C6-4D03-90C3-3F4AD606B2FD}" type="parTrans" cxnId="{DE597685-5DFF-4C8B-9FB0-AFA862E672B0}">
      <dgm:prSet/>
      <dgm:spPr/>
      <dgm:t>
        <a:bodyPr/>
        <a:lstStyle/>
        <a:p>
          <a:endParaRPr lang="lt-LT"/>
        </a:p>
      </dgm:t>
    </dgm:pt>
    <dgm:pt modelId="{43BFE20A-05B5-4F19-95E4-BE78743F0FB4}" type="sibTrans" cxnId="{DE597685-5DFF-4C8B-9FB0-AFA862E672B0}">
      <dgm:prSet/>
      <dgm:spPr/>
      <dgm:t>
        <a:bodyPr/>
        <a:lstStyle/>
        <a:p>
          <a:endParaRPr lang="lt-LT"/>
        </a:p>
      </dgm:t>
    </dgm:pt>
    <dgm:pt modelId="{94C10575-78CB-45CD-B9AD-2149DAB47B65}">
      <dgm:prSet phldrT="[Text]"/>
      <dgm:spPr/>
      <dgm:t>
        <a:bodyPr/>
        <a:lstStyle/>
        <a:p>
          <a:pPr>
            <a:buFontTx/>
            <a:buNone/>
          </a:pPr>
          <a:r>
            <a:rPr lang="lt-LT" dirty="0"/>
            <a:t>Nustatoma tvarka, kaip AIE bendrijos lėšos ir (arba) už parduotą elektrą gautos lėšos bus naudojamos:</a:t>
          </a:r>
        </a:p>
      </dgm:t>
    </dgm:pt>
    <dgm:pt modelId="{E1CEC62A-CFB2-488F-B9FD-73FDB7D58607}" type="parTrans" cxnId="{359AB86E-9C34-4975-9EFF-BD1F84E0BA68}">
      <dgm:prSet/>
      <dgm:spPr/>
      <dgm:t>
        <a:bodyPr/>
        <a:lstStyle/>
        <a:p>
          <a:endParaRPr lang="lt-LT"/>
        </a:p>
      </dgm:t>
    </dgm:pt>
    <dgm:pt modelId="{E5A55517-C114-4F47-9CBA-8C1E8E231010}" type="sibTrans" cxnId="{359AB86E-9C34-4975-9EFF-BD1F84E0BA68}">
      <dgm:prSet/>
      <dgm:spPr/>
      <dgm:t>
        <a:bodyPr/>
        <a:lstStyle/>
        <a:p>
          <a:endParaRPr lang="lt-LT"/>
        </a:p>
      </dgm:t>
    </dgm:pt>
    <dgm:pt modelId="{05CD2488-449D-4C90-95CB-2132833BAE0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lt-LT" b="0" i="0" dirty="0">
              <a:hlinkClick xmlns:r="http://schemas.openxmlformats.org/officeDocument/2006/relationships" r:id="rId3"/>
            </a:rPr>
            <a:t>Elektros tinklų naudojimo taisyklės</a:t>
          </a:r>
          <a:endParaRPr lang="lt-LT" b="0" i="0" dirty="0"/>
        </a:p>
      </dgm:t>
    </dgm:pt>
    <dgm:pt modelId="{856834E0-DA1E-4451-A4F0-A77B5ECB94BA}" type="parTrans" cxnId="{E0835629-DE30-4635-87D3-2B010CF7E1CC}">
      <dgm:prSet/>
      <dgm:spPr/>
      <dgm:t>
        <a:bodyPr/>
        <a:lstStyle/>
        <a:p>
          <a:endParaRPr lang="lt-LT"/>
        </a:p>
      </dgm:t>
    </dgm:pt>
    <dgm:pt modelId="{C4533F7F-2158-4987-ADB3-0B897324217A}" type="sibTrans" cxnId="{E0835629-DE30-4635-87D3-2B010CF7E1CC}">
      <dgm:prSet/>
      <dgm:spPr/>
      <dgm:t>
        <a:bodyPr/>
        <a:lstStyle/>
        <a:p>
          <a:endParaRPr lang="lt-LT"/>
        </a:p>
      </dgm:t>
    </dgm:pt>
    <dgm:pt modelId="{172D9C1F-8D85-4064-ABC7-5FAAD6E8C30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lt-LT" b="0" i="0" dirty="0">
              <a:hlinkClick xmlns:r="http://schemas.openxmlformats.org/officeDocument/2006/relationships" r:id="rId4"/>
            </a:rPr>
            <a:t>Elektrinių ir elektros tinklų eksploatavimo taisyklės</a:t>
          </a:r>
          <a:endParaRPr lang="lt-LT" b="0" i="0" dirty="0"/>
        </a:p>
      </dgm:t>
    </dgm:pt>
    <dgm:pt modelId="{B799CD19-3599-40E1-BB8D-9CC0371461C7}" type="parTrans" cxnId="{20E7DBD4-DD14-4524-8FF1-380F0F121840}">
      <dgm:prSet/>
      <dgm:spPr/>
      <dgm:t>
        <a:bodyPr/>
        <a:lstStyle/>
        <a:p>
          <a:endParaRPr lang="lt-LT"/>
        </a:p>
      </dgm:t>
    </dgm:pt>
    <dgm:pt modelId="{BC7A8BBE-484F-48F1-928C-22F52BB51541}" type="sibTrans" cxnId="{20E7DBD4-DD14-4524-8FF1-380F0F121840}">
      <dgm:prSet/>
      <dgm:spPr/>
      <dgm:t>
        <a:bodyPr/>
        <a:lstStyle/>
        <a:p>
          <a:endParaRPr lang="lt-LT"/>
        </a:p>
      </dgm:t>
    </dgm:pt>
    <dgm:pt modelId="{91ADDB1D-6F87-4929-A093-C79D4EF87AA5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lt-LT" b="0" i="0" dirty="0">
              <a:hlinkClick xmlns:r="http://schemas.openxmlformats.org/officeDocument/2006/relationships" r:id="rId5"/>
            </a:rPr>
            <a:t>Asmenų, turinčių teisę eksploatuoti energetikos įrenginius, atestavimo taisyklės</a:t>
          </a:r>
          <a:endParaRPr lang="lt-LT" b="0" i="0" dirty="0"/>
        </a:p>
      </dgm:t>
    </dgm:pt>
    <dgm:pt modelId="{F8702728-79C5-49BE-A736-DBC8266DA245}" type="parTrans" cxnId="{45BC88C1-8D8A-448F-8109-426711BDD45C}">
      <dgm:prSet/>
      <dgm:spPr/>
      <dgm:t>
        <a:bodyPr/>
        <a:lstStyle/>
        <a:p>
          <a:endParaRPr lang="lt-LT"/>
        </a:p>
      </dgm:t>
    </dgm:pt>
    <dgm:pt modelId="{E333E8C2-7E70-4EDE-8BEB-115B13C92BB6}" type="sibTrans" cxnId="{45BC88C1-8D8A-448F-8109-426711BDD45C}">
      <dgm:prSet/>
      <dgm:spPr/>
      <dgm:t>
        <a:bodyPr/>
        <a:lstStyle/>
        <a:p>
          <a:endParaRPr lang="lt-LT"/>
        </a:p>
      </dgm:t>
    </dgm:pt>
    <dgm:pt modelId="{6C442B4D-F27D-43B4-8BB1-1CE9D1B04BC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lt-LT" b="0" i="0" dirty="0">
              <a:hlinkClick xmlns:r="http://schemas.openxmlformats.org/officeDocument/2006/relationships" r:id="rId6"/>
            </a:rPr>
            <a:t>Saugos eksploatuojant elektros įrenginius taisyklės</a:t>
          </a:r>
          <a:endParaRPr lang="lt-LT" b="0" i="0" dirty="0"/>
        </a:p>
      </dgm:t>
    </dgm:pt>
    <dgm:pt modelId="{19CF2617-6D10-49B3-95BC-556B65704376}" type="parTrans" cxnId="{D70EB502-7569-405C-ABF5-EF1B42BC2EA9}">
      <dgm:prSet/>
      <dgm:spPr/>
      <dgm:t>
        <a:bodyPr/>
        <a:lstStyle/>
        <a:p>
          <a:endParaRPr lang="lt-LT"/>
        </a:p>
      </dgm:t>
    </dgm:pt>
    <dgm:pt modelId="{F2E79E45-BAAE-48AB-BEB7-DE67E7055FC3}" type="sibTrans" cxnId="{D70EB502-7569-405C-ABF5-EF1B42BC2EA9}">
      <dgm:prSet/>
      <dgm:spPr/>
      <dgm:t>
        <a:bodyPr/>
        <a:lstStyle/>
        <a:p>
          <a:endParaRPr lang="lt-LT"/>
        </a:p>
      </dgm:t>
    </dgm:pt>
    <dgm:pt modelId="{6BBBB690-2097-4BDD-8B38-70591ABB6D3C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lt-LT" b="0" i="0" dirty="0">
              <a:hlinkClick xmlns:r="http://schemas.openxmlformats.org/officeDocument/2006/relationships" r:id="rId7"/>
            </a:rPr>
            <a:t>Elektros įrenginių įrengimo bendrosios taisyklės</a:t>
          </a:r>
          <a:endParaRPr lang="lt-LT" b="0" i="0" dirty="0"/>
        </a:p>
      </dgm:t>
    </dgm:pt>
    <dgm:pt modelId="{1FCAED40-3FE3-4B17-8390-4940672500C5}" type="parTrans" cxnId="{9ADD2D06-FB76-4B3D-A45D-C7AD2FAC20F9}">
      <dgm:prSet/>
      <dgm:spPr/>
      <dgm:t>
        <a:bodyPr/>
        <a:lstStyle/>
        <a:p>
          <a:endParaRPr lang="lt-LT"/>
        </a:p>
      </dgm:t>
    </dgm:pt>
    <dgm:pt modelId="{3970874A-8889-4F77-868A-B88859C85A1C}" type="sibTrans" cxnId="{9ADD2D06-FB76-4B3D-A45D-C7AD2FAC20F9}">
      <dgm:prSet/>
      <dgm:spPr/>
      <dgm:t>
        <a:bodyPr/>
        <a:lstStyle/>
        <a:p>
          <a:endParaRPr lang="lt-LT"/>
        </a:p>
      </dgm:t>
    </dgm:pt>
    <dgm:pt modelId="{169EB132-E2F7-4D09-A95D-438AABC22C55}">
      <dgm:prSet phldrT="[Text]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lt-LT" b="0" dirty="0"/>
            <a:t>Kokių teisės aktų reikalavimus turi atitikti AIE bendrijos elektrinė ir ją prižiūrintys, eksploatuojantys specialistai:</a:t>
          </a:r>
        </a:p>
      </dgm:t>
    </dgm:pt>
    <dgm:pt modelId="{E4D01678-02A4-46D8-982E-E5E5DE3EEBDB}" type="parTrans" cxnId="{05AE634E-9955-4AA9-BC6B-EBFBB212622E}">
      <dgm:prSet/>
      <dgm:spPr/>
      <dgm:t>
        <a:bodyPr/>
        <a:lstStyle/>
        <a:p>
          <a:endParaRPr lang="lt-LT"/>
        </a:p>
      </dgm:t>
    </dgm:pt>
    <dgm:pt modelId="{75FBB5D8-29E2-45EB-BC3B-FF41CD5BDF10}" type="sibTrans" cxnId="{05AE634E-9955-4AA9-BC6B-EBFBB212622E}">
      <dgm:prSet/>
      <dgm:spPr/>
      <dgm:t>
        <a:bodyPr/>
        <a:lstStyle/>
        <a:p>
          <a:endParaRPr lang="lt-LT"/>
        </a:p>
      </dgm:t>
    </dgm:pt>
    <dgm:pt modelId="{5D68F044-FD6A-46B4-97EA-6551C6E9EF8C}">
      <dgm:prSet phldrT="[Text]"/>
      <dgm:spPr/>
      <dgm:t>
        <a:bodyPr/>
        <a:lstStyle/>
        <a:p>
          <a:pPr>
            <a:buFontTx/>
            <a:buNone/>
          </a:pPr>
          <a:r>
            <a:rPr lang="lt-LT" dirty="0"/>
            <a:t>Kaip pagaminta elektra parduodama elektros energijos biržoje </a:t>
          </a:r>
          <a:r>
            <a:rPr lang="lt-LT" dirty="0">
              <a:hlinkClick xmlns:r="http://schemas.openxmlformats.org/officeDocument/2006/relationships" r:id="rId8"/>
            </a:rPr>
            <a:t>Elektros energijos rinkos taisyklėse</a:t>
          </a:r>
          <a:r>
            <a:rPr lang="lt-LT" dirty="0"/>
            <a:t> nustatyta tvarka arba pagal dvišales sutartis galutiniam vartotojui pagal </a:t>
          </a:r>
          <a:r>
            <a:rPr lang="lt-LT" b="0" i="0" dirty="0">
              <a:hlinkClick xmlns:r="http://schemas.openxmlformats.org/officeDocument/2006/relationships" r:id="rId9"/>
            </a:rPr>
            <a:t>atsinaujinančių išteklių elektros energijos pirkimo–pardavimo sutartis</a:t>
          </a:r>
          <a:endParaRPr lang="lt-LT" dirty="0"/>
        </a:p>
      </dgm:t>
    </dgm:pt>
    <dgm:pt modelId="{A477EBC5-68C5-49C4-BE73-9AD49E9B5516}" type="parTrans" cxnId="{C3C35609-0F9B-451B-A757-95E5B5EA1B51}">
      <dgm:prSet/>
      <dgm:spPr/>
      <dgm:t>
        <a:bodyPr/>
        <a:lstStyle/>
        <a:p>
          <a:endParaRPr lang="lt-LT"/>
        </a:p>
      </dgm:t>
    </dgm:pt>
    <dgm:pt modelId="{46746EE1-B2B7-45E1-B6DA-F6F94601FF39}" type="sibTrans" cxnId="{C3C35609-0F9B-451B-A757-95E5B5EA1B51}">
      <dgm:prSet/>
      <dgm:spPr/>
      <dgm:t>
        <a:bodyPr/>
        <a:lstStyle/>
        <a:p>
          <a:endParaRPr lang="lt-LT"/>
        </a:p>
      </dgm:t>
    </dgm:pt>
    <dgm:pt modelId="{16ADFA1F-C3D1-40B6-BF5B-CD675F6D4E8D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lt-LT" dirty="0"/>
            <a:t>paskolai (jei taikoma) grąžinti, ir (arba);</a:t>
          </a:r>
        </a:p>
      </dgm:t>
    </dgm:pt>
    <dgm:pt modelId="{83D0281A-980B-47C9-95A3-DA893656405D}" type="parTrans" cxnId="{CCE609AF-50F9-403E-8C53-2BB4660EC9D1}">
      <dgm:prSet/>
      <dgm:spPr/>
      <dgm:t>
        <a:bodyPr/>
        <a:lstStyle/>
        <a:p>
          <a:endParaRPr lang="lt-LT"/>
        </a:p>
      </dgm:t>
    </dgm:pt>
    <dgm:pt modelId="{0F703E99-D265-4D6B-8766-D83E26ED32A5}" type="sibTrans" cxnId="{CCE609AF-50F9-403E-8C53-2BB4660EC9D1}">
      <dgm:prSet/>
      <dgm:spPr/>
      <dgm:t>
        <a:bodyPr/>
        <a:lstStyle/>
        <a:p>
          <a:endParaRPr lang="lt-LT"/>
        </a:p>
      </dgm:t>
    </dgm:pt>
    <dgm:pt modelId="{9A3A2759-54C1-4963-A4E3-DC347A258C30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lt-LT" dirty="0"/>
            <a:t>elektrinės ir (arba) AIE bendrijos administravimo išlaidoms padengti, ir/arba;</a:t>
          </a:r>
        </a:p>
      </dgm:t>
    </dgm:pt>
    <dgm:pt modelId="{36CA1B7E-9185-401F-9FE5-C7C03123241D}" type="parTrans" cxnId="{748F40E7-36B2-4AE8-AFF1-164D3388DFAA}">
      <dgm:prSet/>
      <dgm:spPr/>
      <dgm:t>
        <a:bodyPr/>
        <a:lstStyle/>
        <a:p>
          <a:endParaRPr lang="lt-LT"/>
        </a:p>
      </dgm:t>
    </dgm:pt>
    <dgm:pt modelId="{765E0B3E-1555-4055-8DF0-02217792A2DC}" type="sibTrans" cxnId="{748F40E7-36B2-4AE8-AFF1-164D3388DFAA}">
      <dgm:prSet/>
      <dgm:spPr/>
      <dgm:t>
        <a:bodyPr/>
        <a:lstStyle/>
        <a:p>
          <a:endParaRPr lang="lt-LT"/>
        </a:p>
      </dgm:t>
    </dgm:pt>
    <dgm:pt modelId="{8B6F1A09-2E7E-4CF9-A5A4-E535CBB8DDC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lt-LT" dirty="0"/>
            <a:t>teikti aplinkos, ekonominei arba socialinei visuomeninei naudai savo dalyviams ar tą naudą teikti vietose, kuriose ji vykdo veiklą.</a:t>
          </a:r>
        </a:p>
      </dgm:t>
    </dgm:pt>
    <dgm:pt modelId="{FFCEE439-7085-48E8-95BE-1FC0DC147D7D}" type="parTrans" cxnId="{71DFA09A-BCB7-408F-BFA3-E2D9FA34C96C}">
      <dgm:prSet/>
      <dgm:spPr/>
      <dgm:t>
        <a:bodyPr/>
        <a:lstStyle/>
        <a:p>
          <a:endParaRPr lang="lt-LT"/>
        </a:p>
      </dgm:t>
    </dgm:pt>
    <dgm:pt modelId="{DD5F380F-2A12-41E9-9C2C-4B446A542D60}" type="sibTrans" cxnId="{71DFA09A-BCB7-408F-BFA3-E2D9FA34C96C}">
      <dgm:prSet/>
      <dgm:spPr/>
      <dgm:t>
        <a:bodyPr/>
        <a:lstStyle/>
        <a:p>
          <a:endParaRPr lang="lt-LT"/>
        </a:p>
      </dgm:t>
    </dgm:pt>
    <dgm:pt modelId="{4A96B976-5261-4553-9860-3930CD259AAA}">
      <dgm:prSet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lt-LT" sz="1700" dirty="0"/>
            <a:t>Elektrinės dalies priskyrimo AEI bendrijos dalyviams ar kitiems asmenims tvarka</a:t>
          </a:r>
        </a:p>
      </dgm:t>
    </dgm:pt>
    <dgm:pt modelId="{0F9BC9C0-5C8A-4CA6-B27D-D0C719E08F09}" type="parTrans" cxnId="{DB4524CE-93CE-4C54-8669-8B7D28CC9FAC}">
      <dgm:prSet/>
      <dgm:spPr/>
      <dgm:t>
        <a:bodyPr/>
        <a:lstStyle/>
        <a:p>
          <a:endParaRPr lang="lt-LT"/>
        </a:p>
      </dgm:t>
    </dgm:pt>
    <dgm:pt modelId="{8782B831-51C7-4990-AF86-FCE289B0139C}" type="sibTrans" cxnId="{DB4524CE-93CE-4C54-8669-8B7D28CC9FAC}">
      <dgm:prSet/>
      <dgm:spPr/>
      <dgm:t>
        <a:bodyPr/>
        <a:lstStyle/>
        <a:p>
          <a:endParaRPr lang="lt-LT"/>
        </a:p>
      </dgm:t>
    </dgm:pt>
    <dgm:pt modelId="{53869B3A-1D05-426F-8CCC-BF1ACD92B836}">
      <dgm:prSet/>
      <dgm:spPr/>
      <dgm:t>
        <a:bodyPr/>
        <a:lstStyle/>
        <a:p>
          <a:pPr>
            <a:buFontTx/>
            <a:buNone/>
          </a:pPr>
          <a:r>
            <a:rPr lang="lt-LT" dirty="0"/>
            <a:t>Nustatoma tvarka kaip AEI bendrijai priklausantys energijos gamybos įrenginiai susiejami su elektros vartojimo vieta – kaip AIE bendrijos dalyviai ar kiti asmenys tampa gaminančiais vartotojais.</a:t>
          </a:r>
        </a:p>
      </dgm:t>
    </dgm:pt>
    <dgm:pt modelId="{C7A05050-16B4-44B0-B7E5-BCE169C0FD48}" type="parTrans" cxnId="{941CAE6B-BE93-4524-B258-14F5D97C35F4}">
      <dgm:prSet/>
      <dgm:spPr/>
      <dgm:t>
        <a:bodyPr/>
        <a:lstStyle/>
        <a:p>
          <a:endParaRPr lang="lt-LT"/>
        </a:p>
      </dgm:t>
    </dgm:pt>
    <dgm:pt modelId="{3B637FB3-8531-4853-8E20-7BBB2E389EF0}" type="sibTrans" cxnId="{941CAE6B-BE93-4524-B258-14F5D97C35F4}">
      <dgm:prSet/>
      <dgm:spPr/>
      <dgm:t>
        <a:bodyPr/>
        <a:lstStyle/>
        <a:p>
          <a:endParaRPr lang="lt-LT"/>
        </a:p>
      </dgm:t>
    </dgm:pt>
    <dgm:pt modelId="{0DF804B6-C644-4F9D-8B97-66497AB7AE98}">
      <dgm:prSet/>
      <dgm:spPr/>
      <dgm:t>
        <a:bodyPr/>
        <a:lstStyle/>
        <a:p>
          <a:pPr>
            <a:buFontTx/>
            <a:buNone/>
          </a:pPr>
          <a:r>
            <a:rPr lang="lt-LT" dirty="0"/>
            <a:t>Vadovaujamasi </a:t>
          </a:r>
          <a:r>
            <a:rPr lang="lt-LT" dirty="0">
              <a:hlinkClick xmlns:r="http://schemas.openxmlformats.org/officeDocument/2006/relationships" r:id="rId10"/>
            </a:rPr>
            <a:t>Elektros energijos gamintojų ir vartotojų elektros įrenginių prijungimo prie elektros tinklų tvarkos aprašu</a:t>
          </a:r>
          <a:r>
            <a:rPr lang="lt-LT" dirty="0"/>
            <a:t>.</a:t>
          </a:r>
        </a:p>
      </dgm:t>
    </dgm:pt>
    <dgm:pt modelId="{C9720232-50DB-4505-9852-DF80D7539CB1}" type="parTrans" cxnId="{3C387278-F72D-454D-8969-80167A262E2E}">
      <dgm:prSet/>
      <dgm:spPr/>
      <dgm:t>
        <a:bodyPr/>
        <a:lstStyle/>
        <a:p>
          <a:endParaRPr lang="lt-LT"/>
        </a:p>
      </dgm:t>
    </dgm:pt>
    <dgm:pt modelId="{169F0838-5C36-4EA6-84FA-4D2FBB709A17}" type="sibTrans" cxnId="{3C387278-F72D-454D-8969-80167A262E2E}">
      <dgm:prSet/>
      <dgm:spPr/>
      <dgm:t>
        <a:bodyPr/>
        <a:lstStyle/>
        <a:p>
          <a:endParaRPr lang="lt-LT"/>
        </a:p>
      </dgm:t>
    </dgm:pt>
    <dgm:pt modelId="{D83E016C-FF82-480A-BDC3-A3E2AE623DD0}">
      <dgm:prSet/>
      <dgm:spPr/>
      <dgm:t>
        <a:bodyPr/>
        <a:lstStyle/>
        <a:p>
          <a:pPr>
            <a:buFontTx/>
            <a:buNone/>
          </a:pPr>
          <a:r>
            <a:rPr lang="lt-LT" dirty="0"/>
            <a:t>AIE bendrija inicijuoja elektros energiją generuojančių įrenginių (AIE elektrinės) susiejimą su gaminančių vartotojų vartojimo įrenginiais, pateikdama operatoriui visą reikalingą informaciją.</a:t>
          </a:r>
        </a:p>
      </dgm:t>
    </dgm:pt>
    <dgm:pt modelId="{E65AD60C-77F6-466F-9A88-958C0166E007}" type="parTrans" cxnId="{CC7E5618-04B3-4051-AD4F-5EEE0A61BFE8}">
      <dgm:prSet/>
      <dgm:spPr/>
      <dgm:t>
        <a:bodyPr/>
        <a:lstStyle/>
        <a:p>
          <a:endParaRPr lang="lt-LT"/>
        </a:p>
      </dgm:t>
    </dgm:pt>
    <dgm:pt modelId="{7BEB3702-C63E-4009-A222-4B45863DCEB4}" type="sibTrans" cxnId="{CC7E5618-04B3-4051-AD4F-5EEE0A61BFE8}">
      <dgm:prSet/>
      <dgm:spPr/>
      <dgm:t>
        <a:bodyPr/>
        <a:lstStyle/>
        <a:p>
          <a:endParaRPr lang="lt-LT"/>
        </a:p>
      </dgm:t>
    </dgm:pt>
    <dgm:pt modelId="{D262A36E-01D4-4558-ADAC-40D9FD9343A0}" type="pres">
      <dgm:prSet presAssocID="{75B179B8-78F3-45CB-AEEB-B1B4059506F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lt-LT"/>
        </a:p>
      </dgm:t>
    </dgm:pt>
    <dgm:pt modelId="{76199EC8-4B79-4241-8484-13FF7708A42F}" type="pres">
      <dgm:prSet presAssocID="{4B150690-C2E1-4F65-835D-F578A113617F}" presName="composite" presStyleCnt="0"/>
      <dgm:spPr/>
    </dgm:pt>
    <dgm:pt modelId="{3CE25FC0-A9FA-416F-95BC-953427F80AB7}" type="pres">
      <dgm:prSet presAssocID="{4B150690-C2E1-4F65-835D-F578A113617F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210BFCC4-758C-4269-9658-67D74E273009}" type="pres">
      <dgm:prSet presAssocID="{4B150690-C2E1-4F65-835D-F578A113617F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1F332049-5F59-4192-BBB6-6EA87FB672A7}" type="pres">
      <dgm:prSet presAssocID="{8F5DC3B8-BBAE-4752-B24D-0F07BCC09238}" presName="space" presStyleCnt="0"/>
      <dgm:spPr/>
    </dgm:pt>
    <dgm:pt modelId="{6257BEDE-2569-45EB-B152-9AAB361A77C6}" type="pres">
      <dgm:prSet presAssocID="{9A18C090-638B-4965-A1B4-CF01FDED2D4B}" presName="composite" presStyleCnt="0"/>
      <dgm:spPr/>
    </dgm:pt>
    <dgm:pt modelId="{F7D4EBCE-A5D7-4BFD-8572-8BFC2C133B29}" type="pres">
      <dgm:prSet presAssocID="{9A18C090-638B-4965-A1B4-CF01FDED2D4B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1366C875-B756-426F-97D2-15ACF6921FDF}" type="pres">
      <dgm:prSet presAssocID="{9A18C090-638B-4965-A1B4-CF01FDED2D4B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2B111D68-C0F2-43EF-A557-561F203949A8}" type="pres">
      <dgm:prSet presAssocID="{932EB1EC-0EBD-49CF-A5B8-88880F26EA29}" presName="space" presStyleCnt="0"/>
      <dgm:spPr/>
    </dgm:pt>
    <dgm:pt modelId="{4AB7D670-22C8-45BD-9897-13CC471D145B}" type="pres">
      <dgm:prSet presAssocID="{4744B8F8-7CF1-4715-8962-E72DAB99405D}" presName="composite" presStyleCnt="0"/>
      <dgm:spPr/>
    </dgm:pt>
    <dgm:pt modelId="{843CB56E-114F-43BA-B507-794ACBE404D5}" type="pres">
      <dgm:prSet presAssocID="{4744B8F8-7CF1-4715-8962-E72DAB99405D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82415CB6-7202-46F4-9139-5A9B3C1C4DF6}" type="pres">
      <dgm:prSet presAssocID="{4744B8F8-7CF1-4715-8962-E72DAB99405D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49D05369-55FC-4011-AE4A-7E22C92857A7}" type="pres">
      <dgm:prSet presAssocID="{43BFE20A-05B5-4F19-95E4-BE78743F0FB4}" presName="space" presStyleCnt="0"/>
      <dgm:spPr/>
    </dgm:pt>
    <dgm:pt modelId="{9B43A8C7-EDA4-4CAA-86F1-36E420F1B4A6}" type="pres">
      <dgm:prSet presAssocID="{4A96B976-5261-4553-9860-3930CD259AAA}" presName="composite" presStyleCnt="0"/>
      <dgm:spPr/>
    </dgm:pt>
    <dgm:pt modelId="{F4CD0F6F-DDDF-44DB-A7E6-E94396CBD4D6}" type="pres">
      <dgm:prSet presAssocID="{4A96B976-5261-4553-9860-3930CD259AAA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B1CAC5CA-51BC-4990-A3C8-345347F436ED}" type="pres">
      <dgm:prSet presAssocID="{4A96B976-5261-4553-9860-3930CD259AAA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4CC27803-29CF-4CB4-A85B-B837E5EC77B3}" type="presOf" srcId="{5D68F044-FD6A-46B4-97EA-6551C6E9EF8C}" destId="{210BFCC4-758C-4269-9658-67D74E273009}" srcOrd="0" destOrd="1" presId="urn:microsoft.com/office/officeart/2005/8/layout/hList1"/>
    <dgm:cxn modelId="{25AB14B0-6CE7-4FEB-8352-247B1A8426FF}" type="presOf" srcId="{172D9C1F-8D85-4064-ABC7-5FAAD6E8C301}" destId="{1366C875-B756-426F-97D2-15ACF6921FDF}" srcOrd="0" destOrd="2" presId="urn:microsoft.com/office/officeart/2005/8/layout/hList1"/>
    <dgm:cxn modelId="{DBD7CBDD-3AF1-41AE-9142-BB27D228408A}" srcId="{75B179B8-78F3-45CB-AEEB-B1B4059506FB}" destId="{9A18C090-638B-4965-A1B4-CF01FDED2D4B}" srcOrd="1" destOrd="0" parTransId="{CE6F5264-098C-4937-855A-D6AB79E3D7CC}" sibTransId="{932EB1EC-0EBD-49CF-A5B8-88880F26EA29}"/>
    <dgm:cxn modelId="{98E1B7B4-7864-48B5-BECB-8B42FB012FC0}" type="presOf" srcId="{9A18C090-638B-4965-A1B4-CF01FDED2D4B}" destId="{F7D4EBCE-A5D7-4BFD-8572-8BFC2C133B29}" srcOrd="0" destOrd="0" presId="urn:microsoft.com/office/officeart/2005/8/layout/hList1"/>
    <dgm:cxn modelId="{3C387278-F72D-454D-8969-80167A262E2E}" srcId="{4A96B976-5261-4553-9860-3930CD259AAA}" destId="{0DF804B6-C644-4F9D-8B97-66497AB7AE98}" srcOrd="1" destOrd="0" parTransId="{C9720232-50DB-4505-9852-DF80D7539CB1}" sibTransId="{169F0838-5C36-4EA6-84FA-4D2FBB709A17}"/>
    <dgm:cxn modelId="{E0835629-DE30-4635-87D3-2B010CF7E1CC}" srcId="{9A18C090-638B-4965-A1B4-CF01FDED2D4B}" destId="{05CD2488-449D-4C90-95CB-2132833BAE0E}" srcOrd="1" destOrd="0" parTransId="{856834E0-DA1E-4451-A4F0-A77B5ECB94BA}" sibTransId="{C4533F7F-2158-4987-ADB3-0B897324217A}"/>
    <dgm:cxn modelId="{1472EAA5-39F9-4C58-8857-AFEB119776C7}" type="presOf" srcId="{94C10575-78CB-45CD-B9AD-2149DAB47B65}" destId="{82415CB6-7202-46F4-9139-5A9B3C1C4DF6}" srcOrd="0" destOrd="0" presId="urn:microsoft.com/office/officeart/2005/8/layout/hList1"/>
    <dgm:cxn modelId="{078158C3-0789-4AAF-B456-BFBBCDD47EA1}" type="presOf" srcId="{9A3A2759-54C1-4963-A4E3-DC347A258C30}" destId="{82415CB6-7202-46F4-9139-5A9B3C1C4DF6}" srcOrd="0" destOrd="2" presId="urn:microsoft.com/office/officeart/2005/8/layout/hList1"/>
    <dgm:cxn modelId="{2A4B809D-FF7C-4567-B1F9-7AE4BBC2703B}" type="presOf" srcId="{4744B8F8-7CF1-4715-8962-E72DAB99405D}" destId="{843CB56E-114F-43BA-B507-794ACBE404D5}" srcOrd="0" destOrd="0" presId="urn:microsoft.com/office/officeart/2005/8/layout/hList1"/>
    <dgm:cxn modelId="{E14AA20D-3660-4D1B-97E9-2DF753E4492C}" type="presOf" srcId="{8B6F1A09-2E7E-4CF9-A5A4-E535CBB8DDC7}" destId="{82415CB6-7202-46F4-9139-5A9B3C1C4DF6}" srcOrd="0" destOrd="3" presId="urn:microsoft.com/office/officeart/2005/8/layout/hList1"/>
    <dgm:cxn modelId="{ED6FE7D9-8C93-4EF5-9510-0BA673B4ECAD}" type="presOf" srcId="{6BBBB690-2097-4BDD-8B38-70591ABB6D3C}" destId="{1366C875-B756-426F-97D2-15ACF6921FDF}" srcOrd="0" destOrd="5" presId="urn:microsoft.com/office/officeart/2005/8/layout/hList1"/>
    <dgm:cxn modelId="{CCE609AF-50F9-403E-8C53-2BB4660EC9D1}" srcId="{4744B8F8-7CF1-4715-8962-E72DAB99405D}" destId="{16ADFA1F-C3D1-40B6-BF5B-CD675F6D4E8D}" srcOrd="1" destOrd="0" parTransId="{83D0281A-980B-47C9-95A3-DA893656405D}" sibTransId="{0F703E99-D265-4D6B-8766-D83E26ED32A5}"/>
    <dgm:cxn modelId="{9CA2F9A3-CEE6-45FE-AF27-8A187EB30F1A}" srcId="{75B179B8-78F3-45CB-AEEB-B1B4059506FB}" destId="{4B150690-C2E1-4F65-835D-F578A113617F}" srcOrd="0" destOrd="0" parTransId="{917B9231-2011-4402-89E0-55B1D28D298C}" sibTransId="{8F5DC3B8-BBAE-4752-B24D-0F07BCC09238}"/>
    <dgm:cxn modelId="{CC7E5618-04B3-4051-AD4F-5EEE0A61BFE8}" srcId="{4A96B976-5261-4553-9860-3930CD259AAA}" destId="{D83E016C-FF82-480A-BDC3-A3E2AE623DD0}" srcOrd="2" destOrd="0" parTransId="{E65AD60C-77F6-466F-9A88-958C0166E007}" sibTransId="{7BEB3702-C63E-4009-A222-4B45863DCEB4}"/>
    <dgm:cxn modelId="{45BC88C1-8D8A-448F-8109-426711BDD45C}" srcId="{9A18C090-638B-4965-A1B4-CF01FDED2D4B}" destId="{91ADDB1D-6F87-4929-A093-C79D4EF87AA5}" srcOrd="3" destOrd="0" parTransId="{F8702728-79C5-49BE-A736-DBC8266DA245}" sibTransId="{E333E8C2-7E70-4EDE-8BEB-115B13C92BB6}"/>
    <dgm:cxn modelId="{7EFE8A9B-C949-4F4B-8F37-267DE5F90C90}" type="presOf" srcId="{92BE5CF9-94B7-49B3-83AC-1D49DCB1D7D0}" destId="{1366C875-B756-426F-97D2-15ACF6921FDF}" srcOrd="0" destOrd="6" presId="urn:microsoft.com/office/officeart/2005/8/layout/hList1"/>
    <dgm:cxn modelId="{55329F2A-F948-423F-B374-CCDC1385B957}" type="presOf" srcId="{16ADFA1F-C3D1-40B6-BF5B-CD675F6D4E8D}" destId="{82415CB6-7202-46F4-9139-5A9B3C1C4DF6}" srcOrd="0" destOrd="1" presId="urn:microsoft.com/office/officeart/2005/8/layout/hList1"/>
    <dgm:cxn modelId="{DE597685-5DFF-4C8B-9FB0-AFA862E672B0}" srcId="{75B179B8-78F3-45CB-AEEB-B1B4059506FB}" destId="{4744B8F8-7CF1-4715-8962-E72DAB99405D}" srcOrd="2" destOrd="0" parTransId="{779EA460-51C6-4D03-90C3-3F4AD606B2FD}" sibTransId="{43BFE20A-05B5-4F19-95E4-BE78743F0FB4}"/>
    <dgm:cxn modelId="{041DB3B5-43F0-4336-9B62-4E65E2C550F2}" type="presOf" srcId="{75B179B8-78F3-45CB-AEEB-B1B4059506FB}" destId="{D262A36E-01D4-4558-ADAC-40D9FD9343A0}" srcOrd="0" destOrd="0" presId="urn:microsoft.com/office/officeart/2005/8/layout/hList1"/>
    <dgm:cxn modelId="{9ADD2D06-FB76-4B3D-A45D-C7AD2FAC20F9}" srcId="{9A18C090-638B-4965-A1B4-CF01FDED2D4B}" destId="{6BBBB690-2097-4BDD-8B38-70591ABB6D3C}" srcOrd="5" destOrd="0" parTransId="{1FCAED40-3FE3-4B17-8390-4940672500C5}" sibTransId="{3970874A-8889-4F77-868A-B88859C85A1C}"/>
    <dgm:cxn modelId="{05AE634E-9955-4AA9-BC6B-EBFBB212622E}" srcId="{9A18C090-638B-4965-A1B4-CF01FDED2D4B}" destId="{169EB132-E2F7-4D09-A95D-438AABC22C55}" srcOrd="0" destOrd="0" parTransId="{E4D01678-02A4-46D8-982E-E5E5DE3EEBDB}" sibTransId="{75FBB5D8-29E2-45EB-BC3B-FF41CD5BDF10}"/>
    <dgm:cxn modelId="{DB4524CE-93CE-4C54-8669-8B7D28CC9FAC}" srcId="{75B179B8-78F3-45CB-AEEB-B1B4059506FB}" destId="{4A96B976-5261-4553-9860-3930CD259AAA}" srcOrd="3" destOrd="0" parTransId="{0F9BC9C0-5C8A-4CA6-B27D-D0C719E08F09}" sibTransId="{8782B831-51C7-4990-AF86-FCE289B0139C}"/>
    <dgm:cxn modelId="{20E7DBD4-DD14-4524-8FF1-380F0F121840}" srcId="{9A18C090-638B-4965-A1B4-CF01FDED2D4B}" destId="{172D9C1F-8D85-4064-ABC7-5FAAD6E8C301}" srcOrd="2" destOrd="0" parTransId="{B799CD19-3599-40E1-BB8D-9CC0371461C7}" sibTransId="{BC7A8BBE-484F-48F1-928C-22F52BB51541}"/>
    <dgm:cxn modelId="{6212076D-7B27-455D-8F4A-AF9AF34B0537}" type="presOf" srcId="{D83E016C-FF82-480A-BDC3-A3E2AE623DD0}" destId="{B1CAC5CA-51BC-4990-A3C8-345347F436ED}" srcOrd="0" destOrd="2" presId="urn:microsoft.com/office/officeart/2005/8/layout/hList1"/>
    <dgm:cxn modelId="{421FC976-0ABA-4429-95EF-F4864E027782}" type="presOf" srcId="{91ADDB1D-6F87-4929-A093-C79D4EF87AA5}" destId="{1366C875-B756-426F-97D2-15ACF6921FDF}" srcOrd="0" destOrd="3" presId="urn:microsoft.com/office/officeart/2005/8/layout/hList1"/>
    <dgm:cxn modelId="{4DE8EF9F-0C3C-4B78-81CE-B510B13E2315}" type="presOf" srcId="{0DF804B6-C644-4F9D-8B97-66497AB7AE98}" destId="{B1CAC5CA-51BC-4990-A3C8-345347F436ED}" srcOrd="0" destOrd="1" presId="urn:microsoft.com/office/officeart/2005/8/layout/hList1"/>
    <dgm:cxn modelId="{CC8B3976-724A-4E78-BE83-652F57D86ACA}" type="presOf" srcId="{6C442B4D-F27D-43B4-8BB1-1CE9D1B04BCE}" destId="{1366C875-B756-426F-97D2-15ACF6921FDF}" srcOrd="0" destOrd="4" presId="urn:microsoft.com/office/officeart/2005/8/layout/hList1"/>
    <dgm:cxn modelId="{C3C35609-0F9B-451B-A757-95E5B5EA1B51}" srcId="{4B150690-C2E1-4F65-835D-F578A113617F}" destId="{5D68F044-FD6A-46B4-97EA-6551C6E9EF8C}" srcOrd="1" destOrd="0" parTransId="{A477EBC5-68C5-49C4-BE73-9AD49E9B5516}" sibTransId="{46746EE1-B2B7-45E1-B6DA-F6F94601FF39}"/>
    <dgm:cxn modelId="{5948155E-C3B1-4982-9672-3B8ED82882D9}" type="presOf" srcId="{4B150690-C2E1-4F65-835D-F578A113617F}" destId="{3CE25FC0-A9FA-416F-95BC-953427F80AB7}" srcOrd="0" destOrd="0" presId="urn:microsoft.com/office/officeart/2005/8/layout/hList1"/>
    <dgm:cxn modelId="{359AB86E-9C34-4975-9EFF-BD1F84E0BA68}" srcId="{4744B8F8-7CF1-4715-8962-E72DAB99405D}" destId="{94C10575-78CB-45CD-B9AD-2149DAB47B65}" srcOrd="0" destOrd="0" parTransId="{E1CEC62A-CFB2-488F-B9FD-73FDB7D58607}" sibTransId="{E5A55517-C114-4F47-9CBA-8C1E8E231010}"/>
    <dgm:cxn modelId="{D0DF542A-73E3-4DD3-A176-0D101416D20D}" srcId="{9A18C090-638B-4965-A1B4-CF01FDED2D4B}" destId="{92BE5CF9-94B7-49B3-83AC-1D49DCB1D7D0}" srcOrd="6" destOrd="0" parTransId="{E08176BC-CECC-4484-9381-282AA037371D}" sibTransId="{05AB3C50-3A1E-4E83-8A5C-E94AEA46FFE2}"/>
    <dgm:cxn modelId="{71DFA09A-BCB7-408F-BFA3-E2D9FA34C96C}" srcId="{4744B8F8-7CF1-4715-8962-E72DAB99405D}" destId="{8B6F1A09-2E7E-4CF9-A5A4-E535CBB8DDC7}" srcOrd="3" destOrd="0" parTransId="{FFCEE439-7085-48E8-95BE-1FC0DC147D7D}" sibTransId="{DD5F380F-2A12-41E9-9C2C-4B446A542D60}"/>
    <dgm:cxn modelId="{748F40E7-36B2-4AE8-AFF1-164D3388DFAA}" srcId="{4744B8F8-7CF1-4715-8962-E72DAB99405D}" destId="{9A3A2759-54C1-4963-A4E3-DC347A258C30}" srcOrd="2" destOrd="0" parTransId="{36CA1B7E-9185-401F-9FE5-C7C03123241D}" sibTransId="{765E0B3E-1555-4055-8DF0-02217792A2DC}"/>
    <dgm:cxn modelId="{F01C69D6-C4EB-4439-A499-95A187D39ECD}" type="presOf" srcId="{53869B3A-1D05-426F-8CCC-BF1ACD92B836}" destId="{B1CAC5CA-51BC-4990-A3C8-345347F436ED}" srcOrd="0" destOrd="0" presId="urn:microsoft.com/office/officeart/2005/8/layout/hList1"/>
    <dgm:cxn modelId="{D0034665-E794-459D-B327-74B80FBF55D0}" type="presOf" srcId="{4A96B976-5261-4553-9860-3930CD259AAA}" destId="{F4CD0F6F-DDDF-44DB-A7E6-E94396CBD4D6}" srcOrd="0" destOrd="0" presId="urn:microsoft.com/office/officeart/2005/8/layout/hList1"/>
    <dgm:cxn modelId="{D70EB502-7569-405C-ABF5-EF1B42BC2EA9}" srcId="{9A18C090-638B-4965-A1B4-CF01FDED2D4B}" destId="{6C442B4D-F27D-43B4-8BB1-1CE9D1B04BCE}" srcOrd="4" destOrd="0" parTransId="{19CF2617-6D10-49B3-95BC-556B65704376}" sibTransId="{F2E79E45-BAAE-48AB-BEB7-DE67E7055FC3}"/>
    <dgm:cxn modelId="{2020C240-E475-48A7-B736-CE893BF834D4}" type="presOf" srcId="{169EB132-E2F7-4D09-A95D-438AABC22C55}" destId="{1366C875-B756-426F-97D2-15ACF6921FDF}" srcOrd="0" destOrd="0" presId="urn:microsoft.com/office/officeart/2005/8/layout/hList1"/>
    <dgm:cxn modelId="{F61C6D3A-E793-49ED-9741-4D27E5A1D552}" type="presOf" srcId="{67F16835-21E7-477D-84F4-0F202062158F}" destId="{210BFCC4-758C-4269-9658-67D74E273009}" srcOrd="0" destOrd="0" presId="urn:microsoft.com/office/officeart/2005/8/layout/hList1"/>
    <dgm:cxn modelId="{E71B4DF8-EFEE-4E59-936D-828D6752BA35}" type="presOf" srcId="{05CD2488-449D-4C90-95CB-2132833BAE0E}" destId="{1366C875-B756-426F-97D2-15ACF6921FDF}" srcOrd="0" destOrd="1" presId="urn:microsoft.com/office/officeart/2005/8/layout/hList1"/>
    <dgm:cxn modelId="{941CAE6B-BE93-4524-B258-14F5D97C35F4}" srcId="{4A96B976-5261-4553-9860-3930CD259AAA}" destId="{53869B3A-1D05-426F-8CCC-BF1ACD92B836}" srcOrd="0" destOrd="0" parTransId="{C7A05050-16B4-44B0-B7E5-BCE169C0FD48}" sibTransId="{3B637FB3-8531-4853-8E20-7BBB2E389EF0}"/>
    <dgm:cxn modelId="{587F0D3D-0568-4A54-B94E-76D9D0F55712}" srcId="{4B150690-C2E1-4F65-835D-F578A113617F}" destId="{67F16835-21E7-477D-84F4-0F202062158F}" srcOrd="0" destOrd="0" parTransId="{425F4487-8220-4160-8C7F-8BB0B6721FA9}" sibTransId="{E9705FD2-DF81-46AA-8CDC-4A7DBB346289}"/>
    <dgm:cxn modelId="{8917403E-CB52-4E7F-A650-E5D7FCDDE8FE}" type="presParOf" srcId="{D262A36E-01D4-4558-ADAC-40D9FD9343A0}" destId="{76199EC8-4B79-4241-8484-13FF7708A42F}" srcOrd="0" destOrd="0" presId="urn:microsoft.com/office/officeart/2005/8/layout/hList1"/>
    <dgm:cxn modelId="{2EC3D470-6C54-4581-81DC-5351DC08CD4D}" type="presParOf" srcId="{76199EC8-4B79-4241-8484-13FF7708A42F}" destId="{3CE25FC0-A9FA-416F-95BC-953427F80AB7}" srcOrd="0" destOrd="0" presId="urn:microsoft.com/office/officeart/2005/8/layout/hList1"/>
    <dgm:cxn modelId="{F5B0D6E5-AE33-47B3-AF29-EA8A7CC636B6}" type="presParOf" srcId="{76199EC8-4B79-4241-8484-13FF7708A42F}" destId="{210BFCC4-758C-4269-9658-67D74E273009}" srcOrd="1" destOrd="0" presId="urn:microsoft.com/office/officeart/2005/8/layout/hList1"/>
    <dgm:cxn modelId="{3BB44382-AC16-49C3-BDBF-C79A406E0DF0}" type="presParOf" srcId="{D262A36E-01D4-4558-ADAC-40D9FD9343A0}" destId="{1F332049-5F59-4192-BBB6-6EA87FB672A7}" srcOrd="1" destOrd="0" presId="urn:microsoft.com/office/officeart/2005/8/layout/hList1"/>
    <dgm:cxn modelId="{ED09DC05-226D-44E5-BB0F-065B272CFFFB}" type="presParOf" srcId="{D262A36E-01D4-4558-ADAC-40D9FD9343A0}" destId="{6257BEDE-2569-45EB-B152-9AAB361A77C6}" srcOrd="2" destOrd="0" presId="urn:microsoft.com/office/officeart/2005/8/layout/hList1"/>
    <dgm:cxn modelId="{04B42E71-C88E-41EB-A1A4-07D0E7FBDB9B}" type="presParOf" srcId="{6257BEDE-2569-45EB-B152-9AAB361A77C6}" destId="{F7D4EBCE-A5D7-4BFD-8572-8BFC2C133B29}" srcOrd="0" destOrd="0" presId="urn:microsoft.com/office/officeart/2005/8/layout/hList1"/>
    <dgm:cxn modelId="{C148E27E-79C5-44A4-BE59-093E78F7C966}" type="presParOf" srcId="{6257BEDE-2569-45EB-B152-9AAB361A77C6}" destId="{1366C875-B756-426F-97D2-15ACF6921FDF}" srcOrd="1" destOrd="0" presId="urn:microsoft.com/office/officeart/2005/8/layout/hList1"/>
    <dgm:cxn modelId="{E4138216-211A-4A19-B7F7-0ACC4B0D9722}" type="presParOf" srcId="{D262A36E-01D4-4558-ADAC-40D9FD9343A0}" destId="{2B111D68-C0F2-43EF-A557-561F203949A8}" srcOrd="3" destOrd="0" presId="urn:microsoft.com/office/officeart/2005/8/layout/hList1"/>
    <dgm:cxn modelId="{552DCF92-2BD8-4E1B-93CF-028DBBD9F361}" type="presParOf" srcId="{D262A36E-01D4-4558-ADAC-40D9FD9343A0}" destId="{4AB7D670-22C8-45BD-9897-13CC471D145B}" srcOrd="4" destOrd="0" presId="urn:microsoft.com/office/officeart/2005/8/layout/hList1"/>
    <dgm:cxn modelId="{902448EA-7189-46BA-95E3-881481AF605A}" type="presParOf" srcId="{4AB7D670-22C8-45BD-9897-13CC471D145B}" destId="{843CB56E-114F-43BA-B507-794ACBE404D5}" srcOrd="0" destOrd="0" presId="urn:microsoft.com/office/officeart/2005/8/layout/hList1"/>
    <dgm:cxn modelId="{76D9DE7A-3AE6-464B-A351-6BD3E40DF3D4}" type="presParOf" srcId="{4AB7D670-22C8-45BD-9897-13CC471D145B}" destId="{82415CB6-7202-46F4-9139-5A9B3C1C4DF6}" srcOrd="1" destOrd="0" presId="urn:microsoft.com/office/officeart/2005/8/layout/hList1"/>
    <dgm:cxn modelId="{458EA1DD-44DE-4E0B-9D45-601C972D5B79}" type="presParOf" srcId="{D262A36E-01D4-4558-ADAC-40D9FD9343A0}" destId="{49D05369-55FC-4011-AE4A-7E22C92857A7}" srcOrd="5" destOrd="0" presId="urn:microsoft.com/office/officeart/2005/8/layout/hList1"/>
    <dgm:cxn modelId="{8359AC43-8361-411C-98E4-38471884FDFA}" type="presParOf" srcId="{D262A36E-01D4-4558-ADAC-40D9FD9343A0}" destId="{9B43A8C7-EDA4-4CAA-86F1-36E420F1B4A6}" srcOrd="6" destOrd="0" presId="urn:microsoft.com/office/officeart/2005/8/layout/hList1"/>
    <dgm:cxn modelId="{03505D5A-E55E-404A-82E6-3DC8E2B40811}" type="presParOf" srcId="{9B43A8C7-EDA4-4CAA-86F1-36E420F1B4A6}" destId="{F4CD0F6F-DDDF-44DB-A7E6-E94396CBD4D6}" srcOrd="0" destOrd="0" presId="urn:microsoft.com/office/officeart/2005/8/layout/hList1"/>
    <dgm:cxn modelId="{8944EC62-701D-4640-97EC-37B8B5E4C7AE}" type="presParOf" srcId="{9B43A8C7-EDA4-4CAA-86F1-36E420F1B4A6}" destId="{B1CAC5CA-51BC-4990-A3C8-345347F436E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90E38F0-EDB4-47A7-84A7-2F60E968A11D}" type="doc">
      <dgm:prSet loTypeId="urn:microsoft.com/office/officeart/2005/8/layout/venn1" loCatId="relationship" qsTypeId="urn:microsoft.com/office/officeart/2005/8/quickstyle/simple1" qsCatId="simple" csTypeId="urn:microsoft.com/office/officeart/2005/8/colors/accent1_3" csCatId="accent1" phldr="1"/>
      <dgm:spPr/>
    </dgm:pt>
    <dgm:pt modelId="{E2C21488-0E66-4A2D-9D0A-4D2F05EB600A}">
      <dgm:prSet phldrT="[Text]" custT="1"/>
      <dgm:spPr/>
      <dgm:t>
        <a:bodyPr/>
        <a:lstStyle/>
        <a:p>
          <a:r>
            <a:rPr lang="lt-LT" sz="2800" dirty="0"/>
            <a:t>Pagaminta elektra </a:t>
          </a:r>
          <a:r>
            <a:rPr lang="lt-LT" sz="2800" b="1" dirty="0"/>
            <a:t>(kWh)</a:t>
          </a:r>
        </a:p>
      </dgm:t>
    </dgm:pt>
    <dgm:pt modelId="{941EA38A-6579-4F22-B2FE-04503A352443}" type="parTrans" cxnId="{37EDC7BA-98B8-443C-982D-02601530C192}">
      <dgm:prSet/>
      <dgm:spPr/>
      <dgm:t>
        <a:bodyPr/>
        <a:lstStyle/>
        <a:p>
          <a:endParaRPr lang="lt-LT" sz="2000"/>
        </a:p>
      </dgm:t>
    </dgm:pt>
    <dgm:pt modelId="{53F081D0-C131-48F9-B698-4934C622A512}" type="sibTrans" cxnId="{37EDC7BA-98B8-443C-982D-02601530C192}">
      <dgm:prSet/>
      <dgm:spPr/>
      <dgm:t>
        <a:bodyPr/>
        <a:lstStyle/>
        <a:p>
          <a:endParaRPr lang="lt-LT" sz="2000"/>
        </a:p>
      </dgm:t>
    </dgm:pt>
    <dgm:pt modelId="{75D5B73C-8A7D-41B3-B9E7-4B4CEC68808C}">
      <dgm:prSet custT="1"/>
      <dgm:spPr/>
      <dgm:t>
        <a:bodyPr/>
        <a:lstStyle/>
        <a:p>
          <a:r>
            <a:rPr lang="lt-LT" sz="2800" dirty="0"/>
            <a:t>Dalis elektrinės galios* </a:t>
          </a:r>
          <a:r>
            <a:rPr lang="lt-LT" sz="2800" b="1" dirty="0"/>
            <a:t>(kW)</a:t>
          </a:r>
        </a:p>
      </dgm:t>
    </dgm:pt>
    <dgm:pt modelId="{109BC591-A0CD-4FC2-86BB-16FADBBC8EAC}" type="parTrans" cxnId="{D8370E99-939C-4940-8AA5-3557B40FD42B}">
      <dgm:prSet/>
      <dgm:spPr/>
      <dgm:t>
        <a:bodyPr/>
        <a:lstStyle/>
        <a:p>
          <a:endParaRPr lang="lt-LT" sz="2000"/>
        </a:p>
      </dgm:t>
    </dgm:pt>
    <dgm:pt modelId="{6E4D4011-F224-4224-95D7-EDA5691C198F}" type="sibTrans" cxnId="{D8370E99-939C-4940-8AA5-3557B40FD42B}">
      <dgm:prSet/>
      <dgm:spPr/>
      <dgm:t>
        <a:bodyPr/>
        <a:lstStyle/>
        <a:p>
          <a:endParaRPr lang="lt-LT" sz="2000"/>
        </a:p>
      </dgm:t>
    </dgm:pt>
    <dgm:pt modelId="{E2E92296-0AA9-4D3A-85A9-0265FB125801}">
      <dgm:prSet custT="1"/>
      <dgm:spPr/>
      <dgm:t>
        <a:bodyPr/>
        <a:lstStyle/>
        <a:p>
          <a:r>
            <a:rPr lang="lt-LT" sz="2800" dirty="0"/>
            <a:t>Pajamos gautos už parduotą elektrą </a:t>
          </a:r>
          <a:r>
            <a:rPr lang="lt-LT" sz="2800" b="1" dirty="0"/>
            <a:t>(€)</a:t>
          </a:r>
        </a:p>
      </dgm:t>
    </dgm:pt>
    <dgm:pt modelId="{578EA6E7-90C7-4B65-8C58-B35AFC0A93F6}" type="parTrans" cxnId="{FAA4719E-4B4C-408E-B52A-802AE5623900}">
      <dgm:prSet/>
      <dgm:spPr/>
      <dgm:t>
        <a:bodyPr/>
        <a:lstStyle/>
        <a:p>
          <a:endParaRPr lang="lt-LT" sz="2000"/>
        </a:p>
      </dgm:t>
    </dgm:pt>
    <dgm:pt modelId="{9C25D6B6-1FA6-4B3A-9AE5-B046CD4FACEA}" type="sibTrans" cxnId="{FAA4719E-4B4C-408E-B52A-802AE5623900}">
      <dgm:prSet/>
      <dgm:spPr/>
      <dgm:t>
        <a:bodyPr/>
        <a:lstStyle/>
        <a:p>
          <a:endParaRPr lang="lt-LT" sz="2000"/>
        </a:p>
      </dgm:t>
    </dgm:pt>
    <dgm:pt modelId="{5A157E6F-6CDB-43EF-AC8F-E96C847044EA}" type="pres">
      <dgm:prSet presAssocID="{190E38F0-EDB4-47A7-84A7-2F60E968A11D}" presName="compositeShape" presStyleCnt="0">
        <dgm:presLayoutVars>
          <dgm:chMax val="7"/>
          <dgm:dir/>
          <dgm:resizeHandles val="exact"/>
        </dgm:presLayoutVars>
      </dgm:prSet>
      <dgm:spPr/>
    </dgm:pt>
    <dgm:pt modelId="{00C63A6A-6F3D-4EAD-A2A6-96F4D544692E}" type="pres">
      <dgm:prSet presAssocID="{E2C21488-0E66-4A2D-9D0A-4D2F05EB600A}" presName="circ1" presStyleLbl="vennNode1" presStyleIdx="0" presStyleCnt="3"/>
      <dgm:spPr/>
      <dgm:t>
        <a:bodyPr/>
        <a:lstStyle/>
        <a:p>
          <a:endParaRPr lang="lt-LT"/>
        </a:p>
      </dgm:t>
    </dgm:pt>
    <dgm:pt modelId="{AD48B8E4-2E98-44AE-8B49-4D80FA6E225A}" type="pres">
      <dgm:prSet presAssocID="{E2C21488-0E66-4A2D-9D0A-4D2F05EB600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E6D1ECD2-B7A7-4492-A30E-3845C9A15A0D}" type="pres">
      <dgm:prSet presAssocID="{75D5B73C-8A7D-41B3-B9E7-4B4CEC68808C}" presName="circ2" presStyleLbl="vennNode1" presStyleIdx="1" presStyleCnt="3"/>
      <dgm:spPr/>
      <dgm:t>
        <a:bodyPr/>
        <a:lstStyle/>
        <a:p>
          <a:endParaRPr lang="lt-LT"/>
        </a:p>
      </dgm:t>
    </dgm:pt>
    <dgm:pt modelId="{6E36738E-D0C7-4606-9A98-220FAAC1E169}" type="pres">
      <dgm:prSet presAssocID="{75D5B73C-8A7D-41B3-B9E7-4B4CEC68808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AB0FB90E-FB37-4C77-8248-93D5634ECB6B}" type="pres">
      <dgm:prSet presAssocID="{E2E92296-0AA9-4D3A-85A9-0265FB125801}" presName="circ3" presStyleLbl="vennNode1" presStyleIdx="2" presStyleCnt="3"/>
      <dgm:spPr/>
      <dgm:t>
        <a:bodyPr/>
        <a:lstStyle/>
        <a:p>
          <a:endParaRPr lang="lt-LT"/>
        </a:p>
      </dgm:t>
    </dgm:pt>
    <dgm:pt modelId="{E9CB6A1B-8E5D-4AF5-877F-5A7AE85E86E8}" type="pres">
      <dgm:prSet presAssocID="{E2E92296-0AA9-4D3A-85A9-0265FB12580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3269E446-16DB-4142-A577-759DF4D749A9}" type="presOf" srcId="{E2C21488-0E66-4A2D-9D0A-4D2F05EB600A}" destId="{AD48B8E4-2E98-44AE-8B49-4D80FA6E225A}" srcOrd="0" destOrd="0" presId="urn:microsoft.com/office/officeart/2005/8/layout/venn1"/>
    <dgm:cxn modelId="{1FE6F29A-3FFC-4A02-82DD-FD7A40C24253}" type="presOf" srcId="{75D5B73C-8A7D-41B3-B9E7-4B4CEC68808C}" destId="{6E36738E-D0C7-4606-9A98-220FAAC1E169}" srcOrd="0" destOrd="0" presId="urn:microsoft.com/office/officeart/2005/8/layout/venn1"/>
    <dgm:cxn modelId="{D8370E99-939C-4940-8AA5-3557B40FD42B}" srcId="{190E38F0-EDB4-47A7-84A7-2F60E968A11D}" destId="{75D5B73C-8A7D-41B3-B9E7-4B4CEC68808C}" srcOrd="1" destOrd="0" parTransId="{109BC591-A0CD-4FC2-86BB-16FADBBC8EAC}" sibTransId="{6E4D4011-F224-4224-95D7-EDA5691C198F}"/>
    <dgm:cxn modelId="{37EDC7BA-98B8-443C-982D-02601530C192}" srcId="{190E38F0-EDB4-47A7-84A7-2F60E968A11D}" destId="{E2C21488-0E66-4A2D-9D0A-4D2F05EB600A}" srcOrd="0" destOrd="0" parTransId="{941EA38A-6579-4F22-B2FE-04503A352443}" sibTransId="{53F081D0-C131-48F9-B698-4934C622A512}"/>
    <dgm:cxn modelId="{137991EB-BE05-4A05-819B-9033A2F8E30B}" type="presOf" srcId="{E2E92296-0AA9-4D3A-85A9-0265FB125801}" destId="{E9CB6A1B-8E5D-4AF5-877F-5A7AE85E86E8}" srcOrd="0" destOrd="0" presId="urn:microsoft.com/office/officeart/2005/8/layout/venn1"/>
    <dgm:cxn modelId="{415520B1-0335-42F8-B553-73BCA6E259FE}" type="presOf" srcId="{E2E92296-0AA9-4D3A-85A9-0265FB125801}" destId="{AB0FB90E-FB37-4C77-8248-93D5634ECB6B}" srcOrd="1" destOrd="0" presId="urn:microsoft.com/office/officeart/2005/8/layout/venn1"/>
    <dgm:cxn modelId="{EDE5D71C-AA9D-4B85-B7A8-DFA4B7B5B234}" type="presOf" srcId="{190E38F0-EDB4-47A7-84A7-2F60E968A11D}" destId="{5A157E6F-6CDB-43EF-AC8F-E96C847044EA}" srcOrd="0" destOrd="0" presId="urn:microsoft.com/office/officeart/2005/8/layout/venn1"/>
    <dgm:cxn modelId="{FAA4719E-4B4C-408E-B52A-802AE5623900}" srcId="{190E38F0-EDB4-47A7-84A7-2F60E968A11D}" destId="{E2E92296-0AA9-4D3A-85A9-0265FB125801}" srcOrd="2" destOrd="0" parTransId="{578EA6E7-90C7-4B65-8C58-B35AFC0A93F6}" sibTransId="{9C25D6B6-1FA6-4B3A-9AE5-B046CD4FACEA}"/>
    <dgm:cxn modelId="{CD1DAE48-BB7F-49EA-9450-2365AFC67B28}" type="presOf" srcId="{E2C21488-0E66-4A2D-9D0A-4D2F05EB600A}" destId="{00C63A6A-6F3D-4EAD-A2A6-96F4D544692E}" srcOrd="1" destOrd="0" presId="urn:microsoft.com/office/officeart/2005/8/layout/venn1"/>
    <dgm:cxn modelId="{5C990C14-41BC-4755-B261-A94532C074CB}" type="presOf" srcId="{75D5B73C-8A7D-41B3-B9E7-4B4CEC68808C}" destId="{E6D1ECD2-B7A7-4492-A30E-3845C9A15A0D}" srcOrd="1" destOrd="0" presId="urn:microsoft.com/office/officeart/2005/8/layout/venn1"/>
    <dgm:cxn modelId="{F1DCEE9D-AEDC-4EF9-819F-97457E158EB3}" type="presParOf" srcId="{5A157E6F-6CDB-43EF-AC8F-E96C847044EA}" destId="{00C63A6A-6F3D-4EAD-A2A6-96F4D544692E}" srcOrd="0" destOrd="0" presId="urn:microsoft.com/office/officeart/2005/8/layout/venn1"/>
    <dgm:cxn modelId="{DCE270E5-CF50-4C9E-A532-832C308AE116}" type="presParOf" srcId="{5A157E6F-6CDB-43EF-AC8F-E96C847044EA}" destId="{AD48B8E4-2E98-44AE-8B49-4D80FA6E225A}" srcOrd="1" destOrd="0" presId="urn:microsoft.com/office/officeart/2005/8/layout/venn1"/>
    <dgm:cxn modelId="{28C12D36-AABC-4EA4-AA3B-B0B0582C7C76}" type="presParOf" srcId="{5A157E6F-6CDB-43EF-AC8F-E96C847044EA}" destId="{E6D1ECD2-B7A7-4492-A30E-3845C9A15A0D}" srcOrd="2" destOrd="0" presId="urn:microsoft.com/office/officeart/2005/8/layout/venn1"/>
    <dgm:cxn modelId="{C86DAD22-7BAE-4E08-993B-C9EC294CB6C4}" type="presParOf" srcId="{5A157E6F-6CDB-43EF-AC8F-E96C847044EA}" destId="{6E36738E-D0C7-4606-9A98-220FAAC1E169}" srcOrd="3" destOrd="0" presId="urn:microsoft.com/office/officeart/2005/8/layout/venn1"/>
    <dgm:cxn modelId="{90DFAE01-85BB-4342-907A-792A4FA8F72E}" type="presParOf" srcId="{5A157E6F-6CDB-43EF-AC8F-E96C847044EA}" destId="{AB0FB90E-FB37-4C77-8248-93D5634ECB6B}" srcOrd="4" destOrd="0" presId="urn:microsoft.com/office/officeart/2005/8/layout/venn1"/>
    <dgm:cxn modelId="{F3217C38-9FF8-43F4-9F30-7F0C9B4F2EDC}" type="presParOf" srcId="{5A157E6F-6CDB-43EF-AC8F-E96C847044EA}" destId="{E9CB6A1B-8E5D-4AF5-877F-5A7AE85E86E8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CB03BD-CE17-445C-AA1D-A39DA14400CA}">
      <dsp:nvSpPr>
        <dsp:cNvPr id="0" name=""/>
        <dsp:cNvSpPr/>
      </dsp:nvSpPr>
      <dsp:spPr>
        <a:xfrm>
          <a:off x="160949" y="918"/>
          <a:ext cx="2708415" cy="1625049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200" kern="1200" dirty="0"/>
            <a:t>Paskatinimas norintiems, galintiems bet stokojantiems laiko/žinių</a:t>
          </a:r>
        </a:p>
      </dsp:txBody>
      <dsp:txXfrm>
        <a:off x="160949" y="918"/>
        <a:ext cx="2708415" cy="1625049"/>
      </dsp:txXfrm>
    </dsp:sp>
    <dsp:sp modelId="{0E43D3BC-36EA-4F7E-BBEA-EC1BCA4103B6}">
      <dsp:nvSpPr>
        <dsp:cNvPr id="0" name=""/>
        <dsp:cNvSpPr/>
      </dsp:nvSpPr>
      <dsp:spPr>
        <a:xfrm>
          <a:off x="3140206" y="918"/>
          <a:ext cx="2708415" cy="1625049"/>
        </a:xfrm>
        <a:prstGeom prst="rect">
          <a:avLst/>
        </a:prstGeom>
        <a:solidFill>
          <a:schemeClr val="accent1">
            <a:shade val="50000"/>
            <a:hueOff val="134164"/>
            <a:satOff val="-3267"/>
            <a:lumOff val="1429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200" kern="1200" dirty="0"/>
            <a:t>Valstybės pagalba </a:t>
          </a:r>
          <a:r>
            <a:rPr lang="en-US" sz="2200" kern="1200" dirty="0"/>
            <a:t>–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200" kern="1200" dirty="0"/>
            <a:t>iki 45</a:t>
          </a:r>
          <a:r>
            <a:rPr lang="en-US" sz="2200" kern="1200" dirty="0"/>
            <a:t>% </a:t>
          </a:r>
          <a:endParaRPr lang="lt-LT" sz="2200" kern="1200" dirty="0"/>
        </a:p>
      </dsp:txBody>
      <dsp:txXfrm>
        <a:off x="3140206" y="918"/>
        <a:ext cx="2708415" cy="1625049"/>
      </dsp:txXfrm>
    </dsp:sp>
    <dsp:sp modelId="{1088EB39-CCC0-4AAE-AC43-2262C559806B}">
      <dsp:nvSpPr>
        <dsp:cNvPr id="0" name=""/>
        <dsp:cNvSpPr/>
      </dsp:nvSpPr>
      <dsp:spPr>
        <a:xfrm>
          <a:off x="160949" y="1896808"/>
          <a:ext cx="2708415" cy="1625049"/>
        </a:xfrm>
        <a:prstGeom prst="rect">
          <a:avLst/>
        </a:prstGeom>
        <a:solidFill>
          <a:schemeClr val="accent1">
            <a:shade val="50000"/>
            <a:hueOff val="268329"/>
            <a:satOff val="-6535"/>
            <a:lumOff val="285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200" kern="1200" dirty="0"/>
            <a:t>Garantuoti tinklų pralaidumai ir laisvos galios</a:t>
          </a:r>
        </a:p>
      </dsp:txBody>
      <dsp:txXfrm>
        <a:off x="160949" y="1896808"/>
        <a:ext cx="2708415" cy="1625049"/>
      </dsp:txXfrm>
    </dsp:sp>
    <dsp:sp modelId="{E06B18CD-05E8-49D5-AB86-47E9A9F1E802}">
      <dsp:nvSpPr>
        <dsp:cNvPr id="0" name=""/>
        <dsp:cNvSpPr/>
      </dsp:nvSpPr>
      <dsp:spPr>
        <a:xfrm>
          <a:off x="3140206" y="1896808"/>
          <a:ext cx="2708415" cy="1625049"/>
        </a:xfrm>
        <a:prstGeom prst="rect">
          <a:avLst/>
        </a:prstGeom>
        <a:solidFill>
          <a:schemeClr val="accent1">
            <a:shade val="50000"/>
            <a:hueOff val="402493"/>
            <a:satOff val="-9802"/>
            <a:lumOff val="428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200" kern="1200" dirty="0"/>
            <a:t>Nereikia mokėti p</a:t>
          </a:r>
          <a:r>
            <a:rPr lang="lt-LT" sz="2200" b="0" i="0" kern="1200" dirty="0"/>
            <a:t>rievolių įvykdymo užtikrinimo (</a:t>
          </a:r>
          <a:r>
            <a:rPr lang="pl-PL" sz="2200" b="0" i="0" kern="1200" dirty="0"/>
            <a:t>50 </a:t>
          </a:r>
          <a:r>
            <a:rPr lang="lt-LT" sz="2200" b="0" i="0" kern="1200" noProof="0" dirty="0"/>
            <a:t>eurų už </a:t>
          </a:r>
          <a:r>
            <a:rPr lang="pl-PL" sz="2200" b="0" i="0" kern="1200" dirty="0"/>
            <a:t>1 kW</a:t>
          </a:r>
          <a:r>
            <a:rPr lang="lt-LT" sz="2200" b="0" i="0" kern="1200" dirty="0"/>
            <a:t>)</a:t>
          </a:r>
          <a:endParaRPr lang="lt-LT" sz="2200" kern="1200" dirty="0"/>
        </a:p>
      </dsp:txBody>
      <dsp:txXfrm>
        <a:off x="3140206" y="1896808"/>
        <a:ext cx="2708415" cy="1625049"/>
      </dsp:txXfrm>
    </dsp:sp>
    <dsp:sp modelId="{0F962AFB-F16A-4823-B9E0-1E7C9656A420}">
      <dsp:nvSpPr>
        <dsp:cNvPr id="0" name=""/>
        <dsp:cNvSpPr/>
      </dsp:nvSpPr>
      <dsp:spPr>
        <a:xfrm>
          <a:off x="160949" y="3792699"/>
          <a:ext cx="2708415" cy="1625049"/>
        </a:xfrm>
        <a:prstGeom prst="rect">
          <a:avLst/>
        </a:prstGeom>
        <a:solidFill>
          <a:schemeClr val="accent1">
            <a:shade val="50000"/>
            <a:hueOff val="268329"/>
            <a:satOff val="-6535"/>
            <a:lumOff val="285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200" kern="1200" dirty="0"/>
            <a:t>AIE bendrijos gali būti skirtos mažinti energetiniam skurdui</a:t>
          </a:r>
        </a:p>
      </dsp:txBody>
      <dsp:txXfrm>
        <a:off x="160949" y="3792699"/>
        <a:ext cx="2708415" cy="1625049"/>
      </dsp:txXfrm>
    </dsp:sp>
    <dsp:sp modelId="{46CC991C-20B2-4364-B0B2-30D83F1219EC}">
      <dsp:nvSpPr>
        <dsp:cNvPr id="0" name=""/>
        <dsp:cNvSpPr/>
      </dsp:nvSpPr>
      <dsp:spPr>
        <a:xfrm>
          <a:off x="3140206" y="3792699"/>
          <a:ext cx="2708415" cy="1625049"/>
        </a:xfrm>
        <a:prstGeom prst="rect">
          <a:avLst/>
        </a:prstGeom>
        <a:solidFill>
          <a:schemeClr val="accent1">
            <a:shade val="50000"/>
            <a:hueOff val="134164"/>
            <a:satOff val="-3267"/>
            <a:lumOff val="1429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200" b="0" i="0" kern="1200" dirty="0"/>
            <a:t>AIE bendrija tuo pačiu metu negali būti ir Piliečių energetikos bendrija</a:t>
          </a:r>
          <a:endParaRPr lang="lt-LT" sz="2200" kern="1200" dirty="0"/>
        </a:p>
      </dsp:txBody>
      <dsp:txXfrm>
        <a:off x="3140206" y="3792699"/>
        <a:ext cx="2708415" cy="16250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C63A6A-6F3D-4EAD-A2A6-96F4D544692E}">
      <dsp:nvSpPr>
        <dsp:cNvPr id="0" name=""/>
        <dsp:cNvSpPr/>
      </dsp:nvSpPr>
      <dsp:spPr>
        <a:xfrm>
          <a:off x="2147623" y="1494204"/>
          <a:ext cx="1800003" cy="1800003"/>
        </a:xfrm>
        <a:prstGeom prst="ellipse">
          <a:avLst/>
        </a:prstGeom>
        <a:solidFill>
          <a:schemeClr val="accent1">
            <a:shade val="80000"/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D48B8E4-2E98-44AE-8B49-4D80FA6E225A}">
      <dsp:nvSpPr>
        <dsp:cNvPr id="0" name=""/>
        <dsp:cNvSpPr/>
      </dsp:nvSpPr>
      <dsp:spPr>
        <a:xfrm>
          <a:off x="2163814" y="391481"/>
          <a:ext cx="1767622" cy="102313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kern="1200" dirty="0"/>
            <a:t>Fiziniai asmenys</a:t>
          </a:r>
        </a:p>
      </dsp:txBody>
      <dsp:txXfrm>
        <a:off x="2163814" y="391481"/>
        <a:ext cx="1767622" cy="1023131"/>
      </dsp:txXfrm>
    </dsp:sp>
    <dsp:sp modelId="{E6D1ECD2-B7A7-4492-A30E-3845C9A15A0D}">
      <dsp:nvSpPr>
        <dsp:cNvPr id="0" name=""/>
        <dsp:cNvSpPr/>
      </dsp:nvSpPr>
      <dsp:spPr>
        <a:xfrm>
          <a:off x="2727281" y="1915212"/>
          <a:ext cx="1800003" cy="1800003"/>
        </a:xfrm>
        <a:prstGeom prst="ellipse">
          <a:avLst/>
        </a:prstGeom>
        <a:solidFill>
          <a:schemeClr val="accent1">
            <a:shade val="80000"/>
            <a:alpha val="50000"/>
            <a:hueOff val="87321"/>
            <a:satOff val="-1564"/>
            <a:lumOff val="66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E36738E-D0C7-4606-9A98-220FAAC1E169}">
      <dsp:nvSpPr>
        <dsp:cNvPr id="0" name=""/>
        <dsp:cNvSpPr/>
      </dsp:nvSpPr>
      <dsp:spPr>
        <a:xfrm>
          <a:off x="4510485" y="1741143"/>
          <a:ext cx="1584765" cy="111020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kern="1200" dirty="0"/>
            <a:t>V, M, LM įmonės*</a:t>
          </a:r>
        </a:p>
      </dsp:txBody>
      <dsp:txXfrm>
        <a:off x="4510485" y="1741143"/>
        <a:ext cx="1584765" cy="1110206"/>
      </dsp:txXfrm>
    </dsp:sp>
    <dsp:sp modelId="{AB0FB90E-FB37-4C77-8248-93D5634ECB6B}">
      <dsp:nvSpPr>
        <dsp:cNvPr id="0" name=""/>
        <dsp:cNvSpPr/>
      </dsp:nvSpPr>
      <dsp:spPr>
        <a:xfrm>
          <a:off x="2506024" y="2597009"/>
          <a:ext cx="1800003" cy="1800003"/>
        </a:xfrm>
        <a:prstGeom prst="ellipse">
          <a:avLst/>
        </a:prstGeom>
        <a:solidFill>
          <a:schemeClr val="accent1">
            <a:shade val="80000"/>
            <a:alpha val="50000"/>
            <a:hueOff val="174641"/>
            <a:satOff val="-3128"/>
            <a:lumOff val="132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9CB6A1B-8E5D-4AF5-877F-5A7AE85E86E8}">
      <dsp:nvSpPr>
        <dsp:cNvPr id="0" name=""/>
        <dsp:cNvSpPr/>
      </dsp:nvSpPr>
      <dsp:spPr>
        <a:xfrm>
          <a:off x="4266675" y="3635025"/>
          <a:ext cx="1584765" cy="111020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kern="1200" dirty="0"/>
            <a:t>Kiti juridiniai asmenys</a:t>
          </a:r>
        </a:p>
      </dsp:txBody>
      <dsp:txXfrm>
        <a:off x="4266675" y="3635025"/>
        <a:ext cx="1584765" cy="1110206"/>
      </dsp:txXfrm>
    </dsp:sp>
    <dsp:sp modelId="{EEF303D5-2449-46D0-89BF-7F1820F42832}">
      <dsp:nvSpPr>
        <dsp:cNvPr id="0" name=""/>
        <dsp:cNvSpPr/>
      </dsp:nvSpPr>
      <dsp:spPr>
        <a:xfrm>
          <a:off x="1789222" y="2597009"/>
          <a:ext cx="1800003" cy="1800003"/>
        </a:xfrm>
        <a:prstGeom prst="ellipse">
          <a:avLst/>
        </a:prstGeom>
        <a:solidFill>
          <a:schemeClr val="accent1">
            <a:shade val="80000"/>
            <a:alpha val="50000"/>
            <a:hueOff val="261962"/>
            <a:satOff val="-4692"/>
            <a:lumOff val="199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B874B98-67E4-4BCF-93A9-B1796EF9E130}">
      <dsp:nvSpPr>
        <dsp:cNvPr id="0" name=""/>
        <dsp:cNvSpPr/>
      </dsp:nvSpPr>
      <dsp:spPr>
        <a:xfrm>
          <a:off x="32180" y="3635025"/>
          <a:ext cx="2008024" cy="111020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kern="1200" dirty="0"/>
            <a:t>Savivaldybių administracijos</a:t>
          </a:r>
        </a:p>
      </dsp:txBody>
      <dsp:txXfrm>
        <a:off x="32180" y="3635025"/>
        <a:ext cx="2008024" cy="1110206"/>
      </dsp:txXfrm>
    </dsp:sp>
    <dsp:sp modelId="{6E4B9A8C-9B9D-4F89-A190-41BC92A41AC8}">
      <dsp:nvSpPr>
        <dsp:cNvPr id="0" name=""/>
        <dsp:cNvSpPr/>
      </dsp:nvSpPr>
      <dsp:spPr>
        <a:xfrm>
          <a:off x="1567965" y="1915212"/>
          <a:ext cx="1800003" cy="1800003"/>
        </a:xfrm>
        <a:prstGeom prst="ellipse">
          <a:avLst/>
        </a:prstGeom>
        <a:solidFill>
          <a:schemeClr val="accent1">
            <a:shade val="80000"/>
            <a:alpha val="5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0685D21-1407-4744-A0BA-7352571E3460}">
      <dsp:nvSpPr>
        <dsp:cNvPr id="0" name=""/>
        <dsp:cNvSpPr/>
      </dsp:nvSpPr>
      <dsp:spPr>
        <a:xfrm>
          <a:off x="0" y="1741143"/>
          <a:ext cx="1584765" cy="111020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lt-LT" sz="2400" kern="1200" dirty="0"/>
            <a:t>Saviv. įmonės**, įstaigos</a:t>
          </a:r>
        </a:p>
        <a:p>
          <a:pPr marL="0"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lt-LT" sz="2400" kern="1200" dirty="0"/>
        </a:p>
      </dsp:txBody>
      <dsp:txXfrm>
        <a:off x="0" y="1741143"/>
        <a:ext cx="1584765" cy="11102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CB03BD-CE17-445C-AA1D-A39DA14400CA}">
      <dsp:nvSpPr>
        <dsp:cNvPr id="0" name=""/>
        <dsp:cNvSpPr/>
      </dsp:nvSpPr>
      <dsp:spPr>
        <a:xfrm>
          <a:off x="160949" y="918"/>
          <a:ext cx="2708415" cy="1625049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kern="1200" dirty="0"/>
            <a:t>Viešoji įstaiga</a:t>
          </a:r>
        </a:p>
      </dsp:txBody>
      <dsp:txXfrm>
        <a:off x="160949" y="918"/>
        <a:ext cx="2708415" cy="1625049"/>
      </dsp:txXfrm>
    </dsp:sp>
    <dsp:sp modelId="{0E43D3BC-36EA-4F7E-BBEA-EC1BCA4103B6}">
      <dsp:nvSpPr>
        <dsp:cNvPr id="0" name=""/>
        <dsp:cNvSpPr/>
      </dsp:nvSpPr>
      <dsp:spPr>
        <a:xfrm>
          <a:off x="3140206" y="918"/>
          <a:ext cx="2708415" cy="1625049"/>
        </a:xfrm>
        <a:prstGeom prst="rect">
          <a:avLst/>
        </a:prstGeom>
        <a:solidFill>
          <a:schemeClr val="accent1">
            <a:shade val="50000"/>
            <a:hueOff val="134164"/>
            <a:satOff val="-3267"/>
            <a:lumOff val="1429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kern="1200" dirty="0"/>
            <a:t>Asociacija</a:t>
          </a:r>
        </a:p>
      </dsp:txBody>
      <dsp:txXfrm>
        <a:off x="3140206" y="918"/>
        <a:ext cx="2708415" cy="1625049"/>
      </dsp:txXfrm>
    </dsp:sp>
    <dsp:sp modelId="{1088EB39-CCC0-4AAE-AC43-2262C559806B}">
      <dsp:nvSpPr>
        <dsp:cNvPr id="0" name=""/>
        <dsp:cNvSpPr/>
      </dsp:nvSpPr>
      <dsp:spPr>
        <a:xfrm>
          <a:off x="160949" y="1896808"/>
          <a:ext cx="2708415" cy="1625049"/>
        </a:xfrm>
        <a:prstGeom prst="rect">
          <a:avLst/>
        </a:prstGeom>
        <a:solidFill>
          <a:schemeClr val="accent1">
            <a:shade val="50000"/>
            <a:hueOff val="268329"/>
            <a:satOff val="-6535"/>
            <a:lumOff val="285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kern="1200" dirty="0"/>
            <a:t>Sodininkų bendrija</a:t>
          </a:r>
        </a:p>
      </dsp:txBody>
      <dsp:txXfrm>
        <a:off x="160949" y="1896808"/>
        <a:ext cx="2708415" cy="1625049"/>
      </dsp:txXfrm>
    </dsp:sp>
    <dsp:sp modelId="{E06B18CD-05E8-49D5-AB86-47E9A9F1E802}">
      <dsp:nvSpPr>
        <dsp:cNvPr id="0" name=""/>
        <dsp:cNvSpPr/>
      </dsp:nvSpPr>
      <dsp:spPr>
        <a:xfrm>
          <a:off x="3140206" y="1896808"/>
          <a:ext cx="2708415" cy="1625049"/>
        </a:xfrm>
        <a:prstGeom prst="rect">
          <a:avLst/>
        </a:prstGeom>
        <a:solidFill>
          <a:schemeClr val="accent1">
            <a:shade val="50000"/>
            <a:hueOff val="402493"/>
            <a:satOff val="-9802"/>
            <a:lumOff val="428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kern="1200" dirty="0"/>
            <a:t>Daugiabučių bendrija</a:t>
          </a:r>
        </a:p>
      </dsp:txBody>
      <dsp:txXfrm>
        <a:off x="3140206" y="1896808"/>
        <a:ext cx="2708415" cy="1625049"/>
      </dsp:txXfrm>
    </dsp:sp>
    <dsp:sp modelId="{0F962AFB-F16A-4823-B9E0-1E7C9656A420}">
      <dsp:nvSpPr>
        <dsp:cNvPr id="0" name=""/>
        <dsp:cNvSpPr/>
      </dsp:nvSpPr>
      <dsp:spPr>
        <a:xfrm>
          <a:off x="160949" y="3792699"/>
          <a:ext cx="2708415" cy="1625049"/>
        </a:xfrm>
        <a:prstGeom prst="rect">
          <a:avLst/>
        </a:prstGeom>
        <a:solidFill>
          <a:schemeClr val="accent1">
            <a:shade val="50000"/>
            <a:hueOff val="268329"/>
            <a:satOff val="-6535"/>
            <a:lumOff val="285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kern="1200" dirty="0"/>
            <a:t>Labdaros ir paramos fondai</a:t>
          </a:r>
        </a:p>
      </dsp:txBody>
      <dsp:txXfrm>
        <a:off x="160949" y="3792699"/>
        <a:ext cx="2708415" cy="1625049"/>
      </dsp:txXfrm>
    </dsp:sp>
    <dsp:sp modelId="{46CC991C-20B2-4364-B0B2-30D83F1219EC}">
      <dsp:nvSpPr>
        <dsp:cNvPr id="0" name=""/>
        <dsp:cNvSpPr/>
      </dsp:nvSpPr>
      <dsp:spPr>
        <a:xfrm>
          <a:off x="3140206" y="3792699"/>
          <a:ext cx="2708415" cy="1625049"/>
        </a:xfrm>
        <a:prstGeom prst="rect">
          <a:avLst/>
        </a:prstGeom>
        <a:solidFill>
          <a:schemeClr val="accent1">
            <a:shade val="50000"/>
            <a:hueOff val="134164"/>
            <a:satOff val="-3267"/>
            <a:lumOff val="1429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kern="1200" dirty="0"/>
            <a:t>Kitos bendruomenės, bendrijos* ir juridiniai asmenys</a:t>
          </a:r>
        </a:p>
      </dsp:txBody>
      <dsp:txXfrm>
        <a:off x="3140206" y="3792699"/>
        <a:ext cx="2708415" cy="16250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E25FC0-A9FA-416F-95BC-953427F80AB7}">
      <dsp:nvSpPr>
        <dsp:cNvPr id="0" name=""/>
        <dsp:cNvSpPr/>
      </dsp:nvSpPr>
      <dsp:spPr>
        <a:xfrm>
          <a:off x="3532" y="17424"/>
          <a:ext cx="3444534" cy="84334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000" kern="1200" dirty="0"/>
            <a:t>Elektrinės įrengtoji galia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000" b="1" kern="1200" dirty="0"/>
            <a:t>≥</a:t>
          </a:r>
          <a:r>
            <a:rPr lang="lt-LT" sz="2000" kern="1200" dirty="0"/>
            <a:t> 100 kW</a:t>
          </a:r>
        </a:p>
      </dsp:txBody>
      <dsp:txXfrm>
        <a:off x="3532" y="17424"/>
        <a:ext cx="3444534" cy="843340"/>
      </dsp:txXfrm>
    </dsp:sp>
    <dsp:sp modelId="{210BFCC4-758C-4269-9658-67D74E273009}">
      <dsp:nvSpPr>
        <dsp:cNvPr id="0" name=""/>
        <dsp:cNvSpPr/>
      </dsp:nvSpPr>
      <dsp:spPr>
        <a:xfrm>
          <a:off x="0" y="869963"/>
          <a:ext cx="3444534" cy="31395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lt-LT" sz="2500" kern="1200" dirty="0"/>
            <a:t>Leidimų išdavimo metu VERT teikiamas nustatytos formos prašymas (taisyklių 1 priedas)</a:t>
          </a:r>
        </a:p>
      </dsp:txBody>
      <dsp:txXfrm>
        <a:off x="0" y="869963"/>
        <a:ext cx="3444534" cy="3139593"/>
      </dsp:txXfrm>
    </dsp:sp>
    <dsp:sp modelId="{F7D4EBCE-A5D7-4BFD-8572-8BFC2C133B29}">
      <dsp:nvSpPr>
        <dsp:cNvPr id="0" name=""/>
        <dsp:cNvSpPr/>
      </dsp:nvSpPr>
      <dsp:spPr>
        <a:xfrm>
          <a:off x="3930301" y="17424"/>
          <a:ext cx="3444534" cy="843340"/>
        </a:xfrm>
        <a:prstGeom prst="rect">
          <a:avLst/>
        </a:prstGeom>
        <a:solidFill>
          <a:schemeClr val="accent5">
            <a:lumMod val="50000"/>
          </a:schemeClr>
        </a:solidFill>
        <a:ln w="12700" cap="flat" cmpd="sng" algn="ctr">
          <a:solidFill>
            <a:schemeClr val="accent1">
              <a:shade val="80000"/>
              <a:hueOff val="174641"/>
              <a:satOff val="-3128"/>
              <a:lumOff val="132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000" kern="1200" dirty="0"/>
            <a:t>Elektrinės įrengtoji galia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000" b="1" kern="1200" dirty="0"/>
            <a:t>≥</a:t>
          </a:r>
          <a:r>
            <a:rPr lang="lt-LT" sz="2000" kern="1200" dirty="0"/>
            <a:t> 100 kW</a:t>
          </a:r>
        </a:p>
      </dsp:txBody>
      <dsp:txXfrm>
        <a:off x="3930301" y="17424"/>
        <a:ext cx="3444534" cy="843340"/>
      </dsp:txXfrm>
    </dsp:sp>
    <dsp:sp modelId="{1366C875-B756-426F-97D2-15ACF6921FDF}">
      <dsp:nvSpPr>
        <dsp:cNvPr id="0" name=""/>
        <dsp:cNvSpPr/>
      </dsp:nvSpPr>
      <dsp:spPr>
        <a:xfrm>
          <a:off x="3930301" y="860764"/>
          <a:ext cx="3444534" cy="31395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lt-LT" sz="2500" kern="1200" dirty="0"/>
            <a:t>Turint leidimus, VERT teikiama atitikties Atsinaujinančių išteklių energetikos įstatymo reikalavimams deklaracija (taisyklių 3 priedas)</a:t>
          </a:r>
          <a:endParaRPr lang="lt-LT" sz="2500" b="0" kern="1200" dirty="0"/>
        </a:p>
      </dsp:txBody>
      <dsp:txXfrm>
        <a:off x="3930301" y="860764"/>
        <a:ext cx="3444534" cy="3139593"/>
      </dsp:txXfrm>
    </dsp:sp>
    <dsp:sp modelId="{843CB56E-114F-43BA-B507-794ACBE404D5}">
      <dsp:nvSpPr>
        <dsp:cNvPr id="0" name=""/>
        <dsp:cNvSpPr/>
      </dsp:nvSpPr>
      <dsp:spPr>
        <a:xfrm>
          <a:off x="7857070" y="17424"/>
          <a:ext cx="3444534" cy="843340"/>
        </a:xfrm>
        <a:prstGeom prst="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accent1">
              <a:shade val="80000"/>
              <a:hueOff val="349283"/>
              <a:satOff val="-6256"/>
              <a:lumOff val="265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000" kern="1200" dirty="0"/>
            <a:t>Elektrinės įrengtoji galia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000" b="1" kern="1200" dirty="0"/>
            <a:t>&lt;</a:t>
          </a:r>
          <a:r>
            <a:rPr lang="lt-LT" sz="2000" kern="1200" dirty="0"/>
            <a:t> 100 kW</a:t>
          </a:r>
        </a:p>
      </dsp:txBody>
      <dsp:txXfrm>
        <a:off x="7857070" y="17424"/>
        <a:ext cx="3444534" cy="843340"/>
      </dsp:txXfrm>
    </dsp:sp>
    <dsp:sp modelId="{82415CB6-7202-46F4-9139-5A9B3C1C4DF6}">
      <dsp:nvSpPr>
        <dsp:cNvPr id="0" name=""/>
        <dsp:cNvSpPr/>
      </dsp:nvSpPr>
      <dsp:spPr>
        <a:xfrm>
          <a:off x="7857070" y="860764"/>
          <a:ext cx="3444534" cy="31395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lt-LT" sz="2500" kern="1200" dirty="0"/>
            <a:t>VERT teikiamas prašymas dėl AIE bendrijos statuso suteikimo</a:t>
          </a:r>
        </a:p>
      </dsp:txBody>
      <dsp:txXfrm>
        <a:off x="7857070" y="860764"/>
        <a:ext cx="3444534" cy="31395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E25FC0-A9FA-416F-95BC-953427F80AB7}">
      <dsp:nvSpPr>
        <dsp:cNvPr id="0" name=""/>
        <dsp:cNvSpPr/>
      </dsp:nvSpPr>
      <dsp:spPr>
        <a:xfrm>
          <a:off x="4250" y="165441"/>
          <a:ext cx="2555800" cy="86754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700" kern="1200" dirty="0"/>
            <a:t>Pagamintos elektros energijos realizavimo tvarka</a:t>
          </a:r>
        </a:p>
      </dsp:txBody>
      <dsp:txXfrm>
        <a:off x="4250" y="165441"/>
        <a:ext cx="2555800" cy="867540"/>
      </dsp:txXfrm>
    </dsp:sp>
    <dsp:sp modelId="{210BFCC4-758C-4269-9658-67D74E273009}">
      <dsp:nvSpPr>
        <dsp:cNvPr id="0" name=""/>
        <dsp:cNvSpPr/>
      </dsp:nvSpPr>
      <dsp:spPr>
        <a:xfrm>
          <a:off x="4250" y="1032981"/>
          <a:ext cx="2555800" cy="39883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lt-LT" sz="1400" kern="1200" dirty="0"/>
            <a:t>Kaip pagaminta elektra paskirstoma AIE bendrijos dalyviams – </a:t>
          </a:r>
          <a:r>
            <a:rPr lang="lt-LT" sz="1400" kern="1200" dirty="0">
              <a:hlinkClick xmlns:r="http://schemas.openxmlformats.org/officeDocument/2006/relationships" r:id="rId1"/>
            </a:rPr>
            <a:t>Elektros energijos tiekimo ir naudojimo taisyklės</a:t>
          </a:r>
          <a:endParaRPr lang="lt-LT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lt-LT" sz="1400" kern="1200" dirty="0"/>
            <a:t>Kaip pagaminta elektra parduodama elektros energijos biržoje </a:t>
          </a:r>
          <a:r>
            <a:rPr lang="lt-LT" sz="1400" kern="1200" dirty="0">
              <a:hlinkClick xmlns:r="http://schemas.openxmlformats.org/officeDocument/2006/relationships" r:id="rId2"/>
            </a:rPr>
            <a:t>Elektros energijos rinkos taisyklėse</a:t>
          </a:r>
          <a:r>
            <a:rPr lang="lt-LT" sz="1400" kern="1200" dirty="0"/>
            <a:t> nustatyta tvarka arba pagal dvišales sutartis galutiniam vartotojui pagal </a:t>
          </a:r>
          <a:r>
            <a:rPr lang="lt-LT" sz="1400" b="0" i="0" kern="1200" dirty="0">
              <a:hlinkClick xmlns:r="http://schemas.openxmlformats.org/officeDocument/2006/relationships" r:id="rId3"/>
            </a:rPr>
            <a:t>atsinaujinančių išteklių elektros energijos pirkimo–pardavimo sutartis</a:t>
          </a:r>
          <a:endParaRPr lang="lt-LT" sz="1400" kern="1200" dirty="0"/>
        </a:p>
      </dsp:txBody>
      <dsp:txXfrm>
        <a:off x="4250" y="1032981"/>
        <a:ext cx="2555800" cy="3988313"/>
      </dsp:txXfrm>
    </dsp:sp>
    <dsp:sp modelId="{F7D4EBCE-A5D7-4BFD-8572-8BFC2C133B29}">
      <dsp:nvSpPr>
        <dsp:cNvPr id="0" name=""/>
        <dsp:cNvSpPr/>
      </dsp:nvSpPr>
      <dsp:spPr>
        <a:xfrm>
          <a:off x="2917862" y="165441"/>
          <a:ext cx="2555800" cy="867540"/>
        </a:xfrm>
        <a:prstGeom prst="rect">
          <a:avLst/>
        </a:prstGeom>
        <a:solidFill>
          <a:schemeClr val="accent5">
            <a:lumMod val="50000"/>
          </a:schemeClr>
        </a:solidFill>
        <a:ln w="12700" cap="flat" cmpd="sng" algn="ctr">
          <a:solidFill>
            <a:schemeClr val="accent1">
              <a:shade val="80000"/>
              <a:hueOff val="116428"/>
              <a:satOff val="-2085"/>
              <a:lumOff val="886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700" kern="1200" dirty="0"/>
            <a:t>Elektros energijos gamybos įrenginių administravimo ir eksploatavimo tvarka</a:t>
          </a:r>
        </a:p>
      </dsp:txBody>
      <dsp:txXfrm>
        <a:off x="2917862" y="165441"/>
        <a:ext cx="2555800" cy="867540"/>
      </dsp:txXfrm>
    </dsp:sp>
    <dsp:sp modelId="{1366C875-B756-426F-97D2-15ACF6921FDF}">
      <dsp:nvSpPr>
        <dsp:cNvPr id="0" name=""/>
        <dsp:cNvSpPr/>
      </dsp:nvSpPr>
      <dsp:spPr>
        <a:xfrm>
          <a:off x="2917862" y="1032981"/>
          <a:ext cx="2555800" cy="39883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lt-LT" sz="1400" b="0" kern="1200" dirty="0"/>
            <a:t>Kokių teisės aktų reikalavimus turi atitikti AIE bendrijos elektrinė ir ją prižiūrintys, eksploatuojantys specialistai: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lt-LT" sz="1400" b="0" i="0" kern="1200" dirty="0">
              <a:hlinkClick xmlns:r="http://schemas.openxmlformats.org/officeDocument/2006/relationships" r:id="rId4"/>
            </a:rPr>
            <a:t>Elektros tinklų naudojimo taisyklės</a:t>
          </a:r>
          <a:endParaRPr lang="lt-LT" sz="1400" b="0" i="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lt-LT" sz="1400" b="0" i="0" kern="1200" dirty="0">
              <a:hlinkClick xmlns:r="http://schemas.openxmlformats.org/officeDocument/2006/relationships" r:id="rId5"/>
            </a:rPr>
            <a:t>Elektrinių ir elektros tinklų eksploatavimo taisyklės</a:t>
          </a:r>
          <a:endParaRPr lang="lt-LT" sz="1400" b="0" i="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lt-LT" sz="1400" b="0" i="0" kern="1200" dirty="0">
              <a:hlinkClick xmlns:r="http://schemas.openxmlformats.org/officeDocument/2006/relationships" r:id="rId6"/>
            </a:rPr>
            <a:t>Asmenų, turinčių teisę eksploatuoti energetikos įrenginius, atestavimo taisyklės</a:t>
          </a:r>
          <a:endParaRPr lang="lt-LT" sz="1400" b="0" i="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lt-LT" sz="1400" b="0" i="0" kern="1200" dirty="0">
              <a:hlinkClick xmlns:r="http://schemas.openxmlformats.org/officeDocument/2006/relationships" r:id="rId7"/>
            </a:rPr>
            <a:t>Saugos eksploatuojant elektros įrenginius taisyklės</a:t>
          </a:r>
          <a:endParaRPr lang="lt-LT" sz="1400" b="0" i="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lt-LT" sz="1400" b="0" i="0" kern="1200" dirty="0">
              <a:hlinkClick xmlns:r="http://schemas.openxmlformats.org/officeDocument/2006/relationships" r:id="rId8"/>
            </a:rPr>
            <a:t>Elektros įrenginių įrengimo bendrosios taisyklės</a:t>
          </a:r>
          <a:endParaRPr lang="lt-LT" sz="1400" b="0" i="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1400" kern="1200" dirty="0">
              <a:hlinkClick xmlns:r="http://schemas.openxmlformats.org/officeDocument/2006/relationships" r:id="rId9"/>
            </a:rPr>
            <a:t>ir kita</a:t>
          </a:r>
          <a:endParaRPr lang="lt-LT" sz="1400" kern="1200" dirty="0"/>
        </a:p>
      </dsp:txBody>
      <dsp:txXfrm>
        <a:off x="2917862" y="1032981"/>
        <a:ext cx="2555800" cy="3988313"/>
      </dsp:txXfrm>
    </dsp:sp>
    <dsp:sp modelId="{843CB56E-114F-43BA-B507-794ACBE404D5}">
      <dsp:nvSpPr>
        <dsp:cNvPr id="0" name=""/>
        <dsp:cNvSpPr/>
      </dsp:nvSpPr>
      <dsp:spPr>
        <a:xfrm>
          <a:off x="5831475" y="165441"/>
          <a:ext cx="2555800" cy="867540"/>
        </a:xfrm>
        <a:prstGeom prst="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accent1">
              <a:shade val="80000"/>
              <a:hueOff val="232855"/>
              <a:satOff val="-4171"/>
              <a:lumOff val="177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700" kern="1200" dirty="0"/>
            <a:t>Pajamų, gautų vykdant energijos gamybos veiklą, paskirstymo tvarka</a:t>
          </a:r>
        </a:p>
      </dsp:txBody>
      <dsp:txXfrm>
        <a:off x="5831475" y="165441"/>
        <a:ext cx="2555800" cy="867540"/>
      </dsp:txXfrm>
    </dsp:sp>
    <dsp:sp modelId="{82415CB6-7202-46F4-9139-5A9B3C1C4DF6}">
      <dsp:nvSpPr>
        <dsp:cNvPr id="0" name=""/>
        <dsp:cNvSpPr/>
      </dsp:nvSpPr>
      <dsp:spPr>
        <a:xfrm>
          <a:off x="5831475" y="1032981"/>
          <a:ext cx="2555800" cy="39883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lt-LT" sz="1400" kern="1200" dirty="0"/>
            <a:t>Nustatoma tvarka, kaip AIE bendrijos lėšos ir (arba) už parduotą elektrą gautos lėšos bus naudojamos: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lt-LT" sz="1400" kern="1200" dirty="0"/>
            <a:t>paskolai (jei taikoma) grąžinti, ir (arba);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lt-LT" sz="1400" kern="1200" dirty="0"/>
            <a:t>elektrinės ir (arba) AIE bendrijos administravimo išlaidoms padengti, ir/arba;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lt-LT" sz="1400" kern="1200" dirty="0"/>
            <a:t>teikti aplinkos, ekonominei arba socialinei visuomeninei naudai savo dalyviams ar tą naudą teikti vietose, kuriose ji vykdo veiklą.</a:t>
          </a:r>
        </a:p>
      </dsp:txBody>
      <dsp:txXfrm>
        <a:off x="5831475" y="1032981"/>
        <a:ext cx="2555800" cy="3988313"/>
      </dsp:txXfrm>
    </dsp:sp>
    <dsp:sp modelId="{F4CD0F6F-DDDF-44DB-A7E6-E94396CBD4D6}">
      <dsp:nvSpPr>
        <dsp:cNvPr id="0" name=""/>
        <dsp:cNvSpPr/>
      </dsp:nvSpPr>
      <dsp:spPr>
        <a:xfrm>
          <a:off x="8745087" y="165441"/>
          <a:ext cx="2555800" cy="867540"/>
        </a:xfrm>
        <a:prstGeom prst="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accent1">
              <a:shade val="80000"/>
              <a:hueOff val="349283"/>
              <a:satOff val="-6256"/>
              <a:lumOff val="265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700" kern="1200" dirty="0"/>
            <a:t>Elektrinės dalies priskyrimo AEI bendrijos dalyviams ar kitiems asmenims tvarka</a:t>
          </a:r>
        </a:p>
      </dsp:txBody>
      <dsp:txXfrm>
        <a:off x="8745087" y="165441"/>
        <a:ext cx="2555800" cy="867540"/>
      </dsp:txXfrm>
    </dsp:sp>
    <dsp:sp modelId="{B1CAC5CA-51BC-4990-A3C8-345347F436ED}">
      <dsp:nvSpPr>
        <dsp:cNvPr id="0" name=""/>
        <dsp:cNvSpPr/>
      </dsp:nvSpPr>
      <dsp:spPr>
        <a:xfrm>
          <a:off x="8745087" y="1032981"/>
          <a:ext cx="2555800" cy="39883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lt-LT" sz="1400" kern="1200" dirty="0"/>
            <a:t>Nustatoma tvarka kaip AEI bendrijai priklausantys energijos gamybos įrenginiai susiejami su elektros vartojimo vieta – kaip AIE bendrijos dalyviai ar kiti asmenys tampa gaminančiais vartotojais.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lt-LT" sz="1400" kern="1200" dirty="0"/>
            <a:t>Vadovaujamasi </a:t>
          </a:r>
          <a:r>
            <a:rPr lang="lt-LT" sz="1400" kern="1200" dirty="0">
              <a:hlinkClick xmlns:r="http://schemas.openxmlformats.org/officeDocument/2006/relationships" r:id="rId10"/>
            </a:rPr>
            <a:t>Elektros energijos gamintojų ir vartotojų elektros įrenginių prijungimo prie elektros tinklų tvarkos aprašu</a:t>
          </a:r>
          <a:r>
            <a:rPr lang="lt-LT" sz="1400" kern="1200" dirty="0"/>
            <a:t>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lt-LT" sz="1400" kern="1200" dirty="0"/>
            <a:t>AIE bendrija inicijuoja elektros energiją generuojančių įrenginių (AIE elektrinės) susiejimą su gaminančių vartotojų vartojimo įrenginiais, pateikdama operatoriui visą reikalingą informaciją.</a:t>
          </a:r>
        </a:p>
      </dsp:txBody>
      <dsp:txXfrm>
        <a:off x="8745087" y="1032981"/>
        <a:ext cx="2555800" cy="398831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C63A6A-6F3D-4EAD-A2A6-96F4D544692E}">
      <dsp:nvSpPr>
        <dsp:cNvPr id="0" name=""/>
        <dsp:cNvSpPr/>
      </dsp:nvSpPr>
      <dsp:spPr>
        <a:xfrm>
          <a:off x="1817856" y="67733"/>
          <a:ext cx="3251199" cy="3251199"/>
        </a:xfrm>
        <a:prstGeom prst="ellipse">
          <a:avLst/>
        </a:prstGeom>
        <a:solidFill>
          <a:schemeClr val="accent1">
            <a:shade val="80000"/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800" kern="1200" dirty="0"/>
            <a:t>Pagaminta elektra </a:t>
          </a:r>
          <a:r>
            <a:rPr lang="lt-LT" sz="2800" b="1" kern="1200" dirty="0"/>
            <a:t>(kWh)</a:t>
          </a:r>
        </a:p>
      </dsp:txBody>
      <dsp:txXfrm>
        <a:off x="2251350" y="636693"/>
        <a:ext cx="2384212" cy="1463039"/>
      </dsp:txXfrm>
    </dsp:sp>
    <dsp:sp modelId="{E6D1ECD2-B7A7-4492-A30E-3845C9A15A0D}">
      <dsp:nvSpPr>
        <dsp:cNvPr id="0" name=""/>
        <dsp:cNvSpPr/>
      </dsp:nvSpPr>
      <dsp:spPr>
        <a:xfrm>
          <a:off x="2990997" y="2099732"/>
          <a:ext cx="3251199" cy="3251199"/>
        </a:xfrm>
        <a:prstGeom prst="ellipse">
          <a:avLst/>
        </a:prstGeom>
        <a:solidFill>
          <a:schemeClr val="accent1">
            <a:shade val="80000"/>
            <a:alpha val="50000"/>
            <a:hueOff val="174641"/>
            <a:satOff val="-3128"/>
            <a:lumOff val="132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800" kern="1200" dirty="0"/>
            <a:t>Dalis elektrinės galios* </a:t>
          </a:r>
          <a:r>
            <a:rPr lang="lt-LT" sz="2800" b="1" kern="1200" dirty="0"/>
            <a:t>(kW)</a:t>
          </a:r>
        </a:p>
      </dsp:txBody>
      <dsp:txXfrm>
        <a:off x="3985323" y="2939625"/>
        <a:ext cx="1950719" cy="1788159"/>
      </dsp:txXfrm>
    </dsp:sp>
    <dsp:sp modelId="{AB0FB90E-FB37-4C77-8248-93D5634ECB6B}">
      <dsp:nvSpPr>
        <dsp:cNvPr id="0" name=""/>
        <dsp:cNvSpPr/>
      </dsp:nvSpPr>
      <dsp:spPr>
        <a:xfrm>
          <a:off x="644716" y="2099732"/>
          <a:ext cx="3251199" cy="3251199"/>
        </a:xfrm>
        <a:prstGeom prst="ellipse">
          <a:avLst/>
        </a:prstGeom>
        <a:solidFill>
          <a:schemeClr val="accent1">
            <a:shade val="80000"/>
            <a:alpha val="5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800" kern="1200" dirty="0"/>
            <a:t>Pajamos gautos už parduotą elektrą </a:t>
          </a:r>
          <a:r>
            <a:rPr lang="lt-LT" sz="2800" b="1" kern="1200" dirty="0"/>
            <a:t>(€)</a:t>
          </a:r>
        </a:p>
      </dsp:txBody>
      <dsp:txXfrm>
        <a:off x="950870" y="2939625"/>
        <a:ext cx="1950719" cy="17881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60" cy="498055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60" cy="498055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r">
              <a:defRPr sz="1200"/>
            </a:lvl1pPr>
          </a:lstStyle>
          <a:p>
            <a:fld id="{9181B642-A29C-436A-9A75-F3A3C9E6452A}" type="datetimeFigureOut">
              <a:rPr lang="en-US" smtClean="0"/>
              <a:t>3/22/2023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1425"/>
            <a:ext cx="5949950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75" tIns="45638" rIns="91275" bIns="4563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75" tIns="45638" rIns="91275" bIns="456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60" cy="498055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60" cy="498055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r">
              <a:defRPr sz="1200"/>
            </a:lvl1pPr>
          </a:lstStyle>
          <a:p>
            <a:fld id="{18C9802E-9D7B-4AD4-97D6-695D8AAD0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271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1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69450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2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2578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3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94502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4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47906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5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75599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6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665347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7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930543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8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88133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9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91663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10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246838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11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7999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12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114791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13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64984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754">
              <a:defRPr/>
            </a:pPr>
            <a:fld id="{18C9802E-9D7B-4AD4-97D6-695D8AAD038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2754">
                <a:defRPr/>
              </a:pPr>
              <a:t>14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193967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2B979-BEF8-4A63-BB16-B5C7E40BDE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B133D2-5B15-4E86-B3CD-0ACA73C583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D9936-99C4-4EB3-A4A4-91385377C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B8385-E91A-40C4-82CB-C7AD7B612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90286-CE69-44FA-8C6E-E6022A8CF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62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2DB70-2EA8-4288-9344-EF010C408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A6EDE-8C1B-4AD0-B7F7-8F4299B5CD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4DE330-9F1F-42FC-A4A6-A46D9CDE0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2EA74-1043-4AEE-AAC6-51179BE36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AA032C-3FD7-4B73-843B-04B2B3B08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008E199C-67F1-4D31-A171-661A4A0AAF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968164" y="185738"/>
            <a:ext cx="1111542" cy="285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494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5ED29-4A06-47A1-A8B1-5560E6280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727004-3E3C-4E38-8CB7-18F8BA46A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A7008-3951-440D-9CA4-E83FCBB48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D61FCF-0CFE-4972-AFD7-3B2FC2867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7B5B7-4208-421D-AA29-48EBA1DBA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718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7AB18-CE08-4351-9B35-C9F59F8E0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1D638F-3DB7-4278-80DB-9EFAE81503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EA0E8E-28B0-4793-88DB-67EEC3891A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4744E5-E246-4AC8-AE07-E7FB8645B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175073-074E-465B-8010-28088181D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7BBDB0-6A6B-43B0-B21D-2BDE7BC91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325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A9224-AE47-46AF-A6EB-DC7E05090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657087-1DEC-436F-B7EC-C45C4811C0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BBA945-3C80-4DB9-88FF-2E311DAAD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2714A1-EF4E-4070-88B1-DC0B202E76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E0A31B-7EE4-4C20-8FB6-1540AA1E5A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9AE693-235E-41BF-965F-DE622F195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7EEAB7-C197-4F20-A512-C864129DF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CD80A8-7F60-4CCB-AA97-927ED43AD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283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8B028-F697-47F4-BC99-7A6C45B86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5DC51F-7128-4E6D-816A-63BC69121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18870F-FAB5-4300-B5EA-9DF5FFB63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925227-E716-4D25-A986-CC55FFF85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40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1283E0-DAFB-45B4-A882-522C82330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4076DC-5168-41E7-9FDB-E3D64FCA2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AC4C81-57FC-46BF-A2BA-84F9925DF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540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353F5-FD7F-4FC8-936E-79ED6D6D9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C62DA-7F96-4295-AEFA-30D2C6DDF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C49A76-E84C-4CCE-BA7D-9B8D2BAB93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A6E6BC-1953-45DF-8263-882EB8052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1CB4F7-69E6-4AD6-BF72-389C54D50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4189A7-41D8-4BAC-8824-82EBD4ABA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222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EBBE1-BD40-4DEF-8E2D-235FED491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6F2F14-C7CC-415F-B600-E86CFA726C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DA0180-EEF2-429E-BF87-300AB8FD03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FA531-2321-47AA-93C4-F2010BC0E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4AD8B0-CB7F-4E7C-A78F-CAAFFA862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E33EAF-F8C7-4D13-85B5-1A1AFA905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774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C86BB-7CF1-4943-B69D-BD4230E17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E05DB2-1EA3-463E-9DD7-3DBF96CDAA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A54F9E-2735-474F-AA7B-80A9AFCB0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2079D-132B-494A-9077-0743C23BD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07F0B8-649C-4A9A-AE31-758D21CB5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313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70AB12-5F28-44E7-926A-35493EC47C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759F39-51F3-4256-B774-404FCAAB80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E97BC7-3316-447E-8D2D-53C39B0BD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431AF-9FB6-4F6C-BCFA-E2A08F672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23525-68DE-481A-A0CB-3AF7DE74E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731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4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9FCBE5-40C7-42B7-8B5A-6F7CAE986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6F5253-E6DC-42C5-B5B5-7BED481BBB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F4C67A-E4AD-400F-B726-B9D8AB8777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027B4-05C8-4897-A625-D1817568B988}" type="datetimeFigureOut">
              <a:rPr lang="en-GB" smtClean="0"/>
              <a:t>22/03/2023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4094BE-32B3-41C1-A082-797C6915E7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8DF1A-EEE9-4BC0-A1DF-A5112C4E16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3B694-278F-451C-80D9-CEBA366807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845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3.pn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e-seimas.lrs.lt/portal/legalAct/lt/TAD/TAIS.68516/asr" TargetMode="Externa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4.sv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12.svg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6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10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13" Type="http://schemas.openxmlformats.org/officeDocument/2006/relationships/image" Target="../media/image13.png"/><Relationship Id="rId18" Type="http://schemas.openxmlformats.org/officeDocument/2006/relationships/image" Target="../media/image30.svg"/><Relationship Id="rId26" Type="http://schemas.openxmlformats.org/officeDocument/2006/relationships/image" Target="../media/image10.svg"/><Relationship Id="rId3" Type="http://schemas.openxmlformats.org/officeDocument/2006/relationships/image" Target="../media/image8.png"/><Relationship Id="rId21" Type="http://schemas.openxmlformats.org/officeDocument/2006/relationships/image" Target="../media/image17.png"/><Relationship Id="rId7" Type="http://schemas.openxmlformats.org/officeDocument/2006/relationships/image" Target="../media/image10.png"/><Relationship Id="rId12" Type="http://schemas.openxmlformats.org/officeDocument/2006/relationships/image" Target="../media/image24.svg"/><Relationship Id="rId17" Type="http://schemas.openxmlformats.org/officeDocument/2006/relationships/image" Target="../media/image15.png"/><Relationship Id="rId25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28.svg"/><Relationship Id="rId20" Type="http://schemas.openxmlformats.org/officeDocument/2006/relationships/image" Target="../media/image32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svg"/><Relationship Id="rId11" Type="http://schemas.openxmlformats.org/officeDocument/2006/relationships/image" Target="../media/image12.png"/><Relationship Id="rId24" Type="http://schemas.openxmlformats.org/officeDocument/2006/relationships/image" Target="../media/image36.svg"/><Relationship Id="rId5" Type="http://schemas.openxmlformats.org/officeDocument/2006/relationships/image" Target="../media/image9.png"/><Relationship Id="rId15" Type="http://schemas.openxmlformats.org/officeDocument/2006/relationships/image" Target="../media/image14.png"/><Relationship Id="rId23" Type="http://schemas.openxmlformats.org/officeDocument/2006/relationships/image" Target="../media/image18.png"/><Relationship Id="rId28" Type="http://schemas.openxmlformats.org/officeDocument/2006/relationships/image" Target="../media/image12.svg"/><Relationship Id="rId10" Type="http://schemas.openxmlformats.org/officeDocument/2006/relationships/image" Target="../media/image22.svg"/><Relationship Id="rId19" Type="http://schemas.openxmlformats.org/officeDocument/2006/relationships/image" Target="../media/image16.png"/><Relationship Id="rId4" Type="http://schemas.openxmlformats.org/officeDocument/2006/relationships/image" Target="../media/image16.svg"/><Relationship Id="rId9" Type="http://schemas.openxmlformats.org/officeDocument/2006/relationships/image" Target="../media/image11.png"/><Relationship Id="rId14" Type="http://schemas.openxmlformats.org/officeDocument/2006/relationships/image" Target="../media/image26.svg"/><Relationship Id="rId22" Type="http://schemas.openxmlformats.org/officeDocument/2006/relationships/image" Target="../media/image34.svg"/><Relationship Id="rId27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22.png"/><Relationship Id="rId18" Type="http://schemas.openxmlformats.org/officeDocument/2006/relationships/image" Target="../media/image48.svg"/><Relationship Id="rId26" Type="http://schemas.openxmlformats.org/officeDocument/2006/relationships/image" Target="../media/image56.svg"/><Relationship Id="rId39" Type="http://schemas.openxmlformats.org/officeDocument/2006/relationships/image" Target="../media/image34.png"/><Relationship Id="rId3" Type="http://schemas.openxmlformats.org/officeDocument/2006/relationships/image" Target="../media/image19.png"/><Relationship Id="rId21" Type="http://schemas.openxmlformats.org/officeDocument/2006/relationships/image" Target="../media/image26.png"/><Relationship Id="rId34" Type="http://schemas.openxmlformats.org/officeDocument/2006/relationships/image" Target="../media/image64.svg"/><Relationship Id="rId42" Type="http://schemas.openxmlformats.org/officeDocument/2006/relationships/image" Target="../media/image70.svg"/><Relationship Id="rId7" Type="http://schemas.openxmlformats.org/officeDocument/2006/relationships/image" Target="../media/image9.png"/><Relationship Id="rId12" Type="http://schemas.openxmlformats.org/officeDocument/2006/relationships/image" Target="../media/image42.svg"/><Relationship Id="rId17" Type="http://schemas.openxmlformats.org/officeDocument/2006/relationships/image" Target="../media/image24.png"/><Relationship Id="rId25" Type="http://schemas.openxmlformats.org/officeDocument/2006/relationships/image" Target="../media/image28.png"/><Relationship Id="rId33" Type="http://schemas.openxmlformats.org/officeDocument/2006/relationships/image" Target="../media/image32.png"/><Relationship Id="rId38" Type="http://schemas.openxmlformats.org/officeDocument/2006/relationships/image" Target="../media/image66.sv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46.svg"/><Relationship Id="rId20" Type="http://schemas.openxmlformats.org/officeDocument/2006/relationships/image" Target="../media/image50.svg"/><Relationship Id="rId29" Type="http://schemas.openxmlformats.org/officeDocument/2006/relationships/image" Target="../media/image30.png"/><Relationship Id="rId41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svg"/><Relationship Id="rId11" Type="http://schemas.openxmlformats.org/officeDocument/2006/relationships/image" Target="../media/image21.png"/><Relationship Id="rId24" Type="http://schemas.openxmlformats.org/officeDocument/2006/relationships/image" Target="../media/image54.svg"/><Relationship Id="rId32" Type="http://schemas.openxmlformats.org/officeDocument/2006/relationships/image" Target="../media/image62.svg"/><Relationship Id="rId37" Type="http://schemas.openxmlformats.org/officeDocument/2006/relationships/image" Target="../media/image33.png"/><Relationship Id="rId40" Type="http://schemas.openxmlformats.org/officeDocument/2006/relationships/image" Target="../media/image68.svg"/><Relationship Id="rId5" Type="http://schemas.openxmlformats.org/officeDocument/2006/relationships/image" Target="../media/image8.png"/><Relationship Id="rId15" Type="http://schemas.openxmlformats.org/officeDocument/2006/relationships/image" Target="../media/image23.png"/><Relationship Id="rId23" Type="http://schemas.openxmlformats.org/officeDocument/2006/relationships/image" Target="../media/image27.png"/><Relationship Id="rId28" Type="http://schemas.openxmlformats.org/officeDocument/2006/relationships/image" Target="../media/image58.svg"/><Relationship Id="rId36" Type="http://schemas.openxmlformats.org/officeDocument/2006/relationships/image" Target="../media/image14.svg"/><Relationship Id="rId10" Type="http://schemas.openxmlformats.org/officeDocument/2006/relationships/image" Target="../media/image40.svg"/><Relationship Id="rId19" Type="http://schemas.openxmlformats.org/officeDocument/2006/relationships/image" Target="../media/image25.png"/><Relationship Id="rId31" Type="http://schemas.openxmlformats.org/officeDocument/2006/relationships/image" Target="../media/image31.png"/><Relationship Id="rId4" Type="http://schemas.openxmlformats.org/officeDocument/2006/relationships/image" Target="../media/image38.svg"/><Relationship Id="rId9" Type="http://schemas.openxmlformats.org/officeDocument/2006/relationships/image" Target="../media/image20.png"/><Relationship Id="rId14" Type="http://schemas.openxmlformats.org/officeDocument/2006/relationships/image" Target="../media/image44.svg"/><Relationship Id="rId22" Type="http://schemas.openxmlformats.org/officeDocument/2006/relationships/image" Target="../media/image52.svg"/><Relationship Id="rId27" Type="http://schemas.openxmlformats.org/officeDocument/2006/relationships/image" Target="../media/image29.png"/><Relationship Id="rId30" Type="http://schemas.openxmlformats.org/officeDocument/2006/relationships/image" Target="../media/image60.svg"/><Relationship Id="rId35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50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396;p29">
            <a:extLst>
              <a:ext uri="{FF2B5EF4-FFF2-40B4-BE49-F238E27FC236}">
                <a16:creationId xmlns:a16="http://schemas.microsoft.com/office/drawing/2014/main" id="{EC341BB3-3884-4A76-BFD9-01F29E4D4711}"/>
              </a:ext>
            </a:extLst>
          </p:cNvPr>
          <p:cNvSpPr txBox="1">
            <a:spLocks/>
          </p:cNvSpPr>
          <p:nvPr/>
        </p:nvSpPr>
        <p:spPr>
          <a:xfrm>
            <a:off x="456511" y="2538315"/>
            <a:ext cx="5953716" cy="1527826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xo 2 Medium" panose="00000600000000000000" pitchFamily="50" charset="0"/>
              <a:ea typeface="+mj-ea"/>
              <a:cs typeface="+mj-cs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362B5DD1-9BB4-467C-B398-6CDE3E304C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56511" y="388498"/>
            <a:ext cx="1319422" cy="339030"/>
          </a:xfrm>
          <a:prstGeom prst="rect">
            <a:avLst/>
          </a:prstGeom>
        </p:spPr>
      </p:pic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C3114745-ED8B-4E1F-B3E8-6EBF760B1A73}"/>
              </a:ext>
            </a:extLst>
          </p:cNvPr>
          <p:cNvSpPr/>
          <p:nvPr/>
        </p:nvSpPr>
        <p:spPr>
          <a:xfrm rot="10800000">
            <a:off x="933663" y="6373576"/>
            <a:ext cx="299324" cy="19185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1B714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: Diagonal Corners Rounded 7">
            <a:extLst>
              <a:ext uri="{FF2B5EF4-FFF2-40B4-BE49-F238E27FC236}">
                <a16:creationId xmlns:a16="http://schemas.microsoft.com/office/drawing/2014/main" id="{AB3ED29A-E409-435F-97DB-9E48A845678C}"/>
              </a:ext>
            </a:extLst>
          </p:cNvPr>
          <p:cNvSpPr/>
          <p:nvPr/>
        </p:nvSpPr>
        <p:spPr>
          <a:xfrm rot="10800000">
            <a:off x="6248400" y="523500"/>
            <a:ext cx="299324" cy="19185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1B714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Diagonal Corners Rounded 14">
            <a:extLst>
              <a:ext uri="{FF2B5EF4-FFF2-40B4-BE49-F238E27FC236}">
                <a16:creationId xmlns:a16="http://schemas.microsoft.com/office/drawing/2014/main" id="{3B505D63-2314-4244-A305-0AB3E3C1AE0B}"/>
              </a:ext>
            </a:extLst>
          </p:cNvPr>
          <p:cNvSpPr/>
          <p:nvPr/>
        </p:nvSpPr>
        <p:spPr>
          <a:xfrm rot="10800000">
            <a:off x="521240" y="6373576"/>
            <a:ext cx="299324" cy="19185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1B714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Diagonal Corners Rounded 16">
            <a:extLst>
              <a:ext uri="{FF2B5EF4-FFF2-40B4-BE49-F238E27FC236}">
                <a16:creationId xmlns:a16="http://schemas.microsoft.com/office/drawing/2014/main" id="{243FA576-2DC3-457C-A814-B5E5ECA6B7A2}"/>
              </a:ext>
            </a:extLst>
          </p:cNvPr>
          <p:cNvSpPr/>
          <p:nvPr/>
        </p:nvSpPr>
        <p:spPr>
          <a:xfrm rot="10800000">
            <a:off x="6642933" y="523500"/>
            <a:ext cx="299324" cy="19185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1B714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6E0ACA4-3FD8-4AE9-9324-F2F0D7A39D4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 r="1043"/>
          <a:stretch/>
        </p:blipFill>
        <p:spPr>
          <a:xfrm rot="5400000" flipH="1">
            <a:off x="6742104" y="1481162"/>
            <a:ext cx="6931058" cy="3968734"/>
          </a:xfrm>
          <a:prstGeom prst="rect">
            <a:avLst/>
          </a:prstGeom>
        </p:spPr>
      </p:pic>
      <p:sp>
        <p:nvSpPr>
          <p:cNvPr id="4" name="Rectangle: Diagonal Corners Rounded 3">
            <a:extLst>
              <a:ext uri="{FF2B5EF4-FFF2-40B4-BE49-F238E27FC236}">
                <a16:creationId xmlns:a16="http://schemas.microsoft.com/office/drawing/2014/main" id="{CB37B7C0-9AF2-4AC9-B2D8-8E51D8479F7D}"/>
              </a:ext>
            </a:extLst>
          </p:cNvPr>
          <p:cNvSpPr/>
          <p:nvPr/>
        </p:nvSpPr>
        <p:spPr>
          <a:xfrm rot="10800000">
            <a:off x="1086063" y="6525976"/>
            <a:ext cx="299324" cy="19185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1B7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: Diagonal Corners Rounded 4">
            <a:extLst>
              <a:ext uri="{FF2B5EF4-FFF2-40B4-BE49-F238E27FC236}">
                <a16:creationId xmlns:a16="http://schemas.microsoft.com/office/drawing/2014/main" id="{E36D4893-66B3-4795-BBA1-5ADFE8C5122F}"/>
              </a:ext>
            </a:extLst>
          </p:cNvPr>
          <p:cNvSpPr/>
          <p:nvPr/>
        </p:nvSpPr>
        <p:spPr>
          <a:xfrm rot="10800000">
            <a:off x="673640" y="6525976"/>
            <a:ext cx="299324" cy="19185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1B7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Diagonal Corners Rounded 9">
            <a:extLst>
              <a:ext uri="{FF2B5EF4-FFF2-40B4-BE49-F238E27FC236}">
                <a16:creationId xmlns:a16="http://schemas.microsoft.com/office/drawing/2014/main" id="{393A26A6-6AFE-4391-986C-F6BBFAF28A0F}"/>
              </a:ext>
            </a:extLst>
          </p:cNvPr>
          <p:cNvSpPr/>
          <p:nvPr/>
        </p:nvSpPr>
        <p:spPr>
          <a:xfrm rot="10800000">
            <a:off x="1935444" y="6524237"/>
            <a:ext cx="299324" cy="19185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1B7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Diagonal Corners Rounded 13">
            <a:extLst>
              <a:ext uri="{FF2B5EF4-FFF2-40B4-BE49-F238E27FC236}">
                <a16:creationId xmlns:a16="http://schemas.microsoft.com/office/drawing/2014/main" id="{E00D26BE-97D9-4ADD-B4B2-30FC5CEEBE6D}"/>
              </a:ext>
            </a:extLst>
          </p:cNvPr>
          <p:cNvSpPr/>
          <p:nvPr/>
        </p:nvSpPr>
        <p:spPr>
          <a:xfrm rot="10800000">
            <a:off x="1523021" y="6524237"/>
            <a:ext cx="299324" cy="19185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0F4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">
            <a:extLst>
              <a:ext uri="{FF2B5EF4-FFF2-40B4-BE49-F238E27FC236}">
                <a16:creationId xmlns:a16="http://schemas.microsoft.com/office/drawing/2014/main" id="{2229B8EA-AB3A-BF5A-9DE3-477E445DB2A2}"/>
              </a:ext>
            </a:extLst>
          </p:cNvPr>
          <p:cNvSpPr txBox="1"/>
          <p:nvPr/>
        </p:nvSpPr>
        <p:spPr>
          <a:xfrm>
            <a:off x="456511" y="1323509"/>
            <a:ext cx="752017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lt-LT" sz="54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Exo 2 Extra Bold"/>
              </a:rPr>
              <a:t>Rekomendacijos dėl  atsinaujinančių išteklių energijos bendrijų veiklos sąlygų</a:t>
            </a:r>
            <a:endParaRPr kumimoji="0" lang="lt-LT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xo 2 Extra Bold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D07B93-0800-1DC2-EACF-3DC149EB4191}"/>
              </a:ext>
            </a:extLst>
          </p:cNvPr>
          <p:cNvSpPr txBox="1"/>
          <p:nvPr/>
        </p:nvSpPr>
        <p:spPr>
          <a:xfrm>
            <a:off x="521240" y="5111596"/>
            <a:ext cx="6721529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lt-LT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xo 2 Extra Bold"/>
              </a:rPr>
              <a:t>Lietuvos energetikos agentūra</a:t>
            </a:r>
          </a:p>
          <a:p>
            <a:pPr>
              <a:defRPr/>
            </a:pPr>
            <a:endParaRPr kumimoji="0" lang="lt-LT" sz="20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xo 2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1683219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199" y="266700"/>
            <a:ext cx="10045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Atsinaujinančių išteklių energijos bendrija – tikslas ir nauda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3408AC99-3BA0-CE00-B1B5-2E873839625B}"/>
              </a:ext>
            </a:extLst>
          </p:cNvPr>
          <p:cNvSpPr txBox="1"/>
          <p:nvPr/>
        </p:nvSpPr>
        <p:spPr>
          <a:xfrm>
            <a:off x="203199" y="1000899"/>
            <a:ext cx="517606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Atsinaujinančių išteklių energijos bendrija (toliau – AIE bendrija):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t-LT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sutelkia visuomenines, verslo ir gyventojų iniciatyvas AEI energetikos srityje;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lt-LT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iškelia energijos vartotojus ir jų poreikius į pirmą vietą;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lt-LT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 sz="2400" dirty="0">
                <a:latin typeface="Calibri" panose="020F0502020204030204" pitchFamily="34" charset="0"/>
                <a:ea typeface="Calibri" panose="020F0502020204030204" pitchFamily="34" charset="0"/>
              </a:rPr>
              <a:t>didina</a:t>
            </a: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visuomenės pritarimą AEI projektams;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lt-LT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palengvina privačių investicijų pritraukimą į AEI </a:t>
            </a:r>
            <a:r>
              <a:rPr lang="lt-LT" sz="2400" dirty="0">
                <a:latin typeface="Calibri" panose="020F0502020204030204" pitchFamily="34" charset="0"/>
                <a:ea typeface="Calibri" panose="020F0502020204030204" pitchFamily="34" charset="0"/>
              </a:rPr>
              <a:t>plėtrą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CEE5C1D-38CA-6119-1C40-CC7651EF5E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8181096"/>
              </p:ext>
            </p:extLst>
          </p:nvPr>
        </p:nvGraphicFramePr>
        <p:xfrm>
          <a:off x="5758214" y="1003356"/>
          <a:ext cx="600957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89200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855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Atsinaujinančių išteklių energijos bendrija – AIE bendrija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90C6A2D-AA5E-DC6A-3AD5-5C77D5F5BBAC}"/>
              </a:ext>
            </a:extLst>
          </p:cNvPr>
          <p:cNvGraphicFramePr/>
          <p:nvPr/>
        </p:nvGraphicFramePr>
        <p:xfrm>
          <a:off x="5121799" y="1265067"/>
          <a:ext cx="6095251" cy="5136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D7FF89C4-D6C1-36CB-EFCA-0D0D5BFFA43D}"/>
              </a:ext>
            </a:extLst>
          </p:cNvPr>
          <p:cNvSpPr txBox="1"/>
          <p:nvPr/>
        </p:nvSpPr>
        <p:spPr>
          <a:xfrm>
            <a:off x="362139" y="1428234"/>
            <a:ext cx="461726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2400" dirty="0">
                <a:latin typeface="Calibri" panose="020F0502020204030204" pitchFamily="34" charset="0"/>
                <a:ea typeface="Calibri" panose="020F0502020204030204" pitchFamily="34" charset="0"/>
              </a:rPr>
              <a:t>Pelno </a:t>
            </a: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nesiekiantis juridinis asmuo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lt-LT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2400" dirty="0">
                <a:latin typeface="Calibri" panose="020F0502020204030204" pitchFamily="34" charset="0"/>
                <a:ea typeface="Calibri" panose="020F0502020204030204" pitchFamily="34" charset="0"/>
              </a:rPr>
              <a:t>N</a:t>
            </a: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uosavybės teise valdo ir plėtoja energijos iš AEI gamybos įrenginius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lt-LT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2400" dirty="0">
                <a:latin typeface="Calibri" panose="020F0502020204030204" pitchFamily="34" charset="0"/>
                <a:ea typeface="Calibri" panose="020F0502020204030204" pitchFamily="34" charset="0"/>
              </a:rPr>
              <a:t>T</a:t>
            </a: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uri teisę tuose įrenginiuose gaminti energiją, ją vartoti, kaupti ir (ar) parduoti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lt-LT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2400" b="1" dirty="0">
                <a:latin typeface="Calibri" panose="020F0502020204030204" pitchFamily="34" charset="0"/>
                <a:ea typeface="Calibri" panose="020F0502020204030204" pitchFamily="34" charset="0"/>
              </a:rPr>
              <a:t>S</a:t>
            </a:r>
            <a:r>
              <a:rPr lang="lt-LT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uteiktas AIE bendrijos statusas</a:t>
            </a:r>
            <a:endParaRPr lang="lt-LT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022982-4631-D021-A2A9-71DE98483277}"/>
              </a:ext>
            </a:extLst>
          </p:cNvPr>
          <p:cNvSpPr txBox="1"/>
          <p:nvPr/>
        </p:nvSpPr>
        <p:spPr>
          <a:xfrm>
            <a:off x="203201" y="6086585"/>
            <a:ext cx="1091445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400" dirty="0">
                <a:latin typeface="Calibri" panose="020F0502020204030204" pitchFamily="34" charset="0"/>
                <a:ea typeface="Calibri" panose="020F0502020204030204" pitchFamily="34" charset="0"/>
              </a:rPr>
              <a:t>* Vidutinės, mažos, labai mažos įmonės, kaip jos apibrėžtos </a:t>
            </a:r>
            <a:r>
              <a:rPr lang="lt-LT" sz="1400" dirty="0">
                <a:latin typeface="Calibri" panose="020F0502020204030204" pitchFamily="34" charset="0"/>
                <a:ea typeface="Calibri" panose="020F0502020204030204" pitchFamily="34" charset="0"/>
                <a:hlinkClick r:id="rId8"/>
              </a:rPr>
              <a:t>Lietuvos Respublikos smulkaus ir vidutinio verslo plėtros įstatymo</a:t>
            </a:r>
            <a:r>
              <a:rPr lang="lt-LT" sz="1400" dirty="0">
                <a:latin typeface="Calibri" panose="020F0502020204030204" pitchFamily="34" charset="0"/>
                <a:ea typeface="Calibri" panose="020F0502020204030204" pitchFamily="34" charset="0"/>
              </a:rPr>
              <a:t> 3 straipsnyje</a:t>
            </a:r>
          </a:p>
          <a:p>
            <a:pPr algn="just"/>
            <a:r>
              <a:rPr lang="lt-L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** Savivaldybių įmonės ar savivaldybių valdomos įmonės gali būti AIE bendrijos dalininkais, jei tokios įmonės yra labai mažos, mažos arba vidutinės įmonės, ir </a:t>
            </a:r>
            <a:r>
              <a:rPr lang="lt-L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savivaldybė valdo ne daugiau kaip 25 % šios įmonės akcijų.</a:t>
            </a:r>
            <a:endParaRPr lang="lt-LT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08AC99-3BA0-CE00-B1B5-2E873839625B}"/>
              </a:ext>
            </a:extLst>
          </p:cNvPr>
          <p:cNvSpPr txBox="1"/>
          <p:nvPr/>
        </p:nvSpPr>
        <p:spPr>
          <a:xfrm>
            <a:off x="5581392" y="1099623"/>
            <a:ext cx="5176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Galimi AIE bendrijos steigėjai/dalyviai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079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855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Pelno nesiekiantis juridinis asmuo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7FF89C4-D6C1-36CB-EFCA-0D0D5BFFA43D}"/>
              </a:ext>
            </a:extLst>
          </p:cNvPr>
          <p:cNvSpPr txBox="1"/>
          <p:nvPr/>
        </p:nvSpPr>
        <p:spPr>
          <a:xfrm>
            <a:off x="203200" y="1003356"/>
            <a:ext cx="555501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1900" dirty="0">
                <a:latin typeface="Calibri" panose="020F0502020204030204" pitchFamily="34" charset="0"/>
                <a:ea typeface="Calibri" panose="020F0502020204030204" pitchFamily="34" charset="0"/>
              </a:rPr>
              <a:t>Galimos įvairios juridinės formos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lt-LT" sz="19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1900" dirty="0">
                <a:latin typeface="Calibri" panose="020F0502020204030204" pitchFamily="34" charset="0"/>
                <a:ea typeface="Calibri" panose="020F0502020204030204" pitchFamily="34" charset="0"/>
              </a:rPr>
              <a:t>Pagrindinis tikslas nėra pelno siekimas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lt-LT" sz="19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1900" dirty="0">
                <a:latin typeface="Calibri" panose="020F0502020204030204" pitchFamily="34" charset="0"/>
                <a:ea typeface="Calibri" panose="020F0502020204030204" pitchFamily="34" charset="0"/>
              </a:rPr>
              <a:t>Pagrindinis tikslas yra teikti aplinkos, ekonominę arba socialinę visuomeninę naudą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lt-LT" sz="19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1900" dirty="0">
                <a:latin typeface="Calibri" panose="020F0502020204030204" pitchFamily="34" charset="0"/>
                <a:ea typeface="Calibri" panose="020F0502020204030204" pitchFamily="34" charset="0"/>
              </a:rPr>
              <a:t>≥ 51 % balsų priklauso dalyviams, kurių apskrityje planuojama statyti elektrinę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lt-LT" sz="19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1900" dirty="0">
                <a:latin typeface="Calibri" panose="020F0502020204030204" pitchFamily="34" charset="0"/>
                <a:ea typeface="Calibri" panose="020F0502020204030204" pitchFamily="34" charset="0"/>
              </a:rPr>
              <a:t>Nustatyta pagamintos elektros paskirstymo ir (ar) pardavimo tvarka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lt-LT" sz="19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1900" dirty="0">
                <a:latin typeface="Calibri" panose="020F0502020204030204" pitchFamily="34" charset="0"/>
                <a:ea typeface="Calibri" panose="020F0502020204030204" pitchFamily="34" charset="0"/>
              </a:rPr>
              <a:t>Nustatyta AIE bendrijos elektrinės administravimo ir priežiūros tvarka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lt-LT" sz="19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lt-LT" sz="1900" dirty="0">
                <a:latin typeface="Calibri" panose="020F0502020204030204" pitchFamily="34" charset="0"/>
                <a:ea typeface="Calibri" panose="020F0502020204030204" pitchFamily="34" charset="0"/>
              </a:rPr>
              <a:t>Nustatyta pajamų, gautų vykdant energijos gamybos veiklą, paskirstymo tvarka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022982-4631-D021-A2A9-71DE98483277}"/>
              </a:ext>
            </a:extLst>
          </p:cNvPr>
          <p:cNvSpPr txBox="1"/>
          <p:nvPr/>
        </p:nvSpPr>
        <p:spPr>
          <a:xfrm>
            <a:off x="203200" y="6422023"/>
            <a:ext cx="454389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600" dirty="0">
                <a:latin typeface="Calibri" panose="020F0502020204030204" pitchFamily="34" charset="0"/>
                <a:ea typeface="Calibri" panose="020F0502020204030204" pitchFamily="34" charset="0"/>
              </a:rPr>
              <a:t>* turinčios juridinio asmens statusą</a:t>
            </a:r>
            <a:endParaRPr lang="lt-LT" sz="1600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C8E41A2-34D2-48EE-7424-42A49423E7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2879916"/>
              </p:ext>
            </p:extLst>
          </p:nvPr>
        </p:nvGraphicFramePr>
        <p:xfrm>
          <a:off x="5758214" y="1003356"/>
          <a:ext cx="600957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95354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855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AIE bendrijos statuso gavimas – pagrindiniai etapai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7FF89C4-D6C1-36CB-EFCA-0D0D5BFFA43D}"/>
              </a:ext>
            </a:extLst>
          </p:cNvPr>
          <p:cNvSpPr txBox="1"/>
          <p:nvPr/>
        </p:nvSpPr>
        <p:spPr>
          <a:xfrm>
            <a:off x="203200" y="1003356"/>
            <a:ext cx="117926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dirty="0">
                <a:latin typeface="Calibri" panose="020F0502020204030204" pitchFamily="34" charset="0"/>
                <a:ea typeface="Calibri" panose="020F0502020204030204" pitchFamily="34" charset="0"/>
              </a:rPr>
              <a:t>AIE bendrijos statusą suteikia VERT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t-LT" dirty="0">
                <a:latin typeface="Calibri" panose="020F0502020204030204" pitchFamily="34" charset="0"/>
                <a:ea typeface="Calibri" panose="020F0502020204030204" pitchFamily="34" charset="0"/>
              </a:rPr>
              <a:t>AIE bendrijos statusas suteikiamas Veiklos elektros energetikos sektoriuje leidimų išdavimo taisyklėse nustatyta tvarka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2CC912D-CF25-4FE6-872C-FB84D955F8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1688900"/>
              </p:ext>
            </p:extLst>
          </p:nvPr>
        </p:nvGraphicFramePr>
        <p:xfrm>
          <a:off x="443431" y="2593581"/>
          <a:ext cx="11305138" cy="40177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220DB5B-A40C-82F4-70C8-E2AF5DC6D5EB}"/>
              </a:ext>
            </a:extLst>
          </p:cNvPr>
          <p:cNvSpPr txBox="1"/>
          <p:nvPr/>
        </p:nvSpPr>
        <p:spPr>
          <a:xfrm>
            <a:off x="443431" y="1883121"/>
            <a:ext cx="739687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defTabSz="1439863"/>
            <a:r>
              <a:rPr lang="lt-LT" dirty="0"/>
              <a:t>Kai reikalingi:	</a:t>
            </a:r>
            <a:r>
              <a:rPr lang="lt-L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leidimas plėtoti elektros gamybos pajėgumus, ar 		leidimas gaminti elektrą</a:t>
            </a:r>
            <a:endParaRPr lang="lt-LT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D397F3-07C7-D5BF-7E45-1C367A2A6AEC}"/>
              </a:ext>
            </a:extLst>
          </p:cNvPr>
          <p:cNvSpPr txBox="1"/>
          <p:nvPr/>
        </p:nvSpPr>
        <p:spPr>
          <a:xfrm>
            <a:off x="8311081" y="1883120"/>
            <a:ext cx="3437486" cy="648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defTabSz="1439863"/>
            <a:r>
              <a:rPr lang="lt-LT" dirty="0">
                <a:solidFill>
                  <a:schemeClr val="bg1"/>
                </a:solidFill>
              </a:rPr>
              <a:t>Kai leidimai nereikalingi</a:t>
            </a:r>
          </a:p>
        </p:txBody>
      </p:sp>
    </p:spTree>
    <p:extLst>
      <p:ext uri="{BB962C8B-B14F-4D97-AF65-F5344CB8AC3E}">
        <p14:creationId xmlns:p14="http://schemas.microsoft.com/office/powerpoint/2010/main" val="557570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855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AIE bendrijos steigimo dokumentuose nustatomos tvarkos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2FDDCD5-7F29-2F47-79D5-D8557EB7E3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1067191"/>
              </p:ext>
            </p:extLst>
          </p:nvPr>
        </p:nvGraphicFramePr>
        <p:xfrm>
          <a:off x="419100" y="973436"/>
          <a:ext cx="11305138" cy="51867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76340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855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AIE bendrijos veikla – pasirengiamieji veiksmai.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99FFCCB2-F17C-A994-B71E-3A8EB325791D}"/>
              </a:ext>
            </a:extLst>
          </p:cNvPr>
          <p:cNvSpPr txBox="1"/>
          <p:nvPr/>
        </p:nvSpPr>
        <p:spPr>
          <a:xfrm>
            <a:off x="588352" y="2272813"/>
            <a:ext cx="2376202" cy="1015663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2000" dirty="0"/>
              <a:t>Fizinės galimybės įrengti / pastatyti AEI elektrinę</a:t>
            </a: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75BD8B5F-5B9D-12EF-7B67-DD6F01752007}"/>
              </a:ext>
            </a:extLst>
          </p:cNvPr>
          <p:cNvSpPr/>
          <p:nvPr/>
        </p:nvSpPr>
        <p:spPr>
          <a:xfrm rot="16200000">
            <a:off x="1542610" y="2771885"/>
            <a:ext cx="450194" cy="1483377"/>
          </a:xfrm>
          <a:prstGeom prst="rightBrace">
            <a:avLst>
              <a:gd name="adj1" fmla="val 8333"/>
              <a:gd name="adj2" fmla="val 48779"/>
            </a:avLst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2926C2-AA88-AE2B-293E-0817492A41D0}"/>
              </a:ext>
            </a:extLst>
          </p:cNvPr>
          <p:cNvSpPr txBox="1"/>
          <p:nvPr/>
        </p:nvSpPr>
        <p:spPr>
          <a:xfrm>
            <a:off x="430979" y="3738670"/>
            <a:ext cx="1190077" cy="523221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Pastato stogas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E04EEC-9DB6-6331-72E1-0510C6177953}"/>
              </a:ext>
            </a:extLst>
          </p:cNvPr>
          <p:cNvSpPr txBox="1"/>
          <p:nvPr/>
        </p:nvSpPr>
        <p:spPr>
          <a:xfrm>
            <a:off x="1914356" y="3738670"/>
            <a:ext cx="1190077" cy="307777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Sklypas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C14D752-0708-B78E-A64E-3E94145921F7}"/>
              </a:ext>
            </a:extLst>
          </p:cNvPr>
          <p:cNvCxnSpPr>
            <a:cxnSpLocks/>
            <a:stCxn id="4" idx="3"/>
            <a:endCxn id="9" idx="1"/>
          </p:cNvCxnSpPr>
          <p:nvPr/>
        </p:nvCxnSpPr>
        <p:spPr>
          <a:xfrm flipV="1">
            <a:off x="2964554" y="2780644"/>
            <a:ext cx="564893" cy="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135F271-EB2B-DFF6-D621-C34D71823295}"/>
              </a:ext>
            </a:extLst>
          </p:cNvPr>
          <p:cNvSpPr txBox="1"/>
          <p:nvPr/>
        </p:nvSpPr>
        <p:spPr>
          <a:xfrm>
            <a:off x="3529447" y="2272812"/>
            <a:ext cx="2376202" cy="1015663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2000" dirty="0"/>
              <a:t>Techninės galimybės prijungti elektrinę prie tinklo 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9A6DAF0-F5DB-36D4-DD63-B353FD5824DC}"/>
              </a:ext>
            </a:extLst>
          </p:cNvPr>
          <p:cNvCxnSpPr>
            <a:cxnSpLocks/>
            <a:stCxn id="9" idx="2"/>
            <a:endCxn id="11" idx="0"/>
          </p:cNvCxnSpPr>
          <p:nvPr/>
        </p:nvCxnSpPr>
        <p:spPr>
          <a:xfrm flipH="1">
            <a:off x="4713067" y="3288475"/>
            <a:ext cx="4481" cy="787436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A04A3B2-E786-F9AC-5262-3A66CE34EA86}"/>
              </a:ext>
            </a:extLst>
          </p:cNvPr>
          <p:cNvSpPr txBox="1"/>
          <p:nvPr/>
        </p:nvSpPr>
        <p:spPr>
          <a:xfrm>
            <a:off x="3770269" y="4075911"/>
            <a:ext cx="1885596" cy="954107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Laisvų galių žemėlapiai – ESO, Litgrid. Išankstinės prijungimo sąlygos (IPS)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C14E54-C704-A314-A130-7CB537060235}"/>
              </a:ext>
            </a:extLst>
          </p:cNvPr>
          <p:cNvCxnSpPr>
            <a:cxnSpLocks/>
            <a:stCxn id="9" idx="3"/>
            <a:endCxn id="13" idx="1"/>
          </p:cNvCxnSpPr>
          <p:nvPr/>
        </p:nvCxnSpPr>
        <p:spPr>
          <a:xfrm>
            <a:off x="5905649" y="2780644"/>
            <a:ext cx="547017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3CE609C4-3B03-F178-9E9C-E9F5CCC623E1}"/>
              </a:ext>
            </a:extLst>
          </p:cNvPr>
          <p:cNvSpPr txBox="1"/>
          <p:nvPr/>
        </p:nvSpPr>
        <p:spPr>
          <a:xfrm>
            <a:off x="6452666" y="2580589"/>
            <a:ext cx="2376202" cy="40011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2000" dirty="0"/>
              <a:t>Finansinės galimybės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9AF08AF-B4D8-F7DC-CBCF-42D4C5CBC2BD}"/>
              </a:ext>
            </a:extLst>
          </p:cNvPr>
          <p:cNvCxnSpPr>
            <a:cxnSpLocks/>
            <a:stCxn id="13" idx="2"/>
            <a:endCxn id="15" idx="0"/>
          </p:cNvCxnSpPr>
          <p:nvPr/>
        </p:nvCxnSpPr>
        <p:spPr>
          <a:xfrm>
            <a:off x="7640767" y="2980699"/>
            <a:ext cx="0" cy="54876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636247B8-6C34-D22C-778D-B9F87D3AEC39}"/>
              </a:ext>
            </a:extLst>
          </p:cNvPr>
          <p:cNvSpPr txBox="1"/>
          <p:nvPr/>
        </p:nvSpPr>
        <p:spPr>
          <a:xfrm>
            <a:off x="7045728" y="3529460"/>
            <a:ext cx="1190077" cy="1384995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Projekto ekonominio efektyvumo vertinimas. Preliminarios investicijos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A98D152-F47B-01A9-1169-8B398B20BE4D}"/>
              </a:ext>
            </a:extLst>
          </p:cNvPr>
          <p:cNvCxnSpPr>
            <a:cxnSpLocks/>
            <a:stCxn id="13" idx="3"/>
            <a:endCxn id="18" idx="1"/>
          </p:cNvCxnSpPr>
          <p:nvPr/>
        </p:nvCxnSpPr>
        <p:spPr>
          <a:xfrm>
            <a:off x="8828868" y="2780644"/>
            <a:ext cx="559646" cy="137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40B20D39-F337-856D-C87C-E5227708FB45}"/>
              </a:ext>
            </a:extLst>
          </p:cNvPr>
          <p:cNvSpPr txBox="1"/>
          <p:nvPr/>
        </p:nvSpPr>
        <p:spPr>
          <a:xfrm>
            <a:off x="9388514" y="2428076"/>
            <a:ext cx="2376202" cy="707886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2000" dirty="0"/>
              <a:t>Organizacinės galimybės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15D89EA-33A5-7DB1-4B18-79AF1E09CC0B}"/>
              </a:ext>
            </a:extLst>
          </p:cNvPr>
          <p:cNvSpPr txBox="1"/>
          <p:nvPr/>
        </p:nvSpPr>
        <p:spPr>
          <a:xfrm>
            <a:off x="9384819" y="3529460"/>
            <a:ext cx="2376201" cy="1169551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lt-LT" sz="1400" dirty="0"/>
              <a:t>Projektavimo ir rangos darbų sutarčių sudarymas, elektros pardavimas, elektrinės </a:t>
            </a:r>
            <a:r>
              <a:rPr lang="lt-LT" sz="1400" dirty="0" err="1"/>
              <a:t>admin</a:t>
            </a:r>
            <a:r>
              <a:rPr lang="lt-LT" sz="1400" dirty="0"/>
              <a:t>. ir eksploatacija, pajamų/naudos paskirstymas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E5320A9-4A77-8DD8-B40F-DCACEAE10860}"/>
              </a:ext>
            </a:extLst>
          </p:cNvPr>
          <p:cNvSpPr txBox="1"/>
          <p:nvPr/>
        </p:nvSpPr>
        <p:spPr>
          <a:xfrm>
            <a:off x="1411334" y="1698099"/>
            <a:ext cx="656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dirty="0"/>
              <a:t>1.1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92B932-DECB-E3E0-5304-987FAF18766A}"/>
              </a:ext>
            </a:extLst>
          </p:cNvPr>
          <p:cNvSpPr txBox="1"/>
          <p:nvPr/>
        </p:nvSpPr>
        <p:spPr>
          <a:xfrm>
            <a:off x="4384701" y="1710988"/>
            <a:ext cx="656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dirty="0"/>
              <a:t>1.2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DD9594E-E5F5-0023-8363-4860F4F964C8}"/>
              </a:ext>
            </a:extLst>
          </p:cNvPr>
          <p:cNvSpPr txBox="1"/>
          <p:nvPr/>
        </p:nvSpPr>
        <p:spPr>
          <a:xfrm>
            <a:off x="7279184" y="1992793"/>
            <a:ext cx="656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dirty="0"/>
              <a:t>1.3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C0A176A-BCCF-371E-5722-8CC2DD961096}"/>
              </a:ext>
            </a:extLst>
          </p:cNvPr>
          <p:cNvSpPr txBox="1"/>
          <p:nvPr/>
        </p:nvSpPr>
        <p:spPr>
          <a:xfrm>
            <a:off x="10248248" y="1920188"/>
            <a:ext cx="656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dirty="0"/>
              <a:t>1.4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40D6C7F-4E7C-2170-F65A-53D9860EFA31}"/>
              </a:ext>
            </a:extLst>
          </p:cNvPr>
          <p:cNvSpPr/>
          <p:nvPr/>
        </p:nvSpPr>
        <p:spPr>
          <a:xfrm>
            <a:off x="1507408" y="1657164"/>
            <a:ext cx="464585" cy="46912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1DC130D-5D30-2424-32C8-193CA79C65CE}"/>
              </a:ext>
            </a:extLst>
          </p:cNvPr>
          <p:cNvSpPr/>
          <p:nvPr/>
        </p:nvSpPr>
        <p:spPr>
          <a:xfrm>
            <a:off x="4472777" y="1663644"/>
            <a:ext cx="464585" cy="46912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DC1566D-BD51-96BF-B4F6-2D9E18ABDA4E}"/>
              </a:ext>
            </a:extLst>
          </p:cNvPr>
          <p:cNvSpPr/>
          <p:nvPr/>
        </p:nvSpPr>
        <p:spPr>
          <a:xfrm>
            <a:off x="7371725" y="1958954"/>
            <a:ext cx="464585" cy="46912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BF45EBBC-CAC3-0BF7-E7B7-426E4AB7832B}"/>
              </a:ext>
            </a:extLst>
          </p:cNvPr>
          <p:cNvSpPr/>
          <p:nvPr/>
        </p:nvSpPr>
        <p:spPr>
          <a:xfrm>
            <a:off x="10344322" y="1877548"/>
            <a:ext cx="464585" cy="46912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FCB7D38-BC7D-19CD-88F3-DE0892BC6A38}"/>
              </a:ext>
            </a:extLst>
          </p:cNvPr>
          <p:cNvSpPr txBox="1"/>
          <p:nvPr/>
        </p:nvSpPr>
        <p:spPr>
          <a:xfrm>
            <a:off x="1912388" y="4277743"/>
            <a:ext cx="1190077" cy="738664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Paskirtis, statybos leidimai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CEEEE5E-E3E9-29CF-BFB4-9CF39BF73ACB}"/>
              </a:ext>
            </a:extLst>
          </p:cNvPr>
          <p:cNvSpPr txBox="1"/>
          <p:nvPr/>
        </p:nvSpPr>
        <p:spPr>
          <a:xfrm>
            <a:off x="430979" y="4506797"/>
            <a:ext cx="1190077" cy="523221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Konstrukcijų tinkamumas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DE523C8-5FC7-A87D-50AA-EDACB5CB3933}"/>
              </a:ext>
            </a:extLst>
          </p:cNvPr>
          <p:cNvCxnSpPr>
            <a:cxnSpLocks/>
            <a:stCxn id="29" idx="0"/>
            <a:endCxn id="6" idx="2"/>
          </p:cNvCxnSpPr>
          <p:nvPr/>
        </p:nvCxnSpPr>
        <p:spPr>
          <a:xfrm flipV="1">
            <a:off x="1026017" y="4261890"/>
            <a:ext cx="0" cy="24490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E9FB090-695F-26E7-CA89-39EBC2747055}"/>
              </a:ext>
            </a:extLst>
          </p:cNvPr>
          <p:cNvCxnSpPr>
            <a:cxnSpLocks/>
            <a:stCxn id="28" idx="0"/>
            <a:endCxn id="7" idx="2"/>
          </p:cNvCxnSpPr>
          <p:nvPr/>
        </p:nvCxnSpPr>
        <p:spPr>
          <a:xfrm flipV="1">
            <a:off x="2507426" y="4046446"/>
            <a:ext cx="1968" cy="23129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711CA698-4528-9C73-4860-3F792B06F1FE}"/>
              </a:ext>
            </a:extLst>
          </p:cNvPr>
          <p:cNvCxnSpPr>
            <a:cxnSpLocks/>
            <a:stCxn id="18" idx="2"/>
            <a:endCxn id="19" idx="0"/>
          </p:cNvCxnSpPr>
          <p:nvPr/>
        </p:nvCxnSpPr>
        <p:spPr>
          <a:xfrm flipH="1">
            <a:off x="10572920" y="3135962"/>
            <a:ext cx="3695" cy="39349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354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855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AIE bendrijos veikla – elektrinės statyba. Pagrindiniai žingsniai.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1F14AB76-B574-D8AB-D001-5BF4218A8367}"/>
              </a:ext>
            </a:extLst>
          </p:cNvPr>
          <p:cNvSpPr txBox="1"/>
          <p:nvPr/>
        </p:nvSpPr>
        <p:spPr>
          <a:xfrm>
            <a:off x="2826603" y="1805978"/>
            <a:ext cx="1870745" cy="1015663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2000" dirty="0"/>
              <a:t>Išankstinių prijungimo sąlygų gavimas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D4839FDF-A4D9-DF9C-6F6F-D653B994510D}"/>
              </a:ext>
            </a:extLst>
          </p:cNvPr>
          <p:cNvCxnSpPr>
            <a:cxnSpLocks/>
            <a:stCxn id="43" idx="3"/>
            <a:endCxn id="45" idx="1"/>
          </p:cNvCxnSpPr>
          <p:nvPr/>
        </p:nvCxnSpPr>
        <p:spPr>
          <a:xfrm>
            <a:off x="4697348" y="2313810"/>
            <a:ext cx="43679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297BEEC7-3226-DCBB-3435-5AEFF7763D09}"/>
              </a:ext>
            </a:extLst>
          </p:cNvPr>
          <p:cNvSpPr txBox="1"/>
          <p:nvPr/>
        </p:nvSpPr>
        <p:spPr>
          <a:xfrm>
            <a:off x="5134138" y="1805978"/>
            <a:ext cx="1870745" cy="1015663"/>
          </a:xfrm>
          <a:prstGeom prst="rect">
            <a:avLst/>
          </a:prstGeom>
          <a:ln w="19050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2000" dirty="0">
                <a:solidFill>
                  <a:schemeClr val="tx1"/>
                </a:solidFill>
              </a:rPr>
              <a:t>Tinklo pralaidumų rezervavimas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6FC7C907-D606-EC4C-D486-DD97A0285825}"/>
              </a:ext>
            </a:extLst>
          </p:cNvPr>
          <p:cNvCxnSpPr>
            <a:cxnSpLocks/>
            <a:stCxn id="45" idx="3"/>
            <a:endCxn id="47" idx="1"/>
          </p:cNvCxnSpPr>
          <p:nvPr/>
        </p:nvCxnSpPr>
        <p:spPr>
          <a:xfrm flipV="1">
            <a:off x="7004883" y="2305740"/>
            <a:ext cx="437040" cy="807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B20E4ED1-31DA-7021-E307-CCFF6EE400A4}"/>
              </a:ext>
            </a:extLst>
          </p:cNvPr>
          <p:cNvSpPr txBox="1"/>
          <p:nvPr/>
        </p:nvSpPr>
        <p:spPr>
          <a:xfrm>
            <a:off x="7441923" y="1797908"/>
            <a:ext cx="1870745" cy="1015663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2000" dirty="0"/>
              <a:t>LP gavimas / pranešimas apie AIEB veiklą</a:t>
            </a:r>
          </a:p>
        </p:txBody>
      </p:sp>
      <p:cxnSp>
        <p:nvCxnSpPr>
          <p:cNvPr id="48" name="Connector: Elbow 47">
            <a:extLst>
              <a:ext uri="{FF2B5EF4-FFF2-40B4-BE49-F238E27FC236}">
                <a16:creationId xmlns:a16="http://schemas.microsoft.com/office/drawing/2014/main" id="{87AF2A76-2254-FC19-C2C4-E677B0E5F1F4}"/>
              </a:ext>
            </a:extLst>
          </p:cNvPr>
          <p:cNvCxnSpPr>
            <a:cxnSpLocks/>
            <a:stCxn id="49" idx="3"/>
            <a:endCxn id="50" idx="1"/>
          </p:cNvCxnSpPr>
          <p:nvPr/>
        </p:nvCxnSpPr>
        <p:spPr>
          <a:xfrm flipH="1">
            <a:off x="546531" y="2305739"/>
            <a:ext cx="11073672" cy="2523143"/>
          </a:xfrm>
          <a:prstGeom prst="bentConnector5">
            <a:avLst>
              <a:gd name="adj1" fmla="val -2064"/>
              <a:gd name="adj2" fmla="val 50000"/>
              <a:gd name="adj3" fmla="val 102064"/>
            </a:avLst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C762D9F4-D6C5-0209-191C-BB3700406335}"/>
              </a:ext>
            </a:extLst>
          </p:cNvPr>
          <p:cNvSpPr txBox="1"/>
          <p:nvPr/>
        </p:nvSpPr>
        <p:spPr>
          <a:xfrm>
            <a:off x="9749458" y="1844074"/>
            <a:ext cx="1870745" cy="92333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dirty="0"/>
              <a:t>Prijungimo</a:t>
            </a:r>
          </a:p>
          <a:p>
            <a:pPr algn="ctr"/>
            <a:r>
              <a:rPr lang="lt-LT" dirty="0"/>
              <a:t>sąlygų</a:t>
            </a:r>
          </a:p>
          <a:p>
            <a:pPr algn="ctr"/>
            <a:r>
              <a:rPr lang="lt-LT" dirty="0"/>
              <a:t>gavimas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6138A0F-5BC3-C21C-2AC6-58799F6B0470}"/>
              </a:ext>
            </a:extLst>
          </p:cNvPr>
          <p:cNvSpPr txBox="1"/>
          <p:nvPr/>
        </p:nvSpPr>
        <p:spPr>
          <a:xfrm>
            <a:off x="546531" y="4367217"/>
            <a:ext cx="1870745" cy="92333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dirty="0"/>
              <a:t>Elektrinės ir jos prijungimo </a:t>
            </a:r>
            <a:r>
              <a:rPr lang="lt-LT" dirty="0" err="1"/>
              <a:t>tech</a:t>
            </a:r>
            <a:r>
              <a:rPr lang="lt-LT" dirty="0"/>
              <a:t>. </a:t>
            </a:r>
            <a:r>
              <a:rPr lang="lt-LT" dirty="0" err="1"/>
              <a:t>proj</a:t>
            </a:r>
            <a:r>
              <a:rPr lang="lt-LT" dirty="0"/>
              <a:t>. rengimas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C2198340-6A9D-6ABF-EB5A-4F5CB729E6DB}"/>
              </a:ext>
            </a:extLst>
          </p:cNvPr>
          <p:cNvCxnSpPr>
            <a:cxnSpLocks/>
            <a:stCxn id="47" idx="3"/>
            <a:endCxn id="49" idx="1"/>
          </p:cNvCxnSpPr>
          <p:nvPr/>
        </p:nvCxnSpPr>
        <p:spPr>
          <a:xfrm flipV="1">
            <a:off x="9312668" y="2305739"/>
            <a:ext cx="436790" cy="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EEE9A733-DB73-9335-AB5A-ACD63BFF6799}"/>
              </a:ext>
            </a:extLst>
          </p:cNvPr>
          <p:cNvSpPr txBox="1"/>
          <p:nvPr/>
        </p:nvSpPr>
        <p:spPr>
          <a:xfrm>
            <a:off x="2826602" y="4237434"/>
            <a:ext cx="1870745" cy="1200329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dirty="0"/>
              <a:t>Elektrinės prijungimo paslaugos  sutartis</a:t>
            </a: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B6C3AC2C-FFEC-A61A-B803-DF36C15BDE5F}"/>
              </a:ext>
            </a:extLst>
          </p:cNvPr>
          <p:cNvCxnSpPr>
            <a:cxnSpLocks/>
            <a:stCxn id="50" idx="3"/>
            <a:endCxn id="52" idx="1"/>
          </p:cNvCxnSpPr>
          <p:nvPr/>
        </p:nvCxnSpPr>
        <p:spPr>
          <a:xfrm>
            <a:off x="2417276" y="4828882"/>
            <a:ext cx="409326" cy="871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D62E0962-7EDD-3A8F-B369-30379C70967C}"/>
              </a:ext>
            </a:extLst>
          </p:cNvPr>
          <p:cNvCxnSpPr>
            <a:cxnSpLocks/>
            <a:stCxn id="52" idx="3"/>
            <a:endCxn id="55" idx="1"/>
          </p:cNvCxnSpPr>
          <p:nvPr/>
        </p:nvCxnSpPr>
        <p:spPr>
          <a:xfrm flipV="1">
            <a:off x="4697347" y="4830719"/>
            <a:ext cx="462843" cy="688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B08B8445-A0F0-3584-A316-4CB412F85BD7}"/>
              </a:ext>
            </a:extLst>
          </p:cNvPr>
          <p:cNvSpPr txBox="1"/>
          <p:nvPr/>
        </p:nvSpPr>
        <p:spPr>
          <a:xfrm>
            <a:off x="5160190" y="4507553"/>
            <a:ext cx="1870745" cy="646331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dirty="0"/>
              <a:t>Statybos darbų užbaigimas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DAB8D236-85B4-5A8A-27B6-29B8CAB3FBEA}"/>
              </a:ext>
            </a:extLst>
          </p:cNvPr>
          <p:cNvCxnSpPr>
            <a:cxnSpLocks/>
          </p:cNvCxnSpPr>
          <p:nvPr/>
        </p:nvCxnSpPr>
        <p:spPr>
          <a:xfrm>
            <a:off x="7454823" y="4792891"/>
            <a:ext cx="187074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1A602363-A75B-D36C-7BE4-1C749014402B}"/>
              </a:ext>
            </a:extLst>
          </p:cNvPr>
          <p:cNvSpPr txBox="1"/>
          <p:nvPr/>
        </p:nvSpPr>
        <p:spPr>
          <a:xfrm>
            <a:off x="7454824" y="4375934"/>
            <a:ext cx="1870745" cy="92333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dirty="0"/>
              <a:t>GL gavimas / pranešimas apie AIEB veiklą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B3544CF4-F239-17B2-BCCF-9E8E829D5D46}"/>
              </a:ext>
            </a:extLst>
          </p:cNvPr>
          <p:cNvCxnSpPr>
            <a:cxnSpLocks/>
            <a:stCxn id="55" idx="3"/>
            <a:endCxn id="57" idx="1"/>
          </p:cNvCxnSpPr>
          <p:nvPr/>
        </p:nvCxnSpPr>
        <p:spPr>
          <a:xfrm>
            <a:off x="7030935" y="4830719"/>
            <a:ext cx="423889" cy="688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C7E9804D-0F6C-6B2D-0AFE-BF4F86253553}"/>
              </a:ext>
            </a:extLst>
          </p:cNvPr>
          <p:cNvSpPr txBox="1"/>
          <p:nvPr/>
        </p:nvSpPr>
        <p:spPr>
          <a:xfrm>
            <a:off x="7441922" y="5543222"/>
            <a:ext cx="1894766" cy="307777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Kreiptis į VERT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DAAC71B-1E1A-DF56-4A3F-7A72EEF0BD89}"/>
              </a:ext>
            </a:extLst>
          </p:cNvPr>
          <p:cNvSpPr txBox="1"/>
          <p:nvPr/>
        </p:nvSpPr>
        <p:spPr>
          <a:xfrm>
            <a:off x="2826603" y="5658271"/>
            <a:ext cx="1870744" cy="307777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Su ESO, Litgrid</a:t>
            </a: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326D510D-8002-B950-1884-62B18FA72C17}"/>
              </a:ext>
            </a:extLst>
          </p:cNvPr>
          <p:cNvSpPr/>
          <p:nvPr/>
        </p:nvSpPr>
        <p:spPr>
          <a:xfrm>
            <a:off x="1270655" y="1148673"/>
            <a:ext cx="365760" cy="3693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D0A9B20-FD7C-76D7-898B-C4038876252F}"/>
              </a:ext>
            </a:extLst>
          </p:cNvPr>
          <p:cNvSpPr txBox="1"/>
          <p:nvPr/>
        </p:nvSpPr>
        <p:spPr>
          <a:xfrm>
            <a:off x="1222726" y="1144285"/>
            <a:ext cx="51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2.1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7166AFA4-12E9-B145-2ADF-A39991CFAB04}"/>
              </a:ext>
            </a:extLst>
          </p:cNvPr>
          <p:cNvSpPr/>
          <p:nvPr/>
        </p:nvSpPr>
        <p:spPr>
          <a:xfrm>
            <a:off x="3525978" y="1316954"/>
            <a:ext cx="365760" cy="3693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123E6CE-9C83-BCEA-0559-8D26FDBB0328}"/>
              </a:ext>
            </a:extLst>
          </p:cNvPr>
          <p:cNvSpPr txBox="1"/>
          <p:nvPr/>
        </p:nvSpPr>
        <p:spPr>
          <a:xfrm>
            <a:off x="3478049" y="1312566"/>
            <a:ext cx="51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2.2</a:t>
            </a: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458F5EE0-35C0-0D55-F2B2-8B049A3C031A}"/>
              </a:ext>
            </a:extLst>
          </p:cNvPr>
          <p:cNvSpPr/>
          <p:nvPr/>
        </p:nvSpPr>
        <p:spPr>
          <a:xfrm>
            <a:off x="5886061" y="1333072"/>
            <a:ext cx="365760" cy="3693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F629F81-3BBA-0D0B-BDE2-A2F3EE34E8CD}"/>
              </a:ext>
            </a:extLst>
          </p:cNvPr>
          <p:cNvSpPr txBox="1"/>
          <p:nvPr/>
        </p:nvSpPr>
        <p:spPr>
          <a:xfrm>
            <a:off x="5838132" y="1328684"/>
            <a:ext cx="51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2.3</a:t>
            </a: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E80F7513-A447-54C3-56BD-A419B565CF8C}"/>
              </a:ext>
            </a:extLst>
          </p:cNvPr>
          <p:cNvSpPr/>
          <p:nvPr/>
        </p:nvSpPr>
        <p:spPr>
          <a:xfrm>
            <a:off x="8190728" y="1335827"/>
            <a:ext cx="365760" cy="3693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5E6963E9-5293-B0DD-9DA0-D0100D232AF5}"/>
              </a:ext>
            </a:extLst>
          </p:cNvPr>
          <p:cNvSpPr txBox="1"/>
          <p:nvPr/>
        </p:nvSpPr>
        <p:spPr>
          <a:xfrm>
            <a:off x="8142799" y="1331439"/>
            <a:ext cx="51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2.4</a:t>
            </a: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51C846A0-1525-B665-C0AB-F8403BB8D1E6}"/>
              </a:ext>
            </a:extLst>
          </p:cNvPr>
          <p:cNvSpPr/>
          <p:nvPr/>
        </p:nvSpPr>
        <p:spPr>
          <a:xfrm>
            <a:off x="10472017" y="1326996"/>
            <a:ext cx="365760" cy="3693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BDB8FB88-E4BD-D7E5-9EEE-624466E9B57D}"/>
              </a:ext>
            </a:extLst>
          </p:cNvPr>
          <p:cNvSpPr txBox="1"/>
          <p:nvPr/>
        </p:nvSpPr>
        <p:spPr>
          <a:xfrm>
            <a:off x="10424088" y="1322608"/>
            <a:ext cx="51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2.5</a:t>
            </a: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E26A69EA-6614-5B5E-2FF2-36E910F452AA}"/>
              </a:ext>
            </a:extLst>
          </p:cNvPr>
          <p:cNvSpPr/>
          <p:nvPr/>
        </p:nvSpPr>
        <p:spPr>
          <a:xfrm>
            <a:off x="1292643" y="3909544"/>
            <a:ext cx="365760" cy="3693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F50754CA-A088-10B1-24FD-D854DB1E344A}"/>
              </a:ext>
            </a:extLst>
          </p:cNvPr>
          <p:cNvSpPr txBox="1"/>
          <p:nvPr/>
        </p:nvSpPr>
        <p:spPr>
          <a:xfrm>
            <a:off x="1244714" y="3905156"/>
            <a:ext cx="51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2.6</a:t>
            </a: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D453513D-8DAA-8E97-7CCC-CFB4ED287894}"/>
              </a:ext>
            </a:extLst>
          </p:cNvPr>
          <p:cNvSpPr/>
          <p:nvPr/>
        </p:nvSpPr>
        <p:spPr>
          <a:xfrm>
            <a:off x="3584636" y="3753849"/>
            <a:ext cx="365760" cy="3693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ABE73EF5-2D7D-1BEF-3E42-1F7886E50C50}"/>
              </a:ext>
            </a:extLst>
          </p:cNvPr>
          <p:cNvSpPr txBox="1"/>
          <p:nvPr/>
        </p:nvSpPr>
        <p:spPr>
          <a:xfrm>
            <a:off x="3536707" y="3749461"/>
            <a:ext cx="51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2.7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FD851851-AA02-7506-5318-53F96B0D98BE}"/>
              </a:ext>
            </a:extLst>
          </p:cNvPr>
          <p:cNvSpPr/>
          <p:nvPr/>
        </p:nvSpPr>
        <p:spPr>
          <a:xfrm>
            <a:off x="5908996" y="4022322"/>
            <a:ext cx="365760" cy="3693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D6BE6BBD-DD9F-C9E6-8CC1-CEB37F4D2932}"/>
              </a:ext>
            </a:extLst>
          </p:cNvPr>
          <p:cNvSpPr txBox="1"/>
          <p:nvPr/>
        </p:nvSpPr>
        <p:spPr>
          <a:xfrm>
            <a:off x="5861067" y="4017934"/>
            <a:ext cx="51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2.8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090FD562-5C1F-E96D-91CC-CE5A290F1838}"/>
              </a:ext>
            </a:extLst>
          </p:cNvPr>
          <p:cNvSpPr/>
          <p:nvPr/>
        </p:nvSpPr>
        <p:spPr>
          <a:xfrm>
            <a:off x="8210144" y="3914428"/>
            <a:ext cx="365760" cy="3693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1318910-BF2F-7E6F-0886-1C44922E8983}"/>
              </a:ext>
            </a:extLst>
          </p:cNvPr>
          <p:cNvSpPr txBox="1"/>
          <p:nvPr/>
        </p:nvSpPr>
        <p:spPr>
          <a:xfrm>
            <a:off x="8162215" y="3910040"/>
            <a:ext cx="51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2.9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184A79B-B93E-7680-2667-159868E53337}"/>
              </a:ext>
            </a:extLst>
          </p:cNvPr>
          <p:cNvSpPr txBox="1"/>
          <p:nvPr/>
        </p:nvSpPr>
        <p:spPr>
          <a:xfrm>
            <a:off x="518164" y="1651695"/>
            <a:ext cx="1870745" cy="1323439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2000" dirty="0"/>
              <a:t>Projektavimo ir statybos rangos</a:t>
            </a:r>
          </a:p>
          <a:p>
            <a:pPr algn="ctr"/>
            <a:r>
              <a:rPr lang="lt-LT" sz="2000" dirty="0"/>
              <a:t>sutarčių</a:t>
            </a:r>
          </a:p>
          <a:p>
            <a:pPr algn="ctr"/>
            <a:r>
              <a:rPr lang="lt-LT" sz="2000" dirty="0"/>
              <a:t>sudarymas</a:t>
            </a:r>
          </a:p>
        </p:txBody>
      </p: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CFD1BA6C-C97F-4BBC-D3D1-0847A2ADCEAE}"/>
              </a:ext>
            </a:extLst>
          </p:cNvPr>
          <p:cNvCxnSpPr>
            <a:cxnSpLocks/>
            <a:stCxn id="87" idx="3"/>
            <a:endCxn id="43" idx="1"/>
          </p:cNvCxnSpPr>
          <p:nvPr/>
        </p:nvCxnSpPr>
        <p:spPr>
          <a:xfrm>
            <a:off x="2388909" y="2313415"/>
            <a:ext cx="437694" cy="39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0C6209EF-BB71-9176-4DBD-29406AA17955}"/>
              </a:ext>
            </a:extLst>
          </p:cNvPr>
          <p:cNvCxnSpPr>
            <a:cxnSpLocks/>
            <a:stCxn id="57" idx="3"/>
            <a:endCxn id="92" idx="1"/>
          </p:cNvCxnSpPr>
          <p:nvPr/>
        </p:nvCxnSpPr>
        <p:spPr>
          <a:xfrm>
            <a:off x="9325569" y="4837599"/>
            <a:ext cx="423889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24F83AEA-7CD9-0DB5-BE74-A831D914C7CC}"/>
              </a:ext>
            </a:extLst>
          </p:cNvPr>
          <p:cNvSpPr txBox="1"/>
          <p:nvPr/>
        </p:nvSpPr>
        <p:spPr>
          <a:xfrm>
            <a:off x="9749458" y="4375934"/>
            <a:ext cx="1870745" cy="923330"/>
          </a:xfrm>
          <a:prstGeom prst="rect">
            <a:avLst/>
          </a:prstGeom>
          <a:ln w="19050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dirty="0"/>
              <a:t>AIE bendrijos elektrinės veiklos pradžia</a:t>
            </a:r>
          </a:p>
        </p:txBody>
      </p:sp>
      <p:cxnSp>
        <p:nvCxnSpPr>
          <p:cNvPr id="105" name="Straight Arrow Connector 104">
            <a:extLst>
              <a:ext uri="{FF2B5EF4-FFF2-40B4-BE49-F238E27FC236}">
                <a16:creationId xmlns:a16="http://schemas.microsoft.com/office/drawing/2014/main" id="{F4033450-D564-3C0E-88C1-73C6E3E88DA7}"/>
              </a:ext>
            </a:extLst>
          </p:cNvPr>
          <p:cNvCxnSpPr>
            <a:cxnSpLocks/>
            <a:stCxn id="43" idx="2"/>
            <a:endCxn id="106" idx="0"/>
          </p:cNvCxnSpPr>
          <p:nvPr/>
        </p:nvCxnSpPr>
        <p:spPr>
          <a:xfrm flipH="1">
            <a:off x="3761975" y="2821641"/>
            <a:ext cx="1" cy="18623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6" name="TextBox 105">
            <a:extLst>
              <a:ext uri="{FF2B5EF4-FFF2-40B4-BE49-F238E27FC236}">
                <a16:creationId xmlns:a16="http://schemas.microsoft.com/office/drawing/2014/main" id="{7BFE524C-A390-F1FF-0B21-E157545B9088}"/>
              </a:ext>
            </a:extLst>
          </p:cNvPr>
          <p:cNvSpPr txBox="1"/>
          <p:nvPr/>
        </p:nvSpPr>
        <p:spPr>
          <a:xfrm>
            <a:off x="2826602" y="3007880"/>
            <a:ext cx="1870745" cy="307777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Kreiptis į ESO ar Litgrid</a:t>
            </a:r>
          </a:p>
        </p:txBody>
      </p: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3BB8C422-9BA1-F34E-3CE7-C4973ACC8CD0}"/>
              </a:ext>
            </a:extLst>
          </p:cNvPr>
          <p:cNvCxnSpPr>
            <a:cxnSpLocks/>
            <a:stCxn id="47" idx="2"/>
            <a:endCxn id="112" idx="0"/>
          </p:cNvCxnSpPr>
          <p:nvPr/>
        </p:nvCxnSpPr>
        <p:spPr>
          <a:xfrm flipH="1">
            <a:off x="8377295" y="2813571"/>
            <a:ext cx="1" cy="200477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C4B7EE83-D117-E029-14FC-2175AC6E8C9A}"/>
              </a:ext>
            </a:extLst>
          </p:cNvPr>
          <p:cNvSpPr txBox="1"/>
          <p:nvPr/>
        </p:nvSpPr>
        <p:spPr>
          <a:xfrm>
            <a:off x="7441922" y="3014048"/>
            <a:ext cx="1870745" cy="307777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Kreiptis į VERT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2B639ED4-E173-2432-E1AB-CF3DE709F67D}"/>
              </a:ext>
            </a:extLst>
          </p:cNvPr>
          <p:cNvSpPr txBox="1"/>
          <p:nvPr/>
        </p:nvSpPr>
        <p:spPr>
          <a:xfrm>
            <a:off x="9750360" y="3014049"/>
            <a:ext cx="1870745" cy="307777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1400" dirty="0"/>
              <a:t>Iš ESO ar Litgrid</a:t>
            </a:r>
          </a:p>
        </p:txBody>
      </p:sp>
      <p:cxnSp>
        <p:nvCxnSpPr>
          <p:cNvPr id="117" name="Straight Arrow Connector 116">
            <a:extLst>
              <a:ext uri="{FF2B5EF4-FFF2-40B4-BE49-F238E27FC236}">
                <a16:creationId xmlns:a16="http://schemas.microsoft.com/office/drawing/2014/main" id="{B0734C42-E25B-3ECD-BBB0-8450E5D7DA6F}"/>
              </a:ext>
            </a:extLst>
          </p:cNvPr>
          <p:cNvCxnSpPr>
            <a:cxnSpLocks/>
            <a:stCxn id="49" idx="2"/>
            <a:endCxn id="115" idx="0"/>
          </p:cNvCxnSpPr>
          <p:nvPr/>
        </p:nvCxnSpPr>
        <p:spPr>
          <a:xfrm>
            <a:off x="10684831" y="2767404"/>
            <a:ext cx="902" cy="246645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7353B1B3-5020-2684-E858-5B337E595EB1}"/>
              </a:ext>
            </a:extLst>
          </p:cNvPr>
          <p:cNvCxnSpPr>
            <a:cxnSpLocks/>
            <a:stCxn id="52" idx="2"/>
            <a:endCxn id="68" idx="0"/>
          </p:cNvCxnSpPr>
          <p:nvPr/>
        </p:nvCxnSpPr>
        <p:spPr>
          <a:xfrm>
            <a:off x="3761975" y="5437763"/>
            <a:ext cx="0" cy="22050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0" name="Graphic 159" descr="Ribbon with solid fill">
            <a:extLst>
              <a:ext uri="{FF2B5EF4-FFF2-40B4-BE49-F238E27FC236}">
                <a16:creationId xmlns:a16="http://schemas.microsoft.com/office/drawing/2014/main" id="{C8A8E901-175A-2C7B-0214-4C186821BD0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094351" y="1378392"/>
            <a:ext cx="360000" cy="360000"/>
          </a:xfrm>
          <a:prstGeom prst="rect">
            <a:avLst/>
          </a:prstGeom>
        </p:spPr>
      </p:pic>
      <p:pic>
        <p:nvPicPr>
          <p:cNvPr id="161" name="Graphic 160" descr="Ribbon with solid fill">
            <a:extLst>
              <a:ext uri="{FF2B5EF4-FFF2-40B4-BE49-F238E27FC236}">
                <a16:creationId xmlns:a16="http://schemas.microsoft.com/office/drawing/2014/main" id="{D3556FA1-D82C-8305-20C5-B9043D32BF6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094351" y="3948909"/>
            <a:ext cx="360000" cy="360000"/>
          </a:xfrm>
          <a:prstGeom prst="rect">
            <a:avLst/>
          </a:prstGeom>
        </p:spPr>
      </p:pic>
      <p:cxnSp>
        <p:nvCxnSpPr>
          <p:cNvPr id="163" name="Straight Arrow Connector 162">
            <a:extLst>
              <a:ext uri="{FF2B5EF4-FFF2-40B4-BE49-F238E27FC236}">
                <a16:creationId xmlns:a16="http://schemas.microsoft.com/office/drawing/2014/main" id="{C945E324-27C3-F77A-9515-8153653183DA}"/>
              </a:ext>
            </a:extLst>
          </p:cNvPr>
          <p:cNvCxnSpPr>
            <a:cxnSpLocks/>
            <a:stCxn id="57" idx="2"/>
            <a:endCxn id="67" idx="0"/>
          </p:cNvCxnSpPr>
          <p:nvPr/>
        </p:nvCxnSpPr>
        <p:spPr>
          <a:xfrm flipH="1">
            <a:off x="8389305" y="5299264"/>
            <a:ext cx="892" cy="24395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526F9E21-BF43-57A3-1265-1F659BD11D5C}"/>
              </a:ext>
            </a:extLst>
          </p:cNvPr>
          <p:cNvSpPr txBox="1"/>
          <p:nvPr/>
        </p:nvSpPr>
        <p:spPr>
          <a:xfrm>
            <a:off x="680228" y="6126788"/>
            <a:ext cx="8907820" cy="73866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lt-LT" sz="1400" dirty="0"/>
              <a:t>VERT suteikia AIE bendrijos statusą</a:t>
            </a:r>
          </a:p>
          <a:p>
            <a:r>
              <a:rPr lang="lt-LT" sz="1400" dirty="0"/>
              <a:t>LP – leidimas plėtoti elektros energijos gamybos pajėgumus</a:t>
            </a:r>
          </a:p>
          <a:p>
            <a:r>
              <a:rPr lang="lt-LT" sz="1400" dirty="0"/>
              <a:t>LG – leidimas gaminti elektros energiją</a:t>
            </a:r>
          </a:p>
        </p:txBody>
      </p:sp>
      <p:pic>
        <p:nvPicPr>
          <p:cNvPr id="4" name="Graphic 3" descr="Ribbon with solid fill">
            <a:extLst>
              <a:ext uri="{FF2B5EF4-FFF2-40B4-BE49-F238E27FC236}">
                <a16:creationId xmlns:a16="http://schemas.microsoft.com/office/drawing/2014/main" id="{9199A407-32F4-6EFA-0788-4035CA55A48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66531" y="610372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50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855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AIE bendrijos veikla – naudos paskirstymas.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3A71CDD-E961-4180-A536-727C2BE2A1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56580"/>
              </p:ext>
            </p:extLst>
          </p:nvPr>
        </p:nvGraphicFramePr>
        <p:xfrm>
          <a:off x="4864100" y="1003358"/>
          <a:ext cx="6886913" cy="5418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A5E3CE1-6FA1-7A8D-6C26-9CDBB6E0239B}"/>
              </a:ext>
            </a:extLst>
          </p:cNvPr>
          <p:cNvSpPr txBox="1"/>
          <p:nvPr/>
        </p:nvSpPr>
        <p:spPr>
          <a:xfrm>
            <a:off x="440987" y="1161199"/>
            <a:ext cx="4873397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spcBef>
                <a:spcPts val="0"/>
              </a:spcBef>
              <a:spcAft>
                <a:spcPts val="0"/>
              </a:spcAft>
            </a:pPr>
            <a:r>
              <a:rPr lang="lt-LT" sz="2400" b="0" i="0" dirty="0">
                <a:solidFill>
                  <a:srgbClr val="000000"/>
                </a:solidFill>
                <a:effectLst/>
              </a:rPr>
              <a:t>AIE bendrija gali gaminti, tiekti, parduoti elektrą savo dalyviams ir kitiems asmenims. AIE bendrijos dalyviai šią elektros energiją naudoja </a:t>
            </a:r>
            <a:r>
              <a:rPr lang="lt-LT" sz="2400" b="1" i="0" dirty="0">
                <a:solidFill>
                  <a:srgbClr val="000000"/>
                </a:solidFill>
                <a:effectLst/>
              </a:rPr>
              <a:t>savo reikmėms ir ūkio poreikiams tenkinti</a:t>
            </a:r>
            <a:r>
              <a:rPr lang="lt-LT" sz="2400" b="0" i="0" dirty="0">
                <a:solidFill>
                  <a:srgbClr val="000000"/>
                </a:solidFill>
                <a:effectLst/>
              </a:rPr>
              <a:t>.</a:t>
            </a:r>
          </a:p>
          <a:p>
            <a:pPr marL="0" marR="0" indent="457200" algn="just">
              <a:spcBef>
                <a:spcPts val="0"/>
              </a:spcBef>
              <a:spcAft>
                <a:spcPts val="0"/>
              </a:spcAft>
            </a:pPr>
            <a:r>
              <a:rPr lang="lt-LT" sz="2400" dirty="0">
                <a:solidFill>
                  <a:srgbClr val="000000"/>
                </a:solidFill>
              </a:rPr>
              <a:t>AIE bendrijos veikla reguliuojama Elektros energetikos įstatyme, Elektros energijos rinkos taisyklėse ir kituose teisės aktuose nustatyta tvarka.</a:t>
            </a:r>
          </a:p>
          <a:p>
            <a:pPr marL="0" marR="0" indent="457200" algn="just">
              <a:spcBef>
                <a:spcPts val="0"/>
              </a:spcBef>
              <a:spcAft>
                <a:spcPts val="0"/>
              </a:spcAft>
            </a:pPr>
            <a:endParaRPr lang="lt-LT" sz="2400" dirty="0">
              <a:solidFill>
                <a:srgbClr val="000000"/>
              </a:solidFill>
            </a:endParaRPr>
          </a:p>
          <a:p>
            <a:pPr marL="0" marR="0" indent="457200" algn="just">
              <a:spcBef>
                <a:spcPts val="0"/>
              </a:spcBef>
              <a:spcAft>
                <a:spcPts val="0"/>
              </a:spcAft>
            </a:pPr>
            <a:endParaRPr lang="lt-LT" sz="2400" dirty="0">
              <a:solidFill>
                <a:srgbClr val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1C97D2-2368-81EE-B040-4F85B913E354}"/>
              </a:ext>
            </a:extLst>
          </p:cNvPr>
          <p:cNvSpPr txBox="1"/>
          <p:nvPr/>
        </p:nvSpPr>
        <p:spPr>
          <a:xfrm>
            <a:off x="546531" y="6381091"/>
            <a:ext cx="3011481" cy="307777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lt-LT" sz="1400" dirty="0"/>
              <a:t>* Gaminančių vartotojų schema</a:t>
            </a:r>
          </a:p>
        </p:txBody>
      </p:sp>
      <p:pic>
        <p:nvPicPr>
          <p:cNvPr id="6" name="Graphic 5" descr="Badge 1 outline">
            <a:extLst>
              <a:ext uri="{FF2B5EF4-FFF2-40B4-BE49-F238E27FC236}">
                <a16:creationId xmlns:a16="http://schemas.microsoft.com/office/drawing/2014/main" id="{94FA5BB0-BDF4-C153-15FD-5D7F49B339F9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7947556" y="1256855"/>
            <a:ext cx="720000" cy="720000"/>
          </a:xfrm>
          <a:prstGeom prst="rect">
            <a:avLst/>
          </a:prstGeom>
        </p:spPr>
      </p:pic>
      <p:pic>
        <p:nvPicPr>
          <p:cNvPr id="7" name="Graphic 6" descr="Badge outline">
            <a:extLst>
              <a:ext uri="{FF2B5EF4-FFF2-40B4-BE49-F238E27FC236}">
                <a16:creationId xmlns:a16="http://schemas.microsoft.com/office/drawing/2014/main" id="{61CBCDC9-018B-3AE7-5E13-4772B83BD66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9165000" y="5647100"/>
            <a:ext cx="720000" cy="720000"/>
          </a:xfrm>
          <a:prstGeom prst="rect">
            <a:avLst/>
          </a:prstGeom>
        </p:spPr>
      </p:pic>
      <p:pic>
        <p:nvPicPr>
          <p:cNvPr id="8" name="Graphic 7" descr="Badge 3 outline">
            <a:extLst>
              <a:ext uri="{FF2B5EF4-FFF2-40B4-BE49-F238E27FC236}">
                <a16:creationId xmlns:a16="http://schemas.microsoft.com/office/drawing/2014/main" id="{EDCD168F-2898-D08F-7911-F71545DB67EA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6727363" y="56471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3548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855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AIE bendrijos veikla – galimi naudos paskirstymo būdai.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7C3A290-DB35-44A1-5462-8F2ABCCF32FE}"/>
              </a:ext>
            </a:extLst>
          </p:cNvPr>
          <p:cNvSpPr txBox="1"/>
          <p:nvPr/>
        </p:nvSpPr>
        <p:spPr>
          <a:xfrm>
            <a:off x="413157" y="961680"/>
            <a:ext cx="467661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dirty="0"/>
              <a:t>Visa AIE bendrijos elektrinės pagaminta elektra tiekiama ir suvartojama bendrijos dalyvių.</a:t>
            </a:r>
          </a:p>
          <a:p>
            <a:endParaRPr lang="lt-LT" dirty="0"/>
          </a:p>
          <a:p>
            <a:r>
              <a:rPr lang="lt-LT" dirty="0"/>
              <a:t>AIE bendrija veikia kaip elektros tiekėjas.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4801480-9E73-749A-6B1F-4E1C5A4A1173}"/>
              </a:ext>
            </a:extLst>
          </p:cNvPr>
          <p:cNvSpPr txBox="1"/>
          <p:nvPr/>
        </p:nvSpPr>
        <p:spPr>
          <a:xfrm>
            <a:off x="6096000" y="963546"/>
            <a:ext cx="585493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dirty="0"/>
              <a:t>Visa AIE bendrijos elektrinės galia paskirstoma/priskiriama bendrijos dalyviams. </a:t>
            </a:r>
          </a:p>
          <a:p>
            <a:endParaRPr lang="lt-LT" dirty="0"/>
          </a:p>
          <a:p>
            <a:r>
              <a:rPr lang="lt-LT" dirty="0"/>
              <a:t>AIE bendrija veikia kaip elektrinės statytojas/vystytojas.</a:t>
            </a:r>
          </a:p>
          <a:p>
            <a:r>
              <a:rPr lang="lt-LT" dirty="0"/>
              <a:t>AIE bendrijos dalyviai – gaminantys vartotojai.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046EA71D-BA81-3F99-E480-98F1F8954BAD}"/>
              </a:ext>
            </a:extLst>
          </p:cNvPr>
          <p:cNvGrpSpPr/>
          <p:nvPr/>
        </p:nvGrpSpPr>
        <p:grpSpPr>
          <a:xfrm>
            <a:off x="351651" y="3003981"/>
            <a:ext cx="5268444" cy="2061211"/>
            <a:chOff x="351651" y="2822920"/>
            <a:chExt cx="5268444" cy="2061211"/>
          </a:xfrm>
        </p:grpSpPr>
        <p:pic>
          <p:nvPicPr>
            <p:cNvPr id="12" name="Graphic 14" descr="Group brainstorm outline">
              <a:extLst>
                <a:ext uri="{FF2B5EF4-FFF2-40B4-BE49-F238E27FC236}">
                  <a16:creationId xmlns:a16="http://schemas.microsoft.com/office/drawing/2014/main" id="{D4C27871-4113-1F57-17BA-C5C96C554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406851" y="3190581"/>
              <a:ext cx="914345" cy="914322"/>
            </a:xfrm>
            <a:prstGeom prst="rect">
              <a:avLst/>
            </a:prstGeom>
          </p:spPr>
        </p:pic>
        <p:sp>
          <p:nvSpPr>
            <p:cNvPr id="13" name="TextBox 15">
              <a:extLst>
                <a:ext uri="{FF2B5EF4-FFF2-40B4-BE49-F238E27FC236}">
                  <a16:creationId xmlns:a16="http://schemas.microsoft.com/office/drawing/2014/main" id="{26BDB238-D8D8-CAC5-EEE7-954D43A401DC}"/>
                </a:ext>
              </a:extLst>
            </p:cNvPr>
            <p:cNvSpPr txBox="1"/>
            <p:nvPr/>
          </p:nvSpPr>
          <p:spPr>
            <a:xfrm>
              <a:off x="351651" y="3983332"/>
              <a:ext cx="992445" cy="573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lt-LT" sz="1400" kern="120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AIE bendrija</a:t>
              </a:r>
              <a:endParaRPr lang="lt-LT" sz="14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4" name="Graphic 19" descr="Solar Panels outline">
              <a:extLst>
                <a:ext uri="{FF2B5EF4-FFF2-40B4-BE49-F238E27FC236}">
                  <a16:creationId xmlns:a16="http://schemas.microsoft.com/office/drawing/2014/main" id="{26912EDF-5EB8-5910-BF7C-C3BED4AD3DC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767264" y="3190581"/>
              <a:ext cx="914345" cy="914322"/>
            </a:xfrm>
            <a:prstGeom prst="rect">
              <a:avLst/>
            </a:prstGeom>
          </p:spPr>
        </p:pic>
        <p:sp>
          <p:nvSpPr>
            <p:cNvPr id="15" name="TextBox 30">
              <a:extLst>
                <a:ext uri="{FF2B5EF4-FFF2-40B4-BE49-F238E27FC236}">
                  <a16:creationId xmlns:a16="http://schemas.microsoft.com/office/drawing/2014/main" id="{B2B4A547-1873-CBDC-83F7-5FE2555A9993}"/>
                </a:ext>
              </a:extLst>
            </p:cNvPr>
            <p:cNvSpPr txBox="1"/>
            <p:nvPr/>
          </p:nvSpPr>
          <p:spPr>
            <a:xfrm>
              <a:off x="1789934" y="3966316"/>
              <a:ext cx="1007684" cy="821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lt-LT" sz="1400" kern="120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AIE bendrijos elektrinė</a:t>
              </a:r>
              <a:endParaRPr lang="lt-LT" sz="14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6" name="Graphic 32" descr="Building outline">
              <a:extLst>
                <a:ext uri="{FF2B5EF4-FFF2-40B4-BE49-F238E27FC236}">
                  <a16:creationId xmlns:a16="http://schemas.microsoft.com/office/drawing/2014/main" id="{B543380A-BDF9-0E5C-78C8-E6B034BFD5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3970734" y="3969809"/>
              <a:ext cx="914345" cy="914322"/>
            </a:xfrm>
            <a:prstGeom prst="rect">
              <a:avLst/>
            </a:prstGeom>
          </p:spPr>
        </p:pic>
        <p:pic>
          <p:nvPicPr>
            <p:cNvPr id="18" name="Graphic 35" descr="Suburban scene outline">
              <a:extLst>
                <a:ext uri="{FF2B5EF4-FFF2-40B4-BE49-F238E27FC236}">
                  <a16:creationId xmlns:a16="http://schemas.microsoft.com/office/drawing/2014/main" id="{509FCB1B-D67B-66B8-9C7C-7CA2A30C2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4157923" y="2822920"/>
              <a:ext cx="539968" cy="539954"/>
            </a:xfrm>
            <a:prstGeom prst="rect">
              <a:avLst/>
            </a:prstGeom>
          </p:spPr>
        </p:pic>
        <p:pic>
          <p:nvPicPr>
            <p:cNvPr id="19" name="Graphic 39" descr="House outline">
              <a:extLst>
                <a:ext uri="{FF2B5EF4-FFF2-40B4-BE49-F238E27FC236}">
                  <a16:creationId xmlns:a16="http://schemas.microsoft.com/office/drawing/2014/main" id="{BCF90219-B568-C88E-471B-B0E4887B2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4157923" y="3416888"/>
              <a:ext cx="539968" cy="539954"/>
            </a:xfrm>
            <a:prstGeom prst="rect">
              <a:avLst/>
            </a:prstGeom>
          </p:spPr>
        </p:pic>
        <p:cxnSp>
          <p:nvCxnSpPr>
            <p:cNvPr id="20" name="Connector: Elbow 19">
              <a:extLst>
                <a:ext uri="{FF2B5EF4-FFF2-40B4-BE49-F238E27FC236}">
                  <a16:creationId xmlns:a16="http://schemas.microsoft.com/office/drawing/2014/main" id="{11F14F3B-1C00-CB65-CFB2-82E4133635FB}"/>
                </a:ext>
              </a:extLst>
            </p:cNvPr>
            <p:cNvCxnSpPr>
              <a:cxnSpLocks/>
              <a:endCxn id="18" idx="1"/>
            </p:cNvCxnSpPr>
            <p:nvPr/>
          </p:nvCxnSpPr>
          <p:spPr>
            <a:xfrm flipV="1">
              <a:off x="2681610" y="3092897"/>
              <a:ext cx="1476313" cy="554845"/>
            </a:xfrm>
            <a:prstGeom prst="bentConnector3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or: Elbow 20">
              <a:extLst>
                <a:ext uri="{FF2B5EF4-FFF2-40B4-BE49-F238E27FC236}">
                  <a16:creationId xmlns:a16="http://schemas.microsoft.com/office/drawing/2014/main" id="{931B1B90-779D-8288-1A9C-2F94EA7035AC}"/>
                </a:ext>
              </a:extLst>
            </p:cNvPr>
            <p:cNvCxnSpPr>
              <a:cxnSpLocks/>
              <a:endCxn id="19" idx="1"/>
            </p:cNvCxnSpPr>
            <p:nvPr/>
          </p:nvCxnSpPr>
          <p:spPr>
            <a:xfrm>
              <a:off x="2681610" y="3647742"/>
              <a:ext cx="1476313" cy="39123"/>
            </a:xfrm>
            <a:prstGeom prst="bentConnector3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ctor: Elbow 21">
              <a:extLst>
                <a:ext uri="{FF2B5EF4-FFF2-40B4-BE49-F238E27FC236}">
                  <a16:creationId xmlns:a16="http://schemas.microsoft.com/office/drawing/2014/main" id="{D3618186-C929-CC8F-53D1-C5F1953CBFEE}"/>
                </a:ext>
              </a:extLst>
            </p:cNvPr>
            <p:cNvCxnSpPr>
              <a:cxnSpLocks/>
              <a:endCxn id="16" idx="1"/>
            </p:cNvCxnSpPr>
            <p:nvPr/>
          </p:nvCxnSpPr>
          <p:spPr>
            <a:xfrm>
              <a:off x="2681610" y="3647742"/>
              <a:ext cx="1289124" cy="779228"/>
            </a:xfrm>
            <a:prstGeom prst="bentConnector3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3" name="Graphic 51" descr="Lightning bolt outline">
              <a:extLst>
                <a:ext uri="{FF2B5EF4-FFF2-40B4-BE49-F238E27FC236}">
                  <a16:creationId xmlns:a16="http://schemas.microsoft.com/office/drawing/2014/main" id="{03B719AA-3D41-8796-21C2-762058E6DF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p:blipFill>
          <p:spPr>
            <a:xfrm>
              <a:off x="2843434" y="3259233"/>
              <a:ext cx="359978" cy="359969"/>
            </a:xfrm>
            <a:prstGeom prst="rect">
              <a:avLst/>
            </a:prstGeom>
          </p:spPr>
        </p:pic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F2645516-4F96-148F-9225-33C432283F95}"/>
                </a:ext>
              </a:extLst>
            </p:cNvPr>
            <p:cNvCxnSpPr>
              <a:cxnSpLocks/>
              <a:stCxn id="12" idx="3"/>
              <a:endCxn id="14" idx="1"/>
            </p:cNvCxnSpPr>
            <p:nvPr/>
          </p:nvCxnSpPr>
          <p:spPr>
            <a:xfrm>
              <a:off x="1321196" y="3647742"/>
              <a:ext cx="446068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5" name="Graphic 58" descr="Lightning bolt outline">
              <a:extLst>
                <a:ext uri="{FF2B5EF4-FFF2-40B4-BE49-F238E27FC236}">
                  <a16:creationId xmlns:a16="http://schemas.microsoft.com/office/drawing/2014/main" id="{3D43DDA4-8F30-67BA-1A56-D3B533531B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p:blipFill>
          <p:spPr>
            <a:xfrm>
              <a:off x="3595519" y="2869081"/>
              <a:ext cx="179989" cy="179985"/>
            </a:xfrm>
            <a:prstGeom prst="rect">
              <a:avLst/>
            </a:prstGeom>
          </p:spPr>
        </p:pic>
        <p:pic>
          <p:nvPicPr>
            <p:cNvPr id="26" name="Graphic 59" descr="Lightning bolt outline">
              <a:extLst>
                <a:ext uri="{FF2B5EF4-FFF2-40B4-BE49-F238E27FC236}">
                  <a16:creationId xmlns:a16="http://schemas.microsoft.com/office/drawing/2014/main" id="{12E06CA9-D220-4B25-FF34-3FB69AA51B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p:blipFill>
          <p:spPr>
            <a:xfrm>
              <a:off x="3578748" y="3454790"/>
              <a:ext cx="179989" cy="179985"/>
            </a:xfrm>
            <a:prstGeom prst="rect">
              <a:avLst/>
            </a:prstGeom>
          </p:spPr>
        </p:pic>
        <p:pic>
          <p:nvPicPr>
            <p:cNvPr id="27" name="Graphic 61" descr="Lightning bolt outline">
              <a:extLst>
                <a:ext uri="{FF2B5EF4-FFF2-40B4-BE49-F238E27FC236}">
                  <a16:creationId xmlns:a16="http://schemas.microsoft.com/office/drawing/2014/main" id="{2C592788-C6B4-8DE1-BE2F-91B4821C92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p:blipFill>
          <p:spPr>
            <a:xfrm>
              <a:off x="3443757" y="4091936"/>
              <a:ext cx="269984" cy="269977"/>
            </a:xfrm>
            <a:prstGeom prst="rect">
              <a:avLst/>
            </a:prstGeom>
          </p:spPr>
        </p:pic>
        <p:sp>
          <p:nvSpPr>
            <p:cNvPr id="11" name="TextBox 89">
              <a:extLst>
                <a:ext uri="{FF2B5EF4-FFF2-40B4-BE49-F238E27FC236}">
                  <a16:creationId xmlns:a16="http://schemas.microsoft.com/office/drawing/2014/main" id="{D195C125-1618-59A5-DB8B-290ABAE42302}"/>
                </a:ext>
              </a:extLst>
            </p:cNvPr>
            <p:cNvSpPr txBox="1"/>
            <p:nvPr/>
          </p:nvSpPr>
          <p:spPr>
            <a:xfrm>
              <a:off x="4705750" y="3445607"/>
              <a:ext cx="914345" cy="1316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lt-LT" sz="1400" kern="120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AIE bendrijos dalyviai ir(ar) kiti asmenys</a:t>
              </a:r>
              <a:endParaRPr lang="lt-LT" sz="14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TextBox 15">
              <a:extLst>
                <a:ext uri="{FF2B5EF4-FFF2-40B4-BE49-F238E27FC236}">
                  <a16:creationId xmlns:a16="http://schemas.microsoft.com/office/drawing/2014/main" id="{4C0C0BC7-A320-B048-84FA-CD9B2DC70160}"/>
                </a:ext>
              </a:extLst>
            </p:cNvPr>
            <p:cNvSpPr txBox="1"/>
            <p:nvPr/>
          </p:nvSpPr>
          <p:spPr>
            <a:xfrm>
              <a:off x="2533102" y="3676282"/>
              <a:ext cx="992445" cy="325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lt-LT" sz="1400" b="1" kern="1200" dirty="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kWh</a:t>
              </a:r>
              <a:endParaRPr lang="lt-LT" sz="1400" b="1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4D4B5281-B05B-D7A9-306F-9E63B24B5B73}"/>
              </a:ext>
            </a:extLst>
          </p:cNvPr>
          <p:cNvGrpSpPr/>
          <p:nvPr/>
        </p:nvGrpSpPr>
        <p:grpSpPr>
          <a:xfrm>
            <a:off x="6571905" y="2989506"/>
            <a:ext cx="5268444" cy="2061211"/>
            <a:chOff x="6392015" y="2806117"/>
            <a:chExt cx="5268444" cy="2061211"/>
          </a:xfrm>
        </p:grpSpPr>
        <p:pic>
          <p:nvPicPr>
            <p:cNvPr id="38" name="Graphic 117" descr="Solar Panels outline">
              <a:extLst>
                <a:ext uri="{FF2B5EF4-FFF2-40B4-BE49-F238E27FC236}">
                  <a16:creationId xmlns:a16="http://schemas.microsoft.com/office/drawing/2014/main" id="{10A83084-9029-E2FE-18D3-0DB00AD96F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0"/>
                </a:ext>
              </a:extLst>
            </a:blip>
            <a:stretch>
              <a:fillRect/>
            </a:stretch>
          </p:blipFill>
          <p:spPr>
            <a:xfrm>
              <a:off x="8871905" y="3173811"/>
              <a:ext cx="359410" cy="359410"/>
            </a:xfrm>
            <a:prstGeom prst="rect">
              <a:avLst/>
            </a:prstGeom>
          </p:spPr>
        </p:pic>
        <p:pic>
          <p:nvPicPr>
            <p:cNvPr id="39" name="Graphic 118" descr="Solar Panels outline">
              <a:extLst>
                <a:ext uri="{FF2B5EF4-FFF2-40B4-BE49-F238E27FC236}">
                  <a16:creationId xmlns:a16="http://schemas.microsoft.com/office/drawing/2014/main" id="{76A644FE-D59C-D0CA-6221-0C380F3CCD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2"/>
                </a:ext>
              </a:extLst>
            </a:blip>
            <a:stretch>
              <a:fillRect/>
            </a:stretch>
          </p:blipFill>
          <p:spPr>
            <a:xfrm>
              <a:off x="9695295" y="3439311"/>
              <a:ext cx="179705" cy="179705"/>
            </a:xfrm>
            <a:prstGeom prst="rect">
              <a:avLst/>
            </a:prstGeom>
          </p:spPr>
        </p:pic>
        <p:pic>
          <p:nvPicPr>
            <p:cNvPr id="40" name="Graphic 119" descr="Solar Panels outline">
              <a:extLst>
                <a:ext uri="{FF2B5EF4-FFF2-40B4-BE49-F238E27FC236}">
                  <a16:creationId xmlns:a16="http://schemas.microsoft.com/office/drawing/2014/main" id="{CF115A59-6D34-BBE6-67B5-4C9CE33967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4"/>
                </a:ext>
              </a:extLst>
            </a:blip>
            <a:stretch>
              <a:fillRect/>
            </a:stretch>
          </p:blipFill>
          <p:spPr>
            <a:xfrm>
              <a:off x="9509240" y="4068596"/>
              <a:ext cx="269875" cy="269875"/>
            </a:xfrm>
            <a:prstGeom prst="rect">
              <a:avLst/>
            </a:prstGeom>
          </p:spPr>
        </p:pic>
        <p:pic>
          <p:nvPicPr>
            <p:cNvPr id="41" name="Graphic 120" descr="Solar Panels outline">
              <a:extLst>
                <a:ext uri="{FF2B5EF4-FFF2-40B4-BE49-F238E27FC236}">
                  <a16:creationId xmlns:a16="http://schemas.microsoft.com/office/drawing/2014/main" id="{2EB30100-812E-AF5F-43AE-48255BE062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2"/>
                </a:ext>
              </a:extLst>
            </a:blip>
            <a:stretch>
              <a:fillRect/>
            </a:stretch>
          </p:blipFill>
          <p:spPr>
            <a:xfrm>
              <a:off x="9688945" y="2869081"/>
              <a:ext cx="179705" cy="179705"/>
            </a:xfrm>
            <a:prstGeom prst="rect">
              <a:avLst/>
            </a:prstGeom>
          </p:spPr>
        </p:pic>
        <p:pic>
          <p:nvPicPr>
            <p:cNvPr id="43" name="Graphic 14" descr="Group brainstorm outline">
              <a:extLst>
                <a:ext uri="{FF2B5EF4-FFF2-40B4-BE49-F238E27FC236}">
                  <a16:creationId xmlns:a16="http://schemas.microsoft.com/office/drawing/2014/main" id="{E54EBB60-54CF-3C5A-34EA-A080743CE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6447215" y="3173778"/>
              <a:ext cx="914345" cy="914322"/>
            </a:xfrm>
            <a:prstGeom prst="rect">
              <a:avLst/>
            </a:prstGeom>
          </p:spPr>
        </p:pic>
        <p:sp>
          <p:nvSpPr>
            <p:cNvPr id="44" name="TextBox 15">
              <a:extLst>
                <a:ext uri="{FF2B5EF4-FFF2-40B4-BE49-F238E27FC236}">
                  <a16:creationId xmlns:a16="http://schemas.microsoft.com/office/drawing/2014/main" id="{C08FDBD2-81CB-81D3-BACA-C1709FC7A6EF}"/>
                </a:ext>
              </a:extLst>
            </p:cNvPr>
            <p:cNvSpPr txBox="1"/>
            <p:nvPr/>
          </p:nvSpPr>
          <p:spPr>
            <a:xfrm>
              <a:off x="6392015" y="3966529"/>
              <a:ext cx="992445" cy="573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lt-LT" sz="1400" kern="120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AIE bendrija</a:t>
              </a:r>
              <a:endParaRPr lang="lt-LT" sz="14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5" name="Graphic 19" descr="Solar Panels outline">
              <a:extLst>
                <a:ext uri="{FF2B5EF4-FFF2-40B4-BE49-F238E27FC236}">
                  <a16:creationId xmlns:a16="http://schemas.microsoft.com/office/drawing/2014/main" id="{E3AF3E72-F10C-8BB1-28AD-0F7DCE67FF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7807628" y="3173778"/>
              <a:ext cx="914345" cy="914322"/>
            </a:xfrm>
            <a:prstGeom prst="rect">
              <a:avLst/>
            </a:prstGeom>
          </p:spPr>
        </p:pic>
        <p:sp>
          <p:nvSpPr>
            <p:cNvPr id="46" name="TextBox 30">
              <a:extLst>
                <a:ext uri="{FF2B5EF4-FFF2-40B4-BE49-F238E27FC236}">
                  <a16:creationId xmlns:a16="http://schemas.microsoft.com/office/drawing/2014/main" id="{D4016179-BA37-CF30-37EF-308BEC280401}"/>
                </a:ext>
              </a:extLst>
            </p:cNvPr>
            <p:cNvSpPr txBox="1"/>
            <p:nvPr/>
          </p:nvSpPr>
          <p:spPr>
            <a:xfrm>
              <a:off x="7830298" y="3949513"/>
              <a:ext cx="1007684" cy="821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lt-LT" sz="1400" kern="120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AIE bendrijos elektrinė</a:t>
              </a:r>
              <a:endParaRPr lang="lt-LT" sz="14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7" name="Graphic 32" descr="Building outline">
              <a:extLst>
                <a:ext uri="{FF2B5EF4-FFF2-40B4-BE49-F238E27FC236}">
                  <a16:creationId xmlns:a16="http://schemas.microsoft.com/office/drawing/2014/main" id="{B8506FB0-CE24-E6C4-9E07-EA8A1A2F171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10011098" y="3953006"/>
              <a:ext cx="914345" cy="914322"/>
            </a:xfrm>
            <a:prstGeom prst="rect">
              <a:avLst/>
            </a:prstGeom>
          </p:spPr>
        </p:pic>
        <p:pic>
          <p:nvPicPr>
            <p:cNvPr id="48" name="Graphic 35" descr="Suburban scene outline">
              <a:extLst>
                <a:ext uri="{FF2B5EF4-FFF2-40B4-BE49-F238E27FC236}">
                  <a16:creationId xmlns:a16="http://schemas.microsoft.com/office/drawing/2014/main" id="{BBAF0CEF-0672-86B2-F25F-7BD086ED980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10198287" y="2806117"/>
              <a:ext cx="539968" cy="539954"/>
            </a:xfrm>
            <a:prstGeom prst="rect">
              <a:avLst/>
            </a:prstGeom>
          </p:spPr>
        </p:pic>
        <p:pic>
          <p:nvPicPr>
            <p:cNvPr id="49" name="Graphic 39" descr="House outline">
              <a:extLst>
                <a:ext uri="{FF2B5EF4-FFF2-40B4-BE49-F238E27FC236}">
                  <a16:creationId xmlns:a16="http://schemas.microsoft.com/office/drawing/2014/main" id="{E3F86831-DE2D-DF54-7293-C5F903223C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10198287" y="3400085"/>
              <a:ext cx="539968" cy="539954"/>
            </a:xfrm>
            <a:prstGeom prst="rect">
              <a:avLst/>
            </a:prstGeom>
          </p:spPr>
        </p:pic>
        <p:cxnSp>
          <p:nvCxnSpPr>
            <p:cNvPr id="50" name="Connector: Elbow 49">
              <a:extLst>
                <a:ext uri="{FF2B5EF4-FFF2-40B4-BE49-F238E27FC236}">
                  <a16:creationId xmlns:a16="http://schemas.microsoft.com/office/drawing/2014/main" id="{3FAE9341-906D-7C95-E931-B0A8CC1D47C1}"/>
                </a:ext>
              </a:extLst>
            </p:cNvPr>
            <p:cNvCxnSpPr>
              <a:cxnSpLocks/>
              <a:endCxn id="48" idx="1"/>
            </p:cNvCxnSpPr>
            <p:nvPr/>
          </p:nvCxnSpPr>
          <p:spPr>
            <a:xfrm flipV="1">
              <a:off x="8721974" y="3076094"/>
              <a:ext cx="1476313" cy="554845"/>
            </a:xfrm>
            <a:prstGeom prst="bentConnector3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nector: Elbow 50">
              <a:extLst>
                <a:ext uri="{FF2B5EF4-FFF2-40B4-BE49-F238E27FC236}">
                  <a16:creationId xmlns:a16="http://schemas.microsoft.com/office/drawing/2014/main" id="{262020C6-F3B0-423A-830C-1C8130B7D552}"/>
                </a:ext>
              </a:extLst>
            </p:cNvPr>
            <p:cNvCxnSpPr>
              <a:cxnSpLocks/>
              <a:endCxn id="49" idx="1"/>
            </p:cNvCxnSpPr>
            <p:nvPr/>
          </p:nvCxnSpPr>
          <p:spPr>
            <a:xfrm>
              <a:off x="8721974" y="3630939"/>
              <a:ext cx="1476313" cy="39123"/>
            </a:xfrm>
            <a:prstGeom prst="bentConnector3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Connector: Elbow 51">
              <a:extLst>
                <a:ext uri="{FF2B5EF4-FFF2-40B4-BE49-F238E27FC236}">
                  <a16:creationId xmlns:a16="http://schemas.microsoft.com/office/drawing/2014/main" id="{F0D28E36-472C-4C5B-C734-276E3C97FAF8}"/>
                </a:ext>
              </a:extLst>
            </p:cNvPr>
            <p:cNvCxnSpPr>
              <a:cxnSpLocks/>
              <a:endCxn id="47" idx="1"/>
            </p:cNvCxnSpPr>
            <p:nvPr/>
          </p:nvCxnSpPr>
          <p:spPr>
            <a:xfrm>
              <a:off x="8721974" y="3630939"/>
              <a:ext cx="1289124" cy="779228"/>
            </a:xfrm>
            <a:prstGeom prst="bentConnector3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CB2F53DB-A855-F7C9-6DA9-471884BB860C}"/>
                </a:ext>
              </a:extLst>
            </p:cNvPr>
            <p:cNvCxnSpPr>
              <a:cxnSpLocks/>
              <a:stCxn id="43" idx="3"/>
              <a:endCxn id="45" idx="1"/>
            </p:cNvCxnSpPr>
            <p:nvPr/>
          </p:nvCxnSpPr>
          <p:spPr>
            <a:xfrm>
              <a:off x="7361560" y="3630939"/>
              <a:ext cx="446068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89">
              <a:extLst>
                <a:ext uri="{FF2B5EF4-FFF2-40B4-BE49-F238E27FC236}">
                  <a16:creationId xmlns:a16="http://schemas.microsoft.com/office/drawing/2014/main" id="{8C122967-2F25-81F9-04E7-2AD15B9DC646}"/>
                </a:ext>
              </a:extLst>
            </p:cNvPr>
            <p:cNvSpPr txBox="1"/>
            <p:nvPr/>
          </p:nvSpPr>
          <p:spPr>
            <a:xfrm>
              <a:off x="10746114" y="3428804"/>
              <a:ext cx="914345" cy="1316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lt-LT" sz="1400" kern="120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AIE bendrijos dalyviai ir(ar) kiti asmenys</a:t>
              </a:r>
              <a:endParaRPr lang="lt-LT" sz="14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0" name="TextBox 15">
              <a:extLst>
                <a:ext uri="{FF2B5EF4-FFF2-40B4-BE49-F238E27FC236}">
                  <a16:creationId xmlns:a16="http://schemas.microsoft.com/office/drawing/2014/main" id="{E1E9B6CD-00CF-F074-B625-2B89BBE437A7}"/>
                </a:ext>
              </a:extLst>
            </p:cNvPr>
            <p:cNvSpPr txBox="1"/>
            <p:nvPr/>
          </p:nvSpPr>
          <p:spPr>
            <a:xfrm>
              <a:off x="8570822" y="3648652"/>
              <a:ext cx="992445" cy="325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lt-LT" sz="1400" b="1" kern="1200" dirty="0">
                  <a:solidFill>
                    <a:srgbClr val="13D3E7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kW</a:t>
              </a:r>
              <a:endParaRPr lang="lt-LT" sz="1400" b="1" dirty="0">
                <a:solidFill>
                  <a:srgbClr val="13D3E7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4DDF0E8A-17AF-6A5D-07F6-5C899B9D8ABC}"/>
              </a:ext>
            </a:extLst>
          </p:cNvPr>
          <p:cNvSpPr/>
          <p:nvPr/>
        </p:nvSpPr>
        <p:spPr>
          <a:xfrm>
            <a:off x="9017872" y="2761299"/>
            <a:ext cx="2767277" cy="2532061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" name="TextBox 89">
            <a:extLst>
              <a:ext uri="{FF2B5EF4-FFF2-40B4-BE49-F238E27FC236}">
                <a16:creationId xmlns:a16="http://schemas.microsoft.com/office/drawing/2014/main" id="{42BFA726-6FD7-222E-E375-C5DABD90CDCE}"/>
              </a:ext>
            </a:extLst>
          </p:cNvPr>
          <p:cNvSpPr txBox="1"/>
          <p:nvPr/>
        </p:nvSpPr>
        <p:spPr>
          <a:xfrm>
            <a:off x="9525000" y="5356517"/>
            <a:ext cx="1989701" cy="325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lt-LT" sz="14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Gaminantys vartotojai</a:t>
            </a:r>
            <a:endParaRPr lang="lt-LT" sz="14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5" descr="Badge 1 outline">
            <a:extLst>
              <a:ext uri="{FF2B5EF4-FFF2-40B4-BE49-F238E27FC236}">
                <a16:creationId xmlns:a16="http://schemas.microsoft.com/office/drawing/2014/main" id="{C4FCBDDF-AEA9-67AE-E2A6-0FD89C9EA806}"/>
              </a:ext>
            </a:extLst>
          </p:cNvPr>
          <p:cNvPicPr>
            <a:picLocks noChangeAspect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6"/>
              </a:ext>
            </a:extLst>
          </a:blip>
          <a:stretch>
            <a:fillRect/>
          </a:stretch>
        </p:blipFill>
        <p:spPr>
          <a:xfrm>
            <a:off x="2075902" y="5411920"/>
            <a:ext cx="914400" cy="914400"/>
          </a:xfrm>
          <a:prstGeom prst="rect">
            <a:avLst/>
          </a:prstGeom>
        </p:spPr>
      </p:pic>
      <p:pic>
        <p:nvPicPr>
          <p:cNvPr id="9" name="Graphic 8" descr="Badge outline">
            <a:extLst>
              <a:ext uri="{FF2B5EF4-FFF2-40B4-BE49-F238E27FC236}">
                <a16:creationId xmlns:a16="http://schemas.microsoft.com/office/drawing/2014/main" id="{4A611901-B320-5D8C-A6D7-37F015373C91}"/>
              </a:ext>
            </a:extLst>
          </p:cNvPr>
          <p:cNvPicPr>
            <a:picLocks noChangeAspect="1"/>
          </p:cNvPicPr>
          <p:nvPr/>
        </p:nvPicPr>
        <p:blipFill>
          <a:blip r:embed="rId2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8"/>
              </a:ext>
            </a:extLst>
          </a:blip>
          <a:stretch>
            <a:fillRect/>
          </a:stretch>
        </p:blipFill>
        <p:spPr>
          <a:xfrm>
            <a:off x="8559731" y="54119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12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855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AIE bendrijos veikla – galimi naudos paskirstymo būdai.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7C3A290-DB35-44A1-5462-8F2ABCCF32FE}"/>
              </a:ext>
            </a:extLst>
          </p:cNvPr>
          <p:cNvSpPr txBox="1"/>
          <p:nvPr/>
        </p:nvSpPr>
        <p:spPr>
          <a:xfrm>
            <a:off x="456695" y="961036"/>
            <a:ext cx="111498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t-LT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Visa AIE bendrijos elektrinės pagaminta elektra parduodama, o gautas pelnas naudojamas teikti aplinkos, ekonominę arba socialinę visuomeninę naudą savo dalyviams ar tą naudą teikti bendrijos vietoje.</a:t>
            </a:r>
            <a:endParaRPr lang="lt-LT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48EF4E1A-9D1A-51EB-620F-51CD2267A5ED}"/>
              </a:ext>
            </a:extLst>
          </p:cNvPr>
          <p:cNvGrpSpPr/>
          <p:nvPr/>
        </p:nvGrpSpPr>
        <p:grpSpPr>
          <a:xfrm>
            <a:off x="3993155" y="1970216"/>
            <a:ext cx="4426981" cy="4621084"/>
            <a:chOff x="438865" y="2037327"/>
            <a:chExt cx="4426981" cy="4621084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5B641A50-8F9F-E111-E0C4-4AB879532D20}"/>
                </a:ext>
              </a:extLst>
            </p:cNvPr>
            <p:cNvGrpSpPr/>
            <p:nvPr/>
          </p:nvGrpSpPr>
          <p:grpSpPr>
            <a:xfrm>
              <a:off x="438865" y="2037327"/>
              <a:ext cx="4426981" cy="4621084"/>
              <a:chOff x="-63558" y="-927"/>
              <a:chExt cx="4427281" cy="4621326"/>
            </a:xfrm>
          </p:grpSpPr>
          <p:pic>
            <p:nvPicPr>
              <p:cNvPr id="4" name="Graphic 17" descr="Electric Tower outline">
                <a:extLst>
                  <a:ext uri="{FF2B5EF4-FFF2-40B4-BE49-F238E27FC236}">
                    <a16:creationId xmlns:a16="http://schemas.microsoft.com/office/drawing/2014/main" id="{870AECD9-FCDE-F6EC-6240-2BC22A9CB2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3245674" y="2903960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5" name="Graphic 66" descr="Group brainstorm outline">
                <a:extLst>
                  <a:ext uri="{FF2B5EF4-FFF2-40B4-BE49-F238E27FC236}">
                    <a16:creationId xmlns:a16="http://schemas.microsoft.com/office/drawing/2014/main" id="{D557C2FF-45F8-0D5F-740B-B4A7278D91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tretch>
                <a:fillRect/>
              </a:stretch>
            </p:blipFill>
            <p:spPr>
              <a:xfrm>
                <a:off x="1940911" y="920555"/>
                <a:ext cx="914400" cy="914400"/>
              </a:xfrm>
              <a:prstGeom prst="rect">
                <a:avLst/>
              </a:prstGeom>
            </p:spPr>
          </p:pic>
          <p:sp>
            <p:nvSpPr>
              <p:cNvPr id="6" name="TextBox 67">
                <a:extLst>
                  <a:ext uri="{FF2B5EF4-FFF2-40B4-BE49-F238E27FC236}">
                    <a16:creationId xmlns:a16="http://schemas.microsoft.com/office/drawing/2014/main" id="{533EC266-5D63-0EA7-9F34-B34D2C65C901}"/>
                  </a:ext>
                </a:extLst>
              </p:cNvPr>
              <p:cNvSpPr txBox="1"/>
              <p:nvPr/>
            </p:nvSpPr>
            <p:spPr>
              <a:xfrm>
                <a:off x="1901849" y="1704812"/>
                <a:ext cx="992505" cy="292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lt-LT" sz="12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AIE bendrija</a:t>
                </a:r>
                <a:endParaRPr lang="lt-LT" sz="1200" dirty="0">
                  <a:effectLst/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7" name="Graphic 68" descr="Solar Panels outline">
                <a:extLst>
                  <a:ext uri="{FF2B5EF4-FFF2-40B4-BE49-F238E27FC236}">
                    <a16:creationId xmlns:a16="http://schemas.microsoft.com/office/drawing/2014/main" id="{71B6D7FC-F987-FC69-242D-710FB5EEE1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p:blipFill>
            <p:spPr>
              <a:xfrm>
                <a:off x="3181456" y="920555"/>
                <a:ext cx="914400" cy="914400"/>
              </a:xfrm>
              <a:prstGeom prst="rect">
                <a:avLst/>
              </a:prstGeom>
            </p:spPr>
          </p:pic>
          <p:sp>
            <p:nvSpPr>
              <p:cNvPr id="9" name="TextBox 69">
                <a:extLst>
                  <a:ext uri="{FF2B5EF4-FFF2-40B4-BE49-F238E27FC236}">
                    <a16:creationId xmlns:a16="http://schemas.microsoft.com/office/drawing/2014/main" id="{759228FE-6C22-3E71-593E-E5C26A2EC8AB}"/>
                  </a:ext>
                </a:extLst>
              </p:cNvPr>
              <p:cNvSpPr txBox="1"/>
              <p:nvPr/>
            </p:nvSpPr>
            <p:spPr>
              <a:xfrm>
                <a:off x="3198838" y="1696393"/>
                <a:ext cx="1007745" cy="5046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lt-LT" sz="12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AIE bendrijos elektrinė</a:t>
                </a:r>
                <a:endParaRPr lang="lt-LT" sz="1200" dirty="0">
                  <a:effectLst/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0" name="Straight Arrow Connector 9">
                <a:extLst>
                  <a:ext uri="{FF2B5EF4-FFF2-40B4-BE49-F238E27FC236}">
                    <a16:creationId xmlns:a16="http://schemas.microsoft.com/office/drawing/2014/main" id="{833BF25B-3CEB-1129-B668-3B512131CC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855311" y="1377755"/>
                <a:ext cx="326145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TextBox 91">
                <a:extLst>
                  <a:ext uri="{FF2B5EF4-FFF2-40B4-BE49-F238E27FC236}">
                    <a16:creationId xmlns:a16="http://schemas.microsoft.com/office/drawing/2014/main" id="{FE0F5040-788A-59B1-3F5A-8574175DDCAC}"/>
                  </a:ext>
                </a:extLst>
              </p:cNvPr>
              <p:cNvSpPr txBox="1"/>
              <p:nvPr/>
            </p:nvSpPr>
            <p:spPr>
              <a:xfrm>
                <a:off x="-63558" y="-927"/>
                <a:ext cx="1587203" cy="292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lt-LT" sz="12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AIE bendrijos dalyviai</a:t>
                </a:r>
                <a:endParaRPr lang="lt-LT" sz="1200" dirty="0">
                  <a:effectLst/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29" name="Straight Arrow Connector 28">
                <a:extLst>
                  <a:ext uri="{FF2B5EF4-FFF2-40B4-BE49-F238E27FC236}">
                    <a16:creationId xmlns:a16="http://schemas.microsoft.com/office/drawing/2014/main" id="{50C37FAC-04FA-2F4C-85DB-5883A7AD24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02874" y="2128456"/>
                <a:ext cx="0" cy="775504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Graphic 110" descr="Lightning bolt outline">
                <a:extLst>
                  <a:ext uri="{FF2B5EF4-FFF2-40B4-BE49-F238E27FC236}">
                    <a16:creationId xmlns:a16="http://schemas.microsoft.com/office/drawing/2014/main" id="{D0F00D9A-341D-2907-BA03-D9FEDDDEE0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0"/>
                  </a:ext>
                </a:extLst>
              </a:blip>
              <a:stretch>
                <a:fillRect/>
              </a:stretch>
            </p:blipFill>
            <p:spPr>
              <a:xfrm>
                <a:off x="3267163" y="2240687"/>
                <a:ext cx="540000" cy="540000"/>
              </a:xfrm>
              <a:prstGeom prst="rect">
                <a:avLst/>
              </a:prstGeom>
            </p:spPr>
          </p:pic>
          <p:sp>
            <p:nvSpPr>
              <p:cNvPr id="32" name="TextBox 113">
                <a:extLst>
                  <a:ext uri="{FF2B5EF4-FFF2-40B4-BE49-F238E27FC236}">
                    <a16:creationId xmlns:a16="http://schemas.microsoft.com/office/drawing/2014/main" id="{A692CBC9-8B7E-869D-BA3B-7D85C8B8FE3C}"/>
                  </a:ext>
                </a:extLst>
              </p:cNvPr>
              <p:cNvSpPr txBox="1"/>
              <p:nvPr/>
            </p:nvSpPr>
            <p:spPr>
              <a:xfrm>
                <a:off x="3040642" y="3778325"/>
                <a:ext cx="1323081" cy="8310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lt-LT" sz="12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Nepriklausomas elektros tiekėjas ar kitas asmuo (įmonė, įstaiga...)</a:t>
                </a:r>
                <a:endParaRPr lang="lt-LT" sz="1200" dirty="0">
                  <a:effectLst/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3" name="TextBox 117">
                <a:extLst>
                  <a:ext uri="{FF2B5EF4-FFF2-40B4-BE49-F238E27FC236}">
                    <a16:creationId xmlns:a16="http://schemas.microsoft.com/office/drawing/2014/main" id="{B0DB8792-0546-B67A-E508-C9B6CC145B5B}"/>
                  </a:ext>
                </a:extLst>
              </p:cNvPr>
              <p:cNvSpPr txBox="1"/>
              <p:nvPr/>
            </p:nvSpPr>
            <p:spPr>
              <a:xfrm rot="16200000">
                <a:off x="3450640" y="2332840"/>
                <a:ext cx="1007745" cy="504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lt-LT" sz="12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Elektros supirkimas</a:t>
                </a:r>
                <a:endParaRPr lang="lt-LT" sz="1200" dirty="0">
                  <a:effectLst/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34" name="Connector: Elbow 33">
                <a:extLst>
                  <a:ext uri="{FF2B5EF4-FFF2-40B4-BE49-F238E27FC236}">
                    <a16:creationId xmlns:a16="http://schemas.microsoft.com/office/drawing/2014/main" id="{9420CAC4-A693-62B9-CCCF-865B106F6D73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>
                <a:off x="2398112" y="1981876"/>
                <a:ext cx="847563" cy="1379285"/>
              </a:xfrm>
              <a:prstGeom prst="bentConnector2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5" name="Graphic 123" descr="Euro outline">
                <a:extLst>
                  <a:ext uri="{FF2B5EF4-FFF2-40B4-BE49-F238E27FC236}">
                    <a16:creationId xmlns:a16="http://schemas.microsoft.com/office/drawing/2014/main" id="{884B8FB9-B521-C824-4251-CE2191B528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2"/>
                  </a:ext>
                </a:extLst>
              </a:blip>
              <a:stretch>
                <a:fillRect/>
              </a:stretch>
            </p:blipFill>
            <p:spPr>
              <a:xfrm>
                <a:off x="2407307" y="2962869"/>
                <a:ext cx="360000" cy="360000"/>
              </a:xfrm>
              <a:prstGeom prst="rect">
                <a:avLst/>
              </a:prstGeom>
            </p:spPr>
          </p:pic>
          <p:pic>
            <p:nvPicPr>
              <p:cNvPr id="36" name="Graphic 126" descr="Money outline">
                <a:extLst>
                  <a:ext uri="{FF2B5EF4-FFF2-40B4-BE49-F238E27FC236}">
                    <a16:creationId xmlns:a16="http://schemas.microsoft.com/office/drawing/2014/main" id="{76236663-47E6-4A0A-C777-BEA1413422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4"/>
                  </a:ext>
                </a:extLst>
              </a:blip>
              <a:stretch>
                <a:fillRect/>
              </a:stretch>
            </p:blipFill>
            <p:spPr>
              <a:xfrm>
                <a:off x="427631" y="1815798"/>
                <a:ext cx="360000" cy="360000"/>
              </a:xfrm>
              <a:prstGeom prst="rect">
                <a:avLst/>
              </a:prstGeom>
            </p:spPr>
          </p:pic>
          <p:sp>
            <p:nvSpPr>
              <p:cNvPr id="42" name="TextBox 130">
                <a:extLst>
                  <a:ext uri="{FF2B5EF4-FFF2-40B4-BE49-F238E27FC236}">
                    <a16:creationId xmlns:a16="http://schemas.microsoft.com/office/drawing/2014/main" id="{109F942E-AA46-9754-553A-24760C48F941}"/>
                  </a:ext>
                </a:extLst>
              </p:cNvPr>
              <p:cNvSpPr txBox="1"/>
              <p:nvPr/>
            </p:nvSpPr>
            <p:spPr>
              <a:xfrm rot="16200000">
                <a:off x="2203707" y="2273779"/>
                <a:ext cx="1008380" cy="6108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lt-LT" sz="1100" kern="120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Gautos pajamos</a:t>
                </a:r>
                <a:endParaRPr lang="lt-LT" sz="1100">
                  <a:effectLst/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53" name="Graphic 136" descr="Dancing outline">
                <a:extLst>
                  <a:ext uri="{FF2B5EF4-FFF2-40B4-BE49-F238E27FC236}">
                    <a16:creationId xmlns:a16="http://schemas.microsoft.com/office/drawing/2014/main" id="{C87CFE9E-15D1-E43A-A377-C005FB9E8F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6"/>
                  </a:ext>
                </a:extLst>
              </a:blip>
              <a:stretch>
                <a:fillRect/>
              </a:stretch>
            </p:blipFill>
            <p:spPr>
              <a:xfrm>
                <a:off x="145163" y="3170566"/>
                <a:ext cx="540000" cy="540000"/>
              </a:xfrm>
              <a:prstGeom prst="rect">
                <a:avLst/>
              </a:prstGeom>
            </p:spPr>
          </p:pic>
          <p:pic>
            <p:nvPicPr>
              <p:cNvPr id="55" name="Graphic 138" descr="Meditation outline">
                <a:extLst>
                  <a:ext uri="{FF2B5EF4-FFF2-40B4-BE49-F238E27FC236}">
                    <a16:creationId xmlns:a16="http://schemas.microsoft.com/office/drawing/2014/main" id="{95CDF7C2-2B70-F03F-5B47-85576F3B2B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8"/>
                  </a:ext>
                </a:extLst>
              </a:blip>
              <a:stretch>
                <a:fillRect/>
              </a:stretch>
            </p:blipFill>
            <p:spPr>
              <a:xfrm>
                <a:off x="385932" y="3487808"/>
                <a:ext cx="540000" cy="540000"/>
              </a:xfrm>
              <a:prstGeom prst="rect">
                <a:avLst/>
              </a:prstGeom>
            </p:spPr>
          </p:pic>
          <p:pic>
            <p:nvPicPr>
              <p:cNvPr id="56" name="Graphic 140" descr="Tennis outline">
                <a:extLst>
                  <a:ext uri="{FF2B5EF4-FFF2-40B4-BE49-F238E27FC236}">
                    <a16:creationId xmlns:a16="http://schemas.microsoft.com/office/drawing/2014/main" id="{73DCFC17-7B3D-92B0-FE72-8756B1230A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20"/>
                  </a:ext>
                </a:extLst>
              </a:blip>
              <a:stretch>
                <a:fillRect/>
              </a:stretch>
            </p:blipFill>
            <p:spPr>
              <a:xfrm>
                <a:off x="620389" y="2953085"/>
                <a:ext cx="540000" cy="540000"/>
              </a:xfrm>
              <a:prstGeom prst="rect">
                <a:avLst/>
              </a:prstGeom>
            </p:spPr>
          </p:pic>
          <p:pic>
            <p:nvPicPr>
              <p:cNvPr id="57" name="Graphic 142" descr="Yoga outline">
                <a:extLst>
                  <a:ext uri="{FF2B5EF4-FFF2-40B4-BE49-F238E27FC236}">
                    <a16:creationId xmlns:a16="http://schemas.microsoft.com/office/drawing/2014/main" id="{4B7F3612-DEBD-6B1C-A5A9-1719EEB88B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22"/>
                  </a:ext>
                </a:extLst>
              </a:blip>
              <a:stretch>
                <a:fillRect/>
              </a:stretch>
            </p:blipFill>
            <p:spPr>
              <a:xfrm>
                <a:off x="787682" y="3337479"/>
                <a:ext cx="540000" cy="540000"/>
              </a:xfrm>
              <a:prstGeom prst="rect">
                <a:avLst/>
              </a:prstGeom>
            </p:spPr>
          </p:pic>
          <p:pic>
            <p:nvPicPr>
              <p:cNvPr id="61" name="Graphic 144" descr="Hill scene outline">
                <a:extLst>
                  <a:ext uri="{FF2B5EF4-FFF2-40B4-BE49-F238E27FC236}">
                    <a16:creationId xmlns:a16="http://schemas.microsoft.com/office/drawing/2014/main" id="{F10B95A4-EB97-F9C5-5AE2-33606562DC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24"/>
                  </a:ext>
                </a:extLst>
              </a:blip>
              <a:stretch>
                <a:fillRect/>
              </a:stretch>
            </p:blipFill>
            <p:spPr>
              <a:xfrm>
                <a:off x="596941" y="487060"/>
                <a:ext cx="540000" cy="540000"/>
              </a:xfrm>
              <a:prstGeom prst="rect">
                <a:avLst/>
              </a:prstGeom>
            </p:spPr>
          </p:pic>
          <p:pic>
            <p:nvPicPr>
              <p:cNvPr id="62" name="Graphic 146" descr="Downward trend graph outline">
                <a:extLst>
                  <a:ext uri="{FF2B5EF4-FFF2-40B4-BE49-F238E27FC236}">
                    <a16:creationId xmlns:a16="http://schemas.microsoft.com/office/drawing/2014/main" id="{7E335B0E-91AC-69E0-060F-68A6BE74E1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26"/>
                  </a:ext>
                </a:extLst>
              </a:blip>
              <a:stretch>
                <a:fillRect/>
              </a:stretch>
            </p:blipFill>
            <p:spPr>
              <a:xfrm>
                <a:off x="253488" y="1387368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63" name="Graphic 150">
                <a:extLst>
                  <a:ext uri="{FF2B5EF4-FFF2-40B4-BE49-F238E27FC236}">
                    <a16:creationId xmlns:a16="http://schemas.microsoft.com/office/drawing/2014/main" id="{71094967-6CFB-D068-1843-13B04C6A1F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28"/>
                  </a:ext>
                </a:extLst>
              </a:blip>
              <a:stretch>
                <a:fillRect/>
              </a:stretch>
            </p:blipFill>
            <p:spPr>
              <a:xfrm>
                <a:off x="174679" y="412933"/>
                <a:ext cx="540000" cy="540000"/>
              </a:xfrm>
              <a:prstGeom prst="rect">
                <a:avLst/>
              </a:prstGeom>
            </p:spPr>
          </p:pic>
          <p:pic>
            <p:nvPicPr>
              <p:cNvPr id="64" name="Graphic 151" descr="Lightning bolt outline">
                <a:extLst>
                  <a:ext uri="{FF2B5EF4-FFF2-40B4-BE49-F238E27FC236}">
                    <a16:creationId xmlns:a16="http://schemas.microsoft.com/office/drawing/2014/main" id="{DD5F987F-39FC-E13F-3EBE-21FEC0315A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0"/>
                  </a:ext>
                </a:extLst>
              </a:blip>
              <a:stretch>
                <a:fillRect/>
              </a:stretch>
            </p:blipFill>
            <p:spPr>
              <a:xfrm>
                <a:off x="659774" y="1530023"/>
                <a:ext cx="270000" cy="270000"/>
              </a:xfrm>
              <a:prstGeom prst="rect">
                <a:avLst/>
              </a:prstGeom>
            </p:spPr>
          </p:pic>
          <p:sp>
            <p:nvSpPr>
              <p:cNvPr id="65" name="TextBox 152">
                <a:extLst>
                  <a:ext uri="{FF2B5EF4-FFF2-40B4-BE49-F238E27FC236}">
                    <a16:creationId xmlns:a16="http://schemas.microsoft.com/office/drawing/2014/main" id="{39D11893-7334-2D47-673F-EDCBDC74147B}"/>
                  </a:ext>
                </a:extLst>
              </p:cNvPr>
              <p:cNvSpPr txBox="1"/>
              <p:nvPr/>
            </p:nvSpPr>
            <p:spPr>
              <a:xfrm>
                <a:off x="50020" y="957685"/>
                <a:ext cx="1316355" cy="292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lt-LT" sz="12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Aplinkos projektai</a:t>
                </a:r>
                <a:endParaRPr lang="lt-LT" sz="1200" dirty="0">
                  <a:effectLst/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6" name="TextBox 153">
                <a:extLst>
                  <a:ext uri="{FF2B5EF4-FFF2-40B4-BE49-F238E27FC236}">
                    <a16:creationId xmlns:a16="http://schemas.microsoft.com/office/drawing/2014/main" id="{14B8F182-7103-5659-9DE6-1AD9F5EE4E4D}"/>
                  </a:ext>
                </a:extLst>
              </p:cNvPr>
              <p:cNvSpPr txBox="1"/>
              <p:nvPr/>
            </p:nvSpPr>
            <p:spPr>
              <a:xfrm>
                <a:off x="220056" y="2154668"/>
                <a:ext cx="991303" cy="6463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lt-LT" sz="12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Ekonominiai, gerovės projektai</a:t>
                </a:r>
                <a:endParaRPr lang="lt-LT" sz="1200" dirty="0">
                  <a:effectLst/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7" name="TextBox 154">
                <a:extLst>
                  <a:ext uri="{FF2B5EF4-FFF2-40B4-BE49-F238E27FC236}">
                    <a16:creationId xmlns:a16="http://schemas.microsoft.com/office/drawing/2014/main" id="{BB02DEEF-CDDB-B558-69FE-A3FC9B71F977}"/>
                  </a:ext>
                </a:extLst>
              </p:cNvPr>
              <p:cNvSpPr txBox="1"/>
              <p:nvPr/>
            </p:nvSpPr>
            <p:spPr>
              <a:xfrm>
                <a:off x="208356" y="3974034"/>
                <a:ext cx="1043376" cy="6463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lt-LT" sz="12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Socialiniai visuomeniniai projektai</a:t>
                </a:r>
                <a:endParaRPr lang="lt-LT" sz="1200" dirty="0">
                  <a:effectLst/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8" name="Rectangle: Rounded Corners 67">
                <a:extLst>
                  <a:ext uri="{FF2B5EF4-FFF2-40B4-BE49-F238E27FC236}">
                    <a16:creationId xmlns:a16="http://schemas.microsoft.com/office/drawing/2014/main" id="{0BD0B059-4ADA-B173-36F4-645FBA42BD3A}"/>
                  </a:ext>
                </a:extLst>
              </p:cNvPr>
              <p:cNvSpPr/>
              <p:nvPr/>
            </p:nvSpPr>
            <p:spPr>
              <a:xfrm>
                <a:off x="102343" y="327102"/>
                <a:ext cx="1239090" cy="975015"/>
              </a:xfrm>
              <a:prstGeom prst="roundRect">
                <a:avLst>
                  <a:gd name="adj" fmla="val 5422"/>
                </a:avLst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lt-LT"/>
              </a:p>
            </p:txBody>
          </p:sp>
          <p:sp>
            <p:nvSpPr>
              <p:cNvPr id="69" name="Rectangle: Rounded Corners 68">
                <a:extLst>
                  <a:ext uri="{FF2B5EF4-FFF2-40B4-BE49-F238E27FC236}">
                    <a16:creationId xmlns:a16="http://schemas.microsoft.com/office/drawing/2014/main" id="{1E8A5E59-AAA2-98DD-3502-11E76F742D05}"/>
                  </a:ext>
                </a:extLst>
              </p:cNvPr>
              <p:cNvSpPr/>
              <p:nvPr/>
            </p:nvSpPr>
            <p:spPr>
              <a:xfrm>
                <a:off x="97850" y="1462075"/>
                <a:ext cx="1239090" cy="1302414"/>
              </a:xfrm>
              <a:prstGeom prst="roundRect">
                <a:avLst>
                  <a:gd name="adj" fmla="val 5422"/>
                </a:avLst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lt-LT"/>
              </a:p>
            </p:txBody>
          </p:sp>
          <p:sp>
            <p:nvSpPr>
              <p:cNvPr id="70" name="Rectangle: Rounded Corners 69">
                <a:extLst>
                  <a:ext uri="{FF2B5EF4-FFF2-40B4-BE49-F238E27FC236}">
                    <a16:creationId xmlns:a16="http://schemas.microsoft.com/office/drawing/2014/main" id="{636075A6-B487-9100-4F60-9CA39C2D313D}"/>
                  </a:ext>
                </a:extLst>
              </p:cNvPr>
              <p:cNvSpPr/>
              <p:nvPr/>
            </p:nvSpPr>
            <p:spPr>
              <a:xfrm>
                <a:off x="110499" y="2930504"/>
                <a:ext cx="1239090" cy="1665464"/>
              </a:xfrm>
              <a:prstGeom prst="roundRect">
                <a:avLst>
                  <a:gd name="adj" fmla="val 5422"/>
                </a:avLst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lt-LT"/>
              </a:p>
            </p:txBody>
          </p:sp>
          <p:cxnSp>
            <p:nvCxnSpPr>
              <p:cNvPr id="71" name="Connector: Elbow 70">
                <a:extLst>
                  <a:ext uri="{FF2B5EF4-FFF2-40B4-BE49-F238E27FC236}">
                    <a16:creationId xmlns:a16="http://schemas.microsoft.com/office/drawing/2014/main" id="{33219B4E-C069-636E-9491-25B921B40911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>
                <a:off x="1341433" y="814611"/>
                <a:ext cx="599478" cy="563145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Connector: Elbow 71">
                <a:extLst>
                  <a:ext uri="{FF2B5EF4-FFF2-40B4-BE49-F238E27FC236}">
                    <a16:creationId xmlns:a16="http://schemas.microsoft.com/office/drawing/2014/main" id="{C5F8FEB0-DB4D-D27A-9043-F6399750766E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 flipV="1">
                <a:off x="1336941" y="1377754"/>
                <a:ext cx="603971" cy="735527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Connector: Elbow 72">
                <a:extLst>
                  <a:ext uri="{FF2B5EF4-FFF2-40B4-BE49-F238E27FC236}">
                    <a16:creationId xmlns:a16="http://schemas.microsoft.com/office/drawing/2014/main" id="{3CF83F32-DBA0-C2B0-CC0B-EA0FB6BE8656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 flipV="1">
                <a:off x="1349589" y="1377754"/>
                <a:ext cx="591322" cy="2385481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74" name="Graphic 167" descr="Euro outline">
                <a:extLst>
                  <a:ext uri="{FF2B5EF4-FFF2-40B4-BE49-F238E27FC236}">
                    <a16:creationId xmlns:a16="http://schemas.microsoft.com/office/drawing/2014/main" id="{07B99EED-7ED9-E3CF-C537-8DF023060D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2"/>
                  </a:ext>
                </a:extLst>
              </a:blip>
              <a:stretch>
                <a:fillRect/>
              </a:stretch>
            </p:blipFill>
            <p:spPr>
              <a:xfrm>
                <a:off x="1816262" y="757060"/>
                <a:ext cx="360024" cy="360024"/>
              </a:xfrm>
              <a:prstGeom prst="rect">
                <a:avLst/>
              </a:prstGeom>
            </p:spPr>
          </p:pic>
          <p:pic>
            <p:nvPicPr>
              <p:cNvPr id="75" name="Graphic 168" descr="Euro outline">
                <a:extLst>
                  <a:ext uri="{FF2B5EF4-FFF2-40B4-BE49-F238E27FC236}">
                    <a16:creationId xmlns:a16="http://schemas.microsoft.com/office/drawing/2014/main" id="{7795BF6F-B067-328F-115A-9B7566AEFA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3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4"/>
                  </a:ext>
                </a:extLst>
              </a:blip>
              <a:stretch>
                <a:fillRect/>
              </a:stretch>
            </p:blipFill>
            <p:spPr>
              <a:xfrm>
                <a:off x="1418021" y="563101"/>
                <a:ext cx="180000" cy="180000"/>
              </a:xfrm>
              <a:prstGeom prst="rect">
                <a:avLst/>
              </a:prstGeom>
            </p:spPr>
          </p:pic>
          <p:pic>
            <p:nvPicPr>
              <p:cNvPr id="76" name="Graphic 170" descr="Euro outline">
                <a:extLst>
                  <a:ext uri="{FF2B5EF4-FFF2-40B4-BE49-F238E27FC236}">
                    <a16:creationId xmlns:a16="http://schemas.microsoft.com/office/drawing/2014/main" id="{8E7C6162-79D7-D36B-150B-25D25E8749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3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4"/>
                  </a:ext>
                </a:extLst>
              </a:blip>
              <a:stretch>
                <a:fillRect/>
              </a:stretch>
            </p:blipFill>
            <p:spPr>
              <a:xfrm>
                <a:off x="1395219" y="1865440"/>
                <a:ext cx="180000" cy="180000"/>
              </a:xfrm>
              <a:prstGeom prst="rect">
                <a:avLst/>
              </a:prstGeom>
            </p:spPr>
          </p:pic>
          <p:pic>
            <p:nvPicPr>
              <p:cNvPr id="77" name="Graphic 171" descr="Euro outline">
                <a:extLst>
                  <a:ext uri="{FF2B5EF4-FFF2-40B4-BE49-F238E27FC236}">
                    <a16:creationId xmlns:a16="http://schemas.microsoft.com/office/drawing/2014/main" id="{23815461-ED60-C0E0-859A-67B8D8B368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3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4"/>
                  </a:ext>
                </a:extLst>
              </a:blip>
              <a:stretch>
                <a:fillRect/>
              </a:stretch>
            </p:blipFill>
            <p:spPr>
              <a:xfrm>
                <a:off x="1407202" y="3517479"/>
                <a:ext cx="180000" cy="180000"/>
              </a:xfrm>
              <a:prstGeom prst="rect">
                <a:avLst/>
              </a:prstGeom>
            </p:spPr>
          </p:pic>
        </p:grpSp>
        <p:sp>
          <p:nvSpPr>
            <p:cNvPr id="140" name="TextBox 157">
              <a:extLst>
                <a:ext uri="{FF2B5EF4-FFF2-40B4-BE49-F238E27FC236}">
                  <a16:creationId xmlns:a16="http://schemas.microsoft.com/office/drawing/2014/main" id="{75E31146-765D-1D22-AB37-82028EE48237}"/>
                </a:ext>
              </a:extLst>
            </p:cNvPr>
            <p:cNvSpPr txBox="1"/>
            <p:nvPr/>
          </p:nvSpPr>
          <p:spPr>
            <a:xfrm>
              <a:off x="3251816" y="5375870"/>
              <a:ext cx="540757" cy="325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lt-LT" sz="1400" b="1" kern="1200" dirty="0">
                  <a:solidFill>
                    <a:schemeClr val="accent6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EUR</a:t>
              </a:r>
              <a:endParaRPr lang="lt-LT" sz="1100" b="1" dirty="0">
                <a:solidFill>
                  <a:schemeClr val="accent6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61" name="Graphic 160" descr="Badge 3 outline">
            <a:extLst>
              <a:ext uri="{FF2B5EF4-FFF2-40B4-BE49-F238E27FC236}">
                <a16:creationId xmlns:a16="http://schemas.microsoft.com/office/drawing/2014/main" id="{65364E9D-6BBC-3A36-7E17-0D2F8692CCC6}"/>
              </a:ext>
            </a:extLst>
          </p:cNvPr>
          <p:cNvPicPr>
            <a:picLocks noChangeAspect="1"/>
          </p:cNvPicPr>
          <p:nvPr/>
        </p:nvPicPr>
        <p:blipFill>
          <a:blip r:embed="rId3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6"/>
              </a:ext>
            </a:extLst>
          </a:blip>
          <a:stretch>
            <a:fillRect/>
          </a:stretch>
        </p:blipFill>
        <p:spPr>
          <a:xfrm>
            <a:off x="9624471" y="5584969"/>
            <a:ext cx="720000" cy="720000"/>
          </a:xfrm>
          <a:prstGeom prst="rect">
            <a:avLst/>
          </a:prstGeom>
        </p:spPr>
      </p:pic>
      <p:sp>
        <p:nvSpPr>
          <p:cNvPr id="78" name="TextBox 7">
            <a:extLst>
              <a:ext uri="{FF2B5EF4-FFF2-40B4-BE49-F238E27FC236}">
                <a16:creationId xmlns:a16="http://schemas.microsoft.com/office/drawing/2014/main" id="{7A1B686B-CE3F-B42E-C320-E0E9ED12C215}"/>
              </a:ext>
            </a:extLst>
          </p:cNvPr>
          <p:cNvSpPr txBox="1"/>
          <p:nvPr/>
        </p:nvSpPr>
        <p:spPr>
          <a:xfrm>
            <a:off x="7097145" y="1727618"/>
            <a:ext cx="1382775" cy="292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lt-LT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Paskolai atiduoti</a:t>
            </a:r>
            <a:endParaRPr lang="lt-LT" sz="12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9" name="Graphic 9" descr="Tools outline">
            <a:extLst>
              <a:ext uri="{FF2B5EF4-FFF2-40B4-BE49-F238E27FC236}">
                <a16:creationId xmlns:a16="http://schemas.microsoft.com/office/drawing/2014/main" id="{9783EDA7-CFA3-F29E-062F-5A006421A5ED}"/>
              </a:ext>
            </a:extLst>
          </p:cNvPr>
          <p:cNvPicPr>
            <a:picLocks noChangeAspect="1"/>
          </p:cNvPicPr>
          <p:nvPr/>
        </p:nvPicPr>
        <p:blipFill>
          <a:blip r:embed="rId3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8"/>
              </a:ext>
            </a:extLst>
          </a:blip>
          <a:stretch>
            <a:fillRect/>
          </a:stretch>
        </p:blipFill>
        <p:spPr>
          <a:xfrm>
            <a:off x="10242022" y="2009260"/>
            <a:ext cx="539964" cy="539973"/>
          </a:xfrm>
          <a:prstGeom prst="rect">
            <a:avLst/>
          </a:prstGeom>
        </p:spPr>
      </p:pic>
      <p:sp>
        <p:nvSpPr>
          <p:cNvPr id="80" name="TextBox 10">
            <a:extLst>
              <a:ext uri="{FF2B5EF4-FFF2-40B4-BE49-F238E27FC236}">
                <a16:creationId xmlns:a16="http://schemas.microsoft.com/office/drawing/2014/main" id="{2D1F9AB2-F687-AF4C-E1C8-EFFBB3D2CB5D}"/>
              </a:ext>
            </a:extLst>
          </p:cNvPr>
          <p:cNvSpPr txBox="1"/>
          <p:nvPr/>
        </p:nvSpPr>
        <p:spPr>
          <a:xfrm>
            <a:off x="9984471" y="1747983"/>
            <a:ext cx="1054664" cy="292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lt-LT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Eksploatacijai</a:t>
            </a:r>
            <a:endParaRPr lang="lt-LT" sz="12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" name="Graphic 11" descr="Payroll outline">
            <a:extLst>
              <a:ext uri="{FF2B5EF4-FFF2-40B4-BE49-F238E27FC236}">
                <a16:creationId xmlns:a16="http://schemas.microsoft.com/office/drawing/2014/main" id="{B425D931-4DB3-4F2A-E96C-40D2DC903BDE}"/>
              </a:ext>
            </a:extLst>
          </p:cNvPr>
          <p:cNvPicPr>
            <a:picLocks noChangeAspect="1"/>
          </p:cNvPicPr>
          <p:nvPr/>
        </p:nvPicPr>
        <p:blipFill>
          <a:blip r:embed="rId3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0"/>
              </a:ext>
            </a:extLst>
          </a:blip>
          <a:stretch>
            <a:fillRect/>
          </a:stretch>
        </p:blipFill>
        <p:spPr>
          <a:xfrm>
            <a:off x="8912659" y="1999565"/>
            <a:ext cx="539964" cy="539973"/>
          </a:xfrm>
          <a:prstGeom prst="rect">
            <a:avLst/>
          </a:prstGeom>
        </p:spPr>
      </p:pic>
      <p:sp>
        <p:nvSpPr>
          <p:cNvPr id="82" name="TextBox 13">
            <a:extLst>
              <a:ext uri="{FF2B5EF4-FFF2-40B4-BE49-F238E27FC236}">
                <a16:creationId xmlns:a16="http://schemas.microsoft.com/office/drawing/2014/main" id="{9DCDC193-BBBB-923C-DEDA-0B786BE278FB}"/>
              </a:ext>
            </a:extLst>
          </p:cNvPr>
          <p:cNvSpPr txBox="1"/>
          <p:nvPr/>
        </p:nvSpPr>
        <p:spPr>
          <a:xfrm>
            <a:off x="8580436" y="1744877"/>
            <a:ext cx="1203879" cy="292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lt-LT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Administravimui</a:t>
            </a:r>
            <a:endParaRPr lang="lt-LT" sz="12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3" name="Connector: Elbow 82">
            <a:extLst>
              <a:ext uri="{FF2B5EF4-FFF2-40B4-BE49-F238E27FC236}">
                <a16:creationId xmlns:a16="http://schemas.microsoft.com/office/drawing/2014/main" id="{97EA669C-6864-AB0E-753F-46DA4E7BD007}"/>
              </a:ext>
            </a:extLst>
          </p:cNvPr>
          <p:cNvCxnSpPr>
            <a:cxnSpLocks/>
            <a:stCxn id="5" idx="0"/>
            <a:endCxn id="89" idx="2"/>
          </p:cNvCxnSpPr>
          <p:nvPr/>
        </p:nvCxnSpPr>
        <p:spPr>
          <a:xfrm rot="5400000" flipH="1" flipV="1">
            <a:off x="6948903" y="2042742"/>
            <a:ext cx="354663" cy="1343154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nector: Elbow 83">
            <a:extLst>
              <a:ext uri="{FF2B5EF4-FFF2-40B4-BE49-F238E27FC236}">
                <a16:creationId xmlns:a16="http://schemas.microsoft.com/office/drawing/2014/main" id="{B182C83E-9F43-AAA0-79FD-34BCA5F2BF0A}"/>
              </a:ext>
            </a:extLst>
          </p:cNvPr>
          <p:cNvCxnSpPr>
            <a:cxnSpLocks/>
            <a:stCxn id="5" idx="0"/>
            <a:endCxn id="81" idx="2"/>
          </p:cNvCxnSpPr>
          <p:nvPr/>
        </p:nvCxnSpPr>
        <p:spPr>
          <a:xfrm rot="5400000" flipH="1" flipV="1">
            <a:off x="7642593" y="1351602"/>
            <a:ext cx="352112" cy="2727984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nector: Elbow 84">
            <a:extLst>
              <a:ext uri="{FF2B5EF4-FFF2-40B4-BE49-F238E27FC236}">
                <a16:creationId xmlns:a16="http://schemas.microsoft.com/office/drawing/2014/main" id="{6C9A044E-B36D-4747-B0E5-826C94D23734}"/>
              </a:ext>
            </a:extLst>
          </p:cNvPr>
          <p:cNvCxnSpPr>
            <a:cxnSpLocks/>
            <a:stCxn id="5" idx="0"/>
            <a:endCxn id="79" idx="2"/>
          </p:cNvCxnSpPr>
          <p:nvPr/>
        </p:nvCxnSpPr>
        <p:spPr>
          <a:xfrm rot="5400000" flipH="1" flipV="1">
            <a:off x="8312122" y="691769"/>
            <a:ext cx="342417" cy="4057347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Graphic 24" descr="Safe outline">
            <a:extLst>
              <a:ext uri="{FF2B5EF4-FFF2-40B4-BE49-F238E27FC236}">
                <a16:creationId xmlns:a16="http://schemas.microsoft.com/office/drawing/2014/main" id="{F71F5A7F-753E-3BE3-5654-C82002FD4B1D}"/>
              </a:ext>
            </a:extLst>
          </p:cNvPr>
          <p:cNvPicPr>
            <a:picLocks noChangeAspect="1"/>
          </p:cNvPicPr>
          <p:nvPr/>
        </p:nvPicPr>
        <p:blipFill>
          <a:blip r:embed="rId4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2"/>
              </a:ext>
            </a:extLst>
          </a:blip>
          <a:stretch>
            <a:fillRect/>
          </a:stretch>
        </p:blipFill>
        <p:spPr>
          <a:xfrm>
            <a:off x="7527829" y="1997014"/>
            <a:ext cx="539964" cy="539973"/>
          </a:xfrm>
          <a:prstGeom prst="rect">
            <a:avLst/>
          </a:prstGeom>
        </p:spPr>
      </p:pic>
      <p:pic>
        <p:nvPicPr>
          <p:cNvPr id="96" name="Graphic 168" descr="Euro outline">
            <a:extLst>
              <a:ext uri="{FF2B5EF4-FFF2-40B4-BE49-F238E27FC236}">
                <a16:creationId xmlns:a16="http://schemas.microsoft.com/office/drawing/2014/main" id="{C9697640-C400-BF39-CD5E-E8DB15E54F8E}"/>
              </a:ext>
            </a:extLst>
          </p:cNvPr>
          <p:cNvPicPr>
            <a:picLocks noChangeAspect="1"/>
          </p:cNvPicPr>
          <p:nvPr/>
        </p:nvPicPr>
        <p:blipFill>
          <a:blip r:embed="rId3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7165336" y="2449226"/>
            <a:ext cx="179988" cy="179991"/>
          </a:xfrm>
          <a:prstGeom prst="rect">
            <a:avLst/>
          </a:prstGeom>
        </p:spPr>
      </p:pic>
      <p:pic>
        <p:nvPicPr>
          <p:cNvPr id="97" name="Graphic 168" descr="Euro outline">
            <a:extLst>
              <a:ext uri="{FF2B5EF4-FFF2-40B4-BE49-F238E27FC236}">
                <a16:creationId xmlns:a16="http://schemas.microsoft.com/office/drawing/2014/main" id="{346A27D9-AD11-F91B-57AD-A3725C296DDA}"/>
              </a:ext>
            </a:extLst>
          </p:cNvPr>
          <p:cNvPicPr>
            <a:picLocks noChangeAspect="1"/>
          </p:cNvPicPr>
          <p:nvPr/>
        </p:nvPicPr>
        <p:blipFill>
          <a:blip r:embed="rId3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8460171" y="2444218"/>
            <a:ext cx="179988" cy="179991"/>
          </a:xfrm>
          <a:prstGeom prst="rect">
            <a:avLst/>
          </a:prstGeom>
        </p:spPr>
      </p:pic>
      <p:pic>
        <p:nvPicPr>
          <p:cNvPr id="98" name="Graphic 168" descr="Euro outline">
            <a:extLst>
              <a:ext uri="{FF2B5EF4-FFF2-40B4-BE49-F238E27FC236}">
                <a16:creationId xmlns:a16="http://schemas.microsoft.com/office/drawing/2014/main" id="{17C68836-C79B-4316-92B6-1AA6BC94CB06}"/>
              </a:ext>
            </a:extLst>
          </p:cNvPr>
          <p:cNvPicPr>
            <a:picLocks noChangeAspect="1"/>
          </p:cNvPicPr>
          <p:nvPr/>
        </p:nvPicPr>
        <p:blipFill>
          <a:blip r:embed="rId3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9792052" y="2454329"/>
            <a:ext cx="179988" cy="17999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8FF01CB-DCC2-475A-3845-E771DE6C34A4}"/>
              </a:ext>
            </a:extLst>
          </p:cNvPr>
          <p:cNvSpPr txBox="1"/>
          <p:nvPr/>
        </p:nvSpPr>
        <p:spPr>
          <a:xfrm>
            <a:off x="456694" y="1557458"/>
            <a:ext cx="247985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lt-LT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lt-LT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AIE bendrija veikia kaip elektros gamintojas.</a:t>
            </a:r>
            <a:endParaRPr lang="lt-LT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499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855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AIE bendrijos atsakomybės ir jai keliami reikalavimai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7C3A290-DB35-44A1-5462-8F2ABCCF32FE}"/>
              </a:ext>
            </a:extLst>
          </p:cNvPr>
          <p:cNvSpPr txBox="1"/>
          <p:nvPr/>
        </p:nvSpPr>
        <p:spPr>
          <a:xfrm>
            <a:off x="456695" y="961036"/>
            <a:ext cx="1114984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t-LT" sz="2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AIE bendrija kaip elektros gamintojas:</a:t>
            </a:r>
          </a:p>
          <a:p>
            <a:pPr algn="just"/>
            <a:endParaRPr lang="lt-LT" sz="20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lt-LT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AIE bendrijai, elektros energiją parduodančiai tiesiogiai vartotojui, taikomos nepriklausomam elektros energijos tiekėjui nustatytos sąlygos ir reikalavimai;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lt-LT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lt-LT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AIE bendrija norinti parduoti elektrą tiesiogiai vartotojui ar vartotojams privalo sudaryti atsinaujinančių išteklių elektros energijos pirkimo–pardavimo sutartį.</a:t>
            </a:r>
          </a:p>
          <a:p>
            <a:pPr algn="just"/>
            <a:endParaRPr lang="lt-LT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lt-LT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lt-LT" sz="2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AIE bendrija kaip nepriklausomas elektros tiekėjas:</a:t>
            </a:r>
          </a:p>
          <a:p>
            <a:pPr algn="just"/>
            <a:endParaRPr lang="lt-LT" sz="20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lt-LT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Atsako už disbalansą, sukeltą vykdant elektros tiekimo veiklą – s</a:t>
            </a:r>
            <a:r>
              <a:rPr lang="lt-LT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udaro disbalanso pirkimo–pardavimo sutartį su perdavimo sistemos operatoriumi;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lt-LT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lt-LT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Sudaro persiuntimo paslaugos teikimo sutartį su skirstomųjų tinklų operatoriumi;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lt-LT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lt-LT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Apmoka elektros persiuntimo perdavimo ir (ar) skirstomaisiais tinklais ir kitas paslaugas tinklų operatoriui.</a:t>
            </a:r>
            <a:endParaRPr lang="lt-LT" sz="20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655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985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AIE bendrijos ir Piliečių energetikos bendrijos pagrindiniai skirtumai</a:t>
            </a:r>
            <a:endParaRPr kumimoji="0" lang="lt-LT" sz="4800" b="1" i="0" u="none" strike="noStrike" kern="1200" cap="none" spc="0" normalizeH="0" baseline="0" noProof="0" dirty="0">
              <a:ln>
                <a:noFill/>
              </a:ln>
              <a:solidFill>
                <a:srgbClr val="075057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4B246C5F-DE95-C6A8-8FF8-040B6D9579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015787"/>
              </p:ext>
            </p:extLst>
          </p:nvPr>
        </p:nvGraphicFramePr>
        <p:xfrm>
          <a:off x="696000" y="1520856"/>
          <a:ext cx="10800000" cy="521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0">
                  <a:extLst>
                    <a:ext uri="{9D8B030D-6E8A-4147-A177-3AD203B41FA5}">
                      <a16:colId xmlns:a16="http://schemas.microsoft.com/office/drawing/2014/main" val="818309986"/>
                    </a:ext>
                  </a:extLst>
                </a:gridCol>
                <a:gridCol w="5400000">
                  <a:extLst>
                    <a:ext uri="{9D8B030D-6E8A-4147-A177-3AD203B41FA5}">
                      <a16:colId xmlns:a16="http://schemas.microsoft.com/office/drawing/2014/main" val="33353196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lt-LT" sz="1800" dirty="0"/>
                        <a:t>AIE bendrija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1800" dirty="0"/>
                        <a:t>Piliečių energetikos bendrija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4919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sz="1800" dirty="0"/>
                        <a:t>Dalyviai – fiziniai asmenys, </a:t>
                      </a:r>
                      <a:r>
                        <a:rPr lang="lt-LT" sz="1800" b="1" dirty="0"/>
                        <a:t>vidutinės</a:t>
                      </a:r>
                      <a:r>
                        <a:rPr lang="lt-LT" sz="1800" dirty="0"/>
                        <a:t>, mažos ir labai mažos įmonės, </a:t>
                      </a:r>
                      <a:r>
                        <a:rPr lang="lt-LT" sz="1800" b="1" dirty="0"/>
                        <a:t>kiti pelno nesiekiantys juridiniai asmenys</a:t>
                      </a:r>
                      <a:r>
                        <a:rPr lang="lt-LT" sz="1800" dirty="0"/>
                        <a:t>, savivaldybės, ir (ar) savivaldybės valdomos </a:t>
                      </a:r>
                      <a:r>
                        <a:rPr lang="lt-LT" sz="1800" b="1" dirty="0"/>
                        <a:t>įmonės</a:t>
                      </a:r>
                      <a:r>
                        <a:rPr lang="lt-LT" sz="1800" dirty="0"/>
                        <a:t> ir įstaigos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1800" dirty="0"/>
                        <a:t>Dalyviai - fiziniai asmenys, labai mažos ir mažos įmonės, savivaldybės ir (ar) savivaldybių įstaigos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681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sz="1800" dirty="0"/>
                        <a:t>≥ 51 % balsų priklauso dalyviams, kurių apskrityje planuojama statyti elektrinę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1800" dirty="0"/>
                        <a:t>Tokių apribojimų nėra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003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sz="1800" dirty="0"/>
                        <a:t>Gali gaminti, prekiauti ir tiekti elektros ir (arba) </a:t>
                      </a:r>
                      <a:r>
                        <a:rPr lang="lt-LT" sz="1800" b="1" dirty="0"/>
                        <a:t>šilumos</a:t>
                      </a:r>
                      <a:r>
                        <a:rPr lang="lt-LT" sz="1800" dirty="0"/>
                        <a:t> energiją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1800" dirty="0"/>
                        <a:t>Gali gaminti, prekiauti, tiekti tik elektros energiją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2349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sz="1800" dirty="0"/>
                        <a:t>AIE bendrijos dalyviai elektros energiją naudoja savo reikmėms ir ūkio poreikiams tenkinti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1800" dirty="0"/>
                        <a:t>Tokių apribojimų nėra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7806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lt-LT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1800" dirty="0"/>
                        <a:t>Gali vykdyti </a:t>
                      </a:r>
                      <a:r>
                        <a:rPr lang="lt-LT" sz="1800" b="1" dirty="0"/>
                        <a:t>paklausos telkimo</a:t>
                      </a:r>
                      <a:r>
                        <a:rPr lang="lt-LT" sz="1800" dirty="0"/>
                        <a:t>, </a:t>
                      </a:r>
                      <a:r>
                        <a:rPr lang="lt-LT" sz="1800" b="1" dirty="0"/>
                        <a:t>energijos kaupimo</a:t>
                      </a:r>
                      <a:r>
                        <a:rPr lang="lt-LT" sz="1800" dirty="0"/>
                        <a:t> veiklą, </a:t>
                      </a:r>
                      <a:r>
                        <a:rPr lang="lt-LT" sz="1800" b="1" dirty="0"/>
                        <a:t>teikti energijos vartojimo efektyvumo paslaugas </a:t>
                      </a:r>
                      <a:r>
                        <a:rPr lang="lt-LT" sz="1800" dirty="0"/>
                        <a:t>ir (ar) </a:t>
                      </a:r>
                      <a:r>
                        <a:rPr lang="lt-LT" sz="1800" b="1" dirty="0"/>
                        <a:t>elektromobilių įkrovimo paslaugas </a:t>
                      </a:r>
                      <a:r>
                        <a:rPr lang="lt-LT" sz="1800" dirty="0"/>
                        <a:t>arba savo dalininkams, nariams ar dalyviams </a:t>
                      </a:r>
                      <a:r>
                        <a:rPr lang="lt-LT" sz="1800" b="1" dirty="0"/>
                        <a:t>teikti kitas su veikla elektros energetikos sektoriuje susijusias paslaugas</a:t>
                      </a:r>
                      <a:r>
                        <a:rPr lang="lt-LT" sz="1800" dirty="0"/>
                        <a:t>, išskyrus skirstymą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006778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E54ACFC-39D5-51E7-1B4C-7695E2BE2319}"/>
              </a:ext>
            </a:extLst>
          </p:cNvPr>
          <p:cNvSpPr txBox="1"/>
          <p:nvPr/>
        </p:nvSpPr>
        <p:spPr>
          <a:xfrm>
            <a:off x="1337272" y="988436"/>
            <a:ext cx="95174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Piliečių energetikos bendrija tuo pačiu metu negali būti AIE bendrija.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0287382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5A437834-3B98-04FF-0F46-C76C813E5AD3}"/>
              </a:ext>
            </a:extLst>
          </p:cNvPr>
          <p:cNvSpPr txBox="1"/>
          <p:nvPr/>
        </p:nvSpPr>
        <p:spPr>
          <a:xfrm>
            <a:off x="203200" y="266700"/>
            <a:ext cx="10027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Rekomendacijos dėl  atsinaujinančių išteklių energijos bendrijų veiklos sąlygų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F2B93C-F3C5-6F4F-1E15-5D326EE88D25}"/>
              </a:ext>
            </a:extLst>
          </p:cNvPr>
          <p:cNvCxnSpPr/>
          <p:nvPr/>
        </p:nvCxnSpPr>
        <p:spPr>
          <a:xfrm>
            <a:off x="203200" y="850900"/>
            <a:ext cx="9321800" cy="0"/>
          </a:xfrm>
          <a:prstGeom prst="line">
            <a:avLst/>
          </a:prstGeom>
          <a:ln w="19050">
            <a:solidFill>
              <a:srgbClr val="F1B7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">
            <a:extLst>
              <a:ext uri="{FF2B5EF4-FFF2-40B4-BE49-F238E27FC236}">
                <a16:creationId xmlns:a16="http://schemas.microsoft.com/office/drawing/2014/main" id="{78131608-695A-8C18-7EC2-1069D86ADA6C}"/>
              </a:ext>
            </a:extLst>
          </p:cNvPr>
          <p:cNvSpPr txBox="1"/>
          <p:nvPr/>
        </p:nvSpPr>
        <p:spPr>
          <a:xfrm>
            <a:off x="456511" y="1720840"/>
            <a:ext cx="7520170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lt-LT" sz="54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Exo 2 Extra Bold"/>
              </a:rPr>
              <a:t>Ačiū už dėmesį</a:t>
            </a:r>
            <a:endParaRPr kumimoji="0" lang="lt-LT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xo 2 Extra Bold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17DAE16-797E-F205-5C3A-CCFAC02155E1}"/>
              </a:ext>
            </a:extLst>
          </p:cNvPr>
          <p:cNvSpPr txBox="1"/>
          <p:nvPr/>
        </p:nvSpPr>
        <p:spPr>
          <a:xfrm>
            <a:off x="521240" y="5111596"/>
            <a:ext cx="6721529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lt-LT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Exo 2 Extra Bold"/>
              </a:rPr>
              <a:t>Lietuvos energetikos agentūra</a:t>
            </a:r>
          </a:p>
          <a:p>
            <a:pPr>
              <a:defRPr/>
            </a:pPr>
            <a:r>
              <a:rPr lang="lt-LT" sz="2000" b="1" dirty="0">
                <a:latin typeface="Exo 2 Extra Bold"/>
              </a:rPr>
              <a:t>Direktorius</a:t>
            </a:r>
          </a:p>
          <a:p>
            <a:pPr>
              <a:defRPr/>
            </a:pPr>
            <a:r>
              <a:rPr kumimoji="0" lang="lt-LT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Exo 2 Extra Bold"/>
              </a:rPr>
              <a:t>Virgilijus Poderys</a:t>
            </a:r>
          </a:p>
        </p:txBody>
      </p:sp>
    </p:spTree>
    <p:extLst>
      <p:ext uri="{BB962C8B-B14F-4D97-AF65-F5344CB8AC3E}">
        <p14:creationId xmlns:p14="http://schemas.microsoft.com/office/powerpoint/2010/main" val="115586382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1C52AB1D739646B5FB8A5C9A59CFA0" ma:contentTypeVersion="15" ma:contentTypeDescription="Create a new document." ma:contentTypeScope="" ma:versionID="04f0e7fdca38467f574249444ccc8d60">
  <xsd:schema xmlns:xsd="http://www.w3.org/2001/XMLSchema" xmlns:xs="http://www.w3.org/2001/XMLSchema" xmlns:p="http://schemas.microsoft.com/office/2006/metadata/properties" xmlns:ns2="52cb1114-a659-49af-a8a1-f8a6abfefc25" xmlns:ns3="57ced1c0-dd17-4bc1-a49b-8d58a8b9fb5a" xmlns:ns4="28cd450f-f6b4-497e-8022-546c494f0d5d" xmlns:ns5="fb82805b-4725-417c-9992-107fa9b8f2e4" targetNamespace="http://schemas.microsoft.com/office/2006/metadata/properties" ma:root="true" ma:fieldsID="180aa46c34029df5a84013207c11d4e1" ns2:_="" ns3:_="" ns4:_="" ns5:_="">
    <xsd:import namespace="52cb1114-a659-49af-a8a1-f8a6abfefc25"/>
    <xsd:import namespace="57ced1c0-dd17-4bc1-a49b-8d58a8b9fb5a"/>
    <xsd:import namespace="28cd450f-f6b4-497e-8022-546c494f0d5d"/>
    <xsd:import namespace="fb82805b-4725-417c-9992-107fa9b8f2e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4:lcf76f155ced4ddcb4097134ff3c332f" minOccurs="0"/>
                <xsd:element ref="ns5:TaxCatchAll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cb1114-a659-49af-a8a1-f8a6abfefc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ced1c0-dd17-4bc1-a49b-8d58a8b9fb5a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cd450f-f6b4-497e-8022-546c494f0d5d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cfe007ef-8a7e-48e5-8dff-502010a2c3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82805b-4725-417c-9992-107fa9b8f2e4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f9010d5f-6a6f-42e9-890d-edf45aeb584d}" ma:internalName="TaxCatchAll" ma:showField="CatchAllData" ma:web="fb82805b-4725-417c-9992-107fa9b8f2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35A12D-FB5E-4107-AD44-49F189F486FE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fb82805b-4725-417c-9992-107fa9b8f2e4"/>
    <ds:schemaRef ds:uri="57ced1c0-dd17-4bc1-a49b-8d58a8b9fb5a"/>
    <ds:schemaRef ds:uri="http://purl.org/dc/terms/"/>
    <ds:schemaRef ds:uri="52cb1114-a659-49af-a8a1-f8a6abfefc25"/>
    <ds:schemaRef ds:uri="28cd450f-f6b4-497e-8022-546c494f0d5d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C5B65F0-E8D1-4F55-B2FC-89A7F7BA2109}">
  <ds:schemaRefs>
    <ds:schemaRef ds:uri="28cd450f-f6b4-497e-8022-546c494f0d5d"/>
    <ds:schemaRef ds:uri="52cb1114-a659-49af-a8a1-f8a6abfefc25"/>
    <ds:schemaRef ds:uri="57ced1c0-dd17-4bc1-a49b-8d58a8b9fb5a"/>
    <ds:schemaRef ds:uri="fb82805b-4725-417c-9992-107fa9b8f2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95B4BB50-CA51-4C75-81D6-97240AE31A28}"/>
</file>

<file path=docProps/app.xml><?xml version="1.0" encoding="utf-8"?>
<Properties xmlns="http://schemas.openxmlformats.org/officeDocument/2006/extended-properties" xmlns:vt="http://schemas.openxmlformats.org/officeDocument/2006/docPropsVTypes">
  <TotalTime>2154</TotalTime>
  <Words>1402</Words>
  <Application>Microsoft Office PowerPoint</Application>
  <PresentationFormat>Plačiaekranė</PresentationFormat>
  <Paragraphs>227</Paragraphs>
  <Slides>14</Slides>
  <Notes>14</Notes>
  <HiddenSlides>0</HiddenSlides>
  <MMClips>0</MMClips>
  <ScaleCrop>false</ScaleCrop>
  <HeadingPairs>
    <vt:vector size="6" baseType="variant">
      <vt:variant>
        <vt:lpstr>Naudojami šriftai</vt:lpstr>
      </vt:variant>
      <vt:variant>
        <vt:i4>6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Exo 2 Extra Bold</vt:lpstr>
      <vt:lpstr>Exo 2 Medium</vt:lpstr>
      <vt:lpstr>Times New Roman</vt:lpstr>
      <vt:lpstr>1_Office Theme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 prezentacija</dc:title>
  <dc:creator>Darius Bieksa</dc:creator>
  <cp:lastModifiedBy>BĖČIŪTĖ Rūta</cp:lastModifiedBy>
  <cp:revision>27</cp:revision>
  <cp:lastPrinted>2023-03-20T07:44:16Z</cp:lastPrinted>
  <dcterms:created xsi:type="dcterms:W3CDTF">2020-08-20T05:54:49Z</dcterms:created>
  <dcterms:modified xsi:type="dcterms:W3CDTF">2023-03-22T08:07:33Z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0x01010030D9DBA0AD9F4678BDDB4D5C3B1BB0E2000B7028C022D7F345A60887BB29820B25</vt:lpwstr>
  </property>
  <property fmtid="{D5CDD505-2E9C-101B-9397-08002B2CF9AE}" pid="3" name="MediaServiceImageTags">
    <vt:lpwstr/>
  </property>
  <property fmtid="{D5CDD505-2E9C-101B-9397-08002B2CF9AE}" pid="4" name="ComplianceAssetId">
    <vt:lpwstr/>
  </property>
  <property fmtid="{D5CDD505-2E9C-101B-9397-08002B2CF9AE}" pid="5" name="Order">
    <vt:r8>84100</vt:r8>
  </property>
</Properties>
</file>