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7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8.xml" ContentType="application/vnd.openxmlformats-officedocument.presentationml.slideLayout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5.xml" ContentType="application/vnd.openxmlformats-officedocument.themeOverr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96" r:id="rId4"/>
    <p:sldMasterId id="2147483723" r:id="rId5"/>
    <p:sldMasterId id="2147483813" r:id="rId6"/>
    <p:sldMasterId id="2147483828" r:id="rId7"/>
    <p:sldMasterId id="2147483840" r:id="rId8"/>
  </p:sldMasterIdLst>
  <p:notesMasterIdLst>
    <p:notesMasterId r:id="rId20"/>
  </p:notesMasterIdLst>
  <p:sldIdLst>
    <p:sldId id="2147379557" r:id="rId9"/>
    <p:sldId id="2147379581" r:id="rId10"/>
    <p:sldId id="2147379582" r:id="rId11"/>
    <p:sldId id="7922" r:id="rId12"/>
    <p:sldId id="7921" r:id="rId13"/>
    <p:sldId id="2147379546" r:id="rId14"/>
    <p:sldId id="2147379580" r:id="rId15"/>
    <p:sldId id="2147379547" r:id="rId16"/>
    <p:sldId id="7857" r:id="rId17"/>
    <p:sldId id="8112" r:id="rId18"/>
    <p:sldId id="306" r:id="rId19"/>
  </p:sldIdLst>
  <p:sldSz cx="12192000" cy="6858000"/>
  <p:notesSz cx="6810375" cy="99425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9DD764-1F6C-29B9-8BE7-4364D315B51B}" name="Agnė Stonienė" initials="AS" userId="S::agne.stoniene@ena.lt::e1084335-9e8a-4389-810e-f405c60b7ec9" providerId="AD"/>
  <p188:author id="{7EC3BE8D-F2E3-E8BA-3C52-27A1A1B8FD11}" name="Tadas Norvydas" initials="TN" userId="S::tadas.norvydas@ena.lt::e618e797-a585-445c-8baf-741b7ab2b79c" providerId="AD"/>
  <p188:author id="{DFB7B6CF-870E-4313-D782-43DA0FAB3824}" name="Gabrielė Čižikienė" initials="GČ" userId="S::gabriele.cizikiene@ena.lt::b7107f45-7993-4ca0-aeec-0e1e513ac3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F56"/>
    <a:srgbClr val="F0F4F7"/>
    <a:srgbClr val="F1B718"/>
    <a:srgbClr val="7F7F7F"/>
    <a:srgbClr val="89CAD1"/>
    <a:srgbClr val="79D1DD"/>
    <a:srgbClr val="B08600"/>
    <a:srgbClr val="A6A6A6"/>
    <a:srgbClr val="FFE285"/>
    <a:srgbClr val="60C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DF431D-69B4-4A3C-9E1D-C9EB895AE030}" v="4" dt="2026-03-25T07:14:39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8/10/relationships/authors" Target="authors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tenergagen.sharepoint.com/sites/intra/doc/EVE%20skyrius/Pristatymai/2026-04-22%20Paneve&#382;io%20sav.%20Ef.%20en.%20vart.%20kai%20&#303;pro&#269;iai%20virsta%20s&#261;moningais%20taupymo%20veiksmais/Bendras%20grafik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ltenergagen.sharepoint.com/sites/intra/doc/EVE%20skyrius/Pristatymai/2025-05%20EE%20Pa&#382;angos%20pristatymas%20EE%20ir%20Valst.kontrolei/Enmin_skaidrems%20(1)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ltenergagen.sharepoint.com/sites/intra/doc/EVE%20skyrius/Energetikos%20duomen&#371;%20ap&#382;valga/2025-04-25%20Preliminar&#363;s%20duomenys%202024%20metams_1%20(1)%20GRAFIKAI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ltenergagen.sharepoint.com/sites/intra/doc/EVE%20skyrius/Energetikos%20duomen&#371;%20ap&#382;valga/2025-04-25%20Preliminar&#363;s%20duomenys%202024%20metams_1%20(1)%20GRAFIKAI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https://ltenergagen.sharepoint.com/sites/intra/doc/EVE%20skyrius/Pristatymai/2026-03-25%20pristatymas%20seimui/Grafikai%20&#303;mon&#279;ms%20ir%20katilams%20(Ri&#269;ardas)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tenergagen.sharepoint.com/sites/intra/doc/EVE%20skyrius/Pristatymai/2026-04-22%20Paneve&#382;io%20sav.%20Ef.%20en.%20vart.%20kai%20&#303;pro&#269;iai%20virsta%20s&#261;moningais%20taupymo%20veiksmais/Bendras%20grafik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tenergagen.sharepoint.com/sites/intra/doc/EVE%20skyrius/Pristatymai/2026-04-22%20Paneve&#382;io%20sav.%20Ef.%20en.%20vart.%20kai%20&#303;pro&#269;iai%20virsta%20s&#261;moningais%20taupymo%20veiksmais/Bendras%20grafik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tenergagen.sharepoint.com/sites/intra/doc/EVE%20skyrius/Pristatymai/2026-04-22%20Paneve&#382;io%20sav.%20Ef.%20en.%20vart.%20kai%20&#303;pro&#269;iai%20virsta%20s&#261;moningais%20taupymo%20veiksmais/Bendras%20grafik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ltenergagen.sharepoint.com/sites/intra/doc/EVE%20skyrius/Pristatymai/2026-03-25%20pristatymas%20seimui/Grafikai%20&#303;mon&#279;ms%20ir%20katilams%20(Ri&#269;ardas)%20(1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ltenergagen.sharepoint.com/sites/intra/doc/EVE%20skyrius/Pristatymai/2026-03-25%20pristatymas%20seimui/Pastatu_renovacija%20(1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ltenergagen.sharepoint.com/sites/intra/doc/EVE%20skyrius/Pristatymai/2025-05%20EE%20Pa&#382;angos%20pristatymas%20EE%20ir%20Valst.kontrolei/Enmin_skaidrems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ltenergagen.sharepoint.com/sites/intra/doc/EVE%20skyrius/Energetikos%20duomen&#371;%20ap&#382;valga/2025-04-25%20Preliminar&#363;s%20duomenys%202024%20metams_1%20(1)%20GRAFIKA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'Bendri tikslai-rezultatai'!$C$1</c:f>
              <c:strCache>
                <c:ptCount val="1"/>
                <c:pt idx="0">
                  <c:v>Efektyvumo didinimo tikslai ir rezultatai, TWh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64F56"/>
              </a:solidFill>
              <a:ln>
                <a:solidFill>
                  <a:srgbClr val="164F5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CB-4D88-8A1D-6DDD60D9856A}"/>
              </c:ext>
            </c:extLst>
          </c:dPt>
          <c:dPt>
            <c:idx val="1"/>
            <c:invertIfNegative val="0"/>
            <c:bubble3D val="0"/>
            <c:spPr>
              <a:solidFill>
                <a:srgbClr val="F1B718"/>
              </a:solidFill>
              <a:ln>
                <a:solidFill>
                  <a:srgbClr val="F1B71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2CB-4D88-8A1D-6DDD60D9856A}"/>
              </c:ext>
            </c:extLst>
          </c:dPt>
          <c:dPt>
            <c:idx val="2"/>
            <c:invertIfNegative val="0"/>
            <c:bubble3D val="0"/>
            <c:spPr>
              <a:pattFill prst="pct25">
                <a:fgClr>
                  <a:srgbClr val="164F56"/>
                </a:fgClr>
                <a:bgClr>
                  <a:schemeClr val="bg1"/>
                </a:bgClr>
              </a:pattFill>
              <a:ln>
                <a:solidFill>
                  <a:srgbClr val="164F5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CB-4D88-8A1D-6DDD60D9856A}"/>
              </c:ext>
            </c:extLst>
          </c:dPt>
          <c:dLbls>
            <c:dLbl>
              <c:idx val="0"/>
              <c:numFmt formatCode="#,##0.00&quot; TWh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2CB-4D88-8A1D-6DDD60D9856A}"/>
                </c:ext>
              </c:extLst>
            </c:dLbl>
            <c:dLbl>
              <c:idx val="1"/>
              <c:numFmt formatCode="#,##0.00&quot; TWh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64F5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2CB-4D88-8A1D-6DDD60D9856A}"/>
                </c:ext>
              </c:extLst>
            </c:dLbl>
            <c:dLbl>
              <c:idx val="2"/>
              <c:numFmt formatCode="#,##0.00&quot; TWh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64F5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2CB-4D88-8A1D-6DDD60D9856A}"/>
                </c:ext>
              </c:extLst>
            </c:dLbl>
            <c:numFmt formatCode="#,##0.00&quot; TWh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'Bendri tikslai-rezultatai'!$B$2:$B$4</c:f>
              <c:strCache>
                <c:ptCount val="3"/>
                <c:pt idx="0">
                  <c:v>Tikslas 2030 m.</c:v>
                </c:pt>
                <c:pt idx="1">
                  <c:v>Prognozė 2030 m.</c:v>
                </c:pt>
                <c:pt idx="2">
                  <c:v>Pasiektas rezultatas</c:v>
                </c:pt>
              </c:strCache>
            </c:strRef>
          </c:cat>
          <c:val>
            <c:numRef>
              <c:f>'Bendri tikslai-rezultatai'!$C$2:$C$4</c:f>
              <c:numCache>
                <c:formatCode>General</c:formatCode>
                <c:ptCount val="3"/>
                <c:pt idx="0">
                  <c:v>39.299999999999997</c:v>
                </c:pt>
                <c:pt idx="1">
                  <c:v>51.36</c:v>
                </c:pt>
                <c:pt idx="2">
                  <c:v>22.56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CB-4D88-8A1D-6DDD60D985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08503560"/>
        <c:axId val="1308513800"/>
      </c:barChart>
      <c:catAx>
        <c:axId val="130850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64F5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8513800"/>
        <c:crosses val="autoZero"/>
        <c:auto val="1"/>
        <c:lblAlgn val="ctr"/>
        <c:lblOffset val="100"/>
        <c:noMultiLvlLbl val="0"/>
      </c:catAx>
      <c:valAx>
        <c:axId val="1308513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8503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164F56"/>
                </a:solidFill>
                <a:latin typeface="+mn-lt"/>
                <a:ea typeface="+mn-ea"/>
                <a:cs typeface="+mn-cs"/>
              </a:defRPr>
            </a:pPr>
            <a:r>
              <a:rPr lang="lt-LT" sz="1400" b="1">
                <a:solidFill>
                  <a:srgbClr val="164F56"/>
                </a:solidFill>
              </a:rPr>
              <a:t>Išmokėjimai,</a:t>
            </a:r>
            <a:r>
              <a:rPr lang="lt-LT" sz="1400" b="1" baseline="0">
                <a:solidFill>
                  <a:srgbClr val="164F56"/>
                </a:solidFill>
              </a:rPr>
              <a:t> mln. Eur</a:t>
            </a:r>
            <a:endParaRPr lang="en-US" sz="1400" b="1">
              <a:solidFill>
                <a:srgbClr val="164F56"/>
              </a:solidFill>
            </a:endParaRPr>
          </a:p>
        </c:rich>
      </c:tx>
      <c:layout>
        <c:manualLayout>
          <c:xMode val="edge"/>
          <c:yMode val="edge"/>
          <c:x val="0.4101729668312445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164F5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19404050688078"/>
          <c:y val="0.12966893364928023"/>
          <c:w val="0.84966164972422864"/>
          <c:h val="0.67038042837095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64F5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70">
                <a:fgClr>
                  <a:srgbClr val="164F5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CC-4DED-9DB7-1C068B7BEC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64F5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Tikslas iki
 2029 m.</c:v>
                </c:pt>
                <c:pt idx="1">
                  <c:v>Paskelbti 
kvietimai </c:v>
                </c:pt>
                <c:pt idx="2">
                  <c:v>Prašomas 
finansavimas</c:v>
                </c:pt>
                <c:pt idx="3">
                  <c:v>Skirtas 
finansavimas </c:v>
                </c:pt>
                <c:pt idx="4">
                  <c:v>Išmokėta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112.4</c:v>
                </c:pt>
                <c:pt idx="1">
                  <c:v>65.91</c:v>
                </c:pt>
                <c:pt idx="2">
                  <c:v>65.56</c:v>
                </c:pt>
                <c:pt idx="3">
                  <c:v>55.75</c:v>
                </c:pt>
                <c:pt idx="4">
                  <c:v>51.84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CC-4DED-9DB7-1C068B7BE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5363375"/>
        <c:axId val="1830174079"/>
      </c:barChart>
      <c:catAx>
        <c:axId val="525363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accen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174079"/>
        <c:crosses val="autoZero"/>
        <c:auto val="1"/>
        <c:lblAlgn val="ctr"/>
        <c:lblOffset val="100"/>
        <c:tickLblSkip val="1"/>
        <c:noMultiLvlLbl val="0"/>
      </c:catAx>
      <c:valAx>
        <c:axId val="1830174079"/>
        <c:scaling>
          <c:orientation val="minMax"/>
          <c:max val="120"/>
          <c:min val="0"/>
        </c:scaling>
        <c:delete val="1"/>
        <c:axPos val="l"/>
        <c:numFmt formatCode="General" sourceLinked="1"/>
        <c:majorTickMark val="none"/>
        <c:minorTickMark val="none"/>
        <c:tickLblPos val="low"/>
        <c:crossAx val="525363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 rot="0" vert="horz"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164F56"/>
                </a:solidFill>
                <a:latin typeface="+mn-lt"/>
                <a:ea typeface="+mn-ea"/>
                <a:cs typeface="+mn-cs"/>
              </a:defRPr>
            </a:pPr>
            <a:r>
              <a:rPr lang="lt-LT" sz="1400" b="1">
                <a:solidFill>
                  <a:srgbClr val="164F56"/>
                </a:solidFill>
              </a:rPr>
              <a:t>Šildymo</a:t>
            </a:r>
            <a:r>
              <a:rPr lang="lt-LT" sz="1400" b="1" baseline="0">
                <a:solidFill>
                  <a:srgbClr val="164F56"/>
                </a:solidFill>
              </a:rPr>
              <a:t> tipas pagal apmokėtus įrenginius</a:t>
            </a:r>
            <a:r>
              <a:rPr lang="lt-LT" sz="1400" b="1">
                <a:solidFill>
                  <a:srgbClr val="164F56"/>
                </a:solidFill>
              </a:rPr>
              <a:t>, paraiškų vnt.</a:t>
            </a:r>
            <a:endParaRPr lang="en-US" sz="1400" b="1">
              <a:solidFill>
                <a:srgbClr val="164F56"/>
              </a:solidFill>
            </a:endParaRPr>
          </a:p>
        </c:rich>
      </c:tx>
      <c:layout>
        <c:manualLayout>
          <c:xMode val="edge"/>
          <c:yMode val="edge"/>
          <c:x val="0.1180174583533254"/>
          <c:y val="1.088878181110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164F5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Oras-vanduo (su boileriu)</c:v>
                </c:pt>
              </c:strCache>
            </c:strRef>
          </c:tx>
          <c:spPr>
            <a:solidFill>
              <a:srgbClr val="07505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75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4A-4C44-896D-A6502DBD79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64F5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Iš viso Lietuvoje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4A-4C44-896D-A6502DBD79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Oras-vanduo (be boilerio)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64F5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Iš viso Lietuvoje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4A-4C44-896D-A6502DBD79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Biokuro katilas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64F5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Iš viso Lietuvoje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4A-4C44-896D-A6502DBD790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Žemė-vanduo ir vanduo-vanduo (su boileriu)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14A-4C44-896D-A6502DBD79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64F5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Iš viso Lietuvoje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14A-4C44-896D-A6502DBD790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Žemė-vanduo ir vanduo-vanduo (be boilerio)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64F5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Iš viso Lietuvoje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4A-4C44-896D-A6502DBD790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Oras-oras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64F5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Iš viso Lietuvoje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14A-4C44-896D-A6502DBD79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215079984"/>
        <c:axId val="215063664"/>
      </c:barChart>
      <c:catAx>
        <c:axId val="215079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5063664"/>
        <c:crosses val="autoZero"/>
        <c:auto val="1"/>
        <c:lblAlgn val="ctr"/>
        <c:lblOffset val="100"/>
        <c:noMultiLvlLbl val="0"/>
      </c:catAx>
      <c:valAx>
        <c:axId val="215063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507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758767476733061"/>
          <c:y val="0.12831536076318339"/>
          <c:w val="0.32303800916099495"/>
          <c:h val="0.87100197457469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667294544591776E-2"/>
          <c:y val="1.8870298150710781E-2"/>
          <c:w val="0.94466541091081646"/>
          <c:h val="0.6693507725926006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EE_tikslai!$K$115</c:f>
              <c:strCache>
                <c:ptCount val="1"/>
                <c:pt idx="0">
                  <c:v>Renovuota individualių gyvenamųjų namų, vnt</c:v>
                </c:pt>
              </c:strCache>
            </c:strRef>
          </c:tx>
          <c:spPr>
            <a:solidFill>
              <a:srgbClr val="164F56"/>
            </a:solidFill>
            <a:ln>
              <a:solidFill>
                <a:srgbClr val="164F56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64F56"/>
              </a:solidFill>
              <a:ln>
                <a:solidFill>
                  <a:srgbClr val="164F5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B8-416A-9C8A-1B641EA30BFB}"/>
              </c:ext>
            </c:extLst>
          </c:dPt>
          <c:dLbls>
            <c:dLbl>
              <c:idx val="3"/>
              <c:layout>
                <c:manualLayout>
                  <c:x val="-9.4613232633955387E-3"/>
                  <c:y val="-9.10979639261827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164F5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B8-416A-9C8A-1B641EA30BF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540E9BF-2098-4AC5-BCD6-706BD188ECC9}" type="VALUE">
                      <a:rPr lang="en-US" smtClean="0"/>
                      <a:pPr/>
                      <a:t>[REIKŠMĖ]</a:t>
                    </a:fld>
                    <a:endParaRPr lang="lt-L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9B8-416A-9C8A-1B641EA30BFB}"/>
                </c:ext>
              </c:extLst>
            </c:dLbl>
            <c:dLbl>
              <c:idx val="5"/>
              <c:layout>
                <c:manualLayout>
                  <c:x val="0"/>
                  <c:y val="0.172639066655773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40-47F7-ADCE-CC83598B5F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EE_tikslai!$L$113:$Q$113</c:f>
              <c:strCache>
                <c:ptCount val="6"/>
                <c:pt idx="0">
                  <c:v>2021 m.</c:v>
                </c:pt>
                <c:pt idx="1">
                  <c:v>2022 m.</c:v>
                </c:pt>
                <c:pt idx="2">
                  <c:v>2023 m.</c:v>
                </c:pt>
                <c:pt idx="3">
                  <c:v>2024 m.</c:v>
                </c:pt>
                <c:pt idx="4">
                  <c:v>2025 m.</c:v>
                </c:pt>
                <c:pt idx="5">
                  <c:v>2026 m.</c:v>
                </c:pt>
              </c:strCache>
            </c:strRef>
          </c:cat>
          <c:val>
            <c:numRef>
              <c:f>EE_tikslai!$L$115:$Q$115</c:f>
              <c:numCache>
                <c:formatCode>General</c:formatCode>
                <c:ptCount val="6"/>
                <c:pt idx="0">
                  <c:v>409</c:v>
                </c:pt>
                <c:pt idx="1">
                  <c:v>392</c:v>
                </c:pt>
                <c:pt idx="2">
                  <c:v>1066</c:v>
                </c:pt>
                <c:pt idx="3">
                  <c:v>124</c:v>
                </c:pt>
                <c:pt idx="4">
                  <c:v>993</c:v>
                </c:pt>
                <c:pt idx="5">
                  <c:v>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B8-4705-83DB-DDDD01909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494724608"/>
        <c:axId val="1494731328"/>
      </c:barChart>
      <c:catAx>
        <c:axId val="149472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75057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94731328"/>
        <c:crosses val="autoZero"/>
        <c:auto val="1"/>
        <c:lblAlgn val="ctr"/>
        <c:lblOffset val="100"/>
        <c:noMultiLvlLbl val="0"/>
      </c:catAx>
      <c:valAx>
        <c:axId val="1494731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9472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64F56"/>
            </a:solidFill>
            <a:ln>
              <a:solidFill>
                <a:srgbClr val="164F56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164F56"/>
              </a:solidFill>
              <a:ln>
                <a:solidFill>
                  <a:srgbClr val="164F5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0A-4F66-AC13-6A56D4EBB6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Grafikai!$C$113:$C$118</c:f>
              <c:strCache>
                <c:ptCount val="6"/>
                <c:pt idx="0">
                  <c:v>2021 m.</c:v>
                </c:pt>
                <c:pt idx="1">
                  <c:v>2022 m. </c:v>
                </c:pt>
                <c:pt idx="2">
                  <c:v>2023 m. </c:v>
                </c:pt>
                <c:pt idx="3">
                  <c:v>2024 m.</c:v>
                </c:pt>
                <c:pt idx="4">
                  <c:v>2025 m.</c:v>
                </c:pt>
                <c:pt idx="5">
                  <c:v>2026 m.</c:v>
                </c:pt>
              </c:strCache>
            </c:strRef>
          </c:cat>
          <c:val>
            <c:numRef>
              <c:f>Grafikai!$D$113:$D$118</c:f>
              <c:numCache>
                <c:formatCode>General</c:formatCode>
                <c:ptCount val="6"/>
                <c:pt idx="0">
                  <c:v>3559</c:v>
                </c:pt>
                <c:pt idx="1">
                  <c:v>5717</c:v>
                </c:pt>
                <c:pt idx="2">
                  <c:v>2708</c:v>
                </c:pt>
                <c:pt idx="3">
                  <c:v>2530</c:v>
                </c:pt>
                <c:pt idx="4">
                  <c:v>10438</c:v>
                </c:pt>
                <c:pt idx="5">
                  <c:v>2761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55-49D2-BBF9-11D51828311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87854111"/>
        <c:axId val="1317098527"/>
      </c:barChart>
      <c:catAx>
        <c:axId val="38785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75057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098527"/>
        <c:crosses val="autoZero"/>
        <c:auto val="1"/>
        <c:lblAlgn val="ctr"/>
        <c:lblOffset val="100"/>
        <c:noMultiLvlLbl val="0"/>
      </c:catAx>
      <c:valAx>
        <c:axId val="1317098527"/>
        <c:scaling>
          <c:orientation val="minMax"/>
          <c:max val="10000"/>
        </c:scaling>
        <c:delete val="1"/>
        <c:axPos val="l"/>
        <c:numFmt formatCode="General" sourceLinked="1"/>
        <c:majorTickMark val="none"/>
        <c:minorTickMark val="none"/>
        <c:tickLblPos val="nextTo"/>
        <c:crossAx val="387854111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64F56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64F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00-42E6-AC9B-6AF178EE3BDB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fld id="{086DF196-10CC-4BE3-9F03-9A0A2816B3A4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[REIKŠMĖ]</a:t>
                    </a:fld>
                    <a:endParaRPr lang="lt-L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00-42E6-AC9B-6AF178EE3B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Grafikai!$C$60:$C$64</c:f>
              <c:strCache>
                <c:ptCount val="5"/>
                <c:pt idx="0">
                  <c:v>2021 m.</c:v>
                </c:pt>
                <c:pt idx="1">
                  <c:v>2022 m. </c:v>
                </c:pt>
                <c:pt idx="2">
                  <c:v>2023 m. </c:v>
                </c:pt>
                <c:pt idx="3">
                  <c:v>2024 m.</c:v>
                </c:pt>
                <c:pt idx="4">
                  <c:v>2025 m.</c:v>
                </c:pt>
              </c:strCache>
            </c:strRef>
          </c:cat>
          <c:val>
            <c:numRef>
              <c:f>Grafikai!$D$60:$D$64</c:f>
              <c:numCache>
                <c:formatCode>General</c:formatCode>
                <c:ptCount val="5"/>
                <c:pt idx="0">
                  <c:v>6106</c:v>
                </c:pt>
                <c:pt idx="1">
                  <c:v>3405</c:v>
                </c:pt>
                <c:pt idx="2">
                  <c:v>3364</c:v>
                </c:pt>
                <c:pt idx="3">
                  <c:v>5198</c:v>
                </c:pt>
                <c:pt idx="4">
                  <c:v>6652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BA-4FF1-8C7A-31AE3EDA41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87854111"/>
        <c:axId val="1317098527"/>
      </c:barChart>
      <c:catAx>
        <c:axId val="38785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64F5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098527"/>
        <c:crosses val="autoZero"/>
        <c:auto val="1"/>
        <c:lblAlgn val="ctr"/>
        <c:lblOffset val="100"/>
        <c:noMultiLvlLbl val="0"/>
      </c:catAx>
      <c:valAx>
        <c:axId val="1317098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7854111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600" b="1" i="0" u="none" strike="noStrike" kern="1200" spc="0" baseline="0" noProof="0" dirty="0">
                <a:solidFill>
                  <a:srgbClr val="164F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Elektrinio transporto tikslai ir rezultatai 2021–2030 m., </a:t>
            </a:r>
            <a:r>
              <a:rPr lang="lt-LT" sz="1600" b="1" i="0" u="none" strike="noStrike" kern="1200" spc="0" baseline="0" noProof="0" dirty="0" err="1">
                <a:solidFill>
                  <a:srgbClr val="164F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TWh</a:t>
            </a:r>
            <a:endParaRPr lang="lt-LT" sz="1600" b="1" i="0" u="none" strike="noStrike" kern="1200" spc="0" baseline="0" noProof="0" dirty="0">
              <a:solidFill>
                <a:srgbClr val="164F5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Transporto!$E$4</c:f>
              <c:strCache>
                <c:ptCount val="1"/>
                <c:pt idx="0">
                  <c:v>Prognozuojamas energijos sutaupymas 2021–2030 m., TWh</c:v>
                </c:pt>
              </c:strCache>
            </c:strRef>
          </c:tx>
          <c:spPr>
            <a:pattFill prst="pct25">
              <a:fgClr>
                <a:srgbClr val="F1B718"/>
              </a:fgClr>
              <a:bgClr>
                <a:schemeClr val="bg1"/>
              </a:bgClr>
            </a:pattFill>
            <a:ln>
              <a:solidFill>
                <a:srgbClr val="F1B718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64F56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Transporto!$C$5:$C$6</c:f>
              <c:strCache>
                <c:ptCount val="2"/>
                <c:pt idx="0">
                  <c:v>Alternatyviųjų degalų skatinimas viešajame transporte</c:v>
                </c:pt>
                <c:pt idx="1">
                  <c:v>Elektromobilių įsigijimo skatinimas</c:v>
                </c:pt>
              </c:strCache>
            </c:strRef>
          </c:cat>
          <c:val>
            <c:numRef>
              <c:f>Transporto!$E$5:$E$6</c:f>
              <c:numCache>
                <c:formatCode>0.00</c:formatCode>
                <c:ptCount val="2"/>
                <c:pt idx="0" formatCode="General">
                  <c:v>3.5670000000000002</c:v>
                </c:pt>
                <c:pt idx="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36-4DA9-930C-28802553025C}"/>
            </c:ext>
          </c:extLst>
        </c:ser>
        <c:ser>
          <c:idx val="0"/>
          <c:order val="1"/>
          <c:tx>
            <c:strRef>
              <c:f>Transporto!$D$4</c:f>
              <c:strCache>
                <c:ptCount val="1"/>
                <c:pt idx="0">
                  <c:v>NEKSVP numatytas energijos sutaupymas 2021–2030 m., TWh</c:v>
                </c:pt>
              </c:strCache>
            </c:strRef>
          </c:tx>
          <c:spPr>
            <a:solidFill>
              <a:srgbClr val="F1B718"/>
            </a:solidFill>
            <a:ln>
              <a:solidFill>
                <a:srgbClr val="F1B718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64F56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Transporto!$C$5:$C$6</c:f>
              <c:strCache>
                <c:ptCount val="2"/>
                <c:pt idx="0">
                  <c:v>Alternatyviųjų degalų skatinimas viešajame transporte</c:v>
                </c:pt>
                <c:pt idx="1">
                  <c:v>Elektromobilių įsigijimo skatinimas</c:v>
                </c:pt>
              </c:strCache>
            </c:strRef>
          </c:cat>
          <c:val>
            <c:numRef>
              <c:f>Transporto!$D$5:$D$6</c:f>
              <c:numCache>
                <c:formatCode>0.00</c:formatCode>
                <c:ptCount val="2"/>
                <c:pt idx="0">
                  <c:v>0.745</c:v>
                </c:pt>
                <c:pt idx="1">
                  <c:v>1.343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36-4DA9-930C-28802553025C}"/>
            </c:ext>
          </c:extLst>
        </c:ser>
        <c:ser>
          <c:idx val="2"/>
          <c:order val="2"/>
          <c:tx>
            <c:strRef>
              <c:f>Transporto!$F$4</c:f>
              <c:strCache>
                <c:ptCount val="1"/>
                <c:pt idx="0">
                  <c:v>Pasiektas energijos sutaupymas 2021–2025 m., TWh</c:v>
                </c:pt>
              </c:strCache>
            </c:strRef>
          </c:tx>
          <c:spPr>
            <a:solidFill>
              <a:srgbClr val="164F56"/>
            </a:solidFill>
            <a:ln>
              <a:solidFill>
                <a:srgbClr val="164F5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Transporto!$C$5:$C$6</c:f>
              <c:strCache>
                <c:ptCount val="2"/>
                <c:pt idx="0">
                  <c:v>Alternatyviųjų degalų skatinimas viešajame transporte</c:v>
                </c:pt>
                <c:pt idx="1">
                  <c:v>Elektromobilių įsigijimo skatinimas</c:v>
                </c:pt>
              </c:strCache>
            </c:strRef>
          </c:cat>
          <c:val>
            <c:numRef>
              <c:f>Transporto!$F$5:$F$6</c:f>
              <c:numCache>
                <c:formatCode>0.00</c:formatCode>
                <c:ptCount val="2"/>
                <c:pt idx="0">
                  <c:v>1.907</c:v>
                </c:pt>
                <c:pt idx="1">
                  <c:v>2.6070000000000002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36-4DA9-930C-288025530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73858720"/>
        <c:axId val="1273848640"/>
      </c:barChart>
      <c:catAx>
        <c:axId val="1273858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64F56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273848640"/>
        <c:crosses val="autoZero"/>
        <c:auto val="1"/>
        <c:lblAlgn val="ctr"/>
        <c:lblOffset val="100"/>
        <c:noMultiLvlLbl val="0"/>
      </c:catAx>
      <c:valAx>
        <c:axId val="1273848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7385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64F56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'Bendri tikslai-rezultatai'!$G$1</c:f>
              <c:strCache>
                <c:ptCount val="1"/>
                <c:pt idx="0">
                  <c:v>Galutinės energijos suvartojimas, TWh</c:v>
                </c:pt>
              </c:strCache>
            </c:strRef>
          </c:tx>
          <c:spPr>
            <a:solidFill>
              <a:srgbClr val="164F5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1B71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AA-4B2E-8982-474DEB2F06A6}"/>
              </c:ext>
            </c:extLst>
          </c:dPt>
          <c:dPt>
            <c:idx val="2"/>
            <c:invertIfNegative val="0"/>
            <c:bubble3D val="0"/>
            <c:spPr>
              <a:pattFill prst="pct25">
                <a:fgClr>
                  <a:srgbClr val="164F56"/>
                </a:fgClr>
                <a:bgClr>
                  <a:schemeClr val="bg1"/>
                </a:bgClr>
              </a:pattFill>
              <a:ln>
                <a:solidFill>
                  <a:srgbClr val="164F5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9AA-4B2E-8982-474DEB2F06A6}"/>
              </c:ext>
            </c:extLst>
          </c:dPt>
          <c:dLbls>
            <c:dLbl>
              <c:idx val="1"/>
              <c:numFmt formatCode="#,##0.00&quot; TWh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64F5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9AA-4B2E-8982-474DEB2F06A6}"/>
                </c:ext>
              </c:extLst>
            </c:dLbl>
            <c:dLbl>
              <c:idx val="2"/>
              <c:numFmt formatCode="#,##0.00&quot; TWh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64F5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AA-4B2E-8982-474DEB2F06A6}"/>
                </c:ext>
              </c:extLst>
            </c:dLbl>
            <c:numFmt formatCode="#,##0.00&quot; TWh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'Bendri tikslai-rezultatai'!$F$2:$F$5</c:f>
              <c:strCache>
                <c:ptCount val="4"/>
                <c:pt idx="0">
                  <c:v>2021 m.* </c:v>
                </c:pt>
                <c:pt idx="1">
                  <c:v>Pasiektas rezultatas **</c:v>
                </c:pt>
                <c:pt idx="2">
                  <c:v>Prognozė 2030 m.</c:v>
                </c:pt>
                <c:pt idx="3">
                  <c:v>Tikslas 2030 m.</c:v>
                </c:pt>
              </c:strCache>
            </c:strRef>
          </c:cat>
          <c:val>
            <c:numRef>
              <c:f>'Bendri tikslai-rezultatai'!$G$2:$G$5</c:f>
              <c:numCache>
                <c:formatCode>General</c:formatCode>
                <c:ptCount val="4"/>
                <c:pt idx="0">
                  <c:v>65.84</c:v>
                </c:pt>
                <c:pt idx="1">
                  <c:v>65.02</c:v>
                </c:pt>
                <c:pt idx="2">
                  <c:v>53.29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A-4B2E-8982-474DEB2F0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308503560"/>
        <c:axId val="1308513800"/>
      </c:barChart>
      <c:catAx>
        <c:axId val="130850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64F5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8513800"/>
        <c:crosses val="autoZero"/>
        <c:auto val="1"/>
        <c:lblAlgn val="ctr"/>
        <c:lblOffset val="100"/>
        <c:noMultiLvlLbl val="0"/>
      </c:catAx>
      <c:valAx>
        <c:axId val="1308513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8503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'Bendri tikslai-rezultatai'!$O$1</c:f>
              <c:strCache>
                <c:ptCount val="1"/>
                <c:pt idx="0">
                  <c:v>Pirminės energijos suvartojimas, TWh</c:v>
                </c:pt>
              </c:strCache>
            </c:strRef>
          </c:tx>
          <c:spPr>
            <a:solidFill>
              <a:srgbClr val="164F5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1B71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45-4D21-91F7-E03B5A580887}"/>
              </c:ext>
            </c:extLst>
          </c:dPt>
          <c:dPt>
            <c:idx val="2"/>
            <c:invertIfNegative val="0"/>
            <c:bubble3D val="0"/>
            <c:spPr>
              <a:pattFill prst="pct25">
                <a:fgClr>
                  <a:srgbClr val="164F56"/>
                </a:fgClr>
                <a:bgClr>
                  <a:schemeClr val="bg1"/>
                </a:bgClr>
              </a:pattFill>
              <a:ln>
                <a:solidFill>
                  <a:srgbClr val="164F5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545-4D21-91F7-E03B5A580887}"/>
              </c:ext>
            </c:extLst>
          </c:dPt>
          <c:dLbls>
            <c:dLbl>
              <c:idx val="1"/>
              <c:numFmt formatCode="#,##0.00&quot; TWh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64F5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545-4D21-91F7-E03B5A580887}"/>
                </c:ext>
              </c:extLst>
            </c:dLbl>
            <c:dLbl>
              <c:idx val="2"/>
              <c:numFmt formatCode="#,##0.00&quot; TWh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64F5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545-4D21-91F7-E03B5A580887}"/>
                </c:ext>
              </c:extLst>
            </c:dLbl>
            <c:numFmt formatCode="#,##0.00&quot; TWh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'Bendri tikslai-rezultatai'!$N$2:$N$5</c:f>
              <c:strCache>
                <c:ptCount val="4"/>
                <c:pt idx="0">
                  <c:v>2021 m. *</c:v>
                </c:pt>
                <c:pt idx="1">
                  <c:v>Pasiektas rezultatas **</c:v>
                </c:pt>
                <c:pt idx="2">
                  <c:v>Prognozė 2030 m.</c:v>
                </c:pt>
                <c:pt idx="3">
                  <c:v>Tikslas 2030 m.</c:v>
                </c:pt>
              </c:strCache>
            </c:strRef>
          </c:cat>
          <c:val>
            <c:numRef>
              <c:f>'Bendri tikslai-rezultatai'!$O$2:$O$5</c:f>
              <c:numCache>
                <c:formatCode>General</c:formatCode>
                <c:ptCount val="4"/>
                <c:pt idx="0">
                  <c:v>77.069999999999993</c:v>
                </c:pt>
                <c:pt idx="1">
                  <c:v>76.28</c:v>
                </c:pt>
                <c:pt idx="2">
                  <c:v>63.95</c:v>
                </c:pt>
                <c:pt idx="3">
                  <c:v>63.3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45-4D21-91F7-E03B5A580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308503560"/>
        <c:axId val="1308513800"/>
      </c:barChart>
      <c:catAx>
        <c:axId val="130850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64F5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8513800"/>
        <c:crosses val="autoZero"/>
        <c:auto val="1"/>
        <c:lblAlgn val="ctr"/>
        <c:lblOffset val="100"/>
        <c:noMultiLvlLbl val="0"/>
      </c:catAx>
      <c:valAx>
        <c:axId val="1308513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8503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74839691421168"/>
          <c:y val="2.0982314976410923E-2"/>
          <c:w val="0.47308545835267968"/>
          <c:h val="0.97111232410952175"/>
        </c:manualLayout>
      </c:layout>
      <c:barChart>
        <c:barDir val="bar"/>
        <c:grouping val="clustered"/>
        <c:varyColors val="0"/>
        <c:ser>
          <c:idx val="4"/>
          <c:order val="2"/>
          <c:tx>
            <c:strRef>
              <c:f>Grup.priemones_1!$M$24</c:f>
              <c:strCache>
                <c:ptCount val="1"/>
                <c:pt idx="0">
                  <c:v>Dummy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Grup.priemones_1!$G$25:$G$31</c:f>
              <c:strCache>
                <c:ptCount val="7"/>
                <c:pt idx="0">
                  <c:v>Gatvių apšvietimo sistemų modernizavimo priemonė</c:v>
                </c:pt>
                <c:pt idx="1">
                  <c:v>Transporto (elektromobiliai, geležinkeliai ir laivyba) priemonės</c:v>
                </c:pt>
                <c:pt idx="2">
                  <c:v>Susitarimų su įmonėmis ir energijos tiekėjais priemonės</c:v>
                </c:pt>
                <c:pt idx="3">
                  <c:v>Didesnių taikomų akcizų ir mokesčių įtakos degalų suvartojimui priemonė</c:v>
                </c:pt>
                <c:pt idx="4">
                  <c:v>Katilų keitimo ir „Mažosios renovacijos“ priemonės</c:v>
                </c:pt>
                <c:pt idx="5">
                  <c:v>Pastatų renovacijos (daugiabučiai, viešieji, individualūs ir negyvenamieji) priemonės</c:v>
                </c:pt>
                <c:pt idx="6">
                  <c:v>Efektyvumo didinimas pramonėje (VIAP, pramonės pokyčių skatinimas ir kt.)</c:v>
                </c:pt>
              </c:strCache>
            </c:strRef>
          </c:cat>
          <c:val>
            <c:numRef>
              <c:f>Grup.priemones_1!$M$25:$M$31</c:f>
              <c:numCache>
                <c:formatCode>0.00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4E-4095-850C-F87CC79E4864}"/>
            </c:ext>
          </c:extLst>
        </c:ser>
        <c:ser>
          <c:idx val="3"/>
          <c:order val="3"/>
          <c:tx>
            <c:strRef>
              <c:f>Grup.priemones_1!$I$24</c:f>
              <c:strCache>
                <c:ptCount val="1"/>
                <c:pt idx="0">
                  <c:v>Energijos sutaupymas 2024–2025 m., TWh</c:v>
                </c:pt>
              </c:strCache>
            </c:strRef>
          </c:tx>
          <c:spPr>
            <a:pattFill prst="dkUpDiag">
              <a:fgClr>
                <a:srgbClr val="164F56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Grup.priemones_1!$G$25:$G$31</c:f>
              <c:strCache>
                <c:ptCount val="7"/>
                <c:pt idx="0">
                  <c:v>Gatvių apšvietimo sistemų modernizavimo priemonė</c:v>
                </c:pt>
                <c:pt idx="1">
                  <c:v>Transporto (elektromobiliai, geležinkeliai ir laivyba) priemonės</c:v>
                </c:pt>
                <c:pt idx="2">
                  <c:v>Susitarimų su įmonėmis ir energijos tiekėjais priemonės</c:v>
                </c:pt>
                <c:pt idx="3">
                  <c:v>Didesnių taikomų akcizų ir mokesčių įtakos degalų suvartojimui priemonė</c:v>
                </c:pt>
                <c:pt idx="4">
                  <c:v>Katilų keitimo ir „Mažosios renovacijos“ priemonės</c:v>
                </c:pt>
                <c:pt idx="5">
                  <c:v>Pastatų renovacijos (daugiabučiai, viešieji, individualūs ir negyvenamieji) priemonės</c:v>
                </c:pt>
                <c:pt idx="6">
                  <c:v>Efektyvumo didinimas pramonėje (VIAP, pramonės pokyčių skatinimas ir kt.)</c:v>
                </c:pt>
              </c:strCache>
            </c:strRef>
          </c:cat>
          <c:val>
            <c:numRef>
              <c:f>Grup.priemones_1!$L$25:$L$31</c:f>
              <c:numCache>
                <c:formatCode>0.00</c:formatCode>
                <c:ptCount val="7"/>
                <c:pt idx="0">
                  <c:v>0.14416999999999999</c:v>
                </c:pt>
                <c:pt idx="1">
                  <c:v>4.5140479740000004</c:v>
                </c:pt>
                <c:pt idx="2">
                  <c:v>1.78316001</c:v>
                </c:pt>
                <c:pt idx="3">
                  <c:v>3.9320206669999997</c:v>
                </c:pt>
                <c:pt idx="4">
                  <c:v>5.1840000000000002</c:v>
                </c:pt>
                <c:pt idx="5">
                  <c:v>4.6268000000000002</c:v>
                </c:pt>
                <c:pt idx="6">
                  <c:v>2.3620000000000001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4E-4095-850C-F87CC79E4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15736783"/>
        <c:axId val="1915734863"/>
      </c:barChart>
      <c:barChart>
        <c:barDir val="bar"/>
        <c:grouping val="clustered"/>
        <c:varyColors val="0"/>
        <c:ser>
          <c:idx val="2"/>
          <c:order val="0"/>
          <c:tx>
            <c:strRef>
              <c:f>Grup.priemones_1!$K$24</c:f>
              <c:strCache>
                <c:ptCount val="1"/>
                <c:pt idx="0">
                  <c:v>Numatytas NEKSVP 2021–2030 m. energijos sutaupymo, TWh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7683474323158724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4E-4095-850C-F87CC79E48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64F56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Grup.priemones_1!$G$25:$G$31</c:f>
              <c:strCache>
                <c:ptCount val="7"/>
                <c:pt idx="0">
                  <c:v>Gatvių apšvietimo sistemų modernizavimo priemonė</c:v>
                </c:pt>
                <c:pt idx="1">
                  <c:v>Transporto (elektromobiliai, geležinkeliai ir laivyba) priemonės</c:v>
                </c:pt>
                <c:pt idx="2">
                  <c:v>Susitarimų su įmonėmis ir energijos tiekėjais priemonės</c:v>
                </c:pt>
                <c:pt idx="3">
                  <c:v>Didesnių taikomų akcizų ir mokesčių įtakos degalų suvartojimui priemonė</c:v>
                </c:pt>
                <c:pt idx="4">
                  <c:v>Katilų keitimo ir „Mažosios renovacijos“ priemonės</c:v>
                </c:pt>
                <c:pt idx="5">
                  <c:v>Pastatų renovacijos (daugiabučiai, viešieji, individualūs ir negyvenamieji) priemonės</c:v>
                </c:pt>
                <c:pt idx="6">
                  <c:v>Efektyvumo didinimas pramonėje (VIAP, pramonės pokyčių skatinimas ir kt.)</c:v>
                </c:pt>
              </c:strCache>
            </c:strRef>
          </c:cat>
          <c:val>
            <c:numRef>
              <c:f>Grup.priemones_1!$K$25:$K$31</c:f>
              <c:numCache>
                <c:formatCode>General</c:formatCode>
                <c:ptCount val="7"/>
                <c:pt idx="0">
                  <c:v>0.27</c:v>
                </c:pt>
                <c:pt idx="1">
                  <c:v>2.2599999999999998</c:v>
                </c:pt>
                <c:pt idx="2">
                  <c:v>6.52</c:v>
                </c:pt>
                <c:pt idx="3">
                  <c:v>8.66</c:v>
                </c:pt>
                <c:pt idx="4">
                  <c:v>9.0499999999999989</c:v>
                </c:pt>
                <c:pt idx="5" formatCode="0.00">
                  <c:v>11.536999999999999</c:v>
                </c:pt>
                <c:pt idx="6">
                  <c:v>16.48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4E-4095-850C-F87CC79E4864}"/>
            </c:ext>
          </c:extLst>
        </c:ser>
        <c:ser>
          <c:idx val="0"/>
          <c:order val="1"/>
          <c:tx>
            <c:strRef>
              <c:f>Grup.priemones_1!$J$24</c:f>
              <c:strCache>
                <c:ptCount val="1"/>
                <c:pt idx="0">
                  <c:v>Energijos sutaupymas 2021–2025 m., TWh</c:v>
                </c:pt>
              </c:strCache>
            </c:strRef>
          </c:tx>
          <c:spPr>
            <a:solidFill>
              <a:srgbClr val="164F5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64F56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Grup.priemones_1!$G$25:$G$31</c:f>
              <c:strCache>
                <c:ptCount val="7"/>
                <c:pt idx="0">
                  <c:v>Gatvių apšvietimo sistemų modernizavimo priemonė</c:v>
                </c:pt>
                <c:pt idx="1">
                  <c:v>Transporto (elektromobiliai, geležinkeliai ir laivyba) priemonės</c:v>
                </c:pt>
                <c:pt idx="2">
                  <c:v>Susitarimų su įmonėmis ir energijos tiekėjais priemonės</c:v>
                </c:pt>
                <c:pt idx="3">
                  <c:v>Didesnių taikomų akcizų ir mokesčių įtakos degalų suvartojimui priemonė</c:v>
                </c:pt>
                <c:pt idx="4">
                  <c:v>Katilų keitimo ir „Mažosios renovacijos“ priemonės</c:v>
                </c:pt>
                <c:pt idx="5">
                  <c:v>Pastatų renovacijos (daugiabučiai, viešieji, individualūs ir negyvenamieji) priemonės</c:v>
                </c:pt>
                <c:pt idx="6">
                  <c:v>Efektyvumo didinimas pramonėje (VIAP, pramonės pokyčių skatinimas ir kt.)</c:v>
                </c:pt>
              </c:strCache>
            </c:strRef>
          </c:cat>
          <c:val>
            <c:numRef>
              <c:f>Grup.priemones_1!$J$25:$J$31</c:f>
              <c:numCache>
                <c:formatCode>0.00</c:formatCode>
                <c:ptCount val="7"/>
                <c:pt idx="0">
                  <c:v>0.14416999999999999</c:v>
                </c:pt>
                <c:pt idx="1">
                  <c:v>4.5140479740000004</c:v>
                </c:pt>
                <c:pt idx="2">
                  <c:v>1.78316001</c:v>
                </c:pt>
                <c:pt idx="3">
                  <c:v>3.9320206669999997</c:v>
                </c:pt>
                <c:pt idx="4">
                  <c:v>5.1840000000000002</c:v>
                </c:pt>
                <c:pt idx="5">
                  <c:v>4.6268000000000002</c:v>
                </c:pt>
                <c:pt idx="6">
                  <c:v>2.3620000000000001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34E-4095-850C-F87CC79E4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97402928"/>
        <c:axId val="1197391408"/>
      </c:barChart>
      <c:catAx>
        <c:axId val="1915736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64F56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915734863"/>
        <c:crosses val="autoZero"/>
        <c:auto val="1"/>
        <c:lblAlgn val="ctr"/>
        <c:lblOffset val="100"/>
        <c:noMultiLvlLbl val="0"/>
      </c:catAx>
      <c:valAx>
        <c:axId val="1915734863"/>
        <c:scaling>
          <c:orientation val="minMax"/>
          <c:max val="18"/>
        </c:scaling>
        <c:delete val="1"/>
        <c:axPos val="b"/>
        <c:numFmt formatCode="0.00" sourceLinked="1"/>
        <c:majorTickMark val="none"/>
        <c:minorTickMark val="none"/>
        <c:tickLblPos val="nextTo"/>
        <c:crossAx val="1915736783"/>
        <c:crosses val="autoZero"/>
        <c:crossBetween val="between"/>
      </c:valAx>
      <c:valAx>
        <c:axId val="11973914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197402928"/>
        <c:crosses val="max"/>
        <c:crossBetween val="between"/>
      </c:valAx>
      <c:catAx>
        <c:axId val="1197402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97391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69820895779870451"/>
          <c:y val="0.85379418686952979"/>
          <c:w val="0.27776468894939632"/>
          <c:h val="0.136315994123899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164F56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600" b="1" i="0" u="none" strike="noStrike" kern="1200" spc="0" baseline="0" noProof="0" dirty="0">
                <a:solidFill>
                  <a:srgbClr val="164F56"/>
                </a:solidFill>
              </a:rPr>
              <a:t>Efektyvumo pramonėje didinimo tikslai ir rezultatai </a:t>
            </a:r>
          </a:p>
          <a:p>
            <a:pPr>
              <a:defRPr sz="1600"/>
            </a:pPr>
            <a:r>
              <a:rPr lang="lt-LT" sz="1600" b="1" i="0" u="none" strike="noStrike" kern="1200" spc="0" baseline="0" noProof="0" dirty="0">
                <a:solidFill>
                  <a:srgbClr val="164F56"/>
                </a:solidFill>
              </a:rPr>
              <a:t>2021–2030 m., </a:t>
            </a:r>
            <a:r>
              <a:rPr lang="lt-LT" sz="1600" b="1" i="0" u="none" strike="noStrike" kern="1200" spc="0" baseline="0" noProof="0" dirty="0" err="1">
                <a:solidFill>
                  <a:srgbClr val="164F56"/>
                </a:solidFill>
              </a:rPr>
              <a:t>TWh</a:t>
            </a:r>
            <a:endParaRPr lang="lt-LT" sz="1600" b="1" i="0" u="none" strike="noStrike" kern="1200" spc="0" baseline="0" noProof="0" dirty="0">
              <a:solidFill>
                <a:srgbClr val="164F56"/>
              </a:solidFill>
            </a:endParaRPr>
          </a:p>
        </c:rich>
      </c:tx>
      <c:layout>
        <c:manualLayout>
          <c:xMode val="edge"/>
          <c:yMode val="edge"/>
          <c:x val="0.13318970649353568"/>
          <c:y val="1.355163538880124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48912487222977297"/>
          <c:y val="0.13664422794258435"/>
          <c:w val="0.44178073318581257"/>
          <c:h val="0.6200009740839114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Įmonėms!$D$77</c:f>
              <c:strCache>
                <c:ptCount val="1"/>
                <c:pt idx="0">
                  <c:v>Prognozuojamas energijos sutaupymas 2021–2030 m., TWh</c:v>
                </c:pt>
              </c:strCache>
            </c:strRef>
          </c:tx>
          <c:spPr>
            <a:pattFill prst="pct25">
              <a:fgClr>
                <a:srgbClr val="F1B718"/>
              </a:fgClr>
              <a:bgClr>
                <a:schemeClr val="bg1"/>
              </a:bgClr>
            </a:pattFill>
            <a:ln>
              <a:solidFill>
                <a:srgbClr val="F1B718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2220974161396728E-3"/>
                  <c:y val="2.30358325095462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62-404D-84D8-DE82EA402A3B}"/>
                </c:ext>
              </c:extLst>
            </c:dLbl>
            <c:dLbl>
              <c:idx val="2"/>
              <c:layout>
                <c:manualLayout>
                  <c:x val="5.6162737147157607E-5"/>
                  <c:y val="2.30358325095445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62-404D-84D8-DE82EA402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64F56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Įmonėms!$A$78:$A$81</c:f>
              <c:strCache>
                <c:ptCount val="4"/>
                <c:pt idx="0">
                  <c:v>Alternatyvaus kuro diegimas</c:v>
                </c:pt>
                <c:pt idx="1">
                  <c:v>Energijos vartojimo efektyvumo didinimas</c:v>
                </c:pt>
                <c:pt idx="2">
                  <c:v>Privačių juridinių asmenų EE priemonių įgyvendinimas pagal energijos audito ataskaitas</c:v>
                </c:pt>
                <c:pt idx="3">
                  <c:v>VIAP lengvata pramonės įmonėms</c:v>
                </c:pt>
              </c:strCache>
            </c:strRef>
          </c:cat>
          <c:val>
            <c:numRef>
              <c:f>Įmonėms!$D$78:$D$81</c:f>
              <c:numCache>
                <c:formatCode>General</c:formatCode>
                <c:ptCount val="4"/>
                <c:pt idx="0" formatCode="0.00">
                  <c:v>0.30499999999999999</c:v>
                </c:pt>
                <c:pt idx="1">
                  <c:v>0.76</c:v>
                </c:pt>
                <c:pt idx="2" formatCode="0.00">
                  <c:v>0.107</c:v>
                </c:pt>
                <c:pt idx="3" formatCode="0.00">
                  <c:v>2.4510000000000001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B-469B-B880-2A6616A35841}"/>
            </c:ext>
          </c:extLst>
        </c:ser>
        <c:ser>
          <c:idx val="1"/>
          <c:order val="1"/>
          <c:tx>
            <c:strRef>
              <c:f>Įmonėms!$C$77</c:f>
              <c:strCache>
                <c:ptCount val="1"/>
                <c:pt idx="0">
                  <c:v>NEKSVP numatytas energijos sutaupymas 2021–2030 m., TWh</c:v>
                </c:pt>
              </c:strCache>
            </c:strRef>
          </c:tx>
          <c:spPr>
            <a:solidFill>
              <a:srgbClr val="F1B718"/>
            </a:solidFill>
            <a:ln>
              <a:solidFill>
                <a:srgbClr val="F1B718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9081776689468741E-3"/>
                  <c:y val="4.60716650190907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62-404D-84D8-DE82EA402A3B}"/>
                </c:ext>
              </c:extLst>
            </c:dLbl>
            <c:dLbl>
              <c:idx val="2"/>
              <c:layout>
                <c:manualLayout>
                  <c:x val="-6.3037056173969696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62-404D-84D8-DE82EA402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64F56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Įmonėms!$A$78:$A$81</c:f>
              <c:strCache>
                <c:ptCount val="4"/>
                <c:pt idx="0">
                  <c:v>Alternatyvaus kuro diegimas</c:v>
                </c:pt>
                <c:pt idx="1">
                  <c:v>Energijos vartojimo efektyvumo didinimas</c:v>
                </c:pt>
                <c:pt idx="2">
                  <c:v>Privačių juridinių asmenų EE priemonių įgyvendinimas pagal energijos audito ataskaitas</c:v>
                </c:pt>
                <c:pt idx="3">
                  <c:v>VIAP lengvata pramonės įmonėms</c:v>
                </c:pt>
              </c:strCache>
            </c:strRef>
          </c:cat>
          <c:val>
            <c:numRef>
              <c:f>Įmonėms!$C$78:$C$81</c:f>
              <c:numCache>
                <c:formatCode>0.00</c:formatCode>
                <c:ptCount val="4"/>
                <c:pt idx="0">
                  <c:v>0.34560999999999997</c:v>
                </c:pt>
                <c:pt idx="1">
                  <c:v>2.8010000000000002</c:v>
                </c:pt>
                <c:pt idx="2">
                  <c:v>0.17935000000000001</c:v>
                </c:pt>
                <c:pt idx="3">
                  <c:v>4.2277038602051604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8B-469B-B880-2A6616A35841}"/>
            </c:ext>
          </c:extLst>
        </c:ser>
        <c:ser>
          <c:idx val="0"/>
          <c:order val="2"/>
          <c:tx>
            <c:strRef>
              <c:f>Įmonėms!$B$77</c:f>
              <c:strCache>
                <c:ptCount val="1"/>
                <c:pt idx="0">
                  <c:v>Pasiektas energijos sutaupymas 2021–2025 m., TWh</c:v>
                </c:pt>
              </c:strCache>
            </c:strRef>
          </c:tx>
          <c:spPr>
            <a:solidFill>
              <a:srgbClr val="164F56"/>
            </a:solidFill>
            <a:ln>
              <a:solidFill>
                <a:srgbClr val="164F56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62-404D-84D8-DE82EA402A3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98B-469B-B880-2A6616A358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64F56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Įmonėms!$A$78:$A$81</c:f>
              <c:strCache>
                <c:ptCount val="4"/>
                <c:pt idx="0">
                  <c:v>Alternatyvaus kuro diegimas</c:v>
                </c:pt>
                <c:pt idx="1">
                  <c:v>Energijos vartojimo efektyvumo didinimas</c:v>
                </c:pt>
                <c:pt idx="2">
                  <c:v>Privačių juridinių asmenų EE priemonių įgyvendinimas pagal energijos audito ataskaitas</c:v>
                </c:pt>
                <c:pt idx="3">
                  <c:v>VIAP lengvata pramonės įmonėms</c:v>
                </c:pt>
              </c:strCache>
            </c:strRef>
          </c:cat>
          <c:val>
            <c:numRef>
              <c:f>Įmonėms!$B$78:$B$81</c:f>
              <c:numCache>
                <c:formatCode>0.00</c:formatCode>
                <c:ptCount val="4"/>
                <c:pt idx="0" formatCode="0">
                  <c:v>0</c:v>
                </c:pt>
                <c:pt idx="1">
                  <c:v>0.05</c:v>
                </c:pt>
                <c:pt idx="2">
                  <c:v>6.2E-2</c:v>
                </c:pt>
                <c:pt idx="3">
                  <c:v>2.2505191939999993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8B-469B-B880-2A6616A35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6660095"/>
        <c:axId val="956651935"/>
      </c:barChart>
      <c:catAx>
        <c:axId val="956660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64F56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56651935"/>
        <c:crosses val="autoZero"/>
        <c:auto val="1"/>
        <c:lblAlgn val="ctr"/>
        <c:lblOffset val="100"/>
        <c:noMultiLvlLbl val="0"/>
      </c:catAx>
      <c:valAx>
        <c:axId val="956651935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956660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F56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600" b="1" i="0" u="none" strike="noStrike" kern="1200" spc="0" baseline="0" noProof="0">
                <a:solidFill>
                  <a:srgbClr val="164F56"/>
                </a:solidFill>
              </a:rPr>
              <a:t>Pastatų atnaujinimo tikslai ir rezultatai 2021–2030 m., </a:t>
            </a:r>
            <a:r>
              <a:rPr lang="lt-LT" sz="1600" b="1" i="0" u="none" strike="noStrike" kern="1200" spc="0" baseline="0" noProof="0" err="1">
                <a:solidFill>
                  <a:srgbClr val="164F56"/>
                </a:solidFill>
              </a:rPr>
              <a:t>TWh</a:t>
            </a:r>
            <a:endParaRPr lang="lt-LT" sz="1600" b="1" i="0" u="none" strike="noStrike" kern="1200" spc="0" baseline="0" noProof="0">
              <a:solidFill>
                <a:srgbClr val="164F56"/>
              </a:solidFill>
            </a:endParaRPr>
          </a:p>
        </c:rich>
      </c:tx>
      <c:layout>
        <c:manualLayout>
          <c:xMode val="edge"/>
          <c:yMode val="edge"/>
          <c:x val="0.15234692217959939"/>
          <c:y val="1.32845874398735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37453535455503961"/>
          <c:y val="9.2228442766322444E-2"/>
          <c:w val="0.50832699657461022"/>
          <c:h val="0.7177018550647270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Grafikai!$V$105</c:f>
              <c:strCache>
                <c:ptCount val="1"/>
                <c:pt idx="0">
                  <c:v>Prognozuojamas energijos sutaupymas  2021–2030 m., TWh</c:v>
                </c:pt>
              </c:strCache>
            </c:strRef>
          </c:tx>
          <c:spPr>
            <a:pattFill prst="pct25">
              <a:fgClr>
                <a:srgbClr val="F1B718"/>
              </a:fgClr>
              <a:bgClr>
                <a:schemeClr val="bg1"/>
              </a:bgClr>
            </a:pattFill>
            <a:ln>
              <a:solidFill>
                <a:srgbClr val="F1B718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5200383605895414E-3"/>
                  <c:y val="4.44991983136555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6A-43DD-94BB-FDDF7EB2B0CB}"/>
                </c:ext>
              </c:extLst>
            </c:dLbl>
            <c:dLbl>
              <c:idx val="2"/>
              <c:layout>
                <c:manualLayout>
                  <c:x val="-4.75904053659959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73-4F05-A798-99890E89F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64F56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Grafikai!$S$106:$S$109</c:f>
              <c:strCache>
                <c:ptCount val="4"/>
                <c:pt idx="0">
                  <c:v>Negyvenamosios paskirties pastatų atnaujinimas</c:v>
                </c:pt>
                <c:pt idx="1">
                  <c:v>Individualių gyvenamųjų namų atnaujinimas</c:v>
                </c:pt>
                <c:pt idx="2">
                  <c:v>Viešųjų pastatų atnaujinimas</c:v>
                </c:pt>
                <c:pt idx="3">
                  <c:v>Daugiabučių pastatų atnaujinimas</c:v>
                </c:pt>
              </c:strCache>
            </c:strRef>
          </c:cat>
          <c:val>
            <c:numRef>
              <c:f>Grafikai!$V$106:$V$109</c:f>
              <c:numCache>
                <c:formatCode>0.00</c:formatCode>
                <c:ptCount val="4"/>
                <c:pt idx="0">
                  <c:v>0.40600000000000003</c:v>
                </c:pt>
                <c:pt idx="1">
                  <c:v>1.7050000000000001</c:v>
                </c:pt>
                <c:pt idx="2">
                  <c:v>0.54900000000000004</c:v>
                </c:pt>
                <c:pt idx="3" formatCode="General">
                  <c:v>7.57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6A-43DD-94BB-FDDF7EB2B0CB}"/>
            </c:ext>
          </c:extLst>
        </c:ser>
        <c:ser>
          <c:idx val="1"/>
          <c:order val="1"/>
          <c:tx>
            <c:strRef>
              <c:f>Grafikai!$U$105</c:f>
              <c:strCache>
                <c:ptCount val="1"/>
                <c:pt idx="0">
                  <c:v>NEKSVP numatytas energijos sutaupymas 2021–2030 m., TWh</c:v>
                </c:pt>
              </c:strCache>
            </c:strRef>
          </c:tx>
          <c:spPr>
            <a:solidFill>
              <a:srgbClr val="F1B718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1B718"/>
              </a:solidFill>
              <a:ln>
                <a:solidFill>
                  <a:srgbClr val="F1B71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6A-43DD-94BB-FDDF7EB2B0CB}"/>
              </c:ext>
            </c:extLst>
          </c:dPt>
          <c:dLbls>
            <c:dLbl>
              <c:idx val="0"/>
              <c:layout>
                <c:manualLayout>
                  <c:x val="-5.6741705363752603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6A-43DD-94BB-FDDF7EB2B0CB}"/>
                </c:ext>
              </c:extLst>
            </c:dLbl>
            <c:dLbl>
              <c:idx val="2"/>
              <c:layout>
                <c:manualLayout>
                  <c:x val="5.8798539605626216E-3"/>
                  <c:y val="-2.2249599156827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73-4F05-A798-99890E89F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64F56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Grafikai!$S$106:$S$109</c:f>
              <c:strCache>
                <c:ptCount val="4"/>
                <c:pt idx="0">
                  <c:v>Negyvenamosios paskirties pastatų atnaujinimas</c:v>
                </c:pt>
                <c:pt idx="1">
                  <c:v>Individualių gyvenamųjų namų atnaujinimas</c:v>
                </c:pt>
                <c:pt idx="2">
                  <c:v>Viešųjų pastatų atnaujinimas</c:v>
                </c:pt>
                <c:pt idx="3">
                  <c:v>Daugiabučių pastatų atnaujinimas</c:v>
                </c:pt>
              </c:strCache>
            </c:strRef>
          </c:cat>
          <c:val>
            <c:numRef>
              <c:f>Grafikai!$U$106:$U$109</c:f>
              <c:numCache>
                <c:formatCode>0.00</c:formatCode>
                <c:ptCount val="4"/>
                <c:pt idx="0">
                  <c:v>0.54300000000000004</c:v>
                </c:pt>
                <c:pt idx="1">
                  <c:v>1.8120000000000001</c:v>
                </c:pt>
                <c:pt idx="2">
                  <c:v>0.69</c:v>
                </c:pt>
                <c:pt idx="3">
                  <c:v>8.49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6A-43DD-94BB-FDDF7EB2B0CB}"/>
            </c:ext>
          </c:extLst>
        </c:ser>
        <c:ser>
          <c:idx val="0"/>
          <c:order val="2"/>
          <c:tx>
            <c:strRef>
              <c:f>Grafikai!$T$105</c:f>
              <c:strCache>
                <c:ptCount val="1"/>
                <c:pt idx="0">
                  <c:v>Pasiektas energijos sutaupymas 2021–2025 m., TWh</c:v>
                </c:pt>
              </c:strCache>
            </c:strRef>
          </c:tx>
          <c:spPr>
            <a:solidFill>
              <a:srgbClr val="164F56"/>
            </a:solidFill>
            <a:ln>
              <a:solidFill>
                <a:srgbClr val="164F56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1.135083549696501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6A-43DD-94BB-FDDF7EB2B0CB}"/>
                </c:ext>
              </c:extLst>
            </c:dLbl>
            <c:dLbl>
              <c:idx val="2"/>
              <c:layout>
                <c:manualLayout>
                  <c:x val="1.2529132625085371E-2"/>
                  <c:y val="-5.181286526909093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6A-43DD-94BB-FDDF7EB2B0C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DE349A6-4AF8-467F-B1D1-AED2E0704444}" type="VALUE">
                      <a:rPr lang="en-US">
                        <a:solidFill>
                          <a:schemeClr val="bg1"/>
                        </a:solidFill>
                      </a:rPr>
                      <a:pPr/>
                      <a:t>[REIKŠMĖ]</a:t>
                    </a:fld>
                    <a:endParaRPr lang="lt-LT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773-4F05-A798-99890E89F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64F56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Grafikai!$S$106:$S$109</c:f>
              <c:strCache>
                <c:ptCount val="4"/>
                <c:pt idx="0">
                  <c:v>Negyvenamosios paskirties pastatų atnaujinimas</c:v>
                </c:pt>
                <c:pt idx="1">
                  <c:v>Individualių gyvenamųjų namų atnaujinimas</c:v>
                </c:pt>
                <c:pt idx="2">
                  <c:v>Viešųjų pastatų atnaujinimas</c:v>
                </c:pt>
                <c:pt idx="3">
                  <c:v>Daugiabučių pastatų atnaujinimas</c:v>
                </c:pt>
              </c:strCache>
            </c:strRef>
          </c:cat>
          <c:val>
            <c:numRef>
              <c:f>Grafikai!$T$106:$T$109</c:f>
              <c:numCache>
                <c:formatCode>0.00</c:formatCode>
                <c:ptCount val="4"/>
                <c:pt idx="0">
                  <c:v>8.6599999999999993E-3</c:v>
                </c:pt>
                <c:pt idx="1">
                  <c:v>0.50900000000000001</c:v>
                </c:pt>
                <c:pt idx="2">
                  <c:v>0.32100000000000001</c:v>
                </c:pt>
                <c:pt idx="3">
                  <c:v>3.7879999999999998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86A-43DD-94BB-FDDF7EB2B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60070319"/>
        <c:axId val="1560077039"/>
      </c:barChart>
      <c:catAx>
        <c:axId val="15600703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64F56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560077039"/>
        <c:crosses val="autoZero"/>
        <c:auto val="1"/>
        <c:lblAlgn val="ctr"/>
        <c:lblOffset val="100"/>
        <c:noMultiLvlLbl val="0"/>
      </c:catAx>
      <c:valAx>
        <c:axId val="1560077039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560070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F56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EE_tikslai!$AP$91</c:f>
              <c:strCache>
                <c:ptCount val="1"/>
                <c:pt idx="0">
                  <c:v>Renovuota daugiabučių pastatų, vnt</c:v>
                </c:pt>
              </c:strCache>
            </c:strRef>
          </c:tx>
          <c:spPr>
            <a:solidFill>
              <a:srgbClr val="164F56"/>
            </a:solidFill>
            <a:ln>
              <a:solidFill>
                <a:srgbClr val="164F56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64F56"/>
              </a:solidFill>
              <a:ln>
                <a:solidFill>
                  <a:srgbClr val="164F5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69-4DEF-A5B7-F7E19DAD070E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fld id="{5D8DFF04-4953-45DA-8034-187E76993AE5}" type="VALUE">
                      <a:rPr lang="en-US" smtClean="0"/>
                      <a:pPr/>
                      <a:t>[REIKŠMĖ]</a:t>
                    </a:fld>
                    <a:endParaRPr lang="lt-L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369-4DEF-A5B7-F7E19DAD070E}"/>
                </c:ext>
              </c:extLst>
            </c:dLbl>
            <c:dLbl>
              <c:idx val="5"/>
              <c:layout>
                <c:manualLayout>
                  <c:x val="4.2646336117266011E-3"/>
                  <c:y val="0.147397911145432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99-4EA3-8A38-535399D5D7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EE_tikslai!$AQ$88:$AV$88</c:f>
              <c:strCache>
                <c:ptCount val="6"/>
                <c:pt idx="0">
                  <c:v>2021 m.</c:v>
                </c:pt>
                <c:pt idx="1">
                  <c:v>2022 m.</c:v>
                </c:pt>
                <c:pt idx="2">
                  <c:v>2023 m.</c:v>
                </c:pt>
                <c:pt idx="3">
                  <c:v>2024 m.</c:v>
                </c:pt>
                <c:pt idx="4">
                  <c:v>2025 m.</c:v>
                </c:pt>
                <c:pt idx="5">
                  <c:v>2026 m.</c:v>
                </c:pt>
              </c:strCache>
            </c:strRef>
          </c:cat>
          <c:val>
            <c:numRef>
              <c:f>EE_tikslai!$AQ$91:$AV$91</c:f>
              <c:numCache>
                <c:formatCode>General</c:formatCode>
                <c:ptCount val="6"/>
                <c:pt idx="0">
                  <c:v>343</c:v>
                </c:pt>
                <c:pt idx="1">
                  <c:v>398</c:v>
                </c:pt>
                <c:pt idx="2">
                  <c:v>278</c:v>
                </c:pt>
                <c:pt idx="3">
                  <c:v>333</c:v>
                </c:pt>
                <c:pt idx="4">
                  <c:v>359</c:v>
                </c:pt>
                <c:pt idx="5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9-4DEF-A5B7-F7E19DAD07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494724608"/>
        <c:axId val="1494731328"/>
      </c:barChart>
      <c:catAx>
        <c:axId val="149472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75057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94731328"/>
        <c:crosses val="autoZero"/>
        <c:auto val="1"/>
        <c:lblAlgn val="ctr"/>
        <c:lblOffset val="100"/>
        <c:noMultiLvlLbl val="0"/>
      </c:catAx>
      <c:valAx>
        <c:axId val="1494731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9472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'[2025-04-25 Preliminarūs duomenys 2024 metams_1 (1) GRAFIKAI.xlsx]Grafikai'!$D$105:$D$110</c:f>
              <c:strCache>
                <c:ptCount val="6"/>
                <c:pt idx="0">
                  <c:v>8</c:v>
                </c:pt>
                <c:pt idx="1">
                  <c:v>6</c:v>
                </c:pt>
                <c:pt idx="2">
                  <c:v>12</c:v>
                </c:pt>
                <c:pt idx="3">
                  <c:v>67</c:v>
                </c:pt>
                <c:pt idx="4">
                  <c:v>41</c:v>
                </c:pt>
                <c:pt idx="5">
                  <c:v>13</c:v>
                </c:pt>
              </c:strCache>
            </c:strRef>
          </c:tx>
          <c:spPr>
            <a:solidFill>
              <a:srgbClr val="07505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139345705362037E-3"/>
                  <c:y val="1.1846258897792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80-4B86-9EF1-FD7ADD119B96}"/>
                </c:ext>
              </c:extLst>
            </c:dLbl>
            <c:dLbl>
              <c:idx val="1"/>
              <c:layout>
                <c:manualLayout>
                  <c:x val="-2.6713115235120636E-3"/>
                  <c:y val="1.06930126948203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80-4B86-9EF1-FD7ADD119B96}"/>
                </c:ext>
              </c:extLst>
            </c:dLbl>
            <c:dLbl>
              <c:idx val="2"/>
              <c:layout>
                <c:manualLayout>
                  <c:x val="-4.8406736809885655E-17"/>
                  <c:y val="0.173272821603348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80-4B86-9EF1-FD7ADD119B9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780-4B86-9EF1-FD7ADD119B9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780-4B86-9EF1-FD7ADD119B9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780-4B86-9EF1-FD7ADD119B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75057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'[2025-04-25 Preliminarūs duomenys 2024 metams_1 (1) GRAFIKAI.xlsx]Grafikai'!$C$105:$C$110</c:f>
              <c:strCache>
                <c:ptCount val="6"/>
                <c:pt idx="0">
                  <c:v>2021 m.</c:v>
                </c:pt>
                <c:pt idx="1">
                  <c:v>2022 m. </c:v>
                </c:pt>
                <c:pt idx="2">
                  <c:v>2023 m. </c:v>
                </c:pt>
                <c:pt idx="3">
                  <c:v>2024 m.</c:v>
                </c:pt>
                <c:pt idx="4">
                  <c:v>2025 m.</c:v>
                </c:pt>
                <c:pt idx="5">
                  <c:v>2026 m.</c:v>
                </c:pt>
              </c:strCache>
            </c:strRef>
          </c:cat>
          <c:val>
            <c:numRef>
              <c:f>'[2025-04-25 Preliminarūs duomenys 2024 metams_1 (1) GRAFIKAI.xlsx]Grafikai'!$D$105:$D$110</c:f>
              <c:numCache>
                <c:formatCode>General</c:formatCode>
                <c:ptCount val="6"/>
                <c:pt idx="0">
                  <c:v>8</c:v>
                </c:pt>
                <c:pt idx="1">
                  <c:v>6</c:v>
                </c:pt>
                <c:pt idx="2">
                  <c:v>12</c:v>
                </c:pt>
                <c:pt idx="3">
                  <c:v>67</c:v>
                </c:pt>
                <c:pt idx="4">
                  <c:v>41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80-4B86-9EF1-FD7ADD119B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87854111"/>
        <c:axId val="1317098527"/>
      </c:barChart>
      <c:catAx>
        <c:axId val="38785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75057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098527"/>
        <c:crosses val="autoZero"/>
        <c:auto val="1"/>
        <c:lblAlgn val="ctr"/>
        <c:lblOffset val="100"/>
        <c:noMultiLvlLbl val="0"/>
      </c:catAx>
      <c:valAx>
        <c:axId val="1317098527"/>
        <c:scaling>
          <c:orientation val="minMax"/>
          <c:max val="60"/>
        </c:scaling>
        <c:delete val="1"/>
        <c:axPos val="l"/>
        <c:numFmt formatCode="General" sourceLinked="1"/>
        <c:majorTickMark val="none"/>
        <c:minorTickMark val="none"/>
        <c:tickLblPos val="nextTo"/>
        <c:crossAx val="387854111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164F56"/>
                </a:solidFill>
                <a:latin typeface="+mn-lt"/>
                <a:ea typeface="+mn-ea"/>
                <a:cs typeface="+mn-cs"/>
              </a:defRPr>
            </a:pPr>
            <a:r>
              <a:rPr lang="lt-LT" sz="1400" b="1" dirty="0">
                <a:solidFill>
                  <a:srgbClr val="164F56"/>
                </a:solidFill>
              </a:rPr>
              <a:t>Neefektyvias</a:t>
            </a:r>
            <a:r>
              <a:rPr lang="lt-LT" sz="1400" b="1" baseline="0" dirty="0">
                <a:solidFill>
                  <a:srgbClr val="164F56"/>
                </a:solidFill>
              </a:rPr>
              <a:t> šildymo sistemas pasikeitę b</a:t>
            </a:r>
            <a:r>
              <a:rPr lang="lt-LT" sz="1400" b="1" dirty="0">
                <a:solidFill>
                  <a:srgbClr val="164F56"/>
                </a:solidFill>
              </a:rPr>
              <a:t>ūstai, vnt.</a:t>
            </a:r>
            <a:endParaRPr lang="en-US" sz="1400" b="1" dirty="0">
              <a:solidFill>
                <a:srgbClr val="164F56"/>
              </a:solidFill>
            </a:endParaRPr>
          </a:p>
        </c:rich>
      </c:tx>
      <c:layout>
        <c:manualLayout>
          <c:xMode val="edge"/>
          <c:yMode val="edge"/>
          <c:x val="0.20258396409442508"/>
          <c:y val="9.41008753974743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164F5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64F5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70">
                <a:fgClr>
                  <a:srgbClr val="164F5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2B-4769-A3CF-5E92D4FC078F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7505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92B-4769-A3CF-5E92D4FC078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7505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92B-4769-A3CF-5E92D4FC078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7505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92B-4769-A3CF-5E92D4FC078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75057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Siekiamas rodiklis iki 2029 m.</c:v>
                </c:pt>
                <c:pt idx="1">
                  <c:v>Skirtas finansavimas</c:v>
                </c:pt>
                <c:pt idx="2">
                  <c:v>Įrengta ir apmokėta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34184</c:v>
                </c:pt>
                <c:pt idx="1">
                  <c:v>16837</c:v>
                </c:pt>
                <c:pt idx="2">
                  <c:v>15732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2B-4769-A3CF-5E92D4FC07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525363375"/>
        <c:axId val="1830174079"/>
      </c:barChart>
      <c:catAx>
        <c:axId val="525363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64F5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174079"/>
        <c:crosses val="autoZero"/>
        <c:auto val="1"/>
        <c:lblAlgn val="ctr"/>
        <c:lblOffset val="100"/>
        <c:noMultiLvlLbl val="0"/>
      </c:catAx>
      <c:valAx>
        <c:axId val="1830174079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525363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1162" cy="49885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1"/>
            <a:ext cx="2951162" cy="49885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5CD481B1-9F23-4E9B-8047-B00DF89CA4F3}" type="datetimeFigureOut">
              <a:rPr lang="lt-LT" smtClean="0"/>
              <a:t>2026-03-25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9000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5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51162" cy="49885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885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6C2971E0-666F-4F2A-950D-715751A140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4077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E59CE-8CBA-FC1C-4978-AF8948CAD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0C6D53FB-43F5-31E8-E35C-668EA94C0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94BC5D41-6CAC-B076-4D5B-071B61F1B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A38CD6FC-C892-0478-A83F-3B22C0351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CAD14-9F1C-40AB-8B66-C0B81028CCC8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721874F-0819-A3DF-D46E-1CEA1BD7579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INTERAKTYVI PLATFORMA, SKIRTA EFEKTYVIAM IR SUBALANSUOTAM ENERGIJOS GAMYBOS PLANAVIMUI</a:t>
            </a:r>
          </a:p>
        </p:txBody>
      </p:sp>
    </p:spTree>
    <p:extLst>
      <p:ext uri="{BB962C8B-B14F-4D97-AF65-F5344CB8AC3E}">
        <p14:creationId xmlns:p14="http://schemas.microsoft.com/office/powerpoint/2010/main" val="59507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5DDAE-439B-47B0-936E-C184C2C93A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085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D3F58-568C-C549-81C4-7452B5110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BE193667-A000-B38B-666D-D267E2E1B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C304C92C-A145-BE3B-1E24-860F6A16D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4306">
              <a:lnSpc>
                <a:spcPct val="115000"/>
              </a:lnSpc>
              <a:spcAft>
                <a:spcPts val="600"/>
              </a:spcAft>
              <a:defRPr/>
            </a:pPr>
            <a:endParaRPr lang="lt-LT" sz="5400" dirty="0">
              <a:solidFill>
                <a:srgbClr val="000000"/>
              </a:solidFill>
              <a:highlight>
                <a:srgbClr val="FFFFFF"/>
              </a:highlight>
              <a:latin typeface="Aptos Narrow" panose="020B0004020202020204" pitchFamily="34" charset="0"/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9C3FEE06-732C-C168-449A-2F2126BC2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5DDAE-439B-47B0-936E-C184C2C93AB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50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640E5-3CC2-9346-C695-91B629197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E677513A-E89A-00D8-7EE2-A830081D4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823C470E-DC3B-4DE9-C669-D5443D429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D6C4D741-0560-D08E-034A-C8B1387974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5DDAE-439B-47B0-936E-C184C2C93AB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172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56E9D-C603-414A-B883-F834EF903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8A3ED39F-ECB8-51AF-436A-AFA9E3F16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2BC23CAE-9B1A-9131-0F05-98510C86A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CE2667C4-A84D-084E-626F-42143B4A1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5DDAE-439B-47B0-936E-C184C2C93AB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10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30462-15EC-9D49-2DC4-AD5FDFDEF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B1459D-D7B2-525C-A8F5-B25E0D031A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D242B6-DA7D-0B18-58CD-0C89A671E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6079A-C1EE-0320-C5EE-F0CD0CDD24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9802E-9D7B-4AD4-97D6-695D8AAD03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5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611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491F2-F9D8-3A01-F570-6DBD2D6E8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072A5455-CC97-5F20-5F65-4C4E269051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D34097B5-E4A2-0C50-393B-60F1C01D4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6">
              <a:defRPr/>
            </a:pPr>
            <a:endParaRPr lang="lt-LT"/>
          </a:p>
          <a:p>
            <a:pPr algn="just" defTabSz="914306">
              <a:defRPr/>
            </a:pPr>
            <a:endParaRPr lang="lt-LT" sz="1600">
              <a:latin typeface="Calibri" panose="020F0502020204030204"/>
              <a:cs typeface="Calibri" panose="020F0502020204030204"/>
            </a:endParaRPr>
          </a:p>
          <a:p>
            <a:pPr marL="228577" indent="-228577" algn="just" defTabSz="914306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lt-LT" b="1">
              <a:solidFill>
                <a:srgbClr val="164F56"/>
              </a:solidFill>
              <a:latin typeface="Calibri" panose="020F0502020204030204"/>
              <a:ea typeface="Calibri"/>
              <a:cs typeface="Times New Roman"/>
            </a:endParaRPr>
          </a:p>
          <a:p>
            <a:pPr marL="228577" indent="-228577" algn="just" defTabSz="914306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b="1">
              <a:solidFill>
                <a:srgbClr val="164F56"/>
              </a:solidFill>
              <a:latin typeface="Calibri" panose="020F0502020204030204"/>
              <a:ea typeface="Calibri"/>
              <a:cs typeface="Times New Roman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CFA2FD0E-E867-AA22-8B5C-B14417B20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5DDAE-439B-47B0-936E-C184C2C93AB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21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66C17-EB09-B8C7-CA38-DFC3F08E1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924F204A-D68F-7401-D362-863ACB692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48538BCD-AAF9-52B5-A6FB-7C2AE44F8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89CD75AC-C93C-EAB5-9202-49CA7510B6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5DDAE-439B-47B0-936E-C184C2C93AB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808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B3489-BA91-F853-AE44-313AF279A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6BB636E7-DE9D-8E6F-5AC8-9E11DD158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867CC11C-C192-A39D-4E15-D98916E06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4D0DE32E-516E-8F97-8839-26F2523214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5DDAE-439B-47B0-936E-C184C2C93A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08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2B979-BEF8-4A63-BB16-B5C7E40BD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133D2-5B15-4E86-B3CD-0ACA73C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9936-99C4-4EB3-A4A4-91385377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B8385-E91A-40C4-82CB-C7AD7B61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90286-CE69-44FA-8C6E-E6022A8C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3515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DB70-2EA8-4288-9344-EF010C40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6EDE-8C1B-4AD0-B7F7-8F4299B5C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E330-9F1F-42FC-A4A6-A46D9CDE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EA74-1043-4AEE-AAC6-51179BE3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8E199C-67F1-4D31-A171-661A4A0AA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164" y="185738"/>
            <a:ext cx="1111542" cy="285615"/>
          </a:xfrm>
          <a:prstGeom prst="rect">
            <a:avLst/>
          </a:prstGeom>
        </p:spPr>
      </p:pic>
      <p:sp>
        <p:nvSpPr>
          <p:cNvPr id="9" name="Skaidrės numerio vietos rezervavimo ženklas 5">
            <a:extLst>
              <a:ext uri="{FF2B5EF4-FFF2-40B4-BE49-F238E27FC236}">
                <a16:creationId xmlns:a16="http://schemas.microsoft.com/office/drawing/2014/main" id="{3EAAF99B-F758-06B0-BA9B-9F7B7B90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0402" y="6356350"/>
            <a:ext cx="2743200" cy="365125"/>
          </a:xfrm>
        </p:spPr>
        <p:txBody>
          <a:bodyPr/>
          <a:lstStyle/>
          <a:p>
            <a:fld id="{4981F159-E660-4FC0-912E-01C2719BC23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9375588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ED29-4A06-47A1-A8B1-5560E628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27004-3E3C-4E38-8CB7-18F8BA46A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A7008-3951-440D-9CA4-E83FCBB4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61FCF-0CFE-4972-AFD7-3B2FC286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7B5B7-4208-421D-AA29-48EBA1DB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62964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AB18-CE08-4351-9B35-C9F59F8E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D638F-3DB7-4278-80DB-9EFAE8150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A0E8E-28B0-4793-88DB-67EEC3891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744E5-E246-4AC8-AE07-E7FB8645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75073-074E-465B-8010-28088181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BBDB0-6A6B-43B0-B21D-2BDE7BC9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46819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9224-AE47-46AF-A6EB-DC7E0509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57087-1DEC-436F-B7EC-C45C4811C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BA945-3C80-4DB9-88FF-2E311DAAD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714A1-EF4E-4070-88B1-DC0B202E7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0A31B-7EE4-4C20-8FB6-1540AA1E5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9AE693-235E-41BF-965F-DE622F19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7EEAB7-C197-4F20-A512-C864129D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CD80A8-7F60-4CCB-AA97-927ED43A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7259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8B028-F697-47F4-BC99-7A6C45B8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DC51F-7128-4E6D-816A-63BC6912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8870F-FAB5-4300-B5EA-9DF5FFB6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25227-E716-4D25-A986-CC55FFF8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64529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283E0-DAFB-45B4-A882-522C82330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076DC-5168-41E7-9FDB-E3D64FCA2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C4C81-57FC-46BF-A2BA-84F9925D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50130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53F5-FD7F-4FC8-936E-79ED6D6D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C62DA-7F96-4295-AEFA-30D2C6DDF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49A76-E84C-4CCE-BA7D-9B8D2BAB9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6E6BC-1953-45DF-8263-882EB805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CB4F7-69E6-4AD6-BF72-389C54D5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189A7-41D8-4BAC-8824-82EBD4AB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39283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BBE1-BD40-4DEF-8E2D-235FED49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F2F14-C7CC-415F-B600-E86CFA726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A0180-EEF2-429E-BF87-300AB8FD0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FA531-2321-47AA-93C4-F2010BC0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AD8B0-CB7F-4E7C-A78F-CAAFFA86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33EAF-F8C7-4D13-85B5-1A1AFA905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2473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86BB-7CF1-4943-B69D-BD4230E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05DB2-1EA3-463E-9DD7-3DBF96CDA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54F9E-2735-474F-AA7B-80A9AFCB0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2079D-132B-494A-9077-0743C23B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7F0B8-649C-4A9A-AE31-758D21CB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53328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0AB12-5F28-44E7-926A-35493EC47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59F39-51F3-4256-B774-404FCAAB8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97BC7-3316-447E-8D2D-53C39B0B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31AF-9FB6-4F6C-BCFA-E2A08F67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23525-68DE-481A-A0CB-3AF7DE74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43018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164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71AF7CA-49E9-5645-9E2C-42988FFE6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3" y="180098"/>
            <a:ext cx="2057568" cy="686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2B979-BEF8-4A63-BB16-B5C7E40BDE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902" y="1246908"/>
            <a:ext cx="7438625" cy="2087563"/>
          </a:xfrm>
        </p:spPr>
        <p:txBody>
          <a:bodyPr anchor="b"/>
          <a:lstStyle>
            <a:lvl1pPr algn="l">
              <a:defRPr sz="6000">
                <a:solidFill>
                  <a:srgbClr val="F1B718"/>
                </a:solidFill>
                <a:latin typeface="Exo 2 BOLD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133D2-5B15-4E86-B3CD-0ACA73C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902" y="3611274"/>
            <a:ext cx="7438625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B99D2B9-7E95-0A44-1FCB-20AB8B9A2D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6724625" y="1444633"/>
            <a:ext cx="7004116" cy="3968734"/>
          </a:xfrm>
          <a:prstGeom prst="rect">
            <a:avLst/>
          </a:prstGeom>
        </p:spPr>
      </p:pic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0BEAB55E-4EBB-FD6C-9F96-C946F6109BB2}"/>
              </a:ext>
            </a:extLst>
          </p:cNvPr>
          <p:cNvSpPr/>
          <p:nvPr userDrawn="1"/>
        </p:nvSpPr>
        <p:spPr>
          <a:xfrm rot="10800000">
            <a:off x="933663" y="6373576"/>
            <a:ext cx="299324" cy="19185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1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B4F0C78A-2B26-8B95-3083-C43C04393922}"/>
              </a:ext>
            </a:extLst>
          </p:cNvPr>
          <p:cNvSpPr/>
          <p:nvPr userDrawn="1"/>
        </p:nvSpPr>
        <p:spPr>
          <a:xfrm rot="10800000">
            <a:off x="6248400" y="523500"/>
            <a:ext cx="299324" cy="19185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1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DCED53F8-1F51-6122-A47F-6F177246A84F}"/>
              </a:ext>
            </a:extLst>
          </p:cNvPr>
          <p:cNvSpPr/>
          <p:nvPr userDrawn="1"/>
        </p:nvSpPr>
        <p:spPr>
          <a:xfrm rot="10800000">
            <a:off x="521240" y="6373576"/>
            <a:ext cx="299324" cy="19185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1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D1450AD7-C006-55E6-97A8-300113E206F7}"/>
              </a:ext>
            </a:extLst>
          </p:cNvPr>
          <p:cNvSpPr/>
          <p:nvPr userDrawn="1"/>
        </p:nvSpPr>
        <p:spPr>
          <a:xfrm rot="10800000">
            <a:off x="6642933" y="523500"/>
            <a:ext cx="299324" cy="19185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1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5FBE167-70F1-B6A8-27B7-DCC88E63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1240" y="5940713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endParaRPr lang="en-GB">
              <a:latin typeface="Exo 2 BOLD"/>
            </a:endParaRPr>
          </a:p>
        </p:txBody>
      </p:sp>
    </p:spTree>
    <p:extLst>
      <p:ext uri="{BB962C8B-B14F-4D97-AF65-F5344CB8AC3E}">
        <p14:creationId xmlns:p14="http://schemas.microsoft.com/office/powerpoint/2010/main" val="2119695567"/>
      </p:ext>
    </p:extLst>
  </p:cSld>
  <p:clrMapOvr>
    <a:masterClrMapping/>
  </p:clrMapOvr>
  <p:transition spd="slow">
    <p:push dir="u"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k pavadinimas">
    <p:bg>
      <p:bgPr>
        <a:solidFill>
          <a:srgbClr val="F0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7432C10D-0B50-4C94-80A2-FD22197C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B35D27D3-6EDB-4D92-AB22-1309DA2C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E5CAFA0-BF3E-40AA-B273-F6797DDA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4648" y="635634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D5571D0B-4E93-4FB0-87D1-6102D6EA8B30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DD9FC753-D83C-D979-C3D8-31347F814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4" y="70346"/>
            <a:ext cx="1545772" cy="51596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D1A68C-E7EA-EB6D-CA29-F977855F854D}"/>
              </a:ext>
            </a:extLst>
          </p:cNvPr>
          <p:cNvCxnSpPr/>
          <p:nvPr userDrawn="1"/>
        </p:nvCxnSpPr>
        <p:spPr>
          <a:xfrm>
            <a:off x="507124" y="681598"/>
            <a:ext cx="3977031" cy="0"/>
          </a:xfrm>
          <a:prstGeom prst="line">
            <a:avLst/>
          </a:prstGeom>
          <a:ln w="19050">
            <a:solidFill>
              <a:srgbClr val="F1B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28780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2B979-BEF8-4A63-BB16-B5C7E40BD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133D2-5B15-4E86-B3CD-0ACA73C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9936-99C4-4EB3-A4A4-91385377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661E-A275-405D-8C91-0B104905FD52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B8385-E91A-40C4-82CB-C7AD7B61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90286-CE69-44FA-8C6E-E6022A8C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54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DB70-2EA8-4288-9344-EF010C40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6EDE-8C1B-4AD0-B7F7-8F4299B5C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E330-9F1F-42FC-A4A6-A46D9CDE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A95B-4B5E-4ED8-9C08-99CD5E322314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EA74-1043-4AEE-AAC6-51179BE3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032C-3FD7-4B73-843B-04B2B3B0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8E199C-67F1-4D31-A171-661A4A0AA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164" y="185738"/>
            <a:ext cx="1111542" cy="285615"/>
          </a:xfrm>
          <a:prstGeom prst="rect">
            <a:avLst/>
          </a:prstGeom>
        </p:spPr>
      </p:pic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2E6ADD2F-CBE1-DF07-9256-DC540E418C03}"/>
              </a:ext>
            </a:extLst>
          </p:cNvPr>
          <p:cNvCxnSpPr/>
          <p:nvPr userDrawn="1"/>
        </p:nvCxnSpPr>
        <p:spPr>
          <a:xfrm>
            <a:off x="507124" y="681598"/>
            <a:ext cx="3977031" cy="0"/>
          </a:xfrm>
          <a:prstGeom prst="line">
            <a:avLst/>
          </a:prstGeom>
          <a:ln w="19050">
            <a:solidFill>
              <a:srgbClr val="F1B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629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DB70-2EA8-4288-9344-EF010C40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6EDE-8C1B-4AD0-B7F7-8F4299B5C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E330-9F1F-42FC-A4A6-A46D9CDE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A95B-4B5E-4ED8-9C08-99CD5E322314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EA74-1043-4AEE-AAC6-51179BE3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032C-3FD7-4B73-843B-04B2B3B0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8E199C-67F1-4D31-A171-661A4A0AA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164" y="185738"/>
            <a:ext cx="1111542" cy="2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80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DB70-2EA8-4288-9344-EF010C40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6EDE-8C1B-4AD0-B7F7-8F4299B5C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E330-9F1F-42FC-A4A6-A46D9CDE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A95B-4B5E-4ED8-9C08-99CD5E322314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EA74-1043-4AEE-AAC6-51179BE3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032C-3FD7-4B73-843B-04B2B3B0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8E199C-67F1-4D31-A171-661A4A0AA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164" y="185738"/>
            <a:ext cx="1111542" cy="2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75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ED29-4A06-47A1-A8B1-5560E628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27004-3E3C-4E38-8CB7-18F8BA46A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A7008-3951-440D-9CA4-E83FCBB4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E2FA-3639-4A37-8711-7863E62C3FCC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61FCF-0CFE-4972-AFD7-3B2FC286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7B5B7-4208-421D-AA29-48EBA1DB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13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AB18-CE08-4351-9B35-C9F59F8E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D638F-3DB7-4278-80DB-9EFAE8150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A0E8E-28B0-4793-88DB-67EEC3891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744E5-E246-4AC8-AE07-E7FB8645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71B9-7E1A-4956-8D39-047B7D05E068}" type="datetime1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75073-074E-465B-8010-28088181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BBDB0-6A6B-43B0-B21D-2BDE7BC9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642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9224-AE47-46AF-A6EB-DC7E0509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57087-1DEC-436F-B7EC-C45C4811C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BA945-3C80-4DB9-88FF-2E311DAAD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714A1-EF4E-4070-88B1-DC0B202E7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0A31B-7EE4-4C20-8FB6-1540AA1E5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9AE693-235E-41BF-965F-DE622F19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5BD5-12ED-4A02-BDC3-C5898F615835}" type="datetime1">
              <a:rPr lang="en-GB" smtClean="0"/>
              <a:t>25/03/2026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7EEAB7-C197-4F20-A512-C864129D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CD80A8-7F60-4CCB-AA97-927ED43A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46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8B028-F697-47F4-BC99-7A6C45B8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DC51F-7128-4E6D-816A-63BC6912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84AC-AA60-4857-8262-3AB35B394F35}" type="datetime1">
              <a:rPr lang="en-GB" smtClean="0"/>
              <a:t>25/03/2026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8870F-FAB5-4300-B5EA-9DF5FFB6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25227-E716-4D25-A986-CC55FFF8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392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283E0-DAFB-45B4-A882-522C82330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5A85-9F2C-44CB-8583-EF359E4157BC}" type="datetime1">
              <a:rPr lang="en-GB" smtClean="0"/>
              <a:t>25/03/2026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076DC-5168-41E7-9FDB-E3D64FCA2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C4C81-57FC-46BF-A2BA-84F9925D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89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0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6EDE-8C1B-4AD0-B7F7-8F4299B5C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246670"/>
            <a:ext cx="11249891" cy="4930293"/>
          </a:xfrm>
        </p:spPr>
        <p:txBody>
          <a:bodyPr/>
          <a:lstStyle>
            <a:lvl1pPr>
              <a:defRPr sz="2400">
                <a:solidFill>
                  <a:srgbClr val="164F56"/>
                </a:solidFill>
              </a:defRPr>
            </a:lvl1pPr>
            <a:lvl2pPr>
              <a:defRPr sz="2000">
                <a:solidFill>
                  <a:srgbClr val="164F56"/>
                </a:solidFill>
              </a:defRPr>
            </a:lvl2pPr>
            <a:lvl3pPr>
              <a:defRPr sz="1800">
                <a:solidFill>
                  <a:srgbClr val="164F56"/>
                </a:solidFill>
              </a:defRPr>
            </a:lvl3pPr>
            <a:lvl4pPr>
              <a:defRPr sz="1600">
                <a:solidFill>
                  <a:srgbClr val="164F56"/>
                </a:solidFill>
              </a:defRPr>
            </a:lvl4pPr>
            <a:lvl5pPr>
              <a:defRPr sz="1600">
                <a:solidFill>
                  <a:srgbClr val="164F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E330-9F1F-42FC-A4A6-A46D9CDE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EA74-1043-4AEE-AAC6-51179BE3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kaidrės numerio vietos rezervavimo ženklas 5">
            <a:extLst>
              <a:ext uri="{FF2B5EF4-FFF2-40B4-BE49-F238E27FC236}">
                <a16:creationId xmlns:a16="http://schemas.microsoft.com/office/drawing/2014/main" id="{3EAAF99B-F758-06B0-BA9B-9F7B7B90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0402" y="6356350"/>
            <a:ext cx="2743200" cy="365125"/>
          </a:xfrm>
        </p:spPr>
        <p:txBody>
          <a:bodyPr/>
          <a:lstStyle/>
          <a:p>
            <a:fld id="{4981F159-E660-4FC0-912E-01C2719BC23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5F596AE9-3A74-CFFB-DEFC-41A0C1B0C885}"/>
              </a:ext>
            </a:extLst>
          </p:cNvPr>
          <p:cNvSpPr txBox="1">
            <a:spLocks/>
          </p:cNvSpPr>
          <p:nvPr userDrawn="1"/>
        </p:nvSpPr>
        <p:spPr>
          <a:xfrm>
            <a:off x="533002" y="415313"/>
            <a:ext cx="10039789" cy="49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t-LT" sz="2000" kern="1200" dirty="0">
                <a:solidFill>
                  <a:srgbClr val="164F56"/>
                </a:solidFill>
                <a:latin typeface="Exo 2 BOLD" pitchFamily="2" charset="0"/>
                <a:ea typeface="+mj-ea"/>
                <a:cs typeface="+mj-cs"/>
              </a:defRPr>
            </a:lvl1pPr>
          </a:lstStyle>
          <a:p>
            <a:endParaRPr lang="lt-LT"/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04146F97-8A82-DE09-AD66-E2B635298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4" y="70346"/>
            <a:ext cx="1545772" cy="51596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C62798-B5CE-C374-F557-3FE7757087F4}"/>
              </a:ext>
            </a:extLst>
          </p:cNvPr>
          <p:cNvCxnSpPr/>
          <p:nvPr userDrawn="1"/>
        </p:nvCxnSpPr>
        <p:spPr>
          <a:xfrm>
            <a:off x="507124" y="681598"/>
            <a:ext cx="3977031" cy="0"/>
          </a:xfrm>
          <a:prstGeom prst="line">
            <a:avLst/>
          </a:prstGeom>
          <a:ln w="19050">
            <a:solidFill>
              <a:srgbClr val="F1B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19321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53F5-FD7F-4FC8-936E-79ED6D6D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C62DA-7F96-4295-AEFA-30D2C6DDF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49A76-E84C-4CCE-BA7D-9B8D2BAB9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6E6BC-1953-45DF-8263-882EB805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910B-3D07-438C-BDBB-3FA3D0B60F55}" type="datetime1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CB4F7-69E6-4AD6-BF72-389C54D5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189A7-41D8-4BAC-8824-82EBD4AB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644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BBE1-BD40-4DEF-8E2D-235FED49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F2F14-C7CC-415F-B600-E86CFA726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A0180-EEF2-429E-BF87-300AB8FD0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FA531-2321-47AA-93C4-F2010BC0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8690-1C12-4C62-A377-A078805785F6}" type="datetime1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AD8B0-CB7F-4E7C-A78F-CAAFFA86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33EAF-F8C7-4D13-85B5-1A1AFA905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126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86BB-7CF1-4943-B69D-BD4230E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05DB2-1EA3-463E-9DD7-3DBF96CDA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54F9E-2735-474F-AA7B-80A9AFCB0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2EF2-CE11-42F2-95E4-25F737A4C2EA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2079D-132B-494A-9077-0743C23B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7F0B8-649C-4A9A-AE31-758D21CB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54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0AB12-5F28-44E7-926A-35493EC47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59F39-51F3-4256-B774-404FCAAB8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97BC7-3316-447E-8D2D-53C39B0B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56AA-3424-4AA1-918D-70DF43576860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31AF-9FB6-4F6C-BCFA-E2A08F67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23525-68DE-481A-A0CB-3AF7DE74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52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k pavadinimas">
    <p:bg>
      <p:bgPr>
        <a:solidFill>
          <a:srgbClr val="F0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7432C10D-0B50-4C94-80A2-FD22197C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3940-9890-4105-B574-51AE052C1CCD}" type="datetime1">
              <a:rPr lang="en-GB" smtClean="0"/>
              <a:t>25/03/2026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B35D27D3-6EDB-4D92-AB22-1309DA2C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4" name="Pavadinimas 1">
            <a:extLst>
              <a:ext uri="{FF2B5EF4-FFF2-40B4-BE49-F238E27FC236}">
                <a16:creationId xmlns:a16="http://schemas.microsoft.com/office/drawing/2014/main" id="{90F76522-6FA2-4E5C-092F-39548C69B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002" y="112169"/>
            <a:ext cx="10039789" cy="491590"/>
          </a:xfrm>
        </p:spPr>
        <p:txBody>
          <a:bodyPr>
            <a:normAutofit/>
          </a:bodyPr>
          <a:lstStyle>
            <a:lvl1pPr>
              <a:defRPr lang="lt-LT" sz="2000" kern="1200" dirty="0">
                <a:solidFill>
                  <a:srgbClr val="164F56"/>
                </a:solidFill>
                <a:latin typeface="Exo 2 BOLD" pitchFamily="2" charset="0"/>
                <a:ea typeface="+mj-ea"/>
                <a:cs typeface="+mj-cs"/>
              </a:defRPr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E5CAFA0-BF3E-40AA-B273-F6797DDA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4648" y="635634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D5571D0B-4E93-4FB0-87D1-6102D6EA8B30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DD9FC753-D83C-D979-C3D8-31347F814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4" y="70346"/>
            <a:ext cx="1545772" cy="515968"/>
          </a:xfrm>
          <a:prstGeom prst="rect">
            <a:avLst/>
          </a:prstGeom>
        </p:spPr>
      </p:pic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DF7F2020-9289-4310-8EE9-1367A4D67D80}"/>
              </a:ext>
            </a:extLst>
          </p:cNvPr>
          <p:cNvCxnSpPr/>
          <p:nvPr userDrawn="1"/>
        </p:nvCxnSpPr>
        <p:spPr>
          <a:xfrm>
            <a:off x="507124" y="681598"/>
            <a:ext cx="3977031" cy="0"/>
          </a:xfrm>
          <a:prstGeom prst="line">
            <a:avLst/>
          </a:prstGeom>
          <a:ln w="19050">
            <a:solidFill>
              <a:srgbClr val="F1B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07183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2B979-BEF8-4A63-BB16-B5C7E40BD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133D2-5B15-4E86-B3CD-0ACA73C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9936-99C4-4EB3-A4A4-91385377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27B4-05C8-4897-A625-D1817568B988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B8385-E91A-40C4-82CB-C7AD7B61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90286-CE69-44FA-8C6E-E6022A8C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708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DB70-2EA8-4288-9344-EF010C40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6EDE-8C1B-4AD0-B7F7-8F4299B5C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E330-9F1F-42FC-A4A6-A46D9CDE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27B4-05C8-4897-A625-D1817568B988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EA74-1043-4AEE-AAC6-51179BE3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032C-3FD7-4B73-843B-04B2B3B0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55A2CDD9-637B-987F-30AC-3D6CD6D75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4" y="70346"/>
            <a:ext cx="1545772" cy="51596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D98F66-624E-381C-7493-7A08BF76546C}"/>
              </a:ext>
            </a:extLst>
          </p:cNvPr>
          <p:cNvCxnSpPr/>
          <p:nvPr userDrawn="1"/>
        </p:nvCxnSpPr>
        <p:spPr>
          <a:xfrm>
            <a:off x="507124" y="681598"/>
            <a:ext cx="3977031" cy="0"/>
          </a:xfrm>
          <a:prstGeom prst="line">
            <a:avLst/>
          </a:prstGeom>
          <a:ln w="19050">
            <a:solidFill>
              <a:srgbClr val="F1B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84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ED29-4A06-47A1-A8B1-5560E628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27004-3E3C-4E38-8CB7-18F8BA46A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A7008-3951-440D-9CA4-E83FCBB4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27B4-05C8-4897-A625-D1817568B988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61FCF-0CFE-4972-AFD7-3B2FC286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7B5B7-4208-421D-AA29-48EBA1DB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791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AB18-CE08-4351-9B35-C9F59F8E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D638F-3DB7-4278-80DB-9EFAE8150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A0E8E-28B0-4793-88DB-67EEC3891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744E5-E246-4AC8-AE07-E7FB8645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27B4-05C8-4897-A625-D1817568B988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75073-074E-465B-8010-28088181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BBDB0-6A6B-43B0-B21D-2BDE7BC9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081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9224-AE47-46AF-A6EB-DC7E0509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57087-1DEC-436F-B7EC-C45C4811C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BA945-3C80-4DB9-88FF-2E311DAAD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714A1-EF4E-4070-88B1-DC0B202E7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0A31B-7EE4-4C20-8FB6-1540AA1E5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9AE693-235E-41BF-965F-DE622F19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27B4-05C8-4897-A625-D1817568B988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7EEAB7-C197-4F20-A512-C864129D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CD80A8-7F60-4CCB-AA97-927ED43A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43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0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ED29-4A06-47A1-A8B1-5560E628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27004-3E3C-4E38-8CB7-18F8BA46A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A7008-3951-440D-9CA4-E83FCBB4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61FCF-0CFE-4972-AFD7-3B2FC286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7B5B7-4208-421D-AA29-48EBA1DB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1C041FF-26BC-B8A6-24C7-875FC08948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132" y="133367"/>
            <a:ext cx="1445888" cy="4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9A92B1-9B5A-E5A2-011C-0E23B259054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6399" y="1246670"/>
            <a:ext cx="11249891" cy="4930293"/>
          </a:xfrm>
        </p:spPr>
        <p:txBody>
          <a:bodyPr/>
          <a:lstStyle>
            <a:lvl1pPr>
              <a:defRPr sz="2400">
                <a:solidFill>
                  <a:srgbClr val="164F56"/>
                </a:solidFill>
              </a:defRPr>
            </a:lvl1pPr>
            <a:lvl2pPr>
              <a:defRPr sz="2000">
                <a:solidFill>
                  <a:srgbClr val="164F56"/>
                </a:solidFill>
              </a:defRPr>
            </a:lvl2pPr>
            <a:lvl3pPr>
              <a:defRPr sz="1800">
                <a:solidFill>
                  <a:srgbClr val="164F56"/>
                </a:solidFill>
              </a:defRPr>
            </a:lvl3pPr>
            <a:lvl4pPr>
              <a:defRPr sz="1600">
                <a:solidFill>
                  <a:srgbClr val="164F56"/>
                </a:solidFill>
              </a:defRPr>
            </a:lvl4pPr>
            <a:lvl5pPr>
              <a:defRPr sz="1600">
                <a:solidFill>
                  <a:srgbClr val="164F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kaidrės numerio vietos rezervavimo ženklas 5">
            <a:extLst>
              <a:ext uri="{FF2B5EF4-FFF2-40B4-BE49-F238E27FC236}">
                <a16:creationId xmlns:a16="http://schemas.microsoft.com/office/drawing/2014/main" id="{683AD904-DB24-2BE9-5F49-255EB6363D93}"/>
              </a:ext>
            </a:extLst>
          </p:cNvPr>
          <p:cNvSpPr txBox="1">
            <a:spLocks/>
          </p:cNvSpPr>
          <p:nvPr userDrawn="1"/>
        </p:nvSpPr>
        <p:spPr>
          <a:xfrm>
            <a:off x="931040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81F159-E660-4FC0-912E-01C2719BC235}" type="slidenum">
              <a:rPr lang="lt-LT" smtClean="0"/>
              <a:pPr/>
              <a:t>‹#›</a:t>
            </a:fld>
            <a:endParaRPr lang="lt-LT"/>
          </a:p>
        </p:txBody>
      </p:sp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C32E3176-1C7F-B796-A7DF-0208DF667528}"/>
              </a:ext>
            </a:extLst>
          </p:cNvPr>
          <p:cNvCxnSpPr/>
          <p:nvPr userDrawn="1"/>
        </p:nvCxnSpPr>
        <p:spPr>
          <a:xfrm>
            <a:off x="515913" y="966263"/>
            <a:ext cx="3977031" cy="0"/>
          </a:xfrm>
          <a:prstGeom prst="line">
            <a:avLst/>
          </a:prstGeom>
          <a:ln w="19050">
            <a:solidFill>
              <a:srgbClr val="F1B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vadinimas 1">
            <a:extLst>
              <a:ext uri="{FF2B5EF4-FFF2-40B4-BE49-F238E27FC236}">
                <a16:creationId xmlns:a16="http://schemas.microsoft.com/office/drawing/2014/main" id="{55320C73-7BDB-1145-329C-A26B8DDB2821}"/>
              </a:ext>
            </a:extLst>
          </p:cNvPr>
          <p:cNvSpPr txBox="1">
            <a:spLocks/>
          </p:cNvSpPr>
          <p:nvPr userDrawn="1"/>
        </p:nvSpPr>
        <p:spPr>
          <a:xfrm>
            <a:off x="533002" y="415313"/>
            <a:ext cx="10039789" cy="49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t-LT" sz="2000" kern="1200" dirty="0">
                <a:solidFill>
                  <a:srgbClr val="164F56"/>
                </a:solidFill>
                <a:latin typeface="Exo 2 BOLD" pitchFamily="2" charset="0"/>
                <a:ea typeface="+mj-ea"/>
                <a:cs typeface="+mj-cs"/>
              </a:defRPr>
            </a:lvl1pPr>
          </a:lstStyle>
          <a:p>
            <a:endParaRPr lang="lt-LT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4F84B7-8869-D239-E1BD-8464CD337A7A}"/>
              </a:ext>
            </a:extLst>
          </p:cNvPr>
          <p:cNvSpPr txBox="1">
            <a:spLocks/>
          </p:cNvSpPr>
          <p:nvPr userDrawn="1"/>
        </p:nvSpPr>
        <p:spPr>
          <a:xfrm>
            <a:off x="406399" y="185737"/>
            <a:ext cx="10289310" cy="721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rgbClr val="164F5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3555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8B028-F697-47F4-BC99-7A6C45B8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DC51F-7128-4E6D-816A-63BC6912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27B4-05C8-4897-A625-D1817568B988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8870F-FAB5-4300-B5EA-9DF5FFB6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25227-E716-4D25-A986-CC55FFF8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10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283E0-DAFB-45B4-A882-522C82330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27B4-05C8-4897-A625-D1817568B988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076DC-5168-41E7-9FDB-E3D64FCA2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C4C81-57FC-46BF-A2BA-84F9925D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580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53F5-FD7F-4FC8-936E-79ED6D6D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C62DA-7F96-4295-AEFA-30D2C6DDF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49A76-E84C-4CCE-BA7D-9B8D2BAB9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6E6BC-1953-45DF-8263-882EB805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27B4-05C8-4897-A625-D1817568B988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CB4F7-69E6-4AD6-BF72-389C54D5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189A7-41D8-4BAC-8824-82EBD4AB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03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BBE1-BD40-4DEF-8E2D-235FED49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F2F14-C7CC-415F-B600-E86CFA726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A0180-EEF2-429E-BF87-300AB8FD0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FA531-2321-47AA-93C4-F2010BC0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27B4-05C8-4897-A625-D1817568B988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AD8B0-CB7F-4E7C-A78F-CAAFFA86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33EAF-F8C7-4D13-85B5-1A1AFA905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595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86BB-7CF1-4943-B69D-BD4230E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05DB2-1EA3-463E-9DD7-3DBF96CDA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54F9E-2735-474F-AA7B-80A9AFCB0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27B4-05C8-4897-A625-D1817568B988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2079D-132B-494A-9077-0743C23B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7F0B8-649C-4A9A-AE31-758D21CB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11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0AB12-5F28-44E7-926A-35493EC47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59F39-51F3-4256-B774-404FCAAB8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97BC7-3316-447E-8D2D-53C39B0B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27B4-05C8-4897-A625-D1817568B988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31AF-9FB6-4F6C-BCFA-E2A08F67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23525-68DE-481A-A0CB-3AF7DE74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162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64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2B979-BEF8-4A63-BB16-B5C7E40BD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133D2-5B15-4E86-B3CD-0ACA73C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9936-99C4-4EB3-A4A4-91385377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B8385-E91A-40C4-82CB-C7AD7B61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90286-CE69-44FA-8C6E-E6022A8C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535173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DB70-2EA8-4288-9344-EF010C40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6EDE-8C1B-4AD0-B7F7-8F4299B5C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E330-9F1F-42FC-A4A6-A46D9CDE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EA74-1043-4AEE-AAC6-51179BE3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032C-3FD7-4B73-843B-04B2B3B0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8E199C-67F1-4D31-A171-661A4A0AA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164" y="185738"/>
            <a:ext cx="1111542" cy="2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25689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DB70-2EA8-4288-9344-EF010C408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93" y="140494"/>
            <a:ext cx="8982469" cy="442784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275E6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6EDE-8C1B-4AD0-B7F7-8F4299B5C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94" y="905773"/>
            <a:ext cx="11438628" cy="5253937"/>
          </a:xfrm>
        </p:spPr>
        <p:txBody>
          <a:bodyPr/>
          <a:lstStyle>
            <a:lvl2pPr marL="685800" indent="-228600">
              <a:buFont typeface="Calibri" panose="020F0502020204030204" pitchFamily="34" charset="0"/>
              <a:buChar char="‒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E330-9F1F-42FC-A4A6-A46D9CDE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EA74-1043-4AEE-AAC6-51179BE3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032C-3FD7-4B73-843B-04B2B3B0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506" y="6356350"/>
            <a:ext cx="2743200" cy="365125"/>
          </a:xfrm>
        </p:spPr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75F382-7726-78C7-EFE7-63F98412F638}"/>
              </a:ext>
            </a:extLst>
          </p:cNvPr>
          <p:cNvCxnSpPr/>
          <p:nvPr userDrawn="1"/>
        </p:nvCxnSpPr>
        <p:spPr>
          <a:xfrm>
            <a:off x="507124" y="681598"/>
            <a:ext cx="3977031" cy="0"/>
          </a:xfrm>
          <a:prstGeom prst="line">
            <a:avLst/>
          </a:prstGeom>
          <a:ln w="19050">
            <a:solidFill>
              <a:srgbClr val="F1B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2494ABDA-F37E-2312-A7B1-F95076112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4" y="70346"/>
            <a:ext cx="1545772" cy="5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4239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ED29-4A06-47A1-A8B1-5560E628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27004-3E3C-4E38-8CB7-18F8BA46A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A7008-3951-440D-9CA4-E83FCBB4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61FCF-0CFE-4972-AFD7-3B2FC286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7B5B7-4208-421D-AA29-48EBA1DB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47513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AB18-CE08-4351-9B35-C9F59F8E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D638F-3DB7-4278-80DB-9EFAE8150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A0E8E-28B0-4793-88DB-67EEC3891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744E5-E246-4AC8-AE07-E7FB8645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75073-074E-465B-8010-28088181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BBDB0-6A6B-43B0-B21D-2BDE7BC9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24E690B-398B-814A-FAEB-42973F628F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132" y="133367"/>
            <a:ext cx="1445888" cy="4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E782C6-78C9-1F56-A689-C97C137117A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6399" y="1246670"/>
            <a:ext cx="11249891" cy="4930293"/>
          </a:xfrm>
        </p:spPr>
        <p:txBody>
          <a:bodyPr/>
          <a:lstStyle>
            <a:lvl1pPr>
              <a:defRPr sz="2400">
                <a:solidFill>
                  <a:srgbClr val="164F56"/>
                </a:solidFill>
              </a:defRPr>
            </a:lvl1pPr>
            <a:lvl2pPr>
              <a:defRPr sz="2000">
                <a:solidFill>
                  <a:srgbClr val="164F56"/>
                </a:solidFill>
              </a:defRPr>
            </a:lvl2pPr>
            <a:lvl3pPr>
              <a:defRPr sz="1800">
                <a:solidFill>
                  <a:srgbClr val="164F56"/>
                </a:solidFill>
              </a:defRPr>
            </a:lvl3pPr>
            <a:lvl4pPr>
              <a:defRPr sz="1600">
                <a:solidFill>
                  <a:srgbClr val="164F56"/>
                </a:solidFill>
              </a:defRPr>
            </a:lvl4pPr>
            <a:lvl5pPr>
              <a:defRPr sz="1600">
                <a:solidFill>
                  <a:srgbClr val="164F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kaidrės numerio vietos rezervavimo ženklas 5">
            <a:extLst>
              <a:ext uri="{FF2B5EF4-FFF2-40B4-BE49-F238E27FC236}">
                <a16:creationId xmlns:a16="http://schemas.microsoft.com/office/drawing/2014/main" id="{9CD2A691-722E-C2B4-B92A-D35AAEB1FE1B}"/>
              </a:ext>
            </a:extLst>
          </p:cNvPr>
          <p:cNvSpPr txBox="1">
            <a:spLocks/>
          </p:cNvSpPr>
          <p:nvPr userDrawn="1"/>
        </p:nvSpPr>
        <p:spPr>
          <a:xfrm>
            <a:off x="931040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81F159-E660-4FC0-912E-01C2719BC235}" type="slidenum">
              <a:rPr lang="lt-LT" smtClean="0"/>
              <a:pPr/>
              <a:t>‹#›</a:t>
            </a:fld>
            <a:endParaRPr lang="lt-LT"/>
          </a:p>
        </p:txBody>
      </p:sp>
      <p:cxnSp>
        <p:nvCxnSpPr>
          <p:cNvPr id="11" name="Straight Connector 5">
            <a:extLst>
              <a:ext uri="{FF2B5EF4-FFF2-40B4-BE49-F238E27FC236}">
                <a16:creationId xmlns:a16="http://schemas.microsoft.com/office/drawing/2014/main" id="{22C5F4D3-2E70-878F-80FE-07C8A3EDD77E}"/>
              </a:ext>
            </a:extLst>
          </p:cNvPr>
          <p:cNvCxnSpPr/>
          <p:nvPr userDrawn="1"/>
        </p:nvCxnSpPr>
        <p:spPr>
          <a:xfrm>
            <a:off x="515913" y="966263"/>
            <a:ext cx="3977031" cy="0"/>
          </a:xfrm>
          <a:prstGeom prst="line">
            <a:avLst/>
          </a:prstGeom>
          <a:ln w="19050">
            <a:solidFill>
              <a:srgbClr val="F1B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vadinimas 1">
            <a:extLst>
              <a:ext uri="{FF2B5EF4-FFF2-40B4-BE49-F238E27FC236}">
                <a16:creationId xmlns:a16="http://schemas.microsoft.com/office/drawing/2014/main" id="{F953A475-261E-398E-A0C6-C30E69A7AA6D}"/>
              </a:ext>
            </a:extLst>
          </p:cNvPr>
          <p:cNvSpPr txBox="1">
            <a:spLocks/>
          </p:cNvSpPr>
          <p:nvPr userDrawn="1"/>
        </p:nvSpPr>
        <p:spPr>
          <a:xfrm>
            <a:off x="533002" y="415313"/>
            <a:ext cx="10039789" cy="49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t-LT" sz="2000" kern="1200" dirty="0">
                <a:solidFill>
                  <a:srgbClr val="164F56"/>
                </a:solidFill>
                <a:latin typeface="Exo 2 BOLD" pitchFamily="2" charset="0"/>
                <a:ea typeface="+mj-ea"/>
                <a:cs typeface="+mj-cs"/>
              </a:defRPr>
            </a:lvl1pPr>
          </a:lstStyle>
          <a:p>
            <a:endParaRPr lang="lt-LT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7E8EAC-BDE4-28B3-423B-F02139DF7BC4}"/>
              </a:ext>
            </a:extLst>
          </p:cNvPr>
          <p:cNvSpPr txBox="1">
            <a:spLocks/>
          </p:cNvSpPr>
          <p:nvPr userDrawn="1"/>
        </p:nvSpPr>
        <p:spPr>
          <a:xfrm>
            <a:off x="406399" y="185737"/>
            <a:ext cx="10289310" cy="721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rgbClr val="164F5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937544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AB18-CE08-4351-9B35-C9F59F8E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D638F-3DB7-4278-80DB-9EFAE8150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A0E8E-28B0-4793-88DB-67EEC3891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744E5-E246-4AC8-AE07-E7FB8645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75073-074E-465B-8010-28088181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BBDB0-6A6B-43B0-B21D-2BDE7BC9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544919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9224-AE47-46AF-A6EB-DC7E0509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57087-1DEC-436F-B7EC-C45C4811C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BA945-3C80-4DB9-88FF-2E311DAAD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714A1-EF4E-4070-88B1-DC0B202E7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0A31B-7EE4-4C20-8FB6-1540AA1E5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9AE693-235E-41BF-965F-DE622F19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7EEAB7-C197-4F20-A512-C864129D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CD80A8-7F60-4CCB-AA97-927ED43A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23869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8B028-F697-47F4-BC99-7A6C45B8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DC51F-7128-4E6D-816A-63BC6912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8870F-FAB5-4300-B5EA-9DF5FFB6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25227-E716-4D25-A986-CC55FFF8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695083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283E0-DAFB-45B4-A882-522C82330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076DC-5168-41E7-9FDB-E3D64FCA2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C4C81-57FC-46BF-A2BA-84F9925D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3E6CF8-838C-4488-DA6B-E4F151A6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27" y="236433"/>
            <a:ext cx="9295664" cy="442784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275E63"/>
                </a:solidFill>
              </a:defRPr>
            </a:lvl1pPr>
          </a:lstStyle>
          <a:p>
            <a:endParaRPr lang="en-GB"/>
          </a:p>
        </p:txBody>
      </p:sp>
      <p:pic>
        <p:nvPicPr>
          <p:cNvPr id="6" name="Picture 5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6CA9BB67-397A-22B2-DA8B-5C16623B4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223" y="129956"/>
            <a:ext cx="614304" cy="444009"/>
          </a:xfrm>
          <a:prstGeom prst="rect">
            <a:avLst/>
          </a:prstGeom>
        </p:spPr>
      </p:pic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B68AA25B-127B-C71C-7273-4F8F9D96D516}"/>
              </a:ext>
            </a:extLst>
          </p:cNvPr>
          <p:cNvCxnSpPr>
            <a:cxnSpLocks/>
          </p:cNvCxnSpPr>
          <p:nvPr userDrawn="1"/>
        </p:nvCxnSpPr>
        <p:spPr>
          <a:xfrm>
            <a:off x="199626" y="801996"/>
            <a:ext cx="4293318" cy="0"/>
          </a:xfrm>
          <a:prstGeom prst="line">
            <a:avLst/>
          </a:prstGeom>
          <a:ln w="19050">
            <a:solidFill>
              <a:srgbClr val="F1B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2B065D85-E76E-B049-4A4E-61F28E75C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6486" y="209154"/>
            <a:ext cx="1111542" cy="285615"/>
          </a:xfrm>
          <a:prstGeom prst="rect">
            <a:avLst/>
          </a:prstGeom>
        </p:spPr>
      </p:pic>
      <p:pic>
        <p:nvPicPr>
          <p:cNvPr id="9" name="Paveikslėlis 1302130328" descr="Paveikslėlis, kuriame yra Šriftas, Grafika, tekstas, ekrano kopija&#10;&#10;Automatiškai sugeneruotas aprašymas">
            <a:extLst>
              <a:ext uri="{FF2B5EF4-FFF2-40B4-BE49-F238E27FC236}">
                <a16:creationId xmlns:a16="http://schemas.microsoft.com/office/drawing/2014/main" id="{8A41C7DD-EB86-DA80-90F4-39C0CE754F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722" y="129956"/>
            <a:ext cx="767779" cy="439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605810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53F5-FD7F-4FC8-936E-79ED6D6D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C62DA-7F96-4295-AEFA-30D2C6DDF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49A76-E84C-4CCE-BA7D-9B8D2BAB9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6E6BC-1953-45DF-8263-882EB805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CB4F7-69E6-4AD6-BF72-389C54D5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189A7-41D8-4BAC-8824-82EBD4AB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76143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BBE1-BD40-4DEF-8E2D-235FED49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F2F14-C7CC-415F-B600-E86CFA726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A0180-EEF2-429E-BF87-300AB8FD0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FA531-2321-47AA-93C4-F2010BC0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AD8B0-CB7F-4E7C-A78F-CAAFFA86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33EAF-F8C7-4D13-85B5-1A1AFA905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71824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86BB-7CF1-4943-B69D-BD4230E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05DB2-1EA3-463E-9DD7-3DBF96CDA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54F9E-2735-474F-AA7B-80A9AFCB0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2079D-132B-494A-9077-0743C23B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7F0B8-649C-4A9A-AE31-758D21CB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998274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0AB12-5F28-44E7-926A-35493EC47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59F39-51F3-4256-B774-404FCAAB8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97BC7-3316-447E-8D2D-53C39B0B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31AF-9FB6-4F6C-BCFA-E2A08F67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23525-68DE-481A-A0CB-3AF7DE74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234433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k pavadinimas">
    <p:bg>
      <p:bgPr>
        <a:solidFill>
          <a:srgbClr val="F0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7432C10D-0B50-4C94-80A2-FD22197C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3940-9890-4105-B574-51AE052C1CCD}" type="datetime1">
              <a:rPr lang="en-GB" smtClean="0"/>
              <a:t>25/03/2026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B35D27D3-6EDB-4D92-AB22-1309DA2C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4" name="Pavadinimas 1">
            <a:extLst>
              <a:ext uri="{FF2B5EF4-FFF2-40B4-BE49-F238E27FC236}">
                <a16:creationId xmlns:a16="http://schemas.microsoft.com/office/drawing/2014/main" id="{90F76522-6FA2-4E5C-092F-39548C69B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002" y="396841"/>
            <a:ext cx="10039789" cy="491590"/>
          </a:xfrm>
        </p:spPr>
        <p:txBody>
          <a:bodyPr>
            <a:normAutofit/>
          </a:bodyPr>
          <a:lstStyle>
            <a:lvl1pPr>
              <a:defRPr lang="lt-LT" sz="2000" kern="1200" dirty="0">
                <a:solidFill>
                  <a:srgbClr val="164F56"/>
                </a:solidFill>
                <a:latin typeface="Exo 2 BOLD" pitchFamily="2" charset="0"/>
                <a:ea typeface="+mj-ea"/>
                <a:cs typeface="+mj-cs"/>
              </a:defRPr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E5CAFA0-BF3E-40AA-B273-F6797DDA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4648" y="635634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D5571D0B-4E93-4FB0-87D1-6102D6EA8B30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DD9FC753-D83C-D979-C3D8-31347F814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4" y="70346"/>
            <a:ext cx="1545772" cy="5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2925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AC28B2F-4BD7-4027-9B23-28FF0B8D9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36267AE-D018-4B82-A378-D10156C01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B80598E-526D-4742-ABB0-FDBE4935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2CFE244-06A2-4144-A359-CAA18F56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C024944-5D74-4ED3-AF0F-6FE5DB86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F159-E660-4FC0-912E-01C2719BC2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4219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DB70-2EA8-4288-9344-EF010C40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6EDE-8C1B-4AD0-B7F7-8F4299B5C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E330-9F1F-42FC-A4A6-A46D9CDE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EA74-1043-4AEE-AAC6-51179BE3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8E199C-67F1-4D31-A171-661A4A0AA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164" y="185738"/>
            <a:ext cx="1111542" cy="285615"/>
          </a:xfrm>
          <a:prstGeom prst="rect">
            <a:avLst/>
          </a:prstGeom>
        </p:spPr>
      </p:pic>
      <p:sp>
        <p:nvSpPr>
          <p:cNvPr id="7" name="Skaidrės numerio vietos rezervavimo ženklas 5">
            <a:extLst>
              <a:ext uri="{FF2B5EF4-FFF2-40B4-BE49-F238E27FC236}">
                <a16:creationId xmlns:a16="http://schemas.microsoft.com/office/drawing/2014/main" id="{A907E2D8-C267-3767-5A32-506D43C2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0402" y="6356350"/>
            <a:ext cx="2743200" cy="365125"/>
          </a:xfrm>
        </p:spPr>
        <p:txBody>
          <a:bodyPr/>
          <a:lstStyle/>
          <a:p>
            <a:fld id="{4981F159-E660-4FC0-912E-01C2719BC23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5594450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bg>
      <p:bgPr>
        <a:solidFill>
          <a:srgbClr val="F0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EAD03C5-9D84-4609-A90B-A80800EAF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26" y="1097936"/>
            <a:ext cx="11853976" cy="507902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45300A3-287A-4B43-901E-BA5C3935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0402" y="6356350"/>
            <a:ext cx="2743200" cy="365125"/>
          </a:xfrm>
        </p:spPr>
        <p:txBody>
          <a:bodyPr/>
          <a:lstStyle/>
          <a:p>
            <a:fld id="{4981F159-E660-4FC0-912E-01C2719BC235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9" name="Graphic 13">
            <a:extLst>
              <a:ext uri="{FF2B5EF4-FFF2-40B4-BE49-F238E27FC236}">
                <a16:creationId xmlns:a16="http://schemas.microsoft.com/office/drawing/2014/main" id="{4323CE7F-1FFE-4038-02DA-6247CA13C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3288" y="136525"/>
            <a:ext cx="1550314" cy="3983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0C931E-B1E4-8E71-2875-19C9FC01E949}"/>
              </a:ext>
            </a:extLst>
          </p:cNvPr>
          <p:cNvCxnSpPr>
            <a:cxnSpLocks/>
          </p:cNvCxnSpPr>
          <p:nvPr userDrawn="1"/>
        </p:nvCxnSpPr>
        <p:spPr>
          <a:xfrm>
            <a:off x="199626" y="829704"/>
            <a:ext cx="4293318" cy="0"/>
          </a:xfrm>
          <a:prstGeom prst="line">
            <a:avLst/>
          </a:prstGeom>
          <a:ln w="19050">
            <a:solidFill>
              <a:srgbClr val="F1B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vadinimas 1">
            <a:extLst>
              <a:ext uri="{FF2B5EF4-FFF2-40B4-BE49-F238E27FC236}">
                <a16:creationId xmlns:a16="http://schemas.microsoft.com/office/drawing/2014/main" id="{0444020B-120C-70C1-C7CA-5EDA4AA5D1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626" y="151043"/>
            <a:ext cx="10163574" cy="641717"/>
          </a:xfrm>
        </p:spPr>
        <p:txBody>
          <a:bodyPr>
            <a:normAutofit/>
          </a:bodyPr>
          <a:lstStyle>
            <a:lvl1pPr>
              <a:defRPr lang="lt-LT" sz="2800" b="1" kern="1200" dirty="0">
                <a:solidFill>
                  <a:srgbClr val="164F5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lt-LT"/>
              <a:t>ĮVESKITE TEKSTĄ</a:t>
            </a:r>
          </a:p>
        </p:txBody>
      </p:sp>
    </p:spTree>
    <p:extLst>
      <p:ext uri="{BB962C8B-B14F-4D97-AF65-F5344CB8AC3E}">
        <p14:creationId xmlns:p14="http://schemas.microsoft.com/office/powerpoint/2010/main" val="16645444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urinio vietos rezervavimo ženklas 2">
            <a:extLst>
              <a:ext uri="{FF2B5EF4-FFF2-40B4-BE49-F238E27FC236}">
                <a16:creationId xmlns:a16="http://schemas.microsoft.com/office/drawing/2014/main" id="{18FC0936-BE2C-DCBC-A5DE-0281695A0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26" y="1097936"/>
            <a:ext cx="11853976" cy="507902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13" name="Skaidrės numerio vietos rezervavimo ženklas 5">
            <a:extLst>
              <a:ext uri="{FF2B5EF4-FFF2-40B4-BE49-F238E27FC236}">
                <a16:creationId xmlns:a16="http://schemas.microsoft.com/office/drawing/2014/main" id="{B04908DA-9C65-4EE0-C6B5-11A62463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0402" y="6356350"/>
            <a:ext cx="2743200" cy="365125"/>
          </a:xfrm>
        </p:spPr>
        <p:txBody>
          <a:bodyPr/>
          <a:lstStyle/>
          <a:p>
            <a:fld id="{4981F159-E660-4FC0-912E-01C2719BC235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9E7CD07-104D-CCA1-7BDC-BB4D6C05F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3288" y="136525"/>
            <a:ext cx="1550314" cy="398357"/>
          </a:xfrm>
          <a:prstGeom prst="rect">
            <a:avLst/>
          </a:prstGeom>
        </p:spPr>
      </p:pic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85201988-1722-D042-05AC-5E699990C5FD}"/>
              </a:ext>
            </a:extLst>
          </p:cNvPr>
          <p:cNvCxnSpPr>
            <a:cxnSpLocks/>
          </p:cNvCxnSpPr>
          <p:nvPr userDrawn="1"/>
        </p:nvCxnSpPr>
        <p:spPr>
          <a:xfrm>
            <a:off x="199626" y="829704"/>
            <a:ext cx="4293318" cy="0"/>
          </a:xfrm>
          <a:prstGeom prst="line">
            <a:avLst/>
          </a:prstGeom>
          <a:ln w="19050">
            <a:solidFill>
              <a:srgbClr val="F1B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vadinimas 1">
            <a:extLst>
              <a:ext uri="{FF2B5EF4-FFF2-40B4-BE49-F238E27FC236}">
                <a16:creationId xmlns:a16="http://schemas.microsoft.com/office/drawing/2014/main" id="{906EE16F-9F1B-0F72-4B27-0077BDB462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626" y="151043"/>
            <a:ext cx="10163574" cy="641717"/>
          </a:xfrm>
        </p:spPr>
        <p:txBody>
          <a:bodyPr>
            <a:normAutofit/>
          </a:bodyPr>
          <a:lstStyle>
            <a:lvl1pPr>
              <a:defRPr lang="lt-LT" sz="2800" b="1" kern="1200" dirty="0">
                <a:solidFill>
                  <a:srgbClr val="164F5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lt-LT"/>
              <a:t>ĮVESKITE TEKSTĄ</a:t>
            </a:r>
          </a:p>
        </p:txBody>
      </p:sp>
    </p:spTree>
    <p:extLst>
      <p:ext uri="{BB962C8B-B14F-4D97-AF65-F5344CB8AC3E}">
        <p14:creationId xmlns:p14="http://schemas.microsoft.com/office/powerpoint/2010/main" val="5904608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E900EAB-4117-43AE-9BFB-A13B9A4E5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13D1C2B-30E7-4B0E-BAAE-52C26B7BC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67C674A-8E81-4B70-B6B4-50BE8EB8C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56452C09-F602-40D2-9023-95B412E4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A56D00F9-21D7-4505-91B9-3ECA5A06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E024A4F-83A9-422F-8E77-842104B5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F159-E660-4FC0-912E-01C2719BC2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817691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A3FE30E-3EBE-4D3B-AB9B-E24BFAA10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EF84FC2-E8AA-417E-A2F2-B5F975571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53A770D2-7BB0-451B-97EE-12CB5B02D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3AAE772E-355E-499B-A03E-446EFBD73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64C717CB-E7AD-4694-B6E9-EDA4C67E3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CB736C79-ABBE-47B1-AEAE-008D874C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5FB83A59-4F38-475B-B49D-8D3BE92E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8BC41C70-7856-40EA-8E69-71C97F71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F159-E660-4FC0-912E-01C2719BC2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93456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C95E847-1C6A-479B-8352-E9594D40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7432C10D-0B50-4C94-80A2-FD22197C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B35D27D3-6EDB-4D92-AB22-1309DA2C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E5CAFA0-BF3E-40AA-B273-F6797DDA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F159-E660-4FC0-912E-01C2719BC2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8447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3F81DAE1-2BCE-4223-A1BC-0F40856A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C0174E09-DF11-4CC1-91FB-3B531607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16EEE428-F88C-44C4-AFA9-4BF262D9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F159-E660-4FC0-912E-01C2719BC2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961480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FFA9E41-A6CD-4D46-B020-E6452E78A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ACFB214-299F-45C5-B65A-AEC25CFB3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209C4792-3532-4C57-884D-2630D5FD6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CD488E31-224C-466D-BA50-6BE75FED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63692FCA-0EE4-49F8-9AD8-78F2180F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1A21DB5E-BDD4-400F-8D02-AE30228F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F159-E660-4FC0-912E-01C2719BC2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55567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D67677-8235-43DD-8E70-C5C7AC53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C5CC0D06-3E23-4CA1-9052-6140A8AFD8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9F61F3E8-5BA1-461B-8EA5-C4C30CFD0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C087EDA4-0ACC-465D-AC28-B8A044EE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A94B1942-F5C3-4FC3-89AA-CCD731A8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FCD519E6-EA41-44D4-A88B-005F5445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F159-E660-4FC0-912E-01C2719BC2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474351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702358C-261F-4E78-8108-DDD000E3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4BC57C8C-A32B-4EEC-850E-22CB937A4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C33D32C-CEC6-4FD8-85D7-40410FEE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A577F30-692C-40E7-85AF-4C37782D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29EA63B-AB5C-479E-BA6B-7FE05541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F159-E660-4FC0-912E-01C2719BC2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15681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FA7AC002-34E0-43E6-A08E-BDC6C8BE6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48334F6D-CA4D-4DE4-92DE-274BAB2A9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1E8A60A-88D1-477A-AE39-4F66040B4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EDC1306-4C6E-430D-9991-B8FE718DA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636EE4F-2221-49DD-A1BE-BF7CC5D7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F159-E660-4FC0-912E-01C2719BC2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0465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DB70-2EA8-4288-9344-EF010C40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6EDE-8C1B-4AD0-B7F7-8F4299B5C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E330-9F1F-42FC-A4A6-A46D9CDE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EA74-1043-4AEE-AAC6-51179BE3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032C-3FD7-4B73-843B-04B2B3B0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630906" cy="365125"/>
          </a:xfrm>
        </p:spPr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8E199C-67F1-4D31-A171-661A4A0AA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164" y="185738"/>
            <a:ext cx="1111542" cy="2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6982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2B979-BEF8-4A63-BB16-B5C7E40BD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133D2-5B15-4E86-B3CD-0ACA73C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9936-99C4-4EB3-A4A4-91385377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50C5-9C9C-43BE-8215-AE8B630BEC80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B8385-E91A-40C4-82CB-C7AD7B61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90286-CE69-44FA-8C6E-E6022A8C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3697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DB70-2EA8-4288-9344-EF010C40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6EDE-8C1B-4AD0-B7F7-8F4299B5C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E330-9F1F-42FC-A4A6-A46D9CDE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AF41-6C88-43EF-8122-9693DB5E1F04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EA74-1043-4AEE-AAC6-51179BE3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032C-3FD7-4B73-843B-04B2B3B0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8E199C-67F1-4D31-A171-661A4A0AA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164" y="185738"/>
            <a:ext cx="1111542" cy="285615"/>
          </a:xfrm>
          <a:prstGeom prst="rect">
            <a:avLst/>
          </a:prstGeom>
        </p:spPr>
      </p:pic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A15B578D-00FF-B07F-B726-E50300609A29}"/>
              </a:ext>
            </a:extLst>
          </p:cNvPr>
          <p:cNvCxnSpPr/>
          <p:nvPr userDrawn="1"/>
        </p:nvCxnSpPr>
        <p:spPr>
          <a:xfrm>
            <a:off x="507124" y="681598"/>
            <a:ext cx="3977031" cy="0"/>
          </a:xfrm>
          <a:prstGeom prst="line">
            <a:avLst/>
          </a:prstGeom>
          <a:ln w="19050">
            <a:solidFill>
              <a:srgbClr val="F1B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5246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DB70-2EA8-4288-9344-EF010C40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6EDE-8C1B-4AD0-B7F7-8F4299B5C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E330-9F1F-42FC-A4A6-A46D9CDE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8455-66DF-4FDF-A197-5C41EA37ED3D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EA74-1043-4AEE-AAC6-51179BE3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032C-3FD7-4B73-843B-04B2B3B0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8E199C-67F1-4D31-A171-661A4A0AA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164" y="185738"/>
            <a:ext cx="1111542" cy="2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033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DB70-2EA8-4288-9344-EF010C40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6EDE-8C1B-4AD0-B7F7-8F4299B5C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E330-9F1F-42FC-A4A6-A46D9CDE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443C-7F20-41B1-A017-A01A479B5469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EA74-1043-4AEE-AAC6-51179BE3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032C-3FD7-4B73-843B-04B2B3B0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8E199C-67F1-4D31-A171-661A4A0AA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164" y="185738"/>
            <a:ext cx="1111542" cy="2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551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DB70-2EA8-4288-9344-EF010C40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6EDE-8C1B-4AD0-B7F7-8F4299B5C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E330-9F1F-42FC-A4A6-A46D9CDE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E351-ED10-4005-916C-149CA99F7D47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EA74-1043-4AEE-AAC6-51179BE3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032C-3FD7-4B73-843B-04B2B3B0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8E199C-67F1-4D31-A171-661A4A0AA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164" y="185738"/>
            <a:ext cx="1111542" cy="2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585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DB70-2EA8-4288-9344-EF010C40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6EDE-8C1B-4AD0-B7F7-8F4299B5C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E330-9F1F-42FC-A4A6-A46D9CDE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78BB-8E7B-449A-8568-E87133B0A0BA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EA74-1043-4AEE-AAC6-51179BE3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032C-3FD7-4B73-843B-04B2B3B0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8E199C-67F1-4D31-A171-661A4A0AA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164" y="185738"/>
            <a:ext cx="1111542" cy="2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083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DB70-2EA8-4288-9344-EF010C40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6EDE-8C1B-4AD0-B7F7-8F4299B5C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E330-9F1F-42FC-A4A6-A46D9CDE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BF2D-F2C1-4088-86A9-2D451D488E06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EA74-1043-4AEE-AAC6-51179BE3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032C-3FD7-4B73-843B-04B2B3B0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8E199C-67F1-4D31-A171-661A4A0AA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164" y="185738"/>
            <a:ext cx="1111542" cy="2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38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DB70-2EA8-4288-9344-EF010C40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6EDE-8C1B-4AD0-B7F7-8F4299B5C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E330-9F1F-42FC-A4A6-A46D9CDE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C66-5FF8-43DF-80FD-83B8F9E04CC3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EA74-1043-4AEE-AAC6-51179BE3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032C-3FD7-4B73-843B-04B2B3B0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8E199C-67F1-4D31-A171-661A4A0AA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164" y="185738"/>
            <a:ext cx="1111542" cy="2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251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DB70-2EA8-4288-9344-EF010C40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6EDE-8C1B-4AD0-B7F7-8F4299B5C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E330-9F1F-42FC-A4A6-A46D9CDE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781F-B444-439E-AE4C-05302E688A59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EA74-1043-4AEE-AAC6-51179BE3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032C-3FD7-4B73-843B-04B2B3B0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8E199C-67F1-4D31-A171-661A4A0AA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164" y="185738"/>
            <a:ext cx="1111542" cy="2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111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ED29-4A06-47A1-A8B1-5560E628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27004-3E3C-4E38-8CB7-18F8BA46A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A7008-3951-440D-9CA4-E83FCBB4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A6E1-15CA-4B7A-8AEE-776FD9F84FF6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61FCF-0CFE-4972-AFD7-3B2FC286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7B5B7-4208-421D-AA29-48EBA1DB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3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DB70-2EA8-4288-9344-EF010C40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6EDE-8C1B-4AD0-B7F7-8F4299B5C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E330-9F1F-42FC-A4A6-A46D9CDE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EA74-1043-4AEE-AAC6-51179BE3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032C-3FD7-4B73-843B-04B2B3B0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69106" cy="365125"/>
          </a:xfrm>
        </p:spPr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8E199C-67F1-4D31-A171-661A4A0AA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8164" y="185738"/>
            <a:ext cx="1111542" cy="2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43998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AB18-CE08-4351-9B35-C9F59F8E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D638F-3DB7-4278-80DB-9EFAE8150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A0E8E-28B0-4793-88DB-67EEC3891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744E5-E246-4AC8-AE07-E7FB8645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3557-2EA5-4D7B-8757-250922CED0C4}" type="datetime1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75073-074E-465B-8010-28088181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BBDB0-6A6B-43B0-B21D-2BDE7BC9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947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9224-AE47-46AF-A6EB-DC7E0509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57087-1DEC-436F-B7EC-C45C4811C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BA945-3C80-4DB9-88FF-2E311DAAD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714A1-EF4E-4070-88B1-DC0B202E7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0A31B-7EE4-4C20-8FB6-1540AA1E5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9AE693-235E-41BF-965F-DE622F19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DC49-3FEF-4A87-9C35-8F7FAA5026F1}" type="datetime1">
              <a:rPr lang="en-GB" smtClean="0"/>
              <a:t>25/03/2026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7EEAB7-C197-4F20-A512-C864129D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CD80A8-7F60-4CCB-AA97-927ED43A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118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8B028-F697-47F4-BC99-7A6C45B8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DC51F-7128-4E6D-816A-63BC6912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084A-4548-4361-A4CD-867D4A25C4E1}" type="datetime1">
              <a:rPr lang="en-GB" smtClean="0"/>
              <a:t>25/03/2026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8870F-FAB5-4300-B5EA-9DF5FFB6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25227-E716-4D25-A986-CC55FFF8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637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283E0-DAFB-45B4-A882-522C82330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AF47-1412-4D97-9854-25243C4874D8}" type="datetime1">
              <a:rPr lang="en-GB" smtClean="0"/>
              <a:t>25/03/2026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076DC-5168-41E7-9FDB-E3D64FCA2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C4C81-57FC-46BF-A2BA-84F9925D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6908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53F5-FD7F-4FC8-936E-79ED6D6D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C62DA-7F96-4295-AEFA-30D2C6DDF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49A76-E84C-4CCE-BA7D-9B8D2BAB9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6E6BC-1953-45DF-8263-882EB805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64CA-9DDE-4986-A6F6-25605A2013FA}" type="datetime1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CB4F7-69E6-4AD6-BF72-389C54D5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189A7-41D8-4BAC-8824-82EBD4AB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011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BBE1-BD40-4DEF-8E2D-235FED49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F2F14-C7CC-415F-B600-E86CFA726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A0180-EEF2-429E-BF87-300AB8FD0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FA531-2321-47AA-93C4-F2010BC0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859F-735F-400F-8D7C-CCB49645EC62}" type="datetime1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AD8B0-CB7F-4E7C-A78F-CAAFFA86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33EAF-F8C7-4D13-85B5-1A1AFA905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4343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86BB-7CF1-4943-B69D-BD4230E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05DB2-1EA3-463E-9DD7-3DBF96CDA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54F9E-2735-474F-AA7B-80A9AFCB0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DDAB-78B9-446C-BFAC-E8F0325401DB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2079D-132B-494A-9077-0743C23B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7F0B8-649C-4A9A-AE31-758D21CB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4877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0AB12-5F28-44E7-926A-35493EC47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59F39-51F3-4256-B774-404FCAAB8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97BC7-3316-447E-8D2D-53C39B0B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A555-CF60-411A-B506-5E88C1C11D09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31AF-9FB6-4F6C-BCFA-E2A08F67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23525-68DE-481A-A0CB-3AF7DE74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28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ED29-4A06-47A1-A8B1-5560E628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27004-3E3C-4E38-8CB7-18F8BA46A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A7008-3951-440D-9CA4-E83FCBB4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61FCF-0CFE-4972-AFD7-3B2FC286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7B5B7-4208-421D-AA29-48EBA1DB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57575" cy="365125"/>
          </a:xfrm>
        </p:spPr>
        <p:txBody>
          <a:bodyPr/>
          <a:lstStyle/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1909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9FCBE5-40C7-42B7-8B5A-6F7CAE98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F5253-E6DC-42C5-B5B5-7BED481BB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4C67A-E4AD-400F-B726-B9D8AB877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094BE-32B3-41C1-A082-797C6915E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8DF1A-EEE9-4BC0-A1DF-A5112C4E1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76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09" r:id="rId2"/>
    <p:sldLayoutId id="2147483810" r:id="rId3"/>
    <p:sldLayoutId id="2147483811" r:id="rId4"/>
    <p:sldLayoutId id="2147483812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9FCBE5-40C7-42B7-8B5A-6F7CAE98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F5253-E6DC-42C5-B5B5-7BED481BB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4C67A-E4AD-400F-B726-B9D8AB877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40A3-1954-4199-87D8-B0C7DC0C133F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094BE-32B3-41C1-A082-797C6915E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8DF1A-EEE9-4BC0-A1DF-A5112C4E1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93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9FCBE5-40C7-42B7-8B5A-6F7CAE98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F5253-E6DC-42C5-B5B5-7BED481BB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4C67A-E4AD-400F-B726-B9D8AB877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027B4-05C8-4897-A625-D1817568B988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094BE-32B3-41C1-A082-797C6915E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8DF1A-EEE9-4BC0-A1DF-A5112C4E1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47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9FCBE5-40C7-42B7-8B5A-6F7CAE98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F5253-E6DC-42C5-B5B5-7BED481BB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4C67A-E4AD-400F-B726-B9D8AB877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094BE-32B3-41C1-A082-797C6915E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8DF1A-EEE9-4BC0-A1DF-A5112C4E1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12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682A6D6B-9714-4042-8CD0-C1FFFE478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650CFF8-F6B9-4348-8259-EF370B339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105A2CB-0B3B-4852-9DC7-AD3BA1C9F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EA86FD4-DF11-4AAF-973C-08EAE07CF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0F0E452-CFB8-467D-B760-672E76C36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F159-E660-4FC0-912E-01C2719BC2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676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9FCBE5-40C7-42B7-8B5A-6F7CAE98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F5253-E6DC-42C5-B5B5-7BED481BB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4C67A-E4AD-400F-B726-B9D8AB877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4EF05-40F4-4D42-B43A-7072D53EB8B6}" type="datetime1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094BE-32B3-41C1-A082-797C6915E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8DF1A-EEE9-4BC0-A1DF-A5112C4E1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3B694-278F-451C-80D9-CEBA36680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15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6.sv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38.png"/><Relationship Id="rId21" Type="http://schemas.openxmlformats.org/officeDocument/2006/relationships/image" Target="../media/image54.png"/><Relationship Id="rId7" Type="http://schemas.openxmlformats.org/officeDocument/2006/relationships/image" Target="../media/image41.svg"/><Relationship Id="rId12" Type="http://schemas.openxmlformats.org/officeDocument/2006/relationships/image" Target="../media/image45.png"/><Relationship Id="rId17" Type="http://schemas.openxmlformats.org/officeDocument/2006/relationships/image" Target="../media/image50.svg"/><Relationship Id="rId25" Type="http://schemas.openxmlformats.org/officeDocument/2006/relationships/image" Target="../media/image58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4.svg"/><Relationship Id="rId24" Type="http://schemas.openxmlformats.org/officeDocument/2006/relationships/image" Target="../media/image57.png"/><Relationship Id="rId5" Type="http://schemas.openxmlformats.org/officeDocument/2006/relationships/hyperlink" Target="https://www.ena.lt/energijos-taupymo-gaires/" TargetMode="External"/><Relationship Id="rId15" Type="http://schemas.openxmlformats.org/officeDocument/2006/relationships/image" Target="../media/image48.svg"/><Relationship Id="rId23" Type="http://schemas.openxmlformats.org/officeDocument/2006/relationships/image" Target="../media/image56.svg"/><Relationship Id="rId10" Type="http://schemas.openxmlformats.org/officeDocument/2006/relationships/image" Target="../media/image43.png"/><Relationship Id="rId19" Type="http://schemas.openxmlformats.org/officeDocument/2006/relationships/image" Target="../media/image52.svg"/><Relationship Id="rId4" Type="http://schemas.openxmlformats.org/officeDocument/2006/relationships/image" Target="../media/image39.svg"/><Relationship Id="rId9" Type="http://schemas.openxmlformats.org/officeDocument/2006/relationships/image" Target="../media/image42.sv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www.ena.lt/" TargetMode="External"/><Relationship Id="rId5" Type="http://schemas.openxmlformats.org/officeDocument/2006/relationships/image" Target="../media/image63.png"/><Relationship Id="rId4" Type="http://schemas.openxmlformats.org/officeDocument/2006/relationships/hyperlink" Target="http://www.linkedin.com/company/lten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5.xml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hart" Target="../charts/chart6.xml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2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png"/><Relationship Id="rId5" Type="http://schemas.openxmlformats.org/officeDocument/2006/relationships/chart" Target="../charts/chart7.xml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hart" Target="../charts/chart9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6" Type="http://schemas.openxmlformats.org/officeDocument/2006/relationships/hyperlink" Target="http://www.ena.lt/" TargetMode="Externa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12.xml"/><Relationship Id="rId5" Type="http://schemas.openxmlformats.org/officeDocument/2006/relationships/hyperlink" Target="http://www.ena.lt/" TargetMode="External"/><Relationship Id="rId4" Type="http://schemas.openxmlformats.org/officeDocument/2006/relationships/image" Target="../media/image25.svg"/><Relationship Id="rId9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34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openxmlformats.org/officeDocument/2006/relationships/hyperlink" Target="http://www.ena.l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505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8481CB-55D1-0D1F-EDBC-6100ACD3A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CD66341-CEBF-45E3-73ED-DCC14CA6D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511" y="388498"/>
            <a:ext cx="1319422" cy="339030"/>
          </a:xfrm>
          <a:prstGeom prst="rect">
            <a:avLst/>
          </a:prstGeom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EFDF1FC2-471B-B70E-FA68-3125FE75030E}"/>
              </a:ext>
            </a:extLst>
          </p:cNvPr>
          <p:cNvSpPr/>
          <p:nvPr/>
        </p:nvSpPr>
        <p:spPr>
          <a:xfrm rot="10800000">
            <a:off x="933663" y="6373576"/>
            <a:ext cx="299324" cy="19185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1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26B0C7D-199C-0627-0439-D1932803B0D0}"/>
              </a:ext>
            </a:extLst>
          </p:cNvPr>
          <p:cNvSpPr/>
          <p:nvPr/>
        </p:nvSpPr>
        <p:spPr>
          <a:xfrm rot="10800000">
            <a:off x="6248400" y="523500"/>
            <a:ext cx="299324" cy="19185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1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07028E56-5491-AD58-1DBC-0C8590F6BEFE}"/>
              </a:ext>
            </a:extLst>
          </p:cNvPr>
          <p:cNvSpPr/>
          <p:nvPr/>
        </p:nvSpPr>
        <p:spPr>
          <a:xfrm rot="10800000">
            <a:off x="521240" y="6373576"/>
            <a:ext cx="299324" cy="19185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1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373FEBF7-E693-2B91-2121-C983A6058945}"/>
              </a:ext>
            </a:extLst>
          </p:cNvPr>
          <p:cNvSpPr/>
          <p:nvPr/>
        </p:nvSpPr>
        <p:spPr>
          <a:xfrm rot="10800000">
            <a:off x="6642933" y="523500"/>
            <a:ext cx="299324" cy="19185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1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AC3BC42-1293-C48B-2D49-6B4B79A62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 flipH="1">
            <a:off x="6724625" y="1444633"/>
            <a:ext cx="7004116" cy="3968734"/>
          </a:xfrm>
          <a:prstGeom prst="rect">
            <a:avLst/>
          </a:prstGeom>
        </p:spPr>
      </p:pic>
      <p:sp>
        <p:nvSpPr>
          <p:cNvPr id="3" name="Google Shape;396;p29">
            <a:extLst>
              <a:ext uri="{FF2B5EF4-FFF2-40B4-BE49-F238E27FC236}">
                <a16:creationId xmlns:a16="http://schemas.microsoft.com/office/drawing/2014/main" id="{FCEF1AE7-1207-E289-EA33-54830EA82B53}"/>
              </a:ext>
            </a:extLst>
          </p:cNvPr>
          <p:cNvSpPr txBox="1">
            <a:spLocks/>
          </p:cNvSpPr>
          <p:nvPr/>
        </p:nvSpPr>
        <p:spPr>
          <a:xfrm>
            <a:off x="212781" y="1563624"/>
            <a:ext cx="12367133" cy="25112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000" b="1" i="0" u="none" strike="noStrike" kern="1200" cap="none" spc="0" normalizeH="0" baseline="0" noProof="0">
                <a:ln>
                  <a:noFill/>
                </a:ln>
                <a:solidFill>
                  <a:srgbClr val="F1B71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ENERGETINIO EFEKTYVUMO IR DEKARBONIZACIJOS FINANSINIAI INSTRUMENTAI: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ĮGYVENDINIMO PATIRTIS IR IŠŠŪKIAI</a:t>
            </a:r>
            <a:endParaRPr kumimoji="0" lang="lt-LT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Calibri Light"/>
              <a:cs typeface="Calibri Light"/>
            </a:endParaRPr>
          </a:p>
        </p:txBody>
      </p:sp>
      <p:sp>
        <p:nvSpPr>
          <p:cNvPr id="4" name="Rectangle: Diagonal Corners Rounded 4">
            <a:extLst>
              <a:ext uri="{FF2B5EF4-FFF2-40B4-BE49-F238E27FC236}">
                <a16:creationId xmlns:a16="http://schemas.microsoft.com/office/drawing/2014/main" id="{D2342F1F-3E39-774E-CCE0-C734CE32807C}"/>
              </a:ext>
            </a:extLst>
          </p:cNvPr>
          <p:cNvSpPr txBox="1"/>
          <p:nvPr/>
        </p:nvSpPr>
        <p:spPr>
          <a:xfrm>
            <a:off x="423262" y="5018262"/>
            <a:ext cx="8828970" cy="6932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106680" bIns="120015" numCol="1" spcCol="1270" anchor="t" anchorCtr="0">
            <a:noAutofit/>
          </a:bodyPr>
          <a:lstStyle/>
          <a:p>
            <a:pPr marL="0" marR="0" lvl="1" indent="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VšĮ Lietuvos energetikos agentūros direktorė</a:t>
            </a:r>
          </a:p>
          <a:p>
            <a:pPr marL="0" marR="0" lvl="1" indent="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lang="lt-LT" sz="2000" b="1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Agnė Bagočiutė</a:t>
            </a: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8BD36-5975-074A-30BF-F1CDD13D4E6B}"/>
              </a:ext>
            </a:extLst>
          </p:cNvPr>
          <p:cNvSpPr txBox="1"/>
          <p:nvPr/>
        </p:nvSpPr>
        <p:spPr>
          <a:xfrm>
            <a:off x="423939" y="5690558"/>
            <a:ext cx="161809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2026-03-24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21B629-EF60-8398-2E2A-32E6BA885222}"/>
              </a:ext>
            </a:extLst>
          </p:cNvPr>
          <p:cNvSpPr txBox="1"/>
          <p:nvPr/>
        </p:nvSpPr>
        <p:spPr>
          <a:xfrm>
            <a:off x="3048000" y="3429000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BEV</a:t>
            </a:r>
          </a:p>
          <a:p>
            <a:pPr algn="ctr"/>
            <a:endParaRPr lang="lt-LT"/>
          </a:p>
        </p:txBody>
      </p:sp>
      <p:pic>
        <p:nvPicPr>
          <p:cNvPr id="5" name="Paveikslėlis 4" descr="Paveikslėlis, kuriame yra tekstas, ekrano kopija, Šriftas, Grafika&#10;&#10;Dirbtinio intelekto sugeneruotas turinys gali būti neteisingas.">
            <a:extLst>
              <a:ext uri="{FF2B5EF4-FFF2-40B4-BE49-F238E27FC236}">
                <a16:creationId xmlns:a16="http://schemas.microsoft.com/office/drawing/2014/main" id="{86287A56-370A-B1DD-DB37-7081A90816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1791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62C87-9840-07FF-1EE6-7198A3416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urinio vietos rezervavimo ženklas 5">
            <a:extLst>
              <a:ext uri="{FF2B5EF4-FFF2-40B4-BE49-F238E27FC236}">
                <a16:creationId xmlns:a16="http://schemas.microsoft.com/office/drawing/2014/main" id="{5A0A531A-CDFD-EB3E-B5B5-4B4027F33ED5}"/>
              </a:ext>
            </a:extLst>
          </p:cNvPr>
          <p:cNvSpPr txBox="1">
            <a:spLocks/>
          </p:cNvSpPr>
          <p:nvPr/>
        </p:nvSpPr>
        <p:spPr>
          <a:xfrm>
            <a:off x="7192098" y="4025594"/>
            <a:ext cx="4799437" cy="1161370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0359" lvl="0" indent="0" algn="just">
              <a:lnSpc>
                <a:spcPct val="100000"/>
              </a:lnSpc>
              <a:spcAft>
                <a:spcPts val="800"/>
              </a:spcAft>
              <a:buSzPts val="1000"/>
              <a:buNone/>
              <a:tabLst>
                <a:tab pos="304815" algn="l"/>
              </a:tabLst>
            </a:pPr>
            <a:endParaRPr kumimoji="0" lang="lt-LT" sz="1800" i="0" u="none" strike="noStrike" kern="1200" cap="none" spc="0" normalizeH="0" baseline="0" noProof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grpSp>
        <p:nvGrpSpPr>
          <p:cNvPr id="6" name="Grupė 5">
            <a:extLst>
              <a:ext uri="{FF2B5EF4-FFF2-40B4-BE49-F238E27FC236}">
                <a16:creationId xmlns:a16="http://schemas.microsoft.com/office/drawing/2014/main" id="{2A480E99-6C90-A098-1E25-9BE960F7E0E1}"/>
              </a:ext>
            </a:extLst>
          </p:cNvPr>
          <p:cNvGrpSpPr/>
          <p:nvPr/>
        </p:nvGrpSpPr>
        <p:grpSpPr>
          <a:xfrm>
            <a:off x="7192098" y="1006763"/>
            <a:ext cx="4812145" cy="5851237"/>
            <a:chOff x="7192098" y="1006763"/>
            <a:chExt cx="4812145" cy="5851237"/>
          </a:xfrm>
        </p:grpSpPr>
        <p:sp>
          <p:nvSpPr>
            <p:cNvPr id="18" name="Turinio vietos rezervavimo ženklas 5">
              <a:extLst>
                <a:ext uri="{FF2B5EF4-FFF2-40B4-BE49-F238E27FC236}">
                  <a16:creationId xmlns:a16="http://schemas.microsoft.com/office/drawing/2014/main" id="{976A52D3-0D0F-A8F6-2B5B-A782E56E3AA9}"/>
                </a:ext>
              </a:extLst>
            </p:cNvPr>
            <p:cNvSpPr txBox="1">
              <a:spLocks/>
            </p:cNvSpPr>
            <p:nvPr/>
          </p:nvSpPr>
          <p:spPr>
            <a:xfrm>
              <a:off x="7192098" y="1006763"/>
              <a:ext cx="4812145" cy="5851237"/>
            </a:xfrm>
            <a:prstGeom prst="rect">
              <a:avLst/>
            </a:prstGeom>
          </p:spPr>
          <p:txBody>
            <a:bodyPr vert="horz" lIns="60960" tIns="30480" rIns="60960" bIns="3048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40359" lvl="0" indent="0" algn="just">
                <a:lnSpc>
                  <a:spcPct val="100000"/>
                </a:lnSpc>
                <a:spcAft>
                  <a:spcPts val="800"/>
                </a:spcAft>
                <a:buSzPts val="1000"/>
                <a:buNone/>
                <a:tabLst>
                  <a:tab pos="304815" algn="l"/>
                </a:tabLst>
              </a:pPr>
              <a:r>
                <a:rPr lang="lt-LT" sz="1800" b="1" noProof="0">
                  <a:solidFill>
                    <a:srgbClr val="164F56"/>
                  </a:solidFill>
                </a:rPr>
                <a:t>Įgyvendinimo grafikas </a:t>
              </a:r>
              <a:r>
                <a:rPr lang="lt-LT" sz="1800" noProof="0">
                  <a:solidFill>
                    <a:srgbClr val="164F56"/>
                  </a:solidFill>
                </a:rPr>
                <a:t>– trumpalaikės, mažai pastangų reikalaujančios užduotys, skirtos nedelsiant sutaupyti lėšų, ir ilgalaikiai veiksmai, skirti tvariam tobulinimui.</a:t>
              </a:r>
            </a:p>
            <a:p>
              <a:pPr marL="840359" indent="0" algn="just">
                <a:lnSpc>
                  <a:spcPct val="100000"/>
                </a:lnSpc>
                <a:spcAft>
                  <a:spcPts val="800"/>
                </a:spcAft>
                <a:buSzPts val="1000"/>
                <a:buNone/>
                <a:tabLst>
                  <a:tab pos="304815" algn="l"/>
                </a:tabLst>
              </a:pPr>
              <a:r>
                <a:rPr lang="lt-LT" sz="1800" b="1" noProof="0">
                  <a:solidFill>
                    <a:srgbClr val="164F56"/>
                  </a:solidFill>
                </a:rPr>
                <a:t>Energijos taupymo potencialas </a:t>
              </a:r>
              <a:r>
                <a:rPr lang="lt-LT" sz="1800" noProof="0">
                  <a:solidFill>
                    <a:srgbClr val="164F56"/>
                  </a:solidFill>
                </a:rPr>
                <a:t>– numatomas energijos taupymo diapazonas nuo mažiausio iki didžiausio procento.</a:t>
              </a:r>
            </a:p>
            <a:p>
              <a:pPr marL="840359" indent="0" algn="just">
                <a:lnSpc>
                  <a:spcPct val="100000"/>
                </a:lnSpc>
                <a:spcAft>
                  <a:spcPts val="800"/>
                </a:spcAft>
                <a:buSzPts val="1000"/>
                <a:buNone/>
                <a:tabLst>
                  <a:tab pos="304815" algn="l"/>
                </a:tabLst>
              </a:pPr>
              <a:r>
                <a:rPr lang="lt-LT" sz="1800" b="1" noProof="0">
                  <a:solidFill>
                    <a:srgbClr val="164F56"/>
                  </a:solidFill>
                </a:rPr>
                <a:t>Investicijų poreikiai </a:t>
              </a:r>
              <a:r>
                <a:rPr lang="lt-LT" sz="1800" noProof="0">
                  <a:solidFill>
                    <a:srgbClr val="164F56"/>
                  </a:solidFill>
                </a:rPr>
                <a:t>– numatomas išlaidų diapazonas – nuo ​​jokių investicijų iki didelių kapitalo išlaidų reikalaujančių veiksmų.</a:t>
              </a:r>
            </a:p>
            <a:p>
              <a:pPr marL="840359" indent="0" algn="just">
                <a:lnSpc>
                  <a:spcPct val="100000"/>
                </a:lnSpc>
                <a:spcAft>
                  <a:spcPts val="800"/>
                </a:spcAft>
                <a:buSzPts val="1000"/>
                <a:buNone/>
                <a:tabLst>
                  <a:tab pos="304815" algn="l"/>
                </a:tabLst>
              </a:pPr>
              <a:r>
                <a:rPr lang="lt-LT" sz="1800" b="1" noProof="0">
                  <a:solidFill>
                    <a:srgbClr val="164F56"/>
                  </a:solidFill>
                </a:rPr>
                <a:t>Pastangų lygis – </a:t>
              </a:r>
              <a:r>
                <a:rPr lang="lt-LT" sz="1800" noProof="0">
                  <a:solidFill>
                    <a:srgbClr val="164F56"/>
                  </a:solidFill>
                </a:rPr>
                <a:t>numatomas darbo krūvis – nuo ​​mažai pastangų reikalaujančių užduočių iki veiksmų, kuriems atlikti reikia daug laiko ir išteklių.</a:t>
              </a:r>
            </a:p>
          </p:txBody>
        </p:sp>
        <p:pic>
          <p:nvPicPr>
            <p:cNvPr id="14" name="Grafinis elementas 18" descr="Clock with solid fill">
              <a:extLst>
                <a:ext uri="{FF2B5EF4-FFF2-40B4-BE49-F238E27FC236}">
                  <a16:creationId xmlns:a16="http://schemas.microsoft.com/office/drawing/2014/main" id="{EBE3AE97-FACF-9C9B-79D6-EB432111E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45338" y="1089802"/>
              <a:ext cx="609600" cy="609600"/>
            </a:xfrm>
            <a:prstGeom prst="rect">
              <a:avLst/>
            </a:prstGeom>
          </p:spPr>
        </p:pic>
      </p:grpSp>
      <p:sp>
        <p:nvSpPr>
          <p:cNvPr id="43" name="Rodyklė: penkiakampė 42">
            <a:extLst>
              <a:ext uri="{FF2B5EF4-FFF2-40B4-BE49-F238E27FC236}">
                <a16:creationId xmlns:a16="http://schemas.microsoft.com/office/drawing/2014/main" id="{0F2664FA-D4EB-0FEF-6D5E-18E7DD428B54}"/>
              </a:ext>
            </a:extLst>
          </p:cNvPr>
          <p:cNvSpPr/>
          <p:nvPr/>
        </p:nvSpPr>
        <p:spPr>
          <a:xfrm>
            <a:off x="416611" y="3908177"/>
            <a:ext cx="2718620" cy="2007365"/>
          </a:xfrm>
          <a:prstGeom prst="homePlate">
            <a:avLst>
              <a:gd name="adj" fmla="val 31889"/>
            </a:avLst>
          </a:prstGeom>
          <a:solidFill>
            <a:schemeClr val="bg1">
              <a:lumMod val="95000"/>
            </a:schemeClr>
          </a:solidFill>
          <a:ln>
            <a:solidFill>
              <a:srgbClr val="164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dyklė: penkiakampė 37">
            <a:extLst>
              <a:ext uri="{FF2B5EF4-FFF2-40B4-BE49-F238E27FC236}">
                <a16:creationId xmlns:a16="http://schemas.microsoft.com/office/drawing/2014/main" id="{EB77323B-6E52-37DF-616E-E54EC1B22196}"/>
              </a:ext>
            </a:extLst>
          </p:cNvPr>
          <p:cNvSpPr/>
          <p:nvPr/>
        </p:nvSpPr>
        <p:spPr>
          <a:xfrm>
            <a:off x="406400" y="1872419"/>
            <a:ext cx="2718620" cy="1247867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rgbClr val="164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495A3B-CD13-09CD-8CAE-792577ABD1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6399" y="149162"/>
            <a:ext cx="10289310" cy="491590"/>
          </a:xfrm>
        </p:spPr>
        <p:txBody>
          <a:bodyPr>
            <a:normAutofit/>
          </a:bodyPr>
          <a:lstStyle/>
          <a:p>
            <a:r>
              <a:rPr lang="lt-LT" sz="2000" cap="all" noProof="0">
                <a:solidFill>
                  <a:srgbClr val="075057"/>
                </a:solidFill>
                <a:latin typeface="+mn-lt"/>
                <a:ea typeface="+mn-ea"/>
                <a:cs typeface="Calibri Light"/>
              </a:rPr>
              <a:t>ENERGIJOS TAUPYMO GAIRĖS: PAPRASTI ŽINGSNIAI, KAIP SUMAŽINTI ENERGIJOS SĄNAUDAS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1A912-27B6-2224-2715-4268E5058C42}"/>
              </a:ext>
            </a:extLst>
          </p:cNvPr>
          <p:cNvSpPr txBox="1"/>
          <p:nvPr/>
        </p:nvSpPr>
        <p:spPr>
          <a:xfrm>
            <a:off x="155575" y="6414256"/>
            <a:ext cx="90731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Šaltinis:</a:t>
            </a:r>
            <a:r>
              <a:rPr kumimoji="0" lang="lt-LT" sz="1333" b="1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t-LT" sz="1600" b="0" i="1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https://www.ena.lt/energijos-taupymo-gaires/</a:t>
            </a:r>
            <a:endParaRPr kumimoji="0" lang="lt-L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finis elementas 20" descr="Bar chart with solid fill">
            <a:extLst>
              <a:ext uri="{FF2B5EF4-FFF2-40B4-BE49-F238E27FC236}">
                <a16:creationId xmlns:a16="http://schemas.microsoft.com/office/drawing/2014/main" id="{4E0D647C-BFD9-283A-66CB-E68D18B1F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5338" y="2677239"/>
            <a:ext cx="609600" cy="609600"/>
          </a:xfrm>
          <a:prstGeom prst="rect">
            <a:avLst/>
          </a:prstGeom>
        </p:spPr>
      </p:pic>
      <p:pic>
        <p:nvPicPr>
          <p:cNvPr id="16" name="Grafinis elementas 22" descr="Coins with solid fill">
            <a:extLst>
              <a:ext uri="{FF2B5EF4-FFF2-40B4-BE49-F238E27FC236}">
                <a16:creationId xmlns:a16="http://schemas.microsoft.com/office/drawing/2014/main" id="{29CABD7A-778E-7E31-0D06-184729469F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73545" y="3947286"/>
            <a:ext cx="609600" cy="609600"/>
          </a:xfrm>
          <a:prstGeom prst="rect">
            <a:avLst/>
          </a:prstGeom>
        </p:spPr>
      </p:pic>
      <p:pic>
        <p:nvPicPr>
          <p:cNvPr id="13" name="Grafinis elementas 25" descr="Muscular arm with solid fill">
            <a:extLst>
              <a:ext uri="{FF2B5EF4-FFF2-40B4-BE49-F238E27FC236}">
                <a16:creationId xmlns:a16="http://schemas.microsoft.com/office/drawing/2014/main" id="{35333F96-A199-6A1A-D1CE-198BD7F222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73545" y="5325052"/>
            <a:ext cx="609600" cy="609600"/>
          </a:xfrm>
          <a:prstGeom prst="rect">
            <a:avLst/>
          </a:prstGeom>
        </p:spPr>
      </p:pic>
      <p:sp>
        <p:nvSpPr>
          <p:cNvPr id="5" name="Turinio vietos rezervavimo ženklas 3">
            <a:extLst>
              <a:ext uri="{FF2B5EF4-FFF2-40B4-BE49-F238E27FC236}">
                <a16:creationId xmlns:a16="http://schemas.microsoft.com/office/drawing/2014/main" id="{B1A71A8E-2486-87F9-04E9-C106A92EB388}"/>
              </a:ext>
            </a:extLst>
          </p:cNvPr>
          <p:cNvSpPr txBox="1">
            <a:spLocks/>
          </p:cNvSpPr>
          <p:nvPr/>
        </p:nvSpPr>
        <p:spPr>
          <a:xfrm>
            <a:off x="406399" y="2292284"/>
            <a:ext cx="2718621" cy="484969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23" lvl="1" indent="198977" algn="just">
              <a:lnSpc>
                <a:spcPct val="100000"/>
              </a:lnSpc>
              <a:spcAft>
                <a:spcPts val="2400"/>
              </a:spcAft>
              <a:buSzPts val="1000"/>
              <a:buNone/>
              <a:tabLst>
                <a:tab pos="304815" algn="l"/>
              </a:tabLst>
            </a:pPr>
            <a:r>
              <a:rPr lang="lt-LT" sz="2000" b="1" noProof="0">
                <a:solidFill>
                  <a:srgbClr val="164F56"/>
                </a:solidFill>
              </a:rPr>
              <a:t>Namų ūkiai</a:t>
            </a:r>
            <a:endParaRPr kumimoji="0" lang="lt-LT" sz="800" b="1" i="0" u="none" strike="noStrike" kern="1200" cap="none" spc="0" normalizeH="0" baseline="0" noProof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finis elementas 2" descr="Modern architecture with solid fill">
            <a:extLst>
              <a:ext uri="{FF2B5EF4-FFF2-40B4-BE49-F238E27FC236}">
                <a16:creationId xmlns:a16="http://schemas.microsoft.com/office/drawing/2014/main" id="{3A164DF4-10F1-653D-A177-4F67A7E88F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3554" y="4002303"/>
            <a:ext cx="503149" cy="513869"/>
          </a:xfrm>
          <a:prstGeom prst="rect">
            <a:avLst/>
          </a:prstGeom>
        </p:spPr>
      </p:pic>
      <p:pic>
        <p:nvPicPr>
          <p:cNvPr id="21" name="Grafinis elementas 9" descr="Factory with solid fill">
            <a:extLst>
              <a:ext uri="{FF2B5EF4-FFF2-40B4-BE49-F238E27FC236}">
                <a16:creationId xmlns:a16="http://schemas.microsoft.com/office/drawing/2014/main" id="{90CF1200-2F24-D157-A47B-87FED8ED17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35656" y="4551166"/>
            <a:ext cx="503149" cy="513869"/>
          </a:xfrm>
          <a:prstGeom prst="rect">
            <a:avLst/>
          </a:prstGeom>
        </p:spPr>
      </p:pic>
      <p:pic>
        <p:nvPicPr>
          <p:cNvPr id="22" name="Grafinis elementas 11" descr="City with solid fill">
            <a:extLst>
              <a:ext uri="{FF2B5EF4-FFF2-40B4-BE49-F238E27FC236}">
                <a16:creationId xmlns:a16="http://schemas.microsoft.com/office/drawing/2014/main" id="{70A1BEF0-525E-8F08-D554-7F7C0EDB77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0096" y="2497387"/>
            <a:ext cx="503149" cy="513869"/>
          </a:xfrm>
          <a:prstGeom prst="rect">
            <a:avLst/>
          </a:prstGeom>
        </p:spPr>
      </p:pic>
      <p:pic>
        <p:nvPicPr>
          <p:cNvPr id="19" name="Grafinis elementas 29" descr="Construction worker male with solid fill">
            <a:extLst>
              <a:ext uri="{FF2B5EF4-FFF2-40B4-BE49-F238E27FC236}">
                <a16:creationId xmlns:a16="http://schemas.microsoft.com/office/drawing/2014/main" id="{2577108A-7FE2-247E-F944-35FC49F030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42804" y="5147968"/>
            <a:ext cx="503149" cy="513869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87364E4F-20B5-6694-A993-E077582885F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t="14732"/>
          <a:stretch>
            <a:fillRect/>
          </a:stretch>
        </p:blipFill>
        <p:spPr>
          <a:xfrm>
            <a:off x="3214094" y="2274285"/>
            <a:ext cx="2152800" cy="12237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aveikslėlis 29">
            <a:extLst>
              <a:ext uri="{FF2B5EF4-FFF2-40B4-BE49-F238E27FC236}">
                <a16:creationId xmlns:a16="http://schemas.microsoft.com/office/drawing/2014/main" id="{857EE4EA-63F1-C090-3739-E0DAE2E849E5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t="33380"/>
          <a:stretch>
            <a:fillRect/>
          </a:stretch>
        </p:blipFill>
        <p:spPr>
          <a:xfrm>
            <a:off x="3215529" y="4605377"/>
            <a:ext cx="2151365" cy="1347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Grafinis elementas 19" descr="House with solid fill">
            <a:extLst>
              <a:ext uri="{FF2B5EF4-FFF2-40B4-BE49-F238E27FC236}">
                <a16:creationId xmlns:a16="http://schemas.microsoft.com/office/drawing/2014/main" id="{E9CDD677-5D12-48A6-AE5B-611A45A702F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53181" y="2016087"/>
            <a:ext cx="442685" cy="442685"/>
          </a:xfrm>
          <a:prstGeom prst="rect">
            <a:avLst/>
          </a:prstGeom>
        </p:spPr>
      </p:pic>
      <p:sp>
        <p:nvSpPr>
          <p:cNvPr id="39" name="Turinio vietos rezervavimo ženklas 3">
            <a:extLst>
              <a:ext uri="{FF2B5EF4-FFF2-40B4-BE49-F238E27FC236}">
                <a16:creationId xmlns:a16="http://schemas.microsoft.com/office/drawing/2014/main" id="{5471E04A-6DE4-D9FE-4618-41FDE449E757}"/>
              </a:ext>
            </a:extLst>
          </p:cNvPr>
          <p:cNvSpPr txBox="1">
            <a:spLocks/>
          </p:cNvSpPr>
          <p:nvPr/>
        </p:nvSpPr>
        <p:spPr>
          <a:xfrm>
            <a:off x="371500" y="4142180"/>
            <a:ext cx="2813835" cy="1841323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23" lvl="1" indent="180000" algn="just">
              <a:lnSpc>
                <a:spcPct val="100000"/>
              </a:lnSpc>
              <a:spcBef>
                <a:spcPts val="900"/>
              </a:spcBef>
              <a:spcAft>
                <a:spcPts val="1200"/>
              </a:spcAft>
              <a:buSzPts val="1000"/>
              <a:buNone/>
              <a:tabLst>
                <a:tab pos="304815" algn="l"/>
              </a:tabLst>
            </a:pPr>
            <a:r>
              <a:rPr lang="lt-LT" sz="1800" b="1" noProof="0">
                <a:solidFill>
                  <a:srgbClr val="164F56"/>
                </a:solidFill>
              </a:rPr>
              <a:t>Viešasis sektorius</a:t>
            </a:r>
          </a:p>
          <a:p>
            <a:pPr marL="457223" lvl="1" indent="180000" algn="just">
              <a:lnSpc>
                <a:spcPct val="100000"/>
              </a:lnSpc>
              <a:spcBef>
                <a:spcPts val="900"/>
              </a:spcBef>
              <a:spcAft>
                <a:spcPts val="1200"/>
              </a:spcAft>
              <a:buSzPts val="1000"/>
              <a:buNone/>
              <a:tabLst>
                <a:tab pos="304815" algn="l"/>
              </a:tabLst>
            </a:pPr>
            <a:r>
              <a:rPr lang="lt-LT" sz="1800" b="1" noProof="0">
                <a:solidFill>
                  <a:srgbClr val="164F56"/>
                </a:solidFill>
              </a:rPr>
              <a:t>Pramonės sektorius</a:t>
            </a:r>
          </a:p>
          <a:p>
            <a:pPr marL="457223" lvl="1" indent="180000" algn="just">
              <a:lnSpc>
                <a:spcPct val="100000"/>
              </a:lnSpc>
              <a:spcBef>
                <a:spcPts val="900"/>
              </a:spcBef>
              <a:spcAft>
                <a:spcPts val="1200"/>
              </a:spcAft>
              <a:buSzPts val="1000"/>
              <a:buNone/>
              <a:tabLst>
                <a:tab pos="304815" algn="l"/>
              </a:tabLst>
            </a:pPr>
            <a:r>
              <a:rPr lang="lt-LT" sz="1800" b="1" noProof="0">
                <a:solidFill>
                  <a:srgbClr val="164F56"/>
                </a:solidFill>
              </a:rPr>
              <a:t>Paslaugų sektorius</a:t>
            </a: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0" name="Turinio vietos rezervavimo ženklas 3">
            <a:extLst>
              <a:ext uri="{FF2B5EF4-FFF2-40B4-BE49-F238E27FC236}">
                <a16:creationId xmlns:a16="http://schemas.microsoft.com/office/drawing/2014/main" id="{7D7E2D1C-FB7B-4608-D177-639D8E4CDB4D}"/>
              </a:ext>
            </a:extLst>
          </p:cNvPr>
          <p:cNvSpPr txBox="1">
            <a:spLocks/>
          </p:cNvSpPr>
          <p:nvPr/>
        </p:nvSpPr>
        <p:spPr>
          <a:xfrm>
            <a:off x="3200487" y="928432"/>
            <a:ext cx="4349651" cy="760731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1" name="Turinio vietos rezervavimo ženklas 3">
            <a:extLst>
              <a:ext uri="{FF2B5EF4-FFF2-40B4-BE49-F238E27FC236}">
                <a16:creationId xmlns:a16="http://schemas.microsoft.com/office/drawing/2014/main" id="{4766EFE6-0502-E38D-93B3-72047AAFB06C}"/>
              </a:ext>
            </a:extLst>
          </p:cNvPr>
          <p:cNvSpPr txBox="1">
            <a:spLocks/>
          </p:cNvSpPr>
          <p:nvPr/>
        </p:nvSpPr>
        <p:spPr>
          <a:xfrm>
            <a:off x="371500" y="1038021"/>
            <a:ext cx="4273025" cy="586484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50000"/>
              </a:lnSpc>
              <a:spcAft>
                <a:spcPts val="533"/>
              </a:spcAft>
              <a:buSzPts val="1000"/>
              <a:buNone/>
              <a:tabLst>
                <a:tab pos="304815" algn="l"/>
              </a:tabLst>
            </a:pPr>
            <a:r>
              <a:rPr lang="lt-LT" sz="2000" b="1" u="sng" noProof="0">
                <a:solidFill>
                  <a:srgbClr val="164F56"/>
                </a:solidFill>
              </a:rPr>
              <a:t>Gairės skirtingiems sektoriams</a:t>
            </a:r>
            <a:r>
              <a:rPr kumimoji="0" lang="lt-LT" sz="2000" b="1" i="0" u="sng" strike="noStrike" kern="1200" cap="none" spc="0" normalizeH="0" baseline="0" noProof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lt-LT" sz="2000" b="1" i="0" u="sng" strike="noStrike" kern="1200" cap="none" spc="0" normalizeH="0" baseline="0" noProof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57223" marR="0" lvl="1" indent="198977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2400"/>
              </a:spcAft>
              <a:buClrTx/>
              <a:buSzPts val="1000"/>
              <a:buFont typeface="Arial" panose="020B0604020202020204" pitchFamily="34" charset="0"/>
              <a:buNone/>
              <a:tabLst>
                <a:tab pos="304815" algn="l"/>
              </a:tabLst>
              <a:defRPr/>
            </a:pPr>
            <a:endParaRPr kumimoji="0" lang="lt-LT" sz="900" b="1" i="0" u="none" strike="noStrike" kern="1200" cap="none" spc="0" normalizeH="0" baseline="0" noProof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42" name="Grafinis elementas 4" descr="Clipboard Checked with solid fill">
            <a:extLst>
              <a:ext uri="{FF2B5EF4-FFF2-40B4-BE49-F238E27FC236}">
                <a16:creationId xmlns:a16="http://schemas.microsoft.com/office/drawing/2014/main" id="{9C36A674-A0D9-A967-8A38-857B2D29F2B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700139" y="961257"/>
            <a:ext cx="6096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246D83-BF9A-11E4-8C43-2C4CFC8CC1B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" t="8440" r="8399" b="7128"/>
          <a:stretch>
            <a:fillRect/>
          </a:stretch>
        </p:blipFill>
        <p:spPr>
          <a:xfrm>
            <a:off x="5494250" y="1730067"/>
            <a:ext cx="1592309" cy="1609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DBEC612-6EE6-7E47-D769-FE771E40C92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6546" r="5749" b="6610"/>
          <a:stretch>
            <a:fillRect/>
          </a:stretch>
        </p:blipFill>
        <p:spPr>
          <a:xfrm>
            <a:off x="5548478" y="4142180"/>
            <a:ext cx="1620354" cy="160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4076BE5-6CFF-576F-EFF0-F18EB8F4C33C}"/>
              </a:ext>
            </a:extLst>
          </p:cNvPr>
          <p:cNvSpPr txBox="1"/>
          <p:nvPr/>
        </p:nvSpPr>
        <p:spPr>
          <a:xfrm>
            <a:off x="3152447" y="3774380"/>
            <a:ext cx="2314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t-LT" sz="1600" b="1" noProof="0">
                <a:solidFill>
                  <a:srgbClr val="164F56"/>
                </a:solidFill>
              </a:rPr>
              <a:t>Energijos taupymo gairės viešajam, pramonės ir paslaugų sektoriams</a:t>
            </a:r>
            <a:endParaRPr kumimoji="0" lang="lt-LT" sz="1600" b="1" i="0" u="none" strike="noStrike" kern="1200" cap="none" spc="0" normalizeH="0" baseline="0" noProof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BE4239-A576-D7BC-022F-D107EE6A65D6}"/>
              </a:ext>
            </a:extLst>
          </p:cNvPr>
          <p:cNvSpPr txBox="1"/>
          <p:nvPr/>
        </p:nvSpPr>
        <p:spPr>
          <a:xfrm>
            <a:off x="3230765" y="1581230"/>
            <a:ext cx="2157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t-LT" sz="1600" b="1" noProof="0">
                <a:solidFill>
                  <a:srgbClr val="164F56"/>
                </a:solidFill>
              </a:rPr>
              <a:t>Energijos taupymo gairės namų ūkiams</a:t>
            </a:r>
            <a:endParaRPr kumimoji="0" lang="lt-LT" sz="1600" b="1" i="0" u="none" strike="noStrike" kern="1200" cap="none" spc="0" normalizeH="0" baseline="0" noProof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7812B5A1-F7AC-0188-C46A-F27F9379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8277" y="6569099"/>
            <a:ext cx="703457" cy="2536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71D0B-4E93-4FB0-87D1-6102D6EA8B30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7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A5A0CE-B033-3901-F5F4-EA3851CF27E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212546" y="1411304"/>
            <a:ext cx="5641906" cy="1883229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DC0FA577-8DB5-0001-684D-6CDE0A3DD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38" y="1672246"/>
            <a:ext cx="2916703" cy="2916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6" name="Grupė 25">
            <a:extLst>
              <a:ext uri="{FF2B5EF4-FFF2-40B4-BE49-F238E27FC236}">
                <a16:creationId xmlns:a16="http://schemas.microsoft.com/office/drawing/2014/main" id="{5E9A5258-2DEA-F16F-0E1C-7A96610EC4F5}"/>
              </a:ext>
            </a:extLst>
          </p:cNvPr>
          <p:cNvGrpSpPr/>
          <p:nvPr/>
        </p:nvGrpSpPr>
        <p:grpSpPr>
          <a:xfrm>
            <a:off x="1501578" y="3723271"/>
            <a:ext cx="5904707" cy="1731356"/>
            <a:chOff x="1684458" y="3056845"/>
            <a:chExt cx="5904707" cy="1731356"/>
          </a:xfrm>
        </p:grpSpPr>
        <p:grpSp>
          <p:nvGrpSpPr>
            <p:cNvPr id="23" name="Grupė 22">
              <a:extLst>
                <a:ext uri="{FF2B5EF4-FFF2-40B4-BE49-F238E27FC236}">
                  <a16:creationId xmlns:a16="http://schemas.microsoft.com/office/drawing/2014/main" id="{193F46E7-26C6-CFF4-78DC-3F5A0F3CBE3A}"/>
                </a:ext>
              </a:extLst>
            </p:cNvPr>
            <p:cNvGrpSpPr/>
            <p:nvPr/>
          </p:nvGrpSpPr>
          <p:grpSpPr>
            <a:xfrm>
              <a:off x="1810994" y="4126872"/>
              <a:ext cx="5778171" cy="661329"/>
              <a:chOff x="1920722" y="3740824"/>
              <a:chExt cx="5778171" cy="661329"/>
            </a:xfrm>
          </p:grpSpPr>
          <p:sp>
            <p:nvSpPr>
              <p:cNvPr id="18" name="TextBox 7">
                <a:extLst>
                  <a:ext uri="{FF2B5EF4-FFF2-40B4-BE49-F238E27FC236}">
                    <a16:creationId xmlns:a16="http://schemas.microsoft.com/office/drawing/2014/main" id="{C30EAA74-161E-64C9-17AF-E6C445E5D4DD}"/>
                  </a:ext>
                </a:extLst>
              </p:cNvPr>
              <p:cNvSpPr txBox="1"/>
              <p:nvPr/>
            </p:nvSpPr>
            <p:spPr>
              <a:xfrm>
                <a:off x="3011841" y="3833331"/>
                <a:ext cx="46870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lt-L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t-LT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www.linkedin.com/company/ltena/</a:t>
                </a:r>
                <a:r>
                  <a:rPr kumimoji="0" lang="lt-LT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grpSp>
            <p:nvGrpSpPr>
              <p:cNvPr id="19" name="Group 11">
                <a:extLst>
                  <a:ext uri="{FF2B5EF4-FFF2-40B4-BE49-F238E27FC236}">
                    <a16:creationId xmlns:a16="http://schemas.microsoft.com/office/drawing/2014/main" id="{035DC2C7-20CD-D578-D2C4-A10791645976}"/>
                  </a:ext>
                </a:extLst>
              </p:cNvPr>
              <p:cNvGrpSpPr/>
              <p:nvPr/>
            </p:nvGrpSpPr>
            <p:grpSpPr>
              <a:xfrm>
                <a:off x="1920722" y="3740824"/>
                <a:ext cx="661329" cy="661329"/>
                <a:chOff x="0" y="0"/>
                <a:chExt cx="1443830" cy="1443830"/>
              </a:xfrm>
              <a:solidFill>
                <a:srgbClr val="075057"/>
              </a:solidFill>
            </p:grpSpPr>
            <p:grpSp>
              <p:nvGrpSpPr>
                <p:cNvPr id="20" name="Group 12">
                  <a:extLst>
                    <a:ext uri="{FF2B5EF4-FFF2-40B4-BE49-F238E27FC236}">
                      <a16:creationId xmlns:a16="http://schemas.microsoft.com/office/drawing/2014/main" id="{F323EAB9-1EE3-FA83-365F-6DF3D7DF5AF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443830" cy="1443830"/>
                  <a:chOff x="0" y="0"/>
                  <a:chExt cx="6350000" cy="6350000"/>
                </a:xfrm>
                <a:grpFill/>
              </p:grpSpPr>
              <p:sp>
                <p:nvSpPr>
                  <p:cNvPr id="22" name="Freeform 13">
                    <a:extLst>
                      <a:ext uri="{FF2B5EF4-FFF2-40B4-BE49-F238E27FC236}">
                        <a16:creationId xmlns:a16="http://schemas.microsoft.com/office/drawing/2014/main" id="{9E45241D-35AC-E07B-F313-9C9EA353F37C}"/>
                      </a:ext>
                    </a:extLst>
                  </p:cNvPr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grpFill/>
                  <a:ln w="28575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lt-L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21" name="Picture 14">
                  <a:extLst>
                    <a:ext uri="{FF2B5EF4-FFF2-40B4-BE49-F238E27FC236}">
                      <a16:creationId xmlns:a16="http://schemas.microsoft.com/office/drawing/2014/main" id="{3A680E9F-9B33-66DC-60E9-2A084C204F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>
                <a:xfrm>
                  <a:off x="339770" y="339770"/>
                  <a:ext cx="764291" cy="764291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25" name="Grupė 24">
              <a:extLst>
                <a:ext uri="{FF2B5EF4-FFF2-40B4-BE49-F238E27FC236}">
                  <a16:creationId xmlns:a16="http://schemas.microsoft.com/office/drawing/2014/main" id="{3F876C04-884D-7A48-3EEC-7366F1668F44}"/>
                </a:ext>
              </a:extLst>
            </p:cNvPr>
            <p:cNvGrpSpPr/>
            <p:nvPr/>
          </p:nvGrpSpPr>
          <p:grpSpPr>
            <a:xfrm>
              <a:off x="1684458" y="3056845"/>
              <a:ext cx="2903116" cy="914400"/>
              <a:chOff x="1684458" y="3056845"/>
              <a:chExt cx="2903116" cy="914400"/>
            </a:xfrm>
          </p:grpSpPr>
          <p:sp>
            <p:nvSpPr>
              <p:cNvPr id="9" name="TextBox 3">
                <a:extLst>
                  <a:ext uri="{FF2B5EF4-FFF2-40B4-BE49-F238E27FC236}">
                    <a16:creationId xmlns:a16="http://schemas.microsoft.com/office/drawing/2014/main" id="{4747991E-FB88-DFB0-99F2-8B7CA10C56C1}"/>
                  </a:ext>
                </a:extLst>
              </p:cNvPr>
              <p:cNvSpPr txBox="1"/>
              <p:nvPr/>
            </p:nvSpPr>
            <p:spPr>
              <a:xfrm>
                <a:off x="2902113" y="3328976"/>
                <a:ext cx="16854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lt-L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t-LT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www.ena.lt</a:t>
                </a:r>
                <a:r>
                  <a:rPr kumimoji="0" lang="lt-LT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pic>
            <p:nvPicPr>
              <p:cNvPr id="24" name="Grafinis elementas 23" descr="World outline">
                <a:extLst>
                  <a:ext uri="{FF2B5EF4-FFF2-40B4-BE49-F238E27FC236}">
                    <a16:creationId xmlns:a16="http://schemas.microsoft.com/office/drawing/2014/main" id="{9B26EE4D-9066-A9AB-F536-E58A7A1832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684458" y="3056845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3287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7C58F-36F4-567F-2FB1-5E28628F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1F159-E660-4FC0-912E-01C2719BC235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4CF22-BFFC-4028-D919-11B5A1B131FF}"/>
              </a:ext>
            </a:extLst>
          </p:cNvPr>
          <p:cNvSpPr txBox="1"/>
          <p:nvPr/>
        </p:nvSpPr>
        <p:spPr>
          <a:xfrm>
            <a:off x="237523" y="1471671"/>
            <a:ext cx="5526645" cy="875092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2021–2030 m. sutaupytos galutinės energijos kiekis turi būti ne mažesnis kaip 39,3 </a:t>
            </a:r>
            <a:r>
              <a:rPr kumimoji="0" lang="lt-L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TWh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. Liko pasiekti 42,6 proc. šio tikslo.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146D1-24D7-E29A-1A6B-3E1C4D3C7E00}"/>
              </a:ext>
            </a:extLst>
          </p:cNvPr>
          <p:cNvSpPr txBox="1"/>
          <p:nvPr/>
        </p:nvSpPr>
        <p:spPr>
          <a:xfrm>
            <a:off x="6276511" y="4132414"/>
            <a:ext cx="5504964" cy="1173016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2030 m. Lietuvos galutinės energijos metinis suvartojimas turi būti ne didesnis kaip 51,0 </a:t>
            </a:r>
            <a:r>
              <a:rPr kumimoji="0" lang="lt-L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TWh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. Galutinės energijos suvartojimą*** liko sumažinti dar 21,5 proc.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6E4D5-6DE0-E271-7DA8-5CA4ACD7F684}"/>
              </a:ext>
            </a:extLst>
          </p:cNvPr>
          <p:cNvSpPr txBox="1"/>
          <p:nvPr/>
        </p:nvSpPr>
        <p:spPr>
          <a:xfrm>
            <a:off x="6043264" y="1471671"/>
            <a:ext cx="6148736" cy="638151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2030 m. Lietuvos pirminės energijos metinis suvartojimas turi būti ne didesnis kaip 63,3 </a:t>
            </a:r>
            <a:r>
              <a:rPr kumimoji="0" lang="lt-L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TWh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. Pirminės energijos suvartojimą liko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sumažinti 17 proc.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557802-36EA-597F-3492-D0EE10E6E5D2}"/>
              </a:ext>
            </a:extLst>
          </p:cNvPr>
          <p:cNvSpPr txBox="1"/>
          <p:nvPr/>
        </p:nvSpPr>
        <p:spPr>
          <a:xfrm>
            <a:off x="410525" y="4816359"/>
            <a:ext cx="546218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Siekiant sutaupyti galutinės energijos 39,3 </a:t>
            </a:r>
            <a:r>
              <a:rPr kumimoji="0" lang="lt-L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TWh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, jau sutaupyta 57 proc. numatyto energijos kiekio.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+mn-ea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F00409-FC1D-6EA5-E6E1-A0EF2221CCCE}"/>
              </a:ext>
            </a:extLst>
          </p:cNvPr>
          <p:cNvSpPr txBox="1"/>
          <p:nvPr/>
        </p:nvSpPr>
        <p:spPr>
          <a:xfrm>
            <a:off x="1971217" y="928956"/>
            <a:ext cx="7585902" cy="335872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1" i="0" u="none" strike="noStrike" kern="1200" cap="none" spc="0" normalizeH="0" baseline="0" noProof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LIETUVOS ENERGIJOS VARTOJIMO EFEKTYVUMO DIDINIMO TIKSLAI: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CE05CB-B9C6-0EB4-84EB-4D130FB63C5B}"/>
              </a:ext>
            </a:extLst>
          </p:cNvPr>
          <p:cNvSpPr txBox="1"/>
          <p:nvPr/>
        </p:nvSpPr>
        <p:spPr>
          <a:xfrm>
            <a:off x="310192" y="7532"/>
            <a:ext cx="10275946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kern="1200" cap="all" spc="0" normalizeH="0" baseline="0" noProof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LIETUVA JAU PASIEKĖ 57,4 PROC. ENERGIJOS TAUPYMO TIKSLO 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kern="1200" cap="all" spc="0" normalizeH="0" baseline="0" noProof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IKI 2030 M. SUTAUPYTI 39,3 </a:t>
            </a:r>
            <a:r>
              <a:rPr kumimoji="0" lang="lt-LT" sz="2400" b="0" i="0" u="none" strike="noStrike" kern="1200" cap="all" spc="0" normalizeH="0" baseline="0" noProof="0" err="1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TW</a:t>
            </a:r>
            <a:r>
              <a:rPr kumimoji="0" lang="lt-LT" sz="2400" b="0" i="0" u="none" strike="noStrike" kern="1200" cap="none" spc="0" normalizeH="0" baseline="0" noProof="0" err="1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h</a:t>
            </a:r>
            <a:endParaRPr kumimoji="0" lang="lt-LT" sz="2400" b="0" i="0" u="none" strike="noStrike" kern="1200" cap="all" spc="0" normalizeH="0" baseline="0" noProof="0">
              <a:ln>
                <a:noFill/>
              </a:ln>
              <a:solidFill>
                <a:srgbClr val="075057"/>
              </a:solidFill>
              <a:effectLst/>
              <a:uLnTx/>
              <a:uFillTx/>
              <a:latin typeface="Calibri" panose="020F0502020204030204"/>
              <a:ea typeface="+mn-ea"/>
              <a:cs typeface="Calibri Light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69D0863-0B83-E833-4CFD-67501FF42286}"/>
              </a:ext>
            </a:extLst>
          </p:cNvPr>
          <p:cNvGraphicFramePr>
            <a:graphicFrameLocks/>
          </p:cNvGraphicFramePr>
          <p:nvPr/>
        </p:nvGraphicFramePr>
        <p:xfrm>
          <a:off x="674525" y="1794789"/>
          <a:ext cx="4676775" cy="3021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F96FE7C-67D6-4BA0-9490-3BCC1828B94E}"/>
              </a:ext>
            </a:extLst>
          </p:cNvPr>
          <p:cNvGraphicFramePr>
            <a:graphicFrameLocks/>
          </p:cNvGraphicFramePr>
          <p:nvPr/>
        </p:nvGraphicFramePr>
        <p:xfrm>
          <a:off x="6095999" y="4816359"/>
          <a:ext cx="5865989" cy="187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E289B0F-E877-4337-92EC-7B1A999D8486}"/>
              </a:ext>
            </a:extLst>
          </p:cNvPr>
          <p:cNvGraphicFramePr>
            <a:graphicFrameLocks/>
          </p:cNvGraphicFramePr>
          <p:nvPr/>
        </p:nvGraphicFramePr>
        <p:xfrm>
          <a:off x="6043265" y="2023824"/>
          <a:ext cx="5918724" cy="210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4046D80-77E1-1DA4-14D0-DC8FCF6C2165}"/>
              </a:ext>
            </a:extLst>
          </p:cNvPr>
          <p:cNvSpPr txBox="1"/>
          <p:nvPr/>
        </p:nvSpPr>
        <p:spPr>
          <a:xfrm>
            <a:off x="474436" y="5662008"/>
            <a:ext cx="5289732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0" i="1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   2021 metai nurodo atspirties tašką nuo kurio numatytas energijos mažinimas.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0" i="1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  2024 metų duomenys iš EUROSTAT.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100" b="0" i="1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 Galutinės energijos suvartojimas apskaičiuotas pagal Energijos vartojimo efektyvumo direktyvos reikalavimus – neįtraukiant elektros suvartotos vandenilio elektrolizei ir energijos pagamintos šilumos siurbliuose</a:t>
            </a:r>
          </a:p>
        </p:txBody>
      </p:sp>
    </p:spTree>
    <p:extLst>
      <p:ext uri="{BB962C8B-B14F-4D97-AF65-F5344CB8AC3E}">
        <p14:creationId xmlns:p14="http://schemas.microsoft.com/office/powerpoint/2010/main" val="268619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F643-7A68-7CAB-116B-C87CB130D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93" y="140494"/>
            <a:ext cx="10129483" cy="442784"/>
          </a:xfrm>
        </p:spPr>
        <p:txBody>
          <a:bodyPr/>
          <a:lstStyle/>
          <a:p>
            <a:r>
              <a:rPr lang="lt-LT" sz="2000" b="0" cap="all">
                <a:solidFill>
                  <a:srgbClr val="075057"/>
                </a:solidFill>
                <a:latin typeface="+mn-lt"/>
                <a:ea typeface="+mn-ea"/>
                <a:cs typeface="Calibri Light"/>
              </a:rPr>
              <a:t>LIETUVA JAU PASIEKĖ 57,4 PROC. ENERGIJOS TAUPYMO TIKSLO – DIDŽIAUSIĄ POVEIKĮ TURĖJO KATILŲ KEITIMAS IR PASTATŲ RENOVACIJA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57E91-96D2-093A-6865-ABABAEC4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3B694-278F-451C-80D9-CEBA3668073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C1D2BE-C96F-FAAD-AAF6-CCAC65AF7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425698"/>
              </p:ext>
            </p:extLst>
          </p:nvPr>
        </p:nvGraphicFramePr>
        <p:xfrm>
          <a:off x="645824" y="856726"/>
          <a:ext cx="10900351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725">
                  <a:extLst>
                    <a:ext uri="{9D8B030D-6E8A-4147-A177-3AD203B41FA5}">
                      <a16:colId xmlns:a16="http://schemas.microsoft.com/office/drawing/2014/main" val="3778703289"/>
                    </a:ext>
                  </a:extLst>
                </a:gridCol>
                <a:gridCol w="4239313">
                  <a:extLst>
                    <a:ext uri="{9D8B030D-6E8A-4147-A177-3AD203B41FA5}">
                      <a16:colId xmlns:a16="http://schemas.microsoft.com/office/drawing/2014/main" val="323834516"/>
                    </a:ext>
                  </a:extLst>
                </a:gridCol>
                <a:gridCol w="4239313">
                  <a:extLst>
                    <a:ext uri="{9D8B030D-6E8A-4147-A177-3AD203B41FA5}">
                      <a16:colId xmlns:a16="http://schemas.microsoft.com/office/drawing/2014/main" val="2410353308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lt-LT" sz="1900" u="none" strike="noStrike" kern="1200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Metai</a:t>
                      </a:r>
                      <a:endParaRPr lang="en-US" sz="1900" u="none" strike="noStrike" kern="1200" noProof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4F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90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Energijos sutaupymo tikslas</a:t>
                      </a:r>
                      <a:r>
                        <a:rPr lang="en-US" sz="190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TWh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4F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90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Pasiekti energijos sutaupymai*</a:t>
                      </a:r>
                      <a:r>
                        <a:rPr lang="en-US" sz="190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TWh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4F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425906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b="1" u="none" strike="noStrike" kern="1200" noProof="0">
                          <a:solidFill>
                            <a:srgbClr val="164F5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2021–2030</a:t>
                      </a:r>
                    </a:p>
                  </a:txBody>
                  <a:tcPr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900" b="1" u="none" strike="noStrike" kern="1200" noProof="0" dirty="0">
                          <a:solidFill>
                            <a:srgbClr val="164F5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r>
                        <a:rPr lang="lt-LT" sz="1900" b="1" u="none" strike="noStrike" kern="1200" noProof="0" dirty="0">
                          <a:solidFill>
                            <a:srgbClr val="164F5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900" b="1" u="none" strike="noStrike" kern="1200" noProof="0" dirty="0">
                          <a:solidFill>
                            <a:srgbClr val="164F5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900" b="1" u="none" strike="noStrike" kern="1200" noProof="0" dirty="0">
                          <a:solidFill>
                            <a:srgbClr val="164F5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22,56</a:t>
                      </a:r>
                      <a:endParaRPr lang="en-US" sz="1900" b="1" u="none" strike="noStrike" kern="1200" noProof="0" dirty="0">
                        <a:solidFill>
                          <a:srgbClr val="164F5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914404"/>
                  </a:ext>
                </a:extLst>
              </a:tr>
            </a:tbl>
          </a:graphicData>
        </a:graphic>
      </p:graphicFrame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1A4C690B-832F-4801-ABBB-C30D2AEC7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228433"/>
              </p:ext>
            </p:extLst>
          </p:nvPr>
        </p:nvGraphicFramePr>
        <p:xfrm>
          <a:off x="254524" y="1618726"/>
          <a:ext cx="11825182" cy="486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2B1614A-1E43-11BB-27C5-16A18DFBFBBA}"/>
              </a:ext>
            </a:extLst>
          </p:cNvPr>
          <p:cNvSpPr txBox="1"/>
          <p:nvPr/>
        </p:nvSpPr>
        <p:spPr>
          <a:xfrm>
            <a:off x="645824" y="6528803"/>
            <a:ext cx="4161223" cy="329197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kumimoji="0" lang="lt-LT" sz="900" b="0" i="1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* NEKSVP numatyta 15 energijos vartojimo efektyvumo didinimo politikos priemonių.</a:t>
            </a:r>
            <a:endParaRPr kumimoji="0" lang="lt-LT" sz="900" b="0" i="1" u="none" strike="noStrike" kern="1200" cap="none" spc="0" normalizeH="0" baseline="0" noProof="0" dirty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94426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F839E-7D81-18AF-98F1-AB74A7027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99A3E289-CF65-BDB1-2CE9-B50D6CA53E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190804"/>
              </p:ext>
            </p:extLst>
          </p:nvPr>
        </p:nvGraphicFramePr>
        <p:xfrm>
          <a:off x="741460" y="765787"/>
          <a:ext cx="6677025" cy="551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3B7FDAC-F204-2F5F-0F74-32A442F75B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60" y="160350"/>
            <a:ext cx="10039789" cy="491590"/>
          </a:xfrm>
        </p:spPr>
        <p:txBody>
          <a:bodyPr>
            <a:noAutofit/>
          </a:bodyPr>
          <a:lstStyle/>
          <a:p>
            <a:r>
              <a:rPr lang="lt-LT" sz="2000" cap="all" noProof="0" dirty="0">
                <a:solidFill>
                  <a:srgbClr val="075057"/>
                </a:solidFill>
                <a:latin typeface="+mn-lt"/>
                <a:ea typeface="+mn-ea"/>
                <a:cs typeface="+mn-cs"/>
              </a:rPr>
              <a:t>ĮMONĖSE ĮGYVENDINTOMIS EFEKTYVUMO PRIEMONĖMIS PASIEKTA 30 PROC. </a:t>
            </a:r>
            <a:br>
              <a:rPr lang="lt-LT" sz="2000" cap="all" noProof="0" dirty="0">
                <a:solidFill>
                  <a:srgbClr val="075057"/>
                </a:solidFill>
                <a:latin typeface="+mn-lt"/>
                <a:ea typeface="+mn-ea"/>
                <a:cs typeface="+mn-cs"/>
              </a:rPr>
            </a:br>
            <a:r>
              <a:rPr lang="lt-LT" sz="2000" cap="all" noProof="0" dirty="0">
                <a:solidFill>
                  <a:srgbClr val="075057"/>
                </a:solidFill>
                <a:latin typeface="+mn-lt"/>
                <a:ea typeface="+mn-ea"/>
                <a:cs typeface="+mn-cs"/>
              </a:rPr>
              <a:t>PLANUOTO SUTAUPYMO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E03D80-D9E3-1B20-B0D1-59ECFAC8622F}"/>
              </a:ext>
            </a:extLst>
          </p:cNvPr>
          <p:cNvSpPr txBox="1"/>
          <p:nvPr/>
        </p:nvSpPr>
        <p:spPr>
          <a:xfrm>
            <a:off x="7090281" y="602445"/>
            <a:ext cx="4993665" cy="58631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just">
              <a:spcBef>
                <a:spcPts val="600"/>
              </a:spcBef>
              <a:spcAft>
                <a:spcPts val="1800"/>
              </a:spcAft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Įgyvendinant priemonę 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VIAP lengvata pramonės įmonėms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 </a:t>
            </a:r>
            <a:r>
              <a:rPr lang="lt-LT" sz="1600" dirty="0">
                <a:solidFill>
                  <a:srgbClr val="164F56"/>
                </a:solidFill>
                <a:cs typeface="Times New Roman"/>
              </a:rPr>
              <a:t>2021–2025 m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. pasiektas reikšmingiausias sutaupymo rezultatas – 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2,25</a:t>
            </a:r>
            <a:r>
              <a:rPr kumimoji="0" lang="lt-LT" sz="160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*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 </a:t>
            </a:r>
            <a:r>
              <a:rPr kumimoji="0" lang="lt-L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TWh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 pramonės sektoriuje 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ir 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įgyvendinta 53 proc. </a:t>
            </a:r>
            <a:r>
              <a:rPr lang="lt-LT" sz="1600" dirty="0">
                <a:solidFill>
                  <a:srgbClr val="164F56"/>
                </a:solidFill>
                <a:cs typeface="Times New Roman"/>
              </a:rPr>
              <a:t>energijos taupymo plano iki 2030 m. 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Įvertinus priemonės </a:t>
            </a:r>
            <a:r>
              <a:rPr lang="lt-LT" sz="1600" dirty="0">
                <a:solidFill>
                  <a:srgbClr val="164F56"/>
                </a:solidFill>
                <a:cs typeface="Times New Roman"/>
              </a:rPr>
              <a:t>įgyvendinimą ir tai, kad esant neigiamai VIAP kainai nenumatoma įgyvendinti naujų projektų, 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prognozuojama</a:t>
            </a:r>
            <a:r>
              <a:rPr lang="lt-LT" sz="1600" dirty="0">
                <a:solidFill>
                  <a:srgbClr val="164F56"/>
                </a:solidFill>
                <a:cs typeface="Times New Roman"/>
              </a:rPr>
              <a:t>, kad iki 2030 m. 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energijos bus sutaupyta 1,78 </a:t>
            </a:r>
            <a:r>
              <a:rPr kumimoji="0" lang="lt-L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TWh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 mažiau.</a:t>
            </a:r>
          </a:p>
          <a:p>
            <a:pPr lvl="0" algn="just">
              <a:spcBef>
                <a:spcPts val="600"/>
              </a:spcBef>
              <a:spcAft>
                <a:spcPts val="1800"/>
              </a:spcAft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Priemone 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Privačių juridinių asmenų energijos vartojimo efektyvumo priemonių įgyvendinimas pagal energijos audito ataskaitas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  </a:t>
            </a:r>
            <a:r>
              <a:rPr lang="lt-LT" sz="1600" dirty="0">
                <a:solidFill>
                  <a:srgbClr val="164F56"/>
                </a:solidFill>
                <a:cs typeface="Times New Roman"/>
              </a:rPr>
              <a:t>2021–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2025 m. pasiektas bendras 0,06 </a:t>
            </a:r>
            <a:r>
              <a:rPr kumimoji="0" lang="lt-L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TWh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 sutaupymas (</a:t>
            </a:r>
            <a:r>
              <a:rPr lang="lt-LT" sz="1600" dirty="0">
                <a:solidFill>
                  <a:srgbClr val="164F56"/>
                </a:solidFill>
                <a:latin typeface="Calibri" panose="020F0502020204030204"/>
                <a:cs typeface="Times New Roman"/>
              </a:rPr>
              <a:t>į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gyvendinta 18 </a:t>
            </a:r>
            <a:r>
              <a:rPr kumimoji="0" lang="lt-L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projekt</a:t>
            </a:r>
            <a:r>
              <a:rPr lang="lt-LT" sz="1600" dirty="0">
                <a:solidFill>
                  <a:srgbClr val="164F56"/>
                </a:solidFill>
                <a:latin typeface="Calibri" panose="020F0502020204030204"/>
                <a:cs typeface="Times New Roman"/>
              </a:rPr>
              <a:t>ų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) ir pasiekta 35 proc. </a:t>
            </a:r>
            <a:r>
              <a:rPr lang="lt-LT" sz="1600" dirty="0">
                <a:solidFill>
                  <a:srgbClr val="164F56"/>
                </a:solidFill>
                <a:cs typeface="Times New Roman"/>
              </a:rPr>
              <a:t>energijos taupymo plano iki 2030 m. </a:t>
            </a: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1800"/>
              </a:spcAft>
              <a:defRPr/>
            </a:pP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Pramonės sektoriaus priemonės, turinčios poveikį ir efektyvumui 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pradedamos įgyvendinti. Energijos vartojimo efektyvumo didinimo įmonėse priemonės apie 80 projektų įgyvendinimo stadijoje. Įvertinus priemonių įgyvendinimo būklę, prognozuojama, kad </a:t>
            </a:r>
            <a:r>
              <a:rPr lang="lt-LT" sz="1600" dirty="0">
                <a:solidFill>
                  <a:srgbClr val="164F56"/>
                </a:solidFill>
                <a:cs typeface="Times New Roman"/>
              </a:rPr>
              <a:t>iki 2030 m. 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energijos bus sutaupyta 3,7 karto mažiau.</a:t>
            </a: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600" b="0" i="0" u="none" strike="sng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5B21DE30-2E09-DE0C-8957-AE4B3EA4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91" y="63994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71D0B-4E93-4FB0-87D1-6102D6EA8B30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t-L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Graphic 22" descr="Gears with solid fill">
            <a:extLst>
              <a:ext uri="{FF2B5EF4-FFF2-40B4-BE49-F238E27FC236}">
                <a16:creationId xmlns:a16="http://schemas.microsoft.com/office/drawing/2014/main" id="{59EC6904-CE19-6255-FEA2-D3FC4148A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5965" y="3006824"/>
            <a:ext cx="540000" cy="540000"/>
          </a:xfrm>
          <a:prstGeom prst="rect">
            <a:avLst/>
          </a:prstGeom>
        </p:spPr>
      </p:pic>
      <p:pic>
        <p:nvPicPr>
          <p:cNvPr id="30" name="Graphic 29" descr="Coins">
            <a:extLst>
              <a:ext uri="{FF2B5EF4-FFF2-40B4-BE49-F238E27FC236}">
                <a16:creationId xmlns:a16="http://schemas.microsoft.com/office/drawing/2014/main" id="{E1D80EC1-5949-4685-996F-98518DB4BB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65965" y="765786"/>
            <a:ext cx="540000" cy="491591"/>
          </a:xfrm>
          <a:prstGeom prst="rect">
            <a:avLst/>
          </a:prstGeom>
        </p:spPr>
      </p:pic>
      <p:pic>
        <p:nvPicPr>
          <p:cNvPr id="8" name="Graphic 7" descr="Robot Hand with solid fill">
            <a:extLst>
              <a:ext uri="{FF2B5EF4-FFF2-40B4-BE49-F238E27FC236}">
                <a16:creationId xmlns:a16="http://schemas.microsoft.com/office/drawing/2014/main" id="{22FBD89A-8EC6-276A-F498-8713303C26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65965" y="4434337"/>
            <a:ext cx="540000" cy="540000"/>
          </a:xfrm>
          <a:prstGeom prst="rect">
            <a:avLst/>
          </a:prstGeom>
        </p:spPr>
      </p:pic>
      <p:pic>
        <p:nvPicPr>
          <p:cNvPr id="3" name="Graphic 22" descr="Gears with solid fill">
            <a:extLst>
              <a:ext uri="{FF2B5EF4-FFF2-40B4-BE49-F238E27FC236}">
                <a16:creationId xmlns:a16="http://schemas.microsoft.com/office/drawing/2014/main" id="{24B893E9-CDF7-4355-8434-27085EED0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431" y="2652408"/>
            <a:ext cx="540000" cy="540000"/>
          </a:xfrm>
          <a:prstGeom prst="rect">
            <a:avLst/>
          </a:prstGeom>
        </p:spPr>
      </p:pic>
      <p:pic>
        <p:nvPicPr>
          <p:cNvPr id="5" name="Graphic 4" descr="Coins">
            <a:extLst>
              <a:ext uri="{FF2B5EF4-FFF2-40B4-BE49-F238E27FC236}">
                <a16:creationId xmlns:a16="http://schemas.microsoft.com/office/drawing/2014/main" id="{98E6FD79-B659-1FC6-2870-675017B424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8446" y="1875816"/>
            <a:ext cx="540000" cy="540000"/>
          </a:xfrm>
          <a:prstGeom prst="rect">
            <a:avLst/>
          </a:prstGeom>
        </p:spPr>
      </p:pic>
      <p:pic>
        <p:nvPicPr>
          <p:cNvPr id="6" name="Graphic 5" descr="Robot Hand with solid fill">
            <a:extLst>
              <a:ext uri="{FF2B5EF4-FFF2-40B4-BE49-F238E27FC236}">
                <a16:creationId xmlns:a16="http://schemas.microsoft.com/office/drawing/2014/main" id="{768E0A8D-FD58-1A11-BD2B-F5DF27F8C5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-5513" y="3793013"/>
            <a:ext cx="540000" cy="540000"/>
          </a:xfrm>
          <a:prstGeom prst="rect">
            <a:avLst/>
          </a:prstGeom>
        </p:spPr>
      </p:pic>
      <p:sp>
        <p:nvSpPr>
          <p:cNvPr id="9" name="Kairysis riestinis skliaustas 8">
            <a:extLst>
              <a:ext uri="{FF2B5EF4-FFF2-40B4-BE49-F238E27FC236}">
                <a16:creationId xmlns:a16="http://schemas.microsoft.com/office/drawing/2014/main" id="{4668DEFC-DF76-DFDF-5ADF-0B4757CDAE4B}"/>
              </a:ext>
            </a:extLst>
          </p:cNvPr>
          <p:cNvSpPr/>
          <p:nvPr/>
        </p:nvSpPr>
        <p:spPr>
          <a:xfrm>
            <a:off x="514816" y="3276824"/>
            <a:ext cx="287647" cy="1545336"/>
          </a:xfrm>
          <a:prstGeom prst="leftBrace">
            <a:avLst>
              <a:gd name="adj1" fmla="val 38000"/>
              <a:gd name="adj2" fmla="val 48368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87B9EB-92C4-DD28-9A8F-AC81D5BB8B19}"/>
              </a:ext>
            </a:extLst>
          </p:cNvPr>
          <p:cNvSpPr txBox="1"/>
          <p:nvPr/>
        </p:nvSpPr>
        <p:spPr>
          <a:xfrm>
            <a:off x="1" y="6603481"/>
            <a:ext cx="6378222" cy="329197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Duomenys: </a:t>
            </a:r>
            <a:r>
              <a:rPr lang="lt-LT" sz="800" i="1" dirty="0">
                <a:solidFill>
                  <a:srgbClr val="164F56"/>
                </a:solidFill>
                <a:ea typeface="Calibri"/>
                <a:cs typeface="Calibri"/>
              </a:rPr>
              <a:t>UAB </a:t>
            </a:r>
            <a:r>
              <a:rPr lang="lt-LT" sz="800" i="1" dirty="0" err="1">
                <a:solidFill>
                  <a:srgbClr val="164F56"/>
                </a:solidFill>
                <a:ea typeface="Calibri"/>
                <a:cs typeface="Calibri"/>
              </a:rPr>
              <a:t>BaltPool</a:t>
            </a:r>
            <a:r>
              <a:rPr lang="lt-LT" sz="800" i="1" dirty="0">
                <a:solidFill>
                  <a:srgbClr val="164F56"/>
                </a:solidFill>
                <a:ea typeface="Calibri"/>
                <a:cs typeface="Calibri"/>
              </a:rPr>
              <a:t>, </a:t>
            </a: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APVA, VšĮ Inovacijų agentūra. </a:t>
            </a: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Pastaba: naudojant šią informaciją, būtina nurodyti šaltinį  (pvz.: Duomenų šaltinis: </a:t>
            </a: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APVA</a:t>
            </a: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  <a:r>
              <a:rPr kumimoji="0" lang="lt-LT" sz="8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​</a:t>
            </a:r>
            <a:endParaRPr kumimoji="0" lang="lt-LT" sz="800" b="0" i="1" u="none" strike="noStrike" kern="1200" cap="none" spc="0" normalizeH="0" baseline="0" noProof="0" dirty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7B901-1271-B68C-7005-A8F56167FB7E}"/>
              </a:ext>
            </a:extLst>
          </p:cNvPr>
          <p:cNvSpPr txBox="1"/>
          <p:nvPr/>
        </p:nvSpPr>
        <p:spPr>
          <a:xfrm>
            <a:off x="7105965" y="6499984"/>
            <a:ext cx="4639493" cy="329197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kumimoji="0" lang="lt-LT" sz="800" b="0" i="1" u="none" strike="noStrike" kern="1200" cap="none" spc="0" normalizeH="0" baseline="0" noProof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* Duomenys už 2024-2025 m. preliminarūs, gali keistis gavus galutinius duomenis.</a:t>
            </a:r>
            <a:endParaRPr kumimoji="0" lang="lt-LT" sz="800" b="0" i="1" u="none" strike="noStrike" kern="1200" cap="none" spc="0" normalizeH="0" baseline="0" noProof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99247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46624-ECBA-7EE0-E394-74B752657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63708FD-A90F-077C-E8A5-348CFE35DB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642335"/>
              </p:ext>
            </p:extLst>
          </p:nvPr>
        </p:nvGraphicFramePr>
        <p:xfrm>
          <a:off x="585710" y="894597"/>
          <a:ext cx="7132320" cy="5707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69462D8-0977-E9C1-F75E-9B11295E95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3528" y="-2510"/>
            <a:ext cx="10579608" cy="643538"/>
          </a:xfrm>
        </p:spPr>
        <p:txBody>
          <a:bodyPr>
            <a:noAutofit/>
          </a:bodyPr>
          <a:lstStyle/>
          <a:p>
            <a:r>
              <a:rPr lang="lt-LT" sz="2000" cap="all">
                <a:solidFill>
                  <a:srgbClr val="075057"/>
                </a:solidFill>
                <a:latin typeface="+mn-lt"/>
                <a:ea typeface="+mn-ea"/>
                <a:cs typeface="Calibri Light"/>
              </a:rPr>
              <a:t>SIEKIANT NACIONALINIO ENERGIJOS VARTOJIMO EFEKTYVUMO TIKSLO – 39,3 </a:t>
            </a:r>
            <a:r>
              <a:rPr lang="lt-LT" sz="2000" cap="all" err="1">
                <a:solidFill>
                  <a:srgbClr val="075057"/>
                </a:solidFill>
                <a:latin typeface="+mn-lt"/>
                <a:ea typeface="+mn-ea"/>
                <a:cs typeface="Calibri Light"/>
              </a:rPr>
              <a:t>TW</a:t>
            </a:r>
            <a:r>
              <a:rPr lang="lt-LT" sz="2000" err="1">
                <a:solidFill>
                  <a:srgbClr val="075057"/>
                </a:solidFill>
                <a:latin typeface="+mn-lt"/>
                <a:ea typeface="+mn-ea"/>
                <a:cs typeface="Calibri Light"/>
              </a:rPr>
              <a:t>h</a:t>
            </a:r>
            <a:r>
              <a:rPr lang="lt-LT" sz="2000" cap="all">
                <a:solidFill>
                  <a:srgbClr val="075057"/>
                </a:solidFill>
                <a:latin typeface="+mn-lt"/>
                <a:ea typeface="+mn-ea"/>
                <a:cs typeface="Calibri Light"/>
              </a:rPr>
              <a:t>, DIDELĮ TAUPYMO POTENCIALĄ TURI PASTATŲ ATNAUJINIMAS – 11,53 </a:t>
            </a:r>
            <a:r>
              <a:rPr lang="lt-LT" sz="2000" cap="all" err="1">
                <a:solidFill>
                  <a:srgbClr val="075057"/>
                </a:solidFill>
                <a:latin typeface="+mn-lt"/>
                <a:ea typeface="+mn-ea"/>
                <a:cs typeface="Calibri Light"/>
              </a:rPr>
              <a:t>TW</a:t>
            </a:r>
            <a:r>
              <a:rPr lang="lt-LT" sz="2000" err="1">
                <a:solidFill>
                  <a:srgbClr val="075057"/>
                </a:solidFill>
                <a:latin typeface="+mn-lt"/>
                <a:ea typeface="+mn-ea"/>
                <a:cs typeface="Calibri Light"/>
              </a:rPr>
              <a:t>h</a:t>
            </a:r>
            <a:r>
              <a:rPr lang="lt-LT" sz="2000" cap="all">
                <a:solidFill>
                  <a:srgbClr val="075057"/>
                </a:solidFill>
                <a:latin typeface="+mn-lt"/>
                <a:ea typeface="+mn-ea"/>
                <a:cs typeface="Calibri Light"/>
              </a:rPr>
              <a:t> – TAI YRA 29 PROC.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4810B97-CD66-A8B1-8BCF-355D38B9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8277" y="6569099"/>
            <a:ext cx="703457" cy="2536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71D0B-4E93-4FB0-87D1-6102D6EA8B30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upė 2">
            <a:extLst>
              <a:ext uri="{FF2B5EF4-FFF2-40B4-BE49-F238E27FC236}">
                <a16:creationId xmlns:a16="http://schemas.microsoft.com/office/drawing/2014/main" id="{9756D1B2-F826-A149-DCF4-EDA304257B15}"/>
              </a:ext>
            </a:extLst>
          </p:cNvPr>
          <p:cNvGrpSpPr/>
          <p:nvPr/>
        </p:nvGrpSpPr>
        <p:grpSpPr>
          <a:xfrm>
            <a:off x="6989304" y="916558"/>
            <a:ext cx="619102" cy="5098122"/>
            <a:chOff x="7064545" y="325814"/>
            <a:chExt cx="619102" cy="5447605"/>
          </a:xfrm>
        </p:grpSpPr>
        <p:pic>
          <p:nvPicPr>
            <p:cNvPr id="11" name="Graphic 4" descr="City">
              <a:extLst>
                <a:ext uri="{FF2B5EF4-FFF2-40B4-BE49-F238E27FC236}">
                  <a16:creationId xmlns:a16="http://schemas.microsoft.com/office/drawing/2014/main" id="{ECDF5139-3D64-4615-2954-59342318F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99844" y="325814"/>
              <a:ext cx="548503" cy="548503"/>
            </a:xfrm>
            <a:prstGeom prst="rect">
              <a:avLst/>
            </a:prstGeom>
          </p:spPr>
        </p:pic>
        <p:pic>
          <p:nvPicPr>
            <p:cNvPr id="13" name="Graphic 6" descr="House">
              <a:extLst>
                <a:ext uri="{FF2B5EF4-FFF2-40B4-BE49-F238E27FC236}">
                  <a16:creationId xmlns:a16="http://schemas.microsoft.com/office/drawing/2014/main" id="{722B2129-5C78-AEF0-0E8C-5ECC1DF64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99844" y="3449830"/>
              <a:ext cx="548503" cy="548503"/>
            </a:xfrm>
            <a:prstGeom prst="rect">
              <a:avLst/>
            </a:prstGeom>
          </p:spPr>
        </p:pic>
        <p:pic>
          <p:nvPicPr>
            <p:cNvPr id="15" name="Graphic 12" descr="Home">
              <a:extLst>
                <a:ext uri="{FF2B5EF4-FFF2-40B4-BE49-F238E27FC236}">
                  <a16:creationId xmlns:a16="http://schemas.microsoft.com/office/drawing/2014/main" id="{732ECC40-6BCE-10F3-70EC-FE9655451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13419" y="5252067"/>
              <a:ext cx="521352" cy="521352"/>
            </a:xfrm>
            <a:prstGeom prst="rect">
              <a:avLst/>
            </a:prstGeom>
          </p:spPr>
        </p:pic>
        <p:pic>
          <p:nvPicPr>
            <p:cNvPr id="12" name="Graphic 8" descr="Schoolhouse">
              <a:extLst>
                <a:ext uri="{FF2B5EF4-FFF2-40B4-BE49-F238E27FC236}">
                  <a16:creationId xmlns:a16="http://schemas.microsoft.com/office/drawing/2014/main" id="{8453FD3B-13FC-FCB7-DBCA-FDD0E8F78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64545" y="1854537"/>
              <a:ext cx="619102" cy="619101"/>
            </a:xfrm>
            <a:prstGeom prst="rect">
              <a:avLst/>
            </a:prstGeom>
          </p:spPr>
        </p:pic>
      </p:grpSp>
      <p:pic>
        <p:nvPicPr>
          <p:cNvPr id="5" name="Graphic 4" descr="City">
            <a:extLst>
              <a:ext uri="{FF2B5EF4-FFF2-40B4-BE49-F238E27FC236}">
                <a16:creationId xmlns:a16="http://schemas.microsoft.com/office/drawing/2014/main" id="{D76B0370-3850-A3F0-89EC-85790A410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025" y="1638822"/>
            <a:ext cx="548503" cy="548503"/>
          </a:xfrm>
          <a:prstGeom prst="rect">
            <a:avLst/>
          </a:prstGeom>
        </p:spPr>
      </p:pic>
      <p:pic>
        <p:nvPicPr>
          <p:cNvPr id="6" name="Graphic 8" descr="Schoolhouse">
            <a:extLst>
              <a:ext uri="{FF2B5EF4-FFF2-40B4-BE49-F238E27FC236}">
                <a16:creationId xmlns:a16="http://schemas.microsoft.com/office/drawing/2014/main" id="{A1E83727-4470-1D00-044A-4625A6540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3025" y="2571628"/>
            <a:ext cx="619102" cy="619102"/>
          </a:xfrm>
          <a:prstGeom prst="rect">
            <a:avLst/>
          </a:prstGeom>
        </p:spPr>
      </p:pic>
      <p:pic>
        <p:nvPicPr>
          <p:cNvPr id="7" name="Graphic 6" descr="House">
            <a:extLst>
              <a:ext uri="{FF2B5EF4-FFF2-40B4-BE49-F238E27FC236}">
                <a16:creationId xmlns:a16="http://schemas.microsoft.com/office/drawing/2014/main" id="{0538811D-6FBD-A16F-E5DD-FA8B0969E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025" y="3608014"/>
            <a:ext cx="548503" cy="548503"/>
          </a:xfrm>
          <a:prstGeom prst="rect">
            <a:avLst/>
          </a:prstGeom>
        </p:spPr>
      </p:pic>
      <p:pic>
        <p:nvPicPr>
          <p:cNvPr id="8" name="Graphic 12" descr="Home">
            <a:extLst>
              <a:ext uri="{FF2B5EF4-FFF2-40B4-BE49-F238E27FC236}">
                <a16:creationId xmlns:a16="http://schemas.microsoft.com/office/drawing/2014/main" id="{AE30B102-0EF6-A213-AA71-7178672881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2143" y="4658332"/>
            <a:ext cx="521352" cy="5213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FEEE35-3B12-3EEF-8D46-D15FEDC79732}"/>
              </a:ext>
            </a:extLst>
          </p:cNvPr>
          <p:cNvSpPr txBox="1"/>
          <p:nvPr/>
        </p:nvSpPr>
        <p:spPr>
          <a:xfrm>
            <a:off x="53440" y="6627524"/>
            <a:ext cx="6731407" cy="25366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Duomenys: APVA, UAB ILTĖ, VĮ Turto bankas, VšĮ CPVA, ministerijos. </a:t>
            </a: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Pastaba: naudojant šią informaciją, būtina nurodyti šaltinį  (pvz.: Duomenų šaltinis</a:t>
            </a: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APVA</a:t>
            </a: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  <a:r>
              <a:rPr kumimoji="0" lang="lt-LT" sz="800" b="0" i="0" u="none" strike="noStrike" kern="1200" cap="none" spc="0" normalizeH="0" baseline="0" noProof="0" dirty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​</a:t>
            </a:r>
            <a:endParaRPr kumimoji="0" lang="lt-LT" sz="800" b="0" i="1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FAB24-9294-CD1E-8934-9DF8ABDDAC15}"/>
              </a:ext>
            </a:extLst>
          </p:cNvPr>
          <p:cNvSpPr txBox="1">
            <a:spLocks/>
          </p:cNvSpPr>
          <p:nvPr/>
        </p:nvSpPr>
        <p:spPr>
          <a:xfrm>
            <a:off x="7669398" y="894597"/>
            <a:ext cx="4417340" cy="5732927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Atnaujinant daugiabučius pastatus sutaupyta 3,79 </a:t>
            </a:r>
            <a:r>
              <a:rPr kumimoji="0" lang="lt-LT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TWh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, </a:t>
            </a:r>
            <a:r>
              <a:rPr kumimoji="0" lang="lt-LT" sz="150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tačiau įvertinus esamą situaciją, </a:t>
            </a:r>
            <a:r>
              <a:rPr lang="lt-LT" sz="1500" dirty="0">
                <a:solidFill>
                  <a:srgbClr val="164F56"/>
                </a:solidFill>
                <a:ea typeface="Calibri"/>
                <a:cs typeface="Calibri"/>
              </a:rPr>
              <a:t>dėl sumažėjusių planuojamų daugiabučių pastatų renovacijos apimčių, </a:t>
            </a:r>
            <a:r>
              <a:rPr lang="lt-LT" sz="1500" dirty="0">
                <a:solidFill>
                  <a:srgbClr val="164F56"/>
                </a:solidFill>
                <a:cs typeface="Times New Roman"/>
              </a:rPr>
              <a:t>prognozuojama, kad iki 2030 m. energijos bus sutaupyta </a:t>
            </a:r>
            <a:r>
              <a:rPr lang="lt-LT" sz="1500" dirty="0">
                <a:solidFill>
                  <a:srgbClr val="164F56"/>
                </a:solidFill>
                <a:ea typeface="Calibri"/>
                <a:cs typeface="Calibri"/>
              </a:rPr>
              <a:t>0,9 </a:t>
            </a:r>
            <a:r>
              <a:rPr lang="lt-LT" sz="1500" dirty="0" err="1">
                <a:solidFill>
                  <a:srgbClr val="164F56"/>
                </a:solidFill>
                <a:ea typeface="Calibri"/>
                <a:cs typeface="Calibri"/>
              </a:rPr>
              <a:t>TWh</a:t>
            </a:r>
            <a:r>
              <a:rPr lang="lt-LT" sz="1500" dirty="0">
                <a:solidFill>
                  <a:srgbClr val="164F56"/>
                </a:solidFill>
                <a:ea typeface="Calibri"/>
                <a:cs typeface="Calibri"/>
              </a:rPr>
              <a:t> </a:t>
            </a:r>
            <a:r>
              <a:rPr lang="lt-LT" sz="1500" dirty="0">
                <a:solidFill>
                  <a:srgbClr val="164F56"/>
                </a:solidFill>
                <a:cs typeface="Times New Roman"/>
              </a:rPr>
              <a:t>mažiau nei numatyta NEKSVP.</a:t>
            </a:r>
            <a:r>
              <a:rPr kumimoji="0" lang="lt-LT" sz="150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Viešosios paskirties pastatų 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renovacija įsibėgėja, tačiau atsilieka nuo NEKSVP. Įvertinus, kad 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p</a:t>
            </a:r>
            <a:r>
              <a:rPr lang="lt-LT" sz="1500" b="1" dirty="0" err="1">
                <a:solidFill>
                  <a:srgbClr val="164F56"/>
                </a:solidFill>
                <a:latin typeface="Calibri" panose="020F0502020204030204"/>
                <a:ea typeface="Calibri"/>
                <a:cs typeface="Calibri"/>
              </a:rPr>
              <a:t>er</a:t>
            </a:r>
            <a:r>
              <a:rPr lang="lt-LT" sz="1500" b="1" dirty="0">
                <a:solidFill>
                  <a:srgbClr val="164F56"/>
                </a:solidFill>
                <a:latin typeface="Calibri" panose="020F0502020204030204"/>
                <a:ea typeface="Calibri"/>
                <a:cs typeface="Calibri"/>
              </a:rPr>
              <a:t> 2021</a:t>
            </a:r>
            <a:r>
              <a:rPr lang="lt-LT" sz="1500" dirty="0">
                <a:solidFill>
                  <a:srgbClr val="164F56"/>
                </a:solidFill>
                <a:cs typeface="Times New Roman"/>
              </a:rPr>
              <a:t>–</a:t>
            </a:r>
            <a:r>
              <a:rPr lang="lt-LT" sz="1500" b="1" dirty="0">
                <a:solidFill>
                  <a:srgbClr val="164F56"/>
                </a:solidFill>
                <a:latin typeface="Calibri" panose="020F0502020204030204"/>
                <a:ea typeface="Calibri"/>
                <a:cs typeface="Calibri"/>
              </a:rPr>
              <a:t>2025 m. </a:t>
            </a:r>
            <a:r>
              <a:rPr lang="lt-LT" sz="1500" dirty="0">
                <a:solidFill>
                  <a:srgbClr val="164F56"/>
                </a:solidFill>
                <a:latin typeface="Calibri" panose="020F0502020204030204"/>
                <a:ea typeface="Calibri"/>
                <a:cs typeface="Calibri"/>
              </a:rPr>
              <a:t>atnaujinant viešuosius pastatus </a:t>
            </a:r>
            <a:r>
              <a:rPr lang="lt-LT" sz="1500" b="1" dirty="0">
                <a:solidFill>
                  <a:srgbClr val="164F56"/>
                </a:solidFill>
                <a:latin typeface="Calibri" panose="020F0502020204030204"/>
                <a:ea typeface="Calibri"/>
                <a:cs typeface="Calibri"/>
              </a:rPr>
              <a:t>sutaupyta 0,32 </a:t>
            </a:r>
            <a:r>
              <a:rPr lang="lt-LT" sz="1500" b="1" dirty="0" err="1">
                <a:solidFill>
                  <a:srgbClr val="164F56"/>
                </a:solidFill>
                <a:latin typeface="Calibri" panose="020F0502020204030204"/>
                <a:ea typeface="Calibri"/>
                <a:cs typeface="Calibri"/>
              </a:rPr>
              <a:t>TWh</a:t>
            </a:r>
            <a:r>
              <a:rPr lang="lt-LT" sz="1500" dirty="0">
                <a:solidFill>
                  <a:srgbClr val="164F56"/>
                </a:solidFill>
                <a:latin typeface="Calibri" panose="020F0502020204030204"/>
                <a:ea typeface="Calibri"/>
                <a:cs typeface="Calibri"/>
              </a:rPr>
              <a:t>, </a:t>
            </a:r>
            <a:r>
              <a:rPr lang="lt-LT" sz="1500" dirty="0">
                <a:solidFill>
                  <a:srgbClr val="164F56"/>
                </a:solidFill>
                <a:cs typeface="Times New Roman"/>
              </a:rPr>
              <a:t>prognozuojama, kad iki 2030 m. energijos bus sutaupyta </a:t>
            </a:r>
            <a:r>
              <a:rPr lang="lt-LT" sz="1500" dirty="0">
                <a:solidFill>
                  <a:srgbClr val="164F56"/>
                </a:solidFill>
                <a:ea typeface="Calibri"/>
                <a:cs typeface="Calibri"/>
              </a:rPr>
              <a:t>0,14 </a:t>
            </a:r>
            <a:r>
              <a:rPr lang="lt-LT" sz="1500" dirty="0" err="1">
                <a:solidFill>
                  <a:srgbClr val="164F56"/>
                </a:solidFill>
                <a:ea typeface="Calibri"/>
                <a:cs typeface="Calibri"/>
              </a:rPr>
              <a:t>TWh</a:t>
            </a:r>
            <a:r>
              <a:rPr lang="lt-LT" sz="1500" dirty="0">
                <a:solidFill>
                  <a:srgbClr val="164F56"/>
                </a:solidFill>
                <a:ea typeface="Calibri"/>
                <a:cs typeface="Calibri"/>
              </a:rPr>
              <a:t> </a:t>
            </a:r>
            <a:r>
              <a:rPr lang="lt-LT" sz="1500" dirty="0">
                <a:solidFill>
                  <a:srgbClr val="164F56"/>
                </a:solidFill>
                <a:cs typeface="Times New Roman"/>
              </a:rPr>
              <a:t>mažiau nei numatyta NEKSVP.</a:t>
            </a:r>
            <a:r>
              <a:rPr lang="lt-LT" sz="1500" dirty="0">
                <a:solidFill>
                  <a:srgbClr val="164F56"/>
                </a:solidFill>
                <a:ea typeface="Calibri"/>
                <a:cs typeface="Calibri"/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Individualių gyvenamųjų namų atnaujinimo </a:t>
            </a:r>
            <a:r>
              <a:rPr kumimoji="0" lang="lt-LT" sz="150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tempai taip pat atsilieka, nei buvo </a:t>
            </a:r>
            <a:r>
              <a:rPr lang="lt-LT" sz="1500" dirty="0">
                <a:solidFill>
                  <a:srgbClr val="164F56"/>
                </a:solidFill>
                <a:cs typeface="Calibri"/>
              </a:rPr>
              <a:t>suplanuota</a:t>
            </a:r>
            <a:r>
              <a:rPr kumimoji="0" lang="lt-LT" sz="150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NEKSVP.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lang="lt-LT" sz="1500" dirty="0">
                <a:solidFill>
                  <a:srgbClr val="164F56"/>
                </a:solidFill>
                <a:ea typeface="Calibri"/>
                <a:cs typeface="Calibri"/>
              </a:rPr>
              <a:t>Įvertinus, kad per </a:t>
            </a:r>
            <a:r>
              <a:rPr lang="lt-LT" sz="1500" b="1" dirty="0">
                <a:solidFill>
                  <a:srgbClr val="164F56"/>
                </a:solidFill>
                <a:ea typeface="Calibri"/>
                <a:cs typeface="Calibri"/>
              </a:rPr>
              <a:t>2021</a:t>
            </a:r>
            <a:r>
              <a:rPr lang="lt-LT" sz="1500" dirty="0">
                <a:solidFill>
                  <a:srgbClr val="164F56"/>
                </a:solidFill>
                <a:cs typeface="Times New Roman"/>
              </a:rPr>
              <a:t>–</a:t>
            </a:r>
            <a:r>
              <a:rPr lang="lt-LT" sz="1500" b="1" dirty="0">
                <a:solidFill>
                  <a:srgbClr val="164F56"/>
                </a:solidFill>
                <a:ea typeface="Calibri"/>
                <a:cs typeface="Calibri"/>
              </a:rPr>
              <a:t>2025 m. </a:t>
            </a:r>
            <a:r>
              <a:rPr lang="lt-LT" sz="1500" dirty="0">
                <a:solidFill>
                  <a:srgbClr val="164F56"/>
                </a:solidFill>
                <a:ea typeface="Calibri"/>
                <a:cs typeface="Calibri"/>
              </a:rPr>
              <a:t>atnaujinant individualius pastatus </a:t>
            </a:r>
            <a:r>
              <a:rPr lang="lt-LT" sz="1500" b="1" dirty="0">
                <a:solidFill>
                  <a:srgbClr val="164F56"/>
                </a:solidFill>
                <a:ea typeface="Calibri"/>
                <a:cs typeface="Calibri"/>
              </a:rPr>
              <a:t>sutaupyta 0,51 </a:t>
            </a:r>
            <a:r>
              <a:rPr lang="lt-LT" sz="1500" b="1" dirty="0" err="1">
                <a:solidFill>
                  <a:srgbClr val="164F56"/>
                </a:solidFill>
                <a:ea typeface="Calibri"/>
                <a:cs typeface="Calibri"/>
              </a:rPr>
              <a:t>TWh</a:t>
            </a:r>
            <a:r>
              <a:rPr lang="lt-LT" sz="1500" dirty="0">
                <a:solidFill>
                  <a:srgbClr val="164F56"/>
                </a:solidFill>
                <a:ea typeface="Calibri"/>
                <a:cs typeface="Calibri"/>
              </a:rPr>
              <a:t>, </a:t>
            </a:r>
            <a:r>
              <a:rPr lang="lt-LT" sz="1500" dirty="0">
                <a:solidFill>
                  <a:srgbClr val="164F56"/>
                </a:solidFill>
                <a:cs typeface="Times New Roman"/>
              </a:rPr>
              <a:t>prognozuojama, kad iki 2030 m. energijos bus sutaupyta </a:t>
            </a:r>
            <a:r>
              <a:rPr lang="lt-LT" sz="1500" dirty="0">
                <a:solidFill>
                  <a:srgbClr val="164F56"/>
                </a:solidFill>
                <a:ea typeface="Calibri"/>
                <a:cs typeface="Calibri"/>
              </a:rPr>
              <a:t>0,1 </a:t>
            </a:r>
            <a:r>
              <a:rPr lang="lt-LT" sz="1500" dirty="0" err="1">
                <a:solidFill>
                  <a:srgbClr val="164F56"/>
                </a:solidFill>
                <a:ea typeface="Calibri"/>
                <a:cs typeface="Calibri"/>
              </a:rPr>
              <a:t>TWh</a:t>
            </a:r>
            <a:r>
              <a:rPr lang="lt-LT" sz="1500" dirty="0">
                <a:solidFill>
                  <a:srgbClr val="164F56"/>
                </a:solidFill>
                <a:ea typeface="Calibri"/>
                <a:cs typeface="Calibri"/>
              </a:rPr>
              <a:t> </a:t>
            </a:r>
            <a:r>
              <a:rPr lang="lt-LT" sz="1500" dirty="0">
                <a:solidFill>
                  <a:srgbClr val="164F56"/>
                </a:solidFill>
                <a:cs typeface="Times New Roman"/>
              </a:rPr>
              <a:t>mažiau nei numatyta NEKSVP.</a:t>
            </a:r>
            <a:r>
              <a:rPr lang="lt-LT" sz="1500" dirty="0">
                <a:solidFill>
                  <a:srgbClr val="164F56"/>
                </a:solidFill>
                <a:ea typeface="Calibri"/>
                <a:cs typeface="Calibri"/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Negyvenamosios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paskirties pastatų 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renovacija vyksta lėčiau nei planuota. Iki 2025 m. sutaupyta 0,01 </a:t>
            </a:r>
            <a:r>
              <a:rPr kumimoji="0" lang="lt-LT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TWh</a:t>
            </a:r>
            <a:r>
              <a:rPr lang="lt-LT" sz="1500" dirty="0">
                <a:solidFill>
                  <a:srgbClr val="164F56"/>
                </a:solidFill>
                <a:latin typeface="Calibri" panose="020F0502020204030204"/>
                <a:cs typeface="Calibri"/>
              </a:rPr>
              <a:t>,</a:t>
            </a:r>
            <a:r>
              <a:rPr lang="lt-LT" sz="1500" dirty="0">
                <a:solidFill>
                  <a:srgbClr val="164F56"/>
                </a:solidFill>
                <a:ea typeface="Calibri"/>
                <a:cs typeface="Calibri"/>
              </a:rPr>
              <a:t> </a:t>
            </a:r>
            <a:r>
              <a:rPr lang="lt-LT" sz="1500" dirty="0">
                <a:solidFill>
                  <a:srgbClr val="164F56"/>
                </a:solidFill>
                <a:cs typeface="Times New Roman"/>
              </a:rPr>
              <a:t>prognozuojama, kad iki 2030 m. energijos bus sutaupyta </a:t>
            </a:r>
            <a:r>
              <a:rPr lang="lt-LT" sz="1500" dirty="0">
                <a:solidFill>
                  <a:srgbClr val="164F56"/>
                </a:solidFill>
                <a:ea typeface="Calibri"/>
                <a:cs typeface="Calibri"/>
              </a:rPr>
              <a:t>0,13 </a:t>
            </a:r>
            <a:r>
              <a:rPr lang="lt-LT" sz="1500" dirty="0" err="1">
                <a:solidFill>
                  <a:srgbClr val="164F56"/>
                </a:solidFill>
                <a:ea typeface="Calibri"/>
                <a:cs typeface="Calibri"/>
              </a:rPr>
              <a:t>TWh</a:t>
            </a:r>
            <a:r>
              <a:rPr lang="lt-LT" sz="1500" dirty="0">
                <a:solidFill>
                  <a:srgbClr val="164F56"/>
                </a:solidFill>
                <a:ea typeface="Calibri"/>
                <a:cs typeface="Calibri"/>
              </a:rPr>
              <a:t> </a:t>
            </a:r>
            <a:r>
              <a:rPr lang="lt-LT" sz="1500" dirty="0">
                <a:solidFill>
                  <a:srgbClr val="164F56"/>
                </a:solidFill>
                <a:cs typeface="Times New Roman"/>
              </a:rPr>
              <a:t>mažiau nei numatyta NEKSVP.</a:t>
            </a:r>
            <a:r>
              <a:rPr lang="lt-LT" sz="1500" dirty="0">
                <a:solidFill>
                  <a:srgbClr val="164F56"/>
                </a:solidFill>
                <a:ea typeface="Calibri"/>
                <a:cs typeface="Calibri"/>
              </a:rPr>
              <a:t> </a:t>
            </a:r>
            <a:endParaRPr kumimoji="0" lang="lt-LT" sz="1500" b="0" i="0" u="none" strike="noStrike" kern="1200" cap="none" spc="0" normalizeH="0" baseline="0" noProof="0" dirty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398478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C322D9-6C04-ACCB-0D88-7B4AA4924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6718EE-84F3-AC93-C7DB-E5A8CEEB2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74739"/>
            <a:ext cx="10315674" cy="643538"/>
          </a:xfrm>
        </p:spPr>
        <p:txBody>
          <a:bodyPr>
            <a:noAutofit/>
          </a:bodyPr>
          <a:lstStyle/>
          <a:p>
            <a:r>
              <a:rPr lang="lt-LT" cap="all">
                <a:solidFill>
                  <a:srgbClr val="075057"/>
                </a:solidFill>
                <a:latin typeface="+mn-lt"/>
                <a:ea typeface="+mn-ea"/>
                <a:cs typeface="Calibri Light"/>
              </a:rPr>
              <a:t>DAUGIABUČIŲ RENOVACIJOS TEMPAI nuo 2021 m. NESIKEIČIA, O šilumos punktų renovacija tik įgauna pagreitį. IŠ 2024 m. paskelbto kvietimo jau finansuojama 300 projektų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873FFB-120F-4207-BFC4-173F920A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8277" y="6569099"/>
            <a:ext cx="703457" cy="2536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71D0B-4E93-4FB0-87D1-6102D6EA8B30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ity">
            <a:extLst>
              <a:ext uri="{FF2B5EF4-FFF2-40B4-BE49-F238E27FC236}">
                <a16:creationId xmlns:a16="http://schemas.microsoft.com/office/drawing/2014/main" id="{77BBCDCA-1231-AA71-84DA-2BF991E67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758" y="1406473"/>
            <a:ext cx="517189" cy="861654"/>
          </a:xfrm>
          <a:prstGeom prst="rect">
            <a:avLst/>
          </a:prstGeom>
        </p:spPr>
      </p:pic>
      <p:graphicFrame>
        <p:nvGraphicFramePr>
          <p:cNvPr id="26" name="Chart 5">
            <a:extLst>
              <a:ext uri="{FF2B5EF4-FFF2-40B4-BE49-F238E27FC236}">
                <a16:creationId xmlns:a16="http://schemas.microsoft.com/office/drawing/2014/main" id="{EE39F4FE-677E-4287-8CB2-BB67C8849ECF}"/>
              </a:ext>
              <a:ext uri="{147F2762-F138-4A5C-976F-8EAC2B608ADB}">
                <a16:predDERef xmlns:a16="http://schemas.microsoft.com/office/drawing/2014/main" pred="{E4E1CC95-0170-4367-9F11-D6D5D0A9F74F}"/>
              </a:ext>
            </a:extLst>
          </p:cNvPr>
          <p:cNvGraphicFramePr>
            <a:graphicFrameLocks/>
          </p:cNvGraphicFramePr>
          <p:nvPr/>
        </p:nvGraphicFramePr>
        <p:xfrm>
          <a:off x="722239" y="862648"/>
          <a:ext cx="5955963" cy="194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99B332F-9667-DEE3-5170-3B0253FBA5CB}"/>
              </a:ext>
            </a:extLst>
          </p:cNvPr>
          <p:cNvSpPr txBox="1"/>
          <p:nvPr/>
        </p:nvSpPr>
        <p:spPr>
          <a:xfrm>
            <a:off x="1193958" y="790460"/>
            <a:ext cx="5012523" cy="343721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i="0" u="none" strike="noStrike" kern="1200" cap="none" spc="0" normalizeH="0" baseline="0" noProof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Renovuotų daugiabučių gyvenamųjų namų skaičius, vnt.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600" b="1" i="0" u="none" strike="noStrike" kern="1200" cap="none" spc="0" normalizeH="0" baseline="0" noProof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1600" b="1" i="0" u="none" strike="noStrike" kern="1200" cap="none" spc="0" normalizeH="0" baseline="0" noProof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0C2F76-6BD1-4BDD-D1D5-9B9C4D62BF84}"/>
              </a:ext>
            </a:extLst>
          </p:cNvPr>
          <p:cNvSpPr txBox="1"/>
          <p:nvPr/>
        </p:nvSpPr>
        <p:spPr>
          <a:xfrm>
            <a:off x="6554068" y="725331"/>
            <a:ext cx="5464196" cy="1635614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2025 m. renovacijos tempai nedidėjo 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– per 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2025 m. renovuoti 359 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daugiabučiai gyvenamieji namai, vidutiniškai po 342 namus per metus, o tai yra 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2,9 karto mažiau nei planuota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. </a:t>
            </a:r>
            <a:r>
              <a:rPr lang="lt-LT" sz="1500" dirty="0">
                <a:solidFill>
                  <a:srgbClr val="164F56"/>
                </a:solidFill>
                <a:cs typeface="Calibri"/>
              </a:rPr>
              <a:t>Įgyvendinant NEKSVP efektyvumo tikslus suplanuota renovuoti po 1 000 daugiabučių gyvenamųjų namų kasmet iki 2030 m.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Nuo 2026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m. pradžios iki kovo mėn. pradžios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renovuoti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68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daugiabučiai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gyvenamieji namai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, 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beveik 19 proc. 2025 m. renovuotų pastatų.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6" name="Graphic 6" descr="House">
            <a:extLst>
              <a:ext uri="{FF2B5EF4-FFF2-40B4-BE49-F238E27FC236}">
                <a16:creationId xmlns:a16="http://schemas.microsoft.com/office/drawing/2014/main" id="{97EF0920-3E79-0ADE-7663-D2F21D410D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736" y="4801906"/>
            <a:ext cx="548503" cy="5485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CEF7A2-9F2B-C70A-21CC-B5ACD331C611}"/>
              </a:ext>
            </a:extLst>
          </p:cNvPr>
          <p:cNvSpPr txBox="1"/>
          <p:nvPr/>
        </p:nvSpPr>
        <p:spPr>
          <a:xfrm>
            <a:off x="533099" y="4072323"/>
            <a:ext cx="5312025" cy="343721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i="0" u="none" strike="noStrike" kern="1200" cap="none" spc="0" normalizeH="0" baseline="0" noProof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Įgyvendintų „mažosios renovacijos“ projektų skaičius, vnt.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600" b="1" i="0" u="none" strike="noStrike" kern="1200" cap="none" spc="0" normalizeH="0" baseline="0" noProof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1600" b="1" i="0" u="none" strike="noStrike" kern="1200" cap="none" spc="0" normalizeH="0" baseline="0" noProof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E68BA4-7A4C-4D85-06CE-B6BAEF5FA900}"/>
              </a:ext>
            </a:extLst>
          </p:cNvPr>
          <p:cNvSpPr txBox="1"/>
          <p:nvPr/>
        </p:nvSpPr>
        <p:spPr>
          <a:xfrm>
            <a:off x="5428469" y="3885207"/>
            <a:ext cx="6589795" cy="1755912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2024 m.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įgyvendinti 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67 „mažosios renovacijos“ </a:t>
            </a:r>
            <a:r>
              <a:rPr lang="lt-LT" sz="1500" dirty="0">
                <a:solidFill>
                  <a:srgbClr val="164F56"/>
                </a:solidFill>
                <a:ea typeface="Calibri"/>
                <a:cs typeface="Calibri"/>
              </a:rPr>
              <a:t>projektai 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(23 proc. nuo planuotų), o 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2025 m. – 41 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(14 proc. nuo planuotų), nors 2023–2030 m. laikotarpiu planuota įgyvendinti po 290 vnt. kasmet.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Nuo 2026-01-01 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įgyvendinta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13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„mažosios renovacijos“ projektų.</a:t>
            </a:r>
            <a:endParaRPr kumimoji="0" lang="lt-LT" sz="1500" b="0" i="0" u="none" strike="noStrike" kern="1200" cap="none" spc="0" normalizeH="0" baseline="0" noProof="0" dirty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2024–2025 m. vykusio kvietimo metu gauta virš 400 paraiškų šilumos punktams modernizuoti, planuojama, kad didžioji dalis projektų bus įgyvendinti 2026 m.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E1AABE-16D0-5C6C-417F-7919BB820501}"/>
              </a:ext>
            </a:extLst>
          </p:cNvPr>
          <p:cNvGraphicFramePr>
            <a:graphicFrameLocks noGrp="1"/>
          </p:cNvGraphicFramePr>
          <p:nvPr/>
        </p:nvGraphicFramePr>
        <p:xfrm>
          <a:off x="6374973" y="5687379"/>
          <a:ext cx="5390055" cy="1135380"/>
        </p:xfrm>
        <a:graphic>
          <a:graphicData uri="http://schemas.openxmlformats.org/drawingml/2006/table">
            <a:tbl>
              <a:tblPr/>
              <a:tblGrid>
                <a:gridCol w="2826944">
                  <a:extLst>
                    <a:ext uri="{9D8B030D-6E8A-4147-A177-3AD203B41FA5}">
                      <a16:colId xmlns:a16="http://schemas.microsoft.com/office/drawing/2014/main" val="3150657433"/>
                    </a:ext>
                  </a:extLst>
                </a:gridCol>
                <a:gridCol w="1347842">
                  <a:extLst>
                    <a:ext uri="{9D8B030D-6E8A-4147-A177-3AD203B41FA5}">
                      <a16:colId xmlns:a16="http://schemas.microsoft.com/office/drawing/2014/main" val="213968440"/>
                    </a:ext>
                  </a:extLst>
                </a:gridCol>
                <a:gridCol w="1215269">
                  <a:extLst>
                    <a:ext uri="{9D8B030D-6E8A-4147-A177-3AD203B41FA5}">
                      <a16:colId xmlns:a16="http://schemas.microsoft.com/office/drawing/2014/main" val="5636522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lt-LT" sz="1200" b="1" kern="1200">
                        <a:solidFill>
                          <a:schemeClr val="bg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2022 m. kvietimas (2022.07-2023.07)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2024 m. kvietimas (2024.07-2025.07)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7705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Kvietimui skirtas finansavimas, mln. Eur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4,00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20,00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3591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Skirtas finansavimas projektams, mln. Eur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3,51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19,71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4862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Kvietimo lėšų panaudojimas, proc.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88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99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2262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65002E8-AC5D-BE29-5899-9A19A6C98AA1}"/>
              </a:ext>
            </a:extLst>
          </p:cNvPr>
          <p:cNvSpPr txBox="1"/>
          <p:nvPr/>
        </p:nvSpPr>
        <p:spPr>
          <a:xfrm>
            <a:off x="1" y="6603481"/>
            <a:ext cx="6378222" cy="329197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800" b="0" i="1" u="none" strike="noStrike" kern="1200" cap="none" spc="0" normalizeH="0" baseline="0" noProof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Duomenys: APVA. </a:t>
            </a:r>
            <a:r>
              <a:rPr kumimoji="0" lang="lt-LT" sz="800" b="0" i="1" u="none" strike="noStrike" kern="1200" cap="none" spc="0" normalizeH="0" baseline="0" noProof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Pastaba: naudojant šią informaciją, būtina nurodyti šaltinį  (pvz.: Duomenų šaltinis</a:t>
            </a:r>
            <a:r>
              <a:rPr kumimoji="0" lang="lt-LT" sz="800" b="0" i="1" u="none" strike="noStrike" kern="1200" cap="none" spc="0" normalizeH="0" baseline="0" noProof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lt-LT" sz="800" b="0" i="1" u="none" strike="noStrike" kern="1200" cap="none" spc="0" normalizeH="0" baseline="0" noProof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APVA</a:t>
            </a:r>
            <a:r>
              <a:rPr kumimoji="0" lang="lt-LT" sz="800" b="0" i="1" u="none" strike="noStrike" kern="1200" cap="none" spc="0" normalizeH="0" baseline="0" noProof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  <a:r>
              <a:rPr kumimoji="0" lang="lt-LT" sz="800" b="0" i="0" u="none" strike="noStrike" kern="1200" cap="none" spc="0" normalizeH="0" baseline="0" noProof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​</a:t>
            </a:r>
            <a:endParaRPr kumimoji="0" lang="lt-LT" sz="800" b="0" i="1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1">
            <a:extLst>
              <a:ext uri="{FF2B5EF4-FFF2-40B4-BE49-F238E27FC236}">
                <a16:creationId xmlns:a16="http://schemas.microsoft.com/office/drawing/2014/main" id="{FE52CA66-A5E1-664A-ABF3-67528753AE3F}"/>
              </a:ext>
            </a:extLst>
          </p:cNvPr>
          <p:cNvGraphicFramePr>
            <a:graphicFrameLocks noGrp="1"/>
          </p:cNvGraphicFramePr>
          <p:nvPr/>
        </p:nvGraphicFramePr>
        <p:xfrm>
          <a:off x="1027063" y="2803898"/>
          <a:ext cx="10358835" cy="1135380"/>
        </p:xfrm>
        <a:graphic>
          <a:graphicData uri="http://schemas.openxmlformats.org/drawingml/2006/table">
            <a:tbl>
              <a:tblPr/>
              <a:tblGrid>
                <a:gridCol w="2990975">
                  <a:extLst>
                    <a:ext uri="{9D8B030D-6E8A-4147-A177-3AD203B41FA5}">
                      <a16:colId xmlns:a16="http://schemas.microsoft.com/office/drawing/2014/main" val="3150657433"/>
                    </a:ext>
                  </a:extLst>
                </a:gridCol>
                <a:gridCol w="1473572">
                  <a:extLst>
                    <a:ext uri="{9D8B030D-6E8A-4147-A177-3AD203B41FA5}">
                      <a16:colId xmlns:a16="http://schemas.microsoft.com/office/drawing/2014/main" val="213968440"/>
                    </a:ext>
                  </a:extLst>
                </a:gridCol>
                <a:gridCol w="1473572">
                  <a:extLst>
                    <a:ext uri="{9D8B030D-6E8A-4147-A177-3AD203B41FA5}">
                      <a16:colId xmlns:a16="http://schemas.microsoft.com/office/drawing/2014/main" val="1248583178"/>
                    </a:ext>
                  </a:extLst>
                </a:gridCol>
                <a:gridCol w="1473572">
                  <a:extLst>
                    <a:ext uri="{9D8B030D-6E8A-4147-A177-3AD203B41FA5}">
                      <a16:colId xmlns:a16="http://schemas.microsoft.com/office/drawing/2014/main" val="1200766702"/>
                    </a:ext>
                  </a:extLst>
                </a:gridCol>
                <a:gridCol w="1473572">
                  <a:extLst>
                    <a:ext uri="{9D8B030D-6E8A-4147-A177-3AD203B41FA5}">
                      <a16:colId xmlns:a16="http://schemas.microsoft.com/office/drawing/2014/main" val="3234515018"/>
                    </a:ext>
                  </a:extLst>
                </a:gridCol>
                <a:gridCol w="1473572">
                  <a:extLst>
                    <a:ext uri="{9D8B030D-6E8A-4147-A177-3AD203B41FA5}">
                      <a16:colId xmlns:a16="http://schemas.microsoft.com/office/drawing/2014/main" val="52940271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lt-LT" sz="1200" b="1" kern="1200">
                        <a:solidFill>
                          <a:schemeClr val="bg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2022 m. kvietimas (2022.12-2023.04)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2023 m. kvietimas (2023.02-2023.10)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2023 m. kvietimas (2023.09-2024.10)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2024 m. kvietimas (2024.03-2024.08)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2024 m. kvietimas (2024.11-2026.04)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7705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Kvietimui skirtas finansavimas, mln. Eur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100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410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200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250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165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3591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Skirtas finansavimas projektams, mln. Eur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140,49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35,12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3,66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36,72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77,16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4862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Kvietimo lėšų panaudojimas, proc.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141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7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15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47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226270"/>
                  </a:ext>
                </a:extLst>
              </a:tr>
            </a:tbl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6A9E0BBE-8033-4DDE-BD2E-3283B939F07E}"/>
              </a:ext>
              <a:ext uri="{147F2762-F138-4A5C-976F-8EAC2B608ADB}">
                <a16:predDERef xmlns:a16="http://schemas.microsoft.com/office/drawing/2014/main" pred="{E4D79DBC-DC42-2016-24EB-5C0443C8DE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285568"/>
              </p:ext>
            </p:extLst>
          </p:nvPr>
        </p:nvGraphicFramePr>
        <p:xfrm>
          <a:off x="722239" y="4615864"/>
          <a:ext cx="4809881" cy="175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64233298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BDC698-C420-3F70-E3E4-09DB3DAF5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BFFBB-2C14-DB8A-FC08-A1551792B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69" y="149467"/>
            <a:ext cx="10788566" cy="5101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t-LT" sz="2000" dirty="0">
                <a:solidFill>
                  <a:srgbClr val="075057"/>
                </a:solidFill>
                <a:latin typeface="+mn-lt"/>
              </a:rPr>
              <a:t>PASINAUDOJĘ VALSTYBĖS DOTACIJOMIS,</a:t>
            </a:r>
            <a:br>
              <a:rPr lang="lt-LT" sz="2000" dirty="0">
                <a:solidFill>
                  <a:srgbClr val="075057"/>
                </a:solidFill>
                <a:latin typeface="+mn-lt"/>
              </a:rPr>
            </a:br>
            <a:r>
              <a:rPr lang="lt-LT" sz="2000" dirty="0">
                <a:solidFill>
                  <a:srgbClr val="075057"/>
                </a:solidFill>
                <a:latin typeface="+mn-lt"/>
              </a:rPr>
              <a:t>TARŠIUS KATILUS NAUJAIS IR EFEKTYVIAIS JAU PASIKEITĖ 1</a:t>
            </a:r>
            <a:r>
              <a:rPr lang="en-US" sz="2000" dirty="0">
                <a:solidFill>
                  <a:srgbClr val="075057"/>
                </a:solidFill>
                <a:latin typeface="+mn-lt"/>
              </a:rPr>
              <a:t>5</a:t>
            </a:r>
            <a:r>
              <a:rPr lang="lt-LT" sz="2000" dirty="0">
                <a:solidFill>
                  <a:srgbClr val="075057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75057"/>
                </a:solidFill>
                <a:latin typeface="+mn-lt"/>
              </a:rPr>
              <a:t>732</a:t>
            </a:r>
            <a:r>
              <a:rPr lang="lt-LT" sz="2000" dirty="0">
                <a:solidFill>
                  <a:srgbClr val="075057"/>
                </a:solidFill>
                <a:latin typeface="+mn-lt"/>
              </a:rPr>
              <a:t> GYVENTOJAI</a:t>
            </a:r>
            <a:endParaRPr lang="lt-LT" sz="2000" dirty="0">
              <a:solidFill>
                <a:srgbClr val="075057"/>
              </a:solidFill>
              <a:latin typeface="+mn-lt"/>
              <a:ea typeface="+mn-ea"/>
              <a:cs typeface="Calibri Light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33E2D90-3368-AF87-0D28-FEB4E8D3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3B694-278F-451C-80D9-CEBA3668073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C7FB1FE1-3B99-A91F-353D-7B89F617BA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654673"/>
              </p:ext>
            </p:extLst>
          </p:nvPr>
        </p:nvGraphicFramePr>
        <p:xfrm>
          <a:off x="163286" y="914499"/>
          <a:ext cx="5394175" cy="2379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161E73DD-B85B-A57C-62A8-35B8BA181392}"/>
              </a:ext>
            </a:extLst>
          </p:cNvPr>
          <p:cNvGraphicFramePr>
            <a:graphicFrameLocks/>
          </p:cNvGraphicFramePr>
          <p:nvPr/>
        </p:nvGraphicFramePr>
        <p:xfrm>
          <a:off x="5557461" y="820049"/>
          <a:ext cx="6291493" cy="247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96A5508-2398-52B6-A251-49D75F3DF16B}"/>
              </a:ext>
            </a:extLst>
          </p:cNvPr>
          <p:cNvSpPr txBox="1"/>
          <p:nvPr/>
        </p:nvSpPr>
        <p:spPr>
          <a:xfrm>
            <a:off x="-1418" y="3658644"/>
            <a:ext cx="6291493" cy="26836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600" b="1" i="0" u="none" strike="noStrike" kern="1200" cap="none" spc="0" normalizeH="0" baseline="0" noProof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Daugiausia gyventojai renkasi šilumos siurblius</a:t>
            </a:r>
            <a:r>
              <a:rPr kumimoji="0" lang="lt-LT" sz="1600" b="0" i="0" u="none" strike="noStrike" kern="1200" cap="none" spc="0" normalizeH="0" baseline="0" noProof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, šis pasirinkimas sudaro 80 proc. nuo apmokėtų naujų šildymo įrenginių. Likusius 20 proc. sudaro 5-osios klasės sertifikuoti biokuro katilai.</a:t>
            </a:r>
            <a:r>
              <a:rPr kumimoji="0" lang="lt-L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t-LT" sz="1600" b="0" i="0" u="none" strike="noStrike" kern="1200" cap="none" spc="0" normalizeH="0" baseline="0" noProof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Tarp šilumos siurblių pats </a:t>
            </a:r>
            <a:r>
              <a:rPr kumimoji="0" lang="lt-LT" sz="1600" b="1" i="0" u="none" strike="noStrike" kern="1200" cap="none" spc="0" normalizeH="0" baseline="0" noProof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populiariausias yra oras-vanduo šilumos siurblys – jį renkasi net 76 proc. gyventojų.</a:t>
            </a:r>
            <a:endParaRPr kumimoji="0" lang="lt-LT" sz="1600" b="0" i="0" u="none" strike="noStrike" kern="1200" cap="none" spc="0" normalizeH="0" baseline="0" noProof="0">
              <a:ln>
                <a:noFill/>
              </a:ln>
              <a:solidFill>
                <a:srgbClr val="075057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600" b="0" i="0" u="none" strike="noStrike" kern="1200" cap="none" spc="0" normalizeH="0" baseline="0" noProof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Renkantis šilumos siurblį svarbu įvertinti techninius parametrus - </a:t>
            </a:r>
            <a:r>
              <a:rPr kumimoji="0" lang="lt-LT" sz="1600" b="1" i="0" u="none" strike="noStrike" kern="1200" cap="none" spc="0" normalizeH="0" baseline="0" noProof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dalis šilumos siurblių esant dideliems šalčiams nebeveikia arba veikia neefektyviai</a:t>
            </a:r>
            <a:r>
              <a:rPr kumimoji="0" lang="lt-LT" sz="1600" b="0" i="0" u="none" strike="noStrike" kern="1200" cap="none" spc="0" normalizeH="0" baseline="0" noProof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.</a:t>
            </a:r>
            <a:r>
              <a:rPr kumimoji="0" lang="lt-LT" sz="1600" b="0" i="0" u="none" strike="noStrike" kern="1200" cap="none" spc="0" normalizeH="0" baseline="0" noProof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Jeigu pasirenkamas pigesnis įrenginys, negalintis efektyviai veikti esant itin žemai temperatūrai, reikėtų numatyti papildomą būsto šildymo šaltinį.</a:t>
            </a:r>
            <a:endParaRPr kumimoji="0" lang="lt-LT" sz="1800" b="1" i="0" u="none" strike="noStrike" kern="1200" cap="none" spc="0" normalizeH="0" baseline="0" noProof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9D4A781-3170-6A4D-B382-AE3BAE0D8236}"/>
              </a:ext>
            </a:extLst>
          </p:cNvPr>
          <p:cNvGraphicFramePr/>
          <p:nvPr/>
        </p:nvGraphicFramePr>
        <p:xfrm>
          <a:off x="6361471" y="3429000"/>
          <a:ext cx="5830529" cy="2884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577E307-E0D4-07DE-A67F-0060C9DA08A4}"/>
              </a:ext>
            </a:extLst>
          </p:cNvPr>
          <p:cNvSpPr txBox="1"/>
          <p:nvPr/>
        </p:nvSpPr>
        <p:spPr>
          <a:xfrm>
            <a:off x="0" y="6568384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1" u="none" strike="noStrike" kern="1200" cap="none" spc="0" normalizeH="0" baseline="0" noProof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Duomenys: LEA. </a:t>
            </a:r>
            <a:r>
              <a:rPr kumimoji="0" lang="lt-LT" sz="1200" b="0" i="1" u="none" strike="noStrike" kern="1200" cap="none" spc="0" normalizeH="0" baseline="0" noProof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Pastaba: naudojant šią informaciją, būtina nurodyti šaltinį – LEA bei pirminius šaltinius (pvz.: Duomenų šaltinis: </a:t>
            </a:r>
            <a:r>
              <a:rPr kumimoji="0" lang="lt-LT" sz="1200" b="0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LEA</a:t>
            </a:r>
            <a:r>
              <a:rPr kumimoji="0" lang="lt-LT" sz="1200" b="0" i="1" u="none" strike="noStrike" kern="1200" cap="none" spc="0" normalizeH="0" baseline="0" noProof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EA24F60-7D9E-B85E-A26C-F38921453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552" y="6538912"/>
            <a:ext cx="991318" cy="2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F148EF-7457-941C-6066-F89B8EBE55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12" y="6512174"/>
            <a:ext cx="1541480" cy="3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8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746CF1-3BDF-E623-9640-A9AD4AD3B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A7C531F-31B0-6B1A-B22B-DCCB6FC1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8277" y="6569099"/>
            <a:ext cx="703457" cy="2536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71D0B-4E93-4FB0-87D1-6102D6EA8B30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59398-6C3B-C7E2-ABA8-E8AFFDBB702D}"/>
              </a:ext>
            </a:extLst>
          </p:cNvPr>
          <p:cNvSpPr txBox="1"/>
          <p:nvPr/>
        </p:nvSpPr>
        <p:spPr>
          <a:xfrm>
            <a:off x="6092840" y="3652304"/>
            <a:ext cx="5789178" cy="1710046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2025 m. 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renovuoti 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993  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individualūs gyvenamieji namai </a:t>
            </a:r>
            <a:r>
              <a:rPr lang="lt-LT" sz="1600" dirty="0">
                <a:solidFill>
                  <a:srgbClr val="164F56"/>
                </a:solidFill>
                <a:cs typeface="Calibri"/>
              </a:rPr>
              <a:t>(30 proc. nuo planuotų)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. Įgyvendinant NEKSVP efektyvumo tikslus suplanuota renovuoti po 3 000 individualių namų kasmet iki 2030 m.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2026 m.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renovuoti 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232 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individualūs gyvenamieji namai</a:t>
            </a:r>
            <a:r>
              <a:rPr lang="lt-LT" sz="1600" dirty="0">
                <a:solidFill>
                  <a:srgbClr val="164F56"/>
                </a:solidFill>
                <a:latin typeface="Calibri" panose="020F0502020204030204"/>
                <a:cs typeface="Calibri"/>
              </a:rPr>
              <a:t>.</a:t>
            </a: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7" name="Graphic 6" descr="House">
            <a:extLst>
              <a:ext uri="{FF2B5EF4-FFF2-40B4-BE49-F238E27FC236}">
                <a16:creationId xmlns:a16="http://schemas.microsoft.com/office/drawing/2014/main" id="{525F94C6-A8C1-6F6E-5265-109DEA7DD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321" y="4244345"/>
            <a:ext cx="548503" cy="54850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943CF1A-E64E-0877-DA54-BB7BEE7B6747}"/>
              </a:ext>
            </a:extLst>
          </p:cNvPr>
          <p:cNvSpPr txBox="1"/>
          <p:nvPr/>
        </p:nvSpPr>
        <p:spPr>
          <a:xfrm>
            <a:off x="0" y="6603481"/>
            <a:ext cx="9482667" cy="329197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Duomenys: APVA, LEA. </a:t>
            </a: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Pastaba: naudojant šią informaciją, būtina nurodyti šaltinį – LEA bei pirminius šaltinius (pvz.: Duomenų šaltinis</a:t>
            </a: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lt-LT" sz="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LEA</a:t>
            </a: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APVA</a:t>
            </a: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  <a:r>
              <a:rPr kumimoji="0" lang="lt-LT" sz="800" b="0" i="0" u="none" strike="noStrike" kern="1200" cap="none" spc="0" normalizeH="0" baseline="0" noProof="0" dirty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​</a:t>
            </a:r>
            <a:endParaRPr kumimoji="0" lang="lt-LT" sz="800" b="0" i="1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CE8718-7D36-3897-9BFF-23B63F1D37C5}"/>
              </a:ext>
            </a:extLst>
          </p:cNvPr>
          <p:cNvSpPr txBox="1"/>
          <p:nvPr/>
        </p:nvSpPr>
        <p:spPr>
          <a:xfrm>
            <a:off x="881432" y="3604457"/>
            <a:ext cx="4930562" cy="343721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i="0" u="none" strike="noStrike" kern="1200" cap="none" spc="0" normalizeH="0" baseline="0" noProof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Renovuotų individualių gyvenamųjų namų skaičius, vnt.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600" b="1" i="0" u="none" strike="noStrike" kern="1200" cap="none" spc="0" normalizeH="0" baseline="0" noProof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1600" b="1" i="0" u="none" strike="noStrike" kern="1200" cap="none" spc="0" normalizeH="0" baseline="0" noProof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47BDE12-C8DB-8C25-33B3-ED20DB982F36}"/>
              </a:ext>
              <a:ext uri="{147F2762-F138-4A5C-976F-8EAC2B608ADB}">
                <a16:predDERef xmlns:a16="http://schemas.microsoft.com/office/drawing/2014/main" pred="{79ABEE69-5A56-8A1D-0066-7C1BE8AF8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087817"/>
              </p:ext>
            </p:extLst>
          </p:nvPr>
        </p:nvGraphicFramePr>
        <p:xfrm>
          <a:off x="600585" y="3812282"/>
          <a:ext cx="5492255" cy="176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08E8442-559B-CBCA-BD58-ADABBCEA7A6F}"/>
              </a:ext>
            </a:extLst>
          </p:cNvPr>
          <p:cNvSpPr txBox="1"/>
          <p:nvPr/>
        </p:nvSpPr>
        <p:spPr>
          <a:xfrm>
            <a:off x="1216564" y="686744"/>
            <a:ext cx="5012523" cy="37942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i="0" u="none" strike="noStrike" kern="1200" cap="none" spc="0" normalizeH="0" baseline="0" noProof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Pakeista katilų į efektyvesnes technologijas, vnt.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2F64C-E5E5-61AF-B037-E01A2EC90F31}"/>
              </a:ext>
            </a:extLst>
          </p:cNvPr>
          <p:cNvSpPr txBox="1"/>
          <p:nvPr/>
        </p:nvSpPr>
        <p:spPr>
          <a:xfrm>
            <a:off x="6657651" y="653330"/>
            <a:ext cx="5224367" cy="1626869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Didžiausia sparta pasiekta 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2025 m.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– per šiuos metus pakeista 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10 438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taršių katilų naujais ir efektyviais šildymo įrenginiais.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Nuo 2026 m. sausio mėn. iki kovo mėn. pradžios 2761 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taršių katilų pakeista naujais ir efektyviais šildymo įrenginiais.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9" name="Graphic 9" descr="Indoor Fireplace with solid fill">
            <a:extLst>
              <a:ext uri="{FF2B5EF4-FFF2-40B4-BE49-F238E27FC236}">
                <a16:creationId xmlns:a16="http://schemas.microsoft.com/office/drawing/2014/main" id="{05E65F24-D52B-F471-817C-5BC5F7FC59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09902" y="1323470"/>
            <a:ext cx="512337" cy="512337"/>
          </a:xfrm>
          <a:prstGeom prst="rect">
            <a:avLst/>
          </a:prstGeo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655709C3-1D73-EBDA-FA0B-47BA80B68EA6}"/>
              </a:ext>
              <a:ext uri="{147F2762-F138-4A5C-976F-8EAC2B608ADB}">
                <a16:predDERef xmlns:a16="http://schemas.microsoft.com/office/drawing/2014/main" pred="{E4D79DBC-DC42-2016-24EB-5C0443C8DE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46782"/>
              </p:ext>
            </p:extLst>
          </p:nvPr>
        </p:nvGraphicFramePr>
        <p:xfrm>
          <a:off x="788000" y="909550"/>
          <a:ext cx="5869653" cy="1503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Title 3">
            <a:extLst>
              <a:ext uri="{FF2B5EF4-FFF2-40B4-BE49-F238E27FC236}">
                <a16:creationId xmlns:a16="http://schemas.microsoft.com/office/drawing/2014/main" id="{CDA7EE84-FF2E-8C4D-C7E9-91C4C76F7C08}"/>
              </a:ext>
            </a:extLst>
          </p:cNvPr>
          <p:cNvSpPr txBox="1">
            <a:spLocks/>
          </p:cNvSpPr>
          <p:nvPr/>
        </p:nvSpPr>
        <p:spPr>
          <a:xfrm>
            <a:off x="411479" y="43206"/>
            <a:ext cx="10413183" cy="64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t-LT" sz="2000" kern="1200" dirty="0">
                <a:solidFill>
                  <a:srgbClr val="164F56"/>
                </a:solidFill>
                <a:latin typeface="Exo 2 BOLD" pitchFamily="2" charset="0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lt-LT" cap="all">
                <a:solidFill>
                  <a:srgbClr val="075057"/>
                </a:solidFill>
                <a:latin typeface="+mn-lt"/>
                <a:ea typeface="+mn-ea"/>
                <a:cs typeface="Calibri Light"/>
              </a:rPr>
              <a:t>PER 2025 M. PAKEISTA keturis kartus DAUGIAU TARŠIŲ KATILŲ, NEI PER VISUS 2024 M., INDIVIDUALIŲ GYVENAMŲJŲ NAMŲ RENOVACIJOS TEMPAS – NESTABILUS</a:t>
            </a:r>
          </a:p>
        </p:txBody>
      </p:sp>
      <p:graphicFrame>
        <p:nvGraphicFramePr>
          <p:cNvPr id="4" name="Table 1">
            <a:extLst>
              <a:ext uri="{FF2B5EF4-FFF2-40B4-BE49-F238E27FC236}">
                <a16:creationId xmlns:a16="http://schemas.microsoft.com/office/drawing/2014/main" id="{C4A0D5FF-3A94-A047-50E7-8143DEF2A181}"/>
              </a:ext>
            </a:extLst>
          </p:cNvPr>
          <p:cNvGraphicFramePr>
            <a:graphicFrameLocks noGrp="1"/>
          </p:cNvGraphicFramePr>
          <p:nvPr/>
        </p:nvGraphicFramePr>
        <p:xfrm>
          <a:off x="722239" y="2416337"/>
          <a:ext cx="10994431" cy="1135380"/>
        </p:xfrm>
        <a:graphic>
          <a:graphicData uri="http://schemas.openxmlformats.org/drawingml/2006/table">
            <a:tbl>
              <a:tblPr/>
              <a:tblGrid>
                <a:gridCol w="2673391">
                  <a:extLst>
                    <a:ext uri="{9D8B030D-6E8A-4147-A177-3AD203B41FA5}">
                      <a16:colId xmlns:a16="http://schemas.microsoft.com/office/drawing/2014/main" val="315065743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1396844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2007667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23451501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52940271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1664637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56365228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4725706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lt-LT" sz="1200" b="1" kern="1200">
                        <a:solidFill>
                          <a:schemeClr val="bg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2023-10-05 </a:t>
                      </a:r>
                    </a:p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kvietimas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2024-10-01 </a:t>
                      </a:r>
                    </a:p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kvietimas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2025-01-02 </a:t>
                      </a:r>
                    </a:p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kvietimas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2025-04-01 </a:t>
                      </a:r>
                    </a:p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kvietimas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2025-07-01 </a:t>
                      </a:r>
                    </a:p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kvietimas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2025-10-01 </a:t>
                      </a:r>
                    </a:p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kvietimas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2026-01-02 kvietimas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7705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Kvietimui skirtas finansavimas, mln. Eur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20,16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8,5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8,5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8,5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8,5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8,46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3,3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3591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Skirtas finansavimas projektams, mln. Eur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14,03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7,67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7,54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7,43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7,70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8,06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3,16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4862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Kvietimo lėšų panaudojimas, proc.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70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90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89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87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91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95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96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226270"/>
                  </a:ext>
                </a:extLst>
              </a:tr>
            </a:tbl>
          </a:graphicData>
        </a:graphic>
      </p:graphicFrame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635F257F-5F0D-9647-47DF-93A473703886}"/>
              </a:ext>
            </a:extLst>
          </p:cNvPr>
          <p:cNvGraphicFramePr>
            <a:graphicFrameLocks noGrp="1"/>
          </p:cNvGraphicFramePr>
          <p:nvPr/>
        </p:nvGraphicFramePr>
        <p:xfrm>
          <a:off x="872653" y="5486140"/>
          <a:ext cx="10026797" cy="1135380"/>
        </p:xfrm>
        <a:graphic>
          <a:graphicData uri="http://schemas.openxmlformats.org/drawingml/2006/table">
            <a:tbl>
              <a:tblPr/>
              <a:tblGrid>
                <a:gridCol w="3375241">
                  <a:extLst>
                    <a:ext uri="{9D8B030D-6E8A-4147-A177-3AD203B41FA5}">
                      <a16:colId xmlns:a16="http://schemas.microsoft.com/office/drawing/2014/main" val="3150657433"/>
                    </a:ext>
                  </a:extLst>
                </a:gridCol>
                <a:gridCol w="1662889">
                  <a:extLst>
                    <a:ext uri="{9D8B030D-6E8A-4147-A177-3AD203B41FA5}">
                      <a16:colId xmlns:a16="http://schemas.microsoft.com/office/drawing/2014/main" val="3234515018"/>
                    </a:ext>
                  </a:extLst>
                </a:gridCol>
                <a:gridCol w="1662889">
                  <a:extLst>
                    <a:ext uri="{9D8B030D-6E8A-4147-A177-3AD203B41FA5}">
                      <a16:colId xmlns:a16="http://schemas.microsoft.com/office/drawing/2014/main" val="529402719"/>
                    </a:ext>
                  </a:extLst>
                </a:gridCol>
                <a:gridCol w="1662889">
                  <a:extLst>
                    <a:ext uri="{9D8B030D-6E8A-4147-A177-3AD203B41FA5}">
                      <a16:colId xmlns:a16="http://schemas.microsoft.com/office/drawing/2014/main" val="2016646370"/>
                    </a:ext>
                  </a:extLst>
                </a:gridCol>
                <a:gridCol w="1662889">
                  <a:extLst>
                    <a:ext uri="{9D8B030D-6E8A-4147-A177-3AD203B41FA5}">
                      <a16:colId xmlns:a16="http://schemas.microsoft.com/office/drawing/2014/main" val="5636522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lt-LT" sz="1200" b="1" kern="1200">
                        <a:solidFill>
                          <a:schemeClr val="bg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2024 m. kvietimas</a:t>
                      </a:r>
                    </a:p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(2024.03-2024.04)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2024 m. kvietimas</a:t>
                      </a:r>
                    </a:p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(2024.10-2024.10)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2025 m. kvietimas</a:t>
                      </a:r>
                    </a:p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(2025.04-2025.05)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2025 m. kvietimas</a:t>
                      </a:r>
                    </a:p>
                    <a:p>
                      <a:pPr algn="ctr" fontAlgn="b">
                        <a:buNone/>
                      </a:pPr>
                      <a:r>
                        <a:rPr lang="lt-LT" sz="1200" b="0" kern="12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(2025.08-2025.09)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F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7705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Kvietimui skirtas finansavimas, mln. Eur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22,00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10,00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8,00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26,00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3591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Skirtas finansavimas projektams, mln. Eur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9,10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2,71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5,83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6,12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4862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Kvietimo lėšų panaudojimas, proc.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41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27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73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t-LT" sz="1200" kern="1200">
                          <a:solidFill>
                            <a:srgbClr val="164F56"/>
                          </a:solidFill>
                          <a:latin typeface="+mn-lt"/>
                          <a:ea typeface="Calibri"/>
                          <a:cs typeface="Calibri"/>
                        </a:rPr>
                        <a:t>24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4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226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3607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4BB97-634B-0848-15A7-4186EEC51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B40708-4C18-D3C2-70B5-129CF1C33824}"/>
              </a:ext>
            </a:extLst>
          </p:cNvPr>
          <p:cNvSpPr txBox="1"/>
          <p:nvPr/>
        </p:nvSpPr>
        <p:spPr>
          <a:xfrm>
            <a:off x="6096000" y="1014691"/>
            <a:ext cx="5928829" cy="54784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Elektromobilių įsigijimo skatinimas:</a:t>
            </a:r>
            <a:endParaRPr kumimoji="0" lang="lt-LT" sz="1500" b="0" i="0" u="none" strike="noStrike" kern="1200" cap="none" spc="0" normalizeH="0" baseline="0" noProof="0" dirty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2 kartus viršyti planuoti energijos taupymo tikslai.</a:t>
            </a:r>
            <a:endParaRPr kumimoji="0" lang="lt-LT" sz="1500" b="1" i="0" u="none" strike="noStrike" kern="1200" cap="none" spc="0" normalizeH="0" baseline="0" noProof="0" dirty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Įgyvendinant priemonę, planuota įsigyti  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29 510 elektromobilių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, 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2021–2023 m. 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laikotarpiu įsigyt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a 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12 899 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elektromobilių, t. y. 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44 proc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. 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2024 m. 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įsigyti 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5 198 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elektromobiliai, o per 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2025 m. 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– 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6 652 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elektromobiliai.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1500" b="0" i="0" u="none" strike="noStrike" kern="1200" cap="none" spc="0" normalizeH="0" baseline="0" noProof="0" dirty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Alternatyviųjų degalų infrastruktūros ir transporto plėtros skatinimas (netaršių viešojo transporto priemonių įsigijimas):</a:t>
            </a:r>
            <a:endParaRPr kumimoji="0" lang="lt-LT" sz="1500" b="0" i="0" u="none" strike="noStrike" kern="1200" cap="none" spc="0" normalizeH="0" baseline="0" noProof="0" dirty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Aptos"/>
              <a:ea typeface="+mn-ea"/>
              <a:cs typeface="Times New Roman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2,5 karto viršyti planuoti energijos taupymo tikslai.</a:t>
            </a:r>
            <a:endParaRPr kumimoji="0" lang="lt-LT" sz="1500" b="1" i="0" u="none" strike="noStrike" kern="1200" cap="none" spc="0" normalizeH="0" baseline="0" noProof="0" dirty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Įgyvendinant priemonę „Netaršių viešojo transporto priemonių įsigijimo skatinimas“ 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2021–2023 m.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, kaip planuota, pakeistos 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133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 viešojo transporto priemonės. Priemonė įgyvendinta 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100 proc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. </a:t>
            </a:r>
            <a:endParaRPr kumimoji="0" lang="lt-LT" sz="1500" b="0" i="0" u="none" strike="noStrike" kern="1200" cap="none" spc="0" normalizeH="0" baseline="0" noProof="0" dirty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Įgyvendinant kitas NEKSVP viešojo transporto priemones, iki 2030 m. dar reikia pakeisti 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896 viešojo transporto priemones, t. y. 88 proc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.</a:t>
            </a:r>
            <a:r>
              <a:rPr kumimoji="0" lang="lt-LT" sz="15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 priemonės plano.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Įvertinus pasiektus 2021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rPr>
              <a:t>–</a:t>
            </a:r>
            <a:r>
              <a:rPr kumimoji="0" lang="lt-LT" sz="1500" b="0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2025 m. energijos sutaupymus, </a:t>
            </a:r>
            <a:r>
              <a:rPr lang="lt-LT" sz="1500" dirty="0">
                <a:solidFill>
                  <a:srgbClr val="164F56"/>
                </a:solidFill>
                <a:cs typeface="Times New Roman"/>
              </a:rPr>
              <a:t>prognozuojama, kad </a:t>
            </a:r>
            <a:r>
              <a:rPr lang="lt-LT" sz="1500" dirty="0">
                <a:solidFill>
                  <a:srgbClr val="164F56"/>
                </a:solidFill>
                <a:ea typeface="Calibri"/>
                <a:cs typeface="Times New Roman"/>
              </a:rPr>
              <a:t>iki 2030 m. suminis energijos sutaupymas 4,8 karto padidės.</a:t>
            </a:r>
            <a:endParaRPr kumimoji="0" lang="lt-LT" sz="1500" b="0" i="0" u="none" strike="noStrike" kern="1200" cap="none" spc="0" normalizeH="0" baseline="0" noProof="0" dirty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AA6F1D-E910-355D-B13E-CBFB0F2603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6801" y="122361"/>
            <a:ext cx="10239773" cy="491590"/>
          </a:xfrm>
        </p:spPr>
        <p:txBody>
          <a:bodyPr>
            <a:noAutofit/>
          </a:bodyPr>
          <a:lstStyle/>
          <a:p>
            <a:r>
              <a:rPr lang="lt-LT" sz="2000" cap="all" noProof="0">
                <a:solidFill>
                  <a:srgbClr val="075057"/>
                </a:solidFill>
                <a:latin typeface="+mn-lt"/>
                <a:ea typeface="+mn-ea"/>
                <a:cs typeface="+mn-cs"/>
              </a:rPr>
              <a:t>PASIEKTI ENERGIJOS SUTAUPYMO TIKSLAI, SKATINANT ĮSIGYTI ELEKTROMOBILIUS BEI ALTERNATYVIAIS DEGALAIS VAROMAS VIEŠOJO TRANSPORTO PRIEMONES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D210FEA-1B97-C4BB-B5C9-59DAA99F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9110" y="649311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71D0B-4E93-4FB0-87D1-6102D6EA8B30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lt-L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B5AC72-936C-DFA9-AF81-B3402CFA4ED9}"/>
              </a:ext>
            </a:extLst>
          </p:cNvPr>
          <p:cNvSpPr txBox="1"/>
          <p:nvPr/>
        </p:nvSpPr>
        <p:spPr>
          <a:xfrm>
            <a:off x="8483019" y="4438487"/>
            <a:ext cx="18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grpSp>
        <p:nvGrpSpPr>
          <p:cNvPr id="15" name="Grupė 14">
            <a:extLst>
              <a:ext uri="{FF2B5EF4-FFF2-40B4-BE49-F238E27FC236}">
                <a16:creationId xmlns:a16="http://schemas.microsoft.com/office/drawing/2014/main" id="{DD7CE01A-F262-A6B6-ADC3-48EF94AC4528}"/>
              </a:ext>
            </a:extLst>
          </p:cNvPr>
          <p:cNvGrpSpPr/>
          <p:nvPr/>
        </p:nvGrpSpPr>
        <p:grpSpPr>
          <a:xfrm>
            <a:off x="5385064" y="724318"/>
            <a:ext cx="690180" cy="2884398"/>
            <a:chOff x="5582726" y="791596"/>
            <a:chExt cx="690180" cy="2884398"/>
          </a:xfrm>
        </p:grpSpPr>
        <p:pic>
          <p:nvPicPr>
            <p:cNvPr id="13" name="Graphic 3" descr="Electric car with solid fill">
              <a:extLst>
                <a:ext uri="{FF2B5EF4-FFF2-40B4-BE49-F238E27FC236}">
                  <a16:creationId xmlns:a16="http://schemas.microsoft.com/office/drawing/2014/main" id="{51A3EBFC-59D8-3581-FC03-895EE211D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82726" y="791596"/>
              <a:ext cx="680237" cy="680237"/>
            </a:xfrm>
            <a:prstGeom prst="rect">
              <a:avLst/>
            </a:prstGeom>
          </p:spPr>
        </p:pic>
        <p:pic>
          <p:nvPicPr>
            <p:cNvPr id="22" name="Grafinis elementas 21" descr="Fuel with solid fill">
              <a:extLst>
                <a:ext uri="{FF2B5EF4-FFF2-40B4-BE49-F238E27FC236}">
                  <a16:creationId xmlns:a16="http://schemas.microsoft.com/office/drawing/2014/main" id="{75CCFB0B-4C91-0D83-B054-064752CB1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98722" y="3101810"/>
              <a:ext cx="574184" cy="574184"/>
            </a:xfrm>
            <a:prstGeom prst="rect">
              <a:avLst/>
            </a:prstGeom>
          </p:spPr>
        </p:pic>
      </p:grp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A6E36B4-75EC-9F25-7FA9-765B3F8E3B01}"/>
              </a:ext>
              <a:ext uri="{147F2762-F138-4A5C-976F-8EAC2B608ADB}">
                <a16:predDERef xmlns:a16="http://schemas.microsoft.com/office/drawing/2014/main" pred="{E4D79DBC-DC42-2016-24EB-5C0443C8DE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875807"/>
              </p:ext>
            </p:extLst>
          </p:nvPr>
        </p:nvGraphicFramePr>
        <p:xfrm>
          <a:off x="183321" y="4837043"/>
          <a:ext cx="5604831" cy="1768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739FB4F-42F2-5002-4AA7-8B96486DD6F2}"/>
              </a:ext>
            </a:extLst>
          </p:cNvPr>
          <p:cNvSpPr txBox="1"/>
          <p:nvPr/>
        </p:nvSpPr>
        <p:spPr>
          <a:xfrm>
            <a:off x="523439" y="4822097"/>
            <a:ext cx="50805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Su valstybės parama </a:t>
            </a:r>
            <a:r>
              <a:rPr lang="lt-LT" sz="1600" b="1" dirty="0">
                <a:solidFill>
                  <a:srgbClr val="164F56"/>
                </a:solidFill>
                <a:cs typeface="Calibri"/>
              </a:rPr>
              <a:t>įsigytų elektromobilių 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skaičius, vnt.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1600" b="1" i="0" u="none" strike="noStrike" kern="1200" cap="none" spc="0" normalizeH="0" baseline="0" noProof="0" dirty="0">
              <a:ln>
                <a:noFill/>
              </a:ln>
              <a:solidFill>
                <a:srgbClr val="164F5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664F470-002D-440F-5F8E-7316DED9FC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879345"/>
              </p:ext>
            </p:extLst>
          </p:nvPr>
        </p:nvGraphicFramePr>
        <p:xfrm>
          <a:off x="969418" y="695880"/>
          <a:ext cx="4384948" cy="408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9" name="Grupė 8">
            <a:extLst>
              <a:ext uri="{FF2B5EF4-FFF2-40B4-BE49-F238E27FC236}">
                <a16:creationId xmlns:a16="http://schemas.microsoft.com/office/drawing/2014/main" id="{99FCC711-3355-AC06-AA51-E09B18926817}"/>
              </a:ext>
            </a:extLst>
          </p:cNvPr>
          <p:cNvGrpSpPr/>
          <p:nvPr/>
        </p:nvGrpSpPr>
        <p:grpSpPr>
          <a:xfrm>
            <a:off x="183321" y="1578001"/>
            <a:ext cx="680237" cy="1931380"/>
            <a:chOff x="532120" y="1518352"/>
            <a:chExt cx="680237" cy="1931380"/>
          </a:xfrm>
        </p:grpSpPr>
        <p:pic>
          <p:nvPicPr>
            <p:cNvPr id="11" name="Graphic 3" descr="Electric car with solid fill">
              <a:extLst>
                <a:ext uri="{FF2B5EF4-FFF2-40B4-BE49-F238E27FC236}">
                  <a16:creationId xmlns:a16="http://schemas.microsoft.com/office/drawing/2014/main" id="{0DB99D91-E4D5-6103-3542-F406E4289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2120" y="1518352"/>
              <a:ext cx="680237" cy="680237"/>
            </a:xfrm>
            <a:prstGeom prst="rect">
              <a:avLst/>
            </a:prstGeom>
          </p:spPr>
        </p:pic>
        <p:pic>
          <p:nvPicPr>
            <p:cNvPr id="12" name="Grafinis elementas 11" descr="Fuel with solid fill">
              <a:extLst>
                <a:ext uri="{FF2B5EF4-FFF2-40B4-BE49-F238E27FC236}">
                  <a16:creationId xmlns:a16="http://schemas.microsoft.com/office/drawing/2014/main" id="{FEC78AFB-F125-175D-3CD8-507308F06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8173" y="2875548"/>
              <a:ext cx="574184" cy="57418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A1AC418-A002-B4BA-E37A-DD28A524BBB8}"/>
              </a:ext>
            </a:extLst>
          </p:cNvPr>
          <p:cNvSpPr txBox="1"/>
          <p:nvPr/>
        </p:nvSpPr>
        <p:spPr>
          <a:xfrm>
            <a:off x="1" y="6603481"/>
            <a:ext cx="6583680" cy="329197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Duomenys: APVA, savivaldybės. </a:t>
            </a: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164F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Pastaba: naudojant šią informaciją, būtina nurodyti šaltinį – LEA bei pirminius šaltinius (pvz.: Duomenų šaltinis</a:t>
            </a: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lt-LT" sz="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LEA</a:t>
            </a: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APVA</a:t>
            </a:r>
            <a:r>
              <a:rPr kumimoji="0" lang="lt-LT" sz="800" b="0" i="1" u="none" strike="noStrike" kern="1200" cap="none" spc="0" normalizeH="0" baseline="0" noProof="0" dirty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  <a:r>
              <a:rPr kumimoji="0" lang="lt-LT" sz="800" b="0" i="0" u="none" strike="noStrike" kern="1200" cap="none" spc="0" normalizeH="0" baseline="0" noProof="0" dirty="0">
                <a:ln>
                  <a:noFill/>
                </a:ln>
                <a:solidFill>
                  <a:srgbClr val="0750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​</a:t>
            </a:r>
            <a:endParaRPr kumimoji="0" lang="lt-LT" sz="800" b="0" i="1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92746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„Office“ 2013 –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„Office“ 2013 –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„Office“ 2013 –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45F82"/>
    </a:accent1>
    <a:accent2>
      <a:srgbClr val="E87331"/>
    </a:accent2>
    <a:accent3>
      <a:srgbClr val="186C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8130d43-1b56-4a10-ad88-2cd38123f4c1">Z6YWEJNPDQQR-634758032-773</_dlc_DocId>
    <_dlc_DocIdUrl xmlns="28130d43-1b56-4a10-ad88-2cd38123f4c1">
      <Url>https://intranetas.lrs.lt/8/vka/_layouts/15/DocIdRedir.aspx?ID=Z6YWEJNPDQQR-634758032-773</Url>
      <Description>Z6YWEJNPDQQR-634758032-773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66D428F43A61974BA16FE08C8D24C163" ma:contentTypeVersion="0" ma:contentTypeDescription="Kurkite naują dokumentą." ma:contentTypeScope="" ma:versionID="55002ab0922412ff1a1e8a47b060fd00">
  <xsd:schema xmlns:xsd="http://www.w3.org/2001/XMLSchema" xmlns:xs="http://www.w3.org/2001/XMLSchema" xmlns:p="http://schemas.microsoft.com/office/2006/metadata/properties" xmlns:ns2="28130d43-1b56-4a10-ad88-2cd38123f4c1" targetNamespace="http://schemas.microsoft.com/office/2006/metadata/properties" ma:root="true" ma:fieldsID="b83ee54e3fde14d56dbbd12a052227b8" ns2:_="">
    <xsd:import namespace="28130d43-1b56-4a10-ad88-2cd38123f4c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30d43-1b56-4a10-ad88-2cd38123f4c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o ID reikšmė" ma:description="Dokumento ID reikšmė, priskirta šiam elementui." ma:internalName="_dlc_DocId" ma:readOnly="true">
      <xsd:simpleType>
        <xsd:restriction base="dms:Text"/>
      </xsd:simpleType>
    </xsd:element>
    <xsd:element name="_dlc_DocIdUrl" ma:index="9" nillable="true" ma:displayName="Dokumento ID" ma:description="Nuolatinis saitas į šį dokumentą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36F2BF-17DA-449B-A186-B579A13B4D17}">
  <ds:schemaRefs>
    <ds:schemaRef ds:uri="http://purl.org/dc/terms/"/>
    <ds:schemaRef ds:uri="http://www.w3.org/XML/1998/namespace"/>
    <ds:schemaRef ds:uri="http://schemas.microsoft.com/sharepoint/v4"/>
    <ds:schemaRef ds:uri="http://schemas.microsoft.com/sharepoint/v3"/>
    <ds:schemaRef ds:uri="http://purl.org/dc/dcmitype/"/>
    <ds:schemaRef ds:uri="http://schemas.microsoft.com/office/infopath/2007/PartnerControls"/>
    <ds:schemaRef ds:uri="120aa1fc-dcaf-4f2f-b844-518cd627cfe7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6F115E4-DBC3-4D16-BB53-DCBB8597293B}"/>
</file>

<file path=customXml/itemProps3.xml><?xml version="1.0" encoding="utf-8"?>
<ds:datastoreItem xmlns:ds="http://schemas.openxmlformats.org/officeDocument/2006/customXml" ds:itemID="{D73B1070-530A-40C2-8673-B41C9EF26E11}"/>
</file>

<file path=customXml/itemProps4.xml><?xml version="1.0" encoding="utf-8"?>
<ds:datastoreItem xmlns:ds="http://schemas.openxmlformats.org/officeDocument/2006/customXml" ds:itemID="{50735F0A-4476-4759-B262-B3C17C1DEC89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1796</Words>
  <Application>Microsoft Office PowerPoint</Application>
  <PresentationFormat>Plačiaekranė</PresentationFormat>
  <Paragraphs>212</Paragraphs>
  <Slides>11</Slides>
  <Notes>9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6</vt:i4>
      </vt:variant>
      <vt:variant>
        <vt:lpstr>Skaidrių pavadinimai</vt:lpstr>
      </vt:variant>
      <vt:variant>
        <vt:i4>11</vt:i4>
      </vt:variant>
    </vt:vector>
  </HeadingPairs>
  <TitlesOfParts>
    <vt:vector size="24" baseType="lpstr">
      <vt:lpstr>Aptos</vt:lpstr>
      <vt:lpstr>Aptos Narrow</vt:lpstr>
      <vt:lpstr>Arial</vt:lpstr>
      <vt:lpstr>Calibri</vt:lpstr>
      <vt:lpstr>Calibri Light</vt:lpstr>
      <vt:lpstr>Exo 2 BOLD</vt:lpstr>
      <vt:lpstr>Times New Roman</vt:lpstr>
      <vt:lpstr>1_Office Theme</vt:lpstr>
      <vt:lpstr>3_Office Theme</vt:lpstr>
      <vt:lpstr>4_Office Theme</vt:lpstr>
      <vt:lpstr>Office Theme</vt:lpstr>
      <vt:lpstr>„Office“ tema</vt:lpstr>
      <vt:lpstr>2_Office Theme</vt:lpstr>
      <vt:lpstr>„PowerPoint“ pateiktis</vt:lpstr>
      <vt:lpstr>„PowerPoint“ pateiktis</vt:lpstr>
      <vt:lpstr>LIETUVA JAU PASIEKĖ 57,4 PROC. ENERGIJOS TAUPYMO TIKSLO – DIDŽIAUSIĄ POVEIKĮ TURĖJO KATILŲ KEITIMAS IR PASTATŲ RENOVACIJA</vt:lpstr>
      <vt:lpstr>ĮMONĖSE ĮGYVENDINTOMIS EFEKTYVUMO PRIEMONĖMIS PASIEKTA 30 PROC.  PLANUOTO SUTAUPYMO</vt:lpstr>
      <vt:lpstr>SIEKIANT NACIONALINIO ENERGIJOS VARTOJIMO EFEKTYVUMO TIKSLO – 39,3 TWh, DIDELĮ TAUPYMO POTENCIALĄ TURI PASTATŲ ATNAUJINIMAS – 11,53 TWh – TAI YRA 29 PROC.</vt:lpstr>
      <vt:lpstr>DAUGIABUČIŲ RENOVACIJOS TEMPAI nuo 2021 m. NESIKEIČIA, O šilumos punktų renovacija tik įgauna pagreitį. IŠ 2024 m. paskelbto kvietimo jau finansuojama 300 projektų</vt:lpstr>
      <vt:lpstr>PASINAUDOJĘ VALSTYBĖS DOTACIJOMIS, TARŠIUS KATILUS NAUJAIS IR EFEKTYVIAIS JAU PASIKEITĖ 15 732 GYVENTOJAI</vt:lpstr>
      <vt:lpstr>„PowerPoint“ pateiktis</vt:lpstr>
      <vt:lpstr>PASIEKTI ENERGIJOS SUTAUPYMO TIKSLAI, SKATINANT ĮSIGYTI ELEKTROMOBILIUS BEI ALTERNATYVIAIS DEGALAIS VAROMAS VIEŠOJO TRANSPORTO PRIEMONES</vt:lpstr>
      <vt:lpstr>ENERGIJOS TAUPYMO GAIRĖS: PAPRASTI ŽINGSNIAI, KAIP SUMAŽINTI ENERGIJOS SĄNAUDAS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Alina Raklevičiūtė</dc:creator>
  <cp:lastModifiedBy>GEDRIMĖ Neringa</cp:lastModifiedBy>
  <cp:revision>5</cp:revision>
  <cp:lastPrinted>2025-04-29T09:59:45Z</cp:lastPrinted>
  <dcterms:created xsi:type="dcterms:W3CDTF">2025-04-11T10:25:29Z</dcterms:created>
  <dcterms:modified xsi:type="dcterms:W3CDTF">2026-03-25T08:16:23Z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0x01010066D428F43A61974BA16FE08C8D24C163</vt:lpwstr>
  </property>
  <property fmtid="{D5CDD505-2E9C-101B-9397-08002B2CF9AE}" pid="3" name="MediaServiceImageTags">
    <vt:lpwstr/>
  </property>
  <property fmtid="{D5CDD505-2E9C-101B-9397-08002B2CF9AE}" pid="4" name="_dlc_DocIdItemGuid">
    <vt:lpwstr>03a267bc-2273-40c7-a22e-d38ad5dd006b</vt:lpwstr>
  </property>
</Properties>
</file>