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0"/>
  </p:notesMasterIdLst>
  <p:handoutMasterIdLst>
    <p:handoutMasterId r:id="rId11"/>
  </p:handoutMasterIdLst>
  <p:sldIdLst>
    <p:sldId id="266" r:id="rId5"/>
    <p:sldId id="932" r:id="rId6"/>
    <p:sldId id="936" r:id="rId7"/>
    <p:sldId id="939" r:id="rId8"/>
    <p:sldId id="924" r:id="rId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1405721-029A-5933-C4E8-B841F7D8A99E}" name="Lina Sveklaitė" initials="" userId="S::lina.sveklaite@vert.lt::a467ef8c-7eeb-454f-b2ac-5c4f35275f40" providerId="AD"/>
  <p188:author id="{E00F4ABB-A999-D3E7-320F-36DB012D8A07}" name="Laima Kasparavičiūtė" initials="LK" userId="S::laima.kasparaviciute@vert.lt::95a6e731-d2b6-4c0c-af08-79957c55578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6784"/>
    <a:srgbClr val="6BCABA"/>
    <a:srgbClr val="FEDE6A"/>
    <a:srgbClr val="D1859D"/>
    <a:srgbClr val="002D72"/>
    <a:srgbClr val="7093D2"/>
    <a:srgbClr val="E68964"/>
    <a:srgbClr val="8194C5"/>
    <a:srgbClr val="FED438"/>
    <a:srgbClr val="5F86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F5AB1C69-6EDB-4FF4-983F-18BD219EF322}" styleName="Vidutinis stilius 2 – paryškinima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Vidutinis stilius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8/10/relationships/authors" Target="authors.xml"/><Relationship Id="rId11" Type="http://schemas.openxmlformats.org/officeDocument/2006/relationships/handoutMaster" Target="handoutMasters/handoutMaster1.xml"/><Relationship Id="rId6" Type="http://schemas.openxmlformats.org/officeDocument/2006/relationships/slide" Target="slides/slide2.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l.kasparaviciute\Desktop\Laima\DARBAS\GV%20Pasinaudojimo%20tinklais%20paslaugos%20kainos\Nuostoliai%20d&#279;l%20GV\2025%20NET%20d&#279;l%20duomen&#371;%20pateikimo%20apie%20GV%20suvestiniai%20duomenys%202025-05-21.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l.kasparaviciute\Desktop\Laima\DARBAS\GV%20Pasinaudojimo%20tinklais%20paslaugos%20kainos\Nuostoliai%20d&#279;l%20GV\2025%20NET%20d&#279;l%20duomen&#371;%20pateikimo%20apie%20GV%20suvestiniai%20duomenys%202025-05-21.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l.kasparaviciute\Desktop\Laima\DARBAS\GV%20Pasinaudojimo%20tinklais%20paslaugos%20kainos\Nuostoliai%20d&#279;l%20GV\2025%20NET%20d&#279;l%20duomen&#371;%20pateikimo%20apie%20GV%20suvestiniai%20duomenys%202025-05-21.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vkekk-my.sharepoint.com/personal/karolis_janusevicius_vert_lt/Documents/Microsoft%20Teams%20Chat%20Files/GV%20modeliavimo%20duomenys_Litgrid_po%20korekcijos.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lt-LT" sz="1400" b="1" i="0" u="none" strike="noStrike" kern="1200" spc="0" baseline="0" noProof="0">
                <a:solidFill>
                  <a:prstClr val="black">
                    <a:lumMod val="65000"/>
                    <a:lumOff val="35000"/>
                  </a:prstClr>
                </a:solidFill>
              </a:rPr>
              <a:t>GV elektrinių įrengtoji galia, pagal atsiskaitymo būdą 2025-05-26 d</a:t>
            </a:r>
            <a:r>
              <a:rPr lang="lt-LT" sz="1400" b="1" i="0" u="none" strike="noStrike" kern="1200" spc="0" baseline="0">
                <a:solidFill>
                  <a:prstClr val="black">
                    <a:lumMod val="65000"/>
                    <a:lumOff val="35000"/>
                  </a:prstClr>
                </a:solidFill>
              </a:rPr>
              <a:t>.</a:t>
            </a:r>
            <a:br>
              <a:rPr lang="en-US" sz="600" b="1" i="0" u="none" strike="noStrike" kern="1200" spc="0" baseline="0">
                <a:solidFill>
                  <a:prstClr val="black">
                    <a:lumMod val="65000"/>
                    <a:lumOff val="35000"/>
                  </a:prstClr>
                </a:solidFill>
              </a:rPr>
            </a:br>
            <a:endParaRPr lang="en-US" b="1"/>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4878454531418864"/>
          <c:y val="0.16658301423608096"/>
          <c:w val="0.58063397406206585"/>
          <c:h val="0.64911735195013587"/>
        </c:manualLayout>
      </c:layout>
      <c:barChart>
        <c:barDir val="col"/>
        <c:grouping val="stacked"/>
        <c:varyColors val="0"/>
        <c:ser>
          <c:idx val="1"/>
          <c:order val="0"/>
          <c:tx>
            <c:strRef>
              <c:f>'ESO apie GV net-metering'!$A$24</c:f>
              <c:strCache>
                <c:ptCount val="1"/>
                <c:pt idx="0">
                  <c:v>Nebuitiniai GV</c:v>
                </c:pt>
              </c:strCache>
            </c:strRef>
          </c:tx>
          <c:spPr>
            <a:solidFill>
              <a:srgbClr val="C15F84"/>
            </a:solidFill>
            <a:ln>
              <a:noFill/>
            </a:ln>
            <a:effectLst/>
          </c:spPr>
          <c:invertIfNegative val="0"/>
          <c:dLbls>
            <c:dLbl>
              <c:idx val="0"/>
              <c:layout>
                <c:manualLayout>
                  <c:x val="-9.4701636560135888E-2"/>
                  <c:y val="-2.207339036932800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24C-4357-9ED2-020EDB4E44F6}"/>
                </c:ext>
              </c:extLst>
            </c:dLbl>
            <c:dLbl>
              <c:idx val="1"/>
              <c:numFmt formatCode="#,##0.00" sourceLinked="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3-D24C-4357-9ED2-020EDB4E44F6}"/>
                </c:ext>
              </c:extLst>
            </c:dLbl>
            <c:numFmt formatCode="#,##0.00" sourceLinked="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rgbClr val="963A68"/>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('ESO apie GV net-metering'!$D$21:$D$22,'ESO apie GV net-metering'!$F$21:$F$22)</c:f>
              <c:strCache>
                <c:ptCount val="2"/>
                <c:pt idx="0">
                  <c:v>Grynasis atsiskaitymas (net-billing)</c:v>
                </c:pt>
                <c:pt idx="1">
                  <c:v>Atsiskaitymas pagal kiekį (net-metering)</c:v>
                </c:pt>
              </c:strCache>
            </c:strRef>
          </c:cat>
          <c:val>
            <c:numRef>
              <c:f>('ESO apie GV net-metering'!$D$24,'ESO apie GV net-metering'!$F$24)</c:f>
              <c:numCache>
                <c:formatCode>General</c:formatCode>
                <c:ptCount val="2"/>
                <c:pt idx="0">
                  <c:v>55359</c:v>
                </c:pt>
                <c:pt idx="1">
                  <c:v>818220</c:v>
                </c:pt>
              </c:numCache>
              <c:extLst/>
            </c:numRef>
          </c:val>
          <c:extLst>
            <c:ext xmlns:c16="http://schemas.microsoft.com/office/drawing/2014/chart" uri="{C3380CC4-5D6E-409C-BE32-E72D297353CC}">
              <c16:uniqueId val="{00000004-D24C-4357-9ED2-020EDB4E44F6}"/>
            </c:ext>
          </c:extLst>
        </c:ser>
        <c:ser>
          <c:idx val="0"/>
          <c:order val="1"/>
          <c:tx>
            <c:strRef>
              <c:f>'ESO apie GV net-metering'!$A$23</c:f>
              <c:strCache>
                <c:ptCount val="1"/>
                <c:pt idx="0">
                  <c:v>Buitiniai GV</c:v>
                </c:pt>
              </c:strCache>
            </c:strRef>
          </c:tx>
          <c:spPr>
            <a:solidFill>
              <a:srgbClr val="72CCC3"/>
            </a:solidFill>
            <a:ln>
              <a:noFill/>
            </a:ln>
            <a:effectLst/>
          </c:spPr>
          <c:invertIfNegative val="0"/>
          <c:dLbls>
            <c:dLbl>
              <c:idx val="0"/>
              <c:layout>
                <c:manualLayout>
                  <c:x val="0.11451810251659723"/>
                  <c:y val="-1.8920048887995526E-2"/>
                </c:manualLayout>
              </c:layout>
              <c:numFmt formatCode="#,##0.00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rgbClr val="3D9B9D"/>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24C-4357-9ED2-020EDB4E44F6}"/>
                </c:ext>
              </c:extLst>
            </c:dLbl>
            <c:numFmt formatCode="#,##0.00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('ESO apie GV net-metering'!$D$21:$D$22,'ESO apie GV net-metering'!$F$21:$F$22)</c:f>
              <c:strCache>
                <c:ptCount val="2"/>
                <c:pt idx="0">
                  <c:v>Grynasis atsiskaitymas (net-billing)</c:v>
                </c:pt>
                <c:pt idx="1">
                  <c:v>Atsiskaitymas pagal kiekį (net-metering)</c:v>
                </c:pt>
              </c:strCache>
            </c:strRef>
          </c:cat>
          <c:val>
            <c:numRef>
              <c:f>('ESO apie GV net-metering'!$D$23,'ESO apie GV net-metering'!$F$23)</c:f>
              <c:numCache>
                <c:formatCode>General</c:formatCode>
                <c:ptCount val="2"/>
                <c:pt idx="0" formatCode="0">
                  <c:v>103.22</c:v>
                </c:pt>
                <c:pt idx="1">
                  <c:v>1058522</c:v>
                </c:pt>
              </c:numCache>
              <c:extLst/>
            </c:numRef>
          </c:val>
          <c:extLst>
            <c:ext xmlns:c16="http://schemas.microsoft.com/office/drawing/2014/chart" uri="{C3380CC4-5D6E-409C-BE32-E72D297353CC}">
              <c16:uniqueId val="{00000001-D24C-4357-9ED2-020EDB4E44F6}"/>
            </c:ext>
          </c:extLst>
        </c:ser>
        <c:dLbls>
          <c:showLegendKey val="0"/>
          <c:showVal val="1"/>
          <c:showCatName val="0"/>
          <c:showSerName val="0"/>
          <c:showPercent val="0"/>
          <c:showBubbleSize val="0"/>
        </c:dLbls>
        <c:gapWidth val="150"/>
        <c:overlap val="100"/>
        <c:axId val="1794172191"/>
        <c:axId val="1794172671"/>
      </c:barChart>
      <c:lineChart>
        <c:grouping val="standard"/>
        <c:varyColors val="0"/>
        <c:ser>
          <c:idx val="2"/>
          <c:order val="2"/>
          <c:tx>
            <c:strRef>
              <c:f>'ESO apie GV net-metering'!$A$25</c:f>
              <c:strCache>
                <c:ptCount val="1"/>
                <c:pt idx="0">
                  <c:v>Iš viso GV</c:v>
                </c:pt>
              </c:strCache>
            </c:strRef>
          </c:tx>
          <c:spPr>
            <a:ln w="28575" cap="rnd">
              <a:noFill/>
              <a:round/>
            </a:ln>
            <a:effectLst/>
          </c:spPr>
          <c:marker>
            <c:symbol val="circle"/>
            <c:size val="5"/>
            <c:spPr>
              <a:solidFill>
                <a:srgbClr val="002060"/>
              </a:solidFill>
              <a:ln w="9525">
                <a:solidFill>
                  <a:srgbClr val="002060"/>
                </a:solidFill>
              </a:ln>
              <a:effectLst/>
            </c:spPr>
          </c:marker>
          <c:dLbls>
            <c:numFmt formatCode="#,##0.0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rgbClr val="002060"/>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('ESO apie GV net-metering'!$D$21:$D$22,'ESO apie GV net-metering'!$F$21:$F$22)</c:f>
              <c:strCache>
                <c:ptCount val="2"/>
                <c:pt idx="0">
                  <c:v>Grynasis atsiskaitymas (net-billing)</c:v>
                </c:pt>
                <c:pt idx="1">
                  <c:v>Atsiskaitymas pagal kiekį (net-metering)</c:v>
                </c:pt>
              </c:strCache>
            </c:strRef>
          </c:cat>
          <c:val>
            <c:numRef>
              <c:f>('ESO apie GV net-metering'!$D$25,'ESO apie GV net-metering'!$F$25)</c:f>
              <c:numCache>
                <c:formatCode>General</c:formatCode>
                <c:ptCount val="2"/>
                <c:pt idx="0" formatCode="0">
                  <c:v>55462.22</c:v>
                </c:pt>
                <c:pt idx="1">
                  <c:v>1876742</c:v>
                </c:pt>
              </c:numCache>
              <c:extLst/>
            </c:numRef>
          </c:val>
          <c:smooth val="0"/>
          <c:extLst>
            <c:ext xmlns:c16="http://schemas.microsoft.com/office/drawing/2014/chart" uri="{C3380CC4-5D6E-409C-BE32-E72D297353CC}">
              <c16:uniqueId val="{00000005-D24C-4357-9ED2-020EDB4E44F6}"/>
            </c:ext>
          </c:extLst>
        </c:ser>
        <c:dLbls>
          <c:showLegendKey val="0"/>
          <c:showVal val="1"/>
          <c:showCatName val="0"/>
          <c:showSerName val="0"/>
          <c:showPercent val="0"/>
          <c:showBubbleSize val="0"/>
        </c:dLbls>
        <c:marker val="1"/>
        <c:smooth val="0"/>
        <c:axId val="1794172191"/>
        <c:axId val="1794172671"/>
      </c:lineChart>
      <c:catAx>
        <c:axId val="1794172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794172671"/>
        <c:crosses val="autoZero"/>
        <c:auto val="1"/>
        <c:lblAlgn val="ctr"/>
        <c:lblOffset val="100"/>
        <c:noMultiLvlLbl val="0"/>
      </c:catAx>
      <c:valAx>
        <c:axId val="1794172671"/>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lt-LT"/>
                  <a:t>MW</a:t>
                </a:r>
                <a:endParaRPr lang="en-US"/>
              </a:p>
            </c:rich>
          </c:tx>
          <c:layout>
            <c:manualLayout>
              <c:xMode val="edge"/>
              <c:yMode val="edge"/>
              <c:x val="4.2107264165508723E-2"/>
              <c:y val="0.47066247509248721"/>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94172191"/>
        <c:crosses val="autoZero"/>
        <c:crossBetween val="between"/>
        <c:dispUnits>
          <c:builtInUnit val="thousands"/>
        </c:dispUnits>
      </c:valAx>
      <c:spPr>
        <a:noFill/>
        <a:ln>
          <a:noFill/>
        </a:ln>
        <a:effectLst/>
      </c:spPr>
    </c:plotArea>
    <c:legend>
      <c:legendPos val="r"/>
      <c:layout>
        <c:manualLayout>
          <c:xMode val="edge"/>
          <c:yMode val="edge"/>
          <c:x val="0.72583682358854085"/>
          <c:y val="0.15085678452931348"/>
          <c:w val="0.25929317345970054"/>
          <c:h val="0.63435876651882028"/>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lt-LT" b="1"/>
              <a:t>GV </a:t>
            </a:r>
            <a:r>
              <a:rPr lang="lt-LT" b="1" baseline="0"/>
              <a:t>pagamintas ir tiekėjui priskirtas elektros energijos kiekis* </a:t>
            </a:r>
            <a:r>
              <a:rPr lang="lt-LT" b="1"/>
              <a:t> </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5874628125080092"/>
          <c:y val="0.17815049072262371"/>
          <c:w val="0.82636233761918998"/>
          <c:h val="0.51817994463528783"/>
        </c:manualLayout>
      </c:layout>
      <c:lineChart>
        <c:grouping val="standard"/>
        <c:varyColors val="0"/>
        <c:ser>
          <c:idx val="0"/>
          <c:order val="0"/>
          <c:tx>
            <c:strRef>
              <c:f>'EE pardavimas ir atpirkimas'!$B$44:$C$44</c:f>
              <c:strCache>
                <c:ptCount val="2"/>
                <c:pt idx="0">
                  <c:v>Buitinio GV pagamintas ir tiekėjui priskirtas elektros energijos kiekis</c:v>
                </c:pt>
                <c:pt idx="1">
                  <c:v>MWh</c:v>
                </c:pt>
              </c:strCache>
            </c:strRef>
          </c:tx>
          <c:spPr>
            <a:ln w="28575" cap="rnd">
              <a:solidFill>
                <a:srgbClr val="72CCC3"/>
              </a:solidFill>
              <a:round/>
            </a:ln>
            <a:effectLst/>
          </c:spPr>
          <c:marker>
            <c:symbol val="circle"/>
            <c:size val="5"/>
            <c:spPr>
              <a:solidFill>
                <a:srgbClr val="3D9B9D"/>
              </a:solidFill>
              <a:ln w="9525">
                <a:solidFill>
                  <a:srgbClr val="72CCC3"/>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'EE pardavimas ir atpirkimas'!$D$42:$G$42</c:f>
              <c:strCache>
                <c:ptCount val="4"/>
                <c:pt idx="0">
                  <c:v>2021 m. balandžio 1 d. - 2022 m. kovo 31 d.</c:v>
                </c:pt>
                <c:pt idx="1">
                  <c:v>2022 m. balandžio 1 d. - 2023 m. kovo 31 d.</c:v>
                </c:pt>
                <c:pt idx="2">
                  <c:v>2023 m. balandžio 1 d. - 2024 m. kovo 31 d.</c:v>
                </c:pt>
                <c:pt idx="3">
                  <c:v>2024 m. balandžio 1 d. - 2025 m. kovo 31 d.</c:v>
                </c:pt>
              </c:strCache>
            </c:strRef>
          </c:cat>
          <c:val>
            <c:numRef>
              <c:f>'EE pardavimas ir atpirkimas'!$D$44:$G$44</c:f>
              <c:numCache>
                <c:formatCode>#,##0</c:formatCode>
                <c:ptCount val="4"/>
                <c:pt idx="0">
                  <c:v>66666</c:v>
                </c:pt>
                <c:pt idx="1">
                  <c:v>176528.02776000003</c:v>
                </c:pt>
                <c:pt idx="2">
                  <c:v>584030.99661000003</c:v>
                </c:pt>
                <c:pt idx="3">
                  <c:v>841341.45519999985</c:v>
                </c:pt>
              </c:numCache>
            </c:numRef>
          </c:val>
          <c:smooth val="0"/>
          <c:extLst>
            <c:ext xmlns:c16="http://schemas.microsoft.com/office/drawing/2014/chart" uri="{C3380CC4-5D6E-409C-BE32-E72D297353CC}">
              <c16:uniqueId val="{00000000-2B55-466F-92E1-F28243EFA6D3}"/>
            </c:ext>
          </c:extLst>
        </c:ser>
        <c:ser>
          <c:idx val="1"/>
          <c:order val="1"/>
          <c:tx>
            <c:strRef>
              <c:f>'EE pardavimas ir atpirkimas'!$B$50:$C$50</c:f>
              <c:strCache>
                <c:ptCount val="2"/>
                <c:pt idx="0">
                  <c:v>Nebuitinio GV  pagamintas ir tiekėjui priskirtas elektros energijos kiekis</c:v>
                </c:pt>
                <c:pt idx="1">
                  <c:v>MWh</c:v>
                </c:pt>
              </c:strCache>
            </c:strRef>
          </c:tx>
          <c:spPr>
            <a:ln w="28575" cap="rnd">
              <a:solidFill>
                <a:srgbClr val="C15F84"/>
              </a:solidFill>
              <a:round/>
            </a:ln>
            <a:effectLst/>
          </c:spPr>
          <c:marker>
            <c:symbol val="circle"/>
            <c:size val="5"/>
            <c:spPr>
              <a:solidFill>
                <a:srgbClr val="963A68"/>
              </a:solidFill>
              <a:ln w="9525">
                <a:solidFill>
                  <a:srgbClr val="C15F84"/>
                </a:solidFill>
              </a:ln>
              <a:effectLst/>
            </c:spPr>
          </c:marker>
          <c:dLbls>
            <c:dLbl>
              <c:idx val="0"/>
              <c:layout>
                <c:manualLayout>
                  <c:x val="-0.10771865475835833"/>
                  <c:y val="-6.5066830448851157E-3"/>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2B55-466F-92E1-F28243EFA6D3}"/>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rgbClr val="C16784"/>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'EE pardavimas ir atpirkimas'!$D$42:$G$42</c:f>
              <c:strCache>
                <c:ptCount val="4"/>
                <c:pt idx="0">
                  <c:v>2021 m. balandžio 1 d. - 2022 m. kovo 31 d.</c:v>
                </c:pt>
                <c:pt idx="1">
                  <c:v>2022 m. balandžio 1 d. - 2023 m. kovo 31 d.</c:v>
                </c:pt>
                <c:pt idx="2">
                  <c:v>2023 m. balandžio 1 d. - 2024 m. kovo 31 d.</c:v>
                </c:pt>
                <c:pt idx="3">
                  <c:v>2024 m. balandžio 1 d. - 2025 m. kovo 31 d.</c:v>
                </c:pt>
              </c:strCache>
            </c:strRef>
          </c:cat>
          <c:val>
            <c:numRef>
              <c:f>'EE pardavimas ir atpirkimas'!$D$50:$G$50</c:f>
              <c:numCache>
                <c:formatCode>#,##0</c:formatCode>
                <c:ptCount val="4"/>
                <c:pt idx="0">
                  <c:v>12432</c:v>
                </c:pt>
                <c:pt idx="1">
                  <c:v>48469.035390000005</c:v>
                </c:pt>
                <c:pt idx="2">
                  <c:v>150120.1606</c:v>
                </c:pt>
                <c:pt idx="3">
                  <c:v>310886.93511700013</c:v>
                </c:pt>
              </c:numCache>
            </c:numRef>
          </c:val>
          <c:smooth val="0"/>
          <c:extLst>
            <c:ext xmlns:c16="http://schemas.microsoft.com/office/drawing/2014/chart" uri="{C3380CC4-5D6E-409C-BE32-E72D297353CC}">
              <c16:uniqueId val="{00000001-2B55-466F-92E1-F28243EFA6D3}"/>
            </c:ext>
          </c:extLst>
        </c:ser>
        <c:dLbls>
          <c:dLblPos val="t"/>
          <c:showLegendKey val="0"/>
          <c:showVal val="1"/>
          <c:showCatName val="0"/>
          <c:showSerName val="0"/>
          <c:showPercent val="0"/>
          <c:showBubbleSize val="0"/>
        </c:dLbls>
        <c:marker val="1"/>
        <c:smooth val="0"/>
        <c:axId val="1227460975"/>
        <c:axId val="1227462415"/>
      </c:lineChart>
      <c:catAx>
        <c:axId val="122746097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27462415"/>
        <c:crosses val="autoZero"/>
        <c:auto val="1"/>
        <c:lblAlgn val="ctr"/>
        <c:lblOffset val="100"/>
        <c:noMultiLvlLbl val="0"/>
      </c:catAx>
      <c:valAx>
        <c:axId val="1227462415"/>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lt-LT"/>
                  <a:t>MWh</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2746097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5915516948080094E-2"/>
          <c:y val="0.10046243246743465"/>
          <c:w val="0.5902641900514719"/>
          <c:h val="0.75350836846576319"/>
        </c:manualLayout>
      </c:layout>
      <c:barChart>
        <c:barDir val="col"/>
        <c:grouping val="stacked"/>
        <c:varyColors val="0"/>
        <c:ser>
          <c:idx val="1"/>
          <c:order val="1"/>
          <c:tx>
            <c:strRef>
              <c:f>'Sąn ir pajam mln. EUR'!$B$5:$C$5</c:f>
              <c:strCache>
                <c:ptCount val="2"/>
                <c:pt idx="0">
                  <c:v>Veiklos (OPEX) sąnaudos</c:v>
                </c:pt>
                <c:pt idx="1">
                  <c:v>mln. EUR</c:v>
                </c:pt>
              </c:strCache>
            </c:strRef>
          </c:tx>
          <c:spPr>
            <a:solidFill>
              <a:srgbClr val="002060"/>
            </a:solidFill>
            <a:ln>
              <a:noFill/>
            </a:ln>
            <a:effectLst/>
          </c:spPr>
          <c:invertIfNegative val="0"/>
          <c:cat>
            <c:multiLvlStrRef>
              <c:f>'Sąn ir pajam mln. EUR'!$D$2:$K$3</c:f>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f>'Sąn ir pajam mln. EUR'!$D$5:$K$5</c:f>
              <c:numCache>
                <c:formatCode>#,##0.00</c:formatCode>
                <c:ptCount val="8"/>
                <c:pt idx="0">
                  <c:v>-0.26815376928093915</c:v>
                </c:pt>
                <c:pt idx="1">
                  <c:v>-9.6163230719060827E-2</c:v>
                </c:pt>
                <c:pt idx="2">
                  <c:v>-1.6880247379025199</c:v>
                </c:pt>
                <c:pt idx="3">
                  <c:v>-0.33811604471404189</c:v>
                </c:pt>
                <c:pt idx="4">
                  <c:v>-2.8654190144012905</c:v>
                </c:pt>
                <c:pt idx="5">
                  <c:v>-0.93171866532028158</c:v>
                </c:pt>
                <c:pt idx="6">
                  <c:v>-2.744615265781456</c:v>
                </c:pt>
                <c:pt idx="7">
                  <c:v>-1.290503684714577</c:v>
                </c:pt>
              </c:numCache>
            </c:numRef>
          </c:val>
          <c:extLst>
            <c:ext xmlns:c16="http://schemas.microsoft.com/office/drawing/2014/chart" uri="{C3380CC4-5D6E-409C-BE32-E72D297353CC}">
              <c16:uniqueId val="{00000000-6D9D-4EC8-9099-D0EE77B51BE5}"/>
            </c:ext>
          </c:extLst>
        </c:ser>
        <c:ser>
          <c:idx val="2"/>
          <c:order val="2"/>
          <c:tx>
            <c:strRef>
              <c:f>'Sąn ir pajam mln. EUR'!$B$6:$C$6</c:f>
              <c:strCache>
                <c:ptCount val="2"/>
                <c:pt idx="0">
                  <c:v>Disbalanso sąnaudos</c:v>
                </c:pt>
                <c:pt idx="1">
                  <c:v>mln. EUR</c:v>
                </c:pt>
              </c:strCache>
            </c:strRef>
          </c:tx>
          <c:spPr>
            <a:solidFill>
              <a:schemeClr val="tx1">
                <a:lumMod val="50000"/>
                <a:lumOff val="50000"/>
              </a:schemeClr>
            </a:solidFill>
            <a:ln>
              <a:noFill/>
            </a:ln>
            <a:effectLst/>
          </c:spPr>
          <c:invertIfNegative val="0"/>
          <c:cat>
            <c:multiLvlStrRef>
              <c:f>'Sąn ir pajam mln. EUR'!$D$2:$K$3</c:f>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f>'Sąn ir pajam mln. EUR'!$D$6:$K$6</c:f>
              <c:numCache>
                <c:formatCode>#,##0.00</c:formatCode>
                <c:ptCount val="8"/>
                <c:pt idx="0">
                  <c:v>-2.4187208437563383E-2</c:v>
                </c:pt>
                <c:pt idx="1">
                  <c:v>-5.6000000000000001E-2</c:v>
                </c:pt>
                <c:pt idx="2">
                  <c:v>-3.0088073027155584</c:v>
                </c:pt>
                <c:pt idx="3">
                  <c:v>-2.40584767296532</c:v>
                </c:pt>
                <c:pt idx="4">
                  <c:v>-6.9354156287056075</c:v>
                </c:pt>
                <c:pt idx="5">
                  <c:v>-0.83418317111553697</c:v>
                </c:pt>
                <c:pt idx="6">
                  <c:v>-7.4125240708929621</c:v>
                </c:pt>
                <c:pt idx="7">
                  <c:v>-3.9333875074752869</c:v>
                </c:pt>
              </c:numCache>
            </c:numRef>
          </c:val>
          <c:extLst>
            <c:ext xmlns:c16="http://schemas.microsoft.com/office/drawing/2014/chart" uri="{C3380CC4-5D6E-409C-BE32-E72D297353CC}">
              <c16:uniqueId val="{00000001-6D9D-4EC8-9099-D0EE77B51BE5}"/>
            </c:ext>
          </c:extLst>
        </c:ser>
        <c:ser>
          <c:idx val="3"/>
          <c:order val="3"/>
          <c:tx>
            <c:strRef>
              <c:f>'Sąn ir pajam mln. EUR'!$B$7:$C$7</c:f>
              <c:strCache>
                <c:ptCount val="2"/>
                <c:pt idx="0">
                  <c:v>Gaminančio vartotojo pagamintos ir suvartotos elektros energijos kiekio atpirkimo sąnaudos </c:v>
                </c:pt>
                <c:pt idx="1">
                  <c:v>mln. EUR</c:v>
                </c:pt>
              </c:strCache>
            </c:strRef>
          </c:tx>
          <c:spPr>
            <a:solidFill>
              <a:srgbClr val="C15F84"/>
            </a:solidFill>
            <a:ln>
              <a:noFill/>
            </a:ln>
            <a:effectLst/>
          </c:spPr>
          <c:invertIfNegative val="0"/>
          <c:cat>
            <c:multiLvlStrRef>
              <c:f>'Sąn ir pajam mln. EUR'!$D$2:$K$3</c:f>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f>'Sąn ir pajam mln. EUR'!$D$7:$K$7</c:f>
              <c:numCache>
                <c:formatCode>#,##0.00</c:formatCode>
                <c:ptCount val="8"/>
                <c:pt idx="0">
                  <c:v>-7.4356909999999994</c:v>
                </c:pt>
                <c:pt idx="1">
                  <c:v>-1.4239839999999999</c:v>
                </c:pt>
                <c:pt idx="2">
                  <c:v>-22.686067264509802</c:v>
                </c:pt>
                <c:pt idx="3">
                  <c:v>-9.9904215747898508</c:v>
                </c:pt>
                <c:pt idx="4">
                  <c:v>-24.84617397159553</c:v>
                </c:pt>
                <c:pt idx="5">
                  <c:v>-11.60094633439258</c:v>
                </c:pt>
                <c:pt idx="6">
                  <c:v>-33.537617703314467</c:v>
                </c:pt>
                <c:pt idx="7">
                  <c:v>-26.081609174569792</c:v>
                </c:pt>
              </c:numCache>
            </c:numRef>
          </c:val>
          <c:extLst>
            <c:ext xmlns:c16="http://schemas.microsoft.com/office/drawing/2014/chart" uri="{C3380CC4-5D6E-409C-BE32-E72D297353CC}">
              <c16:uniqueId val="{00000002-6D9D-4EC8-9099-D0EE77B51BE5}"/>
            </c:ext>
          </c:extLst>
        </c:ser>
        <c:ser>
          <c:idx val="4"/>
          <c:order val="4"/>
          <c:tx>
            <c:strRef>
              <c:f>'Sąn ir pajam mln. EUR'!$B$8:$C$8</c:f>
              <c:strCache>
                <c:ptCount val="2"/>
                <c:pt idx="0">
                  <c:v>Gaminančiam vartotojui išmokėtos kompensacijos už sukauptą elektros energiją</c:v>
                </c:pt>
                <c:pt idx="1">
                  <c:v>mln. EUR</c:v>
                </c:pt>
              </c:strCache>
            </c:strRef>
          </c:tx>
          <c:spPr>
            <a:solidFill>
              <a:srgbClr val="963A68"/>
            </a:solidFill>
            <a:ln>
              <a:noFill/>
            </a:ln>
            <a:effectLst/>
          </c:spPr>
          <c:invertIfNegative val="0"/>
          <c:cat>
            <c:multiLvlStrRef>
              <c:f>'Sąn ir pajam mln. EUR'!$D$2:$K$3</c:f>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f>'Sąn ir pajam mln. EUR'!$D$8:$K$8</c:f>
              <c:numCache>
                <c:formatCode>#,##0.00</c:formatCode>
                <c:ptCount val="8"/>
                <c:pt idx="0">
                  <c:v>-0.72511448000000012</c:v>
                </c:pt>
                <c:pt idx="1">
                  <c:v>-8.0418840000000005E-2</c:v>
                </c:pt>
                <c:pt idx="2">
                  <c:v>0</c:v>
                </c:pt>
                <c:pt idx="3">
                  <c:v>0</c:v>
                </c:pt>
                <c:pt idx="4">
                  <c:v>-5.3558098800000051</c:v>
                </c:pt>
                <c:pt idx="5">
                  <c:v>-0.96145093999999998</c:v>
                </c:pt>
                <c:pt idx="6">
                  <c:v>0</c:v>
                </c:pt>
                <c:pt idx="7">
                  <c:v>0</c:v>
                </c:pt>
              </c:numCache>
            </c:numRef>
          </c:val>
          <c:extLst>
            <c:ext xmlns:c16="http://schemas.microsoft.com/office/drawing/2014/chart" uri="{C3380CC4-5D6E-409C-BE32-E72D297353CC}">
              <c16:uniqueId val="{00000003-6D9D-4EC8-9099-D0EE77B51BE5}"/>
            </c:ext>
          </c:extLst>
        </c:ser>
        <c:ser>
          <c:idx val="5"/>
          <c:order val="5"/>
          <c:tx>
            <c:strRef>
              <c:f>'Sąn ir pajam mln. EUR'!$B$9:$C$9</c:f>
              <c:strCache>
                <c:ptCount val="2"/>
                <c:pt idx="0">
                  <c:v>Išmokos tiekėjams,  atsiskaitant už gaminančio vartotojo sukauptą elektros energiją, gaminančiam vartotojui keičiant tiekėją</c:v>
                </c:pt>
                <c:pt idx="1">
                  <c:v>mln. EUR</c:v>
                </c:pt>
              </c:strCache>
            </c:strRef>
          </c:tx>
          <c:spPr>
            <a:solidFill>
              <a:srgbClr val="EAC0D6"/>
            </a:solidFill>
            <a:ln>
              <a:noFill/>
            </a:ln>
            <a:effectLst/>
          </c:spPr>
          <c:invertIfNegative val="0"/>
          <c:cat>
            <c:multiLvlStrRef>
              <c:f>'Sąn ir pajam mln. EUR'!$D$2:$K$3</c:f>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f>'Sąn ir pajam mln. EUR'!$D$9:$K$9</c:f>
              <c:numCache>
                <c:formatCode>#,##0.00</c:formatCode>
                <c:ptCount val="8"/>
                <c:pt idx="0">
                  <c:v>-6.9793864140099998E-2</c:v>
                </c:pt>
                <c:pt idx="1">
                  <c:v>-1.9832088105000002E-3</c:v>
                </c:pt>
                <c:pt idx="2">
                  <c:v>-1.3985305299412998</c:v>
                </c:pt>
                <c:pt idx="3">
                  <c:v>-0.1600162946426</c:v>
                </c:pt>
                <c:pt idx="4">
                  <c:v>-0.68119241966609989</c:v>
                </c:pt>
                <c:pt idx="5">
                  <c:v>-0.43630898442289995</c:v>
                </c:pt>
                <c:pt idx="6">
                  <c:v>0</c:v>
                </c:pt>
                <c:pt idx="7">
                  <c:v>0</c:v>
                </c:pt>
              </c:numCache>
            </c:numRef>
          </c:val>
          <c:extLst>
            <c:ext xmlns:c16="http://schemas.microsoft.com/office/drawing/2014/chart" uri="{C3380CC4-5D6E-409C-BE32-E72D297353CC}">
              <c16:uniqueId val="{00000004-6D9D-4EC8-9099-D0EE77B51BE5}"/>
            </c:ext>
          </c:extLst>
        </c:ser>
        <c:ser>
          <c:idx val="7"/>
          <c:order val="7"/>
          <c:tx>
            <c:strRef>
              <c:f>'Sąn ir pajam mln. EUR'!$B$11:$C$11</c:f>
              <c:strCache>
                <c:ptCount val="2"/>
                <c:pt idx="0">
                  <c:v>Už parduotą elektros energiją</c:v>
                </c:pt>
                <c:pt idx="1">
                  <c:v>mln. EUR</c:v>
                </c:pt>
              </c:strCache>
            </c:strRef>
          </c:tx>
          <c:spPr>
            <a:solidFill>
              <a:srgbClr val="97D9D3"/>
            </a:solidFill>
            <a:ln>
              <a:noFill/>
            </a:ln>
            <a:effectLst/>
          </c:spPr>
          <c:invertIfNegative val="0"/>
          <c:cat>
            <c:multiLvlStrRef>
              <c:f>'Sąn ir pajam mln. EUR'!$D$2:$K$3</c:f>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f>'Sąn ir pajam mln. EUR'!$D$11:$K$11</c:f>
              <c:numCache>
                <c:formatCode>#,##0.00</c:formatCode>
                <c:ptCount val="8"/>
                <c:pt idx="0">
                  <c:v>6.704237</c:v>
                </c:pt>
                <c:pt idx="1">
                  <c:v>1.395278</c:v>
                </c:pt>
                <c:pt idx="2">
                  <c:v>27.44286702859894</c:v>
                </c:pt>
                <c:pt idx="3">
                  <c:v>10.059433513291701</c:v>
                </c:pt>
                <c:pt idx="4">
                  <c:v>23.23291162490003</c:v>
                </c:pt>
                <c:pt idx="5">
                  <c:v>9.5114256881312791</c:v>
                </c:pt>
                <c:pt idx="6">
                  <c:v>25.490862934896931</c:v>
                </c:pt>
                <c:pt idx="7">
                  <c:v>18.27522014943877</c:v>
                </c:pt>
              </c:numCache>
            </c:numRef>
          </c:val>
          <c:extLst>
            <c:ext xmlns:c16="http://schemas.microsoft.com/office/drawing/2014/chart" uri="{C3380CC4-5D6E-409C-BE32-E72D297353CC}">
              <c16:uniqueId val="{00000005-6D9D-4EC8-9099-D0EE77B51BE5}"/>
            </c:ext>
          </c:extLst>
        </c:ser>
        <c:ser>
          <c:idx val="8"/>
          <c:order val="8"/>
          <c:tx>
            <c:strRef>
              <c:f>'Sąn ir pajam mln. EUR'!$B$12:$C$12</c:f>
              <c:strCache>
                <c:ptCount val="2"/>
                <c:pt idx="0">
                  <c:v>Iš tiekėjų,  atsiskaitant už gaminančio vartotojo sukauptą elektros energiją, gaminančiam vartotojui keičiant tiekėją</c:v>
                </c:pt>
                <c:pt idx="1">
                  <c:v>mln. EUR</c:v>
                </c:pt>
              </c:strCache>
            </c:strRef>
          </c:tx>
          <c:spPr>
            <a:solidFill>
              <a:srgbClr val="3D9B9D"/>
            </a:solidFill>
            <a:ln>
              <a:noFill/>
            </a:ln>
            <a:effectLst/>
          </c:spPr>
          <c:invertIfNegative val="0"/>
          <c:cat>
            <c:multiLvlStrRef>
              <c:f>'Sąn ir pajam mln. EUR'!$D$2:$K$3</c:f>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f>'Sąn ir pajam mln. EUR'!$D$12:$K$12</c:f>
              <c:numCache>
                <c:formatCode>#,##0.00</c:formatCode>
                <c:ptCount val="8"/>
                <c:pt idx="0" formatCode="#\ ##0.000">
                  <c:v>4.881567956100002E-3</c:v>
                </c:pt>
                <c:pt idx="1">
                  <c:v>1.89215237068E-2</c:v>
                </c:pt>
                <c:pt idx="2">
                  <c:v>1.5054837343337999</c:v>
                </c:pt>
                <c:pt idx="3">
                  <c:v>5.1226345785200002E-2</c:v>
                </c:pt>
                <c:pt idx="4">
                  <c:v>2.4159568936754998</c:v>
                </c:pt>
                <c:pt idx="5">
                  <c:v>0.49396784046479991</c:v>
                </c:pt>
                <c:pt idx="6">
                  <c:v>0</c:v>
                </c:pt>
                <c:pt idx="7">
                  <c:v>0</c:v>
                </c:pt>
              </c:numCache>
            </c:numRef>
          </c:val>
          <c:extLst>
            <c:ext xmlns:c16="http://schemas.microsoft.com/office/drawing/2014/chart" uri="{C3380CC4-5D6E-409C-BE32-E72D297353CC}">
              <c16:uniqueId val="{00000006-6D9D-4EC8-9099-D0EE77B51BE5}"/>
            </c:ext>
          </c:extLst>
        </c:ser>
        <c:dLbls>
          <c:showLegendKey val="0"/>
          <c:showVal val="0"/>
          <c:showCatName val="0"/>
          <c:showSerName val="0"/>
          <c:showPercent val="0"/>
          <c:showBubbleSize val="0"/>
        </c:dLbls>
        <c:gapWidth val="150"/>
        <c:overlap val="100"/>
        <c:axId val="2111059216"/>
        <c:axId val="2111058736"/>
      </c:barChart>
      <c:lineChart>
        <c:grouping val="standard"/>
        <c:varyColors val="0"/>
        <c:ser>
          <c:idx val="0"/>
          <c:order val="0"/>
          <c:tx>
            <c:strRef>
              <c:f>'Sąn ir pajam mln. EUR'!$B$4:$C$4</c:f>
              <c:strCache>
                <c:ptCount val="2"/>
                <c:pt idx="0">
                  <c:v>Iš viso sąnaudų </c:v>
                </c:pt>
                <c:pt idx="1">
                  <c:v>mln. EUR</c:v>
                </c:pt>
              </c:strCache>
            </c:strRef>
          </c:tx>
          <c:spPr>
            <a:ln w="28575" cap="rnd">
              <a:noFill/>
              <a:round/>
            </a:ln>
            <a:effectLst/>
          </c:spPr>
          <c:marker>
            <c:symbol val="circle"/>
            <c:size val="5"/>
            <c:spPr>
              <a:solidFill>
                <a:srgbClr val="91336B"/>
              </a:solidFill>
              <a:ln w="9525">
                <a:solidFill>
                  <a:srgbClr val="963A68"/>
                </a:solidFill>
              </a:ln>
              <a:effectLst/>
            </c:spPr>
          </c:marker>
          <c:dLbls>
            <c:dLbl>
              <c:idx val="6"/>
              <c:layout>
                <c:manualLayout>
                  <c:x val="-2.3999174797497816E-2"/>
                  <c:y val="2.111989071233390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6D9D-4EC8-9099-D0EE77B51BE5}"/>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'Sąn ir pajam mln. EUR'!$D$2:$K$3</c:f>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f>'Sąn ir pajam mln. EUR'!$D$4:$K$4</c:f>
              <c:numCache>
                <c:formatCode>#,##0.00</c:formatCode>
                <c:ptCount val="8"/>
                <c:pt idx="0">
                  <c:v>-8.5229403218586022</c:v>
                </c:pt>
                <c:pt idx="1">
                  <c:v>-1.6585492795295609</c:v>
                </c:pt>
                <c:pt idx="2">
                  <c:v>-28.781429835069179</c:v>
                </c:pt>
                <c:pt idx="3">
                  <c:v>-12.894401587111814</c:v>
                </c:pt>
                <c:pt idx="4">
                  <c:v>-40.684010914368528</c:v>
                </c:pt>
                <c:pt idx="5">
                  <c:v>-14.764608095251297</c:v>
                </c:pt>
                <c:pt idx="6">
                  <c:v>-43.694757039988886</c:v>
                </c:pt>
                <c:pt idx="7">
                  <c:v>-31.305500366759656</c:v>
                </c:pt>
              </c:numCache>
            </c:numRef>
          </c:val>
          <c:smooth val="0"/>
          <c:extLst>
            <c:ext xmlns:c16="http://schemas.microsoft.com/office/drawing/2014/chart" uri="{C3380CC4-5D6E-409C-BE32-E72D297353CC}">
              <c16:uniqueId val="{00000007-6D9D-4EC8-9099-D0EE77B51BE5}"/>
            </c:ext>
          </c:extLst>
        </c:ser>
        <c:ser>
          <c:idx val="6"/>
          <c:order val="6"/>
          <c:tx>
            <c:strRef>
              <c:f>'Sąn ir pajam mln. EUR'!$B$10:$C$10</c:f>
              <c:strCache>
                <c:ptCount val="2"/>
                <c:pt idx="0">
                  <c:v>Iš viso pajamų</c:v>
                </c:pt>
                <c:pt idx="1">
                  <c:v>mln. EUR</c:v>
                </c:pt>
              </c:strCache>
            </c:strRef>
          </c:tx>
          <c:spPr>
            <a:ln w="28575" cap="rnd">
              <a:noFill/>
              <a:round/>
            </a:ln>
            <a:effectLst/>
          </c:spPr>
          <c:marker>
            <c:symbol val="circle"/>
            <c:size val="5"/>
            <c:spPr>
              <a:solidFill>
                <a:srgbClr val="6CC0BA"/>
              </a:solidFill>
              <a:ln w="9525">
                <a:solidFill>
                  <a:srgbClr val="6CC0BA"/>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'Sąn ir pajam mln. EUR'!$D$2:$K$3</c:f>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f>'Sąn ir pajam mln. EUR'!$D$10:$K$10</c:f>
              <c:numCache>
                <c:formatCode>#,##0.00</c:formatCode>
                <c:ptCount val="8"/>
                <c:pt idx="0">
                  <c:v>6.7091185679561001</c:v>
                </c:pt>
                <c:pt idx="1">
                  <c:v>1.4141995237067999</c:v>
                </c:pt>
                <c:pt idx="2">
                  <c:v>28.948350762932741</c:v>
                </c:pt>
                <c:pt idx="3">
                  <c:v>10.1106598590769</c:v>
                </c:pt>
                <c:pt idx="4">
                  <c:v>25.648868518575529</c:v>
                </c:pt>
                <c:pt idx="5">
                  <c:v>10.005393528596079</c:v>
                </c:pt>
                <c:pt idx="6">
                  <c:v>25.490862934896931</c:v>
                </c:pt>
                <c:pt idx="7">
                  <c:v>18.27522014943877</c:v>
                </c:pt>
              </c:numCache>
            </c:numRef>
          </c:val>
          <c:smooth val="0"/>
          <c:extLst>
            <c:ext xmlns:c16="http://schemas.microsoft.com/office/drawing/2014/chart" uri="{C3380CC4-5D6E-409C-BE32-E72D297353CC}">
              <c16:uniqueId val="{00000008-6D9D-4EC8-9099-D0EE77B51BE5}"/>
            </c:ext>
          </c:extLst>
        </c:ser>
        <c:dLbls>
          <c:showLegendKey val="0"/>
          <c:showVal val="0"/>
          <c:showCatName val="0"/>
          <c:showSerName val="0"/>
          <c:showPercent val="0"/>
          <c:showBubbleSize val="0"/>
        </c:dLbls>
        <c:marker val="1"/>
        <c:smooth val="0"/>
        <c:axId val="2111059216"/>
        <c:axId val="2111058736"/>
      </c:lineChart>
      <c:lineChart>
        <c:grouping val="standard"/>
        <c:varyColors val="0"/>
        <c:dLbls>
          <c:showLegendKey val="0"/>
          <c:showVal val="0"/>
          <c:showCatName val="0"/>
          <c:showSerName val="0"/>
          <c:showPercent val="0"/>
          <c:showBubbleSize val="0"/>
        </c:dLbls>
        <c:marker val="1"/>
        <c:smooth val="0"/>
        <c:axId val="418575151"/>
        <c:axId val="418573711"/>
        <c:extLst>
          <c:ext xmlns:c15="http://schemas.microsoft.com/office/drawing/2012/chart" uri="{02D57815-91ED-43cb-92C2-25804820EDAC}">
            <c15:filteredLineSeries>
              <c15:ser>
                <c:idx val="9"/>
                <c:order val="9"/>
                <c:tx>
                  <c:strRef>
                    <c:extLst>
                      <c:ext uri="{02D57815-91ED-43cb-92C2-25804820EDAC}">
                        <c15:formulaRef>
                          <c15:sqref>'Sąn ir pajam mln. EUR'!$B$13:$C$13</c15:sqref>
                        </c15:formulaRef>
                      </c:ext>
                    </c:extLst>
                    <c:strCache>
                      <c:ptCount val="2"/>
                      <c:pt idx="0">
                        <c:v>Gaminančio vartotojo pagamintas ir tiekėjui priskirtas elektros energijos kiekis</c:v>
                      </c:pt>
                      <c:pt idx="1">
                        <c:v>MWh</c:v>
                      </c:pt>
                    </c:strCache>
                  </c:strRef>
                </c:tx>
                <c:spPr>
                  <a:ln w="25400" cap="rnd">
                    <a:solidFill>
                      <a:schemeClr val="accent1"/>
                    </a:solidFill>
                    <a:round/>
                  </a:ln>
                  <a:effectLst/>
                </c:spPr>
                <c:marker>
                  <c:symbol val="circle"/>
                  <c:size val="5"/>
                  <c:spPr>
                    <a:solidFill>
                      <a:schemeClr val="accent4">
                        <a:lumMod val="60000"/>
                      </a:schemeClr>
                    </a:solidFill>
                    <a:ln w="9525">
                      <a:solidFill>
                        <a:schemeClr val="accent4">
                          <a:lumMod val="60000"/>
                        </a:schemeClr>
                      </a:solidFill>
                    </a:ln>
                    <a:effectLst/>
                  </c:spPr>
                </c:marker>
                <c:cat>
                  <c:multiLvlStrRef>
                    <c:extLst>
                      <c:ext uri="{02D57815-91ED-43cb-92C2-25804820EDAC}">
                        <c15:formulaRef>
                          <c15:sqref>'Sąn ir pajam mln. EUR'!$D$2:$K$3</c15:sqref>
                        </c15:formulaRef>
                      </c:ext>
                    </c:extLst>
                    <c:multiLvlStrCache>
                      <c:ptCount val="8"/>
                      <c:lvl>
                        <c:pt idx="0">
                          <c:v>Buitiniai</c:v>
                        </c:pt>
                        <c:pt idx="1">
                          <c:v>Nebuitiniai</c:v>
                        </c:pt>
                        <c:pt idx="2">
                          <c:v>Buitiniai</c:v>
                        </c:pt>
                        <c:pt idx="3">
                          <c:v>Nebuitiniai</c:v>
                        </c:pt>
                        <c:pt idx="4">
                          <c:v>Buitiniai</c:v>
                        </c:pt>
                        <c:pt idx="5">
                          <c:v>Nebuitiniai</c:v>
                        </c:pt>
                        <c:pt idx="6">
                          <c:v>Buitiniai</c:v>
                        </c:pt>
                        <c:pt idx="7">
                          <c:v>Nebuitiniai</c:v>
                        </c:pt>
                      </c:lvl>
                      <c:lvl>
                        <c:pt idx="0">
                          <c:v>2021 m. balandžio 1 d. - 2022 m. kovo 31 d.</c:v>
                        </c:pt>
                        <c:pt idx="2">
                          <c:v>2022 m. balandžio 1 d. - 2023 m. kovo 31 d.</c:v>
                        </c:pt>
                        <c:pt idx="4">
                          <c:v>2023 m. balandžio 1 d. - 2024 m. kovo 31 d.</c:v>
                        </c:pt>
                        <c:pt idx="6">
                          <c:v>2024 m. balandžio 1 d. - 2025 m. kovo 31 d.</c:v>
                        </c:pt>
                      </c:lvl>
                    </c:multiLvlStrCache>
                  </c:multiLvlStrRef>
                </c:cat>
                <c:val>
                  <c:numRef>
                    <c:extLst>
                      <c:ext uri="{02D57815-91ED-43cb-92C2-25804820EDAC}">
                        <c15:formulaRef>
                          <c15:sqref>'Sąn ir pajam mln. EUR'!$D$13:$K$13</c15:sqref>
                        </c15:formulaRef>
                      </c:ext>
                    </c:extLst>
                    <c:numCache>
                      <c:formatCode>#,##0</c:formatCode>
                      <c:ptCount val="8"/>
                      <c:pt idx="0">
                        <c:v>66666</c:v>
                      </c:pt>
                      <c:pt idx="1">
                        <c:v>12432</c:v>
                      </c:pt>
                      <c:pt idx="2">
                        <c:v>215801.2672</c:v>
                      </c:pt>
                      <c:pt idx="3">
                        <c:v>48469.035390000005</c:v>
                      </c:pt>
                      <c:pt idx="4">
                        <c:v>786760.32542999974</c:v>
                      </c:pt>
                      <c:pt idx="5">
                        <c:v>150120.1606</c:v>
                      </c:pt>
                      <c:pt idx="6">
                        <c:v>1082928.32108542</c:v>
                      </c:pt>
                      <c:pt idx="7">
                        <c:v>222601.45943952701</c:v>
                      </c:pt>
                    </c:numCache>
                  </c:numRef>
                </c:val>
                <c:smooth val="0"/>
                <c:extLst>
                  <c:ext xmlns:c16="http://schemas.microsoft.com/office/drawing/2014/chart" uri="{C3380CC4-5D6E-409C-BE32-E72D297353CC}">
                    <c16:uniqueId val="{00000009-6D9D-4EC8-9099-D0EE77B51BE5}"/>
                  </c:ext>
                </c:extLst>
              </c15:ser>
            </c15:filteredLineSeries>
          </c:ext>
        </c:extLst>
      </c:lineChart>
      <c:catAx>
        <c:axId val="2111059216"/>
        <c:scaling>
          <c:orientation val="minMax"/>
        </c:scaling>
        <c:delete val="0"/>
        <c:axPos val="b"/>
        <c:numFmt formatCode="General" sourceLinked="1"/>
        <c:majorTickMark val="none"/>
        <c:minorTickMark val="none"/>
        <c:tickLblPos val="low"/>
        <c:spPr>
          <a:noFill/>
          <a:ln w="9525" cap="flat" cmpd="sng" algn="ctr">
            <a:solidFill>
              <a:srgbClr val="002060"/>
            </a:solidFill>
            <a:round/>
          </a:ln>
          <a:effectLst/>
        </c:spPr>
        <c:txPr>
          <a:bodyPr rot="-60000000" spcFirstLastPara="1" vertOverflow="ellipsis" vert="horz" wrap="square" anchor="b"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11058736"/>
        <c:crosses val="autoZero"/>
        <c:auto val="1"/>
        <c:lblAlgn val="ctr"/>
        <c:lblOffset val="100"/>
        <c:noMultiLvlLbl val="0"/>
      </c:catAx>
      <c:valAx>
        <c:axId val="211105873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mln. EUR</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11059216"/>
        <c:crosses val="autoZero"/>
        <c:crossBetween val="between"/>
      </c:valAx>
      <c:valAx>
        <c:axId val="418573711"/>
        <c:scaling>
          <c:orientation val="minMax"/>
        </c:scaling>
        <c:delete val="1"/>
        <c:axPos val="r"/>
        <c:numFmt formatCode="#,##0" sourceLinked="1"/>
        <c:majorTickMark val="out"/>
        <c:minorTickMark val="none"/>
        <c:tickLblPos val="nextTo"/>
        <c:crossAx val="418575151"/>
        <c:crosses val="max"/>
        <c:crossBetween val="between"/>
      </c:valAx>
      <c:catAx>
        <c:axId val="418575151"/>
        <c:scaling>
          <c:orientation val="minMax"/>
        </c:scaling>
        <c:delete val="1"/>
        <c:axPos val="b"/>
        <c:numFmt formatCode="General" sourceLinked="1"/>
        <c:majorTickMark val="out"/>
        <c:minorTickMark val="none"/>
        <c:tickLblPos val="nextTo"/>
        <c:crossAx val="418573711"/>
        <c:crosses val="autoZero"/>
        <c:auto val="1"/>
        <c:lblAlgn val="ctr"/>
        <c:lblOffset val="100"/>
        <c:noMultiLvlLbl val="0"/>
      </c:catAx>
      <c:spPr>
        <a:noFill/>
        <a:ln>
          <a:noFill/>
        </a:ln>
        <a:effectLst/>
      </c:spPr>
    </c:plotArea>
    <c:legend>
      <c:legendPos val="r"/>
      <c:layout>
        <c:manualLayout>
          <c:xMode val="edge"/>
          <c:yMode val="edge"/>
          <c:x val="0.71495996424360009"/>
          <c:y val="2.3779118411202641E-3"/>
          <c:w val="0.22223810338925026"/>
          <c:h val="0.99404018391762583"/>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208777229386908"/>
          <c:y val="6.4814814814814811E-2"/>
          <c:w val="0.87258245147488933"/>
          <c:h val="0.74350320793234181"/>
        </c:manualLayout>
      </c:layout>
      <c:scatterChart>
        <c:scatterStyle val="smoothMarker"/>
        <c:varyColors val="0"/>
        <c:ser>
          <c:idx val="0"/>
          <c:order val="0"/>
          <c:tx>
            <c:strRef>
              <c:f>'Metiniu sulyginimas'!$M$2</c:f>
              <c:strCache>
                <c:ptCount val="1"/>
                <c:pt idx="0">
                  <c:v>Biržos kainos su 1,5 GW gaminančių vartotojų</c:v>
                </c:pt>
              </c:strCache>
            </c:strRef>
          </c:tx>
          <c:spPr>
            <a:ln w="19050" cap="rnd">
              <a:solidFill>
                <a:srgbClr val="6BCABA"/>
              </a:solidFill>
              <a:round/>
            </a:ln>
            <a:effectLst/>
          </c:spPr>
          <c:marker>
            <c:symbol val="none"/>
          </c:marker>
          <c:dLbls>
            <c:dLbl>
              <c:idx val="8"/>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CCF0-431C-9BC8-C7AEF1E7BB5E}"/>
                </c:ext>
              </c:extLst>
            </c:dLbl>
            <c:dLbl>
              <c:idx val="14"/>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CF0-431C-9BC8-C7AEF1E7BB5E}"/>
                </c:ext>
              </c:extLst>
            </c:dLbl>
            <c:dLbl>
              <c:idx val="20"/>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CCF0-431C-9BC8-C7AEF1E7BB5E}"/>
                </c:ext>
              </c:extLst>
            </c:dLbl>
            <c:numFmt formatCode="#,##0.00" sourceLinked="0"/>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lt-LT"/>
              </a:p>
            </c:txPr>
            <c:dLblPos val="t"/>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xVal>
            <c:numRef>
              <c:f>'Metiniu sulyginimas'!$A$4:$A$27</c:f>
              <c:numCache>
                <c:formatCode>General</c:formatCode>
                <c:ptCount val="24"/>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xVal>
          <c:yVal>
            <c:numRef>
              <c:f>'Metiniu sulyginimas'!$M$4:$M$27</c:f>
              <c:numCache>
                <c:formatCode>General</c:formatCode>
                <c:ptCount val="24"/>
                <c:pt idx="0">
                  <c:v>84.684093406593618</c:v>
                </c:pt>
                <c:pt idx="1">
                  <c:v>83.568846153846295</c:v>
                </c:pt>
                <c:pt idx="2">
                  <c:v>83.907252747252898</c:v>
                </c:pt>
                <c:pt idx="3">
                  <c:v>86.852994505494678</c:v>
                </c:pt>
                <c:pt idx="4">
                  <c:v>92.32692307692318</c:v>
                </c:pt>
                <c:pt idx="5">
                  <c:v>96.216648351648473</c:v>
                </c:pt>
                <c:pt idx="6">
                  <c:v>107.63986008928444</c:v>
                </c:pt>
                <c:pt idx="7">
                  <c:v>123.12977478743952</c:v>
                </c:pt>
                <c:pt idx="8">
                  <c:v>129.62929030695526</c:v>
                </c:pt>
                <c:pt idx="9">
                  <c:v>116.89992200751854</c:v>
                </c:pt>
                <c:pt idx="10">
                  <c:v>98.865046339878603</c:v>
                </c:pt>
                <c:pt idx="11">
                  <c:v>81.295567716987819</c:v>
                </c:pt>
                <c:pt idx="12">
                  <c:v>63.526640810968992</c:v>
                </c:pt>
                <c:pt idx="13">
                  <c:v>57.863008103261059</c:v>
                </c:pt>
                <c:pt idx="14">
                  <c:v>56.194600748816015</c:v>
                </c:pt>
                <c:pt idx="15">
                  <c:v>65.203962044967369</c:v>
                </c:pt>
                <c:pt idx="16">
                  <c:v>79.346138462028563</c:v>
                </c:pt>
                <c:pt idx="17">
                  <c:v>97.623734731515967</c:v>
                </c:pt>
                <c:pt idx="18">
                  <c:v>117.50268076549007</c:v>
                </c:pt>
                <c:pt idx="19">
                  <c:v>134.7105003744829</c:v>
                </c:pt>
                <c:pt idx="20">
                  <c:v>141.6596123167526</c:v>
                </c:pt>
                <c:pt idx="21">
                  <c:v>134.57186670309056</c:v>
                </c:pt>
                <c:pt idx="22">
                  <c:v>109.65323240808941</c:v>
                </c:pt>
                <c:pt idx="23">
                  <c:v>87.367715167675883</c:v>
                </c:pt>
              </c:numCache>
            </c:numRef>
          </c:yVal>
          <c:smooth val="1"/>
          <c:extLst>
            <c:ext xmlns:c16="http://schemas.microsoft.com/office/drawing/2014/chart" uri="{C3380CC4-5D6E-409C-BE32-E72D297353CC}">
              <c16:uniqueId val="{00000003-CCF0-431C-9BC8-C7AEF1E7BB5E}"/>
            </c:ext>
          </c:extLst>
        </c:ser>
        <c:ser>
          <c:idx val="1"/>
          <c:order val="1"/>
          <c:tx>
            <c:strRef>
              <c:f>'Metiniu sulyginimas'!$B$2</c:f>
              <c:strCache>
                <c:ptCount val="1"/>
                <c:pt idx="0">
                  <c:v>Biržos kainos be gaminančių vartotojų</c:v>
                </c:pt>
              </c:strCache>
            </c:strRef>
          </c:tx>
          <c:spPr>
            <a:ln w="19050" cap="rnd">
              <a:solidFill>
                <a:srgbClr val="C16784"/>
              </a:solidFill>
              <a:round/>
            </a:ln>
            <a:effectLst/>
          </c:spPr>
          <c:marker>
            <c:symbol val="none"/>
          </c:marker>
          <c:xVal>
            <c:numRef>
              <c:f>'Metiniu sulyginimas'!$A$4:$A$27</c:f>
              <c:numCache>
                <c:formatCode>General</c:formatCode>
                <c:ptCount val="24"/>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xVal>
          <c:yVal>
            <c:numRef>
              <c:f>'Metiniu sulyginimas'!$B$4:$B$27</c:f>
              <c:numCache>
                <c:formatCode>General</c:formatCode>
                <c:ptCount val="24"/>
                <c:pt idx="0">
                  <c:v>86.752307692307866</c:v>
                </c:pt>
                <c:pt idx="1">
                  <c:v>85.656868131868279</c:v>
                </c:pt>
                <c:pt idx="2">
                  <c:v>86.0053296703298</c:v>
                </c:pt>
                <c:pt idx="3">
                  <c:v>89.362005494505681</c:v>
                </c:pt>
                <c:pt idx="4">
                  <c:v>94.629697802197981</c:v>
                </c:pt>
                <c:pt idx="5">
                  <c:v>99.912500000000037</c:v>
                </c:pt>
                <c:pt idx="6">
                  <c:v>102.9662912087913</c:v>
                </c:pt>
                <c:pt idx="7">
                  <c:v>104.41134615384634</c:v>
                </c:pt>
                <c:pt idx="8">
                  <c:v>102.38054945054952</c:v>
                </c:pt>
                <c:pt idx="9">
                  <c:v>99.952307692307812</c:v>
                </c:pt>
                <c:pt idx="10">
                  <c:v>99.025521978022127</c:v>
                </c:pt>
                <c:pt idx="11">
                  <c:v>98.301098901099039</c:v>
                </c:pt>
                <c:pt idx="12">
                  <c:v>98.716785714285862</c:v>
                </c:pt>
                <c:pt idx="13">
                  <c:v>100.48027472527484</c:v>
                </c:pt>
                <c:pt idx="14">
                  <c:v>102.55513736263747</c:v>
                </c:pt>
                <c:pt idx="15">
                  <c:v>105.92994505494518</c:v>
                </c:pt>
                <c:pt idx="16">
                  <c:v>108.12670329670343</c:v>
                </c:pt>
                <c:pt idx="17">
                  <c:v>109.01879120879136</c:v>
                </c:pt>
                <c:pt idx="18">
                  <c:v>108.99989010989019</c:v>
                </c:pt>
                <c:pt idx="19">
                  <c:v>106.32554945054953</c:v>
                </c:pt>
                <c:pt idx="20">
                  <c:v>101.15203296703299</c:v>
                </c:pt>
                <c:pt idx="21">
                  <c:v>96.467197802197873</c:v>
                </c:pt>
                <c:pt idx="22">
                  <c:v>90.792390109890306</c:v>
                </c:pt>
                <c:pt idx="23">
                  <c:v>87.116071428571615</c:v>
                </c:pt>
              </c:numCache>
            </c:numRef>
          </c:yVal>
          <c:smooth val="1"/>
          <c:extLst>
            <c:ext xmlns:c16="http://schemas.microsoft.com/office/drawing/2014/chart" uri="{C3380CC4-5D6E-409C-BE32-E72D297353CC}">
              <c16:uniqueId val="{00000004-CCF0-431C-9BC8-C7AEF1E7BB5E}"/>
            </c:ext>
          </c:extLst>
        </c:ser>
        <c:dLbls>
          <c:showLegendKey val="0"/>
          <c:showVal val="0"/>
          <c:showCatName val="0"/>
          <c:showSerName val="0"/>
          <c:showPercent val="0"/>
          <c:showBubbleSize val="0"/>
        </c:dLbls>
        <c:axId val="345673120"/>
        <c:axId val="345673600"/>
      </c:scatterChart>
      <c:valAx>
        <c:axId val="345673120"/>
        <c:scaling>
          <c:orientation val="minMax"/>
          <c:max val="24"/>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lt-LT"/>
                  <a:t>Valandos </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lt-LT"/>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345673600"/>
        <c:crosses val="autoZero"/>
        <c:crossBetween val="midCat"/>
        <c:majorUnit val="3"/>
      </c:valAx>
      <c:valAx>
        <c:axId val="3456736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lt-LT"/>
                  <a:t>Elektros</a:t>
                </a:r>
                <a:r>
                  <a:rPr lang="lt-LT" baseline="0"/>
                  <a:t> energijos biržos kaina, Eur/MWh</a:t>
                </a:r>
                <a:endParaRPr lang="lt-LT"/>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lt-LT"/>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345673120"/>
        <c:crosses val="autoZero"/>
        <c:crossBetween val="midCat"/>
      </c:valAx>
      <c:spPr>
        <a:noFill/>
        <a:ln>
          <a:noFill/>
        </a:ln>
        <a:effectLst/>
      </c:spPr>
    </c:plotArea>
    <c:legend>
      <c:legendPos val="r"/>
      <c:layout>
        <c:manualLayout>
          <c:xMode val="edge"/>
          <c:yMode val="edge"/>
          <c:x val="0.58199058405046811"/>
          <c:y val="0.63783408488223281"/>
          <c:w val="0.38717513516497776"/>
          <c:h val="0.16935425634771306"/>
        </c:manualLayout>
      </c:layout>
      <c:overlay val="0"/>
      <c:spPr>
        <a:solidFill>
          <a:schemeClr val="bg1"/>
        </a:solid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788013-1167-423A-A0CE-A4E9A137B718}" type="doc">
      <dgm:prSet loTypeId="urn:microsoft.com/office/officeart/2005/8/layout/vList5" loCatId="list" qsTypeId="urn:microsoft.com/office/officeart/2005/8/quickstyle/simple1" qsCatId="simple" csTypeId="urn:microsoft.com/office/officeart/2005/8/colors/accent3_2" csCatId="accent3" phldr="1"/>
      <dgm:spPr/>
      <dgm:t>
        <a:bodyPr/>
        <a:lstStyle/>
        <a:p>
          <a:endParaRPr lang="en-US"/>
        </a:p>
      </dgm:t>
    </dgm:pt>
    <dgm:pt modelId="{87E37F83-8490-4341-99EA-75420E535CA8}">
      <dgm:prSet phldrT="[Tekstas]" custT="1"/>
      <dgm:spPr>
        <a:solidFill>
          <a:srgbClr val="6BCABA"/>
        </a:solidFill>
      </dgm:spPr>
      <dgm:t>
        <a:bodyPr/>
        <a:lstStyle/>
        <a:p>
          <a:r>
            <a:rPr lang="lt-LT" sz="2800"/>
            <a:t>Veiklos sąnaudas</a:t>
          </a:r>
        </a:p>
        <a:p>
          <a:r>
            <a:rPr lang="lt-LT" sz="2800"/>
            <a:t> (OPEX)</a:t>
          </a:r>
          <a:endParaRPr lang="en-US" sz="2800"/>
        </a:p>
      </dgm:t>
    </dgm:pt>
    <dgm:pt modelId="{C90BF4BE-B575-4E66-9B64-D52728664D6E}" type="parTrans" cxnId="{F9470ECB-5128-4B25-AEB5-B05ECBCCCA3F}">
      <dgm:prSet/>
      <dgm:spPr/>
      <dgm:t>
        <a:bodyPr/>
        <a:lstStyle/>
        <a:p>
          <a:endParaRPr lang="en-US" sz="2800"/>
        </a:p>
      </dgm:t>
    </dgm:pt>
    <dgm:pt modelId="{CDF33492-0186-4CCD-A629-D5746B1B5CC8}" type="sibTrans" cxnId="{F9470ECB-5128-4B25-AEB5-B05ECBCCCA3F}">
      <dgm:prSet/>
      <dgm:spPr/>
      <dgm:t>
        <a:bodyPr/>
        <a:lstStyle/>
        <a:p>
          <a:endParaRPr lang="en-US" sz="2800"/>
        </a:p>
      </dgm:t>
    </dgm:pt>
    <dgm:pt modelId="{F0BBE21A-8F8C-408D-9C17-EB7D9BF7B4A9}">
      <dgm:prSet phldrT="[Tekstas]" custT="1"/>
      <dgm:spPr/>
      <dgm:t>
        <a:bodyPr/>
        <a:lstStyle/>
        <a:p>
          <a:pPr rtl="0"/>
          <a:r>
            <a:rPr lang="lt-LT" sz="2400"/>
            <a:t>Sprendžiamas įvedant pastoviąją įmoką</a:t>
          </a:r>
          <a:r>
            <a:rPr lang="lt-LT" sz="2400">
              <a:latin typeface="Corbel" panose="020B0503020204020204"/>
            </a:rPr>
            <a:t> (</a:t>
          </a:r>
          <a:r>
            <a:rPr lang="lt-LT" sz="2400" i="1">
              <a:latin typeface="Corbel" panose="020B0503020204020204"/>
            </a:rPr>
            <a:t>jau įgyvendinta</a:t>
          </a:r>
          <a:r>
            <a:rPr lang="lt-LT" sz="2400">
              <a:latin typeface="Corbel" panose="020B0503020204020204"/>
            </a:rPr>
            <a:t>)</a:t>
          </a:r>
          <a:endParaRPr lang="en-US" sz="2400"/>
        </a:p>
      </dgm:t>
    </dgm:pt>
    <dgm:pt modelId="{A5FA3807-F114-458C-AA70-9F45D2248E68}" type="parTrans" cxnId="{137BD6F3-6DF2-4B7A-86B2-1D05514E0419}">
      <dgm:prSet/>
      <dgm:spPr/>
      <dgm:t>
        <a:bodyPr/>
        <a:lstStyle/>
        <a:p>
          <a:endParaRPr lang="en-US" sz="2800"/>
        </a:p>
      </dgm:t>
    </dgm:pt>
    <dgm:pt modelId="{DBA4F0BE-AB07-45E7-84F6-ADCA9393C6B9}" type="sibTrans" cxnId="{137BD6F3-6DF2-4B7A-86B2-1D05514E0419}">
      <dgm:prSet/>
      <dgm:spPr/>
      <dgm:t>
        <a:bodyPr/>
        <a:lstStyle/>
        <a:p>
          <a:endParaRPr lang="en-US" sz="2800"/>
        </a:p>
      </dgm:t>
    </dgm:pt>
    <dgm:pt modelId="{64102B7E-F365-4357-9957-7D5B98A075BF}">
      <dgm:prSet phldrT="[Tekstas]" custT="1"/>
      <dgm:spPr>
        <a:gradFill flip="none" rotWithShape="1">
          <a:gsLst>
            <a:gs pos="72000">
              <a:srgbClr val="6BCABA"/>
            </a:gs>
            <a:gs pos="0">
              <a:srgbClr val="C16784"/>
            </a:gs>
          </a:gsLst>
          <a:lin ang="10800000" scaled="1"/>
          <a:tileRect/>
        </a:gradFill>
      </dgm:spPr>
      <dgm:t>
        <a:bodyPr/>
        <a:lstStyle/>
        <a:p>
          <a:r>
            <a:rPr lang="lt-LT" sz="2800"/>
            <a:t>Disbalanso sąnaudos</a:t>
          </a:r>
          <a:endParaRPr lang="en-US" sz="2800"/>
        </a:p>
      </dgm:t>
    </dgm:pt>
    <dgm:pt modelId="{D3BADE6C-5D1A-4AC7-AAAD-60DB57CADA02}" type="parTrans" cxnId="{52D8D905-BDA0-4704-BE1F-0DFE4EFCBA96}">
      <dgm:prSet/>
      <dgm:spPr/>
      <dgm:t>
        <a:bodyPr/>
        <a:lstStyle/>
        <a:p>
          <a:endParaRPr lang="en-US" sz="2800"/>
        </a:p>
      </dgm:t>
    </dgm:pt>
    <dgm:pt modelId="{41B9538F-3185-4191-B8AB-79C11143A158}" type="sibTrans" cxnId="{52D8D905-BDA0-4704-BE1F-0DFE4EFCBA96}">
      <dgm:prSet/>
      <dgm:spPr/>
      <dgm:t>
        <a:bodyPr/>
        <a:lstStyle/>
        <a:p>
          <a:endParaRPr lang="en-US" sz="2800"/>
        </a:p>
      </dgm:t>
    </dgm:pt>
    <dgm:pt modelId="{8BF8C1B7-B8C2-4C16-8DA3-96163F138A92}">
      <dgm:prSet phldrT="[Tekstas]" custT="1"/>
      <dgm:spPr/>
      <dgm:t>
        <a:bodyPr/>
        <a:lstStyle/>
        <a:p>
          <a:pPr rtl="0"/>
          <a:r>
            <a:rPr lang="lt-LT" sz="2400"/>
            <a:t>Suteikiant priėjimą prie realių vartojimo / gamybos duomenų</a:t>
          </a:r>
          <a:r>
            <a:rPr lang="lt-LT" sz="2400">
              <a:latin typeface="Corbel" panose="020B0503020204020204"/>
            </a:rPr>
            <a:t> (</a:t>
          </a:r>
          <a:r>
            <a:rPr lang="lt-LT" sz="2400" i="1">
              <a:latin typeface="Corbel" panose="020B0503020204020204"/>
            </a:rPr>
            <a:t>įgyvendinama</a:t>
          </a:r>
          <a:r>
            <a:rPr lang="lt-LT" sz="2400">
              <a:latin typeface="Corbel" panose="020B0503020204020204"/>
            </a:rPr>
            <a:t>)</a:t>
          </a:r>
          <a:endParaRPr lang="en-US" sz="2400"/>
        </a:p>
      </dgm:t>
    </dgm:pt>
    <dgm:pt modelId="{364D5B84-02CD-4D8A-BFD0-A41054ED68F1}" type="parTrans" cxnId="{D0FCECE9-FD5E-46BA-B149-ADC5C13976AA}">
      <dgm:prSet/>
      <dgm:spPr/>
      <dgm:t>
        <a:bodyPr/>
        <a:lstStyle/>
        <a:p>
          <a:endParaRPr lang="en-US" sz="2800"/>
        </a:p>
      </dgm:t>
    </dgm:pt>
    <dgm:pt modelId="{7934261F-80E2-496C-8BB6-63D3168354A2}" type="sibTrans" cxnId="{D0FCECE9-FD5E-46BA-B149-ADC5C13976AA}">
      <dgm:prSet/>
      <dgm:spPr/>
      <dgm:t>
        <a:bodyPr/>
        <a:lstStyle/>
        <a:p>
          <a:endParaRPr lang="en-US" sz="2800"/>
        </a:p>
      </dgm:t>
    </dgm:pt>
    <dgm:pt modelId="{CD8AD66E-6F0A-4636-B365-746935A0945F}">
      <dgm:prSet phldrT="[Tekstas]" custT="1"/>
      <dgm:spPr>
        <a:solidFill>
          <a:srgbClr val="C16784"/>
        </a:solidFill>
      </dgm:spPr>
      <dgm:t>
        <a:bodyPr/>
        <a:lstStyle/>
        <a:p>
          <a:r>
            <a:rPr lang="lt-LT" sz="2800"/>
            <a:t>Patiektos ir atgautos elektros energijos kainų skirtumas</a:t>
          </a:r>
          <a:endParaRPr lang="en-US" sz="2800"/>
        </a:p>
      </dgm:t>
    </dgm:pt>
    <dgm:pt modelId="{BF7E33DF-3E0D-488F-BA7C-59EAA455B728}" type="parTrans" cxnId="{E0881F41-2E4D-420B-8C69-8A0BA1E3B05C}">
      <dgm:prSet/>
      <dgm:spPr/>
      <dgm:t>
        <a:bodyPr/>
        <a:lstStyle/>
        <a:p>
          <a:endParaRPr lang="en-US" sz="2800"/>
        </a:p>
      </dgm:t>
    </dgm:pt>
    <dgm:pt modelId="{87156879-0D16-461A-A311-506283E90813}" type="sibTrans" cxnId="{E0881F41-2E4D-420B-8C69-8A0BA1E3B05C}">
      <dgm:prSet/>
      <dgm:spPr/>
      <dgm:t>
        <a:bodyPr/>
        <a:lstStyle/>
        <a:p>
          <a:endParaRPr lang="en-US" sz="2800"/>
        </a:p>
      </dgm:t>
    </dgm:pt>
    <dgm:pt modelId="{24BD8F00-9659-45B6-8A13-7B75D8581723}">
      <dgm:prSet custT="1"/>
      <dgm:spPr/>
      <dgm:t>
        <a:bodyPr/>
        <a:lstStyle/>
        <a:p>
          <a:pPr algn="just" rtl="0"/>
          <a:r>
            <a:rPr lang="lt-LT" sz="1800">
              <a:latin typeface="Corbel" panose="020B0503020204020204"/>
            </a:rPr>
            <a:t>„Vokiško“ modelio taikymas – nustatoma kaina, už kurią nepriklausomi tiekėjai superka elektrą, vartotojui atgaunant elektrą taikomos sutartinės kainos; nėra kaupimo tinkluose. </a:t>
          </a:r>
        </a:p>
      </dgm:t>
    </dgm:pt>
    <dgm:pt modelId="{95DE4904-A796-42B0-BFA8-EDA482F1793F}" type="parTrans" cxnId="{942B1965-EA86-4BE9-8F45-CD6EC475BE8C}">
      <dgm:prSet/>
      <dgm:spPr/>
      <dgm:t>
        <a:bodyPr/>
        <a:lstStyle/>
        <a:p>
          <a:endParaRPr lang="lt-LT"/>
        </a:p>
      </dgm:t>
    </dgm:pt>
    <dgm:pt modelId="{979C03C0-F1B6-41BC-B5C0-62CB9CE7DD08}" type="sibTrans" cxnId="{942B1965-EA86-4BE9-8F45-CD6EC475BE8C}">
      <dgm:prSet/>
      <dgm:spPr/>
      <dgm:t>
        <a:bodyPr/>
        <a:lstStyle/>
        <a:p>
          <a:endParaRPr lang="lt-LT"/>
        </a:p>
      </dgm:t>
    </dgm:pt>
    <dgm:pt modelId="{42E8CD2B-95B1-4011-8EDA-D78925BBF4B4}">
      <dgm:prSet phldr="0" custT="1"/>
      <dgm:spPr/>
      <dgm:t>
        <a:bodyPr/>
        <a:lstStyle/>
        <a:p>
          <a:pPr algn="just" rtl="0"/>
          <a:r>
            <a:rPr lang="lt-LT" sz="1800">
              <a:latin typeface="Corbel" panose="020B0503020204020204"/>
            </a:rPr>
            <a:t>Taikyti papildomą dedamąją GV, įvertinant GV sukuriamas naudas ar sąnaudas; taip pat dalį kaštų, lygias sistemai sukuriamoms naudoms paskirstyti visiems elektros energijos vartotojams;​</a:t>
          </a:r>
          <a:endParaRPr lang="en-US" sz="1800">
            <a:latin typeface="Corbel" panose="020B0503020204020204"/>
          </a:endParaRPr>
        </a:p>
      </dgm:t>
    </dgm:pt>
    <dgm:pt modelId="{4828F7EC-F900-4B26-B36D-16ACB8E5C896}" type="parTrans" cxnId="{422AB71F-347B-47AE-BE64-70A3571BFDED}">
      <dgm:prSet/>
      <dgm:spPr/>
    </dgm:pt>
    <dgm:pt modelId="{FBD467E4-5D96-4828-8FB7-EC9F07A8E6D5}" type="sibTrans" cxnId="{422AB71F-347B-47AE-BE64-70A3571BFDED}">
      <dgm:prSet/>
      <dgm:spPr/>
    </dgm:pt>
    <dgm:pt modelId="{DAE48183-0BE4-4A18-9053-CC7C8148C88F}" type="pres">
      <dgm:prSet presAssocID="{3B788013-1167-423A-A0CE-A4E9A137B718}" presName="Name0" presStyleCnt="0">
        <dgm:presLayoutVars>
          <dgm:dir/>
          <dgm:animLvl val="lvl"/>
          <dgm:resizeHandles val="exact"/>
        </dgm:presLayoutVars>
      </dgm:prSet>
      <dgm:spPr/>
    </dgm:pt>
    <dgm:pt modelId="{770750B6-77F8-43AF-80C9-845FA02A406F}" type="pres">
      <dgm:prSet presAssocID="{87E37F83-8490-4341-99EA-75420E535CA8}" presName="linNode" presStyleCnt="0"/>
      <dgm:spPr/>
    </dgm:pt>
    <dgm:pt modelId="{05881E2B-7AEF-447E-BC36-A2687D4BF767}" type="pres">
      <dgm:prSet presAssocID="{87E37F83-8490-4341-99EA-75420E535CA8}" presName="parentText" presStyleLbl="node1" presStyleIdx="0" presStyleCnt="3">
        <dgm:presLayoutVars>
          <dgm:chMax val="1"/>
          <dgm:bulletEnabled val="1"/>
        </dgm:presLayoutVars>
      </dgm:prSet>
      <dgm:spPr/>
    </dgm:pt>
    <dgm:pt modelId="{FEBFD202-F330-460F-AC38-DF674C912559}" type="pres">
      <dgm:prSet presAssocID="{87E37F83-8490-4341-99EA-75420E535CA8}" presName="descendantText" presStyleLbl="alignAccFollowNode1" presStyleIdx="0" presStyleCnt="3">
        <dgm:presLayoutVars>
          <dgm:bulletEnabled val="1"/>
        </dgm:presLayoutVars>
      </dgm:prSet>
      <dgm:spPr/>
    </dgm:pt>
    <dgm:pt modelId="{3E4E2D00-811F-4219-A02B-DE4AA20A5DA5}" type="pres">
      <dgm:prSet presAssocID="{CDF33492-0186-4CCD-A629-D5746B1B5CC8}" presName="sp" presStyleCnt="0"/>
      <dgm:spPr/>
    </dgm:pt>
    <dgm:pt modelId="{DEF01DAB-343E-485B-A327-55ECACE2830D}" type="pres">
      <dgm:prSet presAssocID="{64102B7E-F365-4357-9957-7D5B98A075BF}" presName="linNode" presStyleCnt="0"/>
      <dgm:spPr/>
    </dgm:pt>
    <dgm:pt modelId="{4AFBBA6B-E663-4E47-B166-8E2025A03080}" type="pres">
      <dgm:prSet presAssocID="{64102B7E-F365-4357-9957-7D5B98A075BF}" presName="parentText" presStyleLbl="node1" presStyleIdx="1" presStyleCnt="3">
        <dgm:presLayoutVars>
          <dgm:chMax val="1"/>
          <dgm:bulletEnabled val="1"/>
        </dgm:presLayoutVars>
      </dgm:prSet>
      <dgm:spPr/>
    </dgm:pt>
    <dgm:pt modelId="{392E4404-615D-43D8-BB8E-C1F3363F2174}" type="pres">
      <dgm:prSet presAssocID="{64102B7E-F365-4357-9957-7D5B98A075BF}" presName="descendantText" presStyleLbl="alignAccFollowNode1" presStyleIdx="1" presStyleCnt="3">
        <dgm:presLayoutVars>
          <dgm:bulletEnabled val="1"/>
        </dgm:presLayoutVars>
      </dgm:prSet>
      <dgm:spPr/>
    </dgm:pt>
    <dgm:pt modelId="{EF4CFC4F-7249-4E71-97C0-A83CCB04833D}" type="pres">
      <dgm:prSet presAssocID="{41B9538F-3185-4191-B8AB-79C11143A158}" presName="sp" presStyleCnt="0"/>
      <dgm:spPr/>
    </dgm:pt>
    <dgm:pt modelId="{7A25A58B-CB49-43ED-B4A7-3046C1ACB8B7}" type="pres">
      <dgm:prSet presAssocID="{CD8AD66E-6F0A-4636-B365-746935A0945F}" presName="linNode" presStyleCnt="0"/>
      <dgm:spPr/>
    </dgm:pt>
    <dgm:pt modelId="{A25DC758-598F-4248-98A1-193FEF0CF5A6}" type="pres">
      <dgm:prSet presAssocID="{CD8AD66E-6F0A-4636-B365-746935A0945F}" presName="parentText" presStyleLbl="node1" presStyleIdx="2" presStyleCnt="3" custScaleY="207901">
        <dgm:presLayoutVars>
          <dgm:chMax val="1"/>
          <dgm:bulletEnabled val="1"/>
        </dgm:presLayoutVars>
      </dgm:prSet>
      <dgm:spPr/>
    </dgm:pt>
    <dgm:pt modelId="{9528ACA6-88D7-43F3-8312-5E4CC99E441A}" type="pres">
      <dgm:prSet presAssocID="{CD8AD66E-6F0A-4636-B365-746935A0945F}" presName="descendantText" presStyleLbl="alignAccFollowNode1" presStyleIdx="2" presStyleCnt="3" custScaleY="254323">
        <dgm:presLayoutVars>
          <dgm:bulletEnabled val="1"/>
        </dgm:presLayoutVars>
      </dgm:prSet>
      <dgm:spPr/>
    </dgm:pt>
  </dgm:ptLst>
  <dgm:cxnLst>
    <dgm:cxn modelId="{52D8D905-BDA0-4704-BE1F-0DFE4EFCBA96}" srcId="{3B788013-1167-423A-A0CE-A4E9A137B718}" destId="{64102B7E-F365-4357-9957-7D5B98A075BF}" srcOrd="1" destOrd="0" parTransId="{D3BADE6C-5D1A-4AC7-AAAD-60DB57CADA02}" sibTransId="{41B9538F-3185-4191-B8AB-79C11143A158}"/>
    <dgm:cxn modelId="{91C04A12-9B89-4CA9-8E08-E52C46C8F7AC}" type="presOf" srcId="{F0BBE21A-8F8C-408D-9C17-EB7D9BF7B4A9}" destId="{FEBFD202-F330-460F-AC38-DF674C912559}" srcOrd="0" destOrd="0" presId="urn:microsoft.com/office/officeart/2005/8/layout/vList5"/>
    <dgm:cxn modelId="{9867641C-75D1-42E9-87BA-CCE0E07018D3}" type="presOf" srcId="{87E37F83-8490-4341-99EA-75420E535CA8}" destId="{05881E2B-7AEF-447E-BC36-A2687D4BF767}" srcOrd="0" destOrd="0" presId="urn:microsoft.com/office/officeart/2005/8/layout/vList5"/>
    <dgm:cxn modelId="{422AB71F-347B-47AE-BE64-70A3571BFDED}" srcId="{CD8AD66E-6F0A-4636-B365-746935A0945F}" destId="{42E8CD2B-95B1-4011-8EDA-D78925BBF4B4}" srcOrd="0" destOrd="0" parTransId="{4828F7EC-F900-4B26-B36D-16ACB8E5C896}" sibTransId="{FBD467E4-5D96-4828-8FB7-EC9F07A8E6D5}"/>
    <dgm:cxn modelId="{E0881F41-2E4D-420B-8C69-8A0BA1E3B05C}" srcId="{3B788013-1167-423A-A0CE-A4E9A137B718}" destId="{CD8AD66E-6F0A-4636-B365-746935A0945F}" srcOrd="2" destOrd="0" parTransId="{BF7E33DF-3E0D-488F-BA7C-59EAA455B728}" sibTransId="{87156879-0D16-461A-A311-506283E90813}"/>
    <dgm:cxn modelId="{942B1965-EA86-4BE9-8F45-CD6EC475BE8C}" srcId="{CD8AD66E-6F0A-4636-B365-746935A0945F}" destId="{24BD8F00-9659-45B6-8A13-7B75D8581723}" srcOrd="1" destOrd="0" parTransId="{95DE4904-A796-42B0-BFA8-EDA482F1793F}" sibTransId="{979C03C0-F1B6-41BC-B5C0-62CB9CE7DD08}"/>
    <dgm:cxn modelId="{B203FF66-70AB-42A3-AED1-C6E4C82D989A}" type="presOf" srcId="{CD8AD66E-6F0A-4636-B365-746935A0945F}" destId="{A25DC758-598F-4248-98A1-193FEF0CF5A6}" srcOrd="0" destOrd="0" presId="urn:microsoft.com/office/officeart/2005/8/layout/vList5"/>
    <dgm:cxn modelId="{95588C4D-9EFB-4361-9A1E-BFF0C9E0C6A3}" type="presOf" srcId="{42E8CD2B-95B1-4011-8EDA-D78925BBF4B4}" destId="{9528ACA6-88D7-43F3-8312-5E4CC99E441A}" srcOrd="0" destOrd="0" presId="urn:microsoft.com/office/officeart/2005/8/layout/vList5"/>
    <dgm:cxn modelId="{884C0D58-4279-493E-B130-05E6632F0C97}" type="presOf" srcId="{64102B7E-F365-4357-9957-7D5B98A075BF}" destId="{4AFBBA6B-E663-4E47-B166-8E2025A03080}" srcOrd="0" destOrd="0" presId="urn:microsoft.com/office/officeart/2005/8/layout/vList5"/>
    <dgm:cxn modelId="{32A62380-84D9-444B-8F6C-18BF7A65C3E7}" type="presOf" srcId="{24BD8F00-9659-45B6-8A13-7B75D8581723}" destId="{9528ACA6-88D7-43F3-8312-5E4CC99E441A}" srcOrd="0" destOrd="1" presId="urn:microsoft.com/office/officeart/2005/8/layout/vList5"/>
    <dgm:cxn modelId="{43BDE385-45DF-422A-920A-B641FB8486C8}" type="presOf" srcId="{3B788013-1167-423A-A0CE-A4E9A137B718}" destId="{DAE48183-0BE4-4A18-9053-CC7C8148C88F}" srcOrd="0" destOrd="0" presId="urn:microsoft.com/office/officeart/2005/8/layout/vList5"/>
    <dgm:cxn modelId="{472733A2-911D-4B5F-BE05-6475E4B53EC9}" type="presOf" srcId="{8BF8C1B7-B8C2-4C16-8DA3-96163F138A92}" destId="{392E4404-615D-43D8-BB8E-C1F3363F2174}" srcOrd="0" destOrd="0" presId="urn:microsoft.com/office/officeart/2005/8/layout/vList5"/>
    <dgm:cxn modelId="{F9470ECB-5128-4B25-AEB5-B05ECBCCCA3F}" srcId="{3B788013-1167-423A-A0CE-A4E9A137B718}" destId="{87E37F83-8490-4341-99EA-75420E535CA8}" srcOrd="0" destOrd="0" parTransId="{C90BF4BE-B575-4E66-9B64-D52728664D6E}" sibTransId="{CDF33492-0186-4CCD-A629-D5746B1B5CC8}"/>
    <dgm:cxn modelId="{D0FCECE9-FD5E-46BA-B149-ADC5C13976AA}" srcId="{64102B7E-F365-4357-9957-7D5B98A075BF}" destId="{8BF8C1B7-B8C2-4C16-8DA3-96163F138A92}" srcOrd="0" destOrd="0" parTransId="{364D5B84-02CD-4D8A-BFD0-A41054ED68F1}" sibTransId="{7934261F-80E2-496C-8BB6-63D3168354A2}"/>
    <dgm:cxn modelId="{137BD6F3-6DF2-4B7A-86B2-1D05514E0419}" srcId="{87E37F83-8490-4341-99EA-75420E535CA8}" destId="{F0BBE21A-8F8C-408D-9C17-EB7D9BF7B4A9}" srcOrd="0" destOrd="0" parTransId="{A5FA3807-F114-458C-AA70-9F45D2248E68}" sibTransId="{DBA4F0BE-AB07-45E7-84F6-ADCA9393C6B9}"/>
    <dgm:cxn modelId="{5C9177C0-D001-4789-971A-D65D2D240482}" type="presParOf" srcId="{DAE48183-0BE4-4A18-9053-CC7C8148C88F}" destId="{770750B6-77F8-43AF-80C9-845FA02A406F}" srcOrd="0" destOrd="0" presId="urn:microsoft.com/office/officeart/2005/8/layout/vList5"/>
    <dgm:cxn modelId="{2BC958FC-1CCD-4ECE-A453-9A0631EE89CE}" type="presParOf" srcId="{770750B6-77F8-43AF-80C9-845FA02A406F}" destId="{05881E2B-7AEF-447E-BC36-A2687D4BF767}" srcOrd="0" destOrd="0" presId="urn:microsoft.com/office/officeart/2005/8/layout/vList5"/>
    <dgm:cxn modelId="{7EDAC321-51BF-4B07-8AA1-CB97DF486AEA}" type="presParOf" srcId="{770750B6-77F8-43AF-80C9-845FA02A406F}" destId="{FEBFD202-F330-460F-AC38-DF674C912559}" srcOrd="1" destOrd="0" presId="urn:microsoft.com/office/officeart/2005/8/layout/vList5"/>
    <dgm:cxn modelId="{1F7959AF-D2AD-4A17-A178-FD1501696C76}" type="presParOf" srcId="{DAE48183-0BE4-4A18-9053-CC7C8148C88F}" destId="{3E4E2D00-811F-4219-A02B-DE4AA20A5DA5}" srcOrd="1" destOrd="0" presId="urn:microsoft.com/office/officeart/2005/8/layout/vList5"/>
    <dgm:cxn modelId="{6A14AE52-2FE4-4ADC-89F1-4EF4BF14A936}" type="presParOf" srcId="{DAE48183-0BE4-4A18-9053-CC7C8148C88F}" destId="{DEF01DAB-343E-485B-A327-55ECACE2830D}" srcOrd="2" destOrd="0" presId="urn:microsoft.com/office/officeart/2005/8/layout/vList5"/>
    <dgm:cxn modelId="{5E0D07FF-BC0A-4A69-ACD8-F1C877B6E224}" type="presParOf" srcId="{DEF01DAB-343E-485B-A327-55ECACE2830D}" destId="{4AFBBA6B-E663-4E47-B166-8E2025A03080}" srcOrd="0" destOrd="0" presId="urn:microsoft.com/office/officeart/2005/8/layout/vList5"/>
    <dgm:cxn modelId="{FE62D8F7-E097-4636-8117-ACF163036F51}" type="presParOf" srcId="{DEF01DAB-343E-485B-A327-55ECACE2830D}" destId="{392E4404-615D-43D8-BB8E-C1F3363F2174}" srcOrd="1" destOrd="0" presId="urn:microsoft.com/office/officeart/2005/8/layout/vList5"/>
    <dgm:cxn modelId="{B4B8EC61-4AA2-4975-8224-AA680C622FB2}" type="presParOf" srcId="{DAE48183-0BE4-4A18-9053-CC7C8148C88F}" destId="{EF4CFC4F-7249-4E71-97C0-A83CCB04833D}" srcOrd="3" destOrd="0" presId="urn:microsoft.com/office/officeart/2005/8/layout/vList5"/>
    <dgm:cxn modelId="{70411DEF-AE7A-48CE-83BF-613CB825458D}" type="presParOf" srcId="{DAE48183-0BE4-4A18-9053-CC7C8148C88F}" destId="{7A25A58B-CB49-43ED-B4A7-3046C1ACB8B7}" srcOrd="4" destOrd="0" presId="urn:microsoft.com/office/officeart/2005/8/layout/vList5"/>
    <dgm:cxn modelId="{E5DAAA74-9ABA-434C-AF3E-0FD8AD161A7A}" type="presParOf" srcId="{7A25A58B-CB49-43ED-B4A7-3046C1ACB8B7}" destId="{A25DC758-598F-4248-98A1-193FEF0CF5A6}" srcOrd="0" destOrd="0" presId="urn:microsoft.com/office/officeart/2005/8/layout/vList5"/>
    <dgm:cxn modelId="{469AED84-820E-453F-B4DF-BF1E571FA207}" type="presParOf" srcId="{7A25A58B-CB49-43ED-B4A7-3046C1ACB8B7}" destId="{9528ACA6-88D7-43F3-8312-5E4CC99E441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BFD202-F330-460F-AC38-DF674C912559}">
      <dsp:nvSpPr>
        <dsp:cNvPr id="0" name=""/>
        <dsp:cNvSpPr/>
      </dsp:nvSpPr>
      <dsp:spPr>
        <a:xfrm rot="5400000">
          <a:off x="6704125" y="-2806563"/>
          <a:ext cx="892965" cy="6729984"/>
        </a:xfrm>
        <a:prstGeom prst="round2Same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rtl="0">
            <a:lnSpc>
              <a:spcPct val="90000"/>
            </a:lnSpc>
            <a:spcBef>
              <a:spcPct val="0"/>
            </a:spcBef>
            <a:spcAft>
              <a:spcPct val="15000"/>
            </a:spcAft>
            <a:buChar char="•"/>
          </a:pPr>
          <a:r>
            <a:rPr lang="lt-LT" sz="2400" kern="1200"/>
            <a:t>Sprendžiamas įvedant pastoviąją įmoką</a:t>
          </a:r>
          <a:r>
            <a:rPr lang="lt-LT" sz="2400" kern="1200">
              <a:latin typeface="Corbel" panose="020B0503020204020204"/>
            </a:rPr>
            <a:t> (</a:t>
          </a:r>
          <a:r>
            <a:rPr lang="lt-LT" sz="2400" i="1" kern="1200">
              <a:latin typeface="Corbel" panose="020B0503020204020204"/>
            </a:rPr>
            <a:t>jau įgyvendinta</a:t>
          </a:r>
          <a:r>
            <a:rPr lang="lt-LT" sz="2400" kern="1200">
              <a:latin typeface="Corbel" panose="020B0503020204020204"/>
            </a:rPr>
            <a:t>)</a:t>
          </a:r>
          <a:endParaRPr lang="en-US" sz="2400" kern="1200"/>
        </a:p>
      </dsp:txBody>
      <dsp:txXfrm rot="-5400000">
        <a:off x="3785616" y="155537"/>
        <a:ext cx="6686393" cy="805783"/>
      </dsp:txXfrm>
    </dsp:sp>
    <dsp:sp modelId="{05881E2B-7AEF-447E-BC36-A2687D4BF767}">
      <dsp:nvSpPr>
        <dsp:cNvPr id="0" name=""/>
        <dsp:cNvSpPr/>
      </dsp:nvSpPr>
      <dsp:spPr>
        <a:xfrm>
          <a:off x="0" y="324"/>
          <a:ext cx="3785616" cy="1116206"/>
        </a:xfrm>
        <a:prstGeom prst="roundRect">
          <a:avLst/>
        </a:prstGeom>
        <a:solidFill>
          <a:srgbClr val="6BCAB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lt-LT" sz="2800" kern="1200"/>
            <a:t>Veiklos sąnaudas</a:t>
          </a:r>
        </a:p>
        <a:p>
          <a:pPr marL="0" lvl="0" indent="0" algn="ctr" defTabSz="1244600">
            <a:lnSpc>
              <a:spcPct val="90000"/>
            </a:lnSpc>
            <a:spcBef>
              <a:spcPct val="0"/>
            </a:spcBef>
            <a:spcAft>
              <a:spcPct val="35000"/>
            </a:spcAft>
            <a:buNone/>
          </a:pPr>
          <a:r>
            <a:rPr lang="lt-LT" sz="2800" kern="1200"/>
            <a:t> (OPEX)</a:t>
          </a:r>
          <a:endParaRPr lang="en-US" sz="2800" kern="1200"/>
        </a:p>
      </dsp:txBody>
      <dsp:txXfrm>
        <a:off x="54489" y="54813"/>
        <a:ext cx="3676638" cy="1007228"/>
      </dsp:txXfrm>
    </dsp:sp>
    <dsp:sp modelId="{392E4404-615D-43D8-BB8E-C1F3363F2174}">
      <dsp:nvSpPr>
        <dsp:cNvPr id="0" name=""/>
        <dsp:cNvSpPr/>
      </dsp:nvSpPr>
      <dsp:spPr>
        <a:xfrm rot="5400000">
          <a:off x="6704125" y="-1634547"/>
          <a:ext cx="892965" cy="6729984"/>
        </a:xfrm>
        <a:prstGeom prst="round2Same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rtl="0">
            <a:lnSpc>
              <a:spcPct val="90000"/>
            </a:lnSpc>
            <a:spcBef>
              <a:spcPct val="0"/>
            </a:spcBef>
            <a:spcAft>
              <a:spcPct val="15000"/>
            </a:spcAft>
            <a:buChar char="•"/>
          </a:pPr>
          <a:r>
            <a:rPr lang="lt-LT" sz="2400" kern="1200"/>
            <a:t>Suteikiant priėjimą prie realių vartojimo / gamybos duomenų</a:t>
          </a:r>
          <a:r>
            <a:rPr lang="lt-LT" sz="2400" kern="1200">
              <a:latin typeface="Corbel" panose="020B0503020204020204"/>
            </a:rPr>
            <a:t> (</a:t>
          </a:r>
          <a:r>
            <a:rPr lang="lt-LT" sz="2400" i="1" kern="1200">
              <a:latin typeface="Corbel" panose="020B0503020204020204"/>
            </a:rPr>
            <a:t>įgyvendinama</a:t>
          </a:r>
          <a:r>
            <a:rPr lang="lt-LT" sz="2400" kern="1200">
              <a:latin typeface="Corbel" panose="020B0503020204020204"/>
            </a:rPr>
            <a:t>)</a:t>
          </a:r>
          <a:endParaRPr lang="en-US" sz="2400" kern="1200"/>
        </a:p>
      </dsp:txBody>
      <dsp:txXfrm rot="-5400000">
        <a:off x="3785616" y="1327553"/>
        <a:ext cx="6686393" cy="805783"/>
      </dsp:txXfrm>
    </dsp:sp>
    <dsp:sp modelId="{4AFBBA6B-E663-4E47-B166-8E2025A03080}">
      <dsp:nvSpPr>
        <dsp:cNvPr id="0" name=""/>
        <dsp:cNvSpPr/>
      </dsp:nvSpPr>
      <dsp:spPr>
        <a:xfrm>
          <a:off x="0" y="1172341"/>
          <a:ext cx="3785616" cy="1116206"/>
        </a:xfrm>
        <a:prstGeom prst="roundRect">
          <a:avLst/>
        </a:prstGeom>
        <a:gradFill flip="none" rotWithShape="1">
          <a:gsLst>
            <a:gs pos="72000">
              <a:srgbClr val="6BCABA"/>
            </a:gs>
            <a:gs pos="0">
              <a:srgbClr val="C16784"/>
            </a:gs>
          </a:gsLst>
          <a:lin ang="108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lt-LT" sz="2800" kern="1200"/>
            <a:t>Disbalanso sąnaudos</a:t>
          </a:r>
          <a:endParaRPr lang="en-US" sz="2800" kern="1200"/>
        </a:p>
      </dsp:txBody>
      <dsp:txXfrm>
        <a:off x="54489" y="1226830"/>
        <a:ext cx="3676638" cy="1007228"/>
      </dsp:txXfrm>
    </dsp:sp>
    <dsp:sp modelId="{9528ACA6-88D7-43F3-8312-5E4CC99E441A}">
      <dsp:nvSpPr>
        <dsp:cNvPr id="0" name=""/>
        <dsp:cNvSpPr/>
      </dsp:nvSpPr>
      <dsp:spPr>
        <a:xfrm rot="5400000">
          <a:off x="6008116" y="142955"/>
          <a:ext cx="2271016" cy="6723411"/>
        </a:xfrm>
        <a:prstGeom prst="round2Same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just" defTabSz="800100" rtl="0">
            <a:lnSpc>
              <a:spcPct val="90000"/>
            </a:lnSpc>
            <a:spcBef>
              <a:spcPct val="0"/>
            </a:spcBef>
            <a:spcAft>
              <a:spcPct val="15000"/>
            </a:spcAft>
            <a:buChar char="•"/>
          </a:pPr>
          <a:r>
            <a:rPr lang="lt-LT" sz="1800" kern="1200">
              <a:latin typeface="Corbel" panose="020B0503020204020204"/>
            </a:rPr>
            <a:t>Taikyti papildomą dedamąją GV, įvertinant GV sukuriamas naudas ar sąnaudas; taip pat dalį kaštų, lygias sistemai sukuriamoms naudoms paskirstyti visiems elektros energijos vartotojams;​</a:t>
          </a:r>
          <a:endParaRPr lang="en-US" sz="1800" kern="1200">
            <a:latin typeface="Corbel" panose="020B0503020204020204"/>
          </a:endParaRPr>
        </a:p>
        <a:p>
          <a:pPr marL="171450" lvl="1" indent="-171450" algn="just" defTabSz="800100" rtl="0">
            <a:lnSpc>
              <a:spcPct val="90000"/>
            </a:lnSpc>
            <a:spcBef>
              <a:spcPct val="0"/>
            </a:spcBef>
            <a:spcAft>
              <a:spcPct val="15000"/>
            </a:spcAft>
            <a:buChar char="•"/>
          </a:pPr>
          <a:r>
            <a:rPr lang="lt-LT" sz="1800" kern="1200">
              <a:latin typeface="Corbel" panose="020B0503020204020204"/>
            </a:rPr>
            <a:t>„Vokiško“ modelio taikymas – nustatoma kaina, už kurią nepriklausomi tiekėjai superka elektrą, vartotojui atgaunant elektrą taikomos sutartinės kainos; nėra kaupimo tinkluose. </a:t>
          </a:r>
        </a:p>
      </dsp:txBody>
      <dsp:txXfrm rot="-5400000">
        <a:off x="3781919" y="2480014"/>
        <a:ext cx="6612549" cy="2049292"/>
      </dsp:txXfrm>
    </dsp:sp>
    <dsp:sp modelId="{A25DC758-598F-4248-98A1-193FEF0CF5A6}">
      <dsp:nvSpPr>
        <dsp:cNvPr id="0" name=""/>
        <dsp:cNvSpPr/>
      </dsp:nvSpPr>
      <dsp:spPr>
        <a:xfrm>
          <a:off x="0" y="2344358"/>
          <a:ext cx="3781919" cy="2320604"/>
        </a:xfrm>
        <a:prstGeom prst="roundRect">
          <a:avLst/>
        </a:prstGeom>
        <a:solidFill>
          <a:srgbClr val="C1678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lt-LT" sz="2800" kern="1200"/>
            <a:t>Patiektos ir atgautos elektros energijos kainų skirtumas</a:t>
          </a:r>
          <a:endParaRPr lang="en-US" sz="2800" kern="1200"/>
        </a:p>
      </dsp:txBody>
      <dsp:txXfrm>
        <a:off x="113283" y="2457641"/>
        <a:ext cx="3555353" cy="2094038"/>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C608D39-FD7F-FF42-AB52-A6AC8309B1B9}"/>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A48875-06E8-EA49-8DAF-19082DC72E6B}"/>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E6780DE5-60D3-8740-8C9D-1D7A85B810E6}" type="datetimeFigureOut">
              <a:rPr lang="en-US" smtClean="0"/>
              <a:t>6/18/2025</a:t>
            </a:fld>
            <a:endParaRPr lang="en-US"/>
          </a:p>
        </p:txBody>
      </p:sp>
      <p:sp>
        <p:nvSpPr>
          <p:cNvPr id="4" name="Footer Placeholder 3">
            <a:extLst>
              <a:ext uri="{FF2B5EF4-FFF2-40B4-BE49-F238E27FC236}">
                <a16:creationId xmlns:a16="http://schemas.microsoft.com/office/drawing/2014/main" id="{8BE10D2A-0F83-8A4C-BE2C-4F7015AA7DB7}"/>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04F0CE5-0EFE-B148-897B-86D6FBBC10B5}"/>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CD9B3D5-AD5C-C444-81B7-573E8F3260BC}" type="slidenum">
              <a:rPr lang="en-US" smtClean="0"/>
              <a:t>‹#›</a:t>
            </a:fld>
            <a:endParaRPr lang="en-US"/>
          </a:p>
        </p:txBody>
      </p:sp>
    </p:spTree>
    <p:extLst>
      <p:ext uri="{BB962C8B-B14F-4D97-AF65-F5344CB8AC3E}">
        <p14:creationId xmlns:p14="http://schemas.microsoft.com/office/powerpoint/2010/main" val="2406107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8BF5831-09B8-4891-9A4F-7306FAF2CF03}" type="datetimeFigureOut">
              <a:rPr lang="lt-LT" smtClean="0"/>
              <a:t>2025-06-18</a:t>
            </a:fld>
            <a:endParaRPr lang="lt-LT"/>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24D4B24-F68B-4485-B637-A32C26EEA373}" type="slidenum">
              <a:rPr lang="lt-LT" smtClean="0"/>
              <a:t>‹#›</a:t>
            </a:fld>
            <a:endParaRPr lang="lt-LT"/>
          </a:p>
        </p:txBody>
      </p:sp>
    </p:spTree>
    <p:extLst>
      <p:ext uri="{BB962C8B-B14F-4D97-AF65-F5344CB8AC3E}">
        <p14:creationId xmlns:p14="http://schemas.microsoft.com/office/powerpoint/2010/main" val="28956006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24D4B24-F68B-4485-B637-A32C26EEA373}" type="slidenum">
              <a:rPr lang="lt-LT" smtClean="0"/>
              <a:t>1</a:t>
            </a:fld>
            <a:endParaRPr lang="lt-LT"/>
          </a:p>
        </p:txBody>
      </p:sp>
    </p:spTree>
    <p:extLst>
      <p:ext uri="{BB962C8B-B14F-4D97-AF65-F5344CB8AC3E}">
        <p14:creationId xmlns:p14="http://schemas.microsoft.com/office/powerpoint/2010/main" val="4197003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en-US"/>
          </a:p>
        </p:txBody>
      </p:sp>
      <p:sp>
        <p:nvSpPr>
          <p:cNvPr id="4" name="Skaidrės numerio vietos rezervavimo ženklas 3"/>
          <p:cNvSpPr>
            <a:spLocks noGrp="1"/>
          </p:cNvSpPr>
          <p:nvPr>
            <p:ph type="sldNum" sz="quarter" idx="5"/>
          </p:nvPr>
        </p:nvSpPr>
        <p:spPr/>
        <p:txBody>
          <a:bodyPr/>
          <a:lstStyle/>
          <a:p>
            <a:fld id="{224D4B24-F68B-4485-B637-A32C26EEA373}" type="slidenum">
              <a:rPr lang="lt-LT" smtClean="0"/>
              <a:t>2</a:t>
            </a:fld>
            <a:endParaRPr lang="lt-LT"/>
          </a:p>
        </p:txBody>
      </p:sp>
    </p:spTree>
    <p:extLst>
      <p:ext uri="{BB962C8B-B14F-4D97-AF65-F5344CB8AC3E}">
        <p14:creationId xmlns:p14="http://schemas.microsoft.com/office/powerpoint/2010/main" val="29831407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fld id="{224D4B24-F68B-4485-B637-A32C26EEA373}" type="slidenum">
              <a:rPr lang="lt-LT" smtClean="0"/>
              <a:t>4</a:t>
            </a:fld>
            <a:endParaRPr lang="lt-LT"/>
          </a:p>
        </p:txBody>
      </p:sp>
    </p:spTree>
    <p:extLst>
      <p:ext uri="{BB962C8B-B14F-4D97-AF65-F5344CB8AC3E}">
        <p14:creationId xmlns:p14="http://schemas.microsoft.com/office/powerpoint/2010/main" val="3990711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en-US"/>
          </a:p>
        </p:txBody>
      </p:sp>
      <p:sp>
        <p:nvSpPr>
          <p:cNvPr id="4" name="Skaidrės numerio vietos rezervavimo ženklas 3"/>
          <p:cNvSpPr>
            <a:spLocks noGrp="1"/>
          </p:cNvSpPr>
          <p:nvPr>
            <p:ph type="sldNum" sz="quarter" idx="5"/>
          </p:nvPr>
        </p:nvSpPr>
        <p:spPr/>
        <p:txBody>
          <a:bodyPr/>
          <a:lstStyle/>
          <a:p>
            <a:fld id="{224D4B24-F68B-4485-B637-A32C26EEA373}" type="slidenum">
              <a:rPr lang="lt-LT" smtClean="0"/>
              <a:t>5</a:t>
            </a:fld>
            <a:endParaRPr lang="lt-LT"/>
          </a:p>
        </p:txBody>
      </p:sp>
    </p:spTree>
    <p:extLst>
      <p:ext uri="{BB962C8B-B14F-4D97-AF65-F5344CB8AC3E}">
        <p14:creationId xmlns:p14="http://schemas.microsoft.com/office/powerpoint/2010/main" val="29151463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2_Title Slide">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52CA2E9-4736-D803-90CF-C0CE4CD4FD5B}"/>
              </a:ext>
            </a:extLst>
          </p:cNvPr>
          <p:cNvPicPr>
            <a:picLocks noChangeAspect="1"/>
          </p:cNvPicPr>
          <p:nvPr userDrawn="1"/>
        </p:nvPicPr>
        <p:blipFill>
          <a:blip r:embed="rId2"/>
          <a:stretch>
            <a:fillRect/>
          </a:stretch>
        </p:blipFill>
        <p:spPr>
          <a:xfrm>
            <a:off x="231243" y="215660"/>
            <a:ext cx="2272181" cy="6426679"/>
          </a:xfrm>
          <a:prstGeom prst="rect">
            <a:avLst/>
          </a:prstGeom>
        </p:spPr>
      </p:pic>
      <p:sp>
        <p:nvSpPr>
          <p:cNvPr id="8" name="Rectangle 7">
            <a:extLst>
              <a:ext uri="{FF2B5EF4-FFF2-40B4-BE49-F238E27FC236}">
                <a16:creationId xmlns:a16="http://schemas.microsoft.com/office/drawing/2014/main" id="{14F11277-DE35-3641-AF38-B5C12E19DBD0}"/>
              </a:ext>
            </a:extLst>
          </p:cNvPr>
          <p:cNvSpPr/>
          <p:nvPr userDrawn="1"/>
        </p:nvSpPr>
        <p:spPr>
          <a:xfrm>
            <a:off x="1524000" y="1122362"/>
            <a:ext cx="9144000" cy="4135438"/>
          </a:xfrm>
          <a:prstGeom prst="rect">
            <a:avLst/>
          </a:prstGeom>
          <a:solidFill>
            <a:srgbClr val="6BC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94D64EC-6ADD-5741-8A46-EFB22285CA29}"/>
              </a:ext>
            </a:extLst>
          </p:cNvPr>
          <p:cNvPicPr>
            <a:picLocks noChangeAspect="1"/>
          </p:cNvPicPr>
          <p:nvPr userDrawn="1"/>
        </p:nvPicPr>
        <p:blipFill>
          <a:blip r:embed="rId3"/>
          <a:stretch>
            <a:fillRect/>
          </a:stretch>
        </p:blipFill>
        <p:spPr>
          <a:xfrm>
            <a:off x="8532000" y="5652000"/>
            <a:ext cx="3191250" cy="720000"/>
          </a:xfrm>
          <a:prstGeom prst="rect">
            <a:avLst/>
          </a:prstGeom>
        </p:spPr>
      </p:pic>
      <p:sp>
        <p:nvSpPr>
          <p:cNvPr id="2" name="Title 1">
            <a:extLst>
              <a:ext uri="{FF2B5EF4-FFF2-40B4-BE49-F238E27FC236}">
                <a16:creationId xmlns:a16="http://schemas.microsoft.com/office/drawing/2014/main" id="{240A31D8-8222-0C49-BA5D-6383889861B2}"/>
              </a:ext>
            </a:extLst>
          </p:cNvPr>
          <p:cNvSpPr>
            <a:spLocks noGrp="1"/>
          </p:cNvSpPr>
          <p:nvPr>
            <p:ph type="ctrTitle"/>
          </p:nvPr>
        </p:nvSpPr>
        <p:spPr>
          <a:xfrm>
            <a:off x="1524000" y="1122363"/>
            <a:ext cx="9144000" cy="2387600"/>
          </a:xfrm>
        </p:spPr>
        <p:txBody>
          <a:bodyPr anchor="b"/>
          <a:lstStyle>
            <a:lvl1pPr algn="ctr">
              <a:defRPr sz="4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B3C465F8-FC82-8C4A-9D80-1BCD24158EE5}"/>
              </a:ext>
            </a:extLst>
          </p:cNvPr>
          <p:cNvSpPr>
            <a:spLocks noGrp="1"/>
          </p:cNvSpPr>
          <p:nvPr>
            <p:ph type="subTitle" idx="1"/>
          </p:nvPr>
        </p:nvSpPr>
        <p:spPr>
          <a:xfrm>
            <a:off x="1524000" y="3602038"/>
            <a:ext cx="9144000" cy="1655762"/>
          </a:xfrm>
        </p:spPr>
        <p:txBody>
          <a:bodyPr anchor="ctr"/>
          <a:lstStyle>
            <a:lvl1pPr marL="0" indent="0" algn="ctr">
              <a:buNone/>
              <a:defRPr sz="2400">
                <a:solidFill>
                  <a:srgbClr val="002D7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002323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6BCABA"/>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CAF1BA4-264C-C0A6-5B41-CB3DB7638FD2}"/>
              </a:ext>
            </a:extLst>
          </p:cNvPr>
          <p:cNvPicPr>
            <a:picLocks noChangeAspect="1"/>
          </p:cNvPicPr>
          <p:nvPr userDrawn="1"/>
        </p:nvPicPr>
        <p:blipFill>
          <a:blip r:embed="rId2"/>
          <a:stretch>
            <a:fillRect/>
          </a:stretch>
        </p:blipFill>
        <p:spPr>
          <a:xfrm>
            <a:off x="231243" y="215660"/>
            <a:ext cx="2272181" cy="6426679"/>
          </a:xfrm>
          <a:prstGeom prst="rect">
            <a:avLst/>
          </a:prstGeom>
        </p:spPr>
      </p:pic>
      <p:sp>
        <p:nvSpPr>
          <p:cNvPr id="10" name="Rectangle 9">
            <a:extLst>
              <a:ext uri="{FF2B5EF4-FFF2-40B4-BE49-F238E27FC236}">
                <a16:creationId xmlns:a16="http://schemas.microsoft.com/office/drawing/2014/main" id="{FAED6355-5461-B144-A8F0-B1E7CE68D393}"/>
              </a:ext>
            </a:extLst>
          </p:cNvPr>
          <p:cNvSpPr/>
          <p:nvPr userDrawn="1"/>
        </p:nvSpPr>
        <p:spPr>
          <a:xfrm>
            <a:off x="1524000" y="1122362"/>
            <a:ext cx="9144000" cy="4115773"/>
          </a:xfrm>
          <a:prstGeom prst="rect">
            <a:avLst/>
          </a:prstGeom>
          <a:solidFill>
            <a:srgbClr val="002D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0A31D8-8222-0C49-BA5D-6383889861B2}"/>
              </a:ext>
            </a:extLst>
          </p:cNvPr>
          <p:cNvSpPr>
            <a:spLocks noGrp="1"/>
          </p:cNvSpPr>
          <p:nvPr>
            <p:ph type="ctrTitle"/>
          </p:nvPr>
        </p:nvSpPr>
        <p:spPr>
          <a:xfrm>
            <a:off x="1524000" y="1122363"/>
            <a:ext cx="9144000" cy="2387600"/>
          </a:xfrm>
        </p:spPr>
        <p:txBody>
          <a:bodyPr anchor="b"/>
          <a:lstStyle>
            <a:lvl1pPr algn="ctr">
              <a:defRPr sz="4000">
                <a:solidFill>
                  <a:srgbClr val="6BCABA"/>
                </a:solidFill>
              </a:defRPr>
            </a:lvl1pPr>
          </a:lstStyle>
          <a:p>
            <a:r>
              <a:rPr lang="en-US"/>
              <a:t>Click to edit Master title style</a:t>
            </a:r>
          </a:p>
        </p:txBody>
      </p:sp>
      <p:sp>
        <p:nvSpPr>
          <p:cNvPr id="3" name="Subtitle 2">
            <a:extLst>
              <a:ext uri="{FF2B5EF4-FFF2-40B4-BE49-F238E27FC236}">
                <a16:creationId xmlns:a16="http://schemas.microsoft.com/office/drawing/2014/main" id="{B3C465F8-FC82-8C4A-9D80-1BCD24158EE5}"/>
              </a:ext>
            </a:extLst>
          </p:cNvPr>
          <p:cNvSpPr>
            <a:spLocks noGrp="1"/>
          </p:cNvSpPr>
          <p:nvPr>
            <p:ph type="subTitle" idx="1"/>
          </p:nvPr>
        </p:nvSpPr>
        <p:spPr>
          <a:xfrm>
            <a:off x="1523999" y="3582373"/>
            <a:ext cx="9144000" cy="1655762"/>
          </a:xfrm>
        </p:spPr>
        <p:txBody>
          <a:bodyPr anchor="ct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7" name="Picture 6">
            <a:extLst>
              <a:ext uri="{FF2B5EF4-FFF2-40B4-BE49-F238E27FC236}">
                <a16:creationId xmlns:a16="http://schemas.microsoft.com/office/drawing/2014/main" id="{5A4F15C8-E603-6641-B88F-2BD44B8DCD53}"/>
              </a:ext>
            </a:extLst>
          </p:cNvPr>
          <p:cNvPicPr>
            <a:picLocks noChangeAspect="1"/>
          </p:cNvPicPr>
          <p:nvPr userDrawn="1"/>
        </p:nvPicPr>
        <p:blipFill>
          <a:blip r:embed="rId3"/>
          <a:stretch>
            <a:fillRect/>
          </a:stretch>
        </p:blipFill>
        <p:spPr>
          <a:xfrm>
            <a:off x="8532000" y="5652000"/>
            <a:ext cx="3191249" cy="720000"/>
          </a:xfrm>
          <a:prstGeom prst="rect">
            <a:avLst/>
          </a:prstGeom>
        </p:spPr>
      </p:pic>
    </p:spTree>
    <p:extLst>
      <p:ext uri="{BB962C8B-B14F-4D97-AF65-F5344CB8AC3E}">
        <p14:creationId xmlns:p14="http://schemas.microsoft.com/office/powerpoint/2010/main" val="3333472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rgbClr val="002D72"/>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71E328C-1A45-99DF-1CE4-F5E3128006A2}"/>
              </a:ext>
            </a:extLst>
          </p:cNvPr>
          <p:cNvPicPr>
            <a:picLocks noChangeAspect="1"/>
          </p:cNvPicPr>
          <p:nvPr userDrawn="1"/>
        </p:nvPicPr>
        <p:blipFill>
          <a:blip r:embed="rId2"/>
          <a:stretch>
            <a:fillRect/>
          </a:stretch>
        </p:blipFill>
        <p:spPr>
          <a:xfrm>
            <a:off x="212234" y="216240"/>
            <a:ext cx="2271772" cy="6425521"/>
          </a:xfrm>
          <a:prstGeom prst="rect">
            <a:avLst/>
          </a:prstGeom>
        </p:spPr>
      </p:pic>
      <p:sp>
        <p:nvSpPr>
          <p:cNvPr id="8" name="Rectangle 7">
            <a:extLst>
              <a:ext uri="{FF2B5EF4-FFF2-40B4-BE49-F238E27FC236}">
                <a16:creationId xmlns:a16="http://schemas.microsoft.com/office/drawing/2014/main" id="{36978C01-56D2-3D43-8415-47C8F87E9C75}"/>
              </a:ext>
            </a:extLst>
          </p:cNvPr>
          <p:cNvSpPr/>
          <p:nvPr userDrawn="1"/>
        </p:nvSpPr>
        <p:spPr>
          <a:xfrm>
            <a:off x="1524000" y="1122362"/>
            <a:ext cx="9144000" cy="4135438"/>
          </a:xfrm>
          <a:prstGeom prst="rect">
            <a:avLst/>
          </a:prstGeom>
          <a:solidFill>
            <a:srgbClr val="6BC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pic>
        <p:nvPicPr>
          <p:cNvPr id="4" name="Picture 3">
            <a:extLst>
              <a:ext uri="{FF2B5EF4-FFF2-40B4-BE49-F238E27FC236}">
                <a16:creationId xmlns:a16="http://schemas.microsoft.com/office/drawing/2014/main" id="{6BB0A9E1-1278-714F-B354-04C89376D509}"/>
              </a:ext>
            </a:extLst>
          </p:cNvPr>
          <p:cNvPicPr>
            <a:picLocks noChangeAspect="1"/>
          </p:cNvPicPr>
          <p:nvPr userDrawn="1"/>
        </p:nvPicPr>
        <p:blipFill>
          <a:blip r:embed="rId3"/>
          <a:stretch>
            <a:fillRect/>
          </a:stretch>
        </p:blipFill>
        <p:spPr>
          <a:xfrm>
            <a:off x="8532000" y="5652000"/>
            <a:ext cx="3191250" cy="720000"/>
          </a:xfrm>
          <a:prstGeom prst="rect">
            <a:avLst/>
          </a:prstGeom>
        </p:spPr>
      </p:pic>
      <p:sp>
        <p:nvSpPr>
          <p:cNvPr id="2" name="Title 1">
            <a:extLst>
              <a:ext uri="{FF2B5EF4-FFF2-40B4-BE49-F238E27FC236}">
                <a16:creationId xmlns:a16="http://schemas.microsoft.com/office/drawing/2014/main" id="{240A31D8-8222-0C49-BA5D-6383889861B2}"/>
              </a:ext>
            </a:extLst>
          </p:cNvPr>
          <p:cNvSpPr>
            <a:spLocks noGrp="1"/>
          </p:cNvSpPr>
          <p:nvPr>
            <p:ph type="ctrTitle"/>
          </p:nvPr>
        </p:nvSpPr>
        <p:spPr>
          <a:xfrm>
            <a:off x="1524000" y="1122363"/>
            <a:ext cx="9144000" cy="2387600"/>
          </a:xfrm>
        </p:spPr>
        <p:txBody>
          <a:bodyPr anchor="b"/>
          <a:lstStyle>
            <a:lvl1pPr algn="ctr">
              <a:defRPr sz="4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B3C465F8-FC82-8C4A-9D80-1BCD24158EE5}"/>
              </a:ext>
            </a:extLst>
          </p:cNvPr>
          <p:cNvSpPr>
            <a:spLocks noGrp="1"/>
          </p:cNvSpPr>
          <p:nvPr>
            <p:ph type="subTitle" idx="1"/>
          </p:nvPr>
        </p:nvSpPr>
        <p:spPr>
          <a:xfrm>
            <a:off x="1524000" y="3602038"/>
            <a:ext cx="9144000" cy="1655762"/>
          </a:xfrm>
        </p:spPr>
        <p:txBody>
          <a:bodyPr anchor="ctr"/>
          <a:lstStyle>
            <a:lvl1pPr marL="0" indent="0" algn="ctr">
              <a:buNone/>
              <a:defRPr sz="2400">
                <a:solidFill>
                  <a:srgbClr val="002D7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337733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C0545-FEC8-AC4E-B5DD-4C3E58254618}"/>
              </a:ext>
            </a:extLst>
          </p:cNvPr>
          <p:cNvSpPr>
            <a:spLocks noGrp="1"/>
          </p:cNvSpPr>
          <p:nvPr>
            <p:ph type="title"/>
          </p:nvPr>
        </p:nvSpPr>
        <p:spPr/>
        <p:txBody>
          <a:bodyPr/>
          <a:lstStyle>
            <a:lvl1pPr>
              <a:defRPr>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FA450A1-3CD9-6C4F-96BB-EDA1BCD1C51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78FFE2EC-9C81-DD41-BC1E-A0EF2ACB04FB}"/>
              </a:ext>
            </a:extLst>
          </p:cNvPr>
          <p:cNvSpPr>
            <a:spLocks noGrp="1"/>
          </p:cNvSpPr>
          <p:nvPr>
            <p:ph type="sldNum" sz="quarter" idx="12"/>
          </p:nvPr>
        </p:nvSpPr>
        <p:spPr/>
        <p:txBody>
          <a:bodyPr/>
          <a:lstStyle>
            <a:lvl1pPr>
              <a:defRPr>
                <a:solidFill>
                  <a:srgbClr val="002D72"/>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3AD64DD0-9709-0749-9E35-CE2A56EF5F2E}"/>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1552656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rgbClr val="6BCABA"/>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7A7F13E-1CC1-DA47-B129-C06CE5F7E381}"/>
              </a:ext>
            </a:extLst>
          </p:cNvPr>
          <p:cNvPicPr>
            <a:picLocks noChangeAspect="1"/>
          </p:cNvPicPr>
          <p:nvPr userDrawn="1"/>
        </p:nvPicPr>
        <p:blipFill>
          <a:blip r:embed="rId2"/>
          <a:stretch>
            <a:fillRect/>
          </a:stretch>
        </p:blipFill>
        <p:spPr>
          <a:xfrm>
            <a:off x="10436440" y="6105398"/>
            <a:ext cx="1483165" cy="500399"/>
          </a:xfrm>
          <a:prstGeom prst="rect">
            <a:avLst/>
          </a:prstGeom>
        </p:spPr>
      </p:pic>
      <p:sp>
        <p:nvSpPr>
          <p:cNvPr id="2" name="Title 1">
            <a:extLst>
              <a:ext uri="{FF2B5EF4-FFF2-40B4-BE49-F238E27FC236}">
                <a16:creationId xmlns:a16="http://schemas.microsoft.com/office/drawing/2014/main" id="{B78C0545-FEC8-AC4E-B5DD-4C3E58254618}"/>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FA450A1-3CD9-6C4F-96BB-EDA1BCD1C51B}"/>
              </a:ext>
            </a:extLst>
          </p:cNvPr>
          <p:cNvSpPr>
            <a:spLocks noGrp="1"/>
          </p:cNvSpPr>
          <p:nvPr>
            <p:ph idx="1"/>
          </p:nvPr>
        </p:nvSpPr>
        <p:spPr/>
        <p:txBody>
          <a:bodyPr/>
          <a:lstStyle>
            <a:lvl1pPr>
              <a:defRPr>
                <a:solidFill>
                  <a:srgbClr val="002D72"/>
                </a:solidFill>
              </a:defRPr>
            </a:lvl1pPr>
            <a:lvl2pPr>
              <a:defRPr>
                <a:solidFill>
                  <a:srgbClr val="002D72"/>
                </a:solidFill>
              </a:defRPr>
            </a:lvl2pPr>
            <a:lvl3pPr>
              <a:defRPr>
                <a:solidFill>
                  <a:srgbClr val="002D72"/>
                </a:solidFill>
              </a:defRPr>
            </a:lvl3pPr>
            <a:lvl4pPr>
              <a:defRPr>
                <a:solidFill>
                  <a:srgbClr val="002D72"/>
                </a:solidFill>
              </a:defRPr>
            </a:lvl4pPr>
            <a:lvl5pPr>
              <a:defRPr>
                <a:solidFill>
                  <a:srgbClr val="002D7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78FFE2EC-9C81-DD41-BC1E-A0EF2ACB04FB}"/>
              </a:ext>
            </a:extLst>
          </p:cNvPr>
          <p:cNvSpPr>
            <a:spLocks noGrp="1"/>
          </p:cNvSpPr>
          <p:nvPr>
            <p:ph type="sldNum" sz="quarter" idx="12"/>
          </p:nvPr>
        </p:nvSpPr>
        <p:spPr/>
        <p:txBody>
          <a:bodyPr/>
          <a:lstStyle>
            <a:lvl1pPr>
              <a:defRPr>
                <a:solidFill>
                  <a:srgbClr val="002D72"/>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228353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Title and Content">
    <p:bg>
      <p:bgPr>
        <a:solidFill>
          <a:srgbClr val="002D72"/>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4A0566-2088-EC42-8EF1-DEB1045B37B3}"/>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B78C0545-FEC8-AC4E-B5DD-4C3E58254618}"/>
              </a:ext>
            </a:extLst>
          </p:cNvPr>
          <p:cNvSpPr>
            <a:spLocks noGrp="1"/>
          </p:cNvSpPr>
          <p:nvPr>
            <p:ph type="title"/>
          </p:nvPr>
        </p:nvSpPr>
        <p:spPr/>
        <p:txBody>
          <a:bodyPr/>
          <a:lstStyle>
            <a:lvl1pPr>
              <a:defRPr>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FA450A1-3CD9-6C4F-96BB-EDA1BCD1C51B}"/>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78FFE2EC-9C81-DD41-BC1E-A0EF2ACB04FB}"/>
              </a:ext>
            </a:extLst>
          </p:cNvPr>
          <p:cNvSpPr>
            <a:spLocks noGrp="1"/>
          </p:cNvSpPr>
          <p:nvPr>
            <p:ph type="sldNum" sz="quarter" idx="12"/>
          </p:nvPr>
        </p:nvSpPr>
        <p:spPr/>
        <p:txBody>
          <a:bodyPr/>
          <a:lstStyle>
            <a:lvl1pPr>
              <a:defRPr>
                <a:solidFill>
                  <a:schemeClr val="bg1"/>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4025962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2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BB048-07AA-1249-9AB4-9AF9F561441F}"/>
              </a:ext>
            </a:extLst>
          </p:cNvPr>
          <p:cNvSpPr>
            <a:spLocks noGrp="1"/>
          </p:cNvSpPr>
          <p:nvPr>
            <p:ph type="title"/>
          </p:nvPr>
        </p:nvSpPr>
        <p:spPr>
          <a:xfrm>
            <a:off x="831850" y="1709738"/>
            <a:ext cx="10515600" cy="2852737"/>
          </a:xfrm>
        </p:spPr>
        <p:txBody>
          <a:bodyPr anchor="b"/>
          <a:lstStyle>
            <a:lvl1pPr>
              <a:defRPr sz="4000">
                <a:solidFill>
                  <a:srgbClr val="6BCABA"/>
                </a:solidFill>
              </a:defRPr>
            </a:lvl1pPr>
          </a:lstStyle>
          <a:p>
            <a:r>
              <a:rPr lang="en-US"/>
              <a:t>Click to edit Master title style</a:t>
            </a:r>
          </a:p>
        </p:txBody>
      </p:sp>
      <p:sp>
        <p:nvSpPr>
          <p:cNvPr id="3" name="Text Placeholder 2">
            <a:extLst>
              <a:ext uri="{FF2B5EF4-FFF2-40B4-BE49-F238E27FC236}">
                <a16:creationId xmlns:a16="http://schemas.microsoft.com/office/drawing/2014/main" id="{D8EDFF4C-9179-F646-819B-53F167234A3A}"/>
              </a:ext>
            </a:extLst>
          </p:cNvPr>
          <p:cNvSpPr>
            <a:spLocks noGrp="1"/>
          </p:cNvSpPr>
          <p:nvPr>
            <p:ph type="body" idx="1"/>
          </p:nvPr>
        </p:nvSpPr>
        <p:spPr>
          <a:xfrm>
            <a:off x="831850" y="4589463"/>
            <a:ext cx="10515600" cy="1500187"/>
          </a:xfrm>
        </p:spPr>
        <p:txBody>
          <a:bodyPr/>
          <a:lstStyle>
            <a:lvl1pPr marL="0" indent="0">
              <a:buNone/>
              <a:defRPr sz="2400">
                <a:solidFill>
                  <a:srgbClr val="002D7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Slide Number Placeholder 5">
            <a:extLst>
              <a:ext uri="{FF2B5EF4-FFF2-40B4-BE49-F238E27FC236}">
                <a16:creationId xmlns:a16="http://schemas.microsoft.com/office/drawing/2014/main" id="{66031816-9705-9246-B9A5-BE1F3BC69F43}"/>
              </a:ext>
            </a:extLst>
          </p:cNvPr>
          <p:cNvSpPr>
            <a:spLocks noGrp="1"/>
          </p:cNvSpPr>
          <p:nvPr>
            <p:ph type="sldNum" sz="quarter" idx="12"/>
          </p:nvPr>
        </p:nvSpPr>
        <p:spPr>
          <a:xfrm>
            <a:off x="83185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9C3CD1B0-9EBA-BC42-BDFE-CC0E7A3D2CC4}"/>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1237816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6BCA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BB048-07AA-1249-9AB4-9AF9F561441F}"/>
              </a:ext>
            </a:extLst>
          </p:cNvPr>
          <p:cNvSpPr>
            <a:spLocks noGrp="1"/>
          </p:cNvSpPr>
          <p:nvPr>
            <p:ph type="title"/>
          </p:nvPr>
        </p:nvSpPr>
        <p:spPr>
          <a:xfrm>
            <a:off x="831850" y="1709738"/>
            <a:ext cx="10515600" cy="2852737"/>
          </a:xfrm>
        </p:spPr>
        <p:txBody>
          <a:bodyPr anchor="b"/>
          <a:lstStyle>
            <a:lvl1pPr>
              <a:defRPr sz="4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D8EDFF4C-9179-F646-819B-53F167234A3A}"/>
              </a:ext>
            </a:extLst>
          </p:cNvPr>
          <p:cNvSpPr>
            <a:spLocks noGrp="1"/>
          </p:cNvSpPr>
          <p:nvPr>
            <p:ph type="body" idx="1"/>
          </p:nvPr>
        </p:nvSpPr>
        <p:spPr>
          <a:xfrm>
            <a:off x="831850" y="4589463"/>
            <a:ext cx="10515600" cy="1500187"/>
          </a:xfrm>
        </p:spPr>
        <p:txBody>
          <a:bodyPr/>
          <a:lstStyle>
            <a:lvl1pPr marL="0" indent="0">
              <a:buNone/>
              <a:defRPr sz="2400">
                <a:solidFill>
                  <a:srgbClr val="002D7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Slide Number Placeholder 5">
            <a:extLst>
              <a:ext uri="{FF2B5EF4-FFF2-40B4-BE49-F238E27FC236}">
                <a16:creationId xmlns:a16="http://schemas.microsoft.com/office/drawing/2014/main" id="{66031816-9705-9246-B9A5-BE1F3BC69F43}"/>
              </a:ext>
            </a:extLst>
          </p:cNvPr>
          <p:cNvSpPr>
            <a:spLocks noGrp="1"/>
          </p:cNvSpPr>
          <p:nvPr>
            <p:ph type="sldNum" sz="quarter" idx="12"/>
          </p:nvPr>
        </p:nvSpPr>
        <p:spPr>
          <a:xfrm>
            <a:off x="83185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8" name="Picture 7">
            <a:extLst>
              <a:ext uri="{FF2B5EF4-FFF2-40B4-BE49-F238E27FC236}">
                <a16:creationId xmlns:a16="http://schemas.microsoft.com/office/drawing/2014/main" id="{685A8B8D-7952-CD4F-B446-7734ACC28F46}"/>
              </a:ext>
            </a:extLst>
          </p:cNvPr>
          <p:cNvPicPr>
            <a:picLocks noChangeAspect="1"/>
          </p:cNvPicPr>
          <p:nvPr userDrawn="1"/>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1578578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3_Section Header">
    <p:bg>
      <p:bgPr>
        <a:solidFill>
          <a:srgbClr val="002D72"/>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0BDE3AD-0D65-2C47-979C-187BD1394995}"/>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919BB048-07AA-1249-9AB4-9AF9F561441F}"/>
              </a:ext>
            </a:extLst>
          </p:cNvPr>
          <p:cNvSpPr>
            <a:spLocks noGrp="1"/>
          </p:cNvSpPr>
          <p:nvPr>
            <p:ph type="title"/>
          </p:nvPr>
        </p:nvSpPr>
        <p:spPr>
          <a:xfrm>
            <a:off x="831850" y="1709738"/>
            <a:ext cx="10515600" cy="2852737"/>
          </a:xfrm>
        </p:spPr>
        <p:txBody>
          <a:bodyPr anchor="b"/>
          <a:lstStyle>
            <a:lvl1pPr>
              <a:defRPr sz="4000">
                <a:solidFill>
                  <a:srgbClr val="6BCABA"/>
                </a:solidFill>
              </a:defRPr>
            </a:lvl1pPr>
          </a:lstStyle>
          <a:p>
            <a:r>
              <a:rPr lang="en-US"/>
              <a:t>Click to edit Master title style</a:t>
            </a:r>
          </a:p>
        </p:txBody>
      </p:sp>
      <p:sp>
        <p:nvSpPr>
          <p:cNvPr id="3" name="Text Placeholder 2">
            <a:extLst>
              <a:ext uri="{FF2B5EF4-FFF2-40B4-BE49-F238E27FC236}">
                <a16:creationId xmlns:a16="http://schemas.microsoft.com/office/drawing/2014/main" id="{D8EDFF4C-9179-F646-819B-53F167234A3A}"/>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Slide Number Placeholder 5">
            <a:extLst>
              <a:ext uri="{FF2B5EF4-FFF2-40B4-BE49-F238E27FC236}">
                <a16:creationId xmlns:a16="http://schemas.microsoft.com/office/drawing/2014/main" id="{66031816-9705-9246-B9A5-BE1F3BC69F43}"/>
              </a:ext>
            </a:extLst>
          </p:cNvPr>
          <p:cNvSpPr>
            <a:spLocks noGrp="1"/>
          </p:cNvSpPr>
          <p:nvPr>
            <p:ph type="sldNum" sz="quarter" idx="12"/>
          </p:nvPr>
        </p:nvSpPr>
        <p:spPr>
          <a:xfrm>
            <a:off x="831850" y="6356350"/>
            <a:ext cx="2743200" cy="365125"/>
          </a:xfrm>
        </p:spPr>
        <p:txBody>
          <a:bodyPr/>
          <a:lstStyle>
            <a:lvl1pPr>
              <a:defRPr>
                <a:solidFill>
                  <a:schemeClr val="bg1"/>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4170324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F3AB5-9779-B747-B30F-5B24A1DA7E7C}"/>
              </a:ext>
            </a:extLst>
          </p:cNvPr>
          <p:cNvSpPr>
            <a:spLocks noGrp="1"/>
          </p:cNvSpPr>
          <p:nvPr>
            <p:ph type="title"/>
          </p:nvPr>
        </p:nvSpPr>
        <p:spPr/>
        <p:txBody>
          <a:bodyPr/>
          <a:lstStyle>
            <a:lvl1pPr>
              <a:defRPr>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870E35F-DA36-5444-AA6B-E0F61F19B41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FC0800-57EA-9A49-899B-B1F6FA17538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8466BC8-00E2-AD4A-9245-351655AE5DC6}"/>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8" name="Picture 7">
            <a:extLst>
              <a:ext uri="{FF2B5EF4-FFF2-40B4-BE49-F238E27FC236}">
                <a16:creationId xmlns:a16="http://schemas.microsoft.com/office/drawing/2014/main" id="{7F7B32F9-03D3-5646-BFBF-A2A58D50275F}"/>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3852375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1_Two Content">
    <p:bg>
      <p:bgPr>
        <a:solidFill>
          <a:srgbClr val="6BCA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F3AB5-9779-B747-B30F-5B24A1DA7E7C}"/>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870E35F-DA36-5444-AA6B-E0F61F19B41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FC0800-57EA-9A49-899B-B1F6FA17538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8466BC8-00E2-AD4A-9245-351655AE5DC6}"/>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9" name="Picture 8">
            <a:extLst>
              <a:ext uri="{FF2B5EF4-FFF2-40B4-BE49-F238E27FC236}">
                <a16:creationId xmlns:a16="http://schemas.microsoft.com/office/drawing/2014/main" id="{5FA46896-8C30-854A-818F-9F569053C540}"/>
              </a:ext>
            </a:extLst>
          </p:cNvPr>
          <p:cNvPicPr>
            <a:picLocks noChangeAspect="1"/>
          </p:cNvPicPr>
          <p:nvPr userDrawn="1"/>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10048886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2_Two Content">
    <p:bg>
      <p:bgPr>
        <a:solidFill>
          <a:srgbClr val="002D7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FC34209-E73F-404F-A626-251EB9F82211}"/>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0D7F3AB5-9779-B747-B30F-5B24A1DA7E7C}"/>
              </a:ext>
            </a:extLst>
          </p:cNvPr>
          <p:cNvSpPr>
            <a:spLocks noGrp="1"/>
          </p:cNvSpPr>
          <p:nvPr>
            <p:ph type="title"/>
          </p:nvPr>
        </p:nvSpPr>
        <p:spPr/>
        <p:txBody>
          <a:bodyPr/>
          <a:lstStyle>
            <a:lvl1pPr>
              <a:defRPr>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870E35F-DA36-5444-AA6B-E0F61F19B414}"/>
              </a:ext>
            </a:extLst>
          </p:cNvPr>
          <p:cNvSpPr>
            <a:spLocks noGrp="1"/>
          </p:cNvSpPr>
          <p:nvPr>
            <p:ph sz="half" idx="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FC0800-57EA-9A49-899B-B1F6FA175385}"/>
              </a:ext>
            </a:extLst>
          </p:cNvPr>
          <p:cNvSpPr>
            <a:spLocks noGrp="1"/>
          </p:cNvSpPr>
          <p:nvPr>
            <p:ph sz="half" idx="2"/>
          </p:nvPr>
        </p:nvSpPr>
        <p:spPr>
          <a:xfrm>
            <a:off x="6172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8466BC8-00E2-AD4A-9245-351655AE5DC6}"/>
              </a:ext>
            </a:extLst>
          </p:cNvPr>
          <p:cNvSpPr>
            <a:spLocks noGrp="1"/>
          </p:cNvSpPr>
          <p:nvPr>
            <p:ph type="sldNum" sz="quarter" idx="12"/>
          </p:nvPr>
        </p:nvSpPr>
        <p:spPr>
          <a:xfrm>
            <a:off x="838200" y="6356350"/>
            <a:ext cx="2743200" cy="365125"/>
          </a:xfrm>
        </p:spPr>
        <p:txBody>
          <a:bodyPr/>
          <a:lstStyle>
            <a:lvl1pPr>
              <a:defRPr>
                <a:solidFill>
                  <a:schemeClr val="bg1"/>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25475598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412B-16D4-2E43-B76C-C84E846789FC}"/>
              </a:ext>
            </a:extLst>
          </p:cNvPr>
          <p:cNvSpPr>
            <a:spLocks noGrp="1"/>
          </p:cNvSpPr>
          <p:nvPr>
            <p:ph type="title"/>
          </p:nvPr>
        </p:nvSpPr>
        <p:spPr/>
        <p:txBody>
          <a:bodyPr/>
          <a:lstStyle>
            <a:lvl1pPr>
              <a:defRPr lang="en-US" dirty="0" smtClean="0">
                <a:solidFill>
                  <a:srgbClr val="6BCABA"/>
                </a:solidFill>
              </a:defRPr>
            </a:lvl1pPr>
          </a:lstStyle>
          <a:p>
            <a:r>
              <a:rPr lang="en-US"/>
              <a:t>Click to edit Master title style</a:t>
            </a:r>
          </a:p>
        </p:txBody>
      </p:sp>
      <p:sp>
        <p:nvSpPr>
          <p:cNvPr id="5" name="Slide Number Placeholder 4">
            <a:extLst>
              <a:ext uri="{FF2B5EF4-FFF2-40B4-BE49-F238E27FC236}">
                <a16:creationId xmlns:a16="http://schemas.microsoft.com/office/drawing/2014/main" id="{A36DF3C9-39BD-F84C-AFF6-5231324D966F}"/>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6" name="Picture 5">
            <a:extLst>
              <a:ext uri="{FF2B5EF4-FFF2-40B4-BE49-F238E27FC236}">
                <a16:creationId xmlns:a16="http://schemas.microsoft.com/office/drawing/2014/main" id="{CCDEECA9-AB3F-5C42-B4AE-3FC33336EABD}"/>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23014801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1_Title Only">
    <p:bg>
      <p:bgPr>
        <a:solidFill>
          <a:srgbClr val="6BCA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412B-16D4-2E43-B76C-C84E846789FC}"/>
              </a:ext>
            </a:extLst>
          </p:cNvPr>
          <p:cNvSpPr>
            <a:spLocks noGrp="1"/>
          </p:cNvSpPr>
          <p:nvPr>
            <p:ph type="title"/>
          </p:nvPr>
        </p:nvSpPr>
        <p:spPr/>
        <p:txBody>
          <a:bodyPr/>
          <a:lstStyle>
            <a:lvl1pPr>
              <a:defRPr lang="en-US" dirty="0" smtClean="0">
                <a:solidFill>
                  <a:schemeClr val="bg1"/>
                </a:solidFill>
              </a:defRPr>
            </a:lvl1pPr>
          </a:lstStyle>
          <a:p>
            <a:r>
              <a:rPr lang="en-US"/>
              <a:t>Click to edit Master title style</a:t>
            </a:r>
          </a:p>
        </p:txBody>
      </p:sp>
      <p:sp>
        <p:nvSpPr>
          <p:cNvPr id="5" name="Slide Number Placeholder 4">
            <a:extLst>
              <a:ext uri="{FF2B5EF4-FFF2-40B4-BE49-F238E27FC236}">
                <a16:creationId xmlns:a16="http://schemas.microsoft.com/office/drawing/2014/main" id="{A36DF3C9-39BD-F84C-AFF6-5231324D966F}"/>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FEFC1B15-80F4-244F-A302-8C803A36FAA5}"/>
              </a:ext>
            </a:extLst>
          </p:cNvPr>
          <p:cNvPicPr>
            <a:picLocks noChangeAspect="1"/>
          </p:cNvPicPr>
          <p:nvPr userDrawn="1"/>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4012641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2_Title Only">
    <p:bg>
      <p:bgPr>
        <a:solidFill>
          <a:srgbClr val="002D7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412B-16D4-2E43-B76C-C84E846789FC}"/>
              </a:ext>
            </a:extLst>
          </p:cNvPr>
          <p:cNvSpPr>
            <a:spLocks noGrp="1"/>
          </p:cNvSpPr>
          <p:nvPr>
            <p:ph type="title"/>
          </p:nvPr>
        </p:nvSpPr>
        <p:spPr>
          <a:noFill/>
        </p:spPr>
        <p:txBody>
          <a:bodyPr/>
          <a:lstStyle>
            <a:lvl1pPr>
              <a:defRPr lang="en-US" dirty="0" smtClean="0">
                <a:solidFill>
                  <a:srgbClr val="6BCABA"/>
                </a:solidFill>
              </a:defRPr>
            </a:lvl1pPr>
          </a:lstStyle>
          <a:p>
            <a:r>
              <a:rPr lang="en-US"/>
              <a:t>Click to edit Master title style</a:t>
            </a:r>
          </a:p>
        </p:txBody>
      </p:sp>
      <p:sp>
        <p:nvSpPr>
          <p:cNvPr id="5" name="Slide Number Placeholder 4">
            <a:extLst>
              <a:ext uri="{FF2B5EF4-FFF2-40B4-BE49-F238E27FC236}">
                <a16:creationId xmlns:a16="http://schemas.microsoft.com/office/drawing/2014/main" id="{A36DF3C9-39BD-F84C-AFF6-5231324D966F}"/>
              </a:ext>
            </a:extLst>
          </p:cNvPr>
          <p:cNvSpPr>
            <a:spLocks noGrp="1"/>
          </p:cNvSpPr>
          <p:nvPr>
            <p:ph type="sldNum" sz="quarter" idx="12"/>
          </p:nvPr>
        </p:nvSpPr>
        <p:spPr>
          <a:xfrm>
            <a:off x="838200" y="6356350"/>
            <a:ext cx="2743200" cy="365125"/>
          </a:xfrm>
        </p:spPr>
        <p:txBody>
          <a:bodyPr/>
          <a:lstStyle>
            <a:lvl1pPr>
              <a:defRPr>
                <a:solidFill>
                  <a:schemeClr val="bg1"/>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76DA9769-953E-2F4C-8CA5-55E82411900D}"/>
              </a:ext>
            </a:extLst>
          </p:cNvPr>
          <p:cNvPicPr>
            <a:picLocks noChangeAspect="1"/>
          </p:cNvPicPr>
          <p:nvPr userDrawn="1"/>
        </p:nvPicPr>
        <p:blipFill>
          <a:blip r:embed="rId2"/>
          <a:stretch>
            <a:fillRect/>
          </a:stretch>
        </p:blipFill>
        <p:spPr>
          <a:xfrm>
            <a:off x="10436439" y="6105398"/>
            <a:ext cx="1483165" cy="500399"/>
          </a:xfrm>
          <a:prstGeom prst="rect">
            <a:avLst/>
          </a:prstGeom>
        </p:spPr>
      </p:pic>
    </p:spTree>
    <p:extLst>
      <p:ext uri="{BB962C8B-B14F-4D97-AF65-F5344CB8AC3E}">
        <p14:creationId xmlns:p14="http://schemas.microsoft.com/office/powerpoint/2010/main" val="4839585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4CFD203-D39D-C84F-9C11-ED86160560C0}"/>
              </a:ext>
            </a:extLst>
          </p:cNvPr>
          <p:cNvSpPr>
            <a:spLocks noGrp="1"/>
          </p:cNvSpPr>
          <p:nvPr>
            <p:ph type="sldNum" sz="quarter" idx="12"/>
          </p:nvPr>
        </p:nvSpPr>
        <p:spPr>
          <a:xfrm>
            <a:off x="838200" y="6354583"/>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5" name="Picture 4">
            <a:extLst>
              <a:ext uri="{FF2B5EF4-FFF2-40B4-BE49-F238E27FC236}">
                <a16:creationId xmlns:a16="http://schemas.microsoft.com/office/drawing/2014/main" id="{FB4AB095-49E8-5F4F-94AB-AE56B8DFA739}"/>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2014014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1_Blank">
    <p:bg>
      <p:bgPr>
        <a:solidFill>
          <a:srgbClr val="6BCABA"/>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4CFD203-D39D-C84F-9C11-ED86160560C0}"/>
              </a:ext>
            </a:extLst>
          </p:cNvPr>
          <p:cNvSpPr>
            <a:spLocks noGrp="1"/>
          </p:cNvSpPr>
          <p:nvPr>
            <p:ph type="sldNum" sz="quarter" idx="12"/>
          </p:nvPr>
        </p:nvSpPr>
        <p:spPr>
          <a:xfrm>
            <a:off x="838200" y="6354583"/>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6" name="Picture 5">
            <a:extLst>
              <a:ext uri="{FF2B5EF4-FFF2-40B4-BE49-F238E27FC236}">
                <a16:creationId xmlns:a16="http://schemas.microsoft.com/office/drawing/2014/main" id="{5D2CB7D0-1E48-9C46-A932-75E638326631}"/>
              </a:ext>
            </a:extLst>
          </p:cNvPr>
          <p:cNvPicPr>
            <a:picLocks noChangeAspect="1"/>
          </p:cNvPicPr>
          <p:nvPr userDrawn="1"/>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26679445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2_Blank">
    <p:bg>
      <p:bgPr>
        <a:solidFill>
          <a:srgbClr val="002D72"/>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4CFD203-D39D-C84F-9C11-ED86160560C0}"/>
              </a:ext>
            </a:extLst>
          </p:cNvPr>
          <p:cNvSpPr>
            <a:spLocks noGrp="1"/>
          </p:cNvSpPr>
          <p:nvPr>
            <p:ph type="sldNum" sz="quarter" idx="12"/>
          </p:nvPr>
        </p:nvSpPr>
        <p:spPr>
          <a:xfrm>
            <a:off x="838200" y="6354583"/>
            <a:ext cx="2743200" cy="365125"/>
          </a:xfrm>
        </p:spPr>
        <p:txBody>
          <a:bodyPr/>
          <a:lstStyle>
            <a:lvl1pPr>
              <a:defRPr>
                <a:solidFill>
                  <a:schemeClr val="bg1"/>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0CA6FD88-8DDD-F142-B1B2-234BF397AD9D}"/>
              </a:ext>
            </a:extLst>
          </p:cNvPr>
          <p:cNvPicPr>
            <a:picLocks noChangeAspect="1"/>
          </p:cNvPicPr>
          <p:nvPr userDrawn="1"/>
        </p:nvPicPr>
        <p:blipFill>
          <a:blip r:embed="rId2"/>
          <a:stretch>
            <a:fillRect/>
          </a:stretch>
        </p:blipFill>
        <p:spPr>
          <a:xfrm>
            <a:off x="10436439" y="6105398"/>
            <a:ext cx="1483165" cy="500399"/>
          </a:xfrm>
          <a:prstGeom prst="rect">
            <a:avLst/>
          </a:prstGeom>
        </p:spPr>
      </p:pic>
    </p:spTree>
    <p:extLst>
      <p:ext uri="{BB962C8B-B14F-4D97-AF65-F5344CB8AC3E}">
        <p14:creationId xmlns:p14="http://schemas.microsoft.com/office/powerpoint/2010/main" val="1902182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A2821-B953-BB4B-9B31-FF1841619326}"/>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64B64EC-9819-0441-B6C5-96E7EA687D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1F95F8-2A27-1B44-82EB-EE6A7BE272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02663A30-3745-E74F-BF2F-7DCD8AA76D39}"/>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8" name="Picture 7">
            <a:extLst>
              <a:ext uri="{FF2B5EF4-FFF2-40B4-BE49-F238E27FC236}">
                <a16:creationId xmlns:a16="http://schemas.microsoft.com/office/drawing/2014/main" id="{86F73D62-3E15-1740-96DC-FF5003F11A7D}"/>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36958563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1_Content with Caption">
    <p:bg>
      <p:bgPr>
        <a:solidFill>
          <a:srgbClr val="6BCABA"/>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7D211D5-9ED5-D243-9147-6F4E1D49AE84}"/>
              </a:ext>
            </a:extLst>
          </p:cNvPr>
          <p:cNvPicPr>
            <a:picLocks noChangeAspect="1"/>
          </p:cNvPicPr>
          <p:nvPr userDrawn="1"/>
        </p:nvPicPr>
        <p:blipFill>
          <a:blip r:embed="rId2"/>
          <a:stretch>
            <a:fillRect/>
          </a:stretch>
        </p:blipFill>
        <p:spPr>
          <a:xfrm>
            <a:off x="10436440" y="6105398"/>
            <a:ext cx="1483165" cy="500399"/>
          </a:xfrm>
          <a:prstGeom prst="rect">
            <a:avLst/>
          </a:prstGeom>
        </p:spPr>
      </p:pic>
      <p:sp>
        <p:nvSpPr>
          <p:cNvPr id="2" name="Title 1">
            <a:extLst>
              <a:ext uri="{FF2B5EF4-FFF2-40B4-BE49-F238E27FC236}">
                <a16:creationId xmlns:a16="http://schemas.microsoft.com/office/drawing/2014/main" id="{E22A2821-B953-BB4B-9B31-FF1841619326}"/>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64B64EC-9819-0441-B6C5-96E7EA687D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1F95F8-2A27-1B44-82EB-EE6A7BE272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02663A30-3745-E74F-BF2F-7DCD8AA76D39}"/>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17132015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2_Content with Caption">
    <p:bg>
      <p:bgPr>
        <a:solidFill>
          <a:srgbClr val="002D7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59E95AD-600A-9346-A0A0-E7EBA77D0556}"/>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E22A2821-B953-BB4B-9B31-FF1841619326}"/>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64B64EC-9819-0441-B6C5-96E7EA687DD1}"/>
              </a:ext>
            </a:extLst>
          </p:cNvPr>
          <p:cNvSpPr>
            <a:spLocks noGrp="1"/>
          </p:cNvSpPr>
          <p:nvPr>
            <p:ph idx="1"/>
          </p:nvPr>
        </p:nvSpPr>
        <p:spPr>
          <a:xfrm>
            <a:off x="5183188" y="987425"/>
            <a:ext cx="6172200" cy="4873625"/>
          </a:xfrm>
        </p:spPr>
        <p:txBody>
          <a:bodyPr/>
          <a:lstStyle>
            <a:lvl1pPr>
              <a:defRPr sz="32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1F95F8-2A27-1B44-82EB-EE6A7BE27239}"/>
              </a:ext>
            </a:extLst>
          </p:cNvPr>
          <p:cNvSpPr>
            <a:spLocks noGrp="1"/>
          </p:cNvSpPr>
          <p:nvPr>
            <p:ph type="body" sz="half" idx="2"/>
          </p:nvPr>
        </p:nvSpPr>
        <p:spPr>
          <a:xfrm>
            <a:off x="839788" y="2057400"/>
            <a:ext cx="3932237" cy="3811588"/>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02663A30-3745-E74F-BF2F-7DCD8AA76D39}"/>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1825261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53583-3C5D-3D47-84C1-069B9E3FF633}"/>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D90B7D72-7834-0642-BFDB-03648A88E8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89ACF92-4A7E-D742-BECB-0C12BE20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97C58A90-7D25-0347-B5AF-3901C56E2490}"/>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8" name="Picture 7">
            <a:extLst>
              <a:ext uri="{FF2B5EF4-FFF2-40B4-BE49-F238E27FC236}">
                <a16:creationId xmlns:a16="http://schemas.microsoft.com/office/drawing/2014/main" id="{BDE5A863-EADE-5C4F-9AE5-9718456A4FE6}"/>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19717447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1_Picture with Caption">
    <p:bg>
      <p:bgPr>
        <a:solidFill>
          <a:srgbClr val="6BCABA"/>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5DD033D-2BFD-8244-9040-1C5EA9E4AECF}"/>
              </a:ext>
            </a:extLst>
          </p:cNvPr>
          <p:cNvPicPr>
            <a:picLocks noChangeAspect="1"/>
          </p:cNvPicPr>
          <p:nvPr userDrawn="1"/>
        </p:nvPicPr>
        <p:blipFill>
          <a:blip r:embed="rId2"/>
          <a:stretch>
            <a:fillRect/>
          </a:stretch>
        </p:blipFill>
        <p:spPr>
          <a:xfrm>
            <a:off x="10436440" y="6105398"/>
            <a:ext cx="1483165" cy="500399"/>
          </a:xfrm>
          <a:prstGeom prst="rect">
            <a:avLst/>
          </a:prstGeom>
        </p:spPr>
      </p:pic>
      <p:sp>
        <p:nvSpPr>
          <p:cNvPr id="2" name="Title 1">
            <a:extLst>
              <a:ext uri="{FF2B5EF4-FFF2-40B4-BE49-F238E27FC236}">
                <a16:creationId xmlns:a16="http://schemas.microsoft.com/office/drawing/2014/main" id="{C7053583-3C5D-3D47-84C1-069B9E3FF633}"/>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D90B7D72-7834-0642-BFDB-03648A88E8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89ACF92-4A7E-D742-BECB-0C12BE20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97C58A90-7D25-0347-B5AF-3901C56E2490}"/>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5560081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2_Picture with Caption">
    <p:bg>
      <p:bgPr>
        <a:solidFill>
          <a:srgbClr val="002D7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C60128F-1A25-8247-80F6-2F2D845E5DDC}"/>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C7053583-3C5D-3D47-84C1-069B9E3FF633}"/>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D90B7D72-7834-0642-BFDB-03648A88E897}"/>
              </a:ext>
            </a:extLst>
          </p:cNvPr>
          <p:cNvSpPr>
            <a:spLocks noGrp="1"/>
          </p:cNvSpPr>
          <p:nvPr>
            <p:ph type="pic" idx="1"/>
          </p:nvPr>
        </p:nvSpPr>
        <p:spPr>
          <a:xfrm>
            <a:off x="5183188" y="987425"/>
            <a:ext cx="6172200" cy="4873625"/>
          </a:xfrm>
        </p:spPr>
        <p:txBody>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89ACF92-4A7E-D742-BECB-0C12BE20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97C58A90-7D25-0347-B5AF-3901C56E2490}"/>
              </a:ext>
            </a:extLst>
          </p:cNvPr>
          <p:cNvSpPr>
            <a:spLocks noGrp="1"/>
          </p:cNvSpPr>
          <p:nvPr>
            <p:ph type="sldNum" sz="quarter" idx="12"/>
          </p:nvPr>
        </p:nvSpPr>
        <p:spPr>
          <a:xfrm>
            <a:off x="838200" y="6356349"/>
            <a:ext cx="2743200" cy="365125"/>
          </a:xfrm>
        </p:spPr>
        <p:txBody>
          <a:bodyPr/>
          <a:lstStyle>
            <a:lvl1pPr>
              <a:defRPr>
                <a:solidFill>
                  <a:schemeClr val="bg1"/>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3102974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5EEA2C-51D7-BB48-B98A-2609D39F917A}"/>
              </a:ext>
            </a:extLst>
          </p:cNvPr>
          <p:cNvSpPr>
            <a:spLocks noGrp="1"/>
          </p:cNvSpPr>
          <p:nvPr>
            <p:ph type="title"/>
          </p:nvPr>
        </p:nvSpPr>
        <p:spPr>
          <a:xfrm>
            <a:off x="838200" y="365125"/>
            <a:ext cx="10515600" cy="1325563"/>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a:extLst>
              <a:ext uri="{FF2B5EF4-FFF2-40B4-BE49-F238E27FC236}">
                <a16:creationId xmlns:a16="http://schemas.microsoft.com/office/drawing/2014/main" id="{2F8124EF-3722-1B48-A46A-726518EC9A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0F1C3518-1499-9D42-B621-6513127B4A47}"/>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2937877335"/>
      </p:ext>
    </p:extLst>
  </p:cSld>
  <p:clrMap bg1="lt1" tx1="dk1" bg2="lt2" tx2="dk2" accent1="accent1" accent2="accent2" accent3="accent3" accent4="accent4" accent5="accent5" accent6="accent6" hlink="hlink" folHlink="folHlink"/>
  <p:sldLayoutIdLst>
    <p:sldLayoutId id="2147483661" r:id="rId1"/>
    <p:sldLayoutId id="2147483649" r:id="rId2"/>
    <p:sldLayoutId id="2147483660" r:id="rId3"/>
    <p:sldLayoutId id="2147483662" r:id="rId4"/>
    <p:sldLayoutId id="2147483650" r:id="rId5"/>
    <p:sldLayoutId id="2147483664" r:id="rId6"/>
    <p:sldLayoutId id="2147483666" r:id="rId7"/>
    <p:sldLayoutId id="2147483651" r:id="rId8"/>
    <p:sldLayoutId id="2147483667" r:id="rId9"/>
    <p:sldLayoutId id="2147483652" r:id="rId10"/>
    <p:sldLayoutId id="2147483674" r:id="rId11"/>
    <p:sldLayoutId id="2147483675" r:id="rId12"/>
    <p:sldLayoutId id="2147483654" r:id="rId13"/>
    <p:sldLayoutId id="2147483672" r:id="rId14"/>
    <p:sldLayoutId id="2147483673" r:id="rId15"/>
    <p:sldLayoutId id="2147483655" r:id="rId16"/>
    <p:sldLayoutId id="2147483670" r:id="rId17"/>
    <p:sldLayoutId id="2147483671" r:id="rId18"/>
    <p:sldLayoutId id="2147483656" r:id="rId19"/>
    <p:sldLayoutId id="2147483676" r:id="rId20"/>
    <p:sldLayoutId id="2147483677" r:id="rId21"/>
    <p:sldLayoutId id="2147483657" r:id="rId22"/>
    <p:sldLayoutId id="2147483668" r:id="rId23"/>
    <p:sldLayoutId id="2147483669" r:id="rId24"/>
  </p:sldLayoutIdLst>
  <p:txStyles>
    <p:titleStyle>
      <a:lvl1pPr algn="l" defTabSz="914400" rtl="0" eaLnBrk="1" latinLnBrk="0" hangingPunct="1">
        <a:lnSpc>
          <a:spcPct val="90000"/>
        </a:lnSpc>
        <a:spcBef>
          <a:spcPct val="0"/>
        </a:spcBef>
        <a:buNone/>
        <a:defRPr sz="4000" b="1" kern="1200">
          <a:solidFill>
            <a:srgbClr val="002D7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2D7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D7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D7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D7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D7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chart" Target="../charts/chart2.xml"/></Relationships>
</file>

<file path=ppt/slides/_rels/slide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DB96D7B-0001-934E-B781-B70D1A3830D9}"/>
              </a:ext>
            </a:extLst>
          </p:cNvPr>
          <p:cNvSpPr>
            <a:spLocks noGrp="1"/>
          </p:cNvSpPr>
          <p:nvPr>
            <p:ph type="ctrTitle"/>
          </p:nvPr>
        </p:nvSpPr>
        <p:spPr>
          <a:xfrm>
            <a:off x="1535184" y="603123"/>
            <a:ext cx="9135611" cy="4118993"/>
          </a:xfrm>
        </p:spPr>
        <p:txBody>
          <a:bodyPr anchor="ctr"/>
          <a:lstStyle/>
          <a:p>
            <a:r>
              <a:rPr lang="lt-LT" sz="4400">
                <a:latin typeface="Calibri" panose="020F0502020204030204" pitchFamily="34" charset="0"/>
                <a:cs typeface="Calibri" panose="020F0502020204030204" pitchFamily="34" charset="0"/>
              </a:rPr>
              <a:t>NET patiriamų nuostolių analizė turint gaminančius vartotojus</a:t>
            </a:r>
            <a:br>
              <a:rPr lang="lt-LT" sz="4400">
                <a:latin typeface="Calibri" panose="020F0502020204030204" pitchFamily="34" charset="0"/>
                <a:cs typeface="Calibri" panose="020F0502020204030204" pitchFamily="34" charset="0"/>
              </a:rPr>
            </a:br>
            <a:endParaRPr lang="en-US" sz="4400">
              <a:latin typeface="Calibri" panose="020F0502020204030204" pitchFamily="34" charset="0"/>
              <a:cs typeface="Calibri" panose="020F0502020204030204" pitchFamily="34" charset="0"/>
            </a:endParaRPr>
          </a:p>
        </p:txBody>
      </p:sp>
      <p:sp>
        <p:nvSpPr>
          <p:cNvPr id="3" name="Subtitle 4">
            <a:extLst>
              <a:ext uri="{FF2B5EF4-FFF2-40B4-BE49-F238E27FC236}">
                <a16:creationId xmlns:a16="http://schemas.microsoft.com/office/drawing/2014/main" id="{C765668D-7781-42B5-85FF-44AB9EAB66D8}"/>
              </a:ext>
            </a:extLst>
          </p:cNvPr>
          <p:cNvSpPr>
            <a:spLocks noGrp="1"/>
          </p:cNvSpPr>
          <p:nvPr>
            <p:ph type="subTitle" idx="1"/>
          </p:nvPr>
        </p:nvSpPr>
        <p:spPr>
          <a:xfrm>
            <a:off x="1524000" y="3637424"/>
            <a:ext cx="9144000" cy="1256071"/>
          </a:xfrm>
        </p:spPr>
        <p:txBody>
          <a:bodyPr>
            <a:normAutofit/>
          </a:bodyPr>
          <a:lstStyle/>
          <a:p>
            <a:pPr>
              <a:spcBef>
                <a:spcPts val="0"/>
              </a:spcBef>
            </a:pPr>
            <a:r>
              <a:rPr lang="lt-LT">
                <a:latin typeface="Calibri" panose="020F0502020204030204" pitchFamily="34" charset="0"/>
                <a:cs typeface="Calibri" panose="020F0502020204030204" pitchFamily="34" charset="0"/>
              </a:rPr>
              <a:t>VERT</a:t>
            </a:r>
          </a:p>
        </p:txBody>
      </p:sp>
      <p:sp>
        <p:nvSpPr>
          <p:cNvPr id="4" name="Subtitle 4">
            <a:extLst>
              <a:ext uri="{FF2B5EF4-FFF2-40B4-BE49-F238E27FC236}">
                <a16:creationId xmlns:a16="http://schemas.microsoft.com/office/drawing/2014/main" id="{BE739073-5C70-49B2-BCAB-FAE0D11E0EB4}"/>
              </a:ext>
            </a:extLst>
          </p:cNvPr>
          <p:cNvSpPr txBox="1">
            <a:spLocks/>
          </p:cNvSpPr>
          <p:nvPr/>
        </p:nvSpPr>
        <p:spPr>
          <a:xfrm>
            <a:off x="1524000" y="5411940"/>
            <a:ext cx="9144000" cy="1256071"/>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rgbClr val="002D72"/>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rgbClr val="002D72"/>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rgbClr val="002D72"/>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rgbClr val="002D72"/>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rgbClr val="002D72"/>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10000"/>
              </a:lnSpc>
              <a:spcBef>
                <a:spcPts val="0"/>
              </a:spcBef>
            </a:pPr>
            <a:endParaRPr lang="en-US" sz="20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64737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9F0FF1C-A49E-8DFE-DF02-C3F29A2C7BC4}"/>
              </a:ext>
            </a:extLst>
          </p:cNvPr>
          <p:cNvSpPr>
            <a:spLocks noGrp="1"/>
          </p:cNvSpPr>
          <p:nvPr>
            <p:ph type="title"/>
          </p:nvPr>
        </p:nvSpPr>
        <p:spPr>
          <a:xfrm>
            <a:off x="838200" y="365126"/>
            <a:ext cx="10515600" cy="628788"/>
          </a:xfrm>
        </p:spPr>
        <p:txBody>
          <a:bodyPr/>
          <a:lstStyle/>
          <a:p>
            <a:r>
              <a:rPr lang="lt-LT" sz="3200"/>
              <a:t>Gaminančių vartotojų duomenys</a:t>
            </a:r>
            <a:endParaRPr lang="en-US" sz="3200"/>
          </a:p>
        </p:txBody>
      </p:sp>
      <p:graphicFrame>
        <p:nvGraphicFramePr>
          <p:cNvPr id="4" name="Turinio vietos rezervavimo ženklas 3">
            <a:extLst>
              <a:ext uri="{FF2B5EF4-FFF2-40B4-BE49-F238E27FC236}">
                <a16:creationId xmlns:a16="http://schemas.microsoft.com/office/drawing/2014/main" id="{23F43A8D-B5E7-E063-A11F-FF3707844922}"/>
              </a:ext>
            </a:extLst>
          </p:cNvPr>
          <p:cNvGraphicFramePr>
            <a:graphicFrameLocks noGrp="1"/>
          </p:cNvGraphicFramePr>
          <p:nvPr>
            <p:ph sz="half" idx="1"/>
            <p:extLst>
              <p:ext uri="{D42A27DB-BD31-4B8C-83A1-F6EECF244321}">
                <p14:modId xmlns:p14="http://schemas.microsoft.com/office/powerpoint/2010/main" val="1247676393"/>
              </p:ext>
            </p:extLst>
          </p:nvPr>
        </p:nvGraphicFramePr>
        <p:xfrm>
          <a:off x="838200" y="1311965"/>
          <a:ext cx="5181600" cy="48649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Turinio vietos rezervavimo ženklas 4">
            <a:extLst>
              <a:ext uri="{FF2B5EF4-FFF2-40B4-BE49-F238E27FC236}">
                <a16:creationId xmlns:a16="http://schemas.microsoft.com/office/drawing/2014/main" id="{E995D59A-4907-72F5-26D4-B171A33C8EA6}"/>
              </a:ext>
            </a:extLst>
          </p:cNvPr>
          <p:cNvGraphicFramePr>
            <a:graphicFrameLocks noGrp="1"/>
          </p:cNvGraphicFramePr>
          <p:nvPr>
            <p:ph sz="half" idx="2"/>
            <p:extLst>
              <p:ext uri="{D42A27DB-BD31-4B8C-83A1-F6EECF244321}">
                <p14:modId xmlns:p14="http://schemas.microsoft.com/office/powerpoint/2010/main" val="3883497248"/>
              </p:ext>
            </p:extLst>
          </p:nvPr>
        </p:nvGraphicFramePr>
        <p:xfrm>
          <a:off x="6281530" y="1311965"/>
          <a:ext cx="5585792" cy="4566321"/>
        </p:xfrm>
        <a:graphic>
          <a:graphicData uri="http://schemas.openxmlformats.org/drawingml/2006/chart">
            <c:chart xmlns:c="http://schemas.openxmlformats.org/drawingml/2006/chart" xmlns:r="http://schemas.openxmlformats.org/officeDocument/2006/relationships" r:id="rId4"/>
          </a:graphicData>
        </a:graphic>
      </p:graphicFrame>
      <p:sp>
        <p:nvSpPr>
          <p:cNvPr id="3" name="TextBox 2">
            <a:extLst>
              <a:ext uri="{FF2B5EF4-FFF2-40B4-BE49-F238E27FC236}">
                <a16:creationId xmlns:a16="http://schemas.microsoft.com/office/drawing/2014/main" id="{7009C50A-B32F-4AE2-C51F-A5C0C7192EBB}"/>
              </a:ext>
            </a:extLst>
          </p:cNvPr>
          <p:cNvSpPr txBox="1"/>
          <p:nvPr/>
        </p:nvSpPr>
        <p:spPr>
          <a:xfrm>
            <a:off x="7018487" y="5888560"/>
            <a:ext cx="4496103" cy="307777"/>
          </a:xfrm>
          <a:prstGeom prst="rect">
            <a:avLst/>
          </a:prstGeom>
          <a:noFill/>
        </p:spPr>
        <p:txBody>
          <a:bodyPr wrap="none" rtlCol="0">
            <a:spAutoFit/>
          </a:bodyPr>
          <a:lstStyle/>
          <a:p>
            <a:r>
              <a:rPr lang="lt-LT" sz="1400"/>
              <a:t>* Pagal tiekėjų pateiktus duomenis (be garantinio tiekimo)</a:t>
            </a:r>
            <a:endParaRPr lang="en-US" sz="1400"/>
          </a:p>
        </p:txBody>
      </p:sp>
    </p:spTree>
    <p:extLst>
      <p:ext uri="{BB962C8B-B14F-4D97-AF65-F5344CB8AC3E}">
        <p14:creationId xmlns:p14="http://schemas.microsoft.com/office/powerpoint/2010/main" val="723456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163CD-A4F9-2561-7214-12C400BB4032}"/>
            </a:ext>
          </a:extLst>
        </p:cNvPr>
        <p:cNvGrpSpPr/>
        <p:nvPr/>
      </p:nvGrpSpPr>
      <p:grpSpPr>
        <a:xfrm>
          <a:off x="0" y="0"/>
          <a:ext cx="0" cy="0"/>
          <a:chOff x="0" y="0"/>
          <a:chExt cx="0" cy="0"/>
        </a:xfrm>
      </p:grpSpPr>
      <p:sp>
        <p:nvSpPr>
          <p:cNvPr id="2" name="Pavadinimas 1">
            <a:extLst>
              <a:ext uri="{FF2B5EF4-FFF2-40B4-BE49-F238E27FC236}">
                <a16:creationId xmlns:a16="http://schemas.microsoft.com/office/drawing/2014/main" id="{FBCAA37A-C698-D858-A907-39F7978A2FF3}"/>
              </a:ext>
            </a:extLst>
          </p:cNvPr>
          <p:cNvSpPr>
            <a:spLocks noGrp="1"/>
          </p:cNvSpPr>
          <p:nvPr>
            <p:ph type="title"/>
          </p:nvPr>
        </p:nvSpPr>
        <p:spPr>
          <a:xfrm>
            <a:off x="354564" y="178324"/>
            <a:ext cx="11482872" cy="811797"/>
          </a:xfrm>
        </p:spPr>
        <p:txBody>
          <a:bodyPr/>
          <a:lstStyle/>
          <a:p>
            <a:r>
              <a:rPr lang="lt-LT" sz="2800"/>
              <a:t>Tiekėjų iš GV gautos pajamos ir patirtos sąnaudos 2021-2025 m. </a:t>
            </a:r>
            <a:endParaRPr lang="en-US" sz="2800"/>
          </a:p>
        </p:txBody>
      </p:sp>
      <p:sp>
        <p:nvSpPr>
          <p:cNvPr id="5" name="Stačiakampis: suapvalinti kampai 4">
            <a:extLst>
              <a:ext uri="{FF2B5EF4-FFF2-40B4-BE49-F238E27FC236}">
                <a16:creationId xmlns:a16="http://schemas.microsoft.com/office/drawing/2014/main" id="{86FFA980-230A-CA7E-D824-8AB31EBF3125}"/>
              </a:ext>
            </a:extLst>
          </p:cNvPr>
          <p:cNvSpPr/>
          <p:nvPr/>
        </p:nvSpPr>
        <p:spPr>
          <a:xfrm>
            <a:off x="344766" y="2301324"/>
            <a:ext cx="326571" cy="1278294"/>
          </a:xfrm>
          <a:prstGeom prst="roundRect">
            <a:avLst/>
          </a:prstGeom>
          <a:solidFill>
            <a:srgbClr val="6BCABA"/>
          </a:solidFill>
        </p:spPr>
        <p:style>
          <a:lnRef idx="2">
            <a:schemeClr val="accent3"/>
          </a:lnRef>
          <a:fillRef idx="1">
            <a:schemeClr val="lt1"/>
          </a:fillRef>
          <a:effectRef idx="0">
            <a:schemeClr val="accent3"/>
          </a:effectRef>
          <a:fontRef idx="minor">
            <a:schemeClr val="dk1"/>
          </a:fontRef>
        </p:style>
        <p:txBody>
          <a:bodyPr vert="vert270" rtlCol="0" anchor="ctr"/>
          <a:lstStyle/>
          <a:p>
            <a:pPr algn="ctr"/>
            <a:r>
              <a:rPr lang="lt-LT"/>
              <a:t>Pajamos</a:t>
            </a:r>
            <a:endParaRPr lang="en-US"/>
          </a:p>
        </p:txBody>
      </p:sp>
      <p:sp>
        <p:nvSpPr>
          <p:cNvPr id="6" name="Stačiakampis: suapvalinti kampai 5">
            <a:extLst>
              <a:ext uri="{FF2B5EF4-FFF2-40B4-BE49-F238E27FC236}">
                <a16:creationId xmlns:a16="http://schemas.microsoft.com/office/drawing/2014/main" id="{6E650243-86C2-5D05-ADE1-030D7059DFC9}"/>
              </a:ext>
            </a:extLst>
          </p:cNvPr>
          <p:cNvSpPr/>
          <p:nvPr/>
        </p:nvSpPr>
        <p:spPr>
          <a:xfrm>
            <a:off x="354564" y="4045717"/>
            <a:ext cx="326572" cy="1325563"/>
          </a:xfrm>
          <a:prstGeom prst="roundRect">
            <a:avLst/>
          </a:prstGeom>
          <a:solidFill>
            <a:srgbClr val="C16784"/>
          </a:solidFill>
        </p:spPr>
        <p:style>
          <a:lnRef idx="2">
            <a:schemeClr val="accent2"/>
          </a:lnRef>
          <a:fillRef idx="1">
            <a:schemeClr val="lt1"/>
          </a:fillRef>
          <a:effectRef idx="0">
            <a:schemeClr val="accent2"/>
          </a:effectRef>
          <a:fontRef idx="minor">
            <a:schemeClr val="dk1"/>
          </a:fontRef>
        </p:style>
        <p:txBody>
          <a:bodyPr vert="vert270" rtlCol="0" anchor="ctr"/>
          <a:lstStyle/>
          <a:p>
            <a:pPr algn="ctr"/>
            <a:r>
              <a:rPr lang="lt-LT"/>
              <a:t>Sąnaudos</a:t>
            </a:r>
            <a:endParaRPr lang="en-US"/>
          </a:p>
        </p:txBody>
      </p:sp>
      <p:sp>
        <p:nvSpPr>
          <p:cNvPr id="8" name="Dešinysis riestinis skliaustas 7">
            <a:extLst>
              <a:ext uri="{FF2B5EF4-FFF2-40B4-BE49-F238E27FC236}">
                <a16:creationId xmlns:a16="http://schemas.microsoft.com/office/drawing/2014/main" id="{D5BB38FA-F4E2-B019-E19D-A7BB4C713687}"/>
              </a:ext>
            </a:extLst>
          </p:cNvPr>
          <p:cNvSpPr/>
          <p:nvPr/>
        </p:nvSpPr>
        <p:spPr>
          <a:xfrm>
            <a:off x="10743803" y="1639144"/>
            <a:ext cx="420689" cy="965111"/>
          </a:xfrm>
          <a:prstGeom prst="rightBrace">
            <a:avLst/>
          </a:prstGeom>
          <a:ln>
            <a:solidFill>
              <a:srgbClr val="6BCAB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6BCABA"/>
              </a:solidFill>
            </a:endParaRPr>
          </a:p>
        </p:txBody>
      </p:sp>
      <p:sp>
        <p:nvSpPr>
          <p:cNvPr id="9" name="Dešinysis riestinis skliaustas 8">
            <a:extLst>
              <a:ext uri="{FF2B5EF4-FFF2-40B4-BE49-F238E27FC236}">
                <a16:creationId xmlns:a16="http://schemas.microsoft.com/office/drawing/2014/main" id="{28E687F4-12E4-4ABB-CF3D-EB97F04365C9}"/>
              </a:ext>
            </a:extLst>
          </p:cNvPr>
          <p:cNvSpPr/>
          <p:nvPr/>
        </p:nvSpPr>
        <p:spPr>
          <a:xfrm>
            <a:off x="10438487" y="2604255"/>
            <a:ext cx="993845" cy="1520687"/>
          </a:xfrm>
          <a:prstGeom prst="rightBrace">
            <a:avLst/>
          </a:prstGeom>
          <a:ln>
            <a:solidFill>
              <a:srgbClr val="C1678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9">
            <a:extLst>
              <a:ext uri="{FF2B5EF4-FFF2-40B4-BE49-F238E27FC236}">
                <a16:creationId xmlns:a16="http://schemas.microsoft.com/office/drawing/2014/main" id="{B88204E0-898F-6DDD-B4BF-75B157207A27}"/>
              </a:ext>
            </a:extLst>
          </p:cNvPr>
          <p:cNvSpPr txBox="1"/>
          <p:nvPr/>
        </p:nvSpPr>
        <p:spPr>
          <a:xfrm>
            <a:off x="11247070" y="2678098"/>
            <a:ext cx="600164" cy="1803040"/>
          </a:xfrm>
          <a:prstGeom prst="rect">
            <a:avLst/>
          </a:prstGeom>
          <a:solidFill>
            <a:srgbClr val="D1859D"/>
          </a:solidFill>
          <a:ln>
            <a:solidFill>
              <a:srgbClr val="C16784"/>
            </a:solidFill>
          </a:ln>
        </p:spPr>
        <p:txBody>
          <a:bodyPr vert="vert270" wrap="square" rtlCol="0">
            <a:spAutoFit/>
          </a:bodyPr>
          <a:lstStyle/>
          <a:p>
            <a:r>
              <a:rPr lang="lt-LT" sz="900"/>
              <a:t>Dėl GV atpirktos  elektros energijos, įskaitant kompensavimą, patirtos sąnaudos</a:t>
            </a:r>
            <a:endParaRPr lang="en-US" sz="900"/>
          </a:p>
        </p:txBody>
      </p:sp>
      <p:sp>
        <p:nvSpPr>
          <p:cNvPr id="12" name="TextBox 11">
            <a:extLst>
              <a:ext uri="{FF2B5EF4-FFF2-40B4-BE49-F238E27FC236}">
                <a16:creationId xmlns:a16="http://schemas.microsoft.com/office/drawing/2014/main" id="{FBAA420D-2C98-6E10-69CF-7C3EBF091D96}"/>
              </a:ext>
            </a:extLst>
          </p:cNvPr>
          <p:cNvSpPr txBox="1"/>
          <p:nvPr/>
        </p:nvSpPr>
        <p:spPr>
          <a:xfrm>
            <a:off x="11219907" y="1635106"/>
            <a:ext cx="600164" cy="965112"/>
          </a:xfrm>
          <a:prstGeom prst="rect">
            <a:avLst/>
          </a:prstGeom>
          <a:solidFill>
            <a:srgbClr val="6BCABA"/>
          </a:solidFill>
          <a:ln>
            <a:solidFill>
              <a:srgbClr val="6BCABA"/>
            </a:solidFill>
          </a:ln>
        </p:spPr>
        <p:txBody>
          <a:bodyPr vert="vert270" wrap="square" rtlCol="0">
            <a:spAutoFit/>
          </a:bodyPr>
          <a:lstStyle/>
          <a:p>
            <a:r>
              <a:rPr lang="lt-LT" sz="900"/>
              <a:t>Iš GV pagamintos elektros energijos gautos pajamos</a:t>
            </a:r>
            <a:endParaRPr lang="en-US" sz="900"/>
          </a:p>
        </p:txBody>
      </p:sp>
      <p:sp>
        <p:nvSpPr>
          <p:cNvPr id="7" name="TextBox 6">
            <a:extLst>
              <a:ext uri="{FF2B5EF4-FFF2-40B4-BE49-F238E27FC236}">
                <a16:creationId xmlns:a16="http://schemas.microsoft.com/office/drawing/2014/main" id="{5FAE0C5E-11CF-A92B-A73F-01B6C7555DBB}"/>
              </a:ext>
            </a:extLst>
          </p:cNvPr>
          <p:cNvSpPr txBox="1"/>
          <p:nvPr/>
        </p:nvSpPr>
        <p:spPr>
          <a:xfrm>
            <a:off x="312576" y="1246519"/>
            <a:ext cx="7567126" cy="630942"/>
          </a:xfrm>
          <a:prstGeom prst="rect">
            <a:avLst/>
          </a:prstGeom>
          <a:noFill/>
        </p:spPr>
        <p:txBody>
          <a:bodyPr wrap="square">
            <a:spAutoFit/>
          </a:bodyPr>
          <a:lstStyle/>
          <a:p>
            <a:r>
              <a:rPr lang="lt-LT" sz="1100" i="0" u="none" strike="noStrike" dirty="0">
                <a:solidFill>
                  <a:srgbClr val="FF0000"/>
                </a:solidFill>
                <a:effectLst/>
                <a:latin typeface="Aptos Narrow" panose="020B0004020202020204" pitchFamily="34" charset="0"/>
              </a:rPr>
              <a:t>Skirtumas tarp</a:t>
            </a:r>
          </a:p>
          <a:p>
            <a:r>
              <a:rPr lang="lt-LT" sz="1100" i="0" u="none" strike="noStrike" dirty="0">
                <a:solidFill>
                  <a:srgbClr val="FF0000"/>
                </a:solidFill>
                <a:effectLst/>
                <a:latin typeface="Aptos Narrow" panose="020B0004020202020204" pitchFamily="34" charset="0"/>
              </a:rPr>
              <a:t>pajamų ir sąnaudų</a:t>
            </a:r>
            <a:r>
              <a:rPr lang="lt-LT" sz="1200" dirty="0">
                <a:solidFill>
                  <a:srgbClr val="FF0000"/>
                </a:solidFill>
              </a:rPr>
              <a:t> </a:t>
            </a:r>
          </a:p>
          <a:p>
            <a:r>
              <a:rPr lang="lt-LT" sz="1100" i="0" u="none" strike="noStrike" dirty="0">
                <a:solidFill>
                  <a:srgbClr val="FF0000"/>
                </a:solidFill>
                <a:effectLst/>
                <a:latin typeface="Aptos Narrow" panose="020B0004020202020204" pitchFamily="34" charset="0"/>
              </a:rPr>
              <a:t>mln. EUR</a:t>
            </a:r>
            <a:r>
              <a:rPr lang="lt-LT" sz="1200" dirty="0"/>
              <a:t>                                          </a:t>
            </a:r>
            <a:r>
              <a:rPr lang="lt-LT" sz="1200" b="1" i="0" u="none" strike="noStrike" dirty="0">
                <a:solidFill>
                  <a:srgbClr val="FF0000"/>
                </a:solidFill>
                <a:effectLst/>
              </a:rPr>
              <a:t>-2,05                                         -2,6</a:t>
            </a:r>
            <a:r>
              <a:rPr lang="lt-LT" sz="1200" b="1" dirty="0">
                <a:solidFill>
                  <a:srgbClr val="FF0000"/>
                </a:solidFill>
              </a:rPr>
              <a:t>            </a:t>
            </a:r>
            <a:r>
              <a:rPr lang="lt-LT" sz="1200" b="1" i="0" u="none" strike="noStrike" dirty="0">
                <a:solidFill>
                  <a:srgbClr val="FF0000"/>
                </a:solidFill>
                <a:effectLst/>
              </a:rPr>
              <a:t>                            -19,8</a:t>
            </a:r>
            <a:r>
              <a:rPr lang="lt-LT" sz="1200" b="1" dirty="0">
                <a:solidFill>
                  <a:srgbClr val="FF0000"/>
                </a:solidFill>
              </a:rPr>
              <a:t>                                      </a:t>
            </a:r>
            <a:r>
              <a:rPr lang="lt-LT" sz="1200" b="1" i="0" u="none" strike="noStrike" dirty="0">
                <a:solidFill>
                  <a:srgbClr val="FF0000"/>
                </a:solidFill>
                <a:effectLst/>
              </a:rPr>
              <a:t>-31,23</a:t>
            </a:r>
            <a:endParaRPr lang="en-US" sz="1200" b="1" dirty="0">
              <a:solidFill>
                <a:srgbClr val="FF0000"/>
              </a:solidFill>
            </a:endParaRPr>
          </a:p>
        </p:txBody>
      </p:sp>
      <p:graphicFrame>
        <p:nvGraphicFramePr>
          <p:cNvPr id="14" name="Turinio vietos rezervavimo ženklas 13">
            <a:extLst>
              <a:ext uri="{FF2B5EF4-FFF2-40B4-BE49-F238E27FC236}">
                <a16:creationId xmlns:a16="http://schemas.microsoft.com/office/drawing/2014/main" id="{057B7560-84BB-7A88-6523-7411AF8F0B87}"/>
              </a:ext>
            </a:extLst>
          </p:cNvPr>
          <p:cNvGraphicFramePr>
            <a:graphicFrameLocks noGrp="1"/>
          </p:cNvGraphicFramePr>
          <p:nvPr>
            <p:ph idx="1"/>
            <p:extLst>
              <p:ext uri="{D42A27DB-BD31-4B8C-83A1-F6EECF244321}">
                <p14:modId xmlns:p14="http://schemas.microsoft.com/office/powerpoint/2010/main" val="658545855"/>
              </p:ext>
            </p:extLst>
          </p:nvPr>
        </p:nvGraphicFramePr>
        <p:xfrm>
          <a:off x="726752" y="1639144"/>
          <a:ext cx="10760995" cy="4872279"/>
        </p:xfrm>
        <a:graphic>
          <a:graphicData uri="http://schemas.openxmlformats.org/drawingml/2006/chart">
            <c:chart xmlns:c="http://schemas.openxmlformats.org/drawingml/2006/chart" xmlns:r="http://schemas.openxmlformats.org/officeDocument/2006/relationships" r:id="rId2"/>
          </a:graphicData>
        </a:graphic>
      </p:graphicFrame>
      <p:sp>
        <p:nvSpPr>
          <p:cNvPr id="11" name="TextBox 10">
            <a:extLst>
              <a:ext uri="{FF2B5EF4-FFF2-40B4-BE49-F238E27FC236}">
                <a16:creationId xmlns:a16="http://schemas.microsoft.com/office/drawing/2014/main" id="{108A932B-198B-A3FB-DA8D-5D55450C724B}"/>
              </a:ext>
            </a:extLst>
          </p:cNvPr>
          <p:cNvSpPr txBox="1"/>
          <p:nvPr/>
        </p:nvSpPr>
        <p:spPr>
          <a:xfrm>
            <a:off x="312576" y="689512"/>
            <a:ext cx="7483150" cy="677108"/>
          </a:xfrm>
          <a:prstGeom prst="rect">
            <a:avLst/>
          </a:prstGeom>
          <a:noFill/>
        </p:spPr>
        <p:txBody>
          <a:bodyPr wrap="square" lIns="91440" tIns="45720" rIns="91440" bIns="45720" rtlCol="0" anchor="t">
            <a:spAutoFit/>
          </a:bodyPr>
          <a:lstStyle/>
          <a:p>
            <a:r>
              <a:rPr lang="lt-LT" sz="1200" noProof="0" dirty="0">
                <a:solidFill>
                  <a:srgbClr val="002060"/>
                </a:solidFill>
              </a:rPr>
              <a:t>Skirtumas, </a:t>
            </a:r>
            <a:endParaRPr lang="en-US" sz="1200" noProof="0" dirty="0">
              <a:solidFill>
                <a:srgbClr val="002060"/>
              </a:solidFill>
            </a:endParaRPr>
          </a:p>
          <a:p>
            <a:r>
              <a:rPr lang="lt-LT" sz="1200" noProof="0" dirty="0">
                <a:solidFill>
                  <a:srgbClr val="002060"/>
                </a:solidFill>
              </a:rPr>
              <a:t>tenkantis 1 kWh/ct</a:t>
            </a:r>
            <a:r>
              <a:rPr lang="en-US" sz="1200" noProof="0" dirty="0">
                <a:solidFill>
                  <a:srgbClr val="002060"/>
                </a:solidFill>
              </a:rPr>
              <a:t>   </a:t>
            </a:r>
            <a:r>
              <a:rPr lang="lt-LT" sz="1200" noProof="0" dirty="0">
                <a:solidFill>
                  <a:srgbClr val="002060"/>
                </a:solidFill>
              </a:rPr>
              <a:t>               </a:t>
            </a:r>
            <a:r>
              <a:rPr lang="en-US" sz="1200" noProof="0" dirty="0">
                <a:solidFill>
                  <a:srgbClr val="002060"/>
                </a:solidFill>
              </a:rPr>
              <a:t> </a:t>
            </a:r>
            <a:r>
              <a:rPr lang="en-US" sz="1400" b="0" i="0" u="none" strike="noStrike" dirty="0">
                <a:solidFill>
                  <a:srgbClr val="002060"/>
                </a:solidFill>
                <a:effectLst/>
              </a:rPr>
              <a:t>-</a:t>
            </a:r>
            <a:r>
              <a:rPr lang="lt-LT" sz="1400" b="0" i="0" u="none" strike="noStrike" dirty="0">
                <a:solidFill>
                  <a:srgbClr val="002060"/>
                </a:solidFill>
                <a:effectLst/>
              </a:rPr>
              <a:t>2,60	</a:t>
            </a:r>
            <a:r>
              <a:rPr lang="en-US" sz="1400" b="0" i="0" u="none" strike="noStrike" dirty="0">
                <a:solidFill>
                  <a:srgbClr val="002060"/>
                </a:solidFill>
                <a:effectLst/>
              </a:rPr>
              <a:t>               </a:t>
            </a:r>
            <a:r>
              <a:rPr lang="lt-LT" sz="1400" b="0" i="0" u="none" strike="noStrike" dirty="0">
                <a:solidFill>
                  <a:srgbClr val="002060"/>
                </a:solidFill>
                <a:effectLst/>
              </a:rPr>
              <a:t>-1,16	</a:t>
            </a:r>
            <a:r>
              <a:rPr lang="en-US" sz="1400" b="0" i="0" u="none" strike="noStrike" dirty="0">
                <a:solidFill>
                  <a:srgbClr val="002060"/>
                </a:solidFill>
                <a:effectLst/>
              </a:rPr>
              <a:t>                                  </a:t>
            </a:r>
            <a:r>
              <a:rPr lang="lt-LT" sz="1400" b="0" i="0" u="none" strike="noStrike" dirty="0">
                <a:solidFill>
                  <a:srgbClr val="002060"/>
                </a:solidFill>
                <a:effectLst/>
              </a:rPr>
              <a:t>-2,70	</a:t>
            </a:r>
            <a:r>
              <a:rPr lang="en-US" sz="1400" b="0" i="0" u="none" strike="noStrike" dirty="0">
                <a:solidFill>
                  <a:srgbClr val="002060"/>
                </a:solidFill>
                <a:effectLst/>
              </a:rPr>
              <a:t>                            </a:t>
            </a:r>
            <a:r>
              <a:rPr lang="lt-LT" sz="1400" b="0" i="0" u="none" strike="noStrike" dirty="0">
                <a:solidFill>
                  <a:srgbClr val="002060"/>
                </a:solidFill>
                <a:effectLst/>
              </a:rPr>
              <a:t>-2,71</a:t>
            </a:r>
          </a:p>
          <a:p>
            <a:endParaRPr lang="lt-LT" sz="1200" noProof="0" dirty="0">
              <a:solidFill>
                <a:srgbClr val="002060"/>
              </a:solidFill>
            </a:endParaRPr>
          </a:p>
        </p:txBody>
      </p:sp>
    </p:spTree>
    <p:extLst>
      <p:ext uri="{BB962C8B-B14F-4D97-AF65-F5344CB8AC3E}">
        <p14:creationId xmlns:p14="http://schemas.microsoft.com/office/powerpoint/2010/main" val="1203634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E2E2ABE8-EBD9-339F-5702-DA759781A92E}"/>
              </a:ext>
            </a:extLst>
          </p:cNvPr>
          <p:cNvSpPr>
            <a:spLocks noGrp="1"/>
          </p:cNvSpPr>
          <p:nvPr>
            <p:ph type="title"/>
          </p:nvPr>
        </p:nvSpPr>
        <p:spPr>
          <a:xfrm>
            <a:off x="838200" y="365125"/>
            <a:ext cx="10515600" cy="1325563"/>
          </a:xfrm>
        </p:spPr>
        <p:txBody>
          <a:bodyPr/>
          <a:lstStyle/>
          <a:p>
            <a:r>
              <a:rPr lang="fi-FI" sz="3600"/>
              <a:t>GV įtaka elektros energijos </a:t>
            </a:r>
            <a:r>
              <a:rPr lang="lt-LT" sz="3600"/>
              <a:t>energetikos sistemai</a:t>
            </a:r>
            <a:endParaRPr lang="en-US" sz="3600"/>
          </a:p>
        </p:txBody>
      </p:sp>
      <p:sp>
        <p:nvSpPr>
          <p:cNvPr id="9" name="TextBox 8">
            <a:extLst>
              <a:ext uri="{FF2B5EF4-FFF2-40B4-BE49-F238E27FC236}">
                <a16:creationId xmlns:a16="http://schemas.microsoft.com/office/drawing/2014/main" id="{EF825158-D773-A012-6978-6AD876574978}"/>
              </a:ext>
            </a:extLst>
          </p:cNvPr>
          <p:cNvSpPr txBox="1"/>
          <p:nvPr/>
        </p:nvSpPr>
        <p:spPr>
          <a:xfrm>
            <a:off x="212095" y="948690"/>
            <a:ext cx="4331330" cy="5632311"/>
          </a:xfrm>
          <a:prstGeom prst="rect">
            <a:avLst/>
          </a:prstGeom>
          <a:noFill/>
        </p:spPr>
        <p:txBody>
          <a:bodyPr wrap="square">
            <a:spAutoFit/>
          </a:bodyPr>
          <a:lstStyle/>
          <a:p>
            <a:pPr marL="285750" indent="-285750" algn="just">
              <a:buFont typeface="Arial" panose="020B0604020202020204" pitchFamily="34" charset="0"/>
              <a:buChar char="•"/>
            </a:pPr>
            <a:r>
              <a:rPr lang="lt-LT"/>
              <a:t>Kainos yra žemiausios 13-15 val., kai gamyba didžiausia, tačiau vakare (21-22 val.) kainos pakyla, kadangi saulės gamyba dingsta, tačiau paklausa išlieka.</a:t>
            </a:r>
          </a:p>
          <a:p>
            <a:pPr marL="285750" indent="-285750" algn="just">
              <a:buFont typeface="Arial" panose="020B0604020202020204" pitchFamily="34" charset="0"/>
              <a:buChar char="•"/>
            </a:pPr>
            <a:r>
              <a:rPr lang="lt-LT"/>
              <a:t>Elektros rinkos modeliavimo rezultatai rodo, jog +1,5 GW saulės energijos gamyba vidutinę metinę elektros kainą sumažina 1,1 Eur/MWh. </a:t>
            </a:r>
          </a:p>
          <a:p>
            <a:pPr marL="285750" indent="-285750" algn="just">
              <a:buFont typeface="Arial" panose="020B0604020202020204" pitchFamily="34" charset="0"/>
              <a:buChar char="•"/>
            </a:pPr>
            <a:r>
              <a:rPr lang="lt-LT"/>
              <a:t>Preliminariais vertinimais dėl sumažėjusių biržos kainų ir išaugusio gaminančių vartotojų skaičiaus, nepriklausomų tiekėjų gautos naudos, kitų gamintojų nuostolio dėl nepagaminto elektros energijos kiekio ir mažesnės biržos kainos bei perkrovų pajamų, susidaro apie </a:t>
            </a:r>
            <a:r>
              <a:rPr lang="lt-LT" b="1"/>
              <a:t>11 mln. Eur </a:t>
            </a:r>
            <a:r>
              <a:rPr lang="lt-LT"/>
              <a:t>nauda. </a:t>
            </a:r>
          </a:p>
          <a:p>
            <a:pPr marL="285750" indent="-285750" algn="just">
              <a:buFont typeface="Arial" panose="020B0604020202020204" pitchFamily="34" charset="0"/>
              <a:buChar char="•"/>
            </a:pPr>
            <a:r>
              <a:rPr lang="lt-LT"/>
              <a:t>Nepriklausomų tiekėjų patiriami nuostoliai dėl elektros energijos atpirkimo – </a:t>
            </a:r>
            <a:r>
              <a:rPr lang="lt-LT" b="1"/>
              <a:t>15,68 mln. Eur.</a:t>
            </a:r>
          </a:p>
        </p:txBody>
      </p:sp>
      <p:graphicFrame>
        <p:nvGraphicFramePr>
          <p:cNvPr id="10" name="Chart 3">
            <a:extLst>
              <a:ext uri="{FF2B5EF4-FFF2-40B4-BE49-F238E27FC236}">
                <a16:creationId xmlns:a16="http://schemas.microsoft.com/office/drawing/2014/main" id="{3B9040AB-824C-4A08-94CC-7705E0ED5842}"/>
              </a:ext>
            </a:extLst>
          </p:cNvPr>
          <p:cNvGraphicFramePr>
            <a:graphicFrameLocks/>
          </p:cNvGraphicFramePr>
          <p:nvPr>
            <p:extLst>
              <p:ext uri="{D42A27DB-BD31-4B8C-83A1-F6EECF244321}">
                <p14:modId xmlns:p14="http://schemas.microsoft.com/office/powerpoint/2010/main" val="1494941836"/>
              </p:ext>
            </p:extLst>
          </p:nvPr>
        </p:nvGraphicFramePr>
        <p:xfrm>
          <a:off x="4351352" y="1690688"/>
          <a:ext cx="7752378" cy="398820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65406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15AE613D-093C-C75B-45F4-AE62BA95A039}"/>
              </a:ext>
            </a:extLst>
          </p:cNvPr>
          <p:cNvSpPr>
            <a:spLocks noGrp="1"/>
          </p:cNvSpPr>
          <p:nvPr>
            <p:ph type="title"/>
          </p:nvPr>
        </p:nvSpPr>
        <p:spPr>
          <a:xfrm>
            <a:off x="838200" y="365125"/>
            <a:ext cx="10515600" cy="1325563"/>
          </a:xfrm>
        </p:spPr>
        <p:txBody>
          <a:bodyPr anchor="t">
            <a:normAutofit/>
          </a:bodyPr>
          <a:lstStyle/>
          <a:p>
            <a:r>
              <a:rPr lang="lt-LT"/>
              <a:t>Pasiūlymai problemai spręsti</a:t>
            </a:r>
            <a:endParaRPr lang="en-US"/>
          </a:p>
        </p:txBody>
      </p:sp>
      <p:sp>
        <p:nvSpPr>
          <p:cNvPr id="3" name="Turinio vietos rezervavimo ženklas 2">
            <a:extLst>
              <a:ext uri="{FF2B5EF4-FFF2-40B4-BE49-F238E27FC236}">
                <a16:creationId xmlns:a16="http://schemas.microsoft.com/office/drawing/2014/main" id="{1DEA0661-2962-1962-8031-149D2AB3EE10}"/>
              </a:ext>
            </a:extLst>
          </p:cNvPr>
          <p:cNvSpPr>
            <a:spLocks noGrp="1"/>
          </p:cNvSpPr>
          <p:nvPr>
            <p:ph sz="half" idx="1"/>
          </p:nvPr>
        </p:nvSpPr>
        <p:spPr>
          <a:xfrm>
            <a:off x="838200" y="1825625"/>
            <a:ext cx="5181600" cy="4351338"/>
          </a:xfrm>
        </p:spPr>
        <p:txBody>
          <a:bodyPr>
            <a:normAutofit/>
          </a:bodyPr>
          <a:lstStyle/>
          <a:p>
            <a:pPr marL="0" indent="0">
              <a:buNone/>
            </a:pPr>
            <a:r>
              <a:rPr lang="lt-LT" noProof="0"/>
              <a:t> </a:t>
            </a:r>
            <a:endParaRPr lang="en-US"/>
          </a:p>
        </p:txBody>
      </p:sp>
      <p:graphicFrame>
        <p:nvGraphicFramePr>
          <p:cNvPr id="4" name="Turinio vietos rezervavimo ženklas 3">
            <a:extLst>
              <a:ext uri="{FF2B5EF4-FFF2-40B4-BE49-F238E27FC236}">
                <a16:creationId xmlns:a16="http://schemas.microsoft.com/office/drawing/2014/main" id="{45456720-A079-12FB-DF87-041F4FE4C93F}"/>
              </a:ext>
            </a:extLst>
          </p:cNvPr>
          <p:cNvGraphicFramePr>
            <a:graphicFrameLocks noGrp="1"/>
          </p:cNvGraphicFramePr>
          <p:nvPr>
            <p:ph sz="half" idx="2"/>
            <p:extLst>
              <p:ext uri="{D42A27DB-BD31-4B8C-83A1-F6EECF244321}">
                <p14:modId xmlns:p14="http://schemas.microsoft.com/office/powerpoint/2010/main" val="395215061"/>
              </p:ext>
            </p:extLst>
          </p:nvPr>
        </p:nvGraphicFramePr>
        <p:xfrm>
          <a:off x="837701" y="1536795"/>
          <a:ext cx="10515600" cy="4665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12754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Viesas xmlns="e46cb747-5011-47ae-b7c1-c85f05896fcf">true</Viesas>
    <TemplateUrl xmlns="http://schemas.microsoft.com/sharepoint/v3" xsi:nil="true"/>
    <rusiavimas xmlns="e46cb747-5011-47ae-b7c1-c85f05896fcf" xsi:nil="true"/>
    <Pagrindinis xmlns="e46cb747-5011-47ae-b7c1-c85f05896fcf">false</Pagrindinis>
    <Antrinis xmlns="e46cb747-5011-47ae-b7c1-c85f05896fcf">true</Antrinis>
    <xd_ProgID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0B7028C022D7F345A60887BB29820B25" ma:contentTypeVersion="2" ma:contentTypeDescription="" ma:contentTypeScope="" ma:versionID="ea5de3f56ab1e6ee9358ef28bc222931">
  <xsd:schema xmlns:xsd="http://www.w3.org/2001/XMLSchema" xmlns:xs="http://www.w3.org/2001/XMLSchema" xmlns:p="http://schemas.microsoft.com/office/2006/metadata/properties" xmlns:ns1="http://schemas.microsoft.com/sharepoint/v3" xmlns:ns2="e46cb747-5011-47ae-b7c1-c85f05896fcf" targetNamespace="http://schemas.microsoft.com/office/2006/metadata/properties" ma:root="true" ma:fieldsID="5094b8d2013bb9f9e43fe69bd1c9cf3d" ns1:_="" ns2:_="">
    <xsd:import namespace="http://schemas.microsoft.com/sharepoint/v3"/>
    <xsd:import namespace="e46cb747-5011-47ae-b7c1-c85f05896fcf"/>
    <xsd:element name="properties">
      <xsd:complexType>
        <xsd:sequence>
          <xsd:element name="documentManagement">
            <xsd:complexType>
              <xsd:all>
                <xsd:element ref="ns2:Viesas" minOccurs="0"/>
                <xsd:element ref="ns2:Pagrindinis" minOccurs="0"/>
                <xsd:element ref="ns2:Antrinis"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6" nillable="true" ma:displayName="HTML failo saitas" ma:hidden="true" ma:internalName="xd_ProgID">
      <xsd:simpleType>
        <xsd:restriction base="dms:Text"/>
      </xsd:simpleType>
    </xsd:element>
    <xsd:element name="TemplateUrl" ma:index="7" nillable="true" ma:displayName="Šablono saitas" ma:hidden="true" ma:internalName="TemplateUrl">
      <xsd:simpleType>
        <xsd:restriction base="dms:Text"/>
      </xsd:simpleType>
    </xsd:element>
    <xsd:element name="xd_Signature" ma:index="8"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e46cb747-5011-47ae-b7c1-c85f05896fcf"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9" nillable="true" ma:displayName="Rūšiavimas" ma:internalName="rusiavimas"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AB4BD5B-A483-4042-97E7-C848476A5DEC}">
  <ds:schemaRefs>
    <ds:schemaRef ds:uri="http://schemas.microsoft.com/sharepoint/v3/contenttype/forms"/>
  </ds:schemaRefs>
</ds:datastoreItem>
</file>

<file path=customXml/itemProps2.xml><?xml version="1.0" encoding="utf-8"?>
<ds:datastoreItem xmlns:ds="http://schemas.openxmlformats.org/officeDocument/2006/customXml" ds:itemID="{3AEAB402-AA4B-4001-8E91-724FC72AB11A}">
  <ds:schemaRefs>
    <ds:schemaRef ds:uri="29e7eb3f-155a-450d-904e-359070550a65"/>
    <ds:schemaRef ds:uri="5dea7bed-63bd-4b8d-9669-0b4599cc90e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C4BF2F6-3FD5-4239-915B-9F1B7DB01EA4}"/>
</file>

<file path=docProps/app.xml><?xml version="1.0" encoding="utf-8"?>
<Properties xmlns="http://schemas.openxmlformats.org/officeDocument/2006/extended-properties" xmlns:vt="http://schemas.openxmlformats.org/officeDocument/2006/docPropsVTypes">
  <Template/>
  <TotalTime>0</TotalTime>
  <Words>342</Words>
  <Application>Microsoft Office PowerPoint</Application>
  <PresentationFormat>Plačiaekranė</PresentationFormat>
  <Paragraphs>48</Paragraphs>
  <Slides>5</Slides>
  <Notes>4</Notes>
  <HiddenSlides>0</HiddenSlides>
  <MMClips>0</MMClips>
  <ScaleCrop>false</ScaleCrop>
  <HeadingPairs>
    <vt:vector size="6" baseType="variant">
      <vt:variant>
        <vt:lpstr>Naudojami šriftai</vt:lpstr>
      </vt:variant>
      <vt:variant>
        <vt:i4>4</vt:i4>
      </vt:variant>
      <vt:variant>
        <vt:lpstr>Tema</vt:lpstr>
      </vt:variant>
      <vt:variant>
        <vt:i4>1</vt:i4>
      </vt:variant>
      <vt:variant>
        <vt:lpstr>Skaidrių pavadinimai</vt:lpstr>
      </vt:variant>
      <vt:variant>
        <vt:i4>5</vt:i4>
      </vt:variant>
    </vt:vector>
  </HeadingPairs>
  <TitlesOfParts>
    <vt:vector size="10" baseType="lpstr">
      <vt:lpstr>Aptos Narrow</vt:lpstr>
      <vt:lpstr>Arial</vt:lpstr>
      <vt:lpstr>Calibri</vt:lpstr>
      <vt:lpstr>Corbel</vt:lpstr>
      <vt:lpstr>Office Theme</vt:lpstr>
      <vt:lpstr>NET patiriamų nuostolių analizė turint gaminančius vartotojus </vt:lpstr>
      <vt:lpstr>Gaminančių vartotojų duomenys</vt:lpstr>
      <vt:lpstr>Tiekėjų iš GV gautos pajamos ir patirtos sąnaudos 2021-2025 m. </vt:lpstr>
      <vt:lpstr>GV įtaka elektros energijos energetikos sistemai</vt:lpstr>
      <vt:lpstr>Pasiūlymai problemai spręsti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Energetikos sektoriaus plėtros tendencijos</dc:title>
  <dc:creator>Inga Žilienė</dc:creator>
  <cp:lastModifiedBy>Laima Kasparavičiūtė</cp:lastModifiedBy>
  <cp:revision>2</cp:revision>
  <dcterms:created xsi:type="dcterms:W3CDTF">2020-02-18T14:26:22Z</dcterms:created>
  <dcterms:modified xsi:type="dcterms:W3CDTF">2025-06-18T09:19:58Z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0x01010030D9DBA0AD9F4678BDDB4D5C3B1BB0E2000B7028C022D7F345A60887BB29820B25</vt:lpwstr>
  </property>
</Properties>
</file>