
<file path=[Content_Types].xml><?xml version="1.0" encoding="utf-8"?>
<Types xmlns="http://schemas.openxmlformats.org/package/2006/content-types">
  <Default Extension="fntdata" ContentType="application/x-fontdata"/>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1" r:id="rId3"/>
  </p:sldMasterIdLst>
  <p:notesMasterIdLst>
    <p:notesMasterId r:id="rId18"/>
  </p:notesMasterIdLst>
  <p:handoutMasterIdLst>
    <p:handoutMasterId r:id="rId19"/>
  </p:handoutMasterIdLst>
  <p:sldIdLst>
    <p:sldId id="335" r:id="rId4"/>
    <p:sldId id="1033" r:id="rId5"/>
    <p:sldId id="1034" r:id="rId6"/>
    <p:sldId id="1024" r:id="rId7"/>
    <p:sldId id="548" r:id="rId8"/>
    <p:sldId id="1023" r:id="rId9"/>
    <p:sldId id="1026" r:id="rId10"/>
    <p:sldId id="1020" r:id="rId11"/>
    <p:sldId id="1035" r:id="rId12"/>
    <p:sldId id="381" r:id="rId13"/>
    <p:sldId id="1036" r:id="rId14"/>
    <p:sldId id="1029" r:id="rId15"/>
    <p:sldId id="1037" r:id="rId16"/>
    <p:sldId id="336" r:id="rId17"/>
  </p:sldIdLst>
  <p:sldSz cx="12192000" cy="6858000"/>
  <p:notesSz cx="6797675" cy="9926638"/>
  <p:embeddedFontLst>
    <p:embeddedFont>
      <p:font typeface="Trebuchet MS" panose="020B0603020202020204" pitchFamily="34" charset="0"/>
      <p:regular r:id="rId20"/>
      <p:bold r:id="rId21"/>
      <p:italic r:id="rId22"/>
      <p:boldItalic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6">
          <p15:clr>
            <a:srgbClr val="A4A3A4"/>
          </p15:clr>
        </p15:guide>
        <p15:guide id="2" pos="214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 initials="" lastIdx="4" clrIdx="0"/>
  <p:cmAuthor id="1" name="RIČKIENĖ, Živilė | Turto bankas" initials="RŽ|Tb" lastIdx="1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17D"/>
    <a:srgbClr val="003300"/>
    <a:srgbClr val="FFEFBF"/>
    <a:srgbClr val="17036C"/>
    <a:srgbClr val="B3DCE9"/>
    <a:srgbClr val="BADCE9"/>
    <a:srgbClr val="66CCFF"/>
    <a:srgbClr val="7AF2DB"/>
    <a:srgbClr val="9AEAE8"/>
    <a:srgbClr val="7EE2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B0448D-0979-C758-4DF6-0863E1F70849}" v="4249" dt="2025-05-16T07:03:16.781"/>
    <p1510:client id="{D6ACA932-167D-5F67-EB94-A7100B6827F4}" v="1698" dt="2025-05-15T16:13:16.761"/>
    <p1510:client id="{D93826D6-9D80-CF2C-069D-4FD46246023D}" v="640" dt="2025-05-15T15:17:54.474"/>
    <p1510:client id="{DE896A00-4FC6-7D5B-4E9A-55A1461DC60D}" v="955" dt="2025-05-16T07:11:14.575"/>
  </p1510:revLst>
</p1510:revInfo>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Vidutinis stilius 2 – paryškinimas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6E25E649-3F16-4E02-A733-19D2CDBF48F0}" styleName="Vidutinis stilius 3 – paryškinimas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9D7B26C5-4107-4FEC-AEDC-1716B250A1EF}" styleName="Šviesus stilius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73A0DAA-6AF3-43AB-8588-CEC1D06C72B9}" styleName="Vidutinis stiliu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Vidutinis stilius 2 – paryškinima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Vidutinis stilius 2 – paryškinima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720" y="82"/>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guide orient="horz" pos="3126"/>
        <p:guide pos="2141"/>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notesMaster" Target="notesMasters/notesMaster1.xml"/><Relationship Id="rId26" Type="http://schemas.openxmlformats.org/officeDocument/2006/relationships/viewProps" Target="viewProps.xml"/><Relationship Id="rId3" Type="http://schemas.openxmlformats.org/officeDocument/2006/relationships/slideMaster" Target="slideMasters/slideMaster1.xml"/><Relationship Id="rId21" Type="http://schemas.openxmlformats.org/officeDocument/2006/relationships/font" Target="fonts/font2.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font" Target="fonts/font1.fntdata"/><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commentAuthors" Target="commen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4.fntdata"/><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3.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Antraštės vietos rezervavimo ženklas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lt-LT"/>
          </a:p>
        </p:txBody>
      </p:sp>
      <p:sp>
        <p:nvSpPr>
          <p:cNvPr id="3" name="Datos vietos rezervavimo ženklas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448F40E7-5104-4007-A17D-87F6E82EEB5D}" type="datetimeFigureOut">
              <a:rPr lang="lt-LT" smtClean="0">
                <a:latin typeface="Trebuchet MS" panose="020B0603020202020204" pitchFamily="34" charset="0"/>
              </a:rPr>
              <a:t>2026-04-28</a:t>
            </a:fld>
            <a:endParaRPr lang="lt-LT">
              <a:latin typeface="Trebuchet MS" panose="020B0603020202020204" pitchFamily="34" charset="0"/>
            </a:endParaRPr>
          </a:p>
        </p:txBody>
      </p:sp>
      <p:sp>
        <p:nvSpPr>
          <p:cNvPr id="4" name="Poraštės vietos rezervavimo ženklas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lt-LT"/>
          </a:p>
        </p:txBody>
      </p:sp>
      <p:sp>
        <p:nvSpPr>
          <p:cNvPr id="5" name="Skaidrės numerio vietos rezervavimo ženklas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096A7C7C-BED6-4A13-9DE7-5EEE60E784DE}" type="slidenum">
              <a:rPr lang="lt-LT" smtClean="0"/>
              <a:t>‹#›</a:t>
            </a:fld>
            <a:endParaRPr lang="lt-LT"/>
          </a:p>
        </p:txBody>
      </p:sp>
    </p:spTree>
    <p:extLst>
      <p:ext uri="{BB962C8B-B14F-4D97-AF65-F5344CB8AC3E}">
        <p14:creationId xmlns:p14="http://schemas.microsoft.com/office/powerpoint/2010/main" val="2001078645"/>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92075" y="744538"/>
            <a:ext cx="6615113" cy="3722687"/>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79768" y="4715153"/>
            <a:ext cx="5438139" cy="4466987"/>
          </a:xfrm>
          <a:prstGeom prst="rect">
            <a:avLst/>
          </a:prstGeom>
          <a:noFill/>
          <a:ln>
            <a:noFill/>
          </a:ln>
        </p:spPr>
        <p:txBody>
          <a:bodyPr lIns="91425" tIns="91425" rIns="91425" bIns="91425" anchor="t" anchorCtr="0"/>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a:endParaRPr/>
          </a:p>
        </p:txBody>
      </p:sp>
    </p:spTree>
    <p:extLst>
      <p:ext uri="{BB962C8B-B14F-4D97-AF65-F5344CB8AC3E}">
        <p14:creationId xmlns:p14="http://schemas.microsoft.com/office/powerpoint/2010/main" val="2172156410"/>
      </p:ext>
    </p:extLst>
  </p:cSld>
  <p:clrMap bg1="lt1" tx1="dk1" bg2="dk2" tx2="lt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Shape 108"/>
          <p:cNvSpPr txBox="1">
            <a:spLocks noGrp="1"/>
          </p:cNvSpPr>
          <p:nvPr>
            <p:ph type="body" idx="1"/>
          </p:nvPr>
        </p:nvSpPr>
        <p:spPr>
          <a:xfrm>
            <a:off x="679768" y="4715153"/>
            <a:ext cx="5438139" cy="4466987"/>
          </a:xfrm>
          <a:prstGeom prst="rect">
            <a:avLst/>
          </a:prstGeom>
          <a:noFill/>
          <a:ln>
            <a:noFill/>
          </a:ln>
        </p:spPr>
        <p:txBody>
          <a:bodyPr lIns="91425" tIns="91425" rIns="91425" bIns="91425" anchor="ctr" anchorCtr="0">
            <a:noAutofit/>
          </a:bodyPr>
          <a:lstStyle/>
          <a:p>
            <a:pPr lvl="0">
              <a:spcBef>
                <a:spcPts val="0"/>
              </a:spcBef>
              <a:buNone/>
            </a:pPr>
            <a:endParaRPr/>
          </a:p>
        </p:txBody>
      </p:sp>
      <p:sp>
        <p:nvSpPr>
          <p:cNvPr id="109" name="Shape 109"/>
          <p:cNvSpPr>
            <a:spLocks noGrp="1" noRot="1" noChangeAspect="1"/>
          </p:cNvSpPr>
          <p:nvPr>
            <p:ph type="sldImg" idx="2"/>
          </p:nvPr>
        </p:nvSpPr>
        <p:spPr>
          <a:xfrm>
            <a:off x="92075" y="744538"/>
            <a:ext cx="6615113" cy="3722687"/>
          </a:xfrm>
          <a:custGeom>
            <a:avLst/>
            <a:gdLst/>
            <a:ahLst/>
            <a:cxnLst/>
            <a:rect l="0" t="0" r="0" b="0"/>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asirinktinis maketas">
    <p:spTree>
      <p:nvGrpSpPr>
        <p:cNvPr id="1" name=""/>
        <p:cNvGrpSpPr/>
        <p:nvPr/>
      </p:nvGrpSpPr>
      <p:grpSpPr>
        <a:xfrm>
          <a:off x="0" y="0"/>
          <a:ext cx="0" cy="0"/>
          <a:chOff x="0" y="0"/>
          <a:chExt cx="0" cy="0"/>
        </a:xfrm>
      </p:grpSpPr>
      <p:sp>
        <p:nvSpPr>
          <p:cNvPr id="8" name="Shape 8"/>
          <p:cNvSpPr txBox="1">
            <a:spLocks noGrp="1"/>
          </p:cNvSpPr>
          <p:nvPr>
            <p:ph type="dt" idx="2"/>
          </p:nvPr>
        </p:nvSpPr>
        <p:spPr>
          <a:xfrm>
            <a:off x="615175" y="6356350"/>
            <a:ext cx="2743199" cy="365125"/>
          </a:xfrm>
          <a:prstGeom prst="rect">
            <a:avLst/>
          </a:prstGeom>
          <a:noFill/>
          <a:ln>
            <a:noFill/>
          </a:ln>
        </p:spPr>
        <p:txBody>
          <a:bodyPr lIns="91425" tIns="91425" rIns="91425" bIns="91425" anchor="ctr" anchorCtr="0"/>
          <a:lstStyle>
            <a:lvl1pPr marL="0" marR="0" lvl="0" indent="0" algn="l" rtl="0">
              <a:spcBef>
                <a:spcPts val="0"/>
              </a:spcBef>
              <a:buNone/>
              <a:defRPr sz="1200" b="0" i="0" u="none" strike="noStrike" cap="none">
                <a:solidFill>
                  <a:srgbClr val="FFFFFF"/>
                </a:solidFill>
                <a:latin typeface="Trebuchet MS"/>
                <a:ea typeface="Trebuchet MS"/>
                <a:cs typeface="Trebuchet MS"/>
                <a:sym typeface="Trebuchet MS"/>
              </a:defRPr>
            </a:lvl1pPr>
            <a:lvl2pPr marL="457200" marR="0" lvl="1" indent="0" algn="l" rtl="0">
              <a:spcBef>
                <a:spcPts val="0"/>
              </a:spcBef>
              <a:buNone/>
              <a:defRPr sz="1800" b="0" i="0" u="none" strike="noStrike" cap="none">
                <a:solidFill>
                  <a:schemeClr val="dk1"/>
                </a:solidFill>
                <a:latin typeface="Trebuchet MS"/>
                <a:ea typeface="Trebuchet MS"/>
                <a:cs typeface="Trebuchet MS"/>
                <a:sym typeface="Trebuchet MS"/>
              </a:defRPr>
            </a:lvl2pPr>
            <a:lvl3pPr marL="914400" marR="0" lvl="2" indent="0" algn="l" rtl="0">
              <a:spcBef>
                <a:spcPts val="0"/>
              </a:spcBef>
              <a:buNone/>
              <a:defRPr sz="1800" b="0" i="0" u="none" strike="noStrike" cap="none">
                <a:solidFill>
                  <a:schemeClr val="dk1"/>
                </a:solidFill>
                <a:latin typeface="Trebuchet MS"/>
                <a:ea typeface="Trebuchet MS"/>
                <a:cs typeface="Trebuchet MS"/>
                <a:sym typeface="Trebuchet MS"/>
              </a:defRPr>
            </a:lvl3pPr>
            <a:lvl4pPr marL="1371600" marR="0" lvl="3" indent="0" algn="l" rtl="0">
              <a:spcBef>
                <a:spcPts val="0"/>
              </a:spcBef>
              <a:buNone/>
              <a:defRPr sz="1800" b="0" i="0" u="none" strike="noStrike" cap="none">
                <a:solidFill>
                  <a:schemeClr val="dk1"/>
                </a:solidFill>
                <a:latin typeface="Trebuchet MS"/>
                <a:ea typeface="Trebuchet MS"/>
                <a:cs typeface="Trebuchet MS"/>
                <a:sym typeface="Trebuchet MS"/>
              </a:defRPr>
            </a:lvl4pPr>
            <a:lvl5pPr marL="1828800" marR="0" lvl="4" indent="0" algn="l" rtl="0">
              <a:spcBef>
                <a:spcPts val="0"/>
              </a:spcBef>
              <a:buNone/>
              <a:defRPr sz="1800" b="0" i="0" u="none" strike="noStrike" cap="none">
                <a:solidFill>
                  <a:schemeClr val="dk1"/>
                </a:solidFill>
                <a:latin typeface="Trebuchet MS"/>
                <a:ea typeface="Trebuchet MS"/>
                <a:cs typeface="Trebuchet MS"/>
                <a:sym typeface="Trebuchet MS"/>
              </a:defRPr>
            </a:lvl5pPr>
            <a:lvl6pPr marL="2286000" marR="0" lvl="5" indent="0" algn="l" rtl="0">
              <a:spcBef>
                <a:spcPts val="0"/>
              </a:spcBef>
              <a:buNone/>
              <a:defRPr sz="1800" b="0" i="0" u="none" strike="noStrike" cap="none">
                <a:solidFill>
                  <a:schemeClr val="dk1"/>
                </a:solidFill>
                <a:latin typeface="Trebuchet MS"/>
                <a:ea typeface="Trebuchet MS"/>
                <a:cs typeface="Trebuchet MS"/>
                <a:sym typeface="Trebuchet MS"/>
              </a:defRPr>
            </a:lvl6pPr>
            <a:lvl7pPr marL="2743200" marR="0" lvl="6" indent="0" algn="l" rtl="0">
              <a:spcBef>
                <a:spcPts val="0"/>
              </a:spcBef>
              <a:buNone/>
              <a:defRPr sz="1800" b="0" i="0" u="none" strike="noStrike" cap="none">
                <a:solidFill>
                  <a:schemeClr val="dk1"/>
                </a:solidFill>
                <a:latin typeface="Trebuchet MS"/>
                <a:ea typeface="Trebuchet MS"/>
                <a:cs typeface="Trebuchet MS"/>
                <a:sym typeface="Trebuchet MS"/>
              </a:defRPr>
            </a:lvl7pPr>
            <a:lvl8pPr marL="3200400" marR="0" lvl="7" indent="0" algn="l" rtl="0">
              <a:spcBef>
                <a:spcPts val="0"/>
              </a:spcBef>
              <a:buNone/>
              <a:defRPr sz="1800" b="0" i="0" u="none" strike="noStrike" cap="none">
                <a:solidFill>
                  <a:schemeClr val="dk1"/>
                </a:solidFill>
                <a:latin typeface="Trebuchet MS"/>
                <a:ea typeface="Trebuchet MS"/>
                <a:cs typeface="Trebuchet MS"/>
                <a:sym typeface="Trebuchet MS"/>
              </a:defRPr>
            </a:lvl8pPr>
            <a:lvl9pPr marL="3657600" marR="0" lvl="8" indent="0" algn="l" rtl="0">
              <a:spcBef>
                <a:spcPts val="0"/>
              </a:spcBef>
              <a:buNone/>
              <a:defRPr sz="1800" b="0" i="0" u="none" strike="noStrike" cap="none">
                <a:solidFill>
                  <a:schemeClr val="dk1"/>
                </a:solidFill>
                <a:latin typeface="Trebuchet MS"/>
                <a:ea typeface="Trebuchet MS"/>
                <a:cs typeface="Trebuchet MS"/>
                <a:sym typeface="Trebuchet MS"/>
              </a:defRPr>
            </a:lvl9pPr>
          </a:lstStyle>
          <a:p>
            <a:endParaRPr lang="it-IT"/>
          </a:p>
        </p:txBody>
      </p:sp>
      <p:sp>
        <p:nvSpPr>
          <p:cNvPr id="9" name="Shape 9"/>
          <p:cNvSpPr txBox="1">
            <a:spLocks noGrp="1"/>
          </p:cNvSpPr>
          <p:nvPr>
            <p:ph type="ftr" idx="3"/>
          </p:nvPr>
        </p:nvSpPr>
        <p:spPr>
          <a:xfrm>
            <a:off x="4038600" y="6356350"/>
            <a:ext cx="4114800" cy="365125"/>
          </a:xfrm>
          <a:prstGeom prst="rect">
            <a:avLst/>
          </a:prstGeom>
          <a:noFill/>
          <a:ln>
            <a:noFill/>
          </a:ln>
        </p:spPr>
        <p:txBody>
          <a:bodyPr lIns="91425" tIns="91425" rIns="91425" bIns="91425" anchor="ctr" anchorCtr="0"/>
          <a:lstStyle>
            <a:lvl1pPr marL="0" marR="0" lvl="0" indent="0" algn="ctr" rtl="0">
              <a:spcBef>
                <a:spcPts val="0"/>
              </a:spcBef>
              <a:buNone/>
              <a:defRPr sz="1200" b="0" i="0" u="none" strike="noStrike" cap="none">
                <a:solidFill>
                  <a:srgbClr val="FFFFFF"/>
                </a:solidFill>
                <a:latin typeface="Trebuchet MS"/>
                <a:ea typeface="Trebuchet MS"/>
                <a:cs typeface="Trebuchet MS"/>
                <a:sym typeface="Trebuchet MS"/>
              </a:defRPr>
            </a:lvl1pPr>
            <a:lvl2pPr marL="457200" marR="0" lvl="1" indent="0" algn="l" rtl="0">
              <a:spcBef>
                <a:spcPts val="0"/>
              </a:spcBef>
              <a:buNone/>
              <a:defRPr sz="1800" b="0" i="0" u="none" strike="noStrike" cap="none">
                <a:solidFill>
                  <a:schemeClr val="dk1"/>
                </a:solidFill>
                <a:latin typeface="Trebuchet MS"/>
                <a:ea typeface="Trebuchet MS"/>
                <a:cs typeface="Trebuchet MS"/>
                <a:sym typeface="Trebuchet MS"/>
              </a:defRPr>
            </a:lvl2pPr>
            <a:lvl3pPr marL="914400" marR="0" lvl="2" indent="0" algn="l" rtl="0">
              <a:spcBef>
                <a:spcPts val="0"/>
              </a:spcBef>
              <a:buNone/>
              <a:defRPr sz="1800" b="0" i="0" u="none" strike="noStrike" cap="none">
                <a:solidFill>
                  <a:schemeClr val="dk1"/>
                </a:solidFill>
                <a:latin typeface="Trebuchet MS"/>
                <a:ea typeface="Trebuchet MS"/>
                <a:cs typeface="Trebuchet MS"/>
                <a:sym typeface="Trebuchet MS"/>
              </a:defRPr>
            </a:lvl3pPr>
            <a:lvl4pPr marL="1371600" marR="0" lvl="3" indent="0" algn="l" rtl="0">
              <a:spcBef>
                <a:spcPts val="0"/>
              </a:spcBef>
              <a:buNone/>
              <a:defRPr sz="1800" b="0" i="0" u="none" strike="noStrike" cap="none">
                <a:solidFill>
                  <a:schemeClr val="dk1"/>
                </a:solidFill>
                <a:latin typeface="Trebuchet MS"/>
                <a:ea typeface="Trebuchet MS"/>
                <a:cs typeface="Trebuchet MS"/>
                <a:sym typeface="Trebuchet MS"/>
              </a:defRPr>
            </a:lvl4pPr>
            <a:lvl5pPr marL="1828800" marR="0" lvl="4" indent="0" algn="l" rtl="0">
              <a:spcBef>
                <a:spcPts val="0"/>
              </a:spcBef>
              <a:buNone/>
              <a:defRPr sz="1800" b="0" i="0" u="none" strike="noStrike" cap="none">
                <a:solidFill>
                  <a:schemeClr val="dk1"/>
                </a:solidFill>
                <a:latin typeface="Trebuchet MS"/>
                <a:ea typeface="Trebuchet MS"/>
                <a:cs typeface="Trebuchet MS"/>
                <a:sym typeface="Trebuchet MS"/>
              </a:defRPr>
            </a:lvl5pPr>
            <a:lvl6pPr marL="2286000" marR="0" lvl="5" indent="0" algn="l" rtl="0">
              <a:spcBef>
                <a:spcPts val="0"/>
              </a:spcBef>
              <a:buNone/>
              <a:defRPr sz="1800" b="0" i="0" u="none" strike="noStrike" cap="none">
                <a:solidFill>
                  <a:schemeClr val="dk1"/>
                </a:solidFill>
                <a:latin typeface="Trebuchet MS"/>
                <a:ea typeface="Trebuchet MS"/>
                <a:cs typeface="Trebuchet MS"/>
                <a:sym typeface="Trebuchet MS"/>
              </a:defRPr>
            </a:lvl6pPr>
            <a:lvl7pPr marL="2743200" marR="0" lvl="6" indent="0" algn="l" rtl="0">
              <a:spcBef>
                <a:spcPts val="0"/>
              </a:spcBef>
              <a:buNone/>
              <a:defRPr sz="1800" b="0" i="0" u="none" strike="noStrike" cap="none">
                <a:solidFill>
                  <a:schemeClr val="dk1"/>
                </a:solidFill>
                <a:latin typeface="Trebuchet MS"/>
                <a:ea typeface="Trebuchet MS"/>
                <a:cs typeface="Trebuchet MS"/>
                <a:sym typeface="Trebuchet MS"/>
              </a:defRPr>
            </a:lvl7pPr>
            <a:lvl8pPr marL="3200400" marR="0" lvl="7" indent="0" algn="l" rtl="0">
              <a:spcBef>
                <a:spcPts val="0"/>
              </a:spcBef>
              <a:buNone/>
              <a:defRPr sz="1800" b="0" i="0" u="none" strike="noStrike" cap="none">
                <a:solidFill>
                  <a:schemeClr val="dk1"/>
                </a:solidFill>
                <a:latin typeface="Trebuchet MS"/>
                <a:ea typeface="Trebuchet MS"/>
                <a:cs typeface="Trebuchet MS"/>
                <a:sym typeface="Trebuchet MS"/>
              </a:defRPr>
            </a:lvl8pPr>
            <a:lvl9pPr marL="3657600" marR="0" lvl="8" indent="0" algn="l" rtl="0">
              <a:spcBef>
                <a:spcPts val="0"/>
              </a:spcBef>
              <a:buNone/>
              <a:defRPr sz="1800" b="0" i="0" u="none" strike="noStrike" cap="none">
                <a:solidFill>
                  <a:schemeClr val="dk1"/>
                </a:solidFill>
                <a:latin typeface="Trebuchet MS"/>
                <a:ea typeface="Trebuchet MS"/>
                <a:cs typeface="Trebuchet MS"/>
                <a:sym typeface="Trebuchet MS"/>
              </a:defRPr>
            </a:lvl9pPr>
          </a:lstStyle>
          <a:p>
            <a:endParaRPr lang="sk-SK"/>
          </a:p>
        </p:txBody>
      </p:sp>
      <p:sp>
        <p:nvSpPr>
          <p:cNvPr id="10" name="Shape 10"/>
          <p:cNvSpPr txBox="1">
            <a:spLocks noGrp="1"/>
          </p:cNvSpPr>
          <p:nvPr>
            <p:ph type="sldNum" idx="4"/>
          </p:nvPr>
        </p:nvSpPr>
        <p:spPr>
          <a:xfrm>
            <a:off x="8822474" y="6356350"/>
            <a:ext cx="2743199" cy="365125"/>
          </a:xfrm>
          <a:prstGeom prst="rect">
            <a:avLst/>
          </a:prstGeom>
          <a:noFill/>
          <a:ln>
            <a:noFill/>
          </a:ln>
        </p:spPr>
        <p:txBody>
          <a:bodyPr lIns="91425" tIns="45700" rIns="91425" bIns="45700" anchor="ctr" anchorCtr="0">
            <a:noAutofit/>
          </a:bodyPr>
          <a:lstStyle>
            <a:lvl1pPr>
              <a:defRPr>
                <a:solidFill>
                  <a:srgbClr val="FFFFFF"/>
                </a:solidFill>
              </a:defRPr>
            </a:lvl1pPr>
          </a:lstStyle>
          <a:p>
            <a:pPr algn="r">
              <a:buSzPct val="25000"/>
            </a:pPr>
            <a:fld id="{00000000-1234-1234-1234-123412341234}" type="slidenum">
              <a:rPr lang="lt-LT" sz="1200" smtClean="0">
                <a:latin typeface="Trebuchet MS"/>
                <a:ea typeface="Trebuchet MS"/>
                <a:cs typeface="Trebuchet MS"/>
                <a:sym typeface="Trebuchet MS"/>
              </a:rPr>
              <a:pPr algn="r">
                <a:buSzPct val="25000"/>
              </a:pPr>
              <a:t>‹#›</a:t>
            </a:fld>
            <a:endParaRPr lang="lt-LT" sz="1200">
              <a:latin typeface="Trebuchet MS"/>
              <a:ea typeface="Trebuchet MS"/>
              <a:cs typeface="Trebuchet MS"/>
              <a:sym typeface="Trebuchet MS"/>
            </a:endParaRPr>
          </a:p>
        </p:txBody>
      </p:sp>
      <p:sp>
        <p:nvSpPr>
          <p:cNvPr id="12" name="Shape 6"/>
          <p:cNvSpPr txBox="1">
            <a:spLocks noGrp="1"/>
          </p:cNvSpPr>
          <p:nvPr>
            <p:ph type="title"/>
          </p:nvPr>
        </p:nvSpPr>
        <p:spPr>
          <a:xfrm>
            <a:off x="613317" y="342823"/>
            <a:ext cx="10917043" cy="903635"/>
          </a:xfrm>
          <a:prstGeom prst="rect">
            <a:avLst/>
          </a:prstGeom>
          <a:noFill/>
          <a:ln>
            <a:noFill/>
          </a:ln>
        </p:spPr>
        <p:txBody>
          <a:bodyPr lIns="91425" tIns="91425" rIns="91425" bIns="91425" anchor="ctr" anchorCtr="0"/>
          <a:lstStyle>
            <a:lvl1pPr marL="0" marR="0" lvl="0" indent="0" algn="l" rtl="0">
              <a:lnSpc>
                <a:spcPct val="90000"/>
              </a:lnSpc>
              <a:spcBef>
                <a:spcPts val="0"/>
              </a:spcBef>
              <a:buClr>
                <a:schemeClr val="dk2"/>
              </a:buClr>
              <a:buFont typeface="Trebuchet MS"/>
              <a:buNone/>
              <a:defRPr sz="4400" b="1" i="0" u="none" strike="noStrike" cap="none">
                <a:solidFill>
                  <a:schemeClr val="bg1"/>
                </a:solidFill>
                <a:latin typeface="Trebuchet MS"/>
                <a:ea typeface="Trebuchet MS"/>
                <a:cs typeface="Trebuchet MS"/>
                <a:sym typeface="Trebuchet MS"/>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13" name="Shape 7"/>
          <p:cNvSpPr txBox="1">
            <a:spLocks noGrp="1"/>
          </p:cNvSpPr>
          <p:nvPr>
            <p:ph idx="1"/>
          </p:nvPr>
        </p:nvSpPr>
        <p:spPr>
          <a:xfrm>
            <a:off x="613317" y="1672683"/>
            <a:ext cx="10917043" cy="4337825"/>
          </a:xfrm>
          <a:prstGeom prst="rect">
            <a:avLst/>
          </a:prstGeom>
          <a:noFill/>
          <a:ln>
            <a:noFill/>
          </a:ln>
        </p:spPr>
        <p:txBody>
          <a:bodyPr lIns="91425" tIns="91425" rIns="91425" bIns="91425" anchor="t" anchorCtr="0"/>
          <a:lstStyle>
            <a:lvl1pPr marL="228600" marR="0" lvl="0" indent="-50800" algn="l" rtl="0">
              <a:lnSpc>
                <a:spcPct val="90000"/>
              </a:lnSpc>
              <a:spcBef>
                <a:spcPts val="1000"/>
              </a:spcBef>
              <a:buClr>
                <a:schemeClr val="dk2"/>
              </a:buClr>
              <a:buSzPct val="100000"/>
              <a:buFont typeface="Arial"/>
              <a:buChar char="•"/>
              <a:defRPr sz="2800" b="0" i="0" u="none" strike="noStrike" cap="none">
                <a:solidFill>
                  <a:schemeClr val="dk2"/>
                </a:solidFill>
                <a:latin typeface="Trebuchet MS"/>
                <a:ea typeface="Trebuchet MS"/>
                <a:cs typeface="Trebuchet MS"/>
                <a:sym typeface="Trebuchet MS"/>
              </a:defRPr>
            </a:lvl1pPr>
            <a:lvl2pPr marL="685800" marR="0" lvl="1" indent="-76200" algn="l" rtl="0">
              <a:lnSpc>
                <a:spcPct val="90000"/>
              </a:lnSpc>
              <a:spcBef>
                <a:spcPts val="500"/>
              </a:spcBef>
              <a:buClr>
                <a:schemeClr val="dk2"/>
              </a:buClr>
              <a:buSzPct val="100000"/>
              <a:buFont typeface="Arial"/>
              <a:buChar char="•"/>
              <a:defRPr sz="2400" b="0" i="0" u="none" strike="noStrike" cap="none">
                <a:solidFill>
                  <a:schemeClr val="dk2"/>
                </a:solidFill>
                <a:latin typeface="Trebuchet MS"/>
                <a:ea typeface="Trebuchet MS"/>
                <a:cs typeface="Trebuchet MS"/>
                <a:sym typeface="Trebuchet MS"/>
              </a:defRPr>
            </a:lvl2pPr>
            <a:lvl3pPr marL="1143000" marR="0" lvl="2" indent="-101600" algn="l" rtl="0">
              <a:lnSpc>
                <a:spcPct val="90000"/>
              </a:lnSpc>
              <a:spcBef>
                <a:spcPts val="500"/>
              </a:spcBef>
              <a:buClr>
                <a:schemeClr val="dk2"/>
              </a:buClr>
              <a:buSzPct val="100000"/>
              <a:buFont typeface="Arial"/>
              <a:buChar char="•"/>
              <a:defRPr sz="2000" b="0" i="0" u="none" strike="noStrike" cap="none">
                <a:solidFill>
                  <a:schemeClr val="dk2"/>
                </a:solidFill>
                <a:latin typeface="Trebuchet MS"/>
                <a:ea typeface="Trebuchet MS"/>
                <a:cs typeface="Trebuchet MS"/>
                <a:sym typeface="Trebuchet MS"/>
              </a:defRPr>
            </a:lvl3pPr>
            <a:lvl4pPr marL="1600200" marR="0" lvl="3" indent="-114300" algn="l" rtl="0">
              <a:lnSpc>
                <a:spcPct val="90000"/>
              </a:lnSpc>
              <a:spcBef>
                <a:spcPts val="500"/>
              </a:spcBef>
              <a:buClr>
                <a:schemeClr val="dk2"/>
              </a:buClr>
              <a:buSzPct val="100000"/>
              <a:buFont typeface="Arial"/>
              <a:buChar char="•"/>
              <a:defRPr sz="1800" b="0" i="0" u="none" strike="noStrike" cap="none">
                <a:solidFill>
                  <a:schemeClr val="dk2"/>
                </a:solidFill>
                <a:latin typeface="Trebuchet MS"/>
                <a:ea typeface="Trebuchet MS"/>
                <a:cs typeface="Trebuchet MS"/>
                <a:sym typeface="Trebuchet MS"/>
              </a:defRPr>
            </a:lvl4pPr>
            <a:lvl5pPr marL="2057400" marR="0" lvl="4" indent="-114300" algn="l" rtl="0">
              <a:lnSpc>
                <a:spcPct val="90000"/>
              </a:lnSpc>
              <a:spcBef>
                <a:spcPts val="500"/>
              </a:spcBef>
              <a:buClr>
                <a:schemeClr val="dk2"/>
              </a:buClr>
              <a:buSzPct val="100000"/>
              <a:buFont typeface="Arial"/>
              <a:buChar char="•"/>
              <a:defRPr sz="1800" b="0" i="0" u="none" strike="noStrike" cap="none">
                <a:solidFill>
                  <a:schemeClr val="dk2"/>
                </a:solidFill>
                <a:latin typeface="Trebuchet MS"/>
                <a:ea typeface="Trebuchet MS"/>
                <a:cs typeface="Trebuchet MS"/>
                <a:sym typeface="Trebuchet MS"/>
              </a:defRPr>
            </a:lvl5pPr>
            <a:lvl6pPr marL="2514600" marR="0" lvl="5"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6pPr>
            <a:lvl7pPr marL="2971800" marR="0" lvl="6"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7pPr>
            <a:lvl8pPr marL="3429000" marR="0" lvl="7"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8pPr>
            <a:lvl9pPr marL="3886200" marR="0" lvl="8"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Tree>
    <p:extLst>
      <p:ext uri="{BB962C8B-B14F-4D97-AF65-F5344CB8AC3E}">
        <p14:creationId xmlns:p14="http://schemas.microsoft.com/office/powerpoint/2010/main" val="2769629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Pasirinktinis maketas">
    <p:spTree>
      <p:nvGrpSpPr>
        <p:cNvPr id="1" name=""/>
        <p:cNvGrpSpPr/>
        <p:nvPr/>
      </p:nvGrpSpPr>
      <p:grpSpPr>
        <a:xfrm>
          <a:off x="0" y="0"/>
          <a:ext cx="0" cy="0"/>
          <a:chOff x="0" y="0"/>
          <a:chExt cx="0" cy="0"/>
        </a:xfrm>
      </p:grpSpPr>
      <p:sp>
        <p:nvSpPr>
          <p:cNvPr id="3" name="Shape 6"/>
          <p:cNvSpPr txBox="1">
            <a:spLocks noGrp="1"/>
          </p:cNvSpPr>
          <p:nvPr>
            <p:ph type="title"/>
          </p:nvPr>
        </p:nvSpPr>
        <p:spPr>
          <a:xfrm>
            <a:off x="613317" y="342823"/>
            <a:ext cx="10917043" cy="903635"/>
          </a:xfrm>
          <a:prstGeom prst="rect">
            <a:avLst/>
          </a:prstGeom>
          <a:noFill/>
          <a:ln>
            <a:noFill/>
          </a:ln>
        </p:spPr>
        <p:txBody>
          <a:bodyPr lIns="91425" tIns="91425" rIns="91425" bIns="91425" anchor="ctr" anchorCtr="0"/>
          <a:lstStyle>
            <a:lvl1pPr marL="0" marR="0" lvl="0" indent="0" algn="l" rtl="0">
              <a:lnSpc>
                <a:spcPct val="90000"/>
              </a:lnSpc>
              <a:spcBef>
                <a:spcPts val="0"/>
              </a:spcBef>
              <a:buClr>
                <a:schemeClr val="dk2"/>
              </a:buClr>
              <a:buFont typeface="Trebuchet MS"/>
              <a:buNone/>
              <a:defRPr sz="4400" b="1" i="0" u="none" strike="noStrike" cap="none">
                <a:solidFill>
                  <a:schemeClr val="bg1"/>
                </a:solidFill>
                <a:latin typeface="Trebuchet MS"/>
                <a:ea typeface="Trebuchet MS"/>
                <a:cs typeface="Trebuchet MS"/>
                <a:sym typeface="Trebuchet MS"/>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Tree>
    <p:extLst>
      <p:ext uri="{BB962C8B-B14F-4D97-AF65-F5344CB8AC3E}">
        <p14:creationId xmlns:p14="http://schemas.microsoft.com/office/powerpoint/2010/main" val="1350807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Pavadinimo skaidrė">
    <p:spTree>
      <p:nvGrpSpPr>
        <p:cNvPr id="1" name="Shape 11"/>
        <p:cNvGrpSpPr/>
        <p:nvPr/>
      </p:nvGrpSpPr>
      <p:grpSpPr>
        <a:xfrm>
          <a:off x="0" y="0"/>
          <a:ext cx="0" cy="0"/>
          <a:chOff x="0" y="0"/>
          <a:chExt cx="0" cy="0"/>
        </a:xfrm>
      </p:grpSpPr>
      <p:sp>
        <p:nvSpPr>
          <p:cNvPr id="13" name="Shape 8"/>
          <p:cNvSpPr txBox="1">
            <a:spLocks noGrp="1"/>
          </p:cNvSpPr>
          <p:nvPr>
            <p:ph type="dt" idx="2"/>
          </p:nvPr>
        </p:nvSpPr>
        <p:spPr>
          <a:xfrm>
            <a:off x="615175" y="6356350"/>
            <a:ext cx="2743199" cy="365125"/>
          </a:xfrm>
          <a:prstGeom prst="rect">
            <a:avLst/>
          </a:prstGeom>
          <a:noFill/>
          <a:ln>
            <a:noFill/>
          </a:ln>
        </p:spPr>
        <p:txBody>
          <a:bodyPr lIns="91425" tIns="91425" rIns="91425" bIns="91425" anchor="ctr" anchorCtr="0"/>
          <a:lstStyle>
            <a:lvl1pPr marL="0" marR="0" lvl="0" indent="0" algn="l" rtl="0">
              <a:spcBef>
                <a:spcPts val="0"/>
              </a:spcBef>
              <a:buNone/>
              <a:defRPr sz="1200" b="0" i="0" u="none" strike="noStrike" cap="none">
                <a:solidFill>
                  <a:srgbClr val="FFFFFF"/>
                </a:solidFill>
                <a:latin typeface="Trebuchet MS"/>
                <a:ea typeface="Trebuchet MS"/>
                <a:cs typeface="Trebuchet MS"/>
                <a:sym typeface="Trebuchet MS"/>
              </a:defRPr>
            </a:lvl1pPr>
            <a:lvl2pPr marL="457200" marR="0" lvl="1" indent="0" algn="l" rtl="0">
              <a:spcBef>
                <a:spcPts val="0"/>
              </a:spcBef>
              <a:buNone/>
              <a:defRPr sz="1800" b="0" i="0" u="none" strike="noStrike" cap="none">
                <a:solidFill>
                  <a:schemeClr val="dk1"/>
                </a:solidFill>
                <a:latin typeface="Trebuchet MS"/>
                <a:ea typeface="Trebuchet MS"/>
                <a:cs typeface="Trebuchet MS"/>
                <a:sym typeface="Trebuchet MS"/>
              </a:defRPr>
            </a:lvl2pPr>
            <a:lvl3pPr marL="914400" marR="0" lvl="2" indent="0" algn="l" rtl="0">
              <a:spcBef>
                <a:spcPts val="0"/>
              </a:spcBef>
              <a:buNone/>
              <a:defRPr sz="1800" b="0" i="0" u="none" strike="noStrike" cap="none">
                <a:solidFill>
                  <a:schemeClr val="dk1"/>
                </a:solidFill>
                <a:latin typeface="Trebuchet MS"/>
                <a:ea typeface="Trebuchet MS"/>
                <a:cs typeface="Trebuchet MS"/>
                <a:sym typeface="Trebuchet MS"/>
              </a:defRPr>
            </a:lvl3pPr>
            <a:lvl4pPr marL="1371600" marR="0" lvl="3" indent="0" algn="l" rtl="0">
              <a:spcBef>
                <a:spcPts val="0"/>
              </a:spcBef>
              <a:buNone/>
              <a:defRPr sz="1800" b="0" i="0" u="none" strike="noStrike" cap="none">
                <a:solidFill>
                  <a:schemeClr val="dk1"/>
                </a:solidFill>
                <a:latin typeface="Trebuchet MS"/>
                <a:ea typeface="Trebuchet MS"/>
                <a:cs typeface="Trebuchet MS"/>
                <a:sym typeface="Trebuchet MS"/>
              </a:defRPr>
            </a:lvl4pPr>
            <a:lvl5pPr marL="1828800" marR="0" lvl="4" indent="0" algn="l" rtl="0">
              <a:spcBef>
                <a:spcPts val="0"/>
              </a:spcBef>
              <a:buNone/>
              <a:defRPr sz="1800" b="0" i="0" u="none" strike="noStrike" cap="none">
                <a:solidFill>
                  <a:schemeClr val="dk1"/>
                </a:solidFill>
                <a:latin typeface="Trebuchet MS"/>
                <a:ea typeface="Trebuchet MS"/>
                <a:cs typeface="Trebuchet MS"/>
                <a:sym typeface="Trebuchet MS"/>
              </a:defRPr>
            </a:lvl5pPr>
            <a:lvl6pPr marL="2286000" marR="0" lvl="5" indent="0" algn="l" rtl="0">
              <a:spcBef>
                <a:spcPts val="0"/>
              </a:spcBef>
              <a:buNone/>
              <a:defRPr sz="1800" b="0" i="0" u="none" strike="noStrike" cap="none">
                <a:solidFill>
                  <a:schemeClr val="dk1"/>
                </a:solidFill>
                <a:latin typeface="Trebuchet MS"/>
                <a:ea typeface="Trebuchet MS"/>
                <a:cs typeface="Trebuchet MS"/>
                <a:sym typeface="Trebuchet MS"/>
              </a:defRPr>
            </a:lvl6pPr>
            <a:lvl7pPr marL="2743200" marR="0" lvl="6" indent="0" algn="l" rtl="0">
              <a:spcBef>
                <a:spcPts val="0"/>
              </a:spcBef>
              <a:buNone/>
              <a:defRPr sz="1800" b="0" i="0" u="none" strike="noStrike" cap="none">
                <a:solidFill>
                  <a:schemeClr val="dk1"/>
                </a:solidFill>
                <a:latin typeface="Trebuchet MS"/>
                <a:ea typeface="Trebuchet MS"/>
                <a:cs typeface="Trebuchet MS"/>
                <a:sym typeface="Trebuchet MS"/>
              </a:defRPr>
            </a:lvl7pPr>
            <a:lvl8pPr marL="3200400" marR="0" lvl="7" indent="0" algn="l" rtl="0">
              <a:spcBef>
                <a:spcPts val="0"/>
              </a:spcBef>
              <a:buNone/>
              <a:defRPr sz="1800" b="0" i="0" u="none" strike="noStrike" cap="none">
                <a:solidFill>
                  <a:schemeClr val="dk1"/>
                </a:solidFill>
                <a:latin typeface="Trebuchet MS"/>
                <a:ea typeface="Trebuchet MS"/>
                <a:cs typeface="Trebuchet MS"/>
                <a:sym typeface="Trebuchet MS"/>
              </a:defRPr>
            </a:lvl8pPr>
            <a:lvl9pPr marL="3657600" marR="0" lvl="8" indent="0" algn="l" rtl="0">
              <a:spcBef>
                <a:spcPts val="0"/>
              </a:spcBef>
              <a:buNone/>
              <a:defRPr sz="1800" b="0" i="0" u="none" strike="noStrike" cap="none">
                <a:solidFill>
                  <a:schemeClr val="dk1"/>
                </a:solidFill>
                <a:latin typeface="Trebuchet MS"/>
                <a:ea typeface="Trebuchet MS"/>
                <a:cs typeface="Trebuchet MS"/>
                <a:sym typeface="Trebuchet MS"/>
              </a:defRPr>
            </a:lvl9pPr>
          </a:lstStyle>
          <a:p>
            <a:r>
              <a:rPr lang="it-IT" dirty="0"/>
              <a:t>2017 </a:t>
            </a:r>
            <a:r>
              <a:rPr lang="lt-LT" dirty="0" err="1"/>
              <a:t>xxxxx</a:t>
            </a:r>
            <a:r>
              <a:rPr lang="lt-LT" dirty="0"/>
              <a:t> </a:t>
            </a:r>
            <a:r>
              <a:rPr lang="lt-LT" dirty="0" err="1"/>
              <a:t>xx</a:t>
            </a:r>
            <a:r>
              <a:rPr lang="lt-LT" dirty="0"/>
              <a:t> </a:t>
            </a:r>
            <a:r>
              <a:rPr lang="it-IT" dirty="0"/>
              <a:t>d.</a:t>
            </a:r>
          </a:p>
        </p:txBody>
      </p:sp>
      <p:sp>
        <p:nvSpPr>
          <p:cNvPr id="14" name="Shape 9"/>
          <p:cNvSpPr txBox="1">
            <a:spLocks noGrp="1"/>
          </p:cNvSpPr>
          <p:nvPr>
            <p:ph type="ftr" idx="3"/>
          </p:nvPr>
        </p:nvSpPr>
        <p:spPr>
          <a:xfrm>
            <a:off x="4038600" y="6356350"/>
            <a:ext cx="4114800" cy="365125"/>
          </a:xfrm>
          <a:prstGeom prst="rect">
            <a:avLst/>
          </a:prstGeom>
          <a:noFill/>
          <a:ln>
            <a:noFill/>
          </a:ln>
        </p:spPr>
        <p:txBody>
          <a:bodyPr lIns="91425" tIns="91425" rIns="91425" bIns="91425" anchor="ctr" anchorCtr="0"/>
          <a:lstStyle>
            <a:lvl1pPr marL="0" marR="0" lvl="0" indent="0" algn="ctr" rtl="0">
              <a:spcBef>
                <a:spcPts val="0"/>
              </a:spcBef>
              <a:buNone/>
              <a:defRPr sz="1200" b="0" i="0" u="none" strike="noStrike" cap="none">
                <a:solidFill>
                  <a:srgbClr val="FFFFFF"/>
                </a:solidFill>
                <a:latin typeface="Trebuchet MS"/>
                <a:ea typeface="Trebuchet MS"/>
                <a:cs typeface="Trebuchet MS"/>
                <a:sym typeface="Trebuchet MS"/>
              </a:defRPr>
            </a:lvl1pPr>
            <a:lvl2pPr marL="457200" marR="0" lvl="1" indent="0" algn="l" rtl="0">
              <a:spcBef>
                <a:spcPts val="0"/>
              </a:spcBef>
              <a:buNone/>
              <a:defRPr sz="1800" b="0" i="0" u="none" strike="noStrike" cap="none">
                <a:solidFill>
                  <a:schemeClr val="dk1"/>
                </a:solidFill>
                <a:latin typeface="Trebuchet MS"/>
                <a:ea typeface="Trebuchet MS"/>
                <a:cs typeface="Trebuchet MS"/>
                <a:sym typeface="Trebuchet MS"/>
              </a:defRPr>
            </a:lvl2pPr>
            <a:lvl3pPr marL="914400" marR="0" lvl="2" indent="0" algn="l" rtl="0">
              <a:spcBef>
                <a:spcPts val="0"/>
              </a:spcBef>
              <a:buNone/>
              <a:defRPr sz="1800" b="0" i="0" u="none" strike="noStrike" cap="none">
                <a:solidFill>
                  <a:schemeClr val="dk1"/>
                </a:solidFill>
                <a:latin typeface="Trebuchet MS"/>
                <a:ea typeface="Trebuchet MS"/>
                <a:cs typeface="Trebuchet MS"/>
                <a:sym typeface="Trebuchet MS"/>
              </a:defRPr>
            </a:lvl3pPr>
            <a:lvl4pPr marL="1371600" marR="0" lvl="3" indent="0" algn="l" rtl="0">
              <a:spcBef>
                <a:spcPts val="0"/>
              </a:spcBef>
              <a:buNone/>
              <a:defRPr sz="1800" b="0" i="0" u="none" strike="noStrike" cap="none">
                <a:solidFill>
                  <a:schemeClr val="dk1"/>
                </a:solidFill>
                <a:latin typeface="Trebuchet MS"/>
                <a:ea typeface="Trebuchet MS"/>
                <a:cs typeface="Trebuchet MS"/>
                <a:sym typeface="Trebuchet MS"/>
              </a:defRPr>
            </a:lvl4pPr>
            <a:lvl5pPr marL="1828800" marR="0" lvl="4" indent="0" algn="l" rtl="0">
              <a:spcBef>
                <a:spcPts val="0"/>
              </a:spcBef>
              <a:buNone/>
              <a:defRPr sz="1800" b="0" i="0" u="none" strike="noStrike" cap="none">
                <a:solidFill>
                  <a:schemeClr val="dk1"/>
                </a:solidFill>
                <a:latin typeface="Trebuchet MS"/>
                <a:ea typeface="Trebuchet MS"/>
                <a:cs typeface="Trebuchet MS"/>
                <a:sym typeface="Trebuchet MS"/>
              </a:defRPr>
            </a:lvl5pPr>
            <a:lvl6pPr marL="2286000" marR="0" lvl="5" indent="0" algn="l" rtl="0">
              <a:spcBef>
                <a:spcPts val="0"/>
              </a:spcBef>
              <a:buNone/>
              <a:defRPr sz="1800" b="0" i="0" u="none" strike="noStrike" cap="none">
                <a:solidFill>
                  <a:schemeClr val="dk1"/>
                </a:solidFill>
                <a:latin typeface="Trebuchet MS"/>
                <a:ea typeface="Trebuchet MS"/>
                <a:cs typeface="Trebuchet MS"/>
                <a:sym typeface="Trebuchet MS"/>
              </a:defRPr>
            </a:lvl6pPr>
            <a:lvl7pPr marL="2743200" marR="0" lvl="6" indent="0" algn="l" rtl="0">
              <a:spcBef>
                <a:spcPts val="0"/>
              </a:spcBef>
              <a:buNone/>
              <a:defRPr sz="1800" b="0" i="0" u="none" strike="noStrike" cap="none">
                <a:solidFill>
                  <a:schemeClr val="dk1"/>
                </a:solidFill>
                <a:latin typeface="Trebuchet MS"/>
                <a:ea typeface="Trebuchet MS"/>
                <a:cs typeface="Trebuchet MS"/>
                <a:sym typeface="Trebuchet MS"/>
              </a:defRPr>
            </a:lvl7pPr>
            <a:lvl8pPr marL="3200400" marR="0" lvl="7" indent="0" algn="l" rtl="0">
              <a:spcBef>
                <a:spcPts val="0"/>
              </a:spcBef>
              <a:buNone/>
              <a:defRPr sz="1800" b="0" i="0" u="none" strike="noStrike" cap="none">
                <a:solidFill>
                  <a:schemeClr val="dk1"/>
                </a:solidFill>
                <a:latin typeface="Trebuchet MS"/>
                <a:ea typeface="Trebuchet MS"/>
                <a:cs typeface="Trebuchet MS"/>
                <a:sym typeface="Trebuchet MS"/>
              </a:defRPr>
            </a:lvl8pPr>
            <a:lvl9pPr marL="3657600" marR="0" lvl="8" indent="0" algn="l" rtl="0">
              <a:spcBef>
                <a:spcPts val="0"/>
              </a:spcBef>
              <a:buNone/>
              <a:defRPr sz="1800" b="0" i="0" u="none" strike="noStrike" cap="none">
                <a:solidFill>
                  <a:schemeClr val="dk1"/>
                </a:solidFill>
                <a:latin typeface="Trebuchet MS"/>
                <a:ea typeface="Trebuchet MS"/>
                <a:cs typeface="Trebuchet MS"/>
                <a:sym typeface="Trebuchet MS"/>
              </a:defRPr>
            </a:lvl9pPr>
          </a:lstStyle>
          <a:p>
            <a:endParaRPr lang="sk-SK" dirty="0"/>
          </a:p>
        </p:txBody>
      </p:sp>
      <p:sp>
        <p:nvSpPr>
          <p:cNvPr id="15" name="Shape 10"/>
          <p:cNvSpPr txBox="1">
            <a:spLocks noGrp="1"/>
          </p:cNvSpPr>
          <p:nvPr>
            <p:ph type="sldNum" idx="4"/>
          </p:nvPr>
        </p:nvSpPr>
        <p:spPr>
          <a:xfrm>
            <a:off x="8822474" y="6356350"/>
            <a:ext cx="2743199" cy="365125"/>
          </a:xfrm>
          <a:prstGeom prst="rect">
            <a:avLst/>
          </a:prstGeom>
          <a:noFill/>
          <a:ln>
            <a:noFill/>
          </a:ln>
        </p:spPr>
        <p:txBody>
          <a:bodyPr lIns="91425" tIns="45700" rIns="91425" bIns="45700" anchor="ctr" anchorCtr="0">
            <a:noAutofit/>
          </a:bodyPr>
          <a:lstStyle>
            <a:lvl1pPr>
              <a:defRPr>
                <a:solidFill>
                  <a:srgbClr val="FFFFFF"/>
                </a:solidFill>
              </a:defRPr>
            </a:lvl1pPr>
          </a:lstStyle>
          <a:p>
            <a:pPr algn="r">
              <a:buSzPct val="25000"/>
            </a:pPr>
            <a:fld id="{00000000-1234-1234-1234-123412341234}" type="slidenum">
              <a:rPr lang="lt-LT" sz="1200" smtClean="0">
                <a:latin typeface="Trebuchet MS"/>
                <a:ea typeface="Trebuchet MS"/>
                <a:cs typeface="Trebuchet MS"/>
                <a:sym typeface="Trebuchet MS"/>
              </a:rPr>
              <a:pPr algn="r">
                <a:buSzPct val="25000"/>
              </a:pPr>
              <a:t>‹#›</a:t>
            </a:fld>
            <a:endParaRPr lang="lt-LT" sz="1200" dirty="0">
              <a:latin typeface="Trebuchet MS"/>
              <a:ea typeface="Trebuchet MS"/>
              <a:cs typeface="Trebuchet MS"/>
              <a:sym typeface="Trebuchet MS"/>
            </a:endParaRPr>
          </a:p>
        </p:txBody>
      </p:sp>
      <p:sp>
        <p:nvSpPr>
          <p:cNvPr id="17" name="Shape 6"/>
          <p:cNvSpPr txBox="1">
            <a:spLocks noGrp="1"/>
          </p:cNvSpPr>
          <p:nvPr>
            <p:ph type="title"/>
          </p:nvPr>
        </p:nvSpPr>
        <p:spPr>
          <a:xfrm>
            <a:off x="613317" y="342823"/>
            <a:ext cx="10917043" cy="903635"/>
          </a:xfrm>
          <a:prstGeom prst="rect">
            <a:avLst/>
          </a:prstGeom>
          <a:noFill/>
          <a:ln>
            <a:noFill/>
          </a:ln>
        </p:spPr>
        <p:txBody>
          <a:bodyPr lIns="91425" tIns="91425" rIns="91425" bIns="91425" anchor="ctr" anchorCtr="0"/>
          <a:lstStyle>
            <a:lvl1pPr marL="0" marR="0" lvl="0" indent="0" algn="l" rtl="0">
              <a:lnSpc>
                <a:spcPct val="90000"/>
              </a:lnSpc>
              <a:spcBef>
                <a:spcPts val="0"/>
              </a:spcBef>
              <a:buClr>
                <a:schemeClr val="dk2"/>
              </a:buClr>
              <a:buFont typeface="Trebuchet MS"/>
              <a:buNone/>
              <a:defRPr sz="4400" b="1" i="0" u="none" strike="noStrike" cap="none">
                <a:solidFill>
                  <a:schemeClr val="bg1"/>
                </a:solidFill>
                <a:latin typeface="Trebuchet MS"/>
                <a:ea typeface="Trebuchet MS"/>
                <a:cs typeface="Trebuchet MS"/>
                <a:sym typeface="Trebuchet MS"/>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r>
              <a:rPr lang="lt-LT"/>
              <a:t>Spustelėję redaguokite stilių</a:t>
            </a:r>
            <a:endParaRPr dirty="0"/>
          </a:p>
        </p:txBody>
      </p:sp>
      <p:sp>
        <p:nvSpPr>
          <p:cNvPr id="18" name="Shape 7"/>
          <p:cNvSpPr txBox="1">
            <a:spLocks noGrp="1"/>
          </p:cNvSpPr>
          <p:nvPr>
            <p:ph idx="1"/>
          </p:nvPr>
        </p:nvSpPr>
        <p:spPr>
          <a:xfrm>
            <a:off x="613317" y="2386362"/>
            <a:ext cx="10917043" cy="3624146"/>
          </a:xfrm>
          <a:prstGeom prst="rect">
            <a:avLst/>
          </a:prstGeom>
          <a:noFill/>
          <a:ln>
            <a:noFill/>
          </a:ln>
        </p:spPr>
        <p:txBody>
          <a:bodyPr lIns="91425" tIns="91425" rIns="91425" bIns="91425" anchor="t" anchorCtr="0"/>
          <a:lstStyle>
            <a:lvl1pPr marL="228600" marR="0" lvl="0" indent="-50800" algn="l" rtl="0">
              <a:lnSpc>
                <a:spcPct val="90000"/>
              </a:lnSpc>
              <a:spcBef>
                <a:spcPts val="1000"/>
              </a:spcBef>
              <a:buClr>
                <a:schemeClr val="dk2"/>
              </a:buClr>
              <a:buSzPct val="100000"/>
              <a:buFont typeface="Arial"/>
              <a:buChar char="•"/>
              <a:defRPr sz="2800" b="0" i="0" u="none" strike="noStrike" cap="none">
                <a:solidFill>
                  <a:schemeClr val="dk2"/>
                </a:solidFill>
                <a:latin typeface="Trebuchet MS"/>
                <a:ea typeface="Trebuchet MS"/>
                <a:cs typeface="Trebuchet MS"/>
                <a:sym typeface="Trebuchet MS"/>
              </a:defRPr>
            </a:lvl1pPr>
            <a:lvl2pPr marL="685800" marR="0" lvl="1" indent="-76200" algn="l" rtl="0">
              <a:lnSpc>
                <a:spcPct val="90000"/>
              </a:lnSpc>
              <a:spcBef>
                <a:spcPts val="500"/>
              </a:spcBef>
              <a:buClr>
                <a:schemeClr val="dk2"/>
              </a:buClr>
              <a:buSzPct val="100000"/>
              <a:buFont typeface="Arial"/>
              <a:buChar char="•"/>
              <a:defRPr sz="2400" b="0" i="0" u="none" strike="noStrike" cap="none">
                <a:solidFill>
                  <a:schemeClr val="dk2"/>
                </a:solidFill>
                <a:latin typeface="Trebuchet MS"/>
                <a:ea typeface="Trebuchet MS"/>
                <a:cs typeface="Trebuchet MS"/>
                <a:sym typeface="Trebuchet MS"/>
              </a:defRPr>
            </a:lvl2pPr>
            <a:lvl3pPr marL="1143000" marR="0" lvl="2" indent="-101600" algn="l" rtl="0">
              <a:lnSpc>
                <a:spcPct val="90000"/>
              </a:lnSpc>
              <a:spcBef>
                <a:spcPts val="500"/>
              </a:spcBef>
              <a:buClr>
                <a:schemeClr val="dk2"/>
              </a:buClr>
              <a:buSzPct val="100000"/>
              <a:buFont typeface="Arial"/>
              <a:buChar char="•"/>
              <a:defRPr sz="2000" b="0" i="0" u="none" strike="noStrike" cap="none">
                <a:solidFill>
                  <a:schemeClr val="dk2"/>
                </a:solidFill>
                <a:latin typeface="Trebuchet MS"/>
                <a:ea typeface="Trebuchet MS"/>
                <a:cs typeface="Trebuchet MS"/>
                <a:sym typeface="Trebuchet MS"/>
              </a:defRPr>
            </a:lvl3pPr>
            <a:lvl4pPr marL="1600200" marR="0" lvl="3" indent="-114300" algn="l" rtl="0">
              <a:lnSpc>
                <a:spcPct val="90000"/>
              </a:lnSpc>
              <a:spcBef>
                <a:spcPts val="500"/>
              </a:spcBef>
              <a:buClr>
                <a:schemeClr val="dk2"/>
              </a:buClr>
              <a:buSzPct val="100000"/>
              <a:buFont typeface="Arial"/>
              <a:buChar char="•"/>
              <a:defRPr sz="1800" b="0" i="0" u="none" strike="noStrike" cap="none">
                <a:solidFill>
                  <a:schemeClr val="dk2"/>
                </a:solidFill>
                <a:latin typeface="Trebuchet MS"/>
                <a:ea typeface="Trebuchet MS"/>
                <a:cs typeface="Trebuchet MS"/>
                <a:sym typeface="Trebuchet MS"/>
              </a:defRPr>
            </a:lvl4pPr>
            <a:lvl5pPr marL="2057400" marR="0" lvl="4" indent="-114300" algn="l" rtl="0">
              <a:lnSpc>
                <a:spcPct val="90000"/>
              </a:lnSpc>
              <a:spcBef>
                <a:spcPts val="500"/>
              </a:spcBef>
              <a:buClr>
                <a:schemeClr val="dk2"/>
              </a:buClr>
              <a:buSzPct val="100000"/>
              <a:buFont typeface="Arial"/>
              <a:buChar char="•"/>
              <a:defRPr sz="1800" b="0" i="0" u="none" strike="noStrike" cap="none">
                <a:solidFill>
                  <a:schemeClr val="dk2"/>
                </a:solidFill>
                <a:latin typeface="Trebuchet MS"/>
                <a:ea typeface="Trebuchet MS"/>
                <a:cs typeface="Trebuchet MS"/>
                <a:sym typeface="Trebuchet MS"/>
              </a:defRPr>
            </a:lvl5pPr>
            <a:lvl6pPr marL="2514600" marR="0" lvl="5"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6pPr>
            <a:lvl7pPr marL="2971800" marR="0" lvl="6"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7pPr>
            <a:lvl8pPr marL="3429000" marR="0" lvl="7"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8pPr>
            <a:lvl9pPr marL="3886200" marR="0" lvl="8"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9pPr>
          </a:lstStyle>
          <a:p>
            <a:pPr lvl="0"/>
            <a:r>
              <a:rPr lang="lt-LT"/>
              <a:t>Spustelėkite, kad galėtumėte redaguoti šablono teksto stilius</a:t>
            </a:r>
          </a:p>
        </p:txBody>
      </p:sp>
      <p:sp>
        <p:nvSpPr>
          <p:cNvPr id="7" name="Shape 23"/>
          <p:cNvSpPr txBox="1">
            <a:spLocks noGrp="1"/>
          </p:cNvSpPr>
          <p:nvPr>
            <p:ph type="body" idx="10"/>
          </p:nvPr>
        </p:nvSpPr>
        <p:spPr>
          <a:xfrm>
            <a:off x="613316" y="1635512"/>
            <a:ext cx="10917045" cy="639337"/>
          </a:xfrm>
          <a:prstGeom prst="rect">
            <a:avLst/>
          </a:prstGeom>
          <a:noFill/>
          <a:ln>
            <a:noFill/>
          </a:ln>
        </p:spPr>
        <p:txBody>
          <a:bodyPr lIns="91425" tIns="91425" rIns="91425" bIns="91425" anchor="t" anchorCtr="0"/>
          <a:lstStyle>
            <a:lvl1pPr marL="0" marR="0" lvl="0" indent="0" algn="l" rtl="0">
              <a:lnSpc>
                <a:spcPct val="90000"/>
              </a:lnSpc>
              <a:spcBef>
                <a:spcPts val="0"/>
              </a:spcBef>
              <a:buClr>
                <a:schemeClr val="lt1"/>
              </a:buClr>
              <a:buSzPct val="100000"/>
              <a:buFont typeface="Arial" panose="020B0604020202020204" pitchFamily="34" charset="0"/>
              <a:buNone/>
              <a:defRPr sz="2800" b="1" i="0" u="none" strike="noStrike" cap="none" baseline="0">
                <a:solidFill>
                  <a:schemeClr val="bg1">
                    <a:lumMod val="50000"/>
                  </a:schemeClr>
                </a:solidFill>
                <a:latin typeface="Trebuchet MS"/>
                <a:ea typeface="Trebuchet MS"/>
                <a:cs typeface="Trebuchet MS"/>
                <a:sym typeface="Trebuchet MS"/>
              </a:defRPr>
            </a:lvl1pPr>
            <a:lvl2pPr marL="685800" marR="0" lvl="1" indent="-76200" algn="l" rtl="0">
              <a:lnSpc>
                <a:spcPct val="90000"/>
              </a:lnSpc>
              <a:spcBef>
                <a:spcPts val="500"/>
              </a:spcBef>
              <a:buClr>
                <a:schemeClr val="lt1"/>
              </a:buClr>
              <a:buSzPct val="100000"/>
              <a:buFont typeface="Arial"/>
              <a:buChar char="•"/>
              <a:defRPr sz="2400" b="0" i="0" u="none" strike="noStrike" cap="none">
                <a:solidFill>
                  <a:schemeClr val="lt1"/>
                </a:solidFill>
                <a:latin typeface="Trebuchet MS"/>
                <a:ea typeface="Trebuchet MS"/>
                <a:cs typeface="Trebuchet MS"/>
                <a:sym typeface="Trebuchet MS"/>
              </a:defRPr>
            </a:lvl2pPr>
            <a:lvl3pPr marL="1143000" marR="0" lvl="2" indent="-101600" algn="l" rtl="0">
              <a:lnSpc>
                <a:spcPct val="90000"/>
              </a:lnSpc>
              <a:spcBef>
                <a:spcPts val="500"/>
              </a:spcBef>
              <a:buClr>
                <a:schemeClr val="lt1"/>
              </a:buClr>
              <a:buSzPct val="100000"/>
              <a:buFont typeface="Arial"/>
              <a:buChar char="•"/>
              <a:defRPr sz="2000" b="0" i="0" u="none" strike="noStrike" cap="none">
                <a:solidFill>
                  <a:schemeClr val="lt1"/>
                </a:solidFill>
                <a:latin typeface="Trebuchet MS"/>
                <a:ea typeface="Trebuchet MS"/>
                <a:cs typeface="Trebuchet MS"/>
                <a:sym typeface="Trebuchet MS"/>
              </a:defRPr>
            </a:lvl3pPr>
            <a:lvl4pPr marL="1600200" marR="0" lvl="3" indent="-114300" algn="l" rtl="0">
              <a:lnSpc>
                <a:spcPct val="90000"/>
              </a:lnSpc>
              <a:spcBef>
                <a:spcPts val="500"/>
              </a:spcBef>
              <a:buClr>
                <a:schemeClr val="lt1"/>
              </a:buClr>
              <a:buSzPct val="100000"/>
              <a:buFont typeface="Arial"/>
              <a:buChar char="•"/>
              <a:defRPr sz="1800" b="0" i="0" u="none" strike="noStrike" cap="none">
                <a:solidFill>
                  <a:schemeClr val="lt1"/>
                </a:solidFill>
                <a:latin typeface="Trebuchet MS"/>
                <a:ea typeface="Trebuchet MS"/>
                <a:cs typeface="Trebuchet MS"/>
                <a:sym typeface="Trebuchet MS"/>
              </a:defRPr>
            </a:lvl4pPr>
            <a:lvl5pPr marL="2057400" marR="0" lvl="4" indent="-114300" algn="l" rtl="0">
              <a:lnSpc>
                <a:spcPct val="90000"/>
              </a:lnSpc>
              <a:spcBef>
                <a:spcPts val="500"/>
              </a:spcBef>
              <a:buClr>
                <a:schemeClr val="lt1"/>
              </a:buClr>
              <a:buSzPct val="100000"/>
              <a:buFont typeface="Arial"/>
              <a:buChar char="•"/>
              <a:defRPr sz="1800" b="0" i="0" u="none" strike="noStrike" cap="none">
                <a:solidFill>
                  <a:schemeClr val="lt1"/>
                </a:solidFill>
                <a:latin typeface="Trebuchet MS"/>
                <a:ea typeface="Trebuchet MS"/>
                <a:cs typeface="Trebuchet MS"/>
                <a:sym typeface="Trebuchet MS"/>
              </a:defRPr>
            </a:lvl5pPr>
            <a:lvl6pPr marL="2514600" marR="0" lvl="5"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6pPr>
            <a:lvl7pPr marL="2971800" marR="0" lvl="6"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7pPr>
            <a:lvl8pPr marL="3429000" marR="0" lvl="7"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8pPr>
            <a:lvl9pPr marL="3886200" marR="0" lvl="8"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9pPr>
          </a:lstStyle>
          <a:p>
            <a:pPr lvl="0"/>
            <a:r>
              <a:rPr lang="lt-LT"/>
              <a:t>Spustelėkite, kad galėtumėte redaguoti šablono teksto stilius</a:t>
            </a:r>
          </a:p>
        </p:txBody>
      </p:sp>
    </p:spTree>
    <p:extLst>
      <p:ext uri="{BB962C8B-B14F-4D97-AF65-F5344CB8AC3E}">
        <p14:creationId xmlns:p14="http://schemas.microsoft.com/office/powerpoint/2010/main" val="29000908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Shape 5"/>
        <p:cNvGrpSpPr/>
        <p:nvPr/>
      </p:nvGrpSpPr>
      <p:grpSpPr>
        <a:xfrm>
          <a:off x="0" y="0"/>
          <a:ext cx="0" cy="0"/>
          <a:chOff x="0" y="0"/>
          <a:chExt cx="0" cy="0"/>
        </a:xfrm>
      </p:grpSpPr>
      <p:sp>
        <p:nvSpPr>
          <p:cNvPr id="17" name="Rectangle 1"/>
          <p:cNvSpPr/>
          <p:nvPr userDrawn="1"/>
        </p:nvSpPr>
        <p:spPr>
          <a:xfrm flipV="1">
            <a:off x="0" y="-1"/>
            <a:ext cx="12192000" cy="1527717"/>
          </a:xfrm>
          <a:prstGeom prst="rect">
            <a:avLst/>
          </a:prstGeom>
          <a:solidFill>
            <a:srgbClr val="0051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ectangle 1"/>
          <p:cNvSpPr/>
          <p:nvPr userDrawn="1"/>
        </p:nvSpPr>
        <p:spPr>
          <a:xfrm flipV="1">
            <a:off x="0" y="6177776"/>
            <a:ext cx="12192000" cy="680224"/>
          </a:xfrm>
          <a:prstGeom prst="rect">
            <a:avLst/>
          </a:prstGeom>
          <a:solidFill>
            <a:srgbClr val="00517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Shape 6"/>
          <p:cNvSpPr txBox="1">
            <a:spLocks noGrp="1"/>
          </p:cNvSpPr>
          <p:nvPr>
            <p:ph type="title"/>
          </p:nvPr>
        </p:nvSpPr>
        <p:spPr>
          <a:xfrm>
            <a:off x="613317" y="342823"/>
            <a:ext cx="10917043" cy="903635"/>
          </a:xfrm>
          <a:prstGeom prst="rect">
            <a:avLst/>
          </a:prstGeom>
          <a:noFill/>
          <a:ln>
            <a:noFill/>
          </a:ln>
        </p:spPr>
        <p:txBody>
          <a:bodyPr lIns="91425" tIns="91425" rIns="91425" bIns="91425" anchor="ctr" anchorCtr="0"/>
          <a:lstStyle>
            <a:lvl1pPr marL="0" marR="0" lvl="0" indent="0" algn="l" rtl="0">
              <a:lnSpc>
                <a:spcPct val="90000"/>
              </a:lnSpc>
              <a:spcBef>
                <a:spcPts val="0"/>
              </a:spcBef>
              <a:buClr>
                <a:schemeClr val="dk2"/>
              </a:buClr>
              <a:buFont typeface="Trebuchet MS"/>
              <a:buNone/>
              <a:defRPr sz="4400" b="0" i="0" u="none" strike="noStrike" cap="none">
                <a:solidFill>
                  <a:schemeClr val="dk2"/>
                </a:solidFill>
                <a:latin typeface="Trebuchet MS"/>
                <a:ea typeface="Trebuchet MS"/>
                <a:cs typeface="Trebuchet MS"/>
                <a:sym typeface="Trebuchet MS"/>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a:p>
        </p:txBody>
      </p:sp>
      <p:sp>
        <p:nvSpPr>
          <p:cNvPr id="7" name="Shape 7"/>
          <p:cNvSpPr txBox="1">
            <a:spLocks noGrp="1"/>
          </p:cNvSpPr>
          <p:nvPr>
            <p:ph type="body" idx="1"/>
          </p:nvPr>
        </p:nvSpPr>
        <p:spPr>
          <a:xfrm>
            <a:off x="613317" y="1683834"/>
            <a:ext cx="10917043" cy="4326673"/>
          </a:xfrm>
          <a:prstGeom prst="rect">
            <a:avLst/>
          </a:prstGeom>
          <a:noFill/>
          <a:ln>
            <a:noFill/>
          </a:ln>
        </p:spPr>
        <p:txBody>
          <a:bodyPr lIns="91425" tIns="91425" rIns="91425" bIns="91425" anchor="t" anchorCtr="0"/>
          <a:lstStyle>
            <a:lvl1pPr marL="228600" marR="0" lvl="0" indent="-50800" algn="l" rtl="0">
              <a:lnSpc>
                <a:spcPct val="90000"/>
              </a:lnSpc>
              <a:spcBef>
                <a:spcPts val="1000"/>
              </a:spcBef>
              <a:buClr>
                <a:schemeClr val="dk2"/>
              </a:buClr>
              <a:buSzPct val="100000"/>
              <a:buFont typeface="Arial"/>
              <a:buChar char="•"/>
              <a:defRPr sz="2800" b="0" i="0" u="none" strike="noStrike" cap="none">
                <a:solidFill>
                  <a:schemeClr val="dk2"/>
                </a:solidFill>
                <a:latin typeface="Trebuchet MS"/>
                <a:ea typeface="Trebuchet MS"/>
                <a:cs typeface="Trebuchet MS"/>
                <a:sym typeface="Trebuchet MS"/>
              </a:defRPr>
            </a:lvl1pPr>
            <a:lvl2pPr marL="685800" marR="0" lvl="1" indent="-76200" algn="l" rtl="0">
              <a:lnSpc>
                <a:spcPct val="90000"/>
              </a:lnSpc>
              <a:spcBef>
                <a:spcPts val="500"/>
              </a:spcBef>
              <a:buClr>
                <a:schemeClr val="dk2"/>
              </a:buClr>
              <a:buSzPct val="100000"/>
              <a:buFont typeface="Arial"/>
              <a:buChar char="•"/>
              <a:defRPr sz="2400" b="0" i="0" u="none" strike="noStrike" cap="none">
                <a:solidFill>
                  <a:schemeClr val="dk2"/>
                </a:solidFill>
                <a:latin typeface="Trebuchet MS"/>
                <a:ea typeface="Trebuchet MS"/>
                <a:cs typeface="Trebuchet MS"/>
                <a:sym typeface="Trebuchet MS"/>
              </a:defRPr>
            </a:lvl2pPr>
            <a:lvl3pPr marL="1143000" marR="0" lvl="2" indent="-101600" algn="l" rtl="0">
              <a:lnSpc>
                <a:spcPct val="90000"/>
              </a:lnSpc>
              <a:spcBef>
                <a:spcPts val="500"/>
              </a:spcBef>
              <a:buClr>
                <a:schemeClr val="dk2"/>
              </a:buClr>
              <a:buSzPct val="100000"/>
              <a:buFont typeface="Arial"/>
              <a:buChar char="•"/>
              <a:defRPr sz="2000" b="0" i="0" u="none" strike="noStrike" cap="none">
                <a:solidFill>
                  <a:schemeClr val="dk2"/>
                </a:solidFill>
                <a:latin typeface="Trebuchet MS"/>
                <a:ea typeface="Trebuchet MS"/>
                <a:cs typeface="Trebuchet MS"/>
                <a:sym typeface="Trebuchet MS"/>
              </a:defRPr>
            </a:lvl3pPr>
            <a:lvl4pPr marL="1600200" marR="0" lvl="3" indent="-114300" algn="l" rtl="0">
              <a:lnSpc>
                <a:spcPct val="90000"/>
              </a:lnSpc>
              <a:spcBef>
                <a:spcPts val="500"/>
              </a:spcBef>
              <a:buClr>
                <a:schemeClr val="dk2"/>
              </a:buClr>
              <a:buSzPct val="100000"/>
              <a:buFont typeface="Arial"/>
              <a:buChar char="•"/>
              <a:defRPr sz="1800" b="0" i="0" u="none" strike="noStrike" cap="none">
                <a:solidFill>
                  <a:schemeClr val="dk2"/>
                </a:solidFill>
                <a:latin typeface="Trebuchet MS"/>
                <a:ea typeface="Trebuchet MS"/>
                <a:cs typeface="Trebuchet MS"/>
                <a:sym typeface="Trebuchet MS"/>
              </a:defRPr>
            </a:lvl4pPr>
            <a:lvl5pPr marL="2057400" marR="0" lvl="4" indent="-114300" algn="l" rtl="0">
              <a:lnSpc>
                <a:spcPct val="90000"/>
              </a:lnSpc>
              <a:spcBef>
                <a:spcPts val="500"/>
              </a:spcBef>
              <a:buClr>
                <a:schemeClr val="dk2"/>
              </a:buClr>
              <a:buSzPct val="100000"/>
              <a:buFont typeface="Arial"/>
              <a:buChar char="•"/>
              <a:defRPr sz="1800" b="0" i="0" u="none" strike="noStrike" cap="none">
                <a:solidFill>
                  <a:schemeClr val="dk2"/>
                </a:solidFill>
                <a:latin typeface="Trebuchet MS"/>
                <a:ea typeface="Trebuchet MS"/>
                <a:cs typeface="Trebuchet MS"/>
                <a:sym typeface="Trebuchet MS"/>
              </a:defRPr>
            </a:lvl5pPr>
            <a:lvl6pPr marL="2514600" marR="0" lvl="5"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6pPr>
            <a:lvl7pPr marL="2971800" marR="0" lvl="6"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7pPr>
            <a:lvl8pPr marL="3429000" marR="0" lvl="7"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8pPr>
            <a:lvl9pPr marL="3886200" marR="0" lvl="8" indent="-114300" algn="l" rtl="0">
              <a:lnSpc>
                <a:spcPct val="90000"/>
              </a:lnSpc>
              <a:spcBef>
                <a:spcPts val="500"/>
              </a:spcBef>
              <a:buClr>
                <a:schemeClr val="dk1"/>
              </a:buClr>
              <a:buSzPct val="1000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
        <p:nvSpPr>
          <p:cNvPr id="10" name="Shape 8"/>
          <p:cNvSpPr txBox="1">
            <a:spLocks noGrp="1"/>
          </p:cNvSpPr>
          <p:nvPr>
            <p:ph type="dt" idx="2"/>
          </p:nvPr>
        </p:nvSpPr>
        <p:spPr>
          <a:xfrm>
            <a:off x="615175" y="6356350"/>
            <a:ext cx="2743199" cy="365125"/>
          </a:xfrm>
          <a:prstGeom prst="rect">
            <a:avLst/>
          </a:prstGeom>
          <a:noFill/>
          <a:ln>
            <a:noFill/>
          </a:ln>
        </p:spPr>
        <p:txBody>
          <a:bodyPr lIns="91425" tIns="91425" rIns="91425" bIns="91425" anchor="ctr" anchorCtr="0"/>
          <a:lstStyle>
            <a:lvl1pPr marL="0" marR="0" lvl="0" indent="0" algn="l" rtl="0">
              <a:spcBef>
                <a:spcPts val="0"/>
              </a:spcBef>
              <a:buNone/>
              <a:defRPr sz="1200" b="0" i="0" u="none" strike="noStrike" cap="none">
                <a:solidFill>
                  <a:srgbClr val="FFFFFF"/>
                </a:solidFill>
                <a:latin typeface="Trebuchet MS"/>
                <a:ea typeface="Trebuchet MS"/>
                <a:cs typeface="Trebuchet MS"/>
                <a:sym typeface="Trebuchet MS"/>
              </a:defRPr>
            </a:lvl1pPr>
            <a:lvl2pPr marL="457200" marR="0" lvl="1" indent="0" algn="l" rtl="0">
              <a:spcBef>
                <a:spcPts val="0"/>
              </a:spcBef>
              <a:buNone/>
              <a:defRPr sz="1800" b="0" i="0" u="none" strike="noStrike" cap="none">
                <a:solidFill>
                  <a:schemeClr val="dk1"/>
                </a:solidFill>
                <a:latin typeface="Trebuchet MS"/>
                <a:ea typeface="Trebuchet MS"/>
                <a:cs typeface="Trebuchet MS"/>
                <a:sym typeface="Trebuchet MS"/>
              </a:defRPr>
            </a:lvl2pPr>
            <a:lvl3pPr marL="914400" marR="0" lvl="2" indent="0" algn="l" rtl="0">
              <a:spcBef>
                <a:spcPts val="0"/>
              </a:spcBef>
              <a:buNone/>
              <a:defRPr sz="1800" b="0" i="0" u="none" strike="noStrike" cap="none">
                <a:solidFill>
                  <a:schemeClr val="dk1"/>
                </a:solidFill>
                <a:latin typeface="Trebuchet MS"/>
                <a:ea typeface="Trebuchet MS"/>
                <a:cs typeface="Trebuchet MS"/>
                <a:sym typeface="Trebuchet MS"/>
              </a:defRPr>
            </a:lvl3pPr>
            <a:lvl4pPr marL="1371600" marR="0" lvl="3" indent="0" algn="l" rtl="0">
              <a:spcBef>
                <a:spcPts val="0"/>
              </a:spcBef>
              <a:buNone/>
              <a:defRPr sz="1800" b="0" i="0" u="none" strike="noStrike" cap="none">
                <a:solidFill>
                  <a:schemeClr val="dk1"/>
                </a:solidFill>
                <a:latin typeface="Trebuchet MS"/>
                <a:ea typeface="Trebuchet MS"/>
                <a:cs typeface="Trebuchet MS"/>
                <a:sym typeface="Trebuchet MS"/>
              </a:defRPr>
            </a:lvl4pPr>
            <a:lvl5pPr marL="1828800" marR="0" lvl="4" indent="0" algn="l" rtl="0">
              <a:spcBef>
                <a:spcPts val="0"/>
              </a:spcBef>
              <a:buNone/>
              <a:defRPr sz="1800" b="0" i="0" u="none" strike="noStrike" cap="none">
                <a:solidFill>
                  <a:schemeClr val="dk1"/>
                </a:solidFill>
                <a:latin typeface="Trebuchet MS"/>
                <a:ea typeface="Trebuchet MS"/>
                <a:cs typeface="Trebuchet MS"/>
                <a:sym typeface="Trebuchet MS"/>
              </a:defRPr>
            </a:lvl5pPr>
            <a:lvl6pPr marL="2286000" marR="0" lvl="5" indent="0" algn="l" rtl="0">
              <a:spcBef>
                <a:spcPts val="0"/>
              </a:spcBef>
              <a:buNone/>
              <a:defRPr sz="1800" b="0" i="0" u="none" strike="noStrike" cap="none">
                <a:solidFill>
                  <a:schemeClr val="dk1"/>
                </a:solidFill>
                <a:latin typeface="Trebuchet MS"/>
                <a:ea typeface="Trebuchet MS"/>
                <a:cs typeface="Trebuchet MS"/>
                <a:sym typeface="Trebuchet MS"/>
              </a:defRPr>
            </a:lvl6pPr>
            <a:lvl7pPr marL="2743200" marR="0" lvl="6" indent="0" algn="l" rtl="0">
              <a:spcBef>
                <a:spcPts val="0"/>
              </a:spcBef>
              <a:buNone/>
              <a:defRPr sz="1800" b="0" i="0" u="none" strike="noStrike" cap="none">
                <a:solidFill>
                  <a:schemeClr val="dk1"/>
                </a:solidFill>
                <a:latin typeface="Trebuchet MS"/>
                <a:ea typeface="Trebuchet MS"/>
                <a:cs typeface="Trebuchet MS"/>
                <a:sym typeface="Trebuchet MS"/>
              </a:defRPr>
            </a:lvl7pPr>
            <a:lvl8pPr marL="3200400" marR="0" lvl="7" indent="0" algn="l" rtl="0">
              <a:spcBef>
                <a:spcPts val="0"/>
              </a:spcBef>
              <a:buNone/>
              <a:defRPr sz="1800" b="0" i="0" u="none" strike="noStrike" cap="none">
                <a:solidFill>
                  <a:schemeClr val="dk1"/>
                </a:solidFill>
                <a:latin typeface="Trebuchet MS"/>
                <a:ea typeface="Trebuchet MS"/>
                <a:cs typeface="Trebuchet MS"/>
                <a:sym typeface="Trebuchet MS"/>
              </a:defRPr>
            </a:lvl8pPr>
            <a:lvl9pPr marL="3657600" marR="0" lvl="8" indent="0" algn="l" rtl="0">
              <a:spcBef>
                <a:spcPts val="0"/>
              </a:spcBef>
              <a:buNone/>
              <a:defRPr sz="1800" b="0" i="0" u="none" strike="noStrike" cap="none">
                <a:solidFill>
                  <a:schemeClr val="dk1"/>
                </a:solidFill>
                <a:latin typeface="Trebuchet MS"/>
                <a:ea typeface="Trebuchet MS"/>
                <a:cs typeface="Trebuchet MS"/>
                <a:sym typeface="Trebuchet MS"/>
              </a:defRPr>
            </a:lvl9pPr>
          </a:lstStyle>
          <a:p>
            <a:endParaRPr lang="it-IT"/>
          </a:p>
        </p:txBody>
      </p:sp>
      <p:sp>
        <p:nvSpPr>
          <p:cNvPr id="14" name="Shape 9"/>
          <p:cNvSpPr txBox="1">
            <a:spLocks noGrp="1"/>
          </p:cNvSpPr>
          <p:nvPr>
            <p:ph type="ftr" idx="3"/>
          </p:nvPr>
        </p:nvSpPr>
        <p:spPr>
          <a:xfrm>
            <a:off x="4038600" y="6356350"/>
            <a:ext cx="4114800" cy="365125"/>
          </a:xfrm>
          <a:prstGeom prst="rect">
            <a:avLst/>
          </a:prstGeom>
          <a:noFill/>
          <a:ln>
            <a:noFill/>
          </a:ln>
        </p:spPr>
        <p:txBody>
          <a:bodyPr lIns="91425" tIns="91425" rIns="91425" bIns="91425" anchor="ctr" anchorCtr="0"/>
          <a:lstStyle>
            <a:lvl1pPr marL="0" marR="0" lvl="0" indent="0" algn="ctr" rtl="0">
              <a:spcBef>
                <a:spcPts val="0"/>
              </a:spcBef>
              <a:buNone/>
              <a:defRPr sz="1200" b="0" i="0" u="none" strike="noStrike" cap="none">
                <a:solidFill>
                  <a:srgbClr val="FFFFFF"/>
                </a:solidFill>
                <a:latin typeface="Trebuchet MS"/>
                <a:ea typeface="Trebuchet MS"/>
                <a:cs typeface="Trebuchet MS"/>
                <a:sym typeface="Trebuchet MS"/>
              </a:defRPr>
            </a:lvl1pPr>
            <a:lvl2pPr marL="457200" marR="0" lvl="1" indent="0" algn="l" rtl="0">
              <a:spcBef>
                <a:spcPts val="0"/>
              </a:spcBef>
              <a:buNone/>
              <a:defRPr sz="1800" b="0" i="0" u="none" strike="noStrike" cap="none">
                <a:solidFill>
                  <a:schemeClr val="dk1"/>
                </a:solidFill>
                <a:latin typeface="Trebuchet MS"/>
                <a:ea typeface="Trebuchet MS"/>
                <a:cs typeface="Trebuchet MS"/>
                <a:sym typeface="Trebuchet MS"/>
              </a:defRPr>
            </a:lvl2pPr>
            <a:lvl3pPr marL="914400" marR="0" lvl="2" indent="0" algn="l" rtl="0">
              <a:spcBef>
                <a:spcPts val="0"/>
              </a:spcBef>
              <a:buNone/>
              <a:defRPr sz="1800" b="0" i="0" u="none" strike="noStrike" cap="none">
                <a:solidFill>
                  <a:schemeClr val="dk1"/>
                </a:solidFill>
                <a:latin typeface="Trebuchet MS"/>
                <a:ea typeface="Trebuchet MS"/>
                <a:cs typeface="Trebuchet MS"/>
                <a:sym typeface="Trebuchet MS"/>
              </a:defRPr>
            </a:lvl3pPr>
            <a:lvl4pPr marL="1371600" marR="0" lvl="3" indent="0" algn="l" rtl="0">
              <a:spcBef>
                <a:spcPts val="0"/>
              </a:spcBef>
              <a:buNone/>
              <a:defRPr sz="1800" b="0" i="0" u="none" strike="noStrike" cap="none">
                <a:solidFill>
                  <a:schemeClr val="dk1"/>
                </a:solidFill>
                <a:latin typeface="Trebuchet MS"/>
                <a:ea typeface="Trebuchet MS"/>
                <a:cs typeface="Trebuchet MS"/>
                <a:sym typeface="Trebuchet MS"/>
              </a:defRPr>
            </a:lvl4pPr>
            <a:lvl5pPr marL="1828800" marR="0" lvl="4" indent="0" algn="l" rtl="0">
              <a:spcBef>
                <a:spcPts val="0"/>
              </a:spcBef>
              <a:buNone/>
              <a:defRPr sz="1800" b="0" i="0" u="none" strike="noStrike" cap="none">
                <a:solidFill>
                  <a:schemeClr val="dk1"/>
                </a:solidFill>
                <a:latin typeface="Trebuchet MS"/>
                <a:ea typeface="Trebuchet MS"/>
                <a:cs typeface="Trebuchet MS"/>
                <a:sym typeface="Trebuchet MS"/>
              </a:defRPr>
            </a:lvl5pPr>
            <a:lvl6pPr marL="2286000" marR="0" lvl="5" indent="0" algn="l" rtl="0">
              <a:spcBef>
                <a:spcPts val="0"/>
              </a:spcBef>
              <a:buNone/>
              <a:defRPr sz="1800" b="0" i="0" u="none" strike="noStrike" cap="none">
                <a:solidFill>
                  <a:schemeClr val="dk1"/>
                </a:solidFill>
                <a:latin typeface="Trebuchet MS"/>
                <a:ea typeface="Trebuchet MS"/>
                <a:cs typeface="Trebuchet MS"/>
                <a:sym typeface="Trebuchet MS"/>
              </a:defRPr>
            </a:lvl6pPr>
            <a:lvl7pPr marL="2743200" marR="0" lvl="6" indent="0" algn="l" rtl="0">
              <a:spcBef>
                <a:spcPts val="0"/>
              </a:spcBef>
              <a:buNone/>
              <a:defRPr sz="1800" b="0" i="0" u="none" strike="noStrike" cap="none">
                <a:solidFill>
                  <a:schemeClr val="dk1"/>
                </a:solidFill>
                <a:latin typeface="Trebuchet MS"/>
                <a:ea typeface="Trebuchet MS"/>
                <a:cs typeface="Trebuchet MS"/>
                <a:sym typeface="Trebuchet MS"/>
              </a:defRPr>
            </a:lvl7pPr>
            <a:lvl8pPr marL="3200400" marR="0" lvl="7" indent="0" algn="l" rtl="0">
              <a:spcBef>
                <a:spcPts val="0"/>
              </a:spcBef>
              <a:buNone/>
              <a:defRPr sz="1800" b="0" i="0" u="none" strike="noStrike" cap="none">
                <a:solidFill>
                  <a:schemeClr val="dk1"/>
                </a:solidFill>
                <a:latin typeface="Trebuchet MS"/>
                <a:ea typeface="Trebuchet MS"/>
                <a:cs typeface="Trebuchet MS"/>
                <a:sym typeface="Trebuchet MS"/>
              </a:defRPr>
            </a:lvl8pPr>
            <a:lvl9pPr marL="3657600" marR="0" lvl="8" indent="0" algn="l" rtl="0">
              <a:spcBef>
                <a:spcPts val="0"/>
              </a:spcBef>
              <a:buNone/>
              <a:defRPr sz="1800" b="0" i="0" u="none" strike="noStrike" cap="none">
                <a:solidFill>
                  <a:schemeClr val="dk1"/>
                </a:solidFill>
                <a:latin typeface="Trebuchet MS"/>
                <a:ea typeface="Trebuchet MS"/>
                <a:cs typeface="Trebuchet MS"/>
                <a:sym typeface="Trebuchet MS"/>
              </a:defRPr>
            </a:lvl9pPr>
          </a:lstStyle>
          <a:p>
            <a:endParaRPr lang="sk-SK"/>
          </a:p>
        </p:txBody>
      </p:sp>
      <p:sp>
        <p:nvSpPr>
          <p:cNvPr id="15" name="Shape 10"/>
          <p:cNvSpPr txBox="1">
            <a:spLocks noGrp="1"/>
          </p:cNvSpPr>
          <p:nvPr>
            <p:ph type="sldNum" idx="4"/>
          </p:nvPr>
        </p:nvSpPr>
        <p:spPr>
          <a:xfrm>
            <a:off x="8822474" y="6356350"/>
            <a:ext cx="2743199" cy="365125"/>
          </a:xfrm>
          <a:prstGeom prst="rect">
            <a:avLst/>
          </a:prstGeom>
          <a:noFill/>
          <a:ln>
            <a:noFill/>
          </a:ln>
        </p:spPr>
        <p:txBody>
          <a:bodyPr lIns="91425" tIns="45700" rIns="91425" bIns="45700" anchor="ctr" anchorCtr="0">
            <a:noAutofit/>
          </a:bodyPr>
          <a:lstStyle>
            <a:lvl1pPr>
              <a:defRPr>
                <a:solidFill>
                  <a:srgbClr val="FFFFFF"/>
                </a:solidFill>
              </a:defRPr>
            </a:lvl1pPr>
          </a:lstStyle>
          <a:p>
            <a:pPr algn="r">
              <a:buSzPct val="25000"/>
            </a:pPr>
            <a:fld id="{00000000-1234-1234-1234-123412341234}" type="slidenum">
              <a:rPr lang="lt-LT" sz="1200" smtClean="0">
                <a:latin typeface="Trebuchet MS"/>
                <a:ea typeface="Trebuchet MS"/>
                <a:cs typeface="Trebuchet MS"/>
                <a:sym typeface="Trebuchet MS"/>
              </a:rPr>
              <a:pPr algn="r">
                <a:buSzPct val="25000"/>
              </a:pPr>
              <a:t>‹#›</a:t>
            </a:fld>
            <a:endParaRPr lang="lt-LT" sz="1200">
              <a:latin typeface="Trebuchet MS"/>
              <a:ea typeface="Trebuchet MS"/>
              <a:cs typeface="Trebuchet MS"/>
              <a:sym typeface="Trebuchet MS"/>
            </a:endParaRPr>
          </a:p>
        </p:txBody>
      </p:sp>
    </p:spTree>
  </p:cSld>
  <p:clrMap bg1="lt1" tx1="dk1" bg2="lt2" tx2="dk2" accent1="accent1" accent2="accent2" accent3="accent3" accent4="accent4" accent5="accent5" accent6="accent6" hlink="hlink" folHlink="folHlink"/>
  <p:sldLayoutIdLst>
    <p:sldLayoutId id="2147483663" r:id="rId1"/>
    <p:sldLayoutId id="2147483666" r:id="rId2"/>
    <p:sldLayoutId id="2147483667" r:id="rId3"/>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4000" b="1" i="0" u="none" strike="noStrike" cap="none">
          <a:solidFill>
            <a:schemeClr val="bg1"/>
          </a:solidFill>
          <a:latin typeface="Arial"/>
          <a:ea typeface="Arial"/>
          <a:cs typeface="Arial"/>
          <a:sym typeface="Arial"/>
        </a:defRPr>
      </a:lvl1pPr>
    </p:titleStyle>
    <p:bodyStyle>
      <a:defPPr marR="0" lvl="0" algn="l" rtl="0">
        <a:lnSpc>
          <a:spcPct val="100000"/>
        </a:lnSpc>
        <a:spcBef>
          <a:spcPts val="0"/>
        </a:spcBef>
        <a:spcAft>
          <a:spcPts val="0"/>
        </a:spcAft>
      </a:defPPr>
      <a:lvl1pPr marL="177800" marR="0" lvl="0" indent="0" algn="l" rtl="0">
        <a:lnSpc>
          <a:spcPct val="100000"/>
        </a:lnSpc>
        <a:spcBef>
          <a:spcPts val="0"/>
        </a:spcBef>
        <a:spcAft>
          <a:spcPts val="0"/>
        </a:spcAft>
        <a:buClrTx/>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pic>
        <p:nvPicPr>
          <p:cNvPr id="7" name="Picture 2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4" y="0"/>
            <a:ext cx="12188949" cy="5401055"/>
          </a:xfrm>
          <a:prstGeom prst="rect">
            <a:avLst/>
          </a:prstGeom>
        </p:spPr>
      </p:pic>
      <p:sp>
        <p:nvSpPr>
          <p:cNvPr id="8" name="Rectangle 13"/>
          <p:cNvSpPr/>
          <p:nvPr/>
        </p:nvSpPr>
        <p:spPr>
          <a:xfrm>
            <a:off x="-3418" y="4886176"/>
            <a:ext cx="12198836" cy="66413"/>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9pPr>
          </a:lstStyle>
          <a:p>
            <a:pPr algn="ctr"/>
            <a:endParaRPr lang="en-US"/>
          </a:p>
        </p:txBody>
      </p:sp>
      <p:sp>
        <p:nvSpPr>
          <p:cNvPr id="10" name="Rectangle 5"/>
          <p:cNvSpPr/>
          <p:nvPr/>
        </p:nvSpPr>
        <p:spPr>
          <a:xfrm>
            <a:off x="-3418" y="4941168"/>
            <a:ext cx="12198836" cy="1916832"/>
          </a:xfrm>
          <a:prstGeom prst="rect">
            <a:avLst/>
          </a:prstGeom>
          <a:solidFill>
            <a:srgbClr val="00517D"/>
          </a:solidFill>
          <a:ln>
            <a:noFill/>
          </a:ln>
        </p:spPr>
        <p:style>
          <a:lnRef idx="1">
            <a:schemeClr val="accent1"/>
          </a:lnRef>
          <a:fillRef idx="3">
            <a:schemeClr val="accent1"/>
          </a:fillRef>
          <a:effectRef idx="2">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9pPr>
          </a:lstStyle>
          <a:p>
            <a:pPr algn="ctr"/>
            <a:endParaRPr lang="en-US"/>
          </a:p>
        </p:txBody>
      </p:sp>
      <p:sp>
        <p:nvSpPr>
          <p:cNvPr id="24" name="Shape 111"/>
          <p:cNvSpPr txBox="1">
            <a:spLocks/>
          </p:cNvSpPr>
          <p:nvPr/>
        </p:nvSpPr>
        <p:spPr>
          <a:xfrm>
            <a:off x="621793" y="5147011"/>
            <a:ext cx="11247120" cy="1516567"/>
          </a:xfrm>
          <a:prstGeom prst="rect">
            <a:avLst/>
          </a:prstGeom>
          <a:noFill/>
          <a:ln>
            <a:noFill/>
          </a:ln>
        </p:spPr>
        <p:txBody>
          <a:bodyPr lIns="91425" tIns="45700" rIns="91425" bIns="45700" anchor="t" anchorCtr="0">
            <a:noAutofit/>
          </a:bodyPr>
          <a:lstStyle>
            <a:defPPr marR="0" lvl="0" algn="l" rtl="0">
              <a:lnSpc>
                <a:spcPct val="100000"/>
              </a:lnSpc>
              <a:spcBef>
                <a:spcPts val="0"/>
              </a:spcBef>
              <a:spcAft>
                <a:spcPts val="0"/>
              </a:spcAft>
            </a:defPPr>
            <a:lvl1pPr marL="0" marR="0" lvl="0" indent="0" algn="l" rtl="0">
              <a:lnSpc>
                <a:spcPct val="90000"/>
              </a:lnSpc>
              <a:spcBef>
                <a:spcPts val="0"/>
              </a:spcBef>
              <a:spcAft>
                <a:spcPts val="0"/>
              </a:spcAft>
              <a:buClr>
                <a:schemeClr val="dk2"/>
              </a:buClr>
              <a:buFont typeface="Trebuchet MS"/>
              <a:buNone/>
              <a:defRPr sz="4400" b="0" i="0" u="none" strike="noStrike" cap="none">
                <a:solidFill>
                  <a:schemeClr val="dk2"/>
                </a:solidFill>
                <a:latin typeface="Trebuchet MS"/>
                <a:ea typeface="Trebuchet MS"/>
                <a:cs typeface="Trebuchet MS"/>
                <a:sym typeface="Trebuchet MS"/>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algn="ctr" fontAlgn="base">
              <a:lnSpc>
                <a:spcPct val="100000"/>
              </a:lnSpc>
              <a:spcBef>
                <a:spcPct val="0"/>
              </a:spcBef>
              <a:spcAft>
                <a:spcPct val="0"/>
              </a:spcAft>
              <a:defRPr/>
            </a:pPr>
            <a:r>
              <a:rPr lang="lt-LT" altLang="en-US" sz="3600" b="1" dirty="0">
                <a:solidFill>
                  <a:schemeClr val="bg1"/>
                </a:solidFill>
                <a:latin typeface="Trebuchet MS" panose="020B0603020202020204" pitchFamily="34" charset="0"/>
              </a:rPr>
              <a:t>VĮ TURTO BANKO PERTVARKA</a:t>
            </a:r>
          </a:p>
          <a:p>
            <a:pPr algn="ctr" fontAlgn="base">
              <a:lnSpc>
                <a:spcPct val="100000"/>
              </a:lnSpc>
              <a:spcBef>
                <a:spcPct val="0"/>
              </a:spcBef>
              <a:spcAft>
                <a:spcPct val="0"/>
              </a:spcAft>
              <a:defRPr/>
            </a:pPr>
            <a:r>
              <a:rPr lang="lt-LT" altLang="en-US" sz="3600" b="1" dirty="0">
                <a:solidFill>
                  <a:schemeClr val="bg1"/>
                </a:solidFill>
                <a:latin typeface="Trebuchet MS" panose="020B0603020202020204" pitchFamily="34" charset="0"/>
              </a:rPr>
              <a:t>(įstatymų projektų paketo pristatymas)</a:t>
            </a:r>
          </a:p>
          <a:p>
            <a:pPr algn="ctr" fontAlgn="base">
              <a:lnSpc>
                <a:spcPct val="100000"/>
              </a:lnSpc>
              <a:spcBef>
                <a:spcPct val="0"/>
              </a:spcBef>
              <a:spcAft>
                <a:spcPct val="0"/>
              </a:spcAft>
              <a:defRPr/>
            </a:pPr>
            <a:endParaRPr lang="en-GB" altLang="en-US" sz="4800" b="1" dirty="0">
              <a:solidFill>
                <a:schemeClr val="bg1"/>
              </a:solidFill>
              <a:latin typeface="Arial" charset="0"/>
            </a:endParaRPr>
          </a:p>
        </p:txBody>
      </p:sp>
      <p:sp>
        <p:nvSpPr>
          <p:cNvPr id="9" name="TextBox 8"/>
          <p:cNvSpPr txBox="1"/>
          <p:nvPr/>
        </p:nvSpPr>
        <p:spPr>
          <a:xfrm>
            <a:off x="914400" y="3786928"/>
            <a:ext cx="3017520" cy="954107"/>
          </a:xfrm>
          <a:prstGeom prst="rect">
            <a:avLst/>
          </a:prstGeom>
          <a:noFill/>
        </p:spPr>
        <p:txBody>
          <a:bodyPr wrap="square" rtlCol="0">
            <a:spAutoFit/>
          </a:bodyPr>
          <a:lstStyle/>
          <a:p>
            <a:r>
              <a:rPr lang="lt-LT" dirty="0">
                <a:solidFill>
                  <a:schemeClr val="bg1"/>
                </a:solidFill>
                <a:latin typeface="Trebuchet MS" panose="020B0603020202020204" pitchFamily="34" charset="0"/>
              </a:rPr>
              <a:t>Valstybės turto valdymo </a:t>
            </a:r>
          </a:p>
          <a:p>
            <a:r>
              <a:rPr lang="lt-LT" dirty="0">
                <a:solidFill>
                  <a:schemeClr val="bg1"/>
                </a:solidFill>
                <a:latin typeface="Trebuchet MS" panose="020B0603020202020204" pitchFamily="34" charset="0"/>
              </a:rPr>
              <a:t>departamento direktorė </a:t>
            </a:r>
          </a:p>
          <a:p>
            <a:r>
              <a:rPr lang="lt-LT" dirty="0">
                <a:solidFill>
                  <a:schemeClr val="bg1"/>
                </a:solidFill>
                <a:latin typeface="Trebuchet MS" panose="020B0603020202020204" pitchFamily="34" charset="0"/>
              </a:rPr>
              <a:t>Aušra Vičkačkienė</a:t>
            </a:r>
          </a:p>
          <a:p>
            <a:endParaRPr lang="lt-LT" dirty="0">
              <a:solidFill>
                <a:schemeClr val="bg1"/>
              </a:solidFill>
            </a:endParaRPr>
          </a:p>
        </p:txBody>
      </p:sp>
    </p:spTree>
    <p:extLst>
      <p:ext uri="{BB962C8B-B14F-4D97-AF65-F5344CB8AC3E}">
        <p14:creationId xmlns:p14="http://schemas.microsoft.com/office/powerpoint/2010/main" val="102916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676255-9923-2205-48BC-FB200EDC187C}"/>
            </a:ext>
          </a:extLst>
        </p:cNvPr>
        <p:cNvGrpSpPr/>
        <p:nvPr/>
      </p:nvGrpSpPr>
      <p:grpSpPr>
        <a:xfrm>
          <a:off x="0" y="0"/>
          <a:ext cx="0" cy="0"/>
          <a:chOff x="0" y="0"/>
          <a:chExt cx="0" cy="0"/>
        </a:xfrm>
      </p:grpSpPr>
      <p:sp>
        <p:nvSpPr>
          <p:cNvPr id="2" name="Pavadinimas 1">
            <a:extLst>
              <a:ext uri="{FF2B5EF4-FFF2-40B4-BE49-F238E27FC236}">
                <a16:creationId xmlns:a16="http://schemas.microsoft.com/office/drawing/2014/main" id="{6970EF6B-9607-1A82-71A0-17842EF339AC}"/>
              </a:ext>
            </a:extLst>
          </p:cNvPr>
          <p:cNvSpPr>
            <a:spLocks noGrp="1"/>
          </p:cNvSpPr>
          <p:nvPr>
            <p:ph type="title"/>
          </p:nvPr>
        </p:nvSpPr>
        <p:spPr/>
        <p:txBody>
          <a:bodyPr/>
          <a:lstStyle/>
          <a:p>
            <a:r>
              <a:rPr lang="lt-LT" sz="2800" dirty="0">
                <a:latin typeface="Trebuchet MS" panose="020B0603020202020204" pitchFamily="34" charset="0"/>
              </a:rPr>
              <a:t>ĮSTATYMŲ PROJEKTŲ PAKETU SIEKIAMI TIKSLAI:</a:t>
            </a:r>
            <a:endParaRPr lang="lt-LT" sz="2800" dirty="0"/>
          </a:p>
        </p:txBody>
      </p:sp>
      <p:graphicFrame>
        <p:nvGraphicFramePr>
          <p:cNvPr id="3" name="Lentelė 2">
            <a:extLst>
              <a:ext uri="{FF2B5EF4-FFF2-40B4-BE49-F238E27FC236}">
                <a16:creationId xmlns:a16="http://schemas.microsoft.com/office/drawing/2014/main" id="{9939E12D-3784-FF2D-E48B-373445C10CD0}"/>
              </a:ext>
            </a:extLst>
          </p:cNvPr>
          <p:cNvGraphicFramePr>
            <a:graphicFrameLocks noGrp="1"/>
          </p:cNvGraphicFramePr>
          <p:nvPr>
            <p:extLst>
              <p:ext uri="{D42A27DB-BD31-4B8C-83A1-F6EECF244321}">
                <p14:modId xmlns:p14="http://schemas.microsoft.com/office/powerpoint/2010/main" val="3951094594"/>
              </p:ext>
            </p:extLst>
          </p:nvPr>
        </p:nvGraphicFramePr>
        <p:xfrm>
          <a:off x="18289" y="1246458"/>
          <a:ext cx="12191999" cy="4907453"/>
        </p:xfrm>
        <a:graphic>
          <a:graphicData uri="http://schemas.openxmlformats.org/drawingml/2006/table">
            <a:tbl>
              <a:tblPr firstRow="1" bandRow="1">
                <a:tableStyleId>{5C22544A-7EE6-4342-B048-85BDC9FD1C3A}</a:tableStyleId>
              </a:tblPr>
              <a:tblGrid>
                <a:gridCol w="594360">
                  <a:extLst>
                    <a:ext uri="{9D8B030D-6E8A-4147-A177-3AD203B41FA5}">
                      <a16:colId xmlns:a16="http://schemas.microsoft.com/office/drawing/2014/main" val="1687200967"/>
                    </a:ext>
                  </a:extLst>
                </a:gridCol>
                <a:gridCol w="4270248">
                  <a:extLst>
                    <a:ext uri="{9D8B030D-6E8A-4147-A177-3AD203B41FA5}">
                      <a16:colId xmlns:a16="http://schemas.microsoft.com/office/drawing/2014/main" val="3890796280"/>
                    </a:ext>
                  </a:extLst>
                </a:gridCol>
                <a:gridCol w="7327391">
                  <a:extLst>
                    <a:ext uri="{9D8B030D-6E8A-4147-A177-3AD203B41FA5}">
                      <a16:colId xmlns:a16="http://schemas.microsoft.com/office/drawing/2014/main" val="3148252720"/>
                    </a:ext>
                  </a:extLst>
                </a:gridCol>
              </a:tblGrid>
              <a:tr h="406403">
                <a:tc>
                  <a:txBody>
                    <a:bodyPr/>
                    <a:lstStyle/>
                    <a:p>
                      <a:r>
                        <a:rPr lang="lt-LT" sz="2000" i="1" dirty="0">
                          <a:solidFill>
                            <a:srgbClr val="00517D"/>
                          </a:solidFill>
                          <a:latin typeface="Trebuchet MS"/>
                        </a:rPr>
                        <a:t>Nr.</a:t>
                      </a:r>
                    </a:p>
                  </a:txBody>
                  <a:tcPr>
                    <a:solidFill>
                      <a:schemeClr val="bg2"/>
                    </a:solidFill>
                  </a:tcPr>
                </a:tc>
                <a:tc>
                  <a:txBody>
                    <a:bodyPr/>
                    <a:lstStyle/>
                    <a:p>
                      <a:pPr algn="ctr"/>
                      <a:r>
                        <a:rPr lang="lt-LT" sz="2000" i="1" dirty="0">
                          <a:solidFill>
                            <a:srgbClr val="00517D"/>
                          </a:solidFill>
                          <a:latin typeface="Trebuchet MS"/>
                        </a:rPr>
                        <a:t>Turinys</a:t>
                      </a:r>
                    </a:p>
                  </a:txBody>
                  <a:tcPr>
                    <a:solidFill>
                      <a:schemeClr val="bg2"/>
                    </a:solidFill>
                  </a:tcPr>
                </a:tc>
                <a:tc>
                  <a:txBody>
                    <a:bodyPr/>
                    <a:lstStyle/>
                    <a:p>
                      <a:pPr algn="ctr"/>
                      <a:r>
                        <a:rPr lang="lt-LT" sz="2000" i="1" dirty="0">
                          <a:solidFill>
                            <a:srgbClr val="00517D"/>
                          </a:solidFill>
                          <a:latin typeface="Trebuchet MS"/>
                        </a:rPr>
                        <a:t>Įstatymo projektas, kuriame siūlomos nuostatos</a:t>
                      </a:r>
                    </a:p>
                  </a:txBody>
                  <a:tcPr>
                    <a:solidFill>
                      <a:schemeClr val="bg2"/>
                    </a:solidFill>
                  </a:tcPr>
                </a:tc>
                <a:extLst>
                  <a:ext uri="{0D108BD9-81ED-4DB2-BD59-A6C34878D82A}">
                    <a16:rowId xmlns:a16="http://schemas.microsoft.com/office/drawing/2014/main" val="61268572"/>
                  </a:ext>
                </a:extLst>
              </a:tr>
              <a:tr h="1623898">
                <a:tc>
                  <a:txBody>
                    <a:bodyPr/>
                    <a:lstStyle/>
                    <a:p>
                      <a:r>
                        <a:rPr lang="lt-LT" dirty="0">
                          <a:solidFill>
                            <a:srgbClr val="00517D"/>
                          </a:solidFill>
                          <a:latin typeface="Trebuchet MS"/>
                        </a:rPr>
                        <a:t>I.</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t-LT" sz="1100" b="0" dirty="0">
                          <a:solidFill>
                            <a:srgbClr val="00517D"/>
                          </a:solidFill>
                          <a:latin typeface="Trebuchet MS" panose="020B0603020202020204" pitchFamily="34" charset="0"/>
                        </a:rPr>
                        <a:t> </a:t>
                      </a:r>
                      <a:r>
                        <a:rPr lang="lt-LT" sz="1100" b="1" dirty="0">
                          <a:solidFill>
                            <a:srgbClr val="00517D"/>
                          </a:solidFill>
                          <a:effectLst>
                            <a:outerShdw blurRad="38100" dist="38100" dir="2700000" algn="tl">
                              <a:srgbClr val="000000">
                                <a:alpha val="43137"/>
                              </a:srgbClr>
                            </a:outerShdw>
                          </a:effectLst>
                          <a:latin typeface="Trebuchet MS" panose="020B0603020202020204" pitchFamily="34" charset="0"/>
                        </a:rPr>
                        <a:t>Pertvarkyti</a:t>
                      </a:r>
                      <a:r>
                        <a:rPr lang="lt-LT" sz="1100" dirty="0">
                          <a:solidFill>
                            <a:srgbClr val="00517D"/>
                          </a:solidFill>
                          <a:latin typeface="Trebuchet MS" panose="020B0603020202020204" pitchFamily="34" charset="0"/>
                        </a:rPr>
                        <a:t> </a:t>
                      </a:r>
                      <a:r>
                        <a:rPr lang="lt-LT" sz="1100" b="0" dirty="0">
                          <a:solidFill>
                            <a:srgbClr val="00517D"/>
                          </a:solidFill>
                          <a:latin typeface="Trebuchet MS" panose="020B0603020202020204" pitchFamily="34" charset="0"/>
                        </a:rPr>
                        <a:t>VĮ Turto banką į AB Turto banką: </a:t>
                      </a:r>
                      <a:r>
                        <a:rPr lang="lt-LT" sz="1100" b="0" dirty="0">
                          <a:solidFill>
                            <a:srgbClr val="00517D"/>
                          </a:solidFill>
                          <a:effectLst>
                            <a:outerShdw blurRad="38100" dist="38100" dir="2700000" algn="tl">
                              <a:srgbClr val="000000">
                                <a:alpha val="43137"/>
                              </a:srgbClr>
                            </a:outerShdw>
                          </a:effectLst>
                          <a:latin typeface="Trebuchet MS" panose="020B0603020202020204" pitchFamily="34" charset="0"/>
                        </a:rPr>
                        <a:t>4 – 8 skaidrės</a:t>
                      </a:r>
                    </a:p>
                    <a:p>
                      <a:pPr algn="just"/>
                      <a:endParaRPr lang="lt-LT" sz="1100" dirty="0">
                        <a:solidFill>
                          <a:srgbClr val="00517D"/>
                        </a:solidFill>
                        <a:latin typeface="Trebuchet MS"/>
                      </a:endParaRPr>
                    </a:p>
                  </a:txBody>
                  <a:tcPr/>
                </a:tc>
                <a:tc>
                  <a:txBody>
                    <a:bodyPr/>
                    <a:lstStyle/>
                    <a:p>
                      <a:pPr marL="342900" lvl="0" indent="-342900" algn="just">
                        <a:lnSpc>
                          <a:spcPct val="115000"/>
                        </a:lnSpc>
                        <a:buFont typeface="+mj-lt"/>
                        <a:buAutoNum type="arabicParenR"/>
                        <a:tabLst>
                          <a:tab pos="630555" algn="l"/>
                        </a:tabLst>
                      </a:pPr>
                      <a:r>
                        <a:rPr lang="lt-LT" sz="11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Centralizuotai valdomo valstybės turto valdytojo įstatymo pakeitimo įstatymo projektas Nr. </a:t>
                      </a:r>
                      <a:r>
                        <a:rPr lang="lt-LT" sz="1100" dirty="0">
                          <a:solidFill>
                            <a:srgbClr val="00517D"/>
                          </a:solidFill>
                          <a:effectLst>
                            <a:outerShdw blurRad="38100" dist="38100" dir="2700000" algn="tl">
                              <a:srgbClr val="000000">
                                <a:alpha val="43137"/>
                              </a:srgbClr>
                            </a:outerShdw>
                          </a:effectLst>
                          <a:latin typeface="Trebuchet MS" panose="020B0603020202020204" pitchFamily="34" charset="0"/>
                          <a:ea typeface="Calibri" panose="020F0502020204030204" pitchFamily="34" charset="0"/>
                          <a:cs typeface="Times New Roman" panose="02020603050405020304" pitchFamily="18" charset="0"/>
                        </a:rPr>
                        <a:t>XVP-312</a:t>
                      </a:r>
                    </a:p>
                    <a:p>
                      <a:pPr marL="342900" lvl="0" indent="-342900" algn="just">
                        <a:lnSpc>
                          <a:spcPct val="115000"/>
                        </a:lnSpc>
                        <a:buFont typeface="+mj-lt"/>
                        <a:buAutoNum type="arabicParenR"/>
                        <a:tabLst>
                          <a:tab pos="630555" algn="l"/>
                        </a:tabLst>
                      </a:pPr>
                      <a:r>
                        <a:rPr lang="lt-LT" sz="11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Valstybės skolos įstatymo 3, 8 ir 9 straipsnių pakeitimo įstatymo projektas Nr. </a:t>
                      </a:r>
                      <a:r>
                        <a:rPr lang="lt-LT" sz="1100" dirty="0">
                          <a:solidFill>
                            <a:srgbClr val="00517D"/>
                          </a:solidFill>
                          <a:effectLst>
                            <a:outerShdw blurRad="38100" dist="38100" dir="2700000" algn="tl">
                              <a:srgbClr val="000000">
                                <a:alpha val="43137"/>
                              </a:srgbClr>
                            </a:outerShdw>
                          </a:effectLst>
                          <a:latin typeface="Trebuchet MS" panose="020B0603020202020204" pitchFamily="34" charset="0"/>
                          <a:ea typeface="Calibri" panose="020F0502020204030204" pitchFamily="34" charset="0"/>
                          <a:cs typeface="Times New Roman" panose="02020603050405020304" pitchFamily="18" charset="0"/>
                        </a:rPr>
                        <a:t>XVP-324</a:t>
                      </a:r>
                    </a:p>
                    <a:p>
                      <a:pPr marL="342900" lvl="0" indent="-342900" algn="just">
                        <a:lnSpc>
                          <a:spcPct val="115000"/>
                        </a:lnSpc>
                        <a:buFont typeface="+mj-lt"/>
                        <a:buAutoNum type="arabicParenR"/>
                        <a:tabLst>
                          <a:tab pos="630555" algn="l"/>
                        </a:tabLst>
                      </a:pPr>
                      <a:r>
                        <a:rPr lang="lt-LT" sz="11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Administracinių nusižengimų kodekso 195 straipsnio pakeitimo įstatymo projektas Nr. </a:t>
                      </a:r>
                      <a:r>
                        <a:rPr lang="lt-LT" sz="1100" dirty="0">
                          <a:solidFill>
                            <a:srgbClr val="00517D"/>
                          </a:solidFill>
                          <a:effectLst>
                            <a:outerShdw blurRad="38100" dist="38100" dir="2700000" algn="tl">
                              <a:srgbClr val="000000">
                                <a:alpha val="43137"/>
                              </a:srgbClr>
                            </a:outerShdw>
                          </a:effectLst>
                          <a:latin typeface="Trebuchet MS" panose="020B0603020202020204" pitchFamily="34" charset="0"/>
                          <a:ea typeface="Calibri" panose="020F0502020204030204" pitchFamily="34" charset="0"/>
                          <a:cs typeface="Times New Roman" panose="02020603050405020304" pitchFamily="18" charset="0"/>
                        </a:rPr>
                        <a:t>XVP-317</a:t>
                      </a:r>
                    </a:p>
                    <a:p>
                      <a:pPr marL="342900" lvl="0" indent="-342900" algn="just">
                        <a:lnSpc>
                          <a:spcPct val="115000"/>
                        </a:lnSpc>
                        <a:buFont typeface="+mj-lt"/>
                        <a:buAutoNum type="arabicParenR"/>
                        <a:tabLst>
                          <a:tab pos="630555" algn="l"/>
                        </a:tabLst>
                      </a:pPr>
                      <a:r>
                        <a:rPr lang="lt-LT" sz="11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Mokesčių administravimo įstatymo 33, 39 ir 93 straipsnių pakeitimo įstatymo projektas Nr. </a:t>
                      </a:r>
                      <a:r>
                        <a:rPr lang="lt-LT" sz="1100" dirty="0">
                          <a:solidFill>
                            <a:srgbClr val="00517D"/>
                          </a:solidFill>
                          <a:effectLst>
                            <a:outerShdw blurRad="38100" dist="38100" dir="2700000" algn="tl">
                              <a:srgbClr val="000000">
                                <a:alpha val="43137"/>
                              </a:srgbClr>
                            </a:outerShdw>
                          </a:effectLst>
                          <a:latin typeface="Trebuchet MS" panose="020B0603020202020204" pitchFamily="34" charset="0"/>
                          <a:ea typeface="Calibri" panose="020F0502020204030204" pitchFamily="34" charset="0"/>
                          <a:cs typeface="Times New Roman" panose="02020603050405020304" pitchFamily="18" charset="0"/>
                        </a:rPr>
                        <a:t>XVP-318</a:t>
                      </a:r>
                    </a:p>
                    <a:p>
                      <a:pPr marL="342900" lvl="0" indent="-342900" algn="just">
                        <a:lnSpc>
                          <a:spcPct val="115000"/>
                        </a:lnSpc>
                        <a:buFont typeface="+mj-lt"/>
                        <a:buAutoNum type="arabicParenR"/>
                        <a:tabLst>
                          <a:tab pos="630555" algn="l"/>
                        </a:tabLst>
                      </a:pPr>
                      <a:r>
                        <a:rPr lang="lt-LT" sz="11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Valstybinio socialinio draudimo įstatymo 32 straipsnio pakeitimo įstatymo projektas Nr. </a:t>
                      </a:r>
                      <a:r>
                        <a:rPr lang="lt-LT" sz="1100" dirty="0">
                          <a:solidFill>
                            <a:srgbClr val="00517D"/>
                          </a:solidFill>
                          <a:effectLst>
                            <a:outerShdw blurRad="38100" dist="38100" dir="2700000" algn="tl">
                              <a:srgbClr val="000000">
                                <a:alpha val="43137"/>
                              </a:srgbClr>
                            </a:outerShdw>
                          </a:effectLst>
                          <a:latin typeface="Trebuchet MS" panose="020B0603020202020204" pitchFamily="34" charset="0"/>
                          <a:ea typeface="Calibri" panose="020F0502020204030204" pitchFamily="34" charset="0"/>
                          <a:cs typeface="Times New Roman" panose="02020603050405020304" pitchFamily="18" charset="0"/>
                        </a:rPr>
                        <a:t>XVP-319</a:t>
                      </a:r>
                    </a:p>
                    <a:p>
                      <a:pPr marL="342900" marR="0" lvl="0" indent="-342900" algn="just" defTabSz="914400" rtl="0" eaLnBrk="1" fontAlgn="auto" latinLnBrk="0" hangingPunct="1">
                        <a:lnSpc>
                          <a:spcPct val="115000"/>
                        </a:lnSpc>
                        <a:spcBef>
                          <a:spcPts val="0"/>
                        </a:spcBef>
                        <a:spcAft>
                          <a:spcPts val="0"/>
                        </a:spcAft>
                        <a:buClrTx/>
                        <a:buSzTx/>
                        <a:buFont typeface="+mj-lt"/>
                        <a:buAutoNum type="arabicParenR"/>
                        <a:tabLst>
                          <a:tab pos="630555" algn="l"/>
                        </a:tabLst>
                        <a:defRPr/>
                      </a:pPr>
                      <a:r>
                        <a:rPr lang="lt-LT" sz="11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Seimo statuto „Dėl Lietuvos Respublikos Seimo statuto Nr. I-399 59</a:t>
                      </a:r>
                      <a:r>
                        <a:rPr lang="lt-LT" sz="1100" baseline="300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1</a:t>
                      </a:r>
                      <a:r>
                        <a:rPr lang="lt-LT" sz="11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 straipsnio pakeitimo“ projektas Nr. </a:t>
                      </a:r>
                      <a:r>
                        <a:rPr lang="lt-LT" sz="1100" dirty="0">
                          <a:solidFill>
                            <a:srgbClr val="00517D"/>
                          </a:solidFill>
                          <a:effectLst>
                            <a:outerShdw blurRad="38100" dist="38100" dir="2700000" algn="tl">
                              <a:srgbClr val="000000">
                                <a:alpha val="43137"/>
                              </a:srgbClr>
                            </a:outerShdw>
                          </a:effectLst>
                          <a:latin typeface="Trebuchet MS" panose="020B0603020202020204" pitchFamily="34" charset="0"/>
                          <a:ea typeface="Calibri" panose="020F0502020204030204" pitchFamily="34" charset="0"/>
                          <a:cs typeface="Times New Roman" panose="02020603050405020304" pitchFamily="18" charset="0"/>
                        </a:rPr>
                        <a:t>XVP-323</a:t>
                      </a:r>
                    </a:p>
                    <a:p>
                      <a:pPr marL="342900" marR="0" lvl="0" indent="-342900" algn="just" defTabSz="914400" rtl="0" eaLnBrk="1" fontAlgn="auto" latinLnBrk="0" hangingPunct="1">
                        <a:lnSpc>
                          <a:spcPct val="115000"/>
                        </a:lnSpc>
                        <a:spcBef>
                          <a:spcPts val="0"/>
                        </a:spcBef>
                        <a:spcAft>
                          <a:spcPts val="0"/>
                        </a:spcAft>
                        <a:buClrTx/>
                        <a:buSzTx/>
                        <a:buFont typeface="+mj-lt"/>
                        <a:buAutoNum type="arabicParenR"/>
                        <a:tabLst>
                          <a:tab pos="630555" algn="l"/>
                        </a:tabLst>
                        <a:defRPr/>
                      </a:pPr>
                      <a:r>
                        <a:rPr lang="lt-LT" sz="11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Civilinio proceso kodekso 83 straipsnio pakeitimo įstatymo projektas Nr. </a:t>
                      </a:r>
                      <a:r>
                        <a:rPr lang="lt-LT" sz="1100" dirty="0">
                          <a:solidFill>
                            <a:srgbClr val="00517D"/>
                          </a:solidFill>
                          <a:effectLst>
                            <a:outerShdw blurRad="38100" dist="38100" dir="2700000" algn="tl">
                              <a:srgbClr val="000000">
                                <a:alpha val="43137"/>
                              </a:srgbClr>
                            </a:outerShdw>
                          </a:effectLst>
                          <a:latin typeface="Trebuchet MS" panose="020B0603020202020204" pitchFamily="34" charset="0"/>
                          <a:ea typeface="Calibri" panose="020F0502020204030204" pitchFamily="34" charset="0"/>
                          <a:cs typeface="Times New Roman" panose="02020603050405020304" pitchFamily="18" charset="0"/>
                        </a:rPr>
                        <a:t>XVP-316</a:t>
                      </a:r>
                    </a:p>
                  </a:txBody>
                  <a:tcPr/>
                </a:tc>
                <a:extLst>
                  <a:ext uri="{0D108BD9-81ED-4DB2-BD59-A6C34878D82A}">
                    <a16:rowId xmlns:a16="http://schemas.microsoft.com/office/drawing/2014/main" val="1788865843"/>
                  </a:ext>
                </a:extLst>
              </a:tr>
              <a:tr h="933260">
                <a:tc>
                  <a:txBody>
                    <a:bodyPr/>
                    <a:lstStyle/>
                    <a:p>
                      <a:r>
                        <a:rPr lang="lt-LT" dirty="0">
                          <a:solidFill>
                            <a:srgbClr val="00517D"/>
                          </a:solidFill>
                          <a:latin typeface="Trebuchet MS"/>
                        </a:rPr>
                        <a:t>II. </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t-LT" sz="1100" b="1" dirty="0">
                          <a:solidFill>
                            <a:srgbClr val="00517D"/>
                          </a:solidFill>
                          <a:latin typeface="Trebuchet MS" panose="020B0603020202020204" pitchFamily="34" charset="0"/>
                          <a:cs typeface="Times New Roman" panose="02020603050405020304" pitchFamily="18" charset="0"/>
                        </a:rPr>
                        <a:t> </a:t>
                      </a:r>
                      <a:r>
                        <a:rPr lang="lt-LT" sz="1100" b="1" dirty="0">
                          <a:solidFill>
                            <a:srgbClr val="00517D"/>
                          </a:solidFill>
                          <a:effectLst>
                            <a:outerShdw blurRad="38100" dist="38100" dir="2700000" algn="tl">
                              <a:srgbClr val="000000">
                                <a:alpha val="43137"/>
                              </a:srgbClr>
                            </a:outerShdw>
                          </a:effectLst>
                          <a:latin typeface="Trebuchet MS" panose="020B0603020202020204" pitchFamily="34" charset="0"/>
                          <a:cs typeface="Times New Roman" panose="02020603050405020304" pitchFamily="18" charset="0"/>
                        </a:rPr>
                        <a:t>Tęsti</a:t>
                      </a:r>
                      <a:r>
                        <a:rPr lang="lt-LT" sz="1100" dirty="0">
                          <a:solidFill>
                            <a:srgbClr val="00517D"/>
                          </a:solidFill>
                          <a:latin typeface="Trebuchet MS" panose="020B0603020202020204" pitchFamily="34" charset="0"/>
                          <a:cs typeface="Times New Roman" panose="02020603050405020304" pitchFamily="18" charset="0"/>
                        </a:rPr>
                        <a:t> laipsnišką centralizuoto valstybės NT valdymo principų įgyvendinimą, t. y. įtvirtinti </a:t>
                      </a:r>
                      <a:r>
                        <a:rPr lang="lt-LT" sz="1100" b="1" dirty="0">
                          <a:solidFill>
                            <a:srgbClr val="00517D"/>
                          </a:solidFill>
                          <a:effectLst>
                            <a:outerShdw blurRad="38100" dist="38100" dir="2700000" algn="tl">
                              <a:srgbClr val="000000">
                                <a:alpha val="43137"/>
                              </a:srgbClr>
                            </a:outerShdw>
                          </a:effectLst>
                          <a:latin typeface="Trebuchet MS" panose="020B0603020202020204" pitchFamily="34" charset="0"/>
                          <a:cs typeface="Times New Roman" panose="02020603050405020304" pitchFamily="18" charset="0"/>
                        </a:rPr>
                        <a:t>galimybę</a:t>
                      </a:r>
                      <a:r>
                        <a:rPr lang="lt-LT" sz="1100" dirty="0">
                          <a:solidFill>
                            <a:srgbClr val="00517D"/>
                          </a:solidFill>
                          <a:latin typeface="Trebuchet MS" panose="020B0603020202020204" pitchFamily="34" charset="0"/>
                          <a:cs typeface="Times New Roman" panose="02020603050405020304" pitchFamily="18" charset="0"/>
                        </a:rPr>
                        <a:t> turėti kitų sričių (sveikatos apsaugos, kultūros, švietimo ir sporto, socialinės apsaugos, teisingumo, vidaus reikalų) valstybės NT centralizuoto valdymo modelį: </a:t>
                      </a:r>
                      <a:r>
                        <a:rPr lang="lt-LT" sz="1100" dirty="0">
                          <a:solidFill>
                            <a:srgbClr val="00517D"/>
                          </a:solidFill>
                          <a:effectLst>
                            <a:outerShdw blurRad="38100" dist="38100" dir="2700000" algn="tl">
                              <a:srgbClr val="000000">
                                <a:alpha val="43137"/>
                              </a:srgbClr>
                            </a:outerShdw>
                          </a:effectLst>
                          <a:latin typeface="Trebuchet MS" panose="020B0603020202020204" pitchFamily="34" charset="0"/>
                          <a:cs typeface="Times New Roman" panose="02020603050405020304" pitchFamily="18" charset="0"/>
                        </a:rPr>
                        <a:t>10 skaidrė</a:t>
                      </a:r>
                    </a:p>
                  </a:txBody>
                  <a:tcPr/>
                </a:tc>
                <a:tc>
                  <a:txBody>
                    <a:bodyPr/>
                    <a:lstStyle/>
                    <a:p>
                      <a:pPr marL="0" lvl="0" indent="0" algn="just">
                        <a:lnSpc>
                          <a:spcPct val="115000"/>
                        </a:lnSpc>
                        <a:buFont typeface="+mj-lt"/>
                        <a:buNone/>
                        <a:tabLst>
                          <a:tab pos="630555" algn="l"/>
                        </a:tabLst>
                      </a:pPr>
                      <a:r>
                        <a:rPr lang="lt-LT" sz="11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V</a:t>
                      </a:r>
                      <a:r>
                        <a:rPr lang="lt-LT" sz="1100" dirty="0">
                          <a:solidFill>
                            <a:srgbClr val="00517D"/>
                          </a:solidFill>
                          <a:effectLst/>
                          <a:latin typeface="Trebuchet MS" panose="020B0603020202020204" pitchFamily="34" charset="0"/>
                          <a:ea typeface="MS Mincho" panose="02020609040205080304" pitchFamily="49" charset="-128"/>
                          <a:cs typeface="Times New Roman" panose="02020603050405020304" pitchFamily="18" charset="0"/>
                        </a:rPr>
                        <a:t>alstybės ir savivaldybių turto valdymo, naudojimo ir disponavimo juo įstatymo </a:t>
                      </a:r>
                      <a:r>
                        <a:rPr lang="lt-LT" sz="11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pakeitimo įstatymo projektas Nr. </a:t>
                      </a:r>
                      <a:r>
                        <a:rPr lang="lt-LT" sz="1100" strike="noStrike" dirty="0">
                          <a:solidFill>
                            <a:srgbClr val="00517D"/>
                          </a:solidFill>
                          <a:effectLst>
                            <a:outerShdw blurRad="38100" dist="38100" dir="2700000" algn="tl">
                              <a:srgbClr val="000000">
                                <a:alpha val="43137"/>
                              </a:srgbClr>
                            </a:outerShdw>
                          </a:effectLst>
                          <a:latin typeface="Trebuchet MS" panose="020B0603020202020204" pitchFamily="34" charset="0"/>
                          <a:ea typeface="Calibri" panose="020F0502020204030204" pitchFamily="34" charset="0"/>
                          <a:cs typeface="Times New Roman" panose="02020603050405020304" pitchFamily="18" charset="0"/>
                        </a:rPr>
                        <a:t>XVP-313</a:t>
                      </a:r>
                    </a:p>
                    <a:p>
                      <a:pPr algn="just"/>
                      <a:endParaRPr lang="lt-LT" sz="1100" dirty="0">
                        <a:solidFill>
                          <a:srgbClr val="00517D"/>
                        </a:solidFill>
                        <a:latin typeface="Trebuchet MS"/>
                      </a:endParaRPr>
                    </a:p>
                  </a:txBody>
                  <a:tcPr/>
                </a:tc>
                <a:extLst>
                  <a:ext uri="{0D108BD9-81ED-4DB2-BD59-A6C34878D82A}">
                    <a16:rowId xmlns:a16="http://schemas.microsoft.com/office/drawing/2014/main" val="1381480232"/>
                  </a:ext>
                </a:extLst>
              </a:tr>
              <a:tr h="1943892">
                <a:tc>
                  <a:txBody>
                    <a:bodyPr/>
                    <a:lstStyle/>
                    <a:p>
                      <a:r>
                        <a:rPr lang="lt-LT" dirty="0">
                          <a:solidFill>
                            <a:srgbClr val="00517D"/>
                          </a:solidFill>
                          <a:latin typeface="Trebuchet MS"/>
                        </a:rPr>
                        <a:t>III.</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t-LT" sz="1100" b="1" dirty="0">
                          <a:solidFill>
                            <a:srgbClr val="00517D"/>
                          </a:solidFill>
                          <a:effectLst>
                            <a:outerShdw blurRad="38100" dist="38100" dir="2700000" algn="tl">
                              <a:srgbClr val="000000">
                                <a:alpha val="43137"/>
                              </a:srgbClr>
                            </a:outerShdw>
                          </a:effectLst>
                          <a:latin typeface="Trebuchet MS" panose="020B0603020202020204" pitchFamily="34" charset="0"/>
                          <a:cs typeface="Times New Roman" panose="02020603050405020304" pitchFamily="18" charset="0"/>
                        </a:rPr>
                        <a:t>Tobulinti</a:t>
                      </a:r>
                      <a:r>
                        <a:rPr lang="lt-LT" sz="1100" dirty="0">
                          <a:solidFill>
                            <a:srgbClr val="00517D"/>
                          </a:solidFill>
                          <a:latin typeface="Trebuchet MS" panose="020B0603020202020204" pitchFamily="34" charset="0"/>
                          <a:cs typeface="Times New Roman" panose="02020603050405020304" pitchFamily="18" charset="0"/>
                        </a:rPr>
                        <a:t> esamą valstybės turto valdymo, naudojimo ir disponavimo juo teisinį reguliavimą: </a:t>
                      </a:r>
                      <a:r>
                        <a:rPr lang="lt-LT" sz="1100" dirty="0">
                          <a:solidFill>
                            <a:srgbClr val="00517D"/>
                          </a:solidFill>
                          <a:effectLst>
                            <a:outerShdw blurRad="38100" dist="38100" dir="2700000" algn="tl">
                              <a:srgbClr val="000000">
                                <a:alpha val="43137"/>
                              </a:srgbClr>
                            </a:outerShdw>
                          </a:effectLst>
                          <a:latin typeface="Trebuchet MS" panose="020B0603020202020204" pitchFamily="34" charset="0"/>
                          <a:cs typeface="Times New Roman" panose="02020603050405020304" pitchFamily="18" charset="0"/>
                        </a:rPr>
                        <a:t>12 –13 skaidrės</a:t>
                      </a:r>
                    </a:p>
                    <a:p>
                      <a:pPr algn="just"/>
                      <a:endParaRPr lang="lt-LT" sz="1100" dirty="0">
                        <a:solidFill>
                          <a:srgbClr val="00517D"/>
                        </a:solidFill>
                        <a:latin typeface="Trebuchet MS"/>
                      </a:endParaRPr>
                    </a:p>
                  </a:txBody>
                  <a:tcPr/>
                </a:tc>
                <a:tc>
                  <a:txBody>
                    <a:bodyPr/>
                    <a:lstStyle/>
                    <a:p>
                      <a:pPr marL="342900" lvl="0" indent="-342900" algn="just">
                        <a:lnSpc>
                          <a:spcPct val="115000"/>
                        </a:lnSpc>
                        <a:buFont typeface="+mj-lt"/>
                        <a:buAutoNum type="arabicParenR"/>
                        <a:tabLst>
                          <a:tab pos="630555" algn="l"/>
                        </a:tabLst>
                      </a:pPr>
                      <a:r>
                        <a:rPr lang="lt-LT" sz="11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Civilinio kodekso 4.107, 4.109 ir 6.956 straipsnių pakeitimo įstatymo </a:t>
                      </a:r>
                      <a:r>
                        <a:rPr lang="lt-LT" sz="1100" dirty="0">
                          <a:solidFill>
                            <a:srgbClr val="00517D"/>
                          </a:solidFill>
                          <a:effectLst/>
                          <a:latin typeface="Trebuchet MS" panose="020B0603020202020204" pitchFamily="34" charset="0"/>
                          <a:ea typeface="Malgun Gothic" panose="020B0503020000020004" pitchFamily="34" charset="-127"/>
                          <a:cs typeface="Times New Roman" panose="02020603050405020304" pitchFamily="18" charset="0"/>
                        </a:rPr>
                        <a:t>projektas Nr. </a:t>
                      </a:r>
                      <a:r>
                        <a:rPr lang="lt-LT" sz="1100" dirty="0">
                          <a:solidFill>
                            <a:srgbClr val="00517D"/>
                          </a:solidFill>
                          <a:effectLst>
                            <a:outerShdw blurRad="38100" dist="38100" dir="2700000" algn="tl">
                              <a:srgbClr val="000000">
                                <a:alpha val="43137"/>
                              </a:srgbClr>
                            </a:outerShdw>
                          </a:effectLst>
                          <a:latin typeface="Trebuchet MS" panose="020B0603020202020204" pitchFamily="34" charset="0"/>
                          <a:ea typeface="Malgun Gothic" panose="020B0503020000020004" pitchFamily="34" charset="-127"/>
                          <a:cs typeface="Times New Roman" panose="02020603050405020304" pitchFamily="18" charset="0"/>
                        </a:rPr>
                        <a:t>XVP-315</a:t>
                      </a:r>
                      <a:endParaRPr lang="lt-LT" sz="1100" dirty="0">
                        <a:solidFill>
                          <a:srgbClr val="00517D"/>
                        </a:solidFill>
                        <a:effectLst>
                          <a:outerShdw blurRad="38100" dist="38100" dir="2700000" algn="tl">
                            <a:srgbClr val="000000">
                              <a:alpha val="43137"/>
                            </a:srgbClr>
                          </a:outerShdw>
                        </a:effectLst>
                        <a:latin typeface="Trebuchet MS" panose="020B0603020202020204" pitchFamily="34" charset="0"/>
                        <a:ea typeface="Calibri" panose="020F0502020204030204" pitchFamily="34" charset="0"/>
                        <a:cs typeface="Times New Roman" panose="02020603050405020304" pitchFamily="18" charset="0"/>
                      </a:endParaRPr>
                    </a:p>
                    <a:p>
                      <a:pPr marL="342900" marR="0" lvl="0" indent="-342900" algn="just" defTabSz="914400" rtl="0" eaLnBrk="1" fontAlgn="auto" latinLnBrk="0" hangingPunct="1">
                        <a:lnSpc>
                          <a:spcPct val="115000"/>
                        </a:lnSpc>
                        <a:spcBef>
                          <a:spcPts val="0"/>
                        </a:spcBef>
                        <a:spcAft>
                          <a:spcPts val="0"/>
                        </a:spcAft>
                        <a:buClrTx/>
                        <a:buSzTx/>
                        <a:buFont typeface="+mj-lt"/>
                        <a:buAutoNum type="arabicParenR"/>
                        <a:tabLst>
                          <a:tab pos="630555" algn="l"/>
                        </a:tabLst>
                        <a:defRPr/>
                      </a:pPr>
                      <a:r>
                        <a:rPr lang="lt-LT" sz="11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Valstybei ir savivaldybėms priklausančių akcijų privatizavimo įstatymo 2, 4, 5, 6, 7, 10, 11, 13, 14 ir 22 straipsnių pakeitimo įstatymo projektas Nr. </a:t>
                      </a:r>
                      <a:r>
                        <a:rPr lang="lt-LT" sz="1100" dirty="0">
                          <a:solidFill>
                            <a:srgbClr val="00517D"/>
                          </a:solidFill>
                          <a:effectLst>
                            <a:outerShdw blurRad="38100" dist="38100" dir="2700000" algn="tl">
                              <a:srgbClr val="000000">
                                <a:alpha val="43137"/>
                              </a:srgbClr>
                            </a:outerShdw>
                          </a:effectLst>
                          <a:latin typeface="Trebuchet MS" panose="020B0603020202020204" pitchFamily="34" charset="0"/>
                          <a:ea typeface="Calibri" panose="020F0502020204030204" pitchFamily="34" charset="0"/>
                          <a:cs typeface="Times New Roman" panose="02020603050405020304" pitchFamily="18" charset="0"/>
                        </a:rPr>
                        <a:t>XVP-320</a:t>
                      </a:r>
                    </a:p>
                    <a:p>
                      <a:pPr marL="342900" marR="0" lvl="0" indent="-342900" algn="just" defTabSz="914400" rtl="0" eaLnBrk="1" fontAlgn="auto" latinLnBrk="0" hangingPunct="1">
                        <a:lnSpc>
                          <a:spcPct val="115000"/>
                        </a:lnSpc>
                        <a:spcBef>
                          <a:spcPts val="0"/>
                        </a:spcBef>
                        <a:spcAft>
                          <a:spcPts val="0"/>
                        </a:spcAft>
                        <a:buClrTx/>
                        <a:buSzTx/>
                        <a:buFont typeface="+mj-lt"/>
                        <a:buAutoNum type="arabicParenR"/>
                        <a:tabLst>
                          <a:tab pos="630555" algn="l"/>
                        </a:tabLst>
                        <a:defRPr/>
                      </a:pPr>
                      <a:r>
                        <a:rPr lang="lt-LT" sz="11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Valstybės ir savivaldybių turto valdymo, naudojimo ir disponavimo juo įstatymo Nr. VIII-729 5, 6, 10, 12, 14, 15, 16, 19, 20, 21, 24 straipsnių pakeitimo ir 18 straipsnio pripažinimo netekusiu galios įstatymo 13 straipsnio pakeitimo įstatymo projektas </a:t>
                      </a:r>
                      <a:r>
                        <a:rPr lang="lt-LT" sz="1100" dirty="0">
                          <a:solidFill>
                            <a:srgbClr val="00517D"/>
                          </a:solidFill>
                          <a:effectLst>
                            <a:outerShdw blurRad="38100" dist="38100" dir="2700000" algn="tl">
                              <a:srgbClr val="000000">
                                <a:alpha val="43137"/>
                              </a:srgbClr>
                            </a:outerShdw>
                          </a:effectLst>
                          <a:latin typeface="Trebuchet MS" panose="020B0603020202020204" pitchFamily="34" charset="0"/>
                          <a:ea typeface="Calibri" panose="020F0502020204030204" pitchFamily="34" charset="0"/>
                          <a:cs typeface="Times New Roman" panose="02020603050405020304" pitchFamily="18" charset="0"/>
                        </a:rPr>
                        <a:t>Nr. XVP-314</a:t>
                      </a:r>
                    </a:p>
                    <a:p>
                      <a:pPr marL="342900" marR="0" lvl="0" indent="-342900" algn="just" defTabSz="914400" rtl="0" eaLnBrk="1" fontAlgn="auto" latinLnBrk="0" hangingPunct="1">
                        <a:lnSpc>
                          <a:spcPct val="115000"/>
                        </a:lnSpc>
                        <a:spcBef>
                          <a:spcPts val="0"/>
                        </a:spcBef>
                        <a:spcAft>
                          <a:spcPts val="0"/>
                        </a:spcAft>
                        <a:buClrTx/>
                        <a:buSzTx/>
                        <a:buFont typeface="+mj-lt"/>
                        <a:buAutoNum type="arabicParenR"/>
                        <a:tabLst>
                          <a:tab pos="630555" algn="l"/>
                        </a:tabLst>
                        <a:defRPr/>
                      </a:pPr>
                      <a:r>
                        <a:rPr lang="lt-LT" sz="1100" dirty="0">
                          <a:solidFill>
                            <a:srgbClr val="00517D"/>
                          </a:solidFill>
                          <a:effectLst/>
                          <a:latin typeface="Trebuchet MS" panose="020B0603020202020204" pitchFamily="34" charset="0"/>
                          <a:ea typeface="Malgun Gothic" panose="020B0503020000020004" pitchFamily="34" charset="-127"/>
                          <a:cs typeface="Times New Roman" panose="02020603050405020304" pitchFamily="18" charset="0"/>
                        </a:rPr>
                        <a:t>Ž</a:t>
                      </a:r>
                      <a:r>
                        <a:rPr lang="lt-LT" sz="11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emės įstatymo 7, 9 ir 11 straipsnių</a:t>
                      </a:r>
                      <a:r>
                        <a:rPr lang="lt-LT" sz="1100" dirty="0">
                          <a:solidFill>
                            <a:srgbClr val="00517D"/>
                          </a:solidFill>
                          <a:effectLst/>
                          <a:latin typeface="Trebuchet MS" panose="020B0603020202020204" pitchFamily="34" charset="0"/>
                          <a:ea typeface="Times New Roman" panose="02020603050405020304" pitchFamily="18" charset="0"/>
                          <a:cs typeface="Times New Roman" panose="02020603050405020304" pitchFamily="18" charset="0"/>
                        </a:rPr>
                        <a:t> </a:t>
                      </a:r>
                      <a:r>
                        <a:rPr lang="lt-LT" sz="1100"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pakeitimo įstatymo</a:t>
                      </a:r>
                      <a:r>
                        <a:rPr lang="lt-LT" sz="1100" dirty="0">
                          <a:solidFill>
                            <a:srgbClr val="00517D"/>
                          </a:solidFill>
                          <a:effectLst/>
                          <a:latin typeface="Trebuchet MS" panose="020B0603020202020204" pitchFamily="34" charset="0"/>
                          <a:ea typeface="Times New Roman" panose="02020603050405020304" pitchFamily="18" charset="0"/>
                          <a:cs typeface="Times New Roman" panose="02020603050405020304" pitchFamily="18" charset="0"/>
                        </a:rPr>
                        <a:t> projektas Nr. </a:t>
                      </a:r>
                      <a:r>
                        <a:rPr lang="lt-LT" sz="1100" dirty="0">
                          <a:solidFill>
                            <a:srgbClr val="00517D"/>
                          </a:solidFill>
                          <a:effectLst>
                            <a:outerShdw blurRad="38100" dist="38100" dir="2700000" algn="tl">
                              <a:srgbClr val="000000">
                                <a:alpha val="43137"/>
                              </a:srgbClr>
                            </a:outerShdw>
                          </a:effectLst>
                          <a:latin typeface="Trebuchet MS" panose="020B0603020202020204" pitchFamily="34" charset="0"/>
                          <a:ea typeface="Times New Roman" panose="02020603050405020304" pitchFamily="18" charset="0"/>
                          <a:cs typeface="Times New Roman" panose="02020603050405020304" pitchFamily="18" charset="0"/>
                        </a:rPr>
                        <a:t>XVP-321</a:t>
                      </a:r>
                    </a:p>
                    <a:p>
                      <a:pPr marL="342900" marR="0" lvl="0" indent="-342900" algn="just" defTabSz="914400" rtl="0" eaLnBrk="1" fontAlgn="auto" latinLnBrk="0" hangingPunct="1">
                        <a:lnSpc>
                          <a:spcPct val="115000"/>
                        </a:lnSpc>
                        <a:spcBef>
                          <a:spcPts val="0"/>
                        </a:spcBef>
                        <a:spcAft>
                          <a:spcPts val="0"/>
                        </a:spcAft>
                        <a:buClrTx/>
                        <a:buSzTx/>
                        <a:buFont typeface="+mj-lt"/>
                        <a:buAutoNum type="arabicParenR"/>
                        <a:tabLst>
                          <a:tab pos="630555" algn="l"/>
                        </a:tabLst>
                        <a:defRPr/>
                      </a:pPr>
                      <a:r>
                        <a:rPr lang="lt-LT" sz="1100" dirty="0">
                          <a:solidFill>
                            <a:srgbClr val="00517D"/>
                          </a:solidFill>
                          <a:latin typeface="Trebuchet MS" panose="020B0603020202020204" pitchFamily="34" charset="0"/>
                          <a:ea typeface="Malgun Gothic" panose="020B0503020000020004" pitchFamily="34" charset="-127"/>
                          <a:cs typeface="Times New Roman" panose="02020603050405020304" pitchFamily="18" charset="0"/>
                        </a:rPr>
                        <a:t>S</a:t>
                      </a:r>
                      <a:r>
                        <a:rPr lang="lt-LT" sz="1100" b="0" i="0" dirty="0">
                          <a:solidFill>
                            <a:srgbClr val="00517D"/>
                          </a:solidFill>
                          <a:effectLst/>
                          <a:latin typeface="Trebuchet MS" panose="020B0603020202020204" pitchFamily="34" charset="0"/>
                        </a:rPr>
                        <a:t>veikatos priežiūros įstaigų įstatymo 36 straipsnio pakeitimo įstatymo projektas Nr. </a:t>
                      </a:r>
                      <a:r>
                        <a:rPr lang="lt-LT" sz="1100" b="0" i="0" dirty="0">
                          <a:solidFill>
                            <a:srgbClr val="00517D"/>
                          </a:solidFill>
                          <a:effectLst>
                            <a:outerShdw blurRad="38100" dist="38100" dir="2700000" algn="tl">
                              <a:srgbClr val="000000">
                                <a:alpha val="43137"/>
                              </a:srgbClr>
                            </a:outerShdw>
                          </a:effectLst>
                          <a:latin typeface="Trebuchet MS" panose="020B0603020202020204" pitchFamily="34" charset="0"/>
                        </a:rPr>
                        <a:t>XVP-322</a:t>
                      </a:r>
                      <a:endParaRPr lang="lt-LT" sz="1100" dirty="0">
                        <a:solidFill>
                          <a:srgbClr val="00517D"/>
                        </a:solidFill>
                        <a:effectLst>
                          <a:outerShdw blurRad="38100" dist="38100" dir="2700000" algn="tl">
                            <a:srgbClr val="000000">
                              <a:alpha val="43137"/>
                            </a:srgbClr>
                          </a:outerShdw>
                        </a:effectLst>
                        <a:latin typeface="Trebuchet MS" panose="020B0603020202020204" pitchFamily="34" charset="0"/>
                        <a:ea typeface="Calibri" panose="020F0502020204030204" pitchFamily="34" charset="0"/>
                        <a:cs typeface="Times New Roman" panose="02020603050405020304" pitchFamily="18" charset="0"/>
                      </a:endParaRPr>
                    </a:p>
                  </a:txBody>
                  <a:tcPr/>
                </a:tc>
                <a:extLst>
                  <a:ext uri="{0D108BD9-81ED-4DB2-BD59-A6C34878D82A}">
                    <a16:rowId xmlns:a16="http://schemas.microsoft.com/office/drawing/2014/main" val="3267076686"/>
                  </a:ext>
                </a:extLst>
              </a:tr>
            </a:tbl>
          </a:graphicData>
        </a:graphic>
      </p:graphicFrame>
    </p:spTree>
    <p:extLst>
      <p:ext uri="{BB962C8B-B14F-4D97-AF65-F5344CB8AC3E}">
        <p14:creationId xmlns:p14="http://schemas.microsoft.com/office/powerpoint/2010/main" val="3459231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3" name="Pavadinimas 2">
            <a:extLst>
              <a:ext uri="{FF2B5EF4-FFF2-40B4-BE49-F238E27FC236}">
                <a16:creationId xmlns:a16="http://schemas.microsoft.com/office/drawing/2014/main" id="{4C585D38-6A7D-64D8-C474-20003CFC9884}"/>
              </a:ext>
            </a:extLst>
          </p:cNvPr>
          <p:cNvSpPr>
            <a:spLocks noGrp="1"/>
          </p:cNvSpPr>
          <p:nvPr>
            <p:ph type="title"/>
          </p:nvPr>
        </p:nvSpPr>
        <p:spPr>
          <a:xfrm>
            <a:off x="637478" y="2977182"/>
            <a:ext cx="10917043" cy="903635"/>
          </a:xfrm>
        </p:spPr>
        <p:txBody>
          <a:bodyPr/>
          <a:lstStyle/>
          <a:p>
            <a:pPr algn="ctr"/>
            <a:r>
              <a:rPr lang="lt-LT" dirty="0">
                <a:solidFill>
                  <a:srgbClr val="00517D"/>
                </a:solidFill>
              </a:rPr>
              <a:t>I. VĮ Turto banko pertvarkymas</a:t>
            </a:r>
          </a:p>
        </p:txBody>
      </p:sp>
    </p:spTree>
    <p:extLst>
      <p:ext uri="{BB962C8B-B14F-4D97-AF65-F5344CB8AC3E}">
        <p14:creationId xmlns:p14="http://schemas.microsoft.com/office/powerpoint/2010/main" val="8739915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4972F794-324E-2FCC-4F7C-58206C877C93}"/>
              </a:ext>
            </a:extLst>
          </p:cNvPr>
          <p:cNvSpPr>
            <a:spLocks noGrp="1"/>
          </p:cNvSpPr>
          <p:nvPr>
            <p:ph type="title"/>
          </p:nvPr>
        </p:nvSpPr>
        <p:spPr>
          <a:xfrm>
            <a:off x="613317" y="342823"/>
            <a:ext cx="11141908" cy="903635"/>
          </a:xfrm>
        </p:spPr>
        <p:txBody>
          <a:bodyPr/>
          <a:lstStyle/>
          <a:p>
            <a:pPr algn="ctr"/>
            <a:r>
              <a:rPr lang="lt-LT" sz="2800" dirty="0"/>
              <a:t>I.I </a:t>
            </a:r>
            <a:r>
              <a:rPr lang="lt-LT" sz="2400" dirty="0"/>
              <a:t>Svarbiausios įstatymų projektų nuostatos, susijusios su Turto banko vykdoma veikla </a:t>
            </a:r>
            <a:endParaRPr lang="en-US" sz="2400" dirty="0"/>
          </a:p>
        </p:txBody>
      </p:sp>
      <p:sp>
        <p:nvSpPr>
          <p:cNvPr id="3" name="Turinio vietos rezervavimo ženklas 2">
            <a:extLst>
              <a:ext uri="{FF2B5EF4-FFF2-40B4-BE49-F238E27FC236}">
                <a16:creationId xmlns:a16="http://schemas.microsoft.com/office/drawing/2014/main" id="{1D82183A-CC4A-6A01-3F22-691B3079F112}"/>
              </a:ext>
            </a:extLst>
          </p:cNvPr>
          <p:cNvSpPr>
            <a:spLocks noGrp="1"/>
          </p:cNvSpPr>
          <p:nvPr>
            <p:ph idx="1"/>
          </p:nvPr>
        </p:nvSpPr>
        <p:spPr>
          <a:xfrm>
            <a:off x="0" y="1621410"/>
            <a:ext cx="12191999" cy="4562574"/>
          </a:xfrm>
          <a:solidFill>
            <a:schemeClr val="bg2"/>
          </a:solidFill>
        </p:spPr>
        <p:txBody>
          <a:bodyPr/>
          <a:lstStyle/>
          <a:p>
            <a:pPr marL="349250" indent="-171450" algn="just">
              <a:lnSpc>
                <a:spcPct val="100000"/>
              </a:lnSpc>
              <a:spcBef>
                <a:spcPts val="0"/>
              </a:spcBef>
            </a:pPr>
            <a:r>
              <a:rPr lang="lt-LT" sz="1600" dirty="0">
                <a:solidFill>
                  <a:srgbClr val="00517D"/>
                </a:solidFill>
              </a:rPr>
              <a:t>Centralizuotai valdomo valstybės nekilnojamojo turto valdytojas - </a:t>
            </a:r>
            <a:r>
              <a:rPr lang="lt-LT" sz="1600" dirty="0">
                <a:solidFill>
                  <a:srgbClr val="00517D"/>
                </a:solidFill>
                <a:effectLst>
                  <a:outerShdw blurRad="38100" dist="38100" dir="2700000" algn="tl">
                    <a:srgbClr val="000000">
                      <a:alpha val="43137"/>
                    </a:srgbClr>
                  </a:outerShdw>
                </a:effectLst>
              </a:rPr>
              <a:t>akcinė bendrovė</a:t>
            </a:r>
          </a:p>
          <a:p>
            <a:pPr marL="349250" indent="-171450" algn="just">
              <a:lnSpc>
                <a:spcPct val="100000"/>
              </a:lnSpc>
              <a:spcBef>
                <a:spcPts val="0"/>
              </a:spcBef>
            </a:pPr>
            <a:endParaRPr lang="en-US" sz="1600" dirty="0">
              <a:solidFill>
                <a:srgbClr val="00517D"/>
              </a:solidFill>
            </a:endParaRPr>
          </a:p>
          <a:p>
            <a:pPr marL="349250" indent="-171450" algn="just">
              <a:lnSpc>
                <a:spcPct val="100000"/>
              </a:lnSpc>
              <a:spcBef>
                <a:spcPts val="0"/>
              </a:spcBef>
            </a:pPr>
            <a:r>
              <a:rPr lang="lt-LT" sz="1600" dirty="0">
                <a:solidFill>
                  <a:srgbClr val="00517D"/>
                </a:solidFill>
                <a:cs typeface="Times New Roman"/>
              </a:rPr>
              <a:t>Nuostatos, reglamentuojančios Turto banko vykdomą centralizuotą VNT valdymą iš Turto valdymo įstatymo perkeliamos į </a:t>
            </a:r>
            <a:r>
              <a:rPr lang="lt-LT" sz="1600" dirty="0">
                <a:solidFill>
                  <a:srgbClr val="00517D"/>
                </a:solidFill>
                <a:effectLst>
                  <a:outerShdw blurRad="38100" dist="38100" dir="2700000" algn="tl">
                    <a:srgbClr val="000000">
                      <a:alpha val="43137"/>
                    </a:srgbClr>
                  </a:outerShdw>
                </a:effectLst>
                <a:cs typeface="Times New Roman"/>
              </a:rPr>
              <a:t>Centralizuotai valdomo valstybės turto valdytojo įstatymą</a:t>
            </a:r>
          </a:p>
          <a:p>
            <a:pPr marL="349250" indent="-171450" algn="just">
              <a:lnSpc>
                <a:spcPct val="100000"/>
              </a:lnSpc>
              <a:spcBef>
                <a:spcPts val="0"/>
              </a:spcBef>
            </a:pPr>
            <a:endParaRPr lang="lt-LT" sz="1600" dirty="0">
              <a:solidFill>
                <a:srgbClr val="00517D"/>
              </a:solidFill>
              <a:cs typeface="Times New Roman"/>
            </a:endParaRPr>
          </a:p>
          <a:p>
            <a:pPr marL="349250" indent="-171450" algn="just">
              <a:lnSpc>
                <a:spcPct val="100000"/>
              </a:lnSpc>
              <a:spcBef>
                <a:spcPts val="0"/>
              </a:spcBef>
            </a:pPr>
            <a:r>
              <a:rPr lang="lt-LT" sz="1600" dirty="0">
                <a:solidFill>
                  <a:srgbClr val="00517D"/>
                </a:solidFill>
                <a:cs typeface="Times New Roman"/>
              </a:rPr>
              <a:t>Centralizuotai valdomo AVNT </a:t>
            </a:r>
            <a:r>
              <a:rPr lang="lt-LT" sz="1600" dirty="0">
                <a:solidFill>
                  <a:srgbClr val="00517D"/>
                </a:solidFill>
                <a:effectLst>
                  <a:outerShdw blurRad="38100" dist="38100" dir="2700000" algn="tl">
                    <a:srgbClr val="000000">
                      <a:alpha val="43137"/>
                    </a:srgbClr>
                  </a:outerShdw>
                </a:effectLst>
                <a:cs typeface="Times New Roman"/>
              </a:rPr>
              <a:t>atnaujinimo projektų vykdymo reguliavimas perkeliamas į žemesnį lygmenį</a:t>
            </a:r>
            <a:r>
              <a:rPr lang="lt-LT" sz="1600" dirty="0">
                <a:solidFill>
                  <a:srgbClr val="00517D"/>
                </a:solidFill>
                <a:cs typeface="Times New Roman"/>
              </a:rPr>
              <a:t>: įstatyme paliekant principines nuostatas (atnaujinimo būdai, atvejai, sprendimus dėl atnaujinimo priimantys subjektai)</a:t>
            </a:r>
          </a:p>
          <a:p>
            <a:pPr marL="349250" indent="-171450" algn="just">
              <a:lnSpc>
                <a:spcPct val="100000"/>
              </a:lnSpc>
              <a:spcBef>
                <a:spcPts val="0"/>
              </a:spcBef>
            </a:pPr>
            <a:endParaRPr lang="lt-LT" sz="1600" dirty="0">
              <a:solidFill>
                <a:srgbClr val="00517D"/>
              </a:solidFill>
              <a:cs typeface="Times New Roman"/>
            </a:endParaRPr>
          </a:p>
          <a:p>
            <a:pPr marL="349250" indent="-171450" algn="just">
              <a:lnSpc>
                <a:spcPct val="100000"/>
              </a:lnSpc>
              <a:spcBef>
                <a:spcPts val="0"/>
              </a:spcBef>
            </a:pPr>
            <a:r>
              <a:rPr lang="lt-LT" sz="1600" dirty="0">
                <a:solidFill>
                  <a:srgbClr val="00517D"/>
                </a:solidFill>
                <a:cs typeface="Times New Roman"/>
              </a:rPr>
              <a:t>Įtvirtinamas VNT perdavimas centralizuotai valdyti VNT valdytojo sprendimu (šiuo metu  - LRV nutarimu)</a:t>
            </a:r>
          </a:p>
          <a:p>
            <a:pPr marL="349250" indent="-171450" algn="just">
              <a:lnSpc>
                <a:spcPct val="100000"/>
              </a:lnSpc>
              <a:spcBef>
                <a:spcPts val="0"/>
              </a:spcBef>
            </a:pPr>
            <a:endParaRPr lang="lt-LT" sz="1600" dirty="0">
              <a:solidFill>
                <a:srgbClr val="00517D"/>
              </a:solidFill>
              <a:cs typeface="Times New Roman"/>
            </a:endParaRPr>
          </a:p>
          <a:p>
            <a:pPr marL="349250" indent="-171450" algn="just">
              <a:lnSpc>
                <a:spcPct val="100000"/>
              </a:lnSpc>
              <a:spcBef>
                <a:spcPts val="0"/>
              </a:spcBef>
            </a:pPr>
            <a:r>
              <a:rPr lang="lt-LT" sz="1600" dirty="0">
                <a:solidFill>
                  <a:srgbClr val="00517D"/>
                </a:solidFill>
                <a:cs typeface="Times New Roman"/>
              </a:rPr>
              <a:t>Pakeitimai susiję su VNT pardavimo aukcionuose efektyvumo didinimu (pokyčiai dėl pradinės kainos nustatymo, netesybų, sutarties sudarymo terminų, galimybė sudaryti sutartis su bendraturčiais dėl pardavimo kartu)</a:t>
            </a:r>
          </a:p>
          <a:p>
            <a:pPr marL="177800" indent="0" algn="just">
              <a:lnSpc>
                <a:spcPct val="100000"/>
              </a:lnSpc>
              <a:spcBef>
                <a:spcPts val="0"/>
              </a:spcBef>
              <a:buNone/>
            </a:pPr>
            <a:endParaRPr lang="lt-LT" sz="1600" dirty="0">
              <a:solidFill>
                <a:srgbClr val="00517D"/>
              </a:solidFill>
              <a:cs typeface="Times New Roman"/>
            </a:endParaRPr>
          </a:p>
          <a:p>
            <a:pPr marL="349250" indent="-171450" algn="just">
              <a:lnSpc>
                <a:spcPct val="100000"/>
              </a:lnSpc>
              <a:spcBef>
                <a:spcPts val="0"/>
              </a:spcBef>
            </a:pPr>
            <a:r>
              <a:rPr lang="lt-LT" sz="1600" dirty="0">
                <a:solidFill>
                  <a:srgbClr val="00517D"/>
                </a:solidFill>
                <a:cs typeface="Times New Roman"/>
              </a:rPr>
              <a:t>Skolų valstybei išieškojimo funkcijos vykdymo užbaigimas</a:t>
            </a:r>
          </a:p>
          <a:p>
            <a:pPr marL="177800" indent="0" algn="just">
              <a:buNone/>
            </a:pPr>
            <a:endParaRPr lang="lt-LT" sz="1100" dirty="0">
              <a:solidFill>
                <a:srgbClr val="00517D"/>
              </a:solidFill>
            </a:endParaRPr>
          </a:p>
        </p:txBody>
      </p:sp>
      <p:sp>
        <p:nvSpPr>
          <p:cNvPr id="4" name="Skaidrės numerio vietos rezervavimo ženklas 3">
            <a:extLst>
              <a:ext uri="{FF2B5EF4-FFF2-40B4-BE49-F238E27FC236}">
                <a16:creationId xmlns:a16="http://schemas.microsoft.com/office/drawing/2014/main" id="{638B0F53-D5AA-2D8F-C08C-59B654649469}"/>
              </a:ext>
            </a:extLst>
          </p:cNvPr>
          <p:cNvSpPr>
            <a:spLocks noGrp="1"/>
          </p:cNvSpPr>
          <p:nvPr>
            <p:ph type="sldNum" idx="4"/>
          </p:nvPr>
        </p:nvSpPr>
        <p:spPr/>
        <p:txBody>
          <a:bodyPr/>
          <a:lstStyle/>
          <a:p>
            <a:pPr algn="r">
              <a:buSzPct val="25000"/>
            </a:pPr>
            <a:fld id="{00000000-1234-1234-1234-123412341234}" type="slidenum">
              <a:rPr lang="lt-LT" sz="1200" smtClean="0">
                <a:latin typeface="Trebuchet MS"/>
                <a:ea typeface="Trebuchet MS"/>
                <a:cs typeface="Trebuchet MS"/>
                <a:sym typeface="Trebuchet MS"/>
              </a:rPr>
              <a:pPr algn="r">
                <a:buSzPct val="25000"/>
              </a:pPr>
              <a:t>4</a:t>
            </a:fld>
            <a:endParaRPr lang="lt-LT" sz="1200" dirty="0">
              <a:latin typeface="Trebuchet MS"/>
              <a:ea typeface="Trebuchet MS"/>
              <a:cs typeface="Trebuchet MS"/>
              <a:sym typeface="Trebuchet MS"/>
            </a:endParaRPr>
          </a:p>
        </p:txBody>
      </p:sp>
    </p:spTree>
    <p:extLst>
      <p:ext uri="{BB962C8B-B14F-4D97-AF65-F5344CB8AC3E}">
        <p14:creationId xmlns:p14="http://schemas.microsoft.com/office/powerpoint/2010/main" val="1754383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48535EDA-B91E-422C-A357-24523FF27BFD}"/>
              </a:ext>
            </a:extLst>
          </p:cNvPr>
          <p:cNvSpPr>
            <a:spLocks noGrp="1"/>
          </p:cNvSpPr>
          <p:nvPr>
            <p:ph type="title"/>
          </p:nvPr>
        </p:nvSpPr>
        <p:spPr>
          <a:xfrm>
            <a:off x="661640" y="296762"/>
            <a:ext cx="10917043" cy="903635"/>
          </a:xfrm>
        </p:spPr>
        <p:txBody>
          <a:bodyPr/>
          <a:lstStyle/>
          <a:p>
            <a:pPr algn="ctr"/>
            <a:br>
              <a:rPr lang="lt-LT" sz="2800" dirty="0"/>
            </a:br>
            <a:r>
              <a:rPr lang="lt-LT" sz="2800" dirty="0">
                <a:latin typeface="Trebuchet MS" panose="020B0603020202020204" pitchFamily="34" charset="0"/>
              </a:rPr>
              <a:t> </a:t>
            </a:r>
            <a:r>
              <a:rPr lang="lt-LT" sz="2400" dirty="0">
                <a:latin typeface="Trebuchet MS" panose="020B0603020202020204" pitchFamily="34" charset="0"/>
              </a:rPr>
              <a:t>I.II Turto banko pertvarkymo tikslai </a:t>
            </a:r>
            <a:br>
              <a:rPr lang="lt-LT" dirty="0"/>
            </a:br>
            <a:endParaRPr lang="lt-LT" dirty="0"/>
          </a:p>
        </p:txBody>
      </p:sp>
      <p:graphicFrame>
        <p:nvGraphicFramePr>
          <p:cNvPr id="4" name="Lentelė 3">
            <a:extLst>
              <a:ext uri="{FF2B5EF4-FFF2-40B4-BE49-F238E27FC236}">
                <a16:creationId xmlns:a16="http://schemas.microsoft.com/office/drawing/2014/main" id="{CBD9DAAB-FBBD-1914-BE99-B8E502F181E6}"/>
              </a:ext>
            </a:extLst>
          </p:cNvPr>
          <p:cNvGraphicFramePr>
            <a:graphicFrameLocks noGrp="1"/>
          </p:cNvGraphicFramePr>
          <p:nvPr>
            <p:extLst>
              <p:ext uri="{D42A27DB-BD31-4B8C-83A1-F6EECF244321}">
                <p14:modId xmlns:p14="http://schemas.microsoft.com/office/powerpoint/2010/main" val="4114147704"/>
              </p:ext>
            </p:extLst>
          </p:nvPr>
        </p:nvGraphicFramePr>
        <p:xfrm>
          <a:off x="0" y="1564849"/>
          <a:ext cx="12192000" cy="4572000"/>
        </p:xfrm>
        <a:graphic>
          <a:graphicData uri="http://schemas.openxmlformats.org/drawingml/2006/table">
            <a:tbl>
              <a:tblPr firstRow="1" bandRow="1">
                <a:tableStyleId>{5C22544A-7EE6-4342-B048-85BDC9FD1C3A}</a:tableStyleId>
              </a:tblPr>
              <a:tblGrid>
                <a:gridCol w="6172108">
                  <a:extLst>
                    <a:ext uri="{9D8B030D-6E8A-4147-A177-3AD203B41FA5}">
                      <a16:colId xmlns:a16="http://schemas.microsoft.com/office/drawing/2014/main" val="781942210"/>
                    </a:ext>
                  </a:extLst>
                </a:gridCol>
                <a:gridCol w="6019892">
                  <a:extLst>
                    <a:ext uri="{9D8B030D-6E8A-4147-A177-3AD203B41FA5}">
                      <a16:colId xmlns:a16="http://schemas.microsoft.com/office/drawing/2014/main" val="2479324262"/>
                    </a:ext>
                  </a:extLst>
                </a:gridCol>
              </a:tblGrid>
              <a:tr h="377391">
                <a:tc>
                  <a:txBody>
                    <a:bodyPr/>
                    <a:lstStyle/>
                    <a:p>
                      <a:pPr algn="ctr"/>
                      <a:r>
                        <a:rPr lang="lt-LT" sz="1600" dirty="0">
                          <a:solidFill>
                            <a:srgbClr val="00517D"/>
                          </a:solidFill>
                          <a:latin typeface="Trebuchet MS"/>
                        </a:rPr>
                        <a:t>Pertvarkymo tikslai</a:t>
                      </a:r>
                    </a:p>
                  </a:txBody>
                  <a:tcPr>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bg2"/>
                    </a:solidFill>
                  </a:tcPr>
                </a:tc>
                <a:tc>
                  <a:txBody>
                    <a:bodyPr/>
                    <a:lstStyle/>
                    <a:p>
                      <a:pPr algn="ctr"/>
                      <a:r>
                        <a:rPr lang="lt-LT" sz="1600" dirty="0">
                          <a:solidFill>
                            <a:srgbClr val="00517D"/>
                          </a:solidFill>
                          <a:latin typeface="Trebuchet MS"/>
                        </a:rPr>
                        <a:t>Priemonės/įrankiai</a:t>
                      </a:r>
                    </a:p>
                  </a:txBody>
                  <a:tcP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546619240"/>
                  </a:ext>
                </a:extLst>
              </a:tr>
              <a:tr h="838921">
                <a:tc>
                  <a:txBody>
                    <a:bodyPr/>
                    <a:lstStyle/>
                    <a:p>
                      <a:pPr algn="just"/>
                      <a:r>
                        <a:rPr lang="lt-LT" b="0" dirty="0">
                          <a:solidFill>
                            <a:srgbClr val="00517D"/>
                          </a:solidFill>
                          <a:latin typeface="Trebuchet MS"/>
                        </a:rPr>
                        <a:t>1. Išlaikyti valstybės nuosavybę į centralizuotai valdomą AVNT, kurį naudoja institucijos ir įstaigos </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t-LT" b="0">
                          <a:solidFill>
                            <a:srgbClr val="00517D"/>
                          </a:solidFill>
                          <a:latin typeface="Trebuchet MS"/>
                        </a:rPr>
                        <a:t>Bendrovės akcinis kapitalas bus formuojamas tik iš bendrovės funkcijoms vykdyti reikalingo turto, o centralizuotai valdomas AVNT bus perduodamas valdyti patikėjimo teise.</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3817783336"/>
                  </a:ext>
                </a:extLst>
              </a:tr>
              <a:tr h="1083607">
                <a:tc>
                  <a:txBody>
                    <a:bodyPr/>
                    <a:lstStyle/>
                    <a:p>
                      <a:pPr algn="just"/>
                      <a:r>
                        <a:rPr lang="lt-LT" b="0" dirty="0">
                          <a:solidFill>
                            <a:srgbClr val="00517D"/>
                          </a:solidFill>
                          <a:latin typeface="Trebuchet MS"/>
                        </a:rPr>
                        <a:t>2. Pasilikti galimybę ir įrankius valstybei reguliuoti bendrovės valdytino AVNT nuomos kainas, siekiant kontroliuoti valstybės biudžeto išlaidas institucijoms ir įstaigoms (reguliuojama veikla – nekonkuruojama rinkoje)</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just"/>
                      <a:r>
                        <a:rPr lang="lt-LT" b="0">
                          <a:solidFill>
                            <a:srgbClr val="00517D"/>
                          </a:solidFill>
                          <a:latin typeface="Trebuchet MS"/>
                        </a:rPr>
                        <a:t>Pagal planuojamas investicijų, reikalingų AVNT atnaujinimui ir rekonstrukcijai, apimtis nustatyti nuomos įkainius (sąnaudų padengimas, vertės palaikymo dedamoji, atnaujinimo dedamoji).</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893059036"/>
                  </a:ext>
                </a:extLst>
              </a:tr>
              <a:tr h="1083607">
                <a:tc>
                  <a:txBody>
                    <a:bodyPr/>
                    <a:lstStyle/>
                    <a:p>
                      <a:pPr algn="just"/>
                      <a:r>
                        <a:rPr lang="lt-LT" b="0" dirty="0">
                          <a:solidFill>
                            <a:srgbClr val="00517D"/>
                          </a:solidFill>
                          <a:latin typeface="Trebuchet MS"/>
                        </a:rPr>
                        <a:t>3. Nekeisti bendrovės, kaip centrinės valdžios subjekto, statuso išlaikant ją viešojo sektoriaus balanse.</a:t>
                      </a:r>
                    </a:p>
                    <a:p>
                      <a:pPr algn="just"/>
                      <a:r>
                        <a:rPr lang="lt-LT" b="0" dirty="0">
                          <a:solidFill>
                            <a:srgbClr val="00517D"/>
                          </a:solidFill>
                          <a:latin typeface="Trebuchet MS"/>
                        </a:rPr>
                        <a:t>(iškėlimas iš balanso galimas tik „paleidžiant“ į rinką  ir veikiant rinkos sąlygomis)</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just"/>
                      <a:r>
                        <a:rPr lang="lt-LT" b="0">
                          <a:solidFill>
                            <a:srgbClr val="00517D"/>
                          </a:solidFill>
                          <a:latin typeface="Trebuchet MS"/>
                        </a:rPr>
                        <a:t>Bendrovės prisiimti įsipareigojimai pagal skolos įsipareigojamuosius dokumentus darys įtaką viešojo sektoriaus balansui (skolinimasis iš valstybės iždo). Galios valstybės skolai nustatomi limitai.</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3694206974"/>
                  </a:ext>
                </a:extLst>
              </a:tr>
              <a:tr h="594237">
                <a:tc>
                  <a:txBody>
                    <a:bodyPr/>
                    <a:lstStyle/>
                    <a:p>
                      <a:pPr algn="just"/>
                      <a:r>
                        <a:rPr lang="lt-LT">
                          <a:solidFill>
                            <a:srgbClr val="00517D"/>
                          </a:solidFill>
                          <a:latin typeface="Trebuchet MS"/>
                        </a:rPr>
                        <a:t>4. Pertvarkyti į pažangesnės teisinės formos juridinį asmenį, tuo palengvinant bendrovės valdymą</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just"/>
                      <a:r>
                        <a:rPr lang="lt-LT" dirty="0">
                          <a:solidFill>
                            <a:srgbClr val="00517D"/>
                          </a:solidFill>
                          <a:latin typeface="Trebuchet MS"/>
                        </a:rPr>
                        <a:t>Esminės VNT valdymo sąlygos išlieka, trumpesni sprendimų priėmimo terminai</a:t>
                      </a:r>
                      <a:r>
                        <a:rPr lang="lt-LT">
                          <a:solidFill>
                            <a:srgbClr val="00517D"/>
                          </a:solidFill>
                          <a:latin typeface="Trebuchet MS"/>
                        </a:rPr>
                        <a:t>, mažesnė </a:t>
                      </a:r>
                      <a:r>
                        <a:rPr lang="lt-LT" dirty="0">
                          <a:solidFill>
                            <a:srgbClr val="00517D"/>
                          </a:solidFill>
                          <a:latin typeface="Trebuchet MS"/>
                        </a:rPr>
                        <a:t>biurokratija.</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175995573"/>
                  </a:ext>
                </a:extLst>
              </a:tr>
              <a:tr h="594237">
                <a:tc>
                  <a:txBody>
                    <a:bodyPr/>
                    <a:lstStyle/>
                    <a:p>
                      <a:pPr algn="just"/>
                      <a:r>
                        <a:rPr lang="lt-LT">
                          <a:solidFill>
                            <a:srgbClr val="00517D"/>
                          </a:solidFill>
                          <a:latin typeface="Trebuchet MS"/>
                        </a:rPr>
                        <a:t>5. Užtikrinti AVNT valdymo efektyvumą ir esminių sprendimų priėmimą per AB valdymo organų funkcijas bendrovės įstatuose </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bg2"/>
                    </a:solidFill>
                  </a:tcPr>
                </a:tc>
                <a:tc>
                  <a:txBody>
                    <a:bodyPr/>
                    <a:lstStyle/>
                    <a:p>
                      <a:pPr algn="just"/>
                      <a:r>
                        <a:rPr lang="lt-LT" dirty="0">
                          <a:solidFill>
                            <a:srgbClr val="00517D"/>
                          </a:solidFill>
                          <a:latin typeface="Trebuchet MS"/>
                        </a:rPr>
                        <a:t>Esminių sprendimų priėmimas – akcininko pritarimu.</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chemeClr val="bg2"/>
                    </a:solidFill>
                  </a:tcPr>
                </a:tc>
                <a:extLst>
                  <a:ext uri="{0D108BD9-81ED-4DB2-BD59-A6C34878D82A}">
                    <a16:rowId xmlns:a16="http://schemas.microsoft.com/office/drawing/2014/main" val="1463459108"/>
                  </a:ext>
                </a:extLst>
              </a:tr>
            </a:tbl>
          </a:graphicData>
        </a:graphic>
      </p:graphicFrame>
      <p:sp>
        <p:nvSpPr>
          <p:cNvPr id="7" name="Poraštės vietos rezervavimo ženklas 6">
            <a:extLst>
              <a:ext uri="{FF2B5EF4-FFF2-40B4-BE49-F238E27FC236}">
                <a16:creationId xmlns:a16="http://schemas.microsoft.com/office/drawing/2014/main" id="{904DDCDB-EC23-F82B-C9E1-C942A8C5B334}"/>
              </a:ext>
            </a:extLst>
          </p:cNvPr>
          <p:cNvSpPr txBox="1">
            <a:spLocks/>
          </p:cNvSpPr>
          <p:nvPr/>
        </p:nvSpPr>
        <p:spPr>
          <a:xfrm>
            <a:off x="7463883" y="6378675"/>
            <a:ext cx="4114800" cy="365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a:lstStyle>
          <a:p>
            <a:pPr algn="r"/>
            <a:r>
              <a:rPr lang="sk-SK" sz="1200" dirty="0">
                <a:solidFill>
                  <a:schemeClr val="bg1"/>
                </a:solidFill>
                <a:latin typeface="Trebuchet MS" panose="020B0603020202020204" pitchFamily="34" charset="0"/>
              </a:rPr>
              <a:t>5</a:t>
            </a:r>
          </a:p>
        </p:txBody>
      </p:sp>
    </p:spTree>
    <p:extLst>
      <p:ext uri="{BB962C8B-B14F-4D97-AF65-F5344CB8AC3E}">
        <p14:creationId xmlns:p14="http://schemas.microsoft.com/office/powerpoint/2010/main" val="29925635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CCCBD336-27F9-BEB5-A03E-A9085DC929A4}"/>
              </a:ext>
            </a:extLst>
          </p:cNvPr>
          <p:cNvSpPr>
            <a:spLocks noGrp="1"/>
          </p:cNvSpPr>
          <p:nvPr>
            <p:ph type="title"/>
          </p:nvPr>
        </p:nvSpPr>
        <p:spPr/>
        <p:txBody>
          <a:bodyPr/>
          <a:lstStyle/>
          <a:p>
            <a:pPr algn="ctr"/>
            <a:r>
              <a:rPr lang="lt-LT" sz="2400" noProof="0" dirty="0"/>
              <a:t>I.III Pažangesnė ir efektyvesnė valdysena - tęsiama valstybės valdomų įmonių pertvarka</a:t>
            </a:r>
          </a:p>
        </p:txBody>
      </p:sp>
      <p:sp>
        <p:nvSpPr>
          <p:cNvPr id="3" name="TextBox 2">
            <a:extLst>
              <a:ext uri="{FF2B5EF4-FFF2-40B4-BE49-F238E27FC236}">
                <a16:creationId xmlns:a16="http://schemas.microsoft.com/office/drawing/2014/main" id="{E669F195-BFB5-F4F2-FD33-619CEC7914AC}"/>
              </a:ext>
            </a:extLst>
          </p:cNvPr>
          <p:cNvSpPr txBox="1"/>
          <p:nvPr/>
        </p:nvSpPr>
        <p:spPr>
          <a:xfrm>
            <a:off x="0" y="1531876"/>
            <a:ext cx="12192000" cy="4616648"/>
          </a:xfrm>
          <a:prstGeom prst="rect">
            <a:avLst/>
          </a:prstGeom>
          <a:solidFill>
            <a:schemeClr val="bg2"/>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a:buChar char="•"/>
            </a:pPr>
            <a:endParaRPr lang="lt-LT" noProof="0" dirty="0">
              <a:solidFill>
                <a:srgbClr val="00517D"/>
              </a:solidFill>
              <a:latin typeface="Trebuchet MS"/>
            </a:endParaRPr>
          </a:p>
          <a:p>
            <a:pPr marL="285750" indent="-285750" algn="just">
              <a:buFont typeface="Arial"/>
              <a:buChar char="•"/>
            </a:pPr>
            <a:endParaRPr lang="lt-LT" dirty="0">
              <a:solidFill>
                <a:srgbClr val="00517D"/>
              </a:solidFill>
              <a:latin typeface="Trebuchet MS"/>
            </a:endParaRPr>
          </a:p>
          <a:p>
            <a:pPr marL="285750" indent="-285750" algn="just">
              <a:buFont typeface="Arial"/>
              <a:buChar char="•"/>
            </a:pPr>
            <a:endParaRPr lang="lt-LT" noProof="0" dirty="0">
              <a:solidFill>
                <a:srgbClr val="00517D"/>
              </a:solidFill>
              <a:latin typeface="Trebuchet MS"/>
            </a:endParaRPr>
          </a:p>
          <a:p>
            <a:pPr marL="285750" indent="-285750" algn="just">
              <a:buFont typeface="Arial"/>
              <a:buChar char="•"/>
            </a:pPr>
            <a:r>
              <a:rPr lang="lt-LT" noProof="0" dirty="0">
                <a:solidFill>
                  <a:srgbClr val="00517D"/>
                </a:solidFill>
                <a:latin typeface="Trebuchet MS"/>
              </a:rPr>
              <a:t>Aiškesnis atsakomybių tarp valdymo organų pasiskirstymas ir balansas</a:t>
            </a:r>
          </a:p>
          <a:p>
            <a:pPr marL="285750" indent="-285750" algn="just">
              <a:buFont typeface="Arial"/>
              <a:buChar char="•"/>
            </a:pPr>
            <a:endParaRPr lang="lt-LT" noProof="0" dirty="0">
              <a:solidFill>
                <a:srgbClr val="00517D"/>
              </a:solidFill>
              <a:latin typeface="Trebuchet MS"/>
            </a:endParaRPr>
          </a:p>
          <a:p>
            <a:pPr marL="285750" indent="-285750" algn="just">
              <a:buFont typeface="Arial"/>
              <a:buChar char="•"/>
            </a:pPr>
            <a:r>
              <a:rPr lang="lt-LT" noProof="0" dirty="0">
                <a:solidFill>
                  <a:srgbClr val="00517D"/>
                </a:solidFill>
                <a:latin typeface="Trebuchet MS"/>
              </a:rPr>
              <a:t>Valdybai suteikiami platesni įgaliojimai priimant sprendimus su aiškiu atskaitingumu akcininkui (valdyba skiria ir atšaukia vadovą, nustato jam tikslus, tvirtina bendrovės strateginį planą). Valdyba, įgalinta priimti strateginius sprendimus, prisiima didesnę atsakomybę</a:t>
            </a:r>
            <a:endParaRPr lang="lt-LT" dirty="0">
              <a:solidFill>
                <a:srgbClr val="00517D"/>
              </a:solidFill>
              <a:latin typeface="Trebuchet MS"/>
            </a:endParaRPr>
          </a:p>
          <a:p>
            <a:pPr marL="285750" indent="-285750" algn="just">
              <a:buFont typeface="Arial"/>
              <a:buChar char="•"/>
            </a:pPr>
            <a:endParaRPr lang="lt-LT" noProof="0" dirty="0">
              <a:solidFill>
                <a:srgbClr val="00517D"/>
              </a:solidFill>
              <a:latin typeface="Trebuchet MS"/>
            </a:endParaRPr>
          </a:p>
          <a:p>
            <a:pPr marL="285750" indent="-285750" algn="just">
              <a:buFont typeface="Arial"/>
              <a:buChar char="•"/>
            </a:pPr>
            <a:r>
              <a:rPr lang="lt-LT" noProof="0" dirty="0">
                <a:solidFill>
                  <a:srgbClr val="00517D"/>
                </a:solidFill>
                <a:latin typeface="Trebuchet MS"/>
              </a:rPr>
              <a:t>Vidaus auditas tiesiogiai pavaldus ir atskaitingas valdybai, o ne vadovui, todėl garantuojamas didesnis skaidrumas, vadovo priežiūra</a:t>
            </a:r>
            <a:endParaRPr lang="lt-LT" dirty="0">
              <a:solidFill>
                <a:srgbClr val="00517D"/>
              </a:solidFill>
              <a:latin typeface="Trebuchet MS"/>
            </a:endParaRPr>
          </a:p>
          <a:p>
            <a:pPr marL="285750" indent="-285750" algn="just">
              <a:buFont typeface="Arial"/>
              <a:buChar char="•"/>
            </a:pPr>
            <a:endParaRPr lang="lt-LT" noProof="0" dirty="0">
              <a:solidFill>
                <a:srgbClr val="00517D"/>
              </a:solidFill>
              <a:latin typeface="Trebuchet MS"/>
            </a:endParaRPr>
          </a:p>
          <a:p>
            <a:pPr marL="285750" indent="-285750" algn="just">
              <a:buFont typeface="Arial"/>
              <a:buChar char="•"/>
            </a:pPr>
            <a:r>
              <a:rPr lang="lt-LT" noProof="0" dirty="0">
                <a:solidFill>
                  <a:srgbClr val="00517D"/>
                </a:solidFill>
                <a:latin typeface="Trebuchet MS"/>
              </a:rPr>
              <a:t>Mažesnė politinės kaitos įtaka (vadovo skyrimas, strateginių planų tvirtinimas) didina veiklos tęstinumą, sudaro sąlygas operatyviau priimti strateginius sprendimus</a:t>
            </a:r>
            <a:endParaRPr lang="lt-LT" dirty="0">
              <a:solidFill>
                <a:srgbClr val="00517D"/>
              </a:solidFill>
              <a:latin typeface="Trebuchet MS"/>
            </a:endParaRPr>
          </a:p>
          <a:p>
            <a:pPr marL="285750" indent="-285750" algn="just">
              <a:buFont typeface="Arial"/>
              <a:buChar char="•"/>
            </a:pPr>
            <a:endParaRPr lang="lt-LT" noProof="0" dirty="0">
              <a:solidFill>
                <a:srgbClr val="00517D"/>
              </a:solidFill>
              <a:latin typeface="Trebuchet MS"/>
            </a:endParaRPr>
          </a:p>
          <a:p>
            <a:pPr marL="285750" indent="-285750" algn="just">
              <a:buFont typeface="Arial"/>
              <a:buChar char="•"/>
            </a:pPr>
            <a:r>
              <a:rPr lang="lt-LT" noProof="0" dirty="0">
                <a:solidFill>
                  <a:srgbClr val="00517D"/>
                </a:solidFill>
                <a:latin typeface="Trebuchet MS"/>
              </a:rPr>
              <a:t>Galima lankstesnė atlygio politika ir </a:t>
            </a:r>
            <a:r>
              <a:rPr lang="lt-LT" noProof="0" dirty="0" err="1">
                <a:solidFill>
                  <a:srgbClr val="00517D"/>
                </a:solidFill>
                <a:latin typeface="Trebuchet MS"/>
              </a:rPr>
              <a:t>konkurencingesnis</a:t>
            </a:r>
            <a:r>
              <a:rPr lang="lt-LT" noProof="0" dirty="0">
                <a:solidFill>
                  <a:srgbClr val="00517D"/>
                </a:solidFill>
                <a:latin typeface="Trebuchet MS"/>
              </a:rPr>
              <a:t> aukštos kvalifikacijos specialistų pritraukimas. Galimybė taikyti paprastesnes atrankos procedūras, operatyviau reaguoti į darbo rinkos pokyčius, keisti darbuotojų darbo apmokėjimo ir skatinimo sistemas, didinant bendrovės, kaip darbdavio, patrauklumą rinkoje, taip pritraukiant ir išlaikant bendrovės veiklai reikalingas darbuotojų, vadovų kompetencijas</a:t>
            </a:r>
            <a:endParaRPr lang="lt-LT" dirty="0">
              <a:solidFill>
                <a:srgbClr val="00517D"/>
              </a:solidFill>
              <a:latin typeface="Trebuchet MS"/>
            </a:endParaRPr>
          </a:p>
          <a:p>
            <a:pPr marL="285750" indent="-285750" algn="just">
              <a:buFont typeface="Arial"/>
              <a:buChar char="•"/>
            </a:pPr>
            <a:endParaRPr lang="lt-LT" noProof="0" dirty="0">
              <a:solidFill>
                <a:srgbClr val="00517D"/>
              </a:solidFill>
              <a:latin typeface="Trebuchet MS"/>
            </a:endParaRPr>
          </a:p>
          <a:p>
            <a:pPr marL="285750" indent="-285750" algn="just">
              <a:buFont typeface="Arial"/>
              <a:buChar char="•"/>
            </a:pPr>
            <a:r>
              <a:rPr lang="lt-LT" noProof="0" dirty="0">
                <a:solidFill>
                  <a:srgbClr val="00517D"/>
                </a:solidFill>
                <a:latin typeface="Trebuchet MS"/>
              </a:rPr>
              <a:t>Galimybė teikti ir vystyti su NT valdymu susijusias komercines paslaugas bei užtikrinti grąžą dividendais į valstybės biudžetą.</a:t>
            </a:r>
          </a:p>
          <a:p>
            <a:pPr algn="just"/>
            <a:endParaRPr lang="lt-LT" noProof="0" dirty="0">
              <a:solidFill>
                <a:srgbClr val="00517D"/>
              </a:solidFill>
              <a:latin typeface="Trebuchet MS"/>
            </a:endParaRPr>
          </a:p>
          <a:p>
            <a:pPr algn="just"/>
            <a:endParaRPr lang="lt-LT" noProof="0" dirty="0">
              <a:solidFill>
                <a:srgbClr val="00517D"/>
              </a:solidFill>
              <a:latin typeface="Trebuchet MS"/>
            </a:endParaRPr>
          </a:p>
          <a:p>
            <a:pPr algn="just"/>
            <a:endParaRPr lang="lt-LT" noProof="0" dirty="0">
              <a:solidFill>
                <a:srgbClr val="00517D"/>
              </a:solidFill>
              <a:latin typeface="Trebuchet MS"/>
            </a:endParaRPr>
          </a:p>
        </p:txBody>
      </p:sp>
      <p:sp>
        <p:nvSpPr>
          <p:cNvPr id="4" name="Poraštės vietos rezervavimo ženklas 6">
            <a:extLst>
              <a:ext uri="{FF2B5EF4-FFF2-40B4-BE49-F238E27FC236}">
                <a16:creationId xmlns:a16="http://schemas.microsoft.com/office/drawing/2014/main" id="{655BE187-BCC8-D7C8-C100-8325339FFFF0}"/>
              </a:ext>
            </a:extLst>
          </p:cNvPr>
          <p:cNvSpPr txBox="1">
            <a:spLocks/>
          </p:cNvSpPr>
          <p:nvPr/>
        </p:nvSpPr>
        <p:spPr>
          <a:xfrm>
            <a:off x="7463883" y="6378675"/>
            <a:ext cx="4114800" cy="365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a:lstStyle>
          <a:p>
            <a:pPr algn="r"/>
            <a:r>
              <a:rPr lang="lt-LT" sz="1200" dirty="0">
                <a:solidFill>
                  <a:schemeClr val="bg1"/>
                </a:solidFill>
                <a:latin typeface="Trebuchet MS" panose="020B0603020202020204" pitchFamily="34" charset="0"/>
              </a:rPr>
              <a:t>6</a:t>
            </a:r>
            <a:endParaRPr lang="sk-SK" sz="1200" dirty="0">
              <a:solidFill>
                <a:schemeClr val="bg1"/>
              </a:solidFill>
              <a:latin typeface="Trebuchet MS" panose="020B0603020202020204" pitchFamily="34" charset="0"/>
            </a:endParaRPr>
          </a:p>
        </p:txBody>
      </p:sp>
    </p:spTree>
    <p:extLst>
      <p:ext uri="{BB962C8B-B14F-4D97-AF65-F5344CB8AC3E}">
        <p14:creationId xmlns:p14="http://schemas.microsoft.com/office/powerpoint/2010/main" val="30272158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7572C-0F5C-A1C8-72C5-311747CBCE1C}"/>
              </a:ext>
            </a:extLst>
          </p:cNvPr>
          <p:cNvSpPr>
            <a:spLocks noGrp="1"/>
          </p:cNvSpPr>
          <p:nvPr>
            <p:ph type="title"/>
          </p:nvPr>
        </p:nvSpPr>
        <p:spPr/>
        <p:txBody>
          <a:bodyPr/>
          <a:lstStyle/>
          <a:p>
            <a:pPr algn="ctr"/>
            <a:r>
              <a:rPr lang="lt-LT" sz="2400" noProof="0" dirty="0"/>
              <a:t>I.IV Centralizuoto VNT valdymo veiklos kontrolės įrankiai </a:t>
            </a:r>
          </a:p>
        </p:txBody>
      </p:sp>
      <p:graphicFrame>
        <p:nvGraphicFramePr>
          <p:cNvPr id="5" name="Table 4">
            <a:extLst>
              <a:ext uri="{FF2B5EF4-FFF2-40B4-BE49-F238E27FC236}">
                <a16:creationId xmlns:a16="http://schemas.microsoft.com/office/drawing/2014/main" id="{FA1D1B8E-C637-E246-8552-F500385DCE94}"/>
              </a:ext>
            </a:extLst>
          </p:cNvPr>
          <p:cNvGraphicFramePr>
            <a:graphicFrameLocks noGrp="1"/>
          </p:cNvGraphicFramePr>
          <p:nvPr>
            <p:extLst>
              <p:ext uri="{D42A27DB-BD31-4B8C-83A1-F6EECF244321}">
                <p14:modId xmlns:p14="http://schemas.microsoft.com/office/powerpoint/2010/main" val="2882524687"/>
              </p:ext>
            </p:extLst>
          </p:nvPr>
        </p:nvGraphicFramePr>
        <p:xfrm>
          <a:off x="1" y="1581630"/>
          <a:ext cx="12192000" cy="4534343"/>
        </p:xfrm>
        <a:graphic>
          <a:graphicData uri="http://schemas.openxmlformats.org/drawingml/2006/table">
            <a:tbl>
              <a:tblPr bandRow="1">
                <a:tableStyleId>{5C22544A-7EE6-4342-B048-85BDC9FD1C3A}</a:tableStyleId>
              </a:tblPr>
              <a:tblGrid>
                <a:gridCol w="2991674">
                  <a:extLst>
                    <a:ext uri="{9D8B030D-6E8A-4147-A177-3AD203B41FA5}">
                      <a16:colId xmlns:a16="http://schemas.microsoft.com/office/drawing/2014/main" val="1952238771"/>
                    </a:ext>
                  </a:extLst>
                </a:gridCol>
                <a:gridCol w="9200326">
                  <a:extLst>
                    <a:ext uri="{9D8B030D-6E8A-4147-A177-3AD203B41FA5}">
                      <a16:colId xmlns:a16="http://schemas.microsoft.com/office/drawing/2014/main" val="3930260961"/>
                    </a:ext>
                  </a:extLst>
                </a:gridCol>
              </a:tblGrid>
              <a:tr h="332811">
                <a:tc>
                  <a:txBody>
                    <a:bodyPr/>
                    <a:lstStyle/>
                    <a:p>
                      <a:pPr algn="ctr" rtl="0" fontAlgn="base">
                        <a:lnSpc>
                          <a:spcPct val="100000"/>
                        </a:lnSpc>
                        <a:buNone/>
                      </a:pPr>
                      <a:r>
                        <a:rPr lang="lt-LT" sz="1400" b="1" i="0" u="none" strike="noStrike" dirty="0">
                          <a:solidFill>
                            <a:srgbClr val="00517D"/>
                          </a:solidFill>
                          <a:effectLst/>
                          <a:latin typeface="Trebuchet MS" panose="020B0603020202020204" pitchFamily="34" charset="0"/>
                        </a:rPr>
                        <a:t>Centralizuoto valdymo veikla</a:t>
                      </a:r>
                    </a:p>
                  </a:txBody>
                  <a:tcPr marL="83058" marR="83058" marT="41529" marB="41529">
                    <a:lnL w="11535" cap="flat" cmpd="sng" algn="ctr">
                      <a:solidFill>
                        <a:srgbClr val="FFFFFF"/>
                      </a:solidFill>
                      <a:prstDash val="solid"/>
                      <a:round/>
                      <a:headEnd type="none" w="med" len="med"/>
                      <a:tailEnd type="none" w="med" len="med"/>
                    </a:lnL>
                    <a:lnR w="11535" cap="flat" cmpd="sng" algn="ctr">
                      <a:solidFill>
                        <a:srgbClr val="000000"/>
                      </a:solidFill>
                      <a:prstDash val="solid"/>
                      <a:round/>
                      <a:headEnd type="none" w="med" len="med"/>
                      <a:tailEnd type="none" w="med" len="med"/>
                    </a:lnR>
                    <a:lnT w="11535" cap="flat" cmpd="sng" algn="ctr">
                      <a:solidFill>
                        <a:srgbClr val="FFFFFF"/>
                      </a:solidFill>
                      <a:prstDash val="solid"/>
                      <a:round/>
                      <a:headEnd type="none" w="med" len="med"/>
                      <a:tailEnd type="none" w="med" len="med"/>
                    </a:lnT>
                    <a:lnB w="11535" cap="flat" cmpd="sng" algn="ctr">
                      <a:solidFill>
                        <a:srgbClr val="000000"/>
                      </a:solidFill>
                      <a:prstDash val="solid"/>
                      <a:round/>
                      <a:headEnd type="none" w="med" len="med"/>
                      <a:tailEnd type="none" w="med" len="med"/>
                    </a:lnB>
                    <a:solidFill>
                      <a:schemeClr val="bg2"/>
                    </a:solidFill>
                  </a:tcPr>
                </a:tc>
                <a:tc>
                  <a:txBody>
                    <a:bodyPr/>
                    <a:lstStyle/>
                    <a:p>
                      <a:pPr algn="ctr" rtl="0" fontAlgn="base">
                        <a:lnSpc>
                          <a:spcPct val="100000"/>
                        </a:lnSpc>
                        <a:buNone/>
                      </a:pPr>
                      <a:r>
                        <a:rPr lang="lt-LT" sz="1400" b="1" i="0" u="none" strike="noStrike" dirty="0">
                          <a:solidFill>
                            <a:srgbClr val="00517D"/>
                          </a:solidFill>
                          <a:effectLst/>
                          <a:latin typeface="Trebuchet MS" panose="020B0603020202020204" pitchFamily="34" charset="0"/>
                        </a:rPr>
                        <a:t>Kontrolės priemonės/įrankiai</a:t>
                      </a:r>
                      <a:endParaRPr lang="lt-LT" sz="1400" b="1" i="0" dirty="0">
                        <a:solidFill>
                          <a:srgbClr val="FFFFFF"/>
                        </a:solidFill>
                        <a:effectLst/>
                        <a:latin typeface="Trebuchet MS" panose="020B0603020202020204" pitchFamily="34" charset="0"/>
                      </a:endParaRPr>
                    </a:p>
                  </a:txBody>
                  <a:tcPr marL="83058" marR="83058" marT="41529" marB="41529">
                    <a:lnL w="11535" cap="flat" cmpd="sng" algn="ctr">
                      <a:solidFill>
                        <a:srgbClr val="000000"/>
                      </a:solidFill>
                      <a:prstDash val="solid"/>
                      <a:round/>
                      <a:headEnd type="none" w="med" len="med"/>
                      <a:tailEnd type="none" w="med" len="med"/>
                    </a:lnL>
                    <a:lnR w="11535" cap="flat" cmpd="sng" algn="ctr">
                      <a:solidFill>
                        <a:srgbClr val="FFFFFF"/>
                      </a:solidFill>
                      <a:prstDash val="solid"/>
                      <a:round/>
                      <a:headEnd type="none" w="med" len="med"/>
                      <a:tailEnd type="none" w="med" len="med"/>
                    </a:lnR>
                    <a:lnT w="11535" cap="flat" cmpd="sng" algn="ctr">
                      <a:solidFill>
                        <a:srgbClr val="FFFFFF"/>
                      </a:solidFill>
                      <a:prstDash val="solid"/>
                      <a:round/>
                      <a:headEnd type="none" w="med" len="med"/>
                      <a:tailEnd type="none" w="med" len="med"/>
                    </a:lnT>
                    <a:lnB w="11535" cap="flat" cmpd="sng" algn="ctr">
                      <a:solidFill>
                        <a:srgbClr val="000000"/>
                      </a:solidFill>
                      <a:prstDash val="solid"/>
                      <a:round/>
                      <a:headEnd type="none" w="med" len="med"/>
                      <a:tailEnd type="none" w="med" len="med"/>
                    </a:lnB>
                    <a:solidFill>
                      <a:schemeClr val="bg2"/>
                    </a:solidFill>
                  </a:tcPr>
                </a:tc>
                <a:extLst>
                  <a:ext uri="{0D108BD9-81ED-4DB2-BD59-A6C34878D82A}">
                    <a16:rowId xmlns:a16="http://schemas.microsoft.com/office/drawing/2014/main" val="2661164112"/>
                  </a:ext>
                </a:extLst>
              </a:tr>
              <a:tr h="705555">
                <a:tc>
                  <a:txBody>
                    <a:bodyPr/>
                    <a:lstStyle/>
                    <a:p>
                      <a:pPr algn="just" rtl="0" fontAlgn="base">
                        <a:lnSpc>
                          <a:spcPct val="100000"/>
                        </a:lnSpc>
                        <a:buNone/>
                      </a:pPr>
                      <a:r>
                        <a:rPr lang="lt-LT" sz="1000" b="0" i="0" u="none" strike="noStrike" dirty="0">
                          <a:solidFill>
                            <a:srgbClr val="00517D"/>
                          </a:solidFill>
                          <a:effectLst/>
                          <a:latin typeface="Trebuchet MS" panose="020B0603020202020204" pitchFamily="34" charset="0"/>
                        </a:rPr>
                        <a:t>Atnaujinimo projektų įgyvendinimas</a:t>
                      </a:r>
                    </a:p>
                  </a:txBody>
                  <a:tcPr marL="83058" marR="83058" marT="41529" marB="41529">
                    <a:lnL w="11535" cap="flat" cmpd="sng" algn="ctr">
                      <a:solidFill>
                        <a:srgbClr val="FFFFFF"/>
                      </a:solidFill>
                      <a:prstDash val="solid"/>
                      <a:round/>
                      <a:headEnd type="none" w="med" len="med"/>
                      <a:tailEnd type="none" w="med" len="med"/>
                    </a:lnL>
                    <a:lnR w="11535" cap="flat" cmpd="sng" algn="ctr">
                      <a:solidFill>
                        <a:srgbClr val="000000"/>
                      </a:solidFill>
                      <a:prstDash val="solid"/>
                      <a:round/>
                      <a:headEnd type="none" w="med" len="med"/>
                      <a:tailEnd type="none" w="med" len="med"/>
                    </a:lnR>
                    <a:lnT w="11535" cap="flat" cmpd="sng" algn="ctr">
                      <a:solidFill>
                        <a:srgbClr val="000000"/>
                      </a:solidFill>
                      <a:prstDash val="solid"/>
                      <a:round/>
                      <a:headEnd type="none" w="med" len="med"/>
                      <a:tailEnd type="none" w="med" len="med"/>
                    </a:lnT>
                    <a:lnB w="11535" cap="flat" cmpd="sng" algn="ctr">
                      <a:solidFill>
                        <a:srgbClr val="000000"/>
                      </a:solidFill>
                      <a:prstDash val="solid"/>
                      <a:round/>
                      <a:headEnd type="none" w="med" len="med"/>
                      <a:tailEnd type="none" w="med" len="med"/>
                    </a:lnB>
                    <a:solidFill>
                      <a:schemeClr val="bg2"/>
                    </a:solidFill>
                  </a:tcPr>
                </a:tc>
                <a:tc>
                  <a:txBody>
                    <a:bodyPr/>
                    <a:lstStyle/>
                    <a:p>
                      <a:pPr lvl="0" algn="just">
                        <a:lnSpc>
                          <a:spcPct val="100000"/>
                        </a:lnSpc>
                        <a:buNone/>
                      </a:pPr>
                      <a:r>
                        <a:rPr lang="lt-LT" sz="1000" b="0" i="0" u="none" strike="noStrike" noProof="0" dirty="0">
                          <a:solidFill>
                            <a:srgbClr val="00517D"/>
                          </a:solidFill>
                          <a:effectLst/>
                          <a:latin typeface="Trebuchet MS" panose="020B0603020202020204" pitchFamily="34" charset="0"/>
                        </a:rPr>
                        <a:t>Principinės centralizuotai valdomo AVNT atnaujinimo projektų vykdymo nuostatos (atnaujinimo būdai, atvejai, sprendimus dėl atnaujinimo priimantys subjektai) - reglamentuotos įstatymo lygmeniu;</a:t>
                      </a:r>
                      <a:endParaRPr lang="en-US" sz="1000" dirty="0">
                        <a:solidFill>
                          <a:srgbClr val="00517D"/>
                        </a:solidFill>
                        <a:latin typeface="Trebuchet MS" panose="020B0603020202020204" pitchFamily="34" charset="0"/>
                      </a:endParaRPr>
                    </a:p>
                    <a:p>
                      <a:pPr lvl="0" algn="just">
                        <a:lnSpc>
                          <a:spcPct val="100000"/>
                        </a:lnSpc>
                        <a:buNone/>
                      </a:pPr>
                      <a:r>
                        <a:rPr lang="lt-LT" sz="1000" noProof="0" dirty="0">
                          <a:solidFill>
                            <a:srgbClr val="00517D"/>
                          </a:solidFill>
                          <a:latin typeface="Trebuchet MS" panose="020B0603020202020204" pitchFamily="34" charset="0"/>
                        </a:rPr>
                        <a:t>Atnaujinimo projektų įgyvendinimo tvarka bus reglamentuota Finansų ministro įsakymu;</a:t>
                      </a:r>
                    </a:p>
                    <a:p>
                      <a:pPr lvl="0" algn="just">
                        <a:lnSpc>
                          <a:spcPct val="100000"/>
                        </a:lnSpc>
                        <a:buNone/>
                      </a:pPr>
                      <a:r>
                        <a:rPr lang="lt-LT" sz="1000" noProof="0" dirty="0">
                          <a:solidFill>
                            <a:srgbClr val="00517D"/>
                          </a:solidFill>
                          <a:latin typeface="Trebuchet MS" panose="020B0603020202020204" pitchFamily="34" charset="0"/>
                        </a:rPr>
                        <a:t>Atnaujinimo projektų tvirtinimas ir vykdymo kontrolė - bendrovės valdybos funkcija.</a:t>
                      </a:r>
                    </a:p>
                  </a:txBody>
                  <a:tcPr marL="83058" marR="83058" marT="41529" marB="41529">
                    <a:lnL w="11535" cap="flat" cmpd="sng" algn="ctr">
                      <a:solidFill>
                        <a:srgbClr val="000000"/>
                      </a:solidFill>
                      <a:prstDash val="solid"/>
                      <a:round/>
                      <a:headEnd type="none" w="med" len="med"/>
                      <a:tailEnd type="none" w="med" len="med"/>
                    </a:lnL>
                    <a:lnR w="11535" cap="flat" cmpd="sng" algn="ctr">
                      <a:solidFill>
                        <a:srgbClr val="FFFFFF"/>
                      </a:solidFill>
                      <a:prstDash val="solid"/>
                      <a:round/>
                      <a:headEnd type="none" w="med" len="med"/>
                      <a:tailEnd type="none" w="med" len="med"/>
                    </a:lnR>
                    <a:lnT w="11535" cap="flat" cmpd="sng" algn="ctr">
                      <a:solidFill>
                        <a:srgbClr val="000000"/>
                      </a:solidFill>
                      <a:prstDash val="solid"/>
                      <a:round/>
                      <a:headEnd type="none" w="med" len="med"/>
                      <a:tailEnd type="none" w="med" len="med"/>
                    </a:lnT>
                    <a:lnB w="11535" cap="flat" cmpd="sng" algn="ctr">
                      <a:solidFill>
                        <a:srgbClr val="000000"/>
                      </a:solidFill>
                      <a:prstDash val="solid"/>
                      <a:round/>
                      <a:headEnd type="none" w="med" len="med"/>
                      <a:tailEnd type="none" w="med" len="med"/>
                    </a:lnB>
                    <a:solidFill>
                      <a:schemeClr val="bg2"/>
                    </a:solidFill>
                  </a:tcPr>
                </a:tc>
                <a:extLst>
                  <a:ext uri="{0D108BD9-81ED-4DB2-BD59-A6C34878D82A}">
                    <a16:rowId xmlns:a16="http://schemas.microsoft.com/office/drawing/2014/main" val="953292533"/>
                  </a:ext>
                </a:extLst>
              </a:tr>
              <a:tr h="1202196">
                <a:tc>
                  <a:txBody>
                    <a:bodyPr/>
                    <a:lstStyle/>
                    <a:p>
                      <a:pPr lvl="0" algn="just">
                        <a:lnSpc>
                          <a:spcPct val="100000"/>
                        </a:lnSpc>
                        <a:buNone/>
                      </a:pPr>
                      <a:r>
                        <a:rPr lang="lt-LT" sz="1100" b="0" i="0" u="none" strike="noStrike" noProof="0" dirty="0">
                          <a:solidFill>
                            <a:srgbClr val="00517D"/>
                          </a:solidFill>
                          <a:effectLst/>
                          <a:latin typeface="Trebuchet MS" panose="020B0603020202020204" pitchFamily="34" charset="0"/>
                        </a:rPr>
                        <a:t>Valstybei nereikalingo </a:t>
                      </a:r>
                      <a:r>
                        <a:rPr lang="lt-LT" sz="1000" b="0" i="0" u="none" strike="noStrike" noProof="0" dirty="0">
                          <a:solidFill>
                            <a:srgbClr val="00517D"/>
                          </a:solidFill>
                          <a:effectLst/>
                          <a:latin typeface="Trebuchet MS" panose="020B0603020202020204" pitchFamily="34" charset="0"/>
                        </a:rPr>
                        <a:t>VNT bei jam priskirtų žemės sklypų pardavimas </a:t>
                      </a:r>
                      <a:endParaRPr lang="en-US" dirty="0">
                        <a:latin typeface="Trebuchet MS" panose="020B0603020202020204" pitchFamily="34" charset="0"/>
                      </a:endParaRPr>
                    </a:p>
                  </a:txBody>
                  <a:tcPr marL="83058" marR="83058" marT="41529" marB="41529">
                    <a:lnL w="11535" cap="flat" cmpd="sng" algn="ctr">
                      <a:solidFill>
                        <a:srgbClr val="FFFFFF"/>
                      </a:solidFill>
                      <a:prstDash val="solid"/>
                      <a:round/>
                      <a:headEnd type="none" w="med" len="med"/>
                      <a:tailEnd type="none" w="med" len="med"/>
                    </a:lnL>
                    <a:lnR w="11535" cap="flat" cmpd="sng" algn="ctr">
                      <a:solidFill>
                        <a:srgbClr val="000000"/>
                      </a:solidFill>
                      <a:prstDash val="solid"/>
                      <a:round/>
                      <a:headEnd type="none" w="med" len="med"/>
                      <a:tailEnd type="none" w="med" len="med"/>
                    </a:lnR>
                    <a:lnT w="11535" cap="flat" cmpd="sng" algn="ctr">
                      <a:solidFill>
                        <a:srgbClr val="000000"/>
                      </a:solidFill>
                      <a:prstDash val="solid"/>
                      <a:round/>
                      <a:headEnd type="none" w="med" len="med"/>
                      <a:tailEnd type="none" w="med" len="med"/>
                    </a:lnT>
                    <a:lnB w="11535" cap="flat" cmpd="sng" algn="ctr">
                      <a:solidFill>
                        <a:srgbClr val="000000"/>
                      </a:solidFill>
                      <a:prstDash val="solid"/>
                      <a:round/>
                      <a:headEnd type="none" w="med" len="med"/>
                      <a:tailEnd type="none" w="med" len="med"/>
                    </a:lnB>
                    <a:solidFill>
                      <a:schemeClr val="bg2"/>
                    </a:solidFill>
                  </a:tcPr>
                </a:tc>
                <a:tc>
                  <a:txBody>
                    <a:bodyPr/>
                    <a:lstStyle/>
                    <a:p>
                      <a:pPr algn="just" rtl="0" fontAlgn="base">
                        <a:lnSpc>
                          <a:spcPct val="100000"/>
                        </a:lnSpc>
                        <a:buNone/>
                      </a:pPr>
                      <a:r>
                        <a:rPr lang="lt-LT" sz="1000" b="0" i="0" u="none" strike="noStrike" dirty="0">
                          <a:solidFill>
                            <a:srgbClr val="00517D"/>
                          </a:solidFill>
                          <a:effectLst/>
                          <a:latin typeface="Trebuchet MS" panose="020B0603020202020204" pitchFamily="34" charset="0"/>
                        </a:rPr>
                        <a:t>Pagrindinės VNT pardavimo nuostatos reglamentuotos įstatymo lygmeniu (kainos nustatymo tvarka, pardavimo būdas, pareiga parduoti VNT kartu su žemės sklypu, pirkimo – pardavimo sutarties sudarymo tvarka, sąlygos, atsiskaitymo terminai, užtikrinimo priemonės, parduoto turto lėšų paskirstymas);</a:t>
                      </a:r>
                    </a:p>
                    <a:p>
                      <a:pPr lvl="0" algn="just">
                        <a:lnSpc>
                          <a:spcPct val="100000"/>
                        </a:lnSpc>
                        <a:buNone/>
                      </a:pPr>
                      <a:r>
                        <a:rPr lang="lt-LT" sz="1000" b="0" i="0" u="none" strike="noStrike" noProof="0" dirty="0">
                          <a:solidFill>
                            <a:srgbClr val="00517D"/>
                          </a:solidFill>
                          <a:effectLst/>
                          <a:latin typeface="Trebuchet MS" panose="020B0603020202020204" pitchFamily="34" charset="0"/>
                        </a:rPr>
                        <a:t>Priskyrimo nenaudojamiems valstybės funkcijoms atlikti, taip pat, pripažinimo nereikalingais ar netinkamai (negalimais) naudoti tvarka, </a:t>
                      </a:r>
                      <a:r>
                        <a:rPr lang="lt-LT" sz="1000" b="0" i="0" u="none" strike="noStrike" dirty="0">
                          <a:solidFill>
                            <a:srgbClr val="00517D"/>
                          </a:solidFill>
                          <a:effectLst/>
                          <a:latin typeface="Trebuchet MS" panose="020B0603020202020204" pitchFamily="34" charset="0"/>
                        </a:rPr>
                        <a:t>Aukcionų organizavimo ir vykdymo tvarka nustatyta Vyriausybės nutarimu;</a:t>
                      </a:r>
                      <a:endParaRPr lang="lt-LT" dirty="0">
                        <a:latin typeface="Trebuchet MS" panose="020B0603020202020204" pitchFamily="34" charset="0"/>
                      </a:endParaRPr>
                    </a:p>
                    <a:p>
                      <a:pPr lvl="0" algn="just">
                        <a:lnSpc>
                          <a:spcPct val="100000"/>
                        </a:lnSpc>
                        <a:buNone/>
                      </a:pPr>
                      <a:r>
                        <a:rPr lang="lt-LT" sz="1000" b="0" i="0" u="none" strike="noStrike" dirty="0">
                          <a:solidFill>
                            <a:srgbClr val="00517D"/>
                          </a:solidFill>
                          <a:effectLst/>
                          <a:latin typeface="Trebuchet MS" panose="020B0603020202020204" pitchFamily="34" charset="0"/>
                        </a:rPr>
                        <a:t>Sprendimas dėl valstybei nereikalingo VNT pardavimo - Vyriausybės kompetencija;</a:t>
                      </a:r>
                    </a:p>
                    <a:p>
                      <a:pPr lvl="0" algn="just">
                        <a:lnSpc>
                          <a:spcPct val="100000"/>
                        </a:lnSpc>
                        <a:buNone/>
                      </a:pPr>
                      <a:r>
                        <a:rPr lang="lt-LT" sz="1000" b="0" i="0" u="none" strike="noStrike" dirty="0">
                          <a:solidFill>
                            <a:srgbClr val="00517D"/>
                          </a:solidFill>
                          <a:effectLst/>
                          <a:latin typeface="Trebuchet MS" panose="020B0603020202020204" pitchFamily="34" charset="0"/>
                        </a:rPr>
                        <a:t>Sprendimas dėl bendrovės valdomo turto priskyrimo nevaldytinam, tokio turto pardavimo - bendrovės vadovo kompetencija;</a:t>
                      </a:r>
                    </a:p>
                  </a:txBody>
                  <a:tcPr marL="83058" marR="83058" marT="41529" marB="41529">
                    <a:lnL w="11535" cap="flat" cmpd="sng" algn="ctr">
                      <a:solidFill>
                        <a:srgbClr val="000000"/>
                      </a:solidFill>
                      <a:prstDash val="solid"/>
                      <a:round/>
                      <a:headEnd type="none" w="med" len="med"/>
                      <a:tailEnd type="none" w="med" len="med"/>
                    </a:lnL>
                    <a:lnR w="11535" cap="flat" cmpd="sng" algn="ctr">
                      <a:solidFill>
                        <a:srgbClr val="FFFFFF"/>
                      </a:solidFill>
                      <a:prstDash val="solid"/>
                      <a:round/>
                      <a:headEnd type="none" w="med" len="med"/>
                      <a:tailEnd type="none" w="med" len="med"/>
                    </a:lnR>
                    <a:lnT w="11535" cap="flat" cmpd="sng" algn="ctr">
                      <a:solidFill>
                        <a:srgbClr val="000000"/>
                      </a:solidFill>
                      <a:prstDash val="solid"/>
                      <a:round/>
                      <a:headEnd type="none" w="med" len="med"/>
                      <a:tailEnd type="none" w="med" len="med"/>
                    </a:lnT>
                    <a:lnB w="11535" cap="flat" cmpd="sng" algn="ctr">
                      <a:solidFill>
                        <a:srgbClr val="000000"/>
                      </a:solidFill>
                      <a:prstDash val="solid"/>
                      <a:round/>
                      <a:headEnd type="none" w="med" len="med"/>
                      <a:tailEnd type="none" w="med" len="med"/>
                    </a:lnB>
                    <a:solidFill>
                      <a:schemeClr val="bg2"/>
                    </a:solidFill>
                  </a:tcPr>
                </a:tc>
                <a:extLst>
                  <a:ext uri="{0D108BD9-81ED-4DB2-BD59-A6C34878D82A}">
                    <a16:rowId xmlns:a16="http://schemas.microsoft.com/office/drawing/2014/main" val="2959186927"/>
                  </a:ext>
                </a:extLst>
              </a:tr>
              <a:tr h="860777">
                <a:tc>
                  <a:txBody>
                    <a:bodyPr/>
                    <a:lstStyle/>
                    <a:p>
                      <a:pPr lvl="0" algn="just">
                        <a:lnSpc>
                          <a:spcPct val="100000"/>
                        </a:lnSpc>
                        <a:buNone/>
                      </a:pPr>
                      <a:r>
                        <a:rPr lang="lt-LT" sz="1000" b="0" i="0" u="none" strike="noStrike" noProof="0">
                          <a:solidFill>
                            <a:srgbClr val="00517D"/>
                          </a:solidFill>
                          <a:effectLst/>
                          <a:latin typeface="Trebuchet MS" panose="020B0603020202020204" pitchFamily="34" charset="0"/>
                        </a:rPr>
                        <a:t>Valstybės įstaigų ir institucijų aprūpinimas jų funkcijoms reikalingu AVNT, šio turto valdymas ir priežiūra pagal su valstybės įstaigomis ir institucijomis sudarytas nuomos sutartis</a:t>
                      </a:r>
                      <a:endParaRPr lang="en-US" sz="1000">
                        <a:latin typeface="Trebuchet MS" panose="020B0603020202020204" pitchFamily="34" charset="0"/>
                      </a:endParaRPr>
                    </a:p>
                  </a:txBody>
                  <a:tcPr marL="83058" marR="83058" marT="41529" marB="41529">
                    <a:lnL w="11535" cap="flat" cmpd="sng" algn="ctr">
                      <a:solidFill>
                        <a:srgbClr val="FFFFFF"/>
                      </a:solidFill>
                      <a:prstDash val="solid"/>
                      <a:round/>
                      <a:headEnd type="none" w="med" len="med"/>
                      <a:tailEnd type="none" w="med" len="med"/>
                    </a:lnL>
                    <a:lnR w="11535" cap="flat" cmpd="sng" algn="ctr">
                      <a:solidFill>
                        <a:srgbClr val="000000"/>
                      </a:solidFill>
                      <a:prstDash val="solid"/>
                      <a:round/>
                      <a:headEnd type="none" w="med" len="med"/>
                      <a:tailEnd type="none" w="med" len="med"/>
                    </a:lnR>
                    <a:lnT w="11535" cap="flat" cmpd="sng" algn="ctr">
                      <a:solidFill>
                        <a:srgbClr val="000000"/>
                      </a:solidFill>
                      <a:prstDash val="solid"/>
                      <a:round/>
                      <a:headEnd type="none" w="med" len="med"/>
                      <a:tailEnd type="none" w="med" len="med"/>
                    </a:lnT>
                    <a:lnB w="11535" cap="flat" cmpd="sng" algn="ctr">
                      <a:solidFill>
                        <a:srgbClr val="000000"/>
                      </a:solidFill>
                      <a:prstDash val="solid"/>
                      <a:round/>
                      <a:headEnd type="none" w="med" len="med"/>
                      <a:tailEnd type="none" w="med" len="med"/>
                    </a:lnB>
                    <a:solidFill>
                      <a:schemeClr val="bg2"/>
                    </a:solidFill>
                  </a:tcPr>
                </a:tc>
                <a:tc>
                  <a:txBody>
                    <a:bodyPr/>
                    <a:lstStyle/>
                    <a:p>
                      <a:pPr algn="just" rtl="0" fontAlgn="base">
                        <a:lnSpc>
                          <a:spcPct val="100000"/>
                        </a:lnSpc>
                        <a:buNone/>
                      </a:pPr>
                      <a:r>
                        <a:rPr lang="lt-LT" sz="1000" b="0" i="0" u="none" strike="noStrike" dirty="0">
                          <a:solidFill>
                            <a:srgbClr val="00517D"/>
                          </a:solidFill>
                          <a:effectLst/>
                          <a:latin typeface="Trebuchet MS" panose="020B0603020202020204" pitchFamily="34" charset="0"/>
                        </a:rPr>
                        <a:t>Pareiga aprūpinti valstybės įstaigas ir institucijas jų funkcijoms reikalingu AVNT nustatyta įstatymo lygmeniu;</a:t>
                      </a:r>
                    </a:p>
                    <a:p>
                      <a:pPr lvl="0" algn="just">
                        <a:lnSpc>
                          <a:spcPct val="100000"/>
                        </a:lnSpc>
                        <a:buNone/>
                      </a:pPr>
                      <a:r>
                        <a:rPr lang="lt-LT" sz="1000" b="0" i="0" u="none" strike="noStrike" dirty="0">
                          <a:solidFill>
                            <a:srgbClr val="00517D"/>
                          </a:solidFill>
                          <a:effectLst/>
                          <a:latin typeface="Trebuchet MS" panose="020B0603020202020204" pitchFamily="34" charset="0"/>
                        </a:rPr>
                        <a:t>AVNT perdavimo centralizuotai valdyti, taip pat, šio turto valdymo, naudojimo ir disponavimo juo tvarka reglamentuota Vyriausybės nutarimu (VNT perdavimo atvejai ir tvarka, aprūpinimo turtu tvarka, bendrovės pareigos vykdant centralizuotai valdomo turto valdymo ir priežiūros veiklas, nuomos mokesčio nustatymo kriterijai);</a:t>
                      </a:r>
                    </a:p>
                    <a:p>
                      <a:pPr lvl="0" algn="just">
                        <a:lnSpc>
                          <a:spcPct val="100000"/>
                        </a:lnSpc>
                        <a:buNone/>
                      </a:pPr>
                      <a:r>
                        <a:rPr lang="lt-LT" sz="1000" b="0" i="0" u="none" strike="noStrike" dirty="0">
                          <a:solidFill>
                            <a:srgbClr val="00517D"/>
                          </a:solidFill>
                          <a:effectLst/>
                          <a:latin typeface="Trebuchet MS" panose="020B0603020202020204" pitchFamily="34" charset="0"/>
                        </a:rPr>
                        <a:t>Nuomos mokesčio taisyklės nustatomos Finansų ministro įsakymu.</a:t>
                      </a:r>
                    </a:p>
                  </a:txBody>
                  <a:tcPr marL="83058" marR="83058" marT="41529" marB="41529">
                    <a:lnL w="11535" cap="flat" cmpd="sng" algn="ctr">
                      <a:solidFill>
                        <a:srgbClr val="000000"/>
                      </a:solidFill>
                      <a:prstDash val="solid"/>
                      <a:round/>
                      <a:headEnd type="none" w="med" len="med"/>
                      <a:tailEnd type="none" w="med" len="med"/>
                    </a:lnL>
                    <a:lnR w="11535" cap="flat" cmpd="sng" algn="ctr">
                      <a:solidFill>
                        <a:srgbClr val="FFFFFF"/>
                      </a:solidFill>
                      <a:prstDash val="solid"/>
                      <a:round/>
                      <a:headEnd type="none" w="med" len="med"/>
                      <a:tailEnd type="none" w="med" len="med"/>
                    </a:lnR>
                    <a:lnT w="11535" cap="flat" cmpd="sng" algn="ctr">
                      <a:solidFill>
                        <a:srgbClr val="000000"/>
                      </a:solidFill>
                      <a:prstDash val="solid"/>
                      <a:round/>
                      <a:headEnd type="none" w="med" len="med"/>
                      <a:tailEnd type="none" w="med" len="med"/>
                    </a:lnT>
                    <a:lnB w="11535" cap="flat" cmpd="sng" algn="ctr">
                      <a:solidFill>
                        <a:srgbClr val="000000"/>
                      </a:solidFill>
                      <a:prstDash val="solid"/>
                      <a:round/>
                      <a:headEnd type="none" w="med" len="med"/>
                      <a:tailEnd type="none" w="med" len="med"/>
                    </a:lnB>
                    <a:solidFill>
                      <a:schemeClr val="bg2"/>
                    </a:solidFill>
                  </a:tcPr>
                </a:tc>
                <a:extLst>
                  <a:ext uri="{0D108BD9-81ED-4DB2-BD59-A6C34878D82A}">
                    <a16:rowId xmlns:a16="http://schemas.microsoft.com/office/drawing/2014/main" val="4051235355"/>
                  </a:ext>
                </a:extLst>
              </a:tr>
              <a:tr h="550333">
                <a:tc>
                  <a:txBody>
                    <a:bodyPr/>
                    <a:lstStyle/>
                    <a:p>
                      <a:pPr lvl="0" algn="just">
                        <a:lnSpc>
                          <a:spcPct val="100000"/>
                        </a:lnSpc>
                        <a:buNone/>
                      </a:pPr>
                      <a:r>
                        <a:rPr lang="lt-LT" sz="1000" b="0" i="0" u="none" strike="noStrike" noProof="0">
                          <a:solidFill>
                            <a:srgbClr val="00517D"/>
                          </a:solidFill>
                          <a:effectLst/>
                          <a:latin typeface="Trebuchet MS" panose="020B0603020202020204" pitchFamily="34" charset="0"/>
                        </a:rPr>
                        <a:t>Bešeimininkio, konfiskuoto, valstybės paveldėto, valstybei perduoto NT ir akcijų administravimas</a:t>
                      </a:r>
                      <a:endParaRPr lang="en-US" sz="1000">
                        <a:latin typeface="Trebuchet MS" panose="020B0603020202020204" pitchFamily="34" charset="0"/>
                      </a:endParaRPr>
                    </a:p>
                  </a:txBody>
                  <a:tcPr marL="83058" marR="83058" marT="41529" marB="41529">
                    <a:lnL w="11535" cap="flat" cmpd="sng" algn="ctr">
                      <a:solidFill>
                        <a:srgbClr val="FFFFFF"/>
                      </a:solidFill>
                      <a:prstDash val="solid"/>
                      <a:round/>
                      <a:headEnd type="none" w="med" len="med"/>
                      <a:tailEnd type="none" w="med" len="med"/>
                    </a:lnL>
                    <a:lnR w="11535" cap="flat" cmpd="sng" algn="ctr">
                      <a:solidFill>
                        <a:srgbClr val="000000"/>
                      </a:solidFill>
                      <a:prstDash val="solid"/>
                      <a:round/>
                      <a:headEnd type="none" w="med" len="med"/>
                      <a:tailEnd type="none" w="med" len="med"/>
                    </a:lnR>
                    <a:lnT w="11535" cap="flat" cmpd="sng" algn="ctr">
                      <a:solidFill>
                        <a:srgbClr val="000000"/>
                      </a:solidFill>
                      <a:prstDash val="solid"/>
                      <a:round/>
                      <a:headEnd type="none" w="med" len="med"/>
                      <a:tailEnd type="none" w="med" len="med"/>
                    </a:lnT>
                    <a:lnB w="11535" cap="flat" cmpd="sng" algn="ctr">
                      <a:solidFill>
                        <a:srgbClr val="000000"/>
                      </a:solidFill>
                      <a:prstDash val="solid"/>
                      <a:round/>
                      <a:headEnd type="none" w="med" len="med"/>
                      <a:tailEnd type="none" w="med" len="med"/>
                    </a:lnB>
                    <a:solidFill>
                      <a:schemeClr val="bg2"/>
                    </a:solidFill>
                  </a:tcPr>
                </a:tc>
                <a:tc>
                  <a:txBody>
                    <a:bodyPr/>
                    <a:lstStyle/>
                    <a:p>
                      <a:pPr lvl="0" algn="just">
                        <a:lnSpc>
                          <a:spcPct val="100000"/>
                        </a:lnSpc>
                        <a:buNone/>
                      </a:pPr>
                      <a:r>
                        <a:rPr lang="lt-LT" sz="1000" b="0" i="0" u="none" strike="noStrike" noProof="0" dirty="0">
                          <a:solidFill>
                            <a:srgbClr val="00517D"/>
                          </a:solidFill>
                          <a:effectLst/>
                          <a:latin typeface="Trebuchet MS" panose="020B0603020202020204" pitchFamily="34" charset="0"/>
                        </a:rPr>
                        <a:t>Pareiga administruoti tokį turtą nustatyta įstatymo lygmeniu;</a:t>
                      </a:r>
                    </a:p>
                    <a:p>
                      <a:pPr lvl="0" algn="just">
                        <a:lnSpc>
                          <a:spcPct val="100000"/>
                        </a:lnSpc>
                        <a:buNone/>
                      </a:pPr>
                      <a:r>
                        <a:rPr lang="lt-LT" sz="1000" b="0" i="0" u="none" strike="noStrike" noProof="0" dirty="0">
                          <a:solidFill>
                            <a:srgbClr val="00517D"/>
                          </a:solidFill>
                          <a:effectLst/>
                          <a:latin typeface="Trebuchet MS" panose="020B0603020202020204" pitchFamily="34" charset="0"/>
                        </a:rPr>
                        <a:t>Tokio turto apskaitymo, realizavimo, grąžinimo tvarka reglamentuota Vyriausybės nutarimu (turtas parduodamas aukcionuose).</a:t>
                      </a:r>
                    </a:p>
                  </a:txBody>
                  <a:tcPr marL="83058" marR="83058" marT="41529" marB="41529">
                    <a:lnL w="11535" cap="flat" cmpd="sng" algn="ctr">
                      <a:solidFill>
                        <a:srgbClr val="000000"/>
                      </a:solidFill>
                      <a:prstDash val="solid"/>
                      <a:round/>
                      <a:headEnd type="none" w="med" len="med"/>
                      <a:tailEnd type="none" w="med" len="med"/>
                    </a:lnL>
                    <a:lnR w="11535" cap="flat" cmpd="sng" algn="ctr">
                      <a:solidFill>
                        <a:srgbClr val="FFFFFF"/>
                      </a:solidFill>
                      <a:prstDash val="solid"/>
                      <a:round/>
                      <a:headEnd type="none" w="med" len="med"/>
                      <a:tailEnd type="none" w="med" len="med"/>
                    </a:lnR>
                    <a:lnT w="11535" cap="flat" cmpd="sng" algn="ctr">
                      <a:solidFill>
                        <a:srgbClr val="000000"/>
                      </a:solidFill>
                      <a:prstDash val="solid"/>
                      <a:round/>
                      <a:headEnd type="none" w="med" len="med"/>
                      <a:tailEnd type="none" w="med" len="med"/>
                    </a:lnT>
                    <a:lnB w="11535" cap="flat" cmpd="sng" algn="ctr">
                      <a:solidFill>
                        <a:srgbClr val="000000"/>
                      </a:solidFill>
                      <a:prstDash val="solid"/>
                      <a:round/>
                      <a:headEnd type="none" w="med" len="med"/>
                      <a:tailEnd type="none" w="med" len="med"/>
                    </a:lnB>
                    <a:solidFill>
                      <a:schemeClr val="bg2"/>
                    </a:solidFill>
                  </a:tcPr>
                </a:tc>
                <a:extLst>
                  <a:ext uri="{0D108BD9-81ED-4DB2-BD59-A6C34878D82A}">
                    <a16:rowId xmlns:a16="http://schemas.microsoft.com/office/drawing/2014/main" val="1701144405"/>
                  </a:ext>
                </a:extLst>
              </a:tr>
              <a:tr h="882671">
                <a:tc>
                  <a:txBody>
                    <a:bodyPr/>
                    <a:lstStyle/>
                    <a:p>
                      <a:pPr algn="just" rtl="0" fontAlgn="base">
                        <a:lnSpc>
                          <a:spcPct val="100000"/>
                        </a:lnSpc>
                        <a:buNone/>
                      </a:pPr>
                      <a:r>
                        <a:rPr lang="lt-LT" sz="1000" b="0" i="0" u="none" strike="noStrike">
                          <a:solidFill>
                            <a:srgbClr val="00517D"/>
                          </a:solidFill>
                          <a:effectLst/>
                          <a:latin typeface="Trebuchet MS" panose="020B0603020202020204" pitchFamily="34" charset="0"/>
                        </a:rPr>
                        <a:t>VNT valdymo, naudojimo ir disponavimo juo ataskaitos rengimas, VTIPS tvarkymas</a:t>
                      </a:r>
                    </a:p>
                  </a:txBody>
                  <a:tcPr marL="83058" marR="83058" marT="41529" marB="41529">
                    <a:lnL w="11535" cap="flat" cmpd="sng" algn="ctr">
                      <a:solidFill>
                        <a:srgbClr val="FFFFFF"/>
                      </a:solidFill>
                      <a:prstDash val="solid"/>
                      <a:round/>
                      <a:headEnd type="none" w="med" len="med"/>
                      <a:tailEnd type="none" w="med" len="med"/>
                    </a:lnL>
                    <a:lnR w="11535" cap="flat" cmpd="sng" algn="ctr">
                      <a:solidFill>
                        <a:srgbClr val="000000"/>
                      </a:solidFill>
                      <a:prstDash val="solid"/>
                      <a:round/>
                      <a:headEnd type="none" w="med" len="med"/>
                      <a:tailEnd type="none" w="med" len="med"/>
                    </a:lnR>
                    <a:lnT w="11535" cap="flat" cmpd="sng" algn="ctr">
                      <a:solidFill>
                        <a:srgbClr val="000000"/>
                      </a:solidFill>
                      <a:prstDash val="solid"/>
                      <a:round/>
                      <a:headEnd type="none" w="med" len="med"/>
                      <a:tailEnd type="none" w="med" len="med"/>
                    </a:lnT>
                    <a:lnB w="11535" cap="flat" cmpd="sng" algn="ctr">
                      <a:solidFill>
                        <a:srgbClr val="FFFFFF"/>
                      </a:solidFill>
                      <a:prstDash val="solid"/>
                      <a:round/>
                      <a:headEnd type="none" w="med" len="med"/>
                      <a:tailEnd type="none" w="med" len="med"/>
                    </a:lnB>
                    <a:solidFill>
                      <a:schemeClr val="bg2"/>
                    </a:solidFill>
                  </a:tcPr>
                </a:tc>
                <a:tc>
                  <a:txBody>
                    <a:bodyPr/>
                    <a:lstStyle/>
                    <a:p>
                      <a:pPr algn="just" rtl="0" fontAlgn="base">
                        <a:lnSpc>
                          <a:spcPct val="100000"/>
                        </a:lnSpc>
                        <a:buNone/>
                      </a:pPr>
                      <a:r>
                        <a:rPr lang="lt-LT" sz="1000" b="0" i="0" u="none" strike="noStrike" dirty="0">
                          <a:solidFill>
                            <a:srgbClr val="00517D"/>
                          </a:solidFill>
                          <a:effectLst/>
                          <a:latin typeface="Trebuchet MS" panose="020B0603020202020204" pitchFamily="34" charset="0"/>
                        </a:rPr>
                        <a:t>Pareiga rengti ataskaitą nustatyta įstatymo lygmeniu;</a:t>
                      </a:r>
                    </a:p>
                    <a:p>
                      <a:pPr lvl="0" algn="just">
                        <a:lnSpc>
                          <a:spcPct val="100000"/>
                        </a:lnSpc>
                        <a:buNone/>
                      </a:pPr>
                      <a:r>
                        <a:rPr lang="lt-LT" sz="1000" b="0" i="0" u="none" strike="noStrike" noProof="0" dirty="0">
                          <a:solidFill>
                            <a:srgbClr val="00517D"/>
                          </a:solidFill>
                          <a:effectLst/>
                          <a:latin typeface="Trebuchet MS" panose="020B0603020202020204" pitchFamily="34" charset="0"/>
                        </a:rPr>
                        <a:t>VTIPS steigimas, kūrimas ir valdymas reglamentuotas įstatymo lygmeniu, detalizuotas - Vyriausybės nutarimu;</a:t>
                      </a:r>
                      <a:endParaRPr lang="lt-LT" sz="1000" dirty="0">
                        <a:latin typeface="Trebuchet MS" panose="020B0603020202020204" pitchFamily="34" charset="0"/>
                      </a:endParaRPr>
                    </a:p>
                    <a:p>
                      <a:pPr lvl="0" algn="just">
                        <a:lnSpc>
                          <a:spcPct val="100000"/>
                        </a:lnSpc>
                        <a:buNone/>
                      </a:pPr>
                      <a:r>
                        <a:rPr lang="lt-LT" sz="1000" b="0" i="0" u="none" strike="noStrike" dirty="0">
                          <a:solidFill>
                            <a:srgbClr val="00517D"/>
                          </a:solidFill>
                          <a:effectLst/>
                          <a:latin typeface="Trebuchet MS" panose="020B0603020202020204" pitchFamily="34" charset="0"/>
                        </a:rPr>
                        <a:t>Ataskaitos rengimo tvarka reglamentuota Vyriausybės nutarimu (ataskaita teikiama Finansų ministerijai, kuri pristato ją Vyriausybei, o esant poreikiui – Seimo Audito komitetui).</a:t>
                      </a:r>
                    </a:p>
                    <a:p>
                      <a:pPr lvl="0" algn="just">
                        <a:lnSpc>
                          <a:spcPct val="100000"/>
                        </a:lnSpc>
                        <a:buNone/>
                      </a:pPr>
                      <a:r>
                        <a:rPr lang="lt-LT" sz="1000" b="0" i="0" u="none" strike="noStrike" dirty="0">
                          <a:solidFill>
                            <a:srgbClr val="00517D"/>
                          </a:solidFill>
                          <a:effectLst/>
                          <a:latin typeface="Trebuchet MS" panose="020B0603020202020204" pitchFamily="34" charset="0"/>
                        </a:rPr>
                        <a:t>  </a:t>
                      </a:r>
                    </a:p>
                  </a:txBody>
                  <a:tcPr marL="83058" marR="83058" marT="41529" marB="41529">
                    <a:lnL w="11535" cap="flat" cmpd="sng" algn="ctr">
                      <a:solidFill>
                        <a:srgbClr val="000000"/>
                      </a:solidFill>
                      <a:prstDash val="solid"/>
                      <a:round/>
                      <a:headEnd type="none" w="med" len="med"/>
                      <a:tailEnd type="none" w="med" len="med"/>
                    </a:lnL>
                    <a:lnR w="11535" cap="flat" cmpd="sng" algn="ctr">
                      <a:solidFill>
                        <a:srgbClr val="FFFFFF"/>
                      </a:solidFill>
                      <a:prstDash val="solid"/>
                      <a:round/>
                      <a:headEnd type="none" w="med" len="med"/>
                      <a:tailEnd type="none" w="med" len="med"/>
                    </a:lnR>
                    <a:lnT w="11535" cap="flat" cmpd="sng" algn="ctr">
                      <a:solidFill>
                        <a:srgbClr val="000000"/>
                      </a:solidFill>
                      <a:prstDash val="solid"/>
                      <a:round/>
                      <a:headEnd type="none" w="med" len="med"/>
                      <a:tailEnd type="none" w="med" len="med"/>
                    </a:lnT>
                    <a:lnB w="11535" cap="flat" cmpd="sng" algn="ctr">
                      <a:solidFill>
                        <a:srgbClr val="FFFFFF"/>
                      </a:solidFill>
                      <a:prstDash val="solid"/>
                      <a:round/>
                      <a:headEnd type="none" w="med" len="med"/>
                      <a:tailEnd type="none" w="med" len="med"/>
                    </a:lnB>
                    <a:solidFill>
                      <a:schemeClr val="bg2"/>
                    </a:solidFill>
                  </a:tcPr>
                </a:tc>
                <a:extLst>
                  <a:ext uri="{0D108BD9-81ED-4DB2-BD59-A6C34878D82A}">
                    <a16:rowId xmlns:a16="http://schemas.microsoft.com/office/drawing/2014/main" val="2084205754"/>
                  </a:ext>
                </a:extLst>
              </a:tr>
            </a:tbl>
          </a:graphicData>
        </a:graphic>
      </p:graphicFrame>
      <p:sp>
        <p:nvSpPr>
          <p:cNvPr id="3" name="Poraštės vietos rezervavimo ženklas 6">
            <a:extLst>
              <a:ext uri="{FF2B5EF4-FFF2-40B4-BE49-F238E27FC236}">
                <a16:creationId xmlns:a16="http://schemas.microsoft.com/office/drawing/2014/main" id="{F464A81F-384C-E325-3E67-E6BA4712D868}"/>
              </a:ext>
            </a:extLst>
          </p:cNvPr>
          <p:cNvSpPr txBox="1">
            <a:spLocks/>
          </p:cNvSpPr>
          <p:nvPr/>
        </p:nvSpPr>
        <p:spPr>
          <a:xfrm>
            <a:off x="7463883" y="6378675"/>
            <a:ext cx="4114800" cy="365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a:lstStyle>
          <a:p>
            <a:pPr algn="r"/>
            <a:r>
              <a:rPr lang="lt-LT" sz="1200" dirty="0">
                <a:solidFill>
                  <a:schemeClr val="bg1"/>
                </a:solidFill>
                <a:latin typeface="Trebuchet MS" panose="020B0603020202020204" pitchFamily="34" charset="0"/>
              </a:rPr>
              <a:t>7</a:t>
            </a:r>
            <a:endParaRPr lang="sk-SK" sz="1200" dirty="0">
              <a:solidFill>
                <a:schemeClr val="bg1"/>
              </a:solidFill>
              <a:latin typeface="Trebuchet MS" panose="020B0603020202020204" pitchFamily="34" charset="0"/>
            </a:endParaRPr>
          </a:p>
        </p:txBody>
      </p:sp>
    </p:spTree>
    <p:extLst>
      <p:ext uri="{BB962C8B-B14F-4D97-AF65-F5344CB8AC3E}">
        <p14:creationId xmlns:p14="http://schemas.microsoft.com/office/powerpoint/2010/main" val="3638962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272C0CEC-E8E9-AA0C-922A-18965B870E2F}"/>
              </a:ext>
            </a:extLst>
          </p:cNvPr>
          <p:cNvSpPr>
            <a:spLocks noGrp="1"/>
          </p:cNvSpPr>
          <p:nvPr>
            <p:ph type="title"/>
          </p:nvPr>
        </p:nvSpPr>
        <p:spPr/>
        <p:txBody>
          <a:bodyPr/>
          <a:lstStyle/>
          <a:p>
            <a:r>
              <a:rPr lang="lt-LT" sz="2400" dirty="0"/>
              <a:t>I.V Turto banko funkcijos ir jų finansavimas po pertvarkymo</a:t>
            </a:r>
          </a:p>
        </p:txBody>
      </p:sp>
      <p:graphicFrame>
        <p:nvGraphicFramePr>
          <p:cNvPr id="3" name="Lentelė 2">
            <a:extLst>
              <a:ext uri="{FF2B5EF4-FFF2-40B4-BE49-F238E27FC236}">
                <a16:creationId xmlns:a16="http://schemas.microsoft.com/office/drawing/2014/main" id="{A61A6F7D-5B7A-B057-DCCC-27E6CAB17583}"/>
              </a:ext>
            </a:extLst>
          </p:cNvPr>
          <p:cNvGraphicFramePr>
            <a:graphicFrameLocks noGrp="1"/>
          </p:cNvGraphicFramePr>
          <p:nvPr>
            <p:extLst>
              <p:ext uri="{D42A27DB-BD31-4B8C-83A1-F6EECF244321}">
                <p14:modId xmlns:p14="http://schemas.microsoft.com/office/powerpoint/2010/main" val="2292913758"/>
              </p:ext>
            </p:extLst>
          </p:nvPr>
        </p:nvGraphicFramePr>
        <p:xfrm>
          <a:off x="65988" y="1544594"/>
          <a:ext cx="11913965" cy="4582829"/>
        </p:xfrm>
        <a:graphic>
          <a:graphicData uri="http://schemas.openxmlformats.org/drawingml/2006/table">
            <a:tbl>
              <a:tblPr firstRow="1" bandRow="1">
                <a:tableStyleId>{5C22544A-7EE6-4342-B048-85BDC9FD1C3A}</a:tableStyleId>
              </a:tblPr>
              <a:tblGrid>
                <a:gridCol w="461913">
                  <a:extLst>
                    <a:ext uri="{9D8B030D-6E8A-4147-A177-3AD203B41FA5}">
                      <a16:colId xmlns:a16="http://schemas.microsoft.com/office/drawing/2014/main" val="1687200967"/>
                    </a:ext>
                  </a:extLst>
                </a:gridCol>
                <a:gridCol w="4469211">
                  <a:extLst>
                    <a:ext uri="{9D8B030D-6E8A-4147-A177-3AD203B41FA5}">
                      <a16:colId xmlns:a16="http://schemas.microsoft.com/office/drawing/2014/main" val="3890796280"/>
                    </a:ext>
                  </a:extLst>
                </a:gridCol>
                <a:gridCol w="2172698">
                  <a:extLst>
                    <a:ext uri="{9D8B030D-6E8A-4147-A177-3AD203B41FA5}">
                      <a16:colId xmlns:a16="http://schemas.microsoft.com/office/drawing/2014/main" val="3148252720"/>
                    </a:ext>
                  </a:extLst>
                </a:gridCol>
                <a:gridCol w="1185106">
                  <a:extLst>
                    <a:ext uri="{9D8B030D-6E8A-4147-A177-3AD203B41FA5}">
                      <a16:colId xmlns:a16="http://schemas.microsoft.com/office/drawing/2014/main" val="1881941263"/>
                    </a:ext>
                  </a:extLst>
                </a:gridCol>
                <a:gridCol w="3625037">
                  <a:extLst>
                    <a:ext uri="{9D8B030D-6E8A-4147-A177-3AD203B41FA5}">
                      <a16:colId xmlns:a16="http://schemas.microsoft.com/office/drawing/2014/main" val="283126945"/>
                    </a:ext>
                  </a:extLst>
                </a:gridCol>
              </a:tblGrid>
              <a:tr h="490386">
                <a:tc>
                  <a:txBody>
                    <a:bodyPr/>
                    <a:lstStyle/>
                    <a:p>
                      <a:endParaRPr lang="lt-LT">
                        <a:solidFill>
                          <a:srgbClr val="00517D"/>
                        </a:solidFill>
                        <a:latin typeface="Trebuchet MS"/>
                      </a:endParaRPr>
                    </a:p>
                  </a:txBody>
                  <a:tcPr>
                    <a:solidFill>
                      <a:schemeClr val="bg2"/>
                    </a:solidFill>
                  </a:tcPr>
                </a:tc>
                <a:tc>
                  <a:txBody>
                    <a:bodyPr/>
                    <a:lstStyle/>
                    <a:p>
                      <a:pPr algn="ctr"/>
                      <a:r>
                        <a:rPr lang="lt-LT" sz="1400" dirty="0">
                          <a:solidFill>
                            <a:srgbClr val="00517D"/>
                          </a:solidFill>
                          <a:latin typeface="Trebuchet MS"/>
                        </a:rPr>
                        <a:t>Pagrindinės funkcijų grupės</a:t>
                      </a:r>
                    </a:p>
                  </a:txBody>
                  <a:tcPr>
                    <a:solidFill>
                      <a:schemeClr val="bg2"/>
                    </a:solidFill>
                  </a:tcPr>
                </a:tc>
                <a:tc>
                  <a:txBody>
                    <a:bodyPr/>
                    <a:lstStyle/>
                    <a:p>
                      <a:pPr algn="ctr"/>
                      <a:r>
                        <a:rPr lang="lt-LT" sz="1400" dirty="0">
                          <a:solidFill>
                            <a:srgbClr val="00517D"/>
                          </a:solidFill>
                          <a:latin typeface="Trebuchet MS"/>
                        </a:rPr>
                        <a:t>Finansavimo šaltiniai</a:t>
                      </a:r>
                    </a:p>
                  </a:txBody>
                  <a:tcPr>
                    <a:solidFill>
                      <a:schemeClr val="bg2"/>
                    </a:solidFill>
                  </a:tcPr>
                </a:tc>
                <a:tc>
                  <a:txBody>
                    <a:bodyPr/>
                    <a:lstStyle/>
                    <a:p>
                      <a:pPr algn="ctr"/>
                      <a:r>
                        <a:rPr lang="lt-LT" sz="1400" dirty="0">
                          <a:solidFill>
                            <a:srgbClr val="00517D"/>
                          </a:solidFill>
                          <a:latin typeface="Trebuchet MS"/>
                        </a:rPr>
                        <a:t>Rizika </a:t>
                      </a:r>
                    </a:p>
                  </a:txBody>
                  <a:tcPr>
                    <a:solidFill>
                      <a:schemeClr val="bg2"/>
                    </a:solidFill>
                  </a:tcPr>
                </a:tc>
                <a:tc>
                  <a:txBody>
                    <a:bodyPr/>
                    <a:lstStyle/>
                    <a:p>
                      <a:pPr algn="ctr"/>
                      <a:r>
                        <a:rPr lang="lt-LT" sz="1400" dirty="0">
                          <a:solidFill>
                            <a:srgbClr val="00517D"/>
                          </a:solidFill>
                          <a:latin typeface="Trebuchet MS"/>
                        </a:rPr>
                        <a:t>Funkcijos įtaka turto banko finansams</a:t>
                      </a:r>
                    </a:p>
                  </a:txBody>
                  <a:tcPr>
                    <a:solidFill>
                      <a:schemeClr val="bg2"/>
                    </a:solidFill>
                  </a:tcPr>
                </a:tc>
                <a:extLst>
                  <a:ext uri="{0D108BD9-81ED-4DB2-BD59-A6C34878D82A}">
                    <a16:rowId xmlns:a16="http://schemas.microsoft.com/office/drawing/2014/main" val="61268572"/>
                  </a:ext>
                </a:extLst>
              </a:tr>
              <a:tr h="938741">
                <a:tc>
                  <a:txBody>
                    <a:bodyPr/>
                    <a:lstStyle/>
                    <a:p>
                      <a:r>
                        <a:rPr lang="lt-LT">
                          <a:solidFill>
                            <a:srgbClr val="00517D"/>
                          </a:solidFill>
                          <a:latin typeface="Trebuchet MS"/>
                        </a:rPr>
                        <a:t>1.</a:t>
                      </a:r>
                    </a:p>
                  </a:txBody>
                  <a:tcPr/>
                </a:tc>
                <a:tc>
                  <a:txBody>
                    <a:bodyPr/>
                    <a:lstStyle/>
                    <a:p>
                      <a:pPr algn="just"/>
                      <a:r>
                        <a:rPr lang="lt-LT" sz="1100" dirty="0">
                          <a:solidFill>
                            <a:srgbClr val="00517D"/>
                          </a:solidFill>
                          <a:latin typeface="Trebuchet MS"/>
                        </a:rPr>
                        <a:t>Centralizuotas AVNT portfelio valdymas (nuoma įstaigoms, AVNT priežiūra ir paslaugų teikimas, AVNT remontas ir rekonstrukcija bei atnaujinimas, nevaldytino portfelio realizavimas), komercinė nuoma (iki pardavimo)</a:t>
                      </a:r>
                    </a:p>
                  </a:txBody>
                  <a:tcPr/>
                </a:tc>
                <a:tc>
                  <a:txBody>
                    <a:bodyPr/>
                    <a:lstStyle/>
                    <a:p>
                      <a:pPr algn="just"/>
                      <a:r>
                        <a:rPr lang="lt-LT" sz="1100">
                          <a:solidFill>
                            <a:srgbClr val="00517D"/>
                          </a:solidFill>
                          <a:latin typeface="Trebuchet MS"/>
                        </a:rPr>
                        <a:t>Pajamos iš centralizuotos nuomos; nevaldytino turto pardavimo pajamos;</a:t>
                      </a:r>
                    </a:p>
                    <a:p>
                      <a:pPr algn="just"/>
                      <a:r>
                        <a:rPr lang="lt-LT" sz="1100">
                          <a:solidFill>
                            <a:srgbClr val="00517D"/>
                          </a:solidFill>
                          <a:latin typeface="Trebuchet MS"/>
                        </a:rPr>
                        <a:t>Komercinės nuomos pajamos</a:t>
                      </a:r>
                    </a:p>
                  </a:txBody>
                  <a:tcPr/>
                </a:tc>
                <a:tc>
                  <a:txBody>
                    <a:bodyPr/>
                    <a:lstStyle/>
                    <a:p>
                      <a:pPr algn="just"/>
                      <a:r>
                        <a:rPr lang="lt-LT" sz="1100">
                          <a:solidFill>
                            <a:srgbClr val="00517D"/>
                          </a:solidFill>
                          <a:latin typeface="Trebuchet MS"/>
                        </a:rPr>
                        <a:t>Turto banko rizika</a:t>
                      </a:r>
                    </a:p>
                  </a:txBody>
                  <a:tcPr/>
                </a:tc>
                <a:tc>
                  <a:txBody>
                    <a:bodyPr/>
                    <a:lstStyle/>
                    <a:p>
                      <a:pPr algn="just"/>
                      <a:r>
                        <a:rPr lang="lt-LT" sz="1100">
                          <a:solidFill>
                            <a:srgbClr val="00517D"/>
                          </a:solidFill>
                          <a:latin typeface="Trebuchet MS"/>
                        </a:rPr>
                        <a:t>Turtas atitinka turto pripažinimo kriterijus – apskaitomas balanse tikrąją verte; NT mokesčio nėra.</a:t>
                      </a:r>
                    </a:p>
                    <a:p>
                      <a:pPr algn="just"/>
                      <a:r>
                        <a:rPr lang="lt-LT" sz="1100">
                          <a:solidFill>
                            <a:srgbClr val="00517D"/>
                          </a:solidFill>
                          <a:latin typeface="Trebuchet MS"/>
                        </a:rPr>
                        <a:t>   </a:t>
                      </a:r>
                    </a:p>
                  </a:txBody>
                  <a:tcPr/>
                </a:tc>
                <a:extLst>
                  <a:ext uri="{0D108BD9-81ED-4DB2-BD59-A6C34878D82A}">
                    <a16:rowId xmlns:a16="http://schemas.microsoft.com/office/drawing/2014/main" val="1788865843"/>
                  </a:ext>
                </a:extLst>
              </a:tr>
              <a:tr h="448353">
                <a:tc>
                  <a:txBody>
                    <a:bodyPr/>
                    <a:lstStyle/>
                    <a:p>
                      <a:r>
                        <a:rPr lang="lt-LT">
                          <a:solidFill>
                            <a:srgbClr val="00517D"/>
                          </a:solidFill>
                          <a:latin typeface="Trebuchet MS"/>
                        </a:rPr>
                        <a:t>2. </a:t>
                      </a:r>
                    </a:p>
                  </a:txBody>
                  <a:tcPr/>
                </a:tc>
                <a:tc>
                  <a:txBody>
                    <a:bodyPr/>
                    <a:lstStyle/>
                    <a:p>
                      <a:pPr algn="just"/>
                      <a:r>
                        <a:rPr lang="lt-LT" sz="1100" dirty="0">
                          <a:solidFill>
                            <a:srgbClr val="00517D"/>
                          </a:solidFill>
                          <a:latin typeface="Trebuchet MS"/>
                        </a:rPr>
                        <a:t>Valstybei ar savivaldybei nuosavybės teise priklausančių bendrovių akcijų privatizavimas</a:t>
                      </a:r>
                    </a:p>
                  </a:txBody>
                  <a:tcPr/>
                </a:tc>
                <a:tc>
                  <a:txBody>
                    <a:bodyPr/>
                    <a:lstStyle/>
                    <a:p>
                      <a:pPr algn="just"/>
                      <a:r>
                        <a:rPr lang="lt-LT" sz="1100">
                          <a:solidFill>
                            <a:srgbClr val="00517D"/>
                          </a:solidFill>
                          <a:latin typeface="Trebuchet MS"/>
                        </a:rPr>
                        <a:t>Atlygis už pardavimą</a:t>
                      </a:r>
                    </a:p>
                    <a:p>
                      <a:pPr algn="just"/>
                      <a:r>
                        <a:rPr lang="lt-LT" sz="1100">
                          <a:solidFill>
                            <a:srgbClr val="00517D"/>
                          </a:solidFill>
                          <a:latin typeface="Trebuchet MS"/>
                        </a:rPr>
                        <a:t>(sąnaudos plius marža)</a:t>
                      </a:r>
                    </a:p>
                  </a:txBody>
                  <a:tcPr/>
                </a:tc>
                <a:tc>
                  <a:txBody>
                    <a:bodyPr/>
                    <a:lstStyle/>
                    <a:p>
                      <a:pPr algn="just"/>
                      <a:r>
                        <a:rPr lang="lt-LT" sz="1100">
                          <a:solidFill>
                            <a:srgbClr val="00517D"/>
                          </a:solidFill>
                          <a:latin typeface="Trebuchet MS"/>
                        </a:rPr>
                        <a:t> ----------</a:t>
                      </a:r>
                    </a:p>
                  </a:txBody>
                  <a:tcPr/>
                </a:tc>
                <a:tc>
                  <a:txBody>
                    <a:bodyPr/>
                    <a:lstStyle/>
                    <a:p>
                      <a:pPr algn="just"/>
                      <a:r>
                        <a:rPr lang="lt-LT" sz="1100">
                          <a:solidFill>
                            <a:srgbClr val="00517D"/>
                          </a:solidFill>
                          <a:latin typeface="Trebuchet MS"/>
                        </a:rPr>
                        <a:t>Turtas neatitinka turto pripažinimo kriterijų – apskaitomas VSS</a:t>
                      </a:r>
                    </a:p>
                  </a:txBody>
                  <a:tcPr/>
                </a:tc>
                <a:extLst>
                  <a:ext uri="{0D108BD9-81ED-4DB2-BD59-A6C34878D82A}">
                    <a16:rowId xmlns:a16="http://schemas.microsoft.com/office/drawing/2014/main" val="1381480232"/>
                  </a:ext>
                </a:extLst>
              </a:tr>
              <a:tr h="608360">
                <a:tc>
                  <a:txBody>
                    <a:bodyPr/>
                    <a:lstStyle/>
                    <a:p>
                      <a:r>
                        <a:rPr lang="lt-LT">
                          <a:solidFill>
                            <a:srgbClr val="00517D"/>
                          </a:solidFill>
                          <a:latin typeface="Trebuchet MS"/>
                        </a:rPr>
                        <a:t>3.</a:t>
                      </a:r>
                    </a:p>
                  </a:txBody>
                  <a:tcPr/>
                </a:tc>
                <a:tc>
                  <a:txBody>
                    <a:bodyPr/>
                    <a:lstStyle/>
                    <a:p>
                      <a:pPr algn="just"/>
                      <a:r>
                        <a:rPr lang="lt-LT" sz="1100" dirty="0">
                          <a:solidFill>
                            <a:srgbClr val="00517D"/>
                          </a:solidFill>
                          <a:latin typeface="Trebuchet MS"/>
                        </a:rPr>
                        <a:t>Bešeimininkio, konfiskuoto, valstybės paveldėto, valstybei perduoto NT ir akcijų administravimas</a:t>
                      </a:r>
                    </a:p>
                  </a:txBody>
                  <a:tcPr/>
                </a:tc>
                <a:tc>
                  <a:txBody>
                    <a:bodyPr/>
                    <a:lstStyle/>
                    <a:p>
                      <a:pPr algn="just"/>
                      <a:r>
                        <a:rPr lang="lt-LT" sz="1100">
                          <a:solidFill>
                            <a:srgbClr val="00517D"/>
                          </a:solidFill>
                          <a:latin typeface="Trebuchet MS"/>
                        </a:rPr>
                        <a:t>Atlygis už pardavimą</a:t>
                      </a:r>
                    </a:p>
                    <a:p>
                      <a:pPr algn="just"/>
                      <a:r>
                        <a:rPr lang="lt-LT" sz="1100">
                          <a:solidFill>
                            <a:srgbClr val="00517D"/>
                          </a:solidFill>
                          <a:latin typeface="Trebuchet MS"/>
                        </a:rPr>
                        <a:t>(sąnaudos plius marža)</a:t>
                      </a:r>
                    </a:p>
                  </a:txBody>
                  <a:tcPr/>
                </a:tc>
                <a:tc>
                  <a:txBody>
                    <a:bodyPr/>
                    <a:lstStyle/>
                    <a:p>
                      <a:pPr algn="just"/>
                      <a:r>
                        <a:rPr lang="lt-LT" sz="1100">
                          <a:solidFill>
                            <a:srgbClr val="00517D"/>
                          </a:solidFill>
                          <a:latin typeface="Trebuchet MS"/>
                        </a:rPr>
                        <a:t> -----------</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t-LT" sz="1100">
                          <a:solidFill>
                            <a:srgbClr val="00517D"/>
                          </a:solidFill>
                          <a:latin typeface="Trebuchet MS"/>
                        </a:rPr>
                        <a:t>Turtas neatitinka turto pripažinimo kriterijų – apskaitomas VSS</a:t>
                      </a:r>
                    </a:p>
                    <a:p>
                      <a:pPr algn="just"/>
                      <a:endParaRPr lang="lt-LT" sz="1100">
                        <a:solidFill>
                          <a:srgbClr val="00517D"/>
                        </a:solidFill>
                        <a:latin typeface="Trebuchet MS"/>
                      </a:endParaRPr>
                    </a:p>
                  </a:txBody>
                  <a:tcPr/>
                </a:tc>
                <a:extLst>
                  <a:ext uri="{0D108BD9-81ED-4DB2-BD59-A6C34878D82A}">
                    <a16:rowId xmlns:a16="http://schemas.microsoft.com/office/drawing/2014/main" val="3267076686"/>
                  </a:ext>
                </a:extLst>
              </a:tr>
              <a:tr h="658520">
                <a:tc>
                  <a:txBody>
                    <a:bodyPr/>
                    <a:lstStyle/>
                    <a:p>
                      <a:r>
                        <a:rPr lang="lt-LT">
                          <a:solidFill>
                            <a:srgbClr val="00517D"/>
                          </a:solidFill>
                          <a:latin typeface="Trebuchet MS"/>
                        </a:rPr>
                        <a:t>4.</a:t>
                      </a:r>
                    </a:p>
                  </a:txBody>
                  <a:tcPr/>
                </a:tc>
                <a:tc>
                  <a:txBody>
                    <a:bodyPr/>
                    <a:lstStyle/>
                    <a:p>
                      <a:pPr algn="just"/>
                      <a:r>
                        <a:rPr lang="lt-LT" sz="1100" dirty="0">
                          <a:solidFill>
                            <a:srgbClr val="00517D"/>
                          </a:solidFill>
                          <a:latin typeface="Trebuchet MS"/>
                        </a:rPr>
                        <a:t>Valstybei nereikalingo NT bei jam priskirtų žemės sklypų pardavimas pagal LRV sąrašą</a:t>
                      </a:r>
                    </a:p>
                  </a:txBody>
                  <a:tcPr/>
                </a:tc>
                <a:tc>
                  <a:txBody>
                    <a:bodyPr/>
                    <a:lstStyle/>
                    <a:p>
                      <a:pPr algn="just"/>
                      <a:r>
                        <a:rPr lang="lt-LT" sz="1100">
                          <a:solidFill>
                            <a:srgbClr val="00517D"/>
                          </a:solidFill>
                          <a:latin typeface="Trebuchet MS"/>
                        </a:rPr>
                        <a:t>Atlygis už pardavimą</a:t>
                      </a:r>
                    </a:p>
                    <a:p>
                      <a:pPr algn="just"/>
                      <a:r>
                        <a:rPr lang="lt-LT" sz="1100">
                          <a:solidFill>
                            <a:srgbClr val="00517D"/>
                          </a:solidFill>
                          <a:latin typeface="Trebuchet MS"/>
                        </a:rPr>
                        <a:t>(sąnaudos plius marža)</a:t>
                      </a:r>
                    </a:p>
                  </a:txBody>
                  <a:tcPr/>
                </a:tc>
                <a:tc>
                  <a:txBody>
                    <a:bodyPr/>
                    <a:lstStyle/>
                    <a:p>
                      <a:pPr algn="just"/>
                      <a:r>
                        <a:rPr lang="lt-LT" sz="1100">
                          <a:solidFill>
                            <a:srgbClr val="00517D"/>
                          </a:solidFill>
                          <a:latin typeface="Trebuchet MS"/>
                        </a:rPr>
                        <a:t>------------</a:t>
                      </a: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t-LT" sz="1100" dirty="0">
                          <a:solidFill>
                            <a:srgbClr val="00517D"/>
                          </a:solidFill>
                          <a:latin typeface="Trebuchet MS"/>
                        </a:rPr>
                        <a:t>Turtas neatitinka turto pripažinimo kriterijų – apskaitomas VSS</a:t>
                      </a:r>
                    </a:p>
                    <a:p>
                      <a:pPr algn="just"/>
                      <a:endParaRPr lang="lt-LT" sz="1100" dirty="0">
                        <a:solidFill>
                          <a:srgbClr val="00517D"/>
                        </a:solidFill>
                        <a:latin typeface="Trebuchet MS"/>
                      </a:endParaRPr>
                    </a:p>
                  </a:txBody>
                  <a:tcPr/>
                </a:tc>
                <a:extLst>
                  <a:ext uri="{0D108BD9-81ED-4DB2-BD59-A6C34878D82A}">
                    <a16:rowId xmlns:a16="http://schemas.microsoft.com/office/drawing/2014/main" val="3624116772"/>
                  </a:ext>
                </a:extLst>
              </a:tr>
              <a:tr h="658520">
                <a:tc>
                  <a:txBody>
                    <a:bodyPr/>
                    <a:lstStyle/>
                    <a:p>
                      <a:pPr lvl="0">
                        <a:buNone/>
                      </a:pPr>
                      <a:r>
                        <a:rPr lang="lt-LT">
                          <a:solidFill>
                            <a:srgbClr val="00517D"/>
                          </a:solidFill>
                          <a:latin typeface="Trebuchet MS"/>
                        </a:rPr>
                        <a:t>5.</a:t>
                      </a:r>
                    </a:p>
                  </a:txBody>
                  <a:tcPr/>
                </a:tc>
                <a:tc>
                  <a:txBody>
                    <a:bodyPr/>
                    <a:lstStyle/>
                    <a:p>
                      <a:pPr lvl="0" algn="just">
                        <a:buNone/>
                      </a:pPr>
                      <a:r>
                        <a:rPr lang="lt-LT" sz="1100">
                          <a:solidFill>
                            <a:srgbClr val="00517D"/>
                          </a:solidFill>
                          <a:latin typeface="Trebuchet MS"/>
                        </a:rPr>
                        <a:t>Viešųjų įstaigų NT su jam priskirtais valstybinės žemės sklypais pardavimas</a:t>
                      </a:r>
                    </a:p>
                  </a:txBody>
                  <a:tcPr/>
                </a:tc>
                <a:tc>
                  <a:txBody>
                    <a:bodyPr/>
                    <a:lstStyle/>
                    <a:p>
                      <a:pPr lvl="0" algn="just">
                        <a:buNone/>
                      </a:pPr>
                      <a:r>
                        <a:rPr lang="lt-LT" sz="1100">
                          <a:solidFill>
                            <a:srgbClr val="00517D"/>
                          </a:solidFill>
                          <a:latin typeface="Trebuchet MS"/>
                        </a:rPr>
                        <a:t>Atlygis už pardavimą/ tiesioginių sąnaudų kompensavimas</a:t>
                      </a:r>
                    </a:p>
                  </a:txBody>
                  <a:tcPr/>
                </a:tc>
                <a:tc>
                  <a:txBody>
                    <a:bodyPr/>
                    <a:lstStyle/>
                    <a:p>
                      <a:pPr lvl="0" algn="just">
                        <a:buNone/>
                      </a:pPr>
                      <a:r>
                        <a:rPr lang="lt-LT" sz="1100" dirty="0">
                          <a:solidFill>
                            <a:srgbClr val="00517D"/>
                          </a:solidFill>
                          <a:latin typeface="Trebuchet MS"/>
                        </a:rPr>
                        <a:t>------------</a:t>
                      </a:r>
                      <a:endParaRPr lang="en-US" sz="1100" dirty="0">
                        <a:solidFill>
                          <a:srgbClr val="00517D"/>
                        </a:solidFill>
                        <a:latin typeface="Trebuchet MS"/>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t-LT" sz="1100" dirty="0">
                          <a:solidFill>
                            <a:srgbClr val="00517D"/>
                          </a:solidFill>
                          <a:latin typeface="Trebuchet MS"/>
                        </a:rPr>
                        <a:t>Turtas neatitinka turto pripažinimo kriterijų – apskaitomas VSS</a:t>
                      </a:r>
                    </a:p>
                    <a:p>
                      <a:pPr lvl="0" algn="just">
                        <a:buNone/>
                      </a:pPr>
                      <a:endParaRPr lang="lt-LT" sz="1100" dirty="0">
                        <a:solidFill>
                          <a:srgbClr val="00517D"/>
                        </a:solidFill>
                        <a:latin typeface="Trebuchet MS"/>
                      </a:endParaRPr>
                    </a:p>
                  </a:txBody>
                  <a:tcPr/>
                </a:tc>
                <a:extLst>
                  <a:ext uri="{0D108BD9-81ED-4DB2-BD59-A6C34878D82A}">
                    <a16:rowId xmlns:a16="http://schemas.microsoft.com/office/drawing/2014/main" val="2151197217"/>
                  </a:ext>
                </a:extLst>
              </a:tr>
              <a:tr h="779949">
                <a:tc>
                  <a:txBody>
                    <a:bodyPr/>
                    <a:lstStyle/>
                    <a:p>
                      <a:r>
                        <a:rPr lang="lt-LT">
                          <a:solidFill>
                            <a:srgbClr val="00517D"/>
                          </a:solidFill>
                          <a:latin typeface="Trebuchet MS"/>
                        </a:rPr>
                        <a:t>6.</a:t>
                      </a:r>
                    </a:p>
                  </a:txBody>
                  <a:tcPr/>
                </a:tc>
                <a:tc>
                  <a:txBody>
                    <a:bodyPr/>
                    <a:lstStyle/>
                    <a:p>
                      <a:pPr marL="0" marR="0" lvl="0" indent="0" algn="just" rtl="0" eaLnBrk="1" fontAlgn="auto" latinLnBrk="0" hangingPunct="1">
                        <a:lnSpc>
                          <a:spcPct val="100000"/>
                        </a:lnSpc>
                        <a:spcBef>
                          <a:spcPts val="0"/>
                        </a:spcBef>
                        <a:spcAft>
                          <a:spcPts val="0"/>
                        </a:spcAft>
                        <a:buClrTx/>
                        <a:buSzTx/>
                        <a:buFontTx/>
                        <a:buNone/>
                      </a:pPr>
                      <a:r>
                        <a:rPr lang="lt-LT" sz="1100" dirty="0">
                          <a:solidFill>
                            <a:srgbClr val="00517D"/>
                          </a:solidFill>
                          <a:latin typeface="Trebuchet MS"/>
                        </a:rPr>
                        <a:t>VTIPS sistema, kitų valdytojų VNT sprendimų derinimas, neteisėtai įsteigtų juridinių asmenų likvidavimas, nurašyto VNT likvidavimas, atstovavimas valstybei bylose dėl turto valdymo nuosavybės teise fakto nustatymo ir kt. bylose dėl VNT nuosavybės teisių gynimo. </a:t>
                      </a:r>
                    </a:p>
                  </a:txBody>
                  <a:tcPr/>
                </a:tc>
                <a:tc>
                  <a:txBody>
                    <a:bodyPr/>
                    <a:lstStyle/>
                    <a:p>
                      <a:pPr algn="just"/>
                      <a:r>
                        <a:rPr lang="lt-LT" sz="1100">
                          <a:solidFill>
                            <a:srgbClr val="00517D"/>
                          </a:solidFill>
                          <a:latin typeface="Trebuchet MS"/>
                        </a:rPr>
                        <a:t>Sąnaudų kompensavimas</a:t>
                      </a:r>
                    </a:p>
                  </a:txBody>
                  <a:tcPr/>
                </a:tc>
                <a:tc>
                  <a:txBody>
                    <a:bodyPr/>
                    <a:lstStyle/>
                    <a:p>
                      <a:pPr algn="just"/>
                      <a:r>
                        <a:rPr lang="lt-LT" sz="1100" dirty="0">
                          <a:solidFill>
                            <a:srgbClr val="00517D"/>
                          </a:solidFill>
                          <a:latin typeface="Trebuchet MS"/>
                        </a:rPr>
                        <a:t>------------</a:t>
                      </a:r>
                    </a:p>
                  </a:txBody>
                  <a:tcPr/>
                </a:tc>
                <a:tc>
                  <a:txBody>
                    <a:bodyPr/>
                    <a:lstStyle/>
                    <a:p>
                      <a:pPr algn="just"/>
                      <a:endParaRPr lang="lt-LT" sz="1100" dirty="0">
                        <a:solidFill>
                          <a:srgbClr val="00517D"/>
                        </a:solidFill>
                        <a:latin typeface="Trebuchet MS"/>
                      </a:endParaRPr>
                    </a:p>
                  </a:txBody>
                  <a:tcPr/>
                </a:tc>
                <a:extLst>
                  <a:ext uri="{0D108BD9-81ED-4DB2-BD59-A6C34878D82A}">
                    <a16:rowId xmlns:a16="http://schemas.microsoft.com/office/drawing/2014/main" val="237073748"/>
                  </a:ext>
                </a:extLst>
              </a:tr>
            </a:tbl>
          </a:graphicData>
        </a:graphic>
      </p:graphicFrame>
      <p:sp>
        <p:nvSpPr>
          <p:cNvPr id="4" name="Poraštės vietos rezervavimo ženklas 6">
            <a:extLst>
              <a:ext uri="{FF2B5EF4-FFF2-40B4-BE49-F238E27FC236}">
                <a16:creationId xmlns:a16="http://schemas.microsoft.com/office/drawing/2014/main" id="{84FDBC77-00F4-5793-779D-B225A4FF0E65}"/>
              </a:ext>
            </a:extLst>
          </p:cNvPr>
          <p:cNvSpPr txBox="1">
            <a:spLocks/>
          </p:cNvSpPr>
          <p:nvPr/>
        </p:nvSpPr>
        <p:spPr>
          <a:xfrm>
            <a:off x="7463883" y="6378675"/>
            <a:ext cx="4114800" cy="365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a:lstStyle>
          <a:p>
            <a:pPr algn="r"/>
            <a:r>
              <a:rPr lang="lt-LT" sz="1200" dirty="0">
                <a:solidFill>
                  <a:schemeClr val="bg1"/>
                </a:solidFill>
                <a:latin typeface="Trebuchet MS" panose="020B0603020202020204" pitchFamily="34" charset="0"/>
              </a:rPr>
              <a:t>8</a:t>
            </a:r>
            <a:endParaRPr lang="sk-SK" sz="1200" dirty="0">
              <a:solidFill>
                <a:schemeClr val="bg1"/>
              </a:solidFill>
              <a:latin typeface="Trebuchet MS" panose="020B0603020202020204" pitchFamily="34" charset="0"/>
            </a:endParaRPr>
          </a:p>
        </p:txBody>
      </p:sp>
    </p:spTree>
    <p:extLst>
      <p:ext uri="{BB962C8B-B14F-4D97-AF65-F5344CB8AC3E}">
        <p14:creationId xmlns:p14="http://schemas.microsoft.com/office/powerpoint/2010/main" val="1951514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a:extLst>
            <a:ext uri="{FF2B5EF4-FFF2-40B4-BE49-F238E27FC236}">
              <a16:creationId xmlns:a16="http://schemas.microsoft.com/office/drawing/2014/main" id="{793D5333-97A6-CC68-AAC2-F3FE78141F79}"/>
            </a:ext>
          </a:extLst>
        </p:cNvPr>
        <p:cNvGrpSpPr/>
        <p:nvPr/>
      </p:nvGrpSpPr>
      <p:grpSpPr>
        <a:xfrm>
          <a:off x="0" y="0"/>
          <a:ext cx="0" cy="0"/>
          <a:chOff x="0" y="0"/>
          <a:chExt cx="0" cy="0"/>
        </a:xfrm>
      </p:grpSpPr>
      <p:sp>
        <p:nvSpPr>
          <p:cNvPr id="3" name="Pavadinimas 2">
            <a:extLst>
              <a:ext uri="{FF2B5EF4-FFF2-40B4-BE49-F238E27FC236}">
                <a16:creationId xmlns:a16="http://schemas.microsoft.com/office/drawing/2014/main" id="{3BC0B493-2959-21F6-CAA8-E03A53B837C2}"/>
              </a:ext>
            </a:extLst>
          </p:cNvPr>
          <p:cNvSpPr>
            <a:spLocks noGrp="1"/>
          </p:cNvSpPr>
          <p:nvPr>
            <p:ph type="title"/>
          </p:nvPr>
        </p:nvSpPr>
        <p:spPr>
          <a:xfrm>
            <a:off x="0" y="2505843"/>
            <a:ext cx="12192000" cy="2320682"/>
          </a:xfrm>
        </p:spPr>
        <p:txBody>
          <a:bodyPr/>
          <a:lstStyle/>
          <a:p>
            <a:pPr algn="ctr"/>
            <a:br>
              <a:rPr lang="lt-LT" dirty="0">
                <a:solidFill>
                  <a:srgbClr val="00517D"/>
                </a:solidFill>
              </a:rPr>
            </a:br>
            <a:r>
              <a:rPr lang="lt-LT" dirty="0">
                <a:solidFill>
                  <a:srgbClr val="00517D"/>
                </a:solidFill>
              </a:rPr>
              <a:t>II. </a:t>
            </a:r>
            <a:r>
              <a:rPr lang="lt-LT" dirty="0">
                <a:solidFill>
                  <a:srgbClr val="00517D"/>
                </a:solidFill>
                <a:effectLst>
                  <a:outerShdw blurRad="38100" dist="38100" dir="2700000" algn="tl">
                    <a:srgbClr val="000000">
                      <a:alpha val="43137"/>
                    </a:srgbClr>
                  </a:outerShdw>
                </a:effectLst>
                <a:latin typeface="Trebuchet MS" panose="020B0603020202020204" pitchFamily="34" charset="0"/>
                <a:cs typeface="Times New Roman" panose="02020603050405020304" pitchFamily="18" charset="0"/>
              </a:rPr>
              <a:t>L</a:t>
            </a:r>
            <a:r>
              <a:rPr lang="lt-LT" sz="4400" dirty="0">
                <a:solidFill>
                  <a:srgbClr val="00517D"/>
                </a:solidFill>
                <a:latin typeface="Trebuchet MS" panose="020B0603020202020204" pitchFamily="34" charset="0"/>
                <a:cs typeface="Times New Roman" panose="02020603050405020304" pitchFamily="18" charset="0"/>
              </a:rPr>
              <a:t>aipsniška centralizuoto valstybės NT valdymo principų įgyvendinimo tąsa</a:t>
            </a:r>
            <a:br>
              <a:rPr lang="lt-LT" dirty="0">
                <a:solidFill>
                  <a:srgbClr val="00517D"/>
                </a:solidFill>
              </a:rPr>
            </a:br>
            <a:endParaRPr lang="lt-LT" dirty="0">
              <a:solidFill>
                <a:srgbClr val="00517D"/>
              </a:solidFill>
            </a:endParaRPr>
          </a:p>
        </p:txBody>
      </p:sp>
    </p:spTree>
    <p:extLst>
      <p:ext uri="{BB962C8B-B14F-4D97-AF65-F5344CB8AC3E}">
        <p14:creationId xmlns:p14="http://schemas.microsoft.com/office/powerpoint/2010/main" val="13793114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A1F828AC-2B13-7ED4-AB02-506A36ADD3C5}"/>
              </a:ext>
            </a:extLst>
          </p:cNvPr>
          <p:cNvSpPr>
            <a:spLocks noGrp="1"/>
          </p:cNvSpPr>
          <p:nvPr>
            <p:ph type="title"/>
          </p:nvPr>
        </p:nvSpPr>
        <p:spPr/>
        <p:txBody>
          <a:bodyPr/>
          <a:lstStyle/>
          <a:p>
            <a:pPr algn="ctr"/>
            <a:r>
              <a:rPr lang="lt-LT" sz="2400" dirty="0">
                <a:latin typeface="Trebuchet MS" panose="020B0603020202020204" pitchFamily="34" charset="0"/>
                <a:cs typeface="Times New Roman" panose="02020603050405020304" pitchFamily="18" charset="0"/>
              </a:rPr>
              <a:t>II.I Naujos siūlomos nuostatos dėl valstybės NT centralizuoto valdymo modelio </a:t>
            </a:r>
          </a:p>
        </p:txBody>
      </p:sp>
      <p:sp>
        <p:nvSpPr>
          <p:cNvPr id="3" name="Turinio vietos rezervavimo ženklas 2">
            <a:extLst>
              <a:ext uri="{FF2B5EF4-FFF2-40B4-BE49-F238E27FC236}">
                <a16:creationId xmlns:a16="http://schemas.microsoft.com/office/drawing/2014/main" id="{D056886F-ABE4-A91C-0F1C-7DD01DD46A34}"/>
              </a:ext>
            </a:extLst>
          </p:cNvPr>
          <p:cNvSpPr>
            <a:spLocks noGrp="1"/>
          </p:cNvSpPr>
          <p:nvPr>
            <p:ph idx="1"/>
          </p:nvPr>
        </p:nvSpPr>
        <p:spPr>
          <a:xfrm>
            <a:off x="0" y="1545997"/>
            <a:ext cx="12191999" cy="4646082"/>
          </a:xfrm>
          <a:solidFill>
            <a:schemeClr val="bg2"/>
          </a:solidFill>
        </p:spPr>
        <p:txBody>
          <a:bodyPr/>
          <a:lstStyle/>
          <a:p>
            <a:pPr marL="0" lvl="0" indent="0" algn="just">
              <a:buNone/>
            </a:pPr>
            <a:endParaRPr lang="lt-LT" sz="1600" b="1" dirty="0">
              <a:solidFill>
                <a:schemeClr val="tx1"/>
              </a:solidFill>
              <a:latin typeface="Times New Roman" panose="02020603050405020304" pitchFamily="18" charset="0"/>
              <a:ea typeface="Malgun Gothic" panose="020B0503020000020004" pitchFamily="34" charset="-127"/>
            </a:endParaRPr>
          </a:p>
          <a:p>
            <a:pPr marL="0" lvl="0" indent="0" algn="just">
              <a:buNone/>
            </a:pPr>
            <a:r>
              <a:rPr lang="lt-LT" sz="1600" b="1" dirty="0">
                <a:solidFill>
                  <a:srgbClr val="00517D"/>
                </a:solidFill>
                <a:latin typeface="Trebuchet MS" panose="020B0603020202020204" pitchFamily="34" charset="0"/>
                <a:ea typeface="Malgun Gothic" panose="020B0503020000020004" pitchFamily="34" charset="-127"/>
              </a:rPr>
              <a:t>Valstybės NT</a:t>
            </a:r>
            <a:r>
              <a:rPr lang="lt-LT" sz="1600" b="1" dirty="0">
                <a:solidFill>
                  <a:srgbClr val="00517D"/>
                </a:solidFill>
                <a:effectLst/>
                <a:latin typeface="Trebuchet MS" panose="020B0603020202020204" pitchFamily="34" charset="0"/>
                <a:ea typeface="Times New Roman" panose="02020603050405020304" pitchFamily="18" charset="0"/>
              </a:rPr>
              <a:t> centralizuoto valdymo laipsniškos plėtros įgyvendinimo sąlygos:</a:t>
            </a:r>
          </a:p>
          <a:p>
            <a:pPr marL="342900" lvl="0" indent="-342900" algn="just">
              <a:buFont typeface="+mj-lt"/>
              <a:buAutoNum type="arabicParenR"/>
              <a:tabLst>
                <a:tab pos="450215" algn="l"/>
              </a:tabLst>
            </a:pPr>
            <a:r>
              <a:rPr lang="lt-LT" sz="1600" dirty="0">
                <a:solidFill>
                  <a:srgbClr val="00517D"/>
                </a:solidFill>
                <a:effectLst/>
                <a:latin typeface="Trebuchet MS" panose="020B0603020202020204" pitchFamily="34" charset="0"/>
                <a:ea typeface="Times New Roman" panose="02020603050405020304" pitchFamily="18" charset="0"/>
              </a:rPr>
              <a:t>sprendimas dėl valstybės veiklos srities, kurioje įgyvendinamas valstybės NT valdymo ir priežiūros centralizavimas, priimamas Vyriausybės;</a:t>
            </a:r>
          </a:p>
          <a:p>
            <a:pPr marL="342900" lvl="0" indent="-342900" algn="just">
              <a:buFont typeface="+mj-lt"/>
              <a:buAutoNum type="arabicParenR"/>
              <a:tabLst>
                <a:tab pos="450215" algn="l"/>
              </a:tabLst>
            </a:pPr>
            <a:r>
              <a:rPr lang="lt-LT" sz="1600" dirty="0">
                <a:solidFill>
                  <a:srgbClr val="00517D"/>
                </a:solidFill>
                <a:effectLst/>
                <a:latin typeface="Trebuchet MS" panose="020B0603020202020204" pitchFamily="34" charset="0"/>
                <a:ea typeface="Times New Roman" panose="02020603050405020304" pitchFamily="18" charset="0"/>
              </a:rPr>
              <a:t>Vyriausybės įgaliota valstybės institucija, konsultuodamasi su Finansų ministerija, parenka valdymo sričiai tinkamą valdymo ir priežiūros centralizavimo modelį, vadovaudamasi įstatyme nustatytais principais:</a:t>
            </a:r>
          </a:p>
          <a:p>
            <a:pPr marL="285750" lvl="0" indent="-285750" algn="just">
              <a:buFont typeface="Courier New" panose="02070309020205020404" pitchFamily="49" charset="0"/>
              <a:buChar char="o"/>
              <a:tabLst>
                <a:tab pos="450215" algn="l"/>
              </a:tabLst>
            </a:pPr>
            <a:r>
              <a:rPr lang="lt-LT" sz="1600" dirty="0">
                <a:solidFill>
                  <a:srgbClr val="00517D"/>
                </a:solidFill>
                <a:effectLst/>
                <a:latin typeface="Trebuchet MS" panose="020B0603020202020204" pitchFamily="34" charset="0"/>
                <a:ea typeface="Times New Roman" panose="02020603050405020304" pitchFamily="18" charset="0"/>
              </a:rPr>
              <a:t>centralizuojamos valdymo ir priežiūros veiklos turi būti aiškiai apibrėžtos</a:t>
            </a:r>
          </a:p>
          <a:p>
            <a:pPr marL="285750" lvl="0" indent="-285750" algn="just">
              <a:buFont typeface="Courier New" panose="02070309020205020404" pitchFamily="49" charset="0"/>
              <a:buChar char="o"/>
              <a:tabLst>
                <a:tab pos="450215" algn="l"/>
              </a:tabLst>
            </a:pPr>
            <a:r>
              <a:rPr lang="lt-LT" sz="1600" dirty="0">
                <a:solidFill>
                  <a:srgbClr val="00517D"/>
                </a:solidFill>
                <a:effectLst/>
                <a:latin typeface="Trebuchet MS" panose="020B0603020202020204" pitchFamily="34" charset="0"/>
                <a:ea typeface="Times New Roman" panose="02020603050405020304" pitchFamily="18" charset="0"/>
              </a:rPr>
              <a:t>įvertinta, ar valdymo srityje yra veikiančių subjektų, kurių veikla susijusi su valstybės NT valdymo, priežiūros ar atnaujinimo veiklomis</a:t>
            </a:r>
          </a:p>
          <a:p>
            <a:pPr marL="285750" lvl="0" indent="-285750" algn="just">
              <a:buFont typeface="Courier New" panose="02070309020205020404" pitchFamily="49" charset="0"/>
              <a:buChar char="o"/>
              <a:tabLst>
                <a:tab pos="450215" algn="l"/>
              </a:tabLst>
            </a:pPr>
            <a:r>
              <a:rPr lang="lt-LT" sz="1600" dirty="0">
                <a:solidFill>
                  <a:srgbClr val="00517D"/>
                </a:solidFill>
                <a:effectLst/>
                <a:latin typeface="Trebuchet MS" panose="020B0603020202020204" pitchFamily="34" charset="0"/>
                <a:ea typeface="Times New Roman" panose="02020603050405020304" pitchFamily="18" charset="0"/>
              </a:rPr>
              <a:t>įvertinti turto naudotojų veiklą reglamentuojantys teisės aktai, kurie nustato valstybės NT valdymo teises, specialiąsias sąlygas ir reikalavimus, įskaitant įstatymuose nustatytą veiklos autonomiją</a:t>
            </a:r>
          </a:p>
          <a:p>
            <a:pPr marL="285750" lvl="0" indent="-285750" algn="just">
              <a:buFont typeface="Courier New" panose="02070309020205020404" pitchFamily="49" charset="0"/>
              <a:buChar char="o"/>
              <a:tabLst>
                <a:tab pos="450215" algn="l"/>
              </a:tabLst>
            </a:pPr>
            <a:r>
              <a:rPr lang="lt-LT" sz="1600" dirty="0">
                <a:solidFill>
                  <a:srgbClr val="00517D"/>
                </a:solidFill>
                <a:effectLst/>
                <a:latin typeface="Trebuchet MS" panose="020B0603020202020204" pitchFamily="34" charset="0"/>
                <a:ea typeface="Times New Roman" panose="02020603050405020304" pitchFamily="18" charset="0"/>
              </a:rPr>
              <a:t>pasirenkami valdymo ir priežiūros centralizavimo variantai: </a:t>
            </a:r>
            <a:r>
              <a:rPr lang="en-US" sz="1600" dirty="0">
                <a:solidFill>
                  <a:srgbClr val="00517D"/>
                </a:solidFill>
                <a:effectLst/>
                <a:latin typeface="Trebuchet MS" panose="020B0603020202020204" pitchFamily="34" charset="0"/>
                <a:ea typeface="Times New Roman" panose="02020603050405020304" pitchFamily="18" charset="0"/>
              </a:rPr>
              <a:t>1) </a:t>
            </a:r>
            <a:r>
              <a:rPr lang="lt-LT" sz="1600" dirty="0">
                <a:solidFill>
                  <a:srgbClr val="00517D"/>
                </a:solidFill>
                <a:effectLst/>
                <a:latin typeface="Trebuchet MS" panose="020B0603020202020204" pitchFamily="34" charset="0"/>
                <a:ea typeface="Times New Roman" panose="02020603050405020304" pitchFamily="18" charset="0"/>
              </a:rPr>
              <a:t>valstybės </a:t>
            </a:r>
            <a:r>
              <a:rPr lang="en-US" sz="1600" dirty="0">
                <a:solidFill>
                  <a:srgbClr val="00517D"/>
                </a:solidFill>
                <a:effectLst/>
                <a:latin typeface="Trebuchet MS" panose="020B0603020202020204" pitchFamily="34" charset="0"/>
                <a:ea typeface="Times New Roman" panose="02020603050405020304" pitchFamily="18" charset="0"/>
              </a:rPr>
              <a:t>NT</a:t>
            </a:r>
            <a:r>
              <a:rPr lang="lt-LT" sz="1600" dirty="0">
                <a:solidFill>
                  <a:srgbClr val="00517D"/>
                </a:solidFill>
                <a:effectLst/>
                <a:latin typeface="Trebuchet MS" panose="020B0603020202020204" pitchFamily="34" charset="0"/>
                <a:ea typeface="Times New Roman" panose="02020603050405020304" pitchFamily="18" charset="0"/>
              </a:rPr>
              <a:t> valdymą ir priežiūrą įgyvendinančiam subjektui perduodamas valdyti ir </a:t>
            </a:r>
            <a:r>
              <a:rPr lang="en-US" sz="1600" dirty="0">
                <a:solidFill>
                  <a:srgbClr val="00517D"/>
                </a:solidFill>
                <a:effectLst/>
                <a:latin typeface="Trebuchet MS" panose="020B0603020202020204" pitchFamily="34" charset="0"/>
                <a:ea typeface="Times New Roman" panose="02020603050405020304" pitchFamily="18" charset="0"/>
              </a:rPr>
              <a:t>NT</a:t>
            </a:r>
            <a:r>
              <a:rPr lang="lt-LT" sz="1600" dirty="0">
                <a:solidFill>
                  <a:srgbClr val="00517D"/>
                </a:solidFill>
                <a:effectLst/>
                <a:latin typeface="Trebuchet MS" panose="020B0603020202020204" pitchFamily="34" charset="0"/>
                <a:ea typeface="Times New Roman" panose="02020603050405020304" pitchFamily="18" charset="0"/>
              </a:rPr>
              <a:t> arba</a:t>
            </a:r>
            <a:r>
              <a:rPr lang="en-US" sz="1600" dirty="0">
                <a:solidFill>
                  <a:srgbClr val="00517D"/>
                </a:solidFill>
                <a:effectLst/>
                <a:latin typeface="Trebuchet MS" panose="020B0603020202020204" pitchFamily="34" charset="0"/>
                <a:ea typeface="Times New Roman" panose="02020603050405020304" pitchFamily="18" charset="0"/>
              </a:rPr>
              <a:t> 2)</a:t>
            </a:r>
            <a:r>
              <a:rPr lang="lt-LT" sz="1600" dirty="0">
                <a:solidFill>
                  <a:srgbClr val="00517D"/>
                </a:solidFill>
                <a:effectLst/>
                <a:latin typeface="Trebuchet MS" panose="020B0603020202020204" pitchFamily="34" charset="0"/>
                <a:ea typeface="Times New Roman" panose="02020603050405020304" pitchFamily="18" charset="0"/>
              </a:rPr>
              <a:t> perduodama vykdyti tik valdymo ir priežiūros veikla. </a:t>
            </a:r>
            <a:endParaRPr lang="en-US" sz="1600" dirty="0">
              <a:solidFill>
                <a:srgbClr val="00517D"/>
              </a:solidFill>
              <a:effectLst/>
              <a:latin typeface="Trebuchet MS" panose="020B0603020202020204" pitchFamily="34" charset="0"/>
              <a:ea typeface="Times New Roman" panose="02020603050405020304" pitchFamily="18" charset="0"/>
            </a:endParaRPr>
          </a:p>
          <a:p>
            <a:pPr marL="285750" lvl="0" indent="-285750" algn="just">
              <a:buFont typeface="Courier New" panose="02070309020205020404" pitchFamily="49" charset="0"/>
              <a:buChar char="o"/>
              <a:tabLst>
                <a:tab pos="450215" algn="l"/>
              </a:tabLst>
            </a:pPr>
            <a:r>
              <a:rPr lang="lt-LT" sz="1600" dirty="0">
                <a:solidFill>
                  <a:srgbClr val="00517D"/>
                </a:solidFill>
                <a:effectLst/>
                <a:latin typeface="Trebuchet MS" panose="020B0603020202020204" pitchFamily="34" charset="0"/>
                <a:ea typeface="Times New Roman" panose="02020603050405020304" pitchFamily="18" charset="0"/>
              </a:rPr>
              <a:t>visiems subjektams, įgyvendinantiems valstybės </a:t>
            </a:r>
            <a:r>
              <a:rPr lang="en-US" sz="1600" dirty="0">
                <a:solidFill>
                  <a:srgbClr val="00517D"/>
                </a:solidFill>
                <a:effectLst/>
                <a:latin typeface="Trebuchet MS" panose="020B0603020202020204" pitchFamily="34" charset="0"/>
                <a:ea typeface="Times New Roman" panose="02020603050405020304" pitchFamily="18" charset="0"/>
              </a:rPr>
              <a:t>NT</a:t>
            </a:r>
            <a:r>
              <a:rPr lang="lt-LT" sz="1600" dirty="0">
                <a:solidFill>
                  <a:srgbClr val="00517D"/>
                </a:solidFill>
                <a:effectLst/>
                <a:latin typeface="Trebuchet MS" panose="020B0603020202020204" pitchFamily="34" charset="0"/>
                <a:ea typeface="Times New Roman" panose="02020603050405020304" pitchFamily="18" charset="0"/>
              </a:rPr>
              <a:t> centralizuotą valdymą ir priežiūrą, </a:t>
            </a:r>
            <a:r>
              <a:rPr lang="lt-LT" sz="1600" u="sng" dirty="0">
                <a:solidFill>
                  <a:srgbClr val="00517D"/>
                </a:solidFill>
                <a:effectLst/>
                <a:latin typeface="Trebuchet MS" panose="020B0603020202020204" pitchFamily="34" charset="0"/>
                <a:ea typeface="Times New Roman" panose="02020603050405020304" pitchFamily="18" charset="0"/>
              </a:rPr>
              <a:t>turi būti keliami valstybės </a:t>
            </a:r>
            <a:r>
              <a:rPr lang="en-US" sz="1600" u="sng" dirty="0">
                <a:solidFill>
                  <a:srgbClr val="00517D"/>
                </a:solidFill>
                <a:effectLst/>
                <a:latin typeface="Trebuchet MS" panose="020B0603020202020204" pitchFamily="34" charset="0"/>
                <a:ea typeface="Times New Roman" panose="02020603050405020304" pitchFamily="18" charset="0"/>
              </a:rPr>
              <a:t>NT</a:t>
            </a:r>
            <a:r>
              <a:rPr lang="lt-LT" sz="1600" u="sng" dirty="0">
                <a:solidFill>
                  <a:srgbClr val="00517D"/>
                </a:solidFill>
                <a:effectLst/>
                <a:latin typeface="Trebuchet MS" panose="020B0603020202020204" pitchFamily="34" charset="0"/>
                <a:ea typeface="Times New Roman" panose="02020603050405020304" pitchFamily="18" charset="0"/>
              </a:rPr>
              <a:t> valdymo pokyčio rodikliai, vienodi atsiskaitymo už pasiektus rezultatus reikalavimai</a:t>
            </a:r>
            <a:endParaRPr lang="lt-LT" sz="1600" dirty="0">
              <a:solidFill>
                <a:srgbClr val="00517D"/>
              </a:solidFill>
              <a:effectLst/>
              <a:latin typeface="Trebuchet MS" panose="020B0603020202020204" pitchFamily="34" charset="0"/>
              <a:ea typeface="Times New Roman" panose="02020603050405020304" pitchFamily="18" charset="0"/>
            </a:endParaRPr>
          </a:p>
          <a:p>
            <a:endParaRPr lang="lt-LT" dirty="0"/>
          </a:p>
        </p:txBody>
      </p:sp>
      <p:sp>
        <p:nvSpPr>
          <p:cNvPr id="4" name="Skaidrės numerio vietos rezervavimo ženklas 3">
            <a:extLst>
              <a:ext uri="{FF2B5EF4-FFF2-40B4-BE49-F238E27FC236}">
                <a16:creationId xmlns:a16="http://schemas.microsoft.com/office/drawing/2014/main" id="{DC76B83A-65A3-928F-DDCA-0BF13DD013DD}"/>
              </a:ext>
            </a:extLst>
          </p:cNvPr>
          <p:cNvSpPr>
            <a:spLocks noGrp="1"/>
          </p:cNvSpPr>
          <p:nvPr>
            <p:ph type="sldNum" idx="4"/>
          </p:nvPr>
        </p:nvSpPr>
        <p:spPr/>
        <p:txBody>
          <a:bodyPr/>
          <a:lstStyle/>
          <a:p>
            <a:pPr algn="r">
              <a:buSzPct val="25000"/>
            </a:pPr>
            <a:fld id="{00000000-1234-1234-1234-123412341234}" type="slidenum">
              <a:rPr lang="lt-LT" sz="1200" smtClean="0">
                <a:latin typeface="Trebuchet MS"/>
                <a:ea typeface="Trebuchet MS"/>
                <a:cs typeface="Trebuchet MS"/>
                <a:sym typeface="Trebuchet MS"/>
              </a:rPr>
              <a:pPr algn="r">
                <a:buSzPct val="25000"/>
              </a:pPr>
              <a:t>10</a:t>
            </a:fld>
            <a:endParaRPr lang="lt-LT" sz="1200" dirty="0">
              <a:latin typeface="Trebuchet MS"/>
              <a:ea typeface="Trebuchet MS"/>
              <a:cs typeface="Trebuchet MS"/>
              <a:sym typeface="Trebuchet MS"/>
            </a:endParaRPr>
          </a:p>
        </p:txBody>
      </p:sp>
    </p:spTree>
    <p:extLst>
      <p:ext uri="{BB962C8B-B14F-4D97-AF65-F5344CB8AC3E}">
        <p14:creationId xmlns:p14="http://schemas.microsoft.com/office/powerpoint/2010/main" val="3821190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a:extLst>
            <a:ext uri="{FF2B5EF4-FFF2-40B4-BE49-F238E27FC236}">
              <a16:creationId xmlns:a16="http://schemas.microsoft.com/office/drawing/2014/main" id="{939B89F3-A9CC-E250-F376-55D87217D968}"/>
            </a:ext>
          </a:extLst>
        </p:cNvPr>
        <p:cNvGrpSpPr/>
        <p:nvPr/>
      </p:nvGrpSpPr>
      <p:grpSpPr>
        <a:xfrm>
          <a:off x="0" y="0"/>
          <a:ext cx="0" cy="0"/>
          <a:chOff x="0" y="0"/>
          <a:chExt cx="0" cy="0"/>
        </a:xfrm>
      </p:grpSpPr>
      <p:sp>
        <p:nvSpPr>
          <p:cNvPr id="3" name="Pavadinimas 2">
            <a:extLst>
              <a:ext uri="{FF2B5EF4-FFF2-40B4-BE49-F238E27FC236}">
                <a16:creationId xmlns:a16="http://schemas.microsoft.com/office/drawing/2014/main" id="{4E898691-26CF-9978-0ADF-D1E302391576}"/>
              </a:ext>
            </a:extLst>
          </p:cNvPr>
          <p:cNvSpPr>
            <a:spLocks noGrp="1"/>
          </p:cNvSpPr>
          <p:nvPr>
            <p:ph type="title"/>
          </p:nvPr>
        </p:nvSpPr>
        <p:spPr>
          <a:xfrm>
            <a:off x="0" y="2769793"/>
            <a:ext cx="12192000" cy="2320682"/>
          </a:xfrm>
          <a:solidFill>
            <a:schemeClr val="tx2">
              <a:lumMod val="40000"/>
              <a:lumOff val="60000"/>
            </a:schemeClr>
          </a:solidFill>
        </p:spPr>
        <p:txBody>
          <a:bodyPr/>
          <a:lstStyle/>
          <a:p>
            <a:pPr algn="ctr"/>
            <a:br>
              <a:rPr lang="lt-LT" dirty="0">
                <a:solidFill>
                  <a:srgbClr val="00517D"/>
                </a:solidFill>
              </a:rPr>
            </a:br>
            <a:r>
              <a:rPr lang="lt-LT" dirty="0">
                <a:solidFill>
                  <a:srgbClr val="00517D"/>
                </a:solidFill>
              </a:rPr>
              <a:t>III. </a:t>
            </a:r>
            <a:r>
              <a:rPr lang="lt-LT" dirty="0">
                <a:solidFill>
                  <a:srgbClr val="00517D"/>
                </a:solidFill>
                <a:effectLst>
                  <a:outerShdw blurRad="38100" dist="38100" dir="2700000" algn="tl">
                    <a:srgbClr val="000000">
                      <a:alpha val="43137"/>
                    </a:srgbClr>
                  </a:outerShdw>
                </a:effectLst>
                <a:latin typeface="Trebuchet MS" panose="020B0603020202020204" pitchFamily="34" charset="0"/>
                <a:cs typeface="Times New Roman" panose="02020603050405020304" pitchFamily="18" charset="0"/>
              </a:rPr>
              <a:t>E</a:t>
            </a:r>
            <a:r>
              <a:rPr lang="lt-LT" sz="4400" dirty="0">
                <a:solidFill>
                  <a:srgbClr val="00517D"/>
                </a:solidFill>
                <a:latin typeface="Trebuchet MS" panose="020B0603020202020204" pitchFamily="34" charset="0"/>
                <a:cs typeface="Times New Roman" panose="02020603050405020304" pitchFamily="18" charset="0"/>
              </a:rPr>
              <a:t>samos valstybės turto valdymo, naudojimo ir disponavimo juo teisinio reguliavimo tobulinimas</a:t>
            </a:r>
            <a:br>
              <a:rPr lang="lt-LT" sz="4400" dirty="0">
                <a:solidFill>
                  <a:srgbClr val="00517D"/>
                </a:solidFill>
                <a:latin typeface="Trebuchet MS" panose="020B0603020202020204" pitchFamily="34" charset="0"/>
                <a:cs typeface="Times New Roman" panose="02020603050405020304" pitchFamily="18" charset="0"/>
              </a:rPr>
            </a:br>
            <a:br>
              <a:rPr lang="lt-LT" dirty="0">
                <a:solidFill>
                  <a:srgbClr val="00517D"/>
                </a:solidFill>
              </a:rPr>
            </a:br>
            <a:endParaRPr lang="lt-LT" dirty="0">
              <a:solidFill>
                <a:srgbClr val="00517D"/>
              </a:solidFill>
            </a:endParaRPr>
          </a:p>
        </p:txBody>
      </p:sp>
    </p:spTree>
    <p:extLst>
      <p:ext uri="{BB962C8B-B14F-4D97-AF65-F5344CB8AC3E}">
        <p14:creationId xmlns:p14="http://schemas.microsoft.com/office/powerpoint/2010/main" val="10004056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12483EC9-1E2B-4083-3929-E883B6E30BD1}"/>
              </a:ext>
            </a:extLst>
          </p:cNvPr>
          <p:cNvSpPr>
            <a:spLocks noGrp="1"/>
          </p:cNvSpPr>
          <p:nvPr>
            <p:ph type="title"/>
          </p:nvPr>
        </p:nvSpPr>
        <p:spPr/>
        <p:txBody>
          <a:bodyPr/>
          <a:lstStyle/>
          <a:p>
            <a:pPr algn="ctr"/>
            <a:r>
              <a:rPr lang="lt-LT" sz="2400" dirty="0"/>
              <a:t>III.I Siūlomos nuostatos dėl teisinio reguliavimo tobulinimo </a:t>
            </a:r>
          </a:p>
        </p:txBody>
      </p:sp>
      <p:sp>
        <p:nvSpPr>
          <p:cNvPr id="3" name="Skaidrės numerio vietos rezervavimo ženklas 3">
            <a:extLst>
              <a:ext uri="{FF2B5EF4-FFF2-40B4-BE49-F238E27FC236}">
                <a16:creationId xmlns:a16="http://schemas.microsoft.com/office/drawing/2014/main" id="{D211E606-4A2D-0BE5-E46B-44092D773870}"/>
              </a:ext>
            </a:extLst>
          </p:cNvPr>
          <p:cNvSpPr txBox="1">
            <a:spLocks/>
          </p:cNvSpPr>
          <p:nvPr/>
        </p:nvSpPr>
        <p:spPr>
          <a:xfrm>
            <a:off x="8822474" y="6356350"/>
            <a:ext cx="2743199" cy="365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a:lstStyle>
          <a:p>
            <a:pPr algn="r">
              <a:buSzPct val="25000"/>
            </a:pPr>
            <a:fld id="{00000000-1234-1234-1234-123412341234}" type="slidenum">
              <a:rPr lang="lt-LT" sz="1200" smtClean="0">
                <a:solidFill>
                  <a:schemeClr val="bg1"/>
                </a:solidFill>
                <a:latin typeface="Trebuchet MS"/>
                <a:ea typeface="Trebuchet MS"/>
                <a:cs typeface="Trebuchet MS"/>
                <a:sym typeface="Trebuchet MS"/>
              </a:rPr>
              <a:pPr algn="r">
                <a:buSzPct val="25000"/>
              </a:pPr>
              <a:t>12</a:t>
            </a:fld>
            <a:endParaRPr lang="lt-LT" sz="1200" dirty="0">
              <a:solidFill>
                <a:schemeClr val="bg1"/>
              </a:solidFill>
              <a:latin typeface="Trebuchet MS"/>
              <a:ea typeface="Trebuchet MS"/>
              <a:cs typeface="Trebuchet MS"/>
              <a:sym typeface="Trebuchet MS"/>
            </a:endParaRPr>
          </a:p>
        </p:txBody>
      </p:sp>
      <p:graphicFrame>
        <p:nvGraphicFramePr>
          <p:cNvPr id="4" name="Lentelė 3">
            <a:extLst>
              <a:ext uri="{FF2B5EF4-FFF2-40B4-BE49-F238E27FC236}">
                <a16:creationId xmlns:a16="http://schemas.microsoft.com/office/drawing/2014/main" id="{1EAC81FF-A447-E4AC-889A-D7DA4B39506A}"/>
              </a:ext>
            </a:extLst>
          </p:cNvPr>
          <p:cNvGraphicFramePr>
            <a:graphicFrameLocks noGrp="1"/>
          </p:cNvGraphicFramePr>
          <p:nvPr>
            <p:extLst>
              <p:ext uri="{D42A27DB-BD31-4B8C-83A1-F6EECF244321}">
                <p14:modId xmlns:p14="http://schemas.microsoft.com/office/powerpoint/2010/main" val="310163905"/>
              </p:ext>
            </p:extLst>
          </p:nvPr>
        </p:nvGraphicFramePr>
        <p:xfrm>
          <a:off x="0" y="1564850"/>
          <a:ext cx="12192000" cy="4521913"/>
        </p:xfrm>
        <a:graphic>
          <a:graphicData uri="http://schemas.openxmlformats.org/drawingml/2006/table">
            <a:tbl>
              <a:tblPr firstRow="1" bandRow="1">
                <a:tableStyleId>{5C22544A-7EE6-4342-B048-85BDC9FD1C3A}</a:tableStyleId>
              </a:tblPr>
              <a:tblGrid>
                <a:gridCol w="7232073">
                  <a:extLst>
                    <a:ext uri="{9D8B030D-6E8A-4147-A177-3AD203B41FA5}">
                      <a16:colId xmlns:a16="http://schemas.microsoft.com/office/drawing/2014/main" val="781942210"/>
                    </a:ext>
                  </a:extLst>
                </a:gridCol>
                <a:gridCol w="4959927">
                  <a:extLst>
                    <a:ext uri="{9D8B030D-6E8A-4147-A177-3AD203B41FA5}">
                      <a16:colId xmlns:a16="http://schemas.microsoft.com/office/drawing/2014/main" val="2479324262"/>
                    </a:ext>
                  </a:extLst>
                </a:gridCol>
              </a:tblGrid>
              <a:tr h="423909">
                <a:tc>
                  <a:txBody>
                    <a:bodyPr/>
                    <a:lstStyle/>
                    <a:p>
                      <a:pPr algn="ctr"/>
                      <a:r>
                        <a:rPr lang="lt-LT" sz="1100" dirty="0">
                          <a:solidFill>
                            <a:srgbClr val="00517D"/>
                          </a:solidFill>
                          <a:latin typeface="Trebuchet MS" panose="020B0603020202020204" pitchFamily="34" charset="0"/>
                        </a:rPr>
                        <a:t>Siūlymas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lt-LT" sz="1100" dirty="0">
                          <a:solidFill>
                            <a:srgbClr val="00517D"/>
                          </a:solidFill>
                          <a:latin typeface="Trebuchet MS" panose="020B0603020202020204" pitchFamily="34" charset="0"/>
                        </a:rPr>
                        <a:t>Šiuo metu galiojanti nuostata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546619240"/>
                  </a:ext>
                </a:extLst>
              </a:tr>
              <a:tr h="1179706">
                <a:tc>
                  <a:txBody>
                    <a:bodyPr/>
                    <a:lstStyle/>
                    <a:p>
                      <a:pPr algn="just"/>
                      <a:r>
                        <a:rPr lang="lt-LT" sz="1100" b="0" dirty="0">
                          <a:solidFill>
                            <a:srgbClr val="00517D"/>
                          </a:solidFill>
                          <a:latin typeface="Trebuchet MS" panose="020B0603020202020204" pitchFamily="34" charset="0"/>
                        </a:rPr>
                        <a:t>Patikėjimo teisės ir patikėjimo teisės subjektų apibrėžties keitimas – valstybės turto patikėtinis ir patikėjimo teisės sąlygos nustatomas </a:t>
                      </a:r>
                      <a:r>
                        <a:rPr lang="lt-LT" sz="1100" b="0" dirty="0">
                          <a:solidFill>
                            <a:srgbClr val="00517D"/>
                          </a:solidFill>
                          <a:effectLst>
                            <a:outerShdw blurRad="38100" dist="38100" dir="2700000" algn="tl">
                              <a:srgbClr val="000000">
                                <a:alpha val="43137"/>
                              </a:srgbClr>
                            </a:outerShdw>
                          </a:effectLst>
                          <a:latin typeface="Trebuchet MS" panose="020B0603020202020204" pitchFamily="34" charset="0"/>
                        </a:rPr>
                        <a:t>tik įstatymu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t-LT" sz="1100" b="0" i="0" u="none" strike="noStrike" cap="none" dirty="0">
                          <a:solidFill>
                            <a:srgbClr val="00517D"/>
                          </a:solidFill>
                          <a:effectLst/>
                          <a:latin typeface="Trebuchet MS" panose="020B0603020202020204" pitchFamily="34" charset="0"/>
                          <a:ea typeface="+mn-ea"/>
                          <a:cs typeface="+mn-cs"/>
                          <a:sym typeface="Arial"/>
                        </a:rPr>
                        <a:t>Valstybės ar savivaldybių įmonės, įstaigos ir organizacijos turtą valdo, naudoja ir disponuoja  jų veiklą reglamentuojančiuose norminiuose teisės aktuose, įstatuose, nuostatuose nustatyta tvarka</a:t>
                      </a:r>
                      <a:endParaRPr lang="lt-LT" sz="1100" b="0" strike="noStrike" dirty="0">
                        <a:solidFill>
                          <a:srgbClr val="00517D"/>
                        </a:solidFill>
                        <a:latin typeface="Trebuchet MS" panose="020B0603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817783336"/>
                  </a:ext>
                </a:extLst>
              </a:tr>
              <a:tr h="1225631">
                <a:tc>
                  <a:txBody>
                    <a:bodyPr/>
                    <a:lstStyle/>
                    <a:p>
                      <a:pPr algn="just"/>
                      <a:r>
                        <a:rPr lang="lt-LT" sz="1100" b="0" dirty="0">
                          <a:solidFill>
                            <a:srgbClr val="00517D"/>
                          </a:solidFill>
                          <a:latin typeface="Trebuchet MS" panose="020B0603020202020204" pitchFamily="34" charset="0"/>
                        </a:rPr>
                        <a:t>Vienodinamas reguliavimas, kad sprendimai dėl valstybės turto patikėjimo teisės, nuomos, panaudos  priimami </a:t>
                      </a:r>
                      <a:r>
                        <a:rPr lang="lt-LT" sz="1100" b="0" i="0" u="none" strike="noStrike" cap="none" dirty="0">
                          <a:solidFill>
                            <a:srgbClr val="00517D"/>
                          </a:solidFill>
                          <a:effectLst/>
                          <a:latin typeface="Trebuchet MS" panose="020B0603020202020204" pitchFamily="34" charset="0"/>
                          <a:ea typeface="+mn-ea"/>
                          <a:cs typeface="+mn-cs"/>
                          <a:sym typeface="Arial"/>
                        </a:rPr>
                        <a:t>Vyriausybės arba valstybės turto valdytojų Vyriausybės nustatyta tvarka ir </a:t>
                      </a:r>
                      <a:r>
                        <a:rPr lang="lt-LT" sz="1100" b="0" i="0" u="none" strike="noStrike" cap="none" dirty="0">
                          <a:solidFill>
                            <a:srgbClr val="00517D"/>
                          </a:solidFill>
                          <a:effectLst>
                            <a:outerShdw blurRad="38100" dist="38100" dir="2700000" algn="tl">
                              <a:srgbClr val="000000">
                                <a:alpha val="43137"/>
                              </a:srgbClr>
                            </a:outerShdw>
                          </a:effectLst>
                          <a:latin typeface="Trebuchet MS" panose="020B0603020202020204" pitchFamily="34" charset="0"/>
                          <a:ea typeface="+mn-ea"/>
                          <a:cs typeface="+mn-cs"/>
                          <a:sym typeface="Arial"/>
                        </a:rPr>
                        <a:t>atvejais</a:t>
                      </a:r>
                      <a:r>
                        <a:rPr lang="lt-LT" sz="1100" b="0" i="0" u="none" strike="noStrike" cap="none" dirty="0">
                          <a:solidFill>
                            <a:srgbClr val="00517D"/>
                          </a:solidFill>
                          <a:effectLst/>
                          <a:latin typeface="Trebuchet MS" panose="020B0603020202020204" pitchFamily="34" charset="0"/>
                          <a:ea typeface="+mn-ea"/>
                          <a:cs typeface="+mn-cs"/>
                          <a:sym typeface="Arial"/>
                        </a:rPr>
                        <a:t> (savivaldybių turto – savivaldybės taryba arba jos įgalioti savivaldybės turto valdytojai savivaldybės tarybos nustatyta tvarka ir </a:t>
                      </a:r>
                      <a:r>
                        <a:rPr lang="lt-LT" sz="1100" b="0" i="0" u="none" strike="noStrike" cap="none" dirty="0">
                          <a:solidFill>
                            <a:srgbClr val="00517D"/>
                          </a:solidFill>
                          <a:effectLst>
                            <a:outerShdw blurRad="38100" dist="38100" dir="2700000" algn="tl">
                              <a:srgbClr val="000000">
                                <a:alpha val="43137"/>
                              </a:srgbClr>
                            </a:outerShdw>
                          </a:effectLst>
                          <a:latin typeface="Trebuchet MS" panose="020B0603020202020204" pitchFamily="34" charset="0"/>
                          <a:ea typeface="+mn-ea"/>
                          <a:cs typeface="+mn-cs"/>
                          <a:sym typeface="Arial"/>
                        </a:rPr>
                        <a:t>atvejais</a:t>
                      </a:r>
                      <a:r>
                        <a:rPr lang="lt-LT" sz="1100" b="0" i="0" u="none" strike="noStrike" cap="none" dirty="0">
                          <a:solidFill>
                            <a:srgbClr val="00517D"/>
                          </a:solidFill>
                          <a:effectLst/>
                          <a:latin typeface="Trebuchet MS" panose="020B0603020202020204" pitchFamily="34" charset="0"/>
                          <a:ea typeface="+mn-ea"/>
                          <a:cs typeface="+mn-cs"/>
                          <a:sym typeface="Arial"/>
                        </a:rPr>
                        <a:t>) – Vyriausybė ir savivaldybių tarybos galės nustatyti atvejus, kai </a:t>
                      </a:r>
                      <a:r>
                        <a:rPr lang="lt-LT" sz="1100" b="0" i="0" u="none" strike="noStrike" cap="none" dirty="0">
                          <a:solidFill>
                            <a:srgbClr val="00517D"/>
                          </a:solidFill>
                          <a:effectLst>
                            <a:outerShdw blurRad="38100" dist="38100" dir="2700000" algn="tl">
                              <a:srgbClr val="000000">
                                <a:alpha val="43137"/>
                              </a:srgbClr>
                            </a:outerShdw>
                          </a:effectLst>
                          <a:latin typeface="Trebuchet MS" panose="020B0603020202020204" pitchFamily="34" charset="0"/>
                          <a:ea typeface="+mn-ea"/>
                          <a:cs typeface="+mn-cs"/>
                          <a:sym typeface="Arial"/>
                        </a:rPr>
                        <a:t>sprendimai dėl jų galės būti priimami turto valdytojų</a:t>
                      </a:r>
                      <a:r>
                        <a:rPr lang="lt-LT" sz="1100" b="0" i="0" u="none" strike="noStrike" cap="none" dirty="0">
                          <a:solidFill>
                            <a:srgbClr val="00517D"/>
                          </a:solidFill>
                          <a:effectLst/>
                          <a:latin typeface="Trebuchet MS" panose="020B0603020202020204" pitchFamily="34" charset="0"/>
                          <a:ea typeface="+mn-ea"/>
                          <a:cs typeface="+mn-cs"/>
                          <a:sym typeface="Arial"/>
                        </a:rPr>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r>
                        <a:rPr lang="lt-LT" sz="1100" b="0" dirty="0">
                          <a:solidFill>
                            <a:srgbClr val="00517D"/>
                          </a:solidFill>
                          <a:latin typeface="Trebuchet MS" panose="020B0603020202020204" pitchFamily="34" charset="0"/>
                        </a:rPr>
                        <a:t>Šiuo metu reglamentuojama įvairiai.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893059036"/>
                  </a:ext>
                </a:extLst>
              </a:tr>
              <a:tr h="731791">
                <a:tc>
                  <a:txBody>
                    <a:bodyPr/>
                    <a:lstStyle/>
                    <a:p>
                      <a:pPr algn="just"/>
                      <a:r>
                        <a:rPr lang="lt-LT" sz="1100" b="0" i="0" u="none" strike="noStrike" cap="none" dirty="0">
                          <a:solidFill>
                            <a:srgbClr val="00517D"/>
                          </a:solidFill>
                          <a:effectLst/>
                          <a:latin typeface="Trebuchet MS" panose="020B0603020202020204" pitchFamily="34" charset="0"/>
                          <a:ea typeface="+mn-ea"/>
                          <a:cs typeface="+mn-cs"/>
                          <a:sym typeface="Arial"/>
                        </a:rPr>
                        <a:t>Visais atvejais sprendimą dėl valstybės ar savivaldybių turto pripažinimo nereikalingu arba netinkamu (negalimu) naudoti priima </a:t>
                      </a:r>
                      <a:r>
                        <a:rPr lang="lt-LT" sz="1100" b="0" i="0" u="none" strike="noStrike" cap="none" dirty="0">
                          <a:solidFill>
                            <a:srgbClr val="00517D"/>
                          </a:solidFill>
                          <a:effectLst>
                            <a:outerShdw blurRad="38100" dist="38100" dir="2700000" algn="tl">
                              <a:srgbClr val="000000">
                                <a:alpha val="43137"/>
                              </a:srgbClr>
                            </a:outerShdw>
                          </a:effectLst>
                          <a:latin typeface="Trebuchet MS" panose="020B0603020202020204" pitchFamily="34" charset="0"/>
                          <a:ea typeface="+mn-ea"/>
                          <a:cs typeface="+mn-cs"/>
                          <a:sym typeface="Arial"/>
                        </a:rPr>
                        <a:t>turto valdytojas </a:t>
                      </a:r>
                      <a:r>
                        <a:rPr lang="lt-LT" sz="1100" b="0" i="0" u="none" strike="noStrike" cap="none" dirty="0">
                          <a:solidFill>
                            <a:srgbClr val="00517D"/>
                          </a:solidFill>
                          <a:effectLst/>
                          <a:latin typeface="Trebuchet MS" panose="020B0603020202020204" pitchFamily="34" charset="0"/>
                          <a:ea typeface="+mn-ea"/>
                          <a:cs typeface="+mn-cs"/>
                          <a:sym typeface="Arial"/>
                        </a:rPr>
                        <a:t>Vyriausybės nustatyta tvarka.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r>
                        <a:rPr lang="lt-LT" sz="1100" b="0" dirty="0">
                          <a:solidFill>
                            <a:srgbClr val="00517D"/>
                          </a:solidFill>
                          <a:latin typeface="Trebuchet MS" panose="020B0603020202020204" pitchFamily="34" charset="0"/>
                        </a:rPr>
                        <a:t>Trūksta įstatyminio lygmens Vyriausybei tvirtinti sprendimų dėl valstybės ir savivaldybių turto pripažinimo nereikalingu tvarką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694206974"/>
                  </a:ext>
                </a:extLst>
              </a:tr>
              <a:tr h="960876">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t-LT" sz="1100" b="0" i="0" u="none" strike="noStrike" cap="none" dirty="0">
                          <a:solidFill>
                            <a:srgbClr val="00517D"/>
                          </a:solidFill>
                          <a:effectLst/>
                          <a:latin typeface="Trebuchet MS" panose="020B0603020202020204" pitchFamily="34" charset="0"/>
                          <a:ea typeface="+mn-ea"/>
                          <a:cs typeface="+mn-cs"/>
                          <a:sym typeface="Arial"/>
                        </a:rPr>
                        <a:t>Įtvirtinami atvejai, kada pripažintas nereikalingu arba netinkamu (negalimu) naudoti valstybės ar savivaldybės nematerialusis, ilgalaikis materialusis ir trumpalaikis materialusis </a:t>
                      </a:r>
                      <a:r>
                        <a:rPr lang="lt-LT" sz="1100" b="0" i="0" u="none" strike="noStrike" cap="none" dirty="0">
                          <a:solidFill>
                            <a:srgbClr val="00517D"/>
                          </a:solidFill>
                          <a:effectLst>
                            <a:outerShdw blurRad="38100" dist="38100" dir="2700000" algn="tl">
                              <a:srgbClr val="000000">
                                <a:alpha val="43137"/>
                              </a:srgbClr>
                            </a:outerShdw>
                          </a:effectLst>
                          <a:latin typeface="Trebuchet MS" panose="020B0603020202020204" pitchFamily="34" charset="0"/>
                          <a:ea typeface="+mn-ea"/>
                          <a:cs typeface="+mn-cs"/>
                          <a:sym typeface="Arial"/>
                        </a:rPr>
                        <a:t>turtas laikytinas nenaudotinu</a:t>
                      </a:r>
                      <a:endParaRPr lang="lt-LT" sz="1100" dirty="0">
                        <a:solidFill>
                          <a:srgbClr val="00517D"/>
                        </a:solidFill>
                        <a:effectLst>
                          <a:outerShdw blurRad="38100" dist="38100" dir="2700000" algn="tl">
                            <a:srgbClr val="000000">
                              <a:alpha val="43137"/>
                            </a:srgbClr>
                          </a:outerShdw>
                        </a:effectLst>
                        <a:latin typeface="Trebuchet MS" panose="020B0603020202020204" pitchFamily="34" charset="0"/>
                      </a:endParaRPr>
                    </a:p>
                    <a:p>
                      <a:pPr algn="just"/>
                      <a:endParaRPr lang="lt-LT" sz="1100" b="0" i="0" u="none" strike="noStrike" cap="none" dirty="0">
                        <a:solidFill>
                          <a:srgbClr val="00517D"/>
                        </a:solidFill>
                        <a:effectLst/>
                        <a:latin typeface="Trebuchet MS" panose="020B0603020202020204" pitchFamily="34" charset="0"/>
                        <a:ea typeface="+mn-ea"/>
                        <a:cs typeface="+mn-cs"/>
                        <a:sym typeface="Aria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r>
                        <a:rPr lang="lt-LT" sz="1100" b="0" dirty="0">
                          <a:solidFill>
                            <a:srgbClr val="00517D"/>
                          </a:solidFill>
                          <a:latin typeface="Trebuchet MS" panose="020B0603020202020204" pitchFamily="34" charset="0"/>
                        </a:rPr>
                        <a:t>Nėra įstatyminių kriterijų, todėl nerealizuotinas turtas negali būti nurašomas.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497950122"/>
                  </a:ext>
                </a:extLst>
              </a:tr>
            </a:tbl>
          </a:graphicData>
        </a:graphic>
      </p:graphicFrame>
    </p:spTree>
    <p:extLst>
      <p:ext uri="{BB962C8B-B14F-4D97-AF65-F5344CB8AC3E}">
        <p14:creationId xmlns:p14="http://schemas.microsoft.com/office/powerpoint/2010/main" val="30562320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3B0F1F56-95B4-5D93-B9C0-1151633392FE}"/>
              </a:ext>
            </a:extLst>
          </p:cNvPr>
          <p:cNvSpPr>
            <a:spLocks noGrp="1"/>
          </p:cNvSpPr>
          <p:nvPr>
            <p:ph type="title"/>
          </p:nvPr>
        </p:nvSpPr>
        <p:spPr/>
        <p:txBody>
          <a:bodyPr/>
          <a:lstStyle/>
          <a:p>
            <a:pPr algn="ctr"/>
            <a:r>
              <a:rPr lang="lt-LT" sz="2400" dirty="0"/>
              <a:t>III.II Siūlomos nuostatos dėl teisinio reguliavimo tobulinimo </a:t>
            </a:r>
          </a:p>
        </p:txBody>
      </p:sp>
      <p:graphicFrame>
        <p:nvGraphicFramePr>
          <p:cNvPr id="3" name="Lentelė 2">
            <a:extLst>
              <a:ext uri="{FF2B5EF4-FFF2-40B4-BE49-F238E27FC236}">
                <a16:creationId xmlns:a16="http://schemas.microsoft.com/office/drawing/2014/main" id="{7EA26799-E1F1-0443-33CF-50AB2CB92890}"/>
              </a:ext>
            </a:extLst>
          </p:cNvPr>
          <p:cNvGraphicFramePr>
            <a:graphicFrameLocks noGrp="1"/>
          </p:cNvGraphicFramePr>
          <p:nvPr>
            <p:extLst>
              <p:ext uri="{D42A27DB-BD31-4B8C-83A1-F6EECF244321}">
                <p14:modId xmlns:p14="http://schemas.microsoft.com/office/powerpoint/2010/main" val="3040038009"/>
              </p:ext>
            </p:extLst>
          </p:nvPr>
        </p:nvGraphicFramePr>
        <p:xfrm>
          <a:off x="0" y="1607127"/>
          <a:ext cx="12192000" cy="4618182"/>
        </p:xfrm>
        <a:graphic>
          <a:graphicData uri="http://schemas.openxmlformats.org/drawingml/2006/table">
            <a:tbl>
              <a:tblPr firstRow="1" bandRow="1">
                <a:tableStyleId>{5C22544A-7EE6-4342-B048-85BDC9FD1C3A}</a:tableStyleId>
              </a:tblPr>
              <a:tblGrid>
                <a:gridCol w="6373091">
                  <a:extLst>
                    <a:ext uri="{9D8B030D-6E8A-4147-A177-3AD203B41FA5}">
                      <a16:colId xmlns:a16="http://schemas.microsoft.com/office/drawing/2014/main" val="781942210"/>
                    </a:ext>
                  </a:extLst>
                </a:gridCol>
                <a:gridCol w="5818909">
                  <a:extLst>
                    <a:ext uri="{9D8B030D-6E8A-4147-A177-3AD203B41FA5}">
                      <a16:colId xmlns:a16="http://schemas.microsoft.com/office/drawing/2014/main" val="2479324262"/>
                    </a:ext>
                  </a:extLst>
                </a:gridCol>
              </a:tblGrid>
              <a:tr h="389268">
                <a:tc>
                  <a:txBody>
                    <a:bodyPr/>
                    <a:lstStyle/>
                    <a:p>
                      <a:pPr algn="ctr"/>
                      <a:r>
                        <a:rPr lang="lt-LT" sz="1100" dirty="0">
                          <a:solidFill>
                            <a:srgbClr val="00517D"/>
                          </a:solidFill>
                          <a:latin typeface="Trebuchet MS" panose="020B0603020202020204" pitchFamily="34" charset="0"/>
                        </a:rPr>
                        <a:t>Siūlymas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r>
                        <a:rPr lang="lt-LT" sz="1100" dirty="0">
                          <a:solidFill>
                            <a:srgbClr val="00517D"/>
                          </a:solidFill>
                          <a:latin typeface="Trebuchet MS" panose="020B0603020202020204" pitchFamily="34" charset="0"/>
                        </a:rPr>
                        <a:t>Šiuo metu galiojanti nuostata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546619240"/>
                  </a:ext>
                </a:extLst>
              </a:tr>
              <a:tr h="1127927">
                <a:tc>
                  <a:txBody>
                    <a:bodyPr/>
                    <a:lstStyle/>
                    <a:p>
                      <a:pPr marL="0" marR="0" lvl="0" indent="0" algn="just" defTabSz="914400" rtl="0" eaLnBrk="1" fontAlgn="auto" latinLnBrk="0" hangingPunct="1">
                        <a:lnSpc>
                          <a:spcPct val="100000"/>
                        </a:lnSpc>
                        <a:spcBef>
                          <a:spcPts val="0"/>
                        </a:spcBef>
                        <a:spcAft>
                          <a:spcPts val="0"/>
                        </a:spcAft>
                        <a:buClrTx/>
                        <a:buSzTx/>
                        <a:buFont typeface="Arial" panose="020B0604020202020204" pitchFamily="34" charset="0"/>
                        <a:buNone/>
                        <a:tabLst>
                          <a:tab pos="180340" algn="l"/>
                        </a:tabLst>
                        <a:defRPr/>
                      </a:pPr>
                      <a:r>
                        <a:rPr lang="lt-LT" sz="1100" i="0" dirty="0">
                          <a:solidFill>
                            <a:srgbClr val="00517D"/>
                          </a:solidFill>
                          <a:latin typeface="Trebuchet MS" panose="020B0603020202020204" pitchFamily="34" charset="0"/>
                          <a:ea typeface="Calibri" panose="020F0502020204030204" pitchFamily="34" charset="0"/>
                          <a:cs typeface="Times New Roman" panose="02020603050405020304" pitchFamily="18" charset="0"/>
                        </a:rPr>
                        <a:t>Savivaldybėms tapus valstybinės žemės patikėtinėmis, atsisakoma </a:t>
                      </a:r>
                      <a:r>
                        <a:rPr lang="lt-LT" sz="1100" i="0" u="none" dirty="0">
                          <a:solidFill>
                            <a:srgbClr val="00517D"/>
                          </a:solidFill>
                          <a:effectLst>
                            <a:outerShdw blurRad="38100" dist="38100" dir="2700000" algn="tl">
                              <a:srgbClr val="000000">
                                <a:alpha val="43137"/>
                              </a:srgbClr>
                            </a:outerShdw>
                          </a:effectLst>
                          <a:latin typeface="Trebuchet MS" panose="020B0603020202020204" pitchFamily="34" charset="0"/>
                          <a:ea typeface="Calibri" panose="020F0502020204030204" pitchFamily="34" charset="0"/>
                          <a:cs typeface="Times New Roman" panose="02020603050405020304" pitchFamily="18" charset="0"/>
                        </a:rPr>
                        <a:t>centralizuotai valdomo valstybės turto valdytojo patikėjimo teisės valdyti savivaldybių NT priskirtą valstybinę žemę</a:t>
                      </a:r>
                      <a:endParaRPr lang="lt-LT" sz="1100" i="0" u="none" dirty="0">
                        <a:solidFill>
                          <a:srgbClr val="00517D"/>
                        </a:solidFill>
                        <a:effectLst>
                          <a:outerShdw blurRad="38100" dist="38100" dir="2700000" algn="tl">
                            <a:srgbClr val="000000">
                              <a:alpha val="43137"/>
                            </a:srgbClr>
                          </a:outerShdw>
                        </a:effectLst>
                        <a:latin typeface="Trebuchet MS" panose="020B0603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t-LT" sz="1100" dirty="0">
                          <a:solidFill>
                            <a:srgbClr val="00517D"/>
                          </a:solidFill>
                          <a:latin typeface="Trebuchet MS" panose="020B0603020202020204" pitchFamily="34" charset="0"/>
                          <a:ea typeface="Calibri" panose="020F0502020204030204" pitchFamily="34" charset="0"/>
                          <a:cs typeface="Times New Roman" panose="02020603050405020304" pitchFamily="18" charset="0"/>
                        </a:rPr>
                        <a:t>Pagal valstybės ir savivaldybių NT ir kitų nekilnojamųjų daiktų aukciono vykdymo teisinį reguliavimą, savivaldybės administracija su aukcioną laimėjusiu dalyviu galėjo sudaryti tik savivaldybės NT pirkimo–pardavimo sutartį, o </a:t>
                      </a:r>
                      <a:r>
                        <a:rPr lang="lt-LT" sz="1100" u="none" dirty="0">
                          <a:solidFill>
                            <a:srgbClr val="00517D"/>
                          </a:solidFill>
                          <a:latin typeface="Trebuchet MS" panose="020B0603020202020204" pitchFamily="34" charset="0"/>
                          <a:ea typeface="Calibri" panose="020F0502020204030204" pitchFamily="34" charset="0"/>
                          <a:cs typeface="Times New Roman" panose="02020603050405020304" pitchFamily="18" charset="0"/>
                        </a:rPr>
                        <a:t>žemės pirkimo pardavimo sutartį sudarydavo centralizuotai valdomo valstybės turto valdytojas </a:t>
                      </a:r>
                      <a:r>
                        <a:rPr lang="lt-LT" sz="1100" dirty="0">
                          <a:solidFill>
                            <a:srgbClr val="00517D"/>
                          </a:solidFill>
                          <a:latin typeface="Trebuchet MS" panose="020B0603020202020204" pitchFamily="34" charset="0"/>
                          <a:ea typeface="Calibri" panose="020F0502020204030204" pitchFamily="34" charset="0"/>
                          <a:cs typeface="Times New Roman" panose="02020603050405020304" pitchFamily="18" charset="0"/>
                        </a:rPr>
                        <a:t>(kaip tokios valstybinės žemės patikėtinis)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lt-LT" sz="1100" b="0" strike="noStrike" dirty="0">
                        <a:solidFill>
                          <a:srgbClr val="00517D"/>
                        </a:solidFill>
                        <a:latin typeface="Trebuchet MS" panose="020B0603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817783336"/>
                  </a:ext>
                </a:extLst>
              </a:tr>
              <a:tr h="970321">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t-LT" sz="1100" u="none"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Turto banko organizuojamuose aukcionuose būtų pardavinėjamas tik tokių VšĮ </a:t>
                      </a:r>
                      <a:r>
                        <a:rPr lang="lt-LT" sz="1100" i="0" u="none"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(savininkė ar dalininkė, turinti pusę ar daugiau kaip pusę balsų visuotiniame VšĮ dalininkų susirinkime, yra valstybė)</a:t>
                      </a:r>
                      <a:r>
                        <a:rPr lang="lt-LT" sz="1100" i="1" u="none"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 </a:t>
                      </a:r>
                      <a:r>
                        <a:rPr lang="lt-LT" sz="1100" u="none"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NT,</a:t>
                      </a:r>
                      <a:r>
                        <a:rPr lang="lt-LT" sz="1100" i="1" u="none"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 </a:t>
                      </a:r>
                      <a:r>
                        <a:rPr lang="lt-LT" sz="1100" i="0" u="none"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kurių </a:t>
                      </a:r>
                      <a:r>
                        <a:rPr lang="lt-LT" sz="1100" i="1" u="none"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n</a:t>
                      </a:r>
                      <a:r>
                        <a:rPr lang="lt-LT" sz="1100" u="none"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uosavybės teise priklausančių statinių, patalpų ar jų dalių pardavimas vykdomas</a:t>
                      </a:r>
                      <a:r>
                        <a:rPr lang="lt-LT" sz="1100" i="1" u="none"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 </a:t>
                      </a:r>
                      <a:r>
                        <a:rPr lang="lt-LT" sz="1100" i="0" u="none" dirty="0">
                          <a:solidFill>
                            <a:srgbClr val="00517D"/>
                          </a:solidFill>
                          <a:effectLst>
                            <a:outerShdw blurRad="38100" dist="38100" dir="2700000" algn="tl">
                              <a:srgbClr val="000000">
                                <a:alpha val="43137"/>
                              </a:srgbClr>
                            </a:outerShdw>
                          </a:effectLst>
                          <a:latin typeface="Trebuchet MS" panose="020B0603020202020204" pitchFamily="34" charset="0"/>
                          <a:ea typeface="Calibri" panose="020F0502020204030204" pitchFamily="34" charset="0"/>
                          <a:cs typeface="Times New Roman" panose="02020603050405020304" pitchFamily="18" charset="0"/>
                        </a:rPr>
                        <a:t>kartu su valstybei nuosavybės teise priklausančiu žemės sklypu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lt-LT" sz="1100" u="none" dirty="0">
                          <a:solidFill>
                            <a:srgbClr val="00517D"/>
                          </a:solidFill>
                          <a:effectLst/>
                          <a:latin typeface="Trebuchet MS" panose="020B0603020202020204" pitchFamily="34" charset="0"/>
                          <a:ea typeface="Calibri" panose="020F0502020204030204" pitchFamily="34" charset="0"/>
                          <a:cs typeface="Times New Roman" panose="02020603050405020304" pitchFamily="18" charset="0"/>
                        </a:rPr>
                        <a:t>Nustatyta, kad visų kitų VšĮ NT Turto bankas gali pardavinėti, jeigu jis atrenkamas konkurencingos procedūros metu</a:t>
                      </a:r>
                    </a:p>
                    <a:p>
                      <a:pPr algn="just"/>
                      <a:endParaRPr lang="lt-LT" sz="1100" b="0" dirty="0">
                        <a:solidFill>
                          <a:srgbClr val="00517D"/>
                        </a:solidFill>
                        <a:latin typeface="Trebuchet MS" panose="020B0603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893059036"/>
                  </a:ext>
                </a:extLst>
              </a:tr>
              <a:tr h="1347384">
                <a:tc>
                  <a:txBody>
                    <a:bodyPr/>
                    <a:lstStyle/>
                    <a:p>
                      <a:pPr algn="just"/>
                      <a:r>
                        <a:rPr lang="lt-LT" sz="1100" b="0" i="0" u="none" strike="noStrike" cap="none" dirty="0">
                          <a:solidFill>
                            <a:srgbClr val="00517D"/>
                          </a:solidFill>
                          <a:effectLst/>
                          <a:latin typeface="Trebuchet MS" panose="020B0603020202020204" pitchFamily="34" charset="0"/>
                          <a:ea typeface="+mn-ea"/>
                          <a:cs typeface="+mn-cs"/>
                          <a:sym typeface="Arial"/>
                        </a:rPr>
                        <a:t>Siūloma tobulinti valstybei ir savivaldybėms priklausančių akcijų privatizavimo reguliavimą (Ekonomikos ir inovacijų ministerijos siūlymas), nustatant, kad </a:t>
                      </a:r>
                      <a:r>
                        <a:rPr lang="lt-LT" sz="1100" b="0" i="0" u="none" strike="noStrike" cap="none" dirty="0">
                          <a:solidFill>
                            <a:srgbClr val="00517D"/>
                          </a:solidFill>
                          <a:effectLst>
                            <a:outerShdw blurRad="38100" dist="38100" dir="2700000" algn="tl">
                              <a:srgbClr val="000000">
                                <a:alpha val="43137"/>
                              </a:srgbClr>
                            </a:outerShdw>
                          </a:effectLst>
                          <a:latin typeface="Trebuchet MS" panose="020B0603020202020204" pitchFamily="34" charset="0"/>
                          <a:ea typeface="+mn-ea"/>
                          <a:cs typeface="+mn-cs"/>
                          <a:sym typeface="Arial"/>
                        </a:rPr>
                        <a:t>savivaldybės privatizavimo komisijoje būtų ne mažiau kaip 2 nariai (iš 7 galimų), pasiūlyti opozicijos</a:t>
                      </a:r>
                      <a:r>
                        <a:rPr lang="lt-LT" sz="1100" b="0" i="0" u="none" strike="noStrike" cap="none" dirty="0">
                          <a:solidFill>
                            <a:srgbClr val="00517D"/>
                          </a:solidFill>
                          <a:effectLst/>
                          <a:latin typeface="Trebuchet MS" panose="020B0603020202020204" pitchFamily="34" charset="0"/>
                          <a:ea typeface="+mn-ea"/>
                          <a:cs typeface="+mn-cs"/>
                          <a:sym typeface="Arial"/>
                        </a:rPr>
                        <a:t>.  Taip pat į Akcijų privatizavimo įstatymą perkeliamos Centralizuotai valdomo valstybės turto valdytojo įstatymo  nuostatos, susijusios su valstybei ir savivaldybėms nuosavybės teise priklausančių akcijų privatizavimo reguliavimu.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r>
                        <a:rPr lang="lt-LT" sz="1100" b="0" dirty="0">
                          <a:solidFill>
                            <a:srgbClr val="00517D"/>
                          </a:solidFill>
                          <a:latin typeface="Trebuchet MS" panose="020B0603020202020204" pitchFamily="34" charset="0"/>
                        </a:rPr>
                        <a:t>Nustatyta, kad 2 narius teikia opozicinės frakcijos, jeigu tokios yra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694206974"/>
                  </a:ext>
                </a:extLst>
              </a:tr>
              <a:tr h="783282">
                <a:tc>
                  <a:txBody>
                    <a:bodyPr/>
                    <a:lstStyle/>
                    <a:p>
                      <a:pPr algn="just"/>
                      <a:r>
                        <a:rPr lang="lt-LT" sz="1100" b="0" i="0" u="none" strike="noStrike" cap="none" dirty="0">
                          <a:solidFill>
                            <a:srgbClr val="00517D"/>
                          </a:solidFill>
                          <a:effectLst/>
                          <a:latin typeface="Trebuchet MS" panose="020B0603020202020204" pitchFamily="34" charset="0"/>
                          <a:ea typeface="+mn-ea"/>
                          <a:cs typeface="+mn-cs"/>
                          <a:sym typeface="Arial"/>
                        </a:rPr>
                        <a:t>Tikslinamas Sveikatos priežiūros įstaigų įstatymas (Sveikatos apsaugos ministerijos siūlymas), siekiant sistemiškai vienodinti reguliavimą, pagal kurį sprendimus dėl valstybės turto perdavimo patikėjimo teise priima Vyriausybė arba Vyriausybės įgalioti </a:t>
                      </a:r>
                      <a:r>
                        <a:rPr lang="lt-LT" sz="1100" b="0" i="0" u="none" strike="noStrike" cap="none" dirty="0">
                          <a:solidFill>
                            <a:srgbClr val="00517D"/>
                          </a:solidFill>
                          <a:effectLst>
                            <a:outerShdw blurRad="38100" dist="38100" dir="2700000" algn="tl">
                              <a:srgbClr val="000000">
                                <a:alpha val="43137"/>
                              </a:srgbClr>
                            </a:outerShdw>
                          </a:effectLst>
                          <a:latin typeface="Trebuchet MS" panose="020B0603020202020204" pitchFamily="34" charset="0"/>
                          <a:ea typeface="+mn-ea"/>
                          <a:cs typeface="+mn-cs"/>
                          <a:sym typeface="Arial"/>
                        </a:rPr>
                        <a:t>turto valdytojai Vyriausybės nustatyta tvarka.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just"/>
                      <a:r>
                        <a:rPr lang="lt-LT" sz="1100" b="0" i="0" u="none" strike="noStrike" cap="none" dirty="0">
                          <a:solidFill>
                            <a:srgbClr val="00517D"/>
                          </a:solidFill>
                          <a:effectLst/>
                          <a:latin typeface="Trebuchet MS" panose="020B0603020202020204" pitchFamily="34" charset="0"/>
                          <a:ea typeface="+mn-ea"/>
                          <a:cs typeface="+mn-cs"/>
                          <a:sym typeface="Arial"/>
                        </a:rPr>
                        <a:t>Nustatyta, kad sprendimą dėl valstybės turto perdavimo patikėjimo teise priima Vyriausybė.</a:t>
                      </a:r>
                      <a:endParaRPr lang="lt-LT" sz="1100" b="0" dirty="0">
                        <a:solidFill>
                          <a:srgbClr val="00517D"/>
                        </a:solidFill>
                        <a:latin typeface="Trebuchet MS" panose="020B0603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497950122"/>
                  </a:ext>
                </a:extLst>
              </a:tr>
            </a:tbl>
          </a:graphicData>
        </a:graphic>
      </p:graphicFrame>
      <p:sp>
        <p:nvSpPr>
          <p:cNvPr id="4" name="Skaidrės numerio vietos rezervavimo ženklas 3">
            <a:extLst>
              <a:ext uri="{FF2B5EF4-FFF2-40B4-BE49-F238E27FC236}">
                <a16:creationId xmlns:a16="http://schemas.microsoft.com/office/drawing/2014/main" id="{A91ADD1D-A7AE-249B-0585-B73378571378}"/>
              </a:ext>
            </a:extLst>
          </p:cNvPr>
          <p:cNvSpPr txBox="1">
            <a:spLocks/>
          </p:cNvSpPr>
          <p:nvPr/>
        </p:nvSpPr>
        <p:spPr>
          <a:xfrm>
            <a:off x="8822474" y="6356350"/>
            <a:ext cx="2743199" cy="3651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a:lstStyle>
          <a:p>
            <a:pPr algn="r">
              <a:buSzPct val="25000"/>
            </a:pPr>
            <a:fld id="{00000000-1234-1234-1234-123412341234}" type="slidenum">
              <a:rPr lang="lt-LT" sz="1200" smtClean="0">
                <a:solidFill>
                  <a:schemeClr val="bg1"/>
                </a:solidFill>
                <a:latin typeface="Trebuchet MS"/>
                <a:ea typeface="Trebuchet MS"/>
                <a:cs typeface="Trebuchet MS"/>
                <a:sym typeface="Trebuchet MS"/>
              </a:rPr>
              <a:pPr algn="r">
                <a:buSzPct val="25000"/>
              </a:pPr>
              <a:t>13</a:t>
            </a:fld>
            <a:endParaRPr lang="lt-LT" sz="1200" dirty="0">
              <a:solidFill>
                <a:schemeClr val="bg1"/>
              </a:solidFill>
              <a:latin typeface="Trebuchet MS"/>
              <a:ea typeface="Trebuchet MS"/>
              <a:cs typeface="Trebuchet MS"/>
              <a:sym typeface="Trebuchet MS"/>
            </a:endParaRPr>
          </a:p>
        </p:txBody>
      </p:sp>
    </p:spTree>
    <p:extLst>
      <p:ext uri="{BB962C8B-B14F-4D97-AF65-F5344CB8AC3E}">
        <p14:creationId xmlns:p14="http://schemas.microsoft.com/office/powerpoint/2010/main" val="5551150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endParaRPr lang="lt-LT"/>
          </a:p>
        </p:txBody>
      </p:sp>
      <p:pic>
        <p:nvPicPr>
          <p:cNvPr id="10" name="Picture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 y="-17016"/>
            <a:ext cx="12188952" cy="5401055"/>
          </a:xfrm>
          <a:prstGeom prst="rect">
            <a:avLst/>
          </a:prstGeom>
        </p:spPr>
      </p:pic>
      <p:sp>
        <p:nvSpPr>
          <p:cNvPr id="12" name="Rectangle 13"/>
          <p:cNvSpPr/>
          <p:nvPr/>
        </p:nvSpPr>
        <p:spPr>
          <a:xfrm>
            <a:off x="-3418" y="4886176"/>
            <a:ext cx="12198836" cy="66413"/>
          </a:xfrm>
          <a:prstGeom prst="rect">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9pPr>
          </a:lstStyle>
          <a:p>
            <a:pPr algn="ctr"/>
            <a:endParaRPr lang="en-US"/>
          </a:p>
        </p:txBody>
      </p:sp>
      <p:sp>
        <p:nvSpPr>
          <p:cNvPr id="13" name="Rectangle 5"/>
          <p:cNvSpPr/>
          <p:nvPr/>
        </p:nvSpPr>
        <p:spPr>
          <a:xfrm>
            <a:off x="-3418" y="4941168"/>
            <a:ext cx="12198836" cy="1916832"/>
          </a:xfrm>
          <a:prstGeom prst="rect">
            <a:avLst/>
          </a:prstGeom>
          <a:solidFill>
            <a:srgbClr val="00517D"/>
          </a:solidFill>
          <a:ln>
            <a:noFill/>
          </a:ln>
        </p:spPr>
        <p:style>
          <a:lnRef idx="1">
            <a:schemeClr val="accent1"/>
          </a:lnRef>
          <a:fillRef idx="3">
            <a:schemeClr val="accent1"/>
          </a:fillRef>
          <a:effectRef idx="2">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None/>
              <a:defRPr sz="1400" b="0" i="0" u="none" strike="noStrike" cap="none">
                <a:solidFill>
                  <a:schemeClr val="lt1"/>
                </a:solidFill>
                <a:latin typeface="+mn-lt"/>
                <a:ea typeface="+mn-ea"/>
                <a:cs typeface="+mn-cs"/>
                <a:sym typeface="Arial"/>
              </a:defRPr>
            </a:lvl9pPr>
          </a:lstStyle>
          <a:p>
            <a:pPr algn="ctr"/>
            <a:endParaRPr lang="en-US"/>
          </a:p>
        </p:txBody>
      </p:sp>
      <p:sp>
        <p:nvSpPr>
          <p:cNvPr id="14" name="Shape 111"/>
          <p:cNvSpPr txBox="1">
            <a:spLocks/>
          </p:cNvSpPr>
          <p:nvPr/>
        </p:nvSpPr>
        <p:spPr>
          <a:xfrm>
            <a:off x="2386361" y="5185316"/>
            <a:ext cx="6936058" cy="691375"/>
          </a:xfrm>
          <a:prstGeom prst="rect">
            <a:avLst/>
          </a:prstGeom>
          <a:noFill/>
          <a:ln>
            <a:noFill/>
          </a:ln>
        </p:spPr>
        <p:txBody>
          <a:bodyPr lIns="91425" tIns="45700" rIns="91425" bIns="45700" anchor="t" anchorCtr="0">
            <a:noAutofit/>
          </a:bodyPr>
          <a:lstStyle>
            <a:defPPr marR="0" lvl="0" algn="l" rtl="0">
              <a:lnSpc>
                <a:spcPct val="100000"/>
              </a:lnSpc>
              <a:spcBef>
                <a:spcPts val="0"/>
              </a:spcBef>
              <a:spcAft>
                <a:spcPts val="0"/>
              </a:spcAft>
            </a:defPPr>
            <a:lvl1pPr marL="0" marR="0" lvl="0" indent="0" algn="l" rtl="0">
              <a:lnSpc>
                <a:spcPct val="90000"/>
              </a:lnSpc>
              <a:spcBef>
                <a:spcPts val="0"/>
              </a:spcBef>
              <a:spcAft>
                <a:spcPts val="0"/>
              </a:spcAft>
              <a:buClr>
                <a:schemeClr val="dk2"/>
              </a:buClr>
              <a:buFont typeface="Trebuchet MS"/>
              <a:buNone/>
              <a:defRPr sz="4400" b="0" i="0" u="none" strike="noStrike" cap="none">
                <a:solidFill>
                  <a:schemeClr val="dk2"/>
                </a:solidFill>
                <a:latin typeface="Trebuchet MS"/>
                <a:ea typeface="Trebuchet MS"/>
                <a:cs typeface="Trebuchet MS"/>
                <a:sym typeface="Trebuchet MS"/>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pPr algn="ctr" fontAlgn="base">
              <a:lnSpc>
                <a:spcPct val="100000"/>
              </a:lnSpc>
              <a:spcBef>
                <a:spcPct val="0"/>
              </a:spcBef>
              <a:spcAft>
                <a:spcPct val="0"/>
              </a:spcAft>
              <a:defRPr/>
            </a:pPr>
            <a:r>
              <a:rPr lang="lt-LT" altLang="en-US" sz="2400" b="1" dirty="0">
                <a:solidFill>
                  <a:schemeClr val="bg1"/>
                </a:solidFill>
                <a:latin typeface="Times New Roman" panose="02020603050405020304" pitchFamily="18" charset="0"/>
                <a:cs typeface="Times New Roman" panose="02020603050405020304" pitchFamily="18" charset="0"/>
              </a:rPr>
              <a:t>AČIŪ</a:t>
            </a:r>
            <a:r>
              <a:rPr lang="en-US" altLang="en-US" sz="2400" b="1" dirty="0">
                <a:solidFill>
                  <a:schemeClr val="bg1"/>
                </a:solidFill>
                <a:latin typeface="Times New Roman" panose="02020603050405020304" pitchFamily="18" charset="0"/>
                <a:cs typeface="Times New Roman" panose="02020603050405020304" pitchFamily="18" charset="0"/>
              </a:rPr>
              <a:t>!</a:t>
            </a:r>
            <a:endParaRPr lang="en-GB" alt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2411796"/>
      </p:ext>
    </p:extLst>
  </p:cSld>
  <p:clrMapOvr>
    <a:masterClrMapping/>
  </p:clrMapOvr>
</p:sld>
</file>

<file path=ppt/theme/theme1.xml><?xml version="1.0" encoding="utf-8"?>
<a:theme xmlns:a="http://schemas.openxmlformats.org/drawingml/2006/main" name="LRV">
  <a:themeElements>
    <a:clrScheme name="Custom 1">
      <a:dk1>
        <a:srgbClr val="000000"/>
      </a:dk1>
      <a:lt1>
        <a:srgbClr val="FFFFFF"/>
      </a:lt1>
      <a:dk2>
        <a:srgbClr val="273B51"/>
      </a:dk2>
      <a:lt2>
        <a:srgbClr val="E7E6E6"/>
      </a:lt2>
      <a:accent1>
        <a:srgbClr val="1F529F"/>
      </a:accent1>
      <a:accent2>
        <a:srgbClr val="273B51"/>
      </a:accent2>
      <a:accent3>
        <a:srgbClr val="BBBDBF"/>
      </a:accent3>
      <a:accent4>
        <a:srgbClr val="697685"/>
      </a:accent4>
      <a:accent5>
        <a:srgbClr val="48B9D3"/>
      </a:accent5>
      <a:accent6>
        <a:srgbClr val="FFFFFF"/>
      </a:accent6>
      <a:hlink>
        <a:srgbClr val="48B9D3"/>
      </a:hlink>
      <a:folHlink>
        <a:srgbClr val="FFFF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p:properties xmlns:p="http://schemas.microsoft.com/office/2006/metadata/properties" xmlns:xsi="http://www.w3.org/2001/XMLSchema-instance" xmlns:pc="http://schemas.microsoft.com/office/infopath/2007/PartnerControls">
  <documentManagement>
    <TemplateUrl xmlns="http://schemas.microsoft.com/sharepoint/v3" xsi:nil="true"/>
    <Pagrindinis xmlns="120aa1fc-dcaf-4f2f-b844-518cd627cfe7">true</Pagrindinis>
    <IconOverlay xmlns="http://schemas.microsoft.com/sharepoint/v4" xsi:nil="true"/>
    <rusiavimas xmlns="120aa1fc-dcaf-4f2f-b844-518cd627cfe7">10</rusiavimas>
    <Viesas xmlns="120aa1fc-dcaf-4f2f-b844-518cd627cfe7">true</Viesas>
    <xd_ProgID xmlns="http://schemas.microsoft.com/sharepoint/v3" xsi:nil="true"/>
    <Antrinis xmlns="120aa1fc-dcaf-4f2f-b844-518cd627cfe7">false</Antrinis>
  </documentManagement>
</p:properties>
</file>

<file path=customXml/item2.xml><?xml version="1.0" encoding="utf-8"?>
<ct:contentTypeSchema xmlns:ct="http://schemas.microsoft.com/office/2006/metadata/contentType" xmlns:ma="http://schemas.microsoft.com/office/2006/metadata/properties/metaAttributes" ct:_="" ma:_="" ma:contentTypeName="ListFieldsContentType" ma:contentTypeID="0x01010030D9DBA0AD9F4678BDDB4D5C3B1BB0E200DC267EE0039D4D42B212B402AF75EC0F" ma:contentTypeVersion="3" ma:contentTypeDescription="" ma:contentTypeScope="" ma:versionID="783ad7be3006ba5145f3c1e7a4ab34fc">
  <xsd:schema xmlns:xsd="http://www.w3.org/2001/XMLSchema" xmlns:xs="http://www.w3.org/2001/XMLSchema" xmlns:p="http://schemas.microsoft.com/office/2006/metadata/properties" xmlns:ns1="http://schemas.microsoft.com/sharepoint/v3" xmlns:ns2="120aa1fc-dcaf-4f2f-b844-518cd627cfe7" xmlns:ns3="http://schemas.microsoft.com/sharepoint/v4" targetNamespace="http://schemas.microsoft.com/office/2006/metadata/properties" ma:root="true" ma:fieldsID="d86abc54b540674b1550c20d12241bab" ns1:_="" ns2:_="" ns3:_="">
    <xsd:import namespace="http://schemas.microsoft.com/sharepoint/v3"/>
    <xsd:import namespace="120aa1fc-dcaf-4f2f-b844-518cd627cfe7"/>
    <xsd:import namespace="http://schemas.microsoft.com/sharepoint/v4"/>
    <xsd:element name="properties">
      <xsd:complexType>
        <xsd:sequence>
          <xsd:element name="documentManagement">
            <xsd:complexType>
              <xsd:all>
                <xsd:element ref="ns2:Viesas" minOccurs="0"/>
                <xsd:element ref="ns2:Pagrindinis" minOccurs="0"/>
                <xsd:element ref="ns2:Antrinis" minOccurs="0"/>
                <xsd:element ref="ns3:IconOverlay" minOccurs="0"/>
                <xsd:element ref="ns1:xd_ProgID" minOccurs="0"/>
                <xsd:element ref="ns1:TemplateUrl" minOccurs="0"/>
                <xsd:element ref="ns1:xd_Signature" minOccurs="0"/>
                <xsd:element ref="ns2:rusiavima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xd_ProgID" ma:index="7" nillable="true" ma:displayName="HTML failo saitas" ma:hidden="true" ma:internalName="xd_ProgID">
      <xsd:simpleType>
        <xsd:restriction base="dms:Text"/>
      </xsd:simpleType>
    </xsd:element>
    <xsd:element name="TemplateUrl" ma:index="8" nillable="true" ma:displayName="Šablono saitas" ma:hidden="true" ma:internalName="TemplateUrl">
      <xsd:simpleType>
        <xsd:restriction base="dms:Text"/>
      </xsd:simpleType>
    </xsd:element>
    <xsd:element name="xd_Signature" ma:index="9" nillable="true" ma:displayName="Pasirašyta" ma:hidden="true" ma:internalName="xd_Signature"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20aa1fc-dcaf-4f2f-b844-518cd627cfe7" elementFormDefault="qualified">
    <xsd:import namespace="http://schemas.microsoft.com/office/2006/documentManagement/types"/>
    <xsd:import namespace="http://schemas.microsoft.com/office/infopath/2007/PartnerControls"/>
    <xsd:element name="Viesas" ma:index="1" nillable="true" ma:displayName="Viešas" ma:default="0" ma:internalName="Viesas">
      <xsd:simpleType>
        <xsd:restriction base="dms:Boolean"/>
      </xsd:simpleType>
    </xsd:element>
    <xsd:element name="Pagrindinis" ma:index="2" nillable="true" ma:displayName="Priemonė" ma:default="0" ma:internalName="Pagrindinis">
      <xsd:simpleType>
        <xsd:restriction base="dms:Boolean"/>
      </xsd:simpleType>
    </xsd:element>
    <xsd:element name="Antrinis" ma:index="3" nillable="true" ma:displayName="Vykdymas" ma:default="0" ma:internalName="Antrinis">
      <xsd:simpleType>
        <xsd:restriction base="dms:Boolean"/>
      </xsd:simpleType>
    </xsd:element>
    <xsd:element name="rusiavimas" ma:index="10" nillable="true" ma:displayName="Rūšiavimas" ma:internalName="rusiavimas" ma:percentage="FALSE">
      <xsd:simpleType>
        <xsd:restriction base="dms:Number"/>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6"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xsd:element ref="dc:title" minOccurs="0" maxOccurs="1" ma:index="0" ma:displayName="Antraštė"/>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9A0ACD-A1F1-463D-8F16-865AD3BD8CF2}">
  <ds:schemaRefs>
    <ds:schemaRef ds:uri="http://purl.org/dc/elements/1.1/"/>
    <ds:schemaRef ds:uri="http://schemas.microsoft.com/sharepoint/v4"/>
    <ds:schemaRef ds:uri="http://schemas.microsoft.com/office/2006/documentManagement/types"/>
    <ds:schemaRef ds:uri="http://purl.org/dc/dcmitype/"/>
    <ds:schemaRef ds:uri="http://schemas.microsoft.com/sharepoint/v3"/>
    <ds:schemaRef ds:uri="120aa1fc-dcaf-4f2f-b844-518cd627cfe7"/>
    <ds:schemaRef ds:uri="http://schemas.microsoft.com/office/2006/metadata/properties"/>
    <ds:schemaRef ds:uri="http://purl.org/dc/term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CD362352-880A-411D-AAEA-024FD2A1E3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120aa1fc-dcaf-4f2f-b844-518cd627cfe7"/>
    <ds:schemaRef ds:uri="http://schemas.microsoft.com/sharepoint/v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313</TotalTime>
  <Words>2167</Words>
  <Application>Microsoft Office PowerPoint</Application>
  <PresentationFormat>Plačiaekranė</PresentationFormat>
  <Paragraphs>177</Paragraphs>
  <Slides>14</Slides>
  <Notes>1</Notes>
  <HiddenSlides>0</HiddenSlides>
  <MMClips>0</MMClips>
  <ScaleCrop>false</ScaleCrop>
  <HeadingPairs>
    <vt:vector size="6" baseType="variant">
      <vt:variant>
        <vt:lpstr>Naudojami šriftai</vt:lpstr>
      </vt:variant>
      <vt:variant>
        <vt:i4>4</vt:i4>
      </vt:variant>
      <vt:variant>
        <vt:lpstr>Tema</vt:lpstr>
      </vt:variant>
      <vt:variant>
        <vt:i4>1</vt:i4>
      </vt:variant>
      <vt:variant>
        <vt:lpstr>Skaidrių pavadinimai</vt:lpstr>
      </vt:variant>
      <vt:variant>
        <vt:i4>14</vt:i4>
      </vt:variant>
    </vt:vector>
  </HeadingPairs>
  <TitlesOfParts>
    <vt:vector size="19" baseType="lpstr">
      <vt:lpstr>Courier New</vt:lpstr>
      <vt:lpstr>Trebuchet MS</vt:lpstr>
      <vt:lpstr>Times New Roman</vt:lpstr>
      <vt:lpstr>Arial</vt:lpstr>
      <vt:lpstr>LRV</vt:lpstr>
      <vt:lpstr>„PowerPoint“ pateiktis</vt:lpstr>
      <vt:lpstr>ĮSTATYMŲ PROJEKTŲ PAKETU SIEKIAMI TIKSLAI:</vt:lpstr>
      <vt:lpstr>I. VĮ Turto banko pertvarkymas</vt:lpstr>
      <vt:lpstr>I.I Svarbiausios įstatymų projektų nuostatos, susijusios su Turto banko vykdoma veikla </vt:lpstr>
      <vt:lpstr>  I.II Turto banko pertvarkymo tikslai  </vt:lpstr>
      <vt:lpstr>I.III Pažangesnė ir efektyvesnė valdysena - tęsiama valstybės valdomų įmonių pertvarka</vt:lpstr>
      <vt:lpstr>I.IV Centralizuoto VNT valdymo veiklos kontrolės įrankiai </vt:lpstr>
      <vt:lpstr>I.V Turto banko funkcijos ir jų finansavimas po pertvarkymo</vt:lpstr>
      <vt:lpstr> II. Laipsniška centralizuoto valstybės NT valdymo principų įgyvendinimo tąsa </vt:lpstr>
      <vt:lpstr>II.I Naujos siūlomos nuostatos dėl valstybės NT centralizuoto valdymo modelio </vt:lpstr>
      <vt:lpstr> III. Esamos valstybės turto valdymo, naudojimo ir disponavimo juo teisinio reguliavimo tobulinimas  </vt:lpstr>
      <vt:lpstr>III.I Siūlomos nuostatos dėl teisinio reguliavimo tobulinimo </vt:lpstr>
      <vt:lpstr>III.II Siūlomos nuostatos dėl teisinio reguliavimo tobulinimo </vt:lpstr>
      <vt:lpstr>„PowerPoint“ pateiktis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FM</dc:creator>
  <cp:lastModifiedBy>GEDRIMĖ Neringa</cp:lastModifiedBy>
  <cp:revision>9</cp:revision>
  <cp:lastPrinted>2017-06-01T14:11:30Z</cp:lastPrinted>
  <dcterms:modified xsi:type="dcterms:W3CDTF">2026-04-28T07:48:16Z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ContentTypeId">
    <vt:lpwstr>0x01010030D9DBA0AD9F4678BDDB4D5C3B1BB0E200DC267EE0039D4D42B212B402AF75EC0F</vt:lpwstr>
  </property>
</Properties>
</file>