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s/slide8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3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Slides/notesSlide7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Masters/slideMaster1.xml" ContentType="application/vnd.openxmlformats-officedocument.presentationml.slideMaster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notesMasters/notesMaster1.xml" ContentType="application/vnd.openxmlformats-officedocument.presentationml.notesMaster+xml"/>
  <Override PartName="/ppt/charts/style1.xml" ContentType="application/vnd.ms-office.chartstyle+xml"/>
  <Override PartName="/ppt/charts/chart1.xml" ContentType="application/vnd.openxmlformats-officedocument.drawingml.chart+xml"/>
  <Override PartName="/ppt/theme/theme3.xml" ContentType="application/vnd.openxmlformats-officedocument.theme+xml"/>
  <Override PartName="/ppt/theme/theme2.xml" ContentType="application/vnd.openxmlformats-officedocument.theme+xml"/>
  <Override PartName="/ppt/theme/theme1.xml" ContentType="application/vnd.openxmlformats-officedocument.theme+xml"/>
  <Override PartName="/ppt/theme/themeOverride1.xml" ContentType="application/vnd.openxmlformats-officedocument.themeOverride+xml"/>
  <Override PartName="/ppt/charts/colors1.xml" ContentType="application/vnd.ms-office.chartcolorstyl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4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2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</p:sldIdLst>
  <p:sldSz cx="12192000" cy="6858000"/>
  <p:notesSz cx="6858000" cy="9144000"/>
  <p:defaultTextStyle>
    <a:defPPr>
      <a:defRPr lang="lt-L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9" d="100"/>
          <a:sy n="109" d="100"/>
        </p:scale>
        <p:origin x="6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18" Type="http://schemas.openxmlformats.org/officeDocument/2006/relationships/customXml" Target="../customXml/item2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20" Type="http://schemas.openxmlformats.org/officeDocument/2006/relationships/customXml" Target="../customXml/item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package" Target="../embeddings/Microsoft_Excel_Worksheet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9.414544239850707E-2"/>
          <c:y val="2.1778261129713879E-2"/>
          <c:w val="0.86102200310582755"/>
          <c:h val="0.78969900392457604"/>
        </c:manualLayout>
      </c:layout>
      <c:lineChart>
        <c:grouping val="standard"/>
        <c:varyColors val="0"/>
        <c:ser>
          <c:idx val="0"/>
          <c:order val="0"/>
          <c:tx>
            <c:strRef>
              <c:f>Sheet1!$C$1</c:f>
              <c:strCache>
                <c:ptCount val="1"/>
                <c:pt idx="0">
                  <c:v>Kompiuterių skaičius</c:v>
                </c:pt>
              </c:strCache>
            </c:strRef>
          </c:tx>
          <c:spPr>
            <a:ln w="38100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dLbls>
            <c:delete val="1"/>
          </c:dLbls>
          <c:cat>
            <c:numRef>
              <c:f>Sheet1!$A$2:$A$16</c:f>
              <c:numCache>
                <c:formatCode>General</c:formatCode>
                <c:ptCount val="15"/>
                <c:pt idx="0">
                  <c:v>2006</c:v>
                </c:pt>
                <c:pt idx="1">
                  <c:v>2007</c:v>
                </c:pt>
                <c:pt idx="2">
                  <c:v>2008</c:v>
                </c:pt>
                <c:pt idx="3">
                  <c:v>2009</c:v>
                </c:pt>
                <c:pt idx="4">
                  <c:v>2010</c:v>
                </c:pt>
                <c:pt idx="5">
                  <c:v>2011</c:v>
                </c:pt>
                <c:pt idx="6">
                  <c:v>2012</c:v>
                </c:pt>
                <c:pt idx="7">
                  <c:v>2013</c:v>
                </c:pt>
                <c:pt idx="8">
                  <c:v>2014</c:v>
                </c:pt>
                <c:pt idx="9">
                  <c:v>2015</c:v>
                </c:pt>
                <c:pt idx="10">
                  <c:v>2016</c:v>
                </c:pt>
                <c:pt idx="11">
                  <c:v>2017</c:v>
                </c:pt>
                <c:pt idx="12">
                  <c:v>2018</c:v>
                </c:pt>
                <c:pt idx="13">
                  <c:v>2019</c:v>
                </c:pt>
                <c:pt idx="14">
                  <c:v>2020</c:v>
                </c:pt>
              </c:numCache>
            </c:numRef>
          </c:cat>
          <c:val>
            <c:numRef>
              <c:f>Sheet1!$C$2:$C$16</c:f>
              <c:numCache>
                <c:formatCode>General</c:formatCode>
                <c:ptCount val="15"/>
                <c:pt idx="0">
                  <c:v>45052</c:v>
                </c:pt>
                <c:pt idx="1">
                  <c:v>47693</c:v>
                </c:pt>
                <c:pt idx="2">
                  <c:v>53519</c:v>
                </c:pt>
                <c:pt idx="3">
                  <c:v>55557</c:v>
                </c:pt>
                <c:pt idx="4">
                  <c:v>64020</c:v>
                </c:pt>
                <c:pt idx="5">
                  <c:v>71320</c:v>
                </c:pt>
                <c:pt idx="6">
                  <c:v>76029</c:v>
                </c:pt>
                <c:pt idx="7">
                  <c:v>77242</c:v>
                </c:pt>
                <c:pt idx="8">
                  <c:v>78978</c:v>
                </c:pt>
                <c:pt idx="9">
                  <c:v>86483</c:v>
                </c:pt>
                <c:pt idx="10">
                  <c:v>88118</c:v>
                </c:pt>
                <c:pt idx="11">
                  <c:v>90110</c:v>
                </c:pt>
                <c:pt idx="12">
                  <c:v>95734</c:v>
                </c:pt>
                <c:pt idx="13">
                  <c:v>102177</c:v>
                </c:pt>
                <c:pt idx="14">
                  <c:v>127453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1830-4099-88C8-02F652F77EE9}"/>
            </c:ext>
          </c:extLst>
        </c:ser>
        <c:ser>
          <c:idx val="6"/>
          <c:order val="3"/>
          <c:tx>
            <c:strRef>
              <c:f>Sheet1!$H$1</c:f>
              <c:strCache>
                <c:ptCount val="1"/>
                <c:pt idx="0">
                  <c:v>Planšetiniai kompiuteriai</c:v>
                </c:pt>
              </c:strCache>
            </c:strRef>
          </c:tx>
          <c:spPr>
            <a:ln w="38100" cap="rnd">
              <a:solidFill>
                <a:schemeClr val="accent1">
                  <a:lumMod val="60000"/>
                </a:schemeClr>
              </a:solidFill>
              <a:round/>
            </a:ln>
            <a:effectLst/>
          </c:spPr>
          <c:marker>
            <c:symbol val="none"/>
          </c:marker>
          <c:dLbls>
            <c:delete val="1"/>
          </c:dLbls>
          <c:cat>
            <c:numRef>
              <c:f>Sheet1!$A$2:$A$16</c:f>
              <c:numCache>
                <c:formatCode>General</c:formatCode>
                <c:ptCount val="15"/>
                <c:pt idx="0">
                  <c:v>2006</c:v>
                </c:pt>
                <c:pt idx="1">
                  <c:v>2007</c:v>
                </c:pt>
                <c:pt idx="2">
                  <c:v>2008</c:v>
                </c:pt>
                <c:pt idx="3">
                  <c:v>2009</c:v>
                </c:pt>
                <c:pt idx="4">
                  <c:v>2010</c:v>
                </c:pt>
                <c:pt idx="5">
                  <c:v>2011</c:v>
                </c:pt>
                <c:pt idx="6">
                  <c:v>2012</c:v>
                </c:pt>
                <c:pt idx="7">
                  <c:v>2013</c:v>
                </c:pt>
                <c:pt idx="8">
                  <c:v>2014</c:v>
                </c:pt>
                <c:pt idx="9">
                  <c:v>2015</c:v>
                </c:pt>
                <c:pt idx="10">
                  <c:v>2016</c:v>
                </c:pt>
                <c:pt idx="11">
                  <c:v>2017</c:v>
                </c:pt>
                <c:pt idx="12">
                  <c:v>2018</c:v>
                </c:pt>
                <c:pt idx="13">
                  <c:v>2019</c:v>
                </c:pt>
                <c:pt idx="14">
                  <c:v>2020</c:v>
                </c:pt>
              </c:numCache>
            </c:numRef>
          </c:cat>
          <c:val>
            <c:numRef>
              <c:f>Sheet1!$H$2:$H$16</c:f>
              <c:numCache>
                <c:formatCode>General</c:formatCode>
                <c:ptCount val="15"/>
                <c:pt idx="8">
                  <c:v>1520</c:v>
                </c:pt>
                <c:pt idx="9">
                  <c:v>7817</c:v>
                </c:pt>
                <c:pt idx="10" formatCode="#,##0">
                  <c:v>9521</c:v>
                </c:pt>
                <c:pt idx="11">
                  <c:v>11584</c:v>
                </c:pt>
                <c:pt idx="12" formatCode="#,##0">
                  <c:v>15033</c:v>
                </c:pt>
                <c:pt idx="13">
                  <c:v>15181</c:v>
                </c:pt>
                <c:pt idx="14">
                  <c:v>47217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1830-4099-88C8-02F652F77EE9}"/>
            </c:ext>
          </c:extLst>
        </c:ser>
        <c:ser>
          <c:idx val="2"/>
          <c:order val="4"/>
          <c:tx>
            <c:strRef>
              <c:f>Sheet1!$J$1</c:f>
              <c:strCache>
                <c:ptCount val="1"/>
                <c:pt idx="0">
                  <c:v>Senesni nei 4 metai</c:v>
                </c:pt>
              </c:strCache>
              <c:extLst xmlns:c15="http://schemas.microsoft.com/office/drawing/2012/chart"/>
            </c:strRef>
          </c:tx>
          <c:spPr>
            <a:ln w="38100" cap="rnd">
              <a:solidFill>
                <a:schemeClr val="accent3"/>
              </a:solidFill>
              <a:round/>
            </a:ln>
            <a:effectLst/>
          </c:spPr>
          <c:marker>
            <c:symbol val="none"/>
          </c:marker>
          <c:dLbls>
            <c:delete val="1"/>
          </c:dLbls>
          <c:cat>
            <c:numRef>
              <c:f>Sheet1!$A$2:$A$16</c:f>
              <c:numCache>
                <c:formatCode>General</c:formatCode>
                <c:ptCount val="15"/>
                <c:pt idx="0">
                  <c:v>2006</c:v>
                </c:pt>
                <c:pt idx="1">
                  <c:v>2007</c:v>
                </c:pt>
                <c:pt idx="2">
                  <c:v>2008</c:v>
                </c:pt>
                <c:pt idx="3">
                  <c:v>2009</c:v>
                </c:pt>
                <c:pt idx="4">
                  <c:v>2010</c:v>
                </c:pt>
                <c:pt idx="5">
                  <c:v>2011</c:v>
                </c:pt>
                <c:pt idx="6">
                  <c:v>2012</c:v>
                </c:pt>
                <c:pt idx="7">
                  <c:v>2013</c:v>
                </c:pt>
                <c:pt idx="8">
                  <c:v>2014</c:v>
                </c:pt>
                <c:pt idx="9">
                  <c:v>2015</c:v>
                </c:pt>
                <c:pt idx="10">
                  <c:v>2016</c:v>
                </c:pt>
                <c:pt idx="11">
                  <c:v>2017</c:v>
                </c:pt>
                <c:pt idx="12">
                  <c:v>2018</c:v>
                </c:pt>
                <c:pt idx="13">
                  <c:v>2019</c:v>
                </c:pt>
                <c:pt idx="14">
                  <c:v>2020</c:v>
                </c:pt>
              </c:numCache>
              <c:extLst xmlns:c15="http://schemas.microsoft.com/office/drawing/2012/chart"/>
            </c:numRef>
          </c:cat>
          <c:val>
            <c:numRef>
              <c:f>Sheet1!$J$2:$J$16</c:f>
              <c:numCache>
                <c:formatCode>General</c:formatCode>
                <c:ptCount val="15"/>
                <c:pt idx="8">
                  <c:v>48681</c:v>
                </c:pt>
                <c:pt idx="9">
                  <c:v>53448</c:v>
                </c:pt>
                <c:pt idx="10" formatCode="#,##0">
                  <c:v>55596</c:v>
                </c:pt>
                <c:pt idx="11">
                  <c:v>56697</c:v>
                </c:pt>
                <c:pt idx="12" formatCode="#,##0">
                  <c:v>56369</c:v>
                </c:pt>
                <c:pt idx="13">
                  <c:v>56802</c:v>
                </c:pt>
                <c:pt idx="14">
                  <c:v>59328</c:v>
                </c:pt>
              </c:numCache>
              <c:extLst xmlns:c15="http://schemas.microsoft.com/office/drawing/2012/chart"/>
            </c:numRef>
          </c:val>
          <c:smooth val="0"/>
          <c:extLst xmlns:c15="http://schemas.microsoft.com/office/drawing/2012/chart">
            <c:ext xmlns:c16="http://schemas.microsoft.com/office/drawing/2014/chart" uri="{C3380CC4-5D6E-409C-BE32-E72D297353CC}">
              <c16:uniqueId val="{00000002-1830-4099-88C8-02F652F77EE9}"/>
            </c:ext>
          </c:extLst>
        </c:ser>
        <c:ser>
          <c:idx val="4"/>
          <c:order val="5"/>
          <c:tx>
            <c:strRef>
              <c:f>Sheet1!$G$1</c:f>
              <c:strCache>
                <c:ptCount val="1"/>
                <c:pt idx="0">
                  <c:v>Nešiojamieji kompiuteriai</c:v>
                </c:pt>
              </c:strCache>
            </c:strRef>
          </c:tx>
          <c:spPr>
            <a:ln w="38100" cap="rnd">
              <a:solidFill>
                <a:schemeClr val="accent5"/>
              </a:solidFill>
              <a:round/>
            </a:ln>
            <a:effectLst/>
          </c:spPr>
          <c:marker>
            <c:symbol val="none"/>
          </c:marker>
          <c:dLbls>
            <c:delete val="1"/>
          </c:dLbls>
          <c:val>
            <c:numRef>
              <c:f>Sheet1!$G$2:$G$16</c:f>
              <c:numCache>
                <c:formatCode>General</c:formatCode>
                <c:ptCount val="15"/>
                <c:pt idx="0">
                  <c:v>1547</c:v>
                </c:pt>
                <c:pt idx="1">
                  <c:v>2181</c:v>
                </c:pt>
                <c:pt idx="2">
                  <c:v>2793</c:v>
                </c:pt>
                <c:pt idx="3">
                  <c:v>4489</c:v>
                </c:pt>
                <c:pt idx="4">
                  <c:v>8665</c:v>
                </c:pt>
                <c:pt idx="5">
                  <c:v>11278</c:v>
                </c:pt>
                <c:pt idx="6">
                  <c:v>13186</c:v>
                </c:pt>
                <c:pt idx="7">
                  <c:v>14128</c:v>
                </c:pt>
                <c:pt idx="8">
                  <c:v>14928</c:v>
                </c:pt>
                <c:pt idx="9">
                  <c:v>17226</c:v>
                </c:pt>
                <c:pt idx="10">
                  <c:v>18391</c:v>
                </c:pt>
                <c:pt idx="11">
                  <c:v>19590</c:v>
                </c:pt>
                <c:pt idx="12">
                  <c:v>23015</c:v>
                </c:pt>
                <c:pt idx="13">
                  <c:v>23223</c:v>
                </c:pt>
                <c:pt idx="14">
                  <c:v>32753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1830-4099-88C8-02F652F77EE9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smooth val="0"/>
        <c:axId val="55786112"/>
        <c:axId val="55808384"/>
        <c:extLst>
          <c:ext xmlns:c15="http://schemas.microsoft.com/office/drawing/2012/chart" uri="{02D57815-91ED-43cb-92C2-25804820EDAC}">
            <c15:filteredLineSeries>
              <c15:ser>
                <c:idx val="3"/>
                <c:order val="1"/>
                <c:tx>
                  <c:strRef>
                    <c:extLst>
                      <c:ext uri="{02D57815-91ED-43cb-92C2-25804820EDAC}">
                        <c15:formulaRef>
                          <c15:sqref>Sheet1!$F$1</c15:sqref>
                        </c15:formulaRef>
                      </c:ext>
                    </c:extLst>
                    <c:strCache>
                      <c:ptCount val="1"/>
                      <c:pt idx="0">
                        <c:v>Prijungtų prie Interneto</c:v>
                      </c:pt>
                    </c:strCache>
                  </c:strRef>
                </c:tx>
                <c:spPr>
                  <a:ln w="38100" cap="rnd">
                    <a:solidFill>
                      <a:schemeClr val="accent4"/>
                    </a:solidFill>
                    <a:round/>
                  </a:ln>
                  <a:effectLst/>
                </c:spPr>
                <c:marker>
                  <c:symbol val="none"/>
                </c:marker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900" b="0" i="0" u="none" strike="noStrike" kern="1200" baseline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lt-LT"/>
                    </a:p>
                  </c:txPr>
                  <c:dLblPos val="ctr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0"/>
                  <c:extLst>
                    <c:ext uri="{CE6537A1-D6FC-4f65-9D91-7224C49458BB}">
                      <c15:showLeaderLines val="1"/>
                      <c15:leaderLines>
                        <c:spPr>
                          <a:ln w="9525">
                            <a:solidFill>
                              <a:schemeClr val="tx1">
                                <a:lumMod val="35000"/>
                                <a:lumOff val="65000"/>
                              </a:schemeClr>
                            </a:solidFill>
                          </a:ln>
                          <a:effectLst/>
                        </c:spPr>
                      </c15:leaderLines>
                    </c:ext>
                  </c:extLst>
                </c:dLbls>
                <c:cat>
                  <c:numRef>
                    <c:extLst>
                      <c:ext uri="{02D57815-91ED-43cb-92C2-25804820EDAC}">
                        <c15:formulaRef>
                          <c15:sqref>Sheet1!$A$2:$A$16</c15:sqref>
                        </c15:formulaRef>
                      </c:ext>
                    </c:extLst>
                    <c:numCache>
                      <c:formatCode>General</c:formatCode>
                      <c:ptCount val="15"/>
                      <c:pt idx="0">
                        <c:v>2006</c:v>
                      </c:pt>
                      <c:pt idx="1">
                        <c:v>2007</c:v>
                      </c:pt>
                      <c:pt idx="2">
                        <c:v>2008</c:v>
                      </c:pt>
                      <c:pt idx="3">
                        <c:v>2009</c:v>
                      </c:pt>
                      <c:pt idx="4">
                        <c:v>2010</c:v>
                      </c:pt>
                      <c:pt idx="5">
                        <c:v>2011</c:v>
                      </c:pt>
                      <c:pt idx="6">
                        <c:v>2012</c:v>
                      </c:pt>
                      <c:pt idx="7">
                        <c:v>2013</c:v>
                      </c:pt>
                      <c:pt idx="8">
                        <c:v>2014</c:v>
                      </c:pt>
                      <c:pt idx="9">
                        <c:v>2015</c:v>
                      </c:pt>
                      <c:pt idx="10">
                        <c:v>2016</c:v>
                      </c:pt>
                      <c:pt idx="11">
                        <c:v>2017</c:v>
                      </c:pt>
                      <c:pt idx="12">
                        <c:v>2018</c:v>
                      </c:pt>
                      <c:pt idx="13">
                        <c:v>2019</c:v>
                      </c:pt>
                      <c:pt idx="14">
                        <c:v>2020</c:v>
                      </c:pt>
                    </c:numCache>
                  </c:numRef>
                </c:cat>
                <c:val>
                  <c:numRef>
                    <c:extLst>
                      <c:ext uri="{02D57815-91ED-43cb-92C2-25804820EDAC}">
                        <c15:formulaRef>
                          <c15:sqref>Sheet1!$F$2:$F$16</c15:sqref>
                        </c15:formulaRef>
                      </c:ext>
                    </c:extLst>
                    <c:numCache>
                      <c:formatCode>General</c:formatCode>
                      <c:ptCount val="15"/>
                      <c:pt idx="0">
                        <c:v>36266</c:v>
                      </c:pt>
                      <c:pt idx="1">
                        <c:v>39658</c:v>
                      </c:pt>
                      <c:pt idx="2">
                        <c:v>45576</c:v>
                      </c:pt>
                      <c:pt idx="3">
                        <c:v>48178</c:v>
                      </c:pt>
                      <c:pt idx="4">
                        <c:v>56454</c:v>
                      </c:pt>
                      <c:pt idx="5">
                        <c:v>63972</c:v>
                      </c:pt>
                      <c:pt idx="6">
                        <c:v>69679</c:v>
                      </c:pt>
                      <c:pt idx="7">
                        <c:v>71248</c:v>
                      </c:pt>
                      <c:pt idx="8">
                        <c:v>73446</c:v>
                      </c:pt>
                      <c:pt idx="9">
                        <c:v>80533</c:v>
                      </c:pt>
                      <c:pt idx="10">
                        <c:v>82447</c:v>
                      </c:pt>
                      <c:pt idx="11">
                        <c:v>85017</c:v>
                      </c:pt>
                      <c:pt idx="12">
                        <c:v>89442</c:v>
                      </c:pt>
                      <c:pt idx="13">
                        <c:v>90267</c:v>
                      </c:pt>
                      <c:pt idx="14">
                        <c:v>110981</c:v>
                      </c:pt>
                    </c:numCache>
                  </c:numRef>
                </c:val>
                <c:smooth val="0"/>
                <c:extLst>
                  <c:ext xmlns:c16="http://schemas.microsoft.com/office/drawing/2014/chart" uri="{C3380CC4-5D6E-409C-BE32-E72D297353CC}">
                    <c16:uniqueId val="{00000004-1830-4099-88C8-02F652F77EE9}"/>
                  </c:ext>
                </c:extLst>
              </c15:ser>
            </c15:filteredLineSeries>
            <c15:filteredLineSeries>
              <c15:ser>
                <c:idx val="5"/>
                <c:order val="2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Sheet1!$K$1</c15:sqref>
                        </c15:formulaRef>
                      </c:ext>
                    </c:extLst>
                    <c:strCache>
                      <c:ptCount val="1"/>
                      <c:pt idx="0">
                        <c:v>Kompiuterizuotos mokytojų darbo vietos </c:v>
                      </c:pt>
                    </c:strCache>
                  </c:strRef>
                </c:tx>
                <c:spPr>
                  <a:ln w="38100" cap="rnd">
                    <a:solidFill>
                      <a:schemeClr val="accent6"/>
                    </a:solidFill>
                    <a:round/>
                  </a:ln>
                  <a:effectLst/>
                </c:spPr>
                <c:marker>
                  <c:symbol val="none"/>
                </c:marker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900" b="0" i="0" u="none" strike="noStrike" kern="1200" baseline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lt-LT"/>
                    </a:p>
                  </c:txPr>
                  <c:dLblPos val="ctr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0"/>
                  <c:extLst xmlns:c15="http://schemas.microsoft.com/office/drawing/2012/chart">
                    <c:ext xmlns:c15="http://schemas.microsoft.com/office/drawing/2012/chart" uri="{CE6537A1-D6FC-4f65-9D91-7224C49458BB}">
                      <c15:showLeaderLines val="1"/>
                      <c15:leaderLines>
                        <c:spPr>
                          <a:ln w="9525">
                            <a:solidFill>
                              <a:schemeClr val="tx1">
                                <a:lumMod val="35000"/>
                                <a:lumOff val="65000"/>
                              </a:schemeClr>
                            </a:solidFill>
                          </a:ln>
                          <a:effectLst/>
                        </c:spPr>
                      </c15:leaderLines>
                    </c:ext>
                  </c:extLst>
                </c:dLbls>
                <c:cat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Sheet1!$A$2:$A$16</c15:sqref>
                        </c15:formulaRef>
                      </c:ext>
                    </c:extLst>
                    <c:numCache>
                      <c:formatCode>General</c:formatCode>
                      <c:ptCount val="15"/>
                      <c:pt idx="0">
                        <c:v>2006</c:v>
                      </c:pt>
                      <c:pt idx="1">
                        <c:v>2007</c:v>
                      </c:pt>
                      <c:pt idx="2">
                        <c:v>2008</c:v>
                      </c:pt>
                      <c:pt idx="3">
                        <c:v>2009</c:v>
                      </c:pt>
                      <c:pt idx="4">
                        <c:v>2010</c:v>
                      </c:pt>
                      <c:pt idx="5">
                        <c:v>2011</c:v>
                      </c:pt>
                      <c:pt idx="6">
                        <c:v>2012</c:v>
                      </c:pt>
                      <c:pt idx="7">
                        <c:v>2013</c:v>
                      </c:pt>
                      <c:pt idx="8">
                        <c:v>2014</c:v>
                      </c:pt>
                      <c:pt idx="9">
                        <c:v>2015</c:v>
                      </c:pt>
                      <c:pt idx="10">
                        <c:v>2016</c:v>
                      </c:pt>
                      <c:pt idx="11">
                        <c:v>2017</c:v>
                      </c:pt>
                      <c:pt idx="12">
                        <c:v>2018</c:v>
                      </c:pt>
                      <c:pt idx="13">
                        <c:v>2019</c:v>
                      </c:pt>
                      <c:pt idx="14">
                        <c:v>2020</c:v>
                      </c:pt>
                    </c:numCache>
                  </c:num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Sheet1!$K$2:$K$16</c15:sqref>
                        </c15:formulaRef>
                      </c:ext>
                    </c:extLst>
                    <c:numCache>
                      <c:formatCode>General</c:formatCode>
                      <c:ptCount val="15"/>
                      <c:pt idx="2">
                        <c:v>4972</c:v>
                      </c:pt>
                      <c:pt idx="3">
                        <c:v>5951</c:v>
                      </c:pt>
                      <c:pt idx="4">
                        <c:v>9414</c:v>
                      </c:pt>
                      <c:pt idx="5">
                        <c:v>12755</c:v>
                      </c:pt>
                      <c:pt idx="6">
                        <c:v>14451</c:v>
                      </c:pt>
                      <c:pt idx="7">
                        <c:v>15361</c:v>
                      </c:pt>
                      <c:pt idx="8">
                        <c:v>16501</c:v>
                      </c:pt>
                      <c:pt idx="9">
                        <c:v>17434</c:v>
                      </c:pt>
                      <c:pt idx="10">
                        <c:v>17951</c:v>
                      </c:pt>
                      <c:pt idx="11">
                        <c:v>18157</c:v>
                      </c:pt>
                      <c:pt idx="12">
                        <c:v>18519</c:v>
                      </c:pt>
                      <c:pt idx="13">
                        <c:v>18700</c:v>
                      </c:pt>
                      <c:pt idx="14">
                        <c:v>20459</c:v>
                      </c:pt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5-1830-4099-88C8-02F652F77EE9}"/>
                  </c:ext>
                </c:extLst>
              </c15:ser>
            </c15:filteredLineSeries>
          </c:ext>
        </c:extLst>
      </c:lineChart>
      <c:catAx>
        <c:axId val="5578611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cap="none" spc="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lt-LT"/>
          </a:p>
        </c:txPr>
        <c:crossAx val="55808384"/>
        <c:crosses val="autoZero"/>
        <c:auto val="1"/>
        <c:lblAlgn val="ctr"/>
        <c:lblOffset val="100"/>
        <c:noMultiLvlLbl val="0"/>
      </c:catAx>
      <c:valAx>
        <c:axId val="5580838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min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in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lt-LT"/>
          </a:p>
        </c:txPr>
        <c:crossAx val="5578611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lt-LT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lt-LT"/>
    </a:p>
  </c:txPr>
  <c:externalData r:id="rId4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35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b="0" kern="1200" cap="none" spc="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dk1">
          <a:lumMod val="15000"/>
          <a:lumOff val="85000"/>
        </a:schemeClr>
      </a:solidFill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8100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Marker>
  <cs:dataPointMarkerLayout symbol="circle" size="8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ajor">
      <a:schemeClr val="tx1">
        <a:lumMod val="65000"/>
        <a:lumOff val="35000"/>
      </a:schemeClr>
    </cs:fontRef>
    <cs:defRPr sz="2000" b="0" kern="1200" cap="none" spc="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round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09E568-B2E7-4ED4-8145-3E947F93861C}" type="datetimeFigureOut">
              <a:rPr lang="en-US" smtClean="0"/>
              <a:t>6/15/2021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143BC4-E14F-4E81-BA72-318EFA1978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80928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1CDB7C4-F462-438A-9E66-E9B6E4794A1F}" type="slidenum">
              <a:rPr kumimoji="0" lang="lt-L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lt-L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907918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lt-LT" dirty="0" smtClean="0">
              <a:solidFill>
                <a:schemeClr val="tx1"/>
              </a:solidFill>
            </a:endParaRPr>
          </a:p>
          <a:p>
            <a:endParaRPr lang="lt-L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1CDB7C4-F462-438A-9E66-E9B6E4794A1F}" type="slidenum">
              <a:rPr kumimoji="0" lang="lt-L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lt-L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579894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1CDB7C4-F462-438A-9E66-E9B6E4794A1F}" type="slidenum">
              <a:rPr kumimoji="0" lang="lt-L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lt-L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55003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1CDB7C4-F462-438A-9E66-E9B6E4794A1F}" type="slidenum">
              <a:rPr kumimoji="0" lang="lt-L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lt-L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469890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g588e116c00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lang="en-US" sz="11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noProof="0" dirty="0"/>
          </a:p>
        </p:txBody>
      </p:sp>
      <p:sp>
        <p:nvSpPr>
          <p:cNvPr id="129" name="Google Shape;129;g588e116c00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66352019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1CDB7C4-F462-438A-9E66-E9B6E4794A1F}" type="slidenum">
              <a:rPr kumimoji="0" lang="lt-L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lt-L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414809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1CDB7C4-F462-438A-9E66-E9B6E4794A1F}" type="slidenum">
              <a:rPr kumimoji="0" lang="lt-L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lt-L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423219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cid:part3.E495B1AF.A7FB6828@nsa.smm.lt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cid:part3.E495B1AF.A7FB6828@nsa.smm.lt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cid:part3.E495B1AF.A7FB6828@nsa.smm.lt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cid:part3.E495B1AF.A7FB6828@nsa.smm.lt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cid:part3.E495B1AF.A7FB6828@nsa.smm.lt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cid:part3.E495B1AF.A7FB6828@nsa.smm.lt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F62D3-8208-436B-9994-C236695B2857}" type="datetimeFigureOut">
              <a:rPr lang="en-US" smtClean="0"/>
              <a:t>6/15/2021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2207F-73B1-436F-962E-96A5825E3B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80149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F62D3-8208-436B-9994-C236695B2857}" type="datetimeFigureOut">
              <a:rPr lang="en-US" smtClean="0"/>
              <a:t>6/15/2021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2207F-73B1-436F-962E-96A5825E3B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25377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F62D3-8208-436B-9994-C236695B2857}" type="datetimeFigureOut">
              <a:rPr lang="en-US" smtClean="0"/>
              <a:t>6/15/2021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2207F-73B1-436F-962E-96A5825E3B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36210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F62D3-8208-436B-9994-C236695B2857}" type="datetimeFigureOut">
              <a:rPr lang="en-US" smtClean="0"/>
              <a:t>6/15/2021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2207F-73B1-436F-962E-96A5825E3B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83206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F62D3-8208-436B-9994-C236695B2857}" type="datetimeFigureOut">
              <a:rPr lang="en-US" smtClean="0"/>
              <a:t>6/15/2021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2207F-73B1-436F-962E-96A5825E3B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25782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F62D3-8208-436B-9994-C236695B2857}" type="datetimeFigureOut">
              <a:rPr lang="en-US" smtClean="0"/>
              <a:t>6/15/2021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2207F-73B1-436F-962E-96A5825E3B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09644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F62D3-8208-436B-9994-C236695B2857}" type="datetimeFigureOut">
              <a:rPr lang="en-US" smtClean="0"/>
              <a:t>6/15/2021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2207F-73B1-436F-962E-96A5825E3B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2508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F62D3-8208-436B-9994-C236695B2857}" type="datetimeFigureOut">
              <a:rPr lang="en-US" smtClean="0"/>
              <a:t>6/15/2021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2207F-73B1-436F-962E-96A5825E3B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0153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F62D3-8208-436B-9994-C236695B2857}" type="datetimeFigureOut">
              <a:rPr lang="en-US" smtClean="0"/>
              <a:t>6/15/2021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2207F-73B1-436F-962E-96A5825E3B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03143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F62D3-8208-436B-9994-C236695B2857}" type="datetimeFigureOut">
              <a:rPr lang="en-US" smtClean="0"/>
              <a:t>6/15/2021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2207F-73B1-436F-962E-96A5825E3B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56018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F62D3-8208-436B-9994-C236695B2857}" type="datetimeFigureOut">
              <a:rPr lang="en-US" smtClean="0"/>
              <a:t>6/15/2021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2207F-73B1-436F-962E-96A5825E3B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919667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>
            <a:normAutofit/>
          </a:bodyPr>
          <a:lstStyle>
            <a:lvl1pPr>
              <a:defRPr sz="5400" b="1">
                <a:solidFill>
                  <a:srgbClr val="2E6B2B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lt-LT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rgbClr val="2F6335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14165" y="6492875"/>
            <a:ext cx="2743200" cy="365125"/>
          </a:xfrm>
          <a:prstGeom prst="rect">
            <a:avLst/>
          </a:prstGeom>
        </p:spPr>
        <p:txBody>
          <a:bodyPr/>
          <a:lstStyle>
            <a:lvl1pPr algn="ctr">
              <a:defRPr sz="1800">
                <a:solidFill>
                  <a:srgbClr val="2F6335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DD6C911-8732-43D8-AC5B-CC49A5FFAD5E}" type="datetime1">
              <a:rPr kumimoji="0" lang="lt-LT" sz="1800" b="0" i="0" u="none" strike="noStrike" kern="1200" cap="none" spc="0" normalizeH="0" baseline="0" noProof="0" smtClean="0">
                <a:ln>
                  <a:noFill/>
                </a:ln>
                <a:solidFill>
                  <a:srgbClr val="2F6335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2021-06-15</a:t>
            </a:fld>
            <a:endParaRPr kumimoji="0" lang="lt-LT" sz="1800" b="0" i="0" u="none" strike="noStrike" kern="1200" cap="none" spc="0" normalizeH="0" baseline="0" noProof="0" dirty="0">
              <a:ln>
                <a:noFill/>
              </a:ln>
              <a:solidFill>
                <a:srgbClr val="2F6335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11304" y="6097042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2400">
                <a:solidFill>
                  <a:srgbClr val="2F6335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t-LT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F6335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Vilnius</a:t>
            </a:r>
            <a:endParaRPr kumimoji="0" lang="lt-LT" sz="2400" b="0" i="0" u="none" strike="noStrike" kern="1200" cap="none" spc="0" normalizeH="0" baseline="0" noProof="0" dirty="0">
              <a:ln>
                <a:noFill/>
              </a:ln>
              <a:solidFill>
                <a:srgbClr val="2F6335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7" name="Picture 6" descr="cid:part3.E495B1AF.A7FB6828@nsa.smm.lt">
            <a:extLst>
              <a:ext uri="{FF2B5EF4-FFF2-40B4-BE49-F238E27FC236}">
                <a16:creationId xmlns:a16="http://schemas.microsoft.com/office/drawing/2014/main" id="{C38DDABB-6A6B-8541-B987-040EB0142330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r:link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603" y="239713"/>
            <a:ext cx="247650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948123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 baseline="0">
                <a:solidFill>
                  <a:srgbClr val="2F6335"/>
                </a:solidFill>
              </a:defRPr>
            </a:lvl1pPr>
          </a:lstStyle>
          <a:p>
            <a:r>
              <a:rPr lang="lt-LT" b="1" dirty="0" smtClean="0">
                <a:solidFill>
                  <a:srgbClr val="2F6335"/>
                </a:solidFill>
              </a:rPr>
              <a:t> </a:t>
            </a:r>
            <a:r>
              <a:rPr lang="en-US" dirty="0" smtClean="0"/>
              <a:t>Click to edit Master title style</a:t>
            </a:r>
            <a:endParaRPr lang="lt-LT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lt-LT" dirty="0"/>
          </a:p>
        </p:txBody>
      </p:sp>
      <p:pic>
        <p:nvPicPr>
          <p:cNvPr id="7" name="Picture 6" descr="cid:part3.E495B1AF.A7FB6828@nsa.smm.lt">
            <a:extLst>
              <a:ext uri="{FF2B5EF4-FFF2-40B4-BE49-F238E27FC236}">
                <a16:creationId xmlns:a16="http://schemas.microsoft.com/office/drawing/2014/main" id="{C38DDABB-6A6B-8541-B987-040EB0142330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r:link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271" y="121180"/>
            <a:ext cx="1406950" cy="454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9156520" y="6356350"/>
            <a:ext cx="27432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030F489-3BE4-4394-B3A6-A281D9EB78C5}" type="slidenum">
              <a:rPr kumimoji="0" lang="lt-LT" sz="1800" b="0" i="0" u="none" strike="noStrike" kern="1200" cap="none" spc="0" normalizeH="0" baseline="0" noProof="0" smtClean="0">
                <a:ln>
                  <a:noFill/>
                </a:ln>
                <a:solidFill>
                  <a:srgbClr val="2F6335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lt-LT" sz="1800" b="0" i="0" u="none" strike="noStrike" kern="1200" cap="none" spc="0" normalizeH="0" baseline="0" noProof="0">
              <a:ln>
                <a:noFill/>
              </a:ln>
              <a:solidFill>
                <a:srgbClr val="2F6335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722337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rgbClr val="2F6335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lt-LT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>
                <a:solidFill>
                  <a:srgbClr val="2F6335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lt-LT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>
                <a:solidFill>
                  <a:srgbClr val="2F6335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lt-LT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197464" y="6356350"/>
            <a:ext cx="2743200" cy="365125"/>
          </a:xfrm>
        </p:spPr>
        <p:txBody>
          <a:bodyPr/>
          <a:lstStyle>
            <a:lvl1pPr>
              <a:defRPr sz="1800">
                <a:solidFill>
                  <a:srgbClr val="2F6335"/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030F489-3BE4-4394-B3A6-A281D9EB78C5}" type="slidenum">
              <a:rPr kumimoji="0" lang="lt-LT" sz="1800" b="0" i="0" u="none" strike="noStrike" kern="1200" cap="none" spc="0" normalizeH="0" baseline="0" noProof="0" smtClean="0">
                <a:ln>
                  <a:noFill/>
                </a:ln>
                <a:solidFill>
                  <a:srgbClr val="2F6335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lt-LT" sz="1800" b="0" i="0" u="none" strike="noStrike" kern="1200" cap="none" spc="0" normalizeH="0" baseline="0" noProof="0">
              <a:ln>
                <a:noFill/>
              </a:ln>
              <a:solidFill>
                <a:srgbClr val="2F6335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8" name="Picture 7" descr="cid:part3.E495B1AF.A7FB6828@nsa.smm.lt">
            <a:extLst>
              <a:ext uri="{FF2B5EF4-FFF2-40B4-BE49-F238E27FC236}">
                <a16:creationId xmlns:a16="http://schemas.microsoft.com/office/drawing/2014/main" id="{C38DDABB-6A6B-8541-B987-040EB0142330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r:link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271" y="121180"/>
            <a:ext cx="1406950" cy="454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44790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839788" y="365125"/>
            <a:ext cx="10515600" cy="1325563"/>
          </a:xfrm>
        </p:spPr>
        <p:txBody>
          <a:bodyPr/>
          <a:lstStyle>
            <a:lvl1pPr>
              <a:defRPr>
                <a:solidFill>
                  <a:srgbClr val="2F6335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lt-LT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1">
                <a:solidFill>
                  <a:srgbClr val="2F6335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lt-LT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1">
                <a:solidFill>
                  <a:srgbClr val="2F6335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lt-LT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9156520" y="6356350"/>
            <a:ext cx="27432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030F489-3BE4-4394-B3A6-A281D9EB78C5}" type="slidenum">
              <a:rPr kumimoji="0" lang="lt-LT" sz="1800" b="0" i="0" u="none" strike="noStrike" kern="1200" cap="none" spc="0" normalizeH="0" baseline="0" noProof="0" smtClean="0">
                <a:ln>
                  <a:noFill/>
                </a:ln>
                <a:solidFill>
                  <a:srgbClr val="2F6335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lt-LT" sz="1800" b="0" i="0" u="none" strike="noStrike" kern="1200" cap="none" spc="0" normalizeH="0" baseline="0" noProof="0">
              <a:ln>
                <a:noFill/>
              </a:ln>
              <a:solidFill>
                <a:srgbClr val="2F6335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0" name="Picture 9" descr="cid:part3.E495B1AF.A7FB6828@nsa.smm.lt">
            <a:extLst>
              <a:ext uri="{FF2B5EF4-FFF2-40B4-BE49-F238E27FC236}">
                <a16:creationId xmlns:a16="http://schemas.microsoft.com/office/drawing/2014/main" id="{C38DDABB-6A6B-8541-B987-040EB0142330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r:link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271" y="121180"/>
            <a:ext cx="1406950" cy="454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741254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839788" y="457200"/>
            <a:ext cx="3932237" cy="1600200"/>
          </a:xfrm>
        </p:spPr>
        <p:txBody>
          <a:bodyPr anchor="b">
            <a:normAutofit/>
          </a:bodyPr>
          <a:lstStyle>
            <a:lvl1pPr>
              <a:defRPr sz="2800">
                <a:solidFill>
                  <a:srgbClr val="2F6335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lt-LT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>
            <a:normAutofit/>
          </a:bodyPr>
          <a:lstStyle>
            <a:lvl1pPr>
              <a:defRPr sz="3200">
                <a:solidFill>
                  <a:srgbClr val="2F6335"/>
                </a:solidFill>
              </a:defRPr>
            </a:lvl1pPr>
            <a:lvl2pPr>
              <a:defRPr sz="3000"/>
            </a:lvl2pPr>
            <a:lvl3pPr>
              <a:defRPr sz="2800"/>
            </a:lvl3pPr>
            <a:lvl4pPr>
              <a:defRPr sz="2600"/>
            </a:lvl4pPr>
            <a:lvl5pPr>
              <a:defRPr sz="2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lt-LT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170168" y="6356350"/>
            <a:ext cx="2743200" cy="365125"/>
          </a:xfrm>
        </p:spPr>
        <p:txBody>
          <a:bodyPr/>
          <a:lstStyle>
            <a:lvl1pPr>
              <a:defRPr sz="1800">
                <a:solidFill>
                  <a:srgbClr val="2F6335"/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030F489-3BE4-4394-B3A6-A281D9EB78C5}" type="slidenum">
              <a:rPr kumimoji="0" lang="lt-LT" sz="1800" b="0" i="0" u="none" strike="noStrike" kern="1200" cap="none" spc="0" normalizeH="0" baseline="0" noProof="0" smtClean="0">
                <a:ln>
                  <a:noFill/>
                </a:ln>
                <a:solidFill>
                  <a:srgbClr val="2F6335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lt-LT" sz="1800" b="0" i="0" u="none" strike="noStrike" kern="1200" cap="none" spc="0" normalizeH="0" baseline="0" noProof="0">
              <a:ln>
                <a:noFill/>
              </a:ln>
              <a:solidFill>
                <a:srgbClr val="2F6335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8" name="Picture 7" descr="cid:part3.E495B1AF.A7FB6828@nsa.smm.lt">
            <a:extLst>
              <a:ext uri="{FF2B5EF4-FFF2-40B4-BE49-F238E27FC236}">
                <a16:creationId xmlns:a16="http://schemas.microsoft.com/office/drawing/2014/main" id="{C38DDABB-6A6B-8541-B987-040EB0142330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r:link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271" y="121180"/>
            <a:ext cx="1406950" cy="454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52457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>
                <a:solidFill>
                  <a:srgbClr val="2F6335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lt-LT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lt-LT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183816" y="6356350"/>
            <a:ext cx="2743200" cy="365125"/>
          </a:xfrm>
        </p:spPr>
        <p:txBody>
          <a:bodyPr/>
          <a:lstStyle>
            <a:lvl1pPr>
              <a:defRPr sz="1800">
                <a:solidFill>
                  <a:srgbClr val="2F6335"/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030F489-3BE4-4394-B3A6-A281D9EB78C5}" type="slidenum">
              <a:rPr kumimoji="0" lang="lt-LT" sz="1800" b="0" i="0" u="none" strike="noStrike" kern="1200" cap="none" spc="0" normalizeH="0" baseline="0" noProof="0" smtClean="0">
                <a:ln>
                  <a:noFill/>
                </a:ln>
                <a:solidFill>
                  <a:srgbClr val="2F6335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lt-LT" sz="1800" b="0" i="0" u="none" strike="noStrike" kern="1200" cap="none" spc="0" normalizeH="0" baseline="0" noProof="0">
              <a:ln>
                <a:noFill/>
              </a:ln>
              <a:solidFill>
                <a:srgbClr val="2F6335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8" name="Picture 7" descr="cid:part3.E495B1AF.A7FB6828@nsa.smm.lt">
            <a:extLst>
              <a:ext uri="{FF2B5EF4-FFF2-40B4-BE49-F238E27FC236}">
                <a16:creationId xmlns:a16="http://schemas.microsoft.com/office/drawing/2014/main" id="{C38DDABB-6A6B-8541-B987-040EB0142330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r:link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271" y="121180"/>
            <a:ext cx="1406950" cy="454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80045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7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AF62D3-8208-436B-9994-C236695B2857}" type="datetimeFigureOut">
              <a:rPr lang="en-US" smtClean="0"/>
              <a:t>6/15/2021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A2207F-73B1-436F-962E-96A5825E3B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3108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lt-L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lt-LT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lt-L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>
                <a:solidFill>
                  <a:srgbClr val="2F6335"/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030F489-3BE4-4394-B3A6-A281D9EB78C5}" type="slidenum">
              <a:rPr kumimoji="0" lang="lt-LT" sz="1800" b="0" i="0" u="none" strike="noStrike" kern="1200" cap="none" spc="0" normalizeH="0" baseline="0" noProof="0" smtClean="0">
                <a:ln>
                  <a:noFill/>
                </a:ln>
                <a:solidFill>
                  <a:srgbClr val="2F6335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lt-LT" sz="1800" b="0" i="0" u="none" strike="noStrike" kern="1200" cap="none" spc="0" normalizeH="0" baseline="0" noProof="0">
              <a:ln>
                <a:noFill/>
              </a:ln>
              <a:solidFill>
                <a:srgbClr val="2F6335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 userDrawn="1">
            <p:extLst/>
          </p:nvPr>
        </p:nvGraphicFramePr>
        <p:xfrm>
          <a:off x="0" y="-1"/>
          <a:ext cx="279400" cy="68580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9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858001">
                <a:tc>
                  <a:txBody>
                    <a:bodyPr/>
                    <a:lstStyle/>
                    <a:p>
                      <a:endParaRPr lang="lt-LT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22602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rgbClr val="2F6335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lt-L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vlkk.lt/konsultacijos/528-skaitmeninti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hyperlink" Target="https://app.powerbi.com/groups/me/reports/baee46d1-3ca7-4186-8979-f9941a245737/ReportSection39174657ee6fb3af1352?pbi_source=PowerPoint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dirty="0"/>
              <a:t>Skaitmeninis švietimas: sąlyga proveržiui bendrajame ugdyme</a:t>
            </a:r>
          </a:p>
        </p:txBody>
      </p:sp>
      <p:sp>
        <p:nvSpPr>
          <p:cNvPr id="11" name="Text Placeholder 10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lt-LT" dirty="0" smtClean="0"/>
              <a:t>Nacionalinė švietimo agentūra</a:t>
            </a:r>
          </a:p>
          <a:p>
            <a:r>
              <a:rPr lang="lt-LT" dirty="0" smtClean="0"/>
              <a:t>Direktoriaus pavaduotoja</a:t>
            </a:r>
          </a:p>
          <a:p>
            <a:r>
              <a:rPr lang="lt-LT" dirty="0" smtClean="0"/>
              <a:t>Dr. Asta Ranonytė</a:t>
            </a:r>
          </a:p>
          <a:p>
            <a:r>
              <a:rPr lang="lt-LT" dirty="0" smtClean="0"/>
              <a:t>2021 06 16</a:t>
            </a:r>
            <a:endParaRPr lang="lt-LT" dirty="0"/>
          </a:p>
        </p:txBody>
      </p:sp>
    </p:spTree>
    <p:extLst>
      <p:ext uri="{BB962C8B-B14F-4D97-AF65-F5344CB8AC3E}">
        <p14:creationId xmlns:p14="http://schemas.microsoft.com/office/powerpoint/2010/main" val="270370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dirty="0" smtClean="0"/>
              <a:t>Skaitmeninis švietimas</a:t>
            </a:r>
            <a:endParaRPr lang="lt-LT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199" y="1825625"/>
            <a:ext cx="10134601" cy="4351338"/>
          </a:xfrm>
        </p:spPr>
        <p:txBody>
          <a:bodyPr>
            <a:normAutofit/>
          </a:bodyPr>
          <a:lstStyle/>
          <a:p>
            <a:r>
              <a:rPr lang="lt-LT" b="1" dirty="0">
                <a:solidFill>
                  <a:schemeClr val="tx1"/>
                </a:solidFill>
              </a:rPr>
              <a:t>Skaitmeninti</a:t>
            </a:r>
            <a:r>
              <a:rPr lang="lt-LT" dirty="0">
                <a:solidFill>
                  <a:schemeClr val="tx1"/>
                </a:solidFill>
              </a:rPr>
              <a:t> labiau vartojamas tada, kai kalbama apie </a:t>
            </a:r>
            <a:r>
              <a:rPr lang="lt-LT" b="1" dirty="0">
                <a:solidFill>
                  <a:schemeClr val="tx1"/>
                </a:solidFill>
              </a:rPr>
              <a:t>objekto </a:t>
            </a:r>
            <a:r>
              <a:rPr lang="lt-LT" dirty="0">
                <a:solidFill>
                  <a:schemeClr val="tx1"/>
                </a:solidFill>
              </a:rPr>
              <a:t>(dokumento, leidinio ar pan.) </a:t>
            </a:r>
            <a:r>
              <a:rPr lang="lt-LT" b="1" dirty="0">
                <a:solidFill>
                  <a:schemeClr val="tx1"/>
                </a:solidFill>
              </a:rPr>
              <a:t>pavertimą skaitmeniniu </a:t>
            </a:r>
          </a:p>
          <a:p>
            <a:r>
              <a:rPr lang="lt-LT" b="1" dirty="0">
                <a:solidFill>
                  <a:schemeClr val="tx1"/>
                </a:solidFill>
              </a:rPr>
              <a:t>Skaitmenizuoti </a:t>
            </a:r>
            <a:r>
              <a:rPr lang="lt-LT" dirty="0">
                <a:solidFill>
                  <a:schemeClr val="tx1"/>
                </a:solidFill>
              </a:rPr>
              <a:t>tada, kai kalbama apie </a:t>
            </a:r>
            <a:r>
              <a:rPr lang="lt-LT" b="1" dirty="0">
                <a:solidFill>
                  <a:schemeClr val="tx1"/>
                </a:solidFill>
              </a:rPr>
              <a:t>sistemos pavertimą skaitmenine</a:t>
            </a:r>
            <a:r>
              <a:rPr lang="lt-LT" dirty="0">
                <a:solidFill>
                  <a:schemeClr val="tx1"/>
                </a:solidFill>
              </a:rPr>
              <a:t>, elektroninių procesų naudojimą, </a:t>
            </a:r>
            <a:r>
              <a:rPr lang="lt-LT" b="1" dirty="0">
                <a:solidFill>
                  <a:schemeClr val="tx1"/>
                </a:solidFill>
              </a:rPr>
              <a:t>informacinių technologijų taikymą </a:t>
            </a:r>
          </a:p>
          <a:p>
            <a:pPr marL="0" indent="0" algn="r">
              <a:buNone/>
            </a:pPr>
            <a:r>
              <a:rPr lang="lt-LT" sz="1600" dirty="0">
                <a:solidFill>
                  <a:schemeClr val="tx1"/>
                </a:solidFill>
                <a:hlinkClick r:id="rId3"/>
              </a:rPr>
              <a:t>VLKK, </a:t>
            </a:r>
            <a:r>
              <a:rPr lang="en-US" sz="1600" dirty="0">
                <a:solidFill>
                  <a:schemeClr val="tx1"/>
                </a:solidFill>
                <a:hlinkClick r:id="rId3"/>
              </a:rPr>
              <a:t>http://</a:t>
            </a:r>
            <a:r>
              <a:rPr lang="en-US" sz="1600" dirty="0" smtClean="0">
                <a:solidFill>
                  <a:schemeClr val="tx1"/>
                </a:solidFill>
                <a:hlinkClick r:id="rId3"/>
              </a:rPr>
              <a:t>www.vlkk.lt/konsultacijos/528-skaitmeninti</a:t>
            </a:r>
            <a:endParaRPr lang="lt-LT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lt-L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030F489-3BE4-4394-B3A6-A281D9EB78C5}" type="slidenum">
              <a:rPr kumimoji="0" lang="lt-LT" sz="1800" b="0" i="0" u="none" strike="noStrike" kern="1200" cap="none" spc="0" normalizeH="0" baseline="0" noProof="0" smtClean="0">
                <a:ln>
                  <a:noFill/>
                </a:ln>
                <a:solidFill>
                  <a:srgbClr val="2F6335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lt-LT" sz="1800" b="0" i="0" u="none" strike="noStrike" kern="1200" cap="none" spc="0" normalizeH="0" baseline="0" noProof="0">
              <a:ln>
                <a:noFill/>
              </a:ln>
              <a:solidFill>
                <a:srgbClr val="2F6335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09199" y="5303405"/>
            <a:ext cx="6559865" cy="963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58261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030F489-3BE4-4394-B3A6-A281D9EB78C5}" type="slidenum">
              <a:rPr kumimoji="0" lang="lt-LT" sz="1800" b="0" i="0" u="none" strike="noStrike" kern="1200" cap="none" spc="0" normalizeH="0" baseline="0" noProof="0" smtClean="0">
                <a:ln>
                  <a:noFill/>
                </a:ln>
                <a:solidFill>
                  <a:srgbClr val="2F6335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lt-LT" sz="1800" b="0" i="0" u="none" strike="noStrike" kern="1200" cap="none" spc="0" normalizeH="0" baseline="0" noProof="0" dirty="0">
              <a:ln>
                <a:noFill/>
              </a:ln>
              <a:solidFill>
                <a:srgbClr val="2F6335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Stačiakampis 13"/>
          <p:cNvSpPr/>
          <p:nvPr/>
        </p:nvSpPr>
        <p:spPr>
          <a:xfrm>
            <a:off x="10344239" y="3214480"/>
            <a:ext cx="1662824" cy="1477328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t-LT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kokios </a:t>
            </a:r>
            <a:r>
              <a:rPr kumimoji="0" lang="lt-LT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mokymo ir mokymosi priemonės naudojamos </a:t>
            </a:r>
          </a:p>
        </p:txBody>
      </p:sp>
      <p:sp>
        <p:nvSpPr>
          <p:cNvPr id="13" name="Stačiakampis 15"/>
          <p:cNvSpPr/>
          <p:nvPr/>
        </p:nvSpPr>
        <p:spPr>
          <a:xfrm>
            <a:off x="10372518" y="173313"/>
            <a:ext cx="1662823" cy="646331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t-LT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k</a:t>
            </a:r>
            <a:r>
              <a:rPr kumimoji="0" lang="lt-LT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 </a:t>
            </a:r>
            <a:r>
              <a:rPr kumimoji="0" lang="lt-LT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mokoma ir </a:t>
            </a:r>
            <a:r>
              <a:rPr kumimoji="0" lang="lt-LT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mokomasi</a:t>
            </a:r>
            <a:endParaRPr kumimoji="0" lang="lt-LT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0334812" y="1056028"/>
            <a:ext cx="1662823" cy="646331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t-LT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kaip mokoma ir </a:t>
            </a:r>
            <a:r>
              <a:rPr kumimoji="0" lang="lt-LT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mokomasi</a:t>
            </a:r>
            <a:endParaRPr kumimoji="0" lang="lt-LT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Stačiakampis 17"/>
          <p:cNvSpPr/>
          <p:nvPr/>
        </p:nvSpPr>
        <p:spPr>
          <a:xfrm>
            <a:off x="10344237" y="1880692"/>
            <a:ext cx="1662823" cy="1200329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t-LT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kaip vertinama mokinių pažanga ir </a:t>
            </a:r>
            <a:r>
              <a:rPr kumimoji="0" lang="lt-LT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pasiekimai</a:t>
            </a:r>
            <a:endParaRPr kumimoji="0" lang="lt-LT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10358060" y="4801064"/>
            <a:ext cx="1654031" cy="1046311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t-LT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Kokia mokymo(</a:t>
            </a:r>
            <a:r>
              <a:rPr kumimoji="0" lang="lt-LT" sz="18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si</a:t>
            </a:r>
            <a:r>
              <a:rPr kumimoji="0" lang="lt-LT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) infrastruktūra</a:t>
            </a:r>
            <a:endParaRPr kumimoji="0" lang="lt-LT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10353665" y="5960410"/>
            <a:ext cx="1662823" cy="39594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t-LT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Kas moko</a:t>
            </a:r>
            <a:endParaRPr kumimoji="0" lang="lt-LT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aphicFrame>
        <p:nvGraphicFramePr>
          <p:cNvPr id="20" name="Turinio vietos rezervavimo ženklas 5"/>
          <p:cNvGraphicFramePr>
            <a:graphicFrameLocks noGrp="1"/>
          </p:cNvGraphicFramePr>
          <p:nvPr>
            <p:ph idx="1"/>
            <p:extLst/>
          </p:nvPr>
        </p:nvGraphicFramePr>
        <p:xfrm>
          <a:off x="160256" y="99661"/>
          <a:ext cx="10057788" cy="6294361"/>
        </p:xfrm>
        <a:graphic>
          <a:graphicData uri="http://schemas.openxmlformats.org/drawingml/2006/table">
            <a:tbl>
              <a:tblPr firstRow="1" firstCol="1" bandRow="1">
                <a:tableStyleId>{93296810-A885-4BE3-A3E7-6D5BEEA58F35}</a:tableStyleId>
              </a:tblPr>
              <a:tblGrid>
                <a:gridCol w="1539368">
                  <a:extLst>
                    <a:ext uri="{9D8B030D-6E8A-4147-A177-3AD203B41FA5}">
                      <a16:colId xmlns:a16="http://schemas.microsoft.com/office/drawing/2014/main" val="3070056191"/>
                    </a:ext>
                  </a:extLst>
                </a:gridCol>
                <a:gridCol w="2464639">
                  <a:extLst>
                    <a:ext uri="{9D8B030D-6E8A-4147-A177-3AD203B41FA5}">
                      <a16:colId xmlns:a16="http://schemas.microsoft.com/office/drawing/2014/main" val="3451821821"/>
                    </a:ext>
                  </a:extLst>
                </a:gridCol>
                <a:gridCol w="2559274">
                  <a:extLst>
                    <a:ext uri="{9D8B030D-6E8A-4147-A177-3AD203B41FA5}">
                      <a16:colId xmlns:a16="http://schemas.microsoft.com/office/drawing/2014/main" val="3570509946"/>
                    </a:ext>
                  </a:extLst>
                </a:gridCol>
                <a:gridCol w="3494507">
                  <a:extLst>
                    <a:ext uri="{9D8B030D-6E8A-4147-A177-3AD203B41FA5}">
                      <a16:colId xmlns:a16="http://schemas.microsoft.com/office/drawing/2014/main" val="2375859053"/>
                    </a:ext>
                  </a:extLst>
                </a:gridCol>
              </a:tblGrid>
              <a:tr h="30806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8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lt-LT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67" marR="5446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800" dirty="0" smtClean="0">
                          <a:solidFill>
                            <a:schemeClr val="tx1"/>
                          </a:solidFill>
                          <a:effectLst/>
                        </a:rPr>
                        <a:t>Entry / Pagrindinė</a:t>
                      </a:r>
                      <a:endParaRPr lang="lt-LT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67" marR="5446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800" dirty="0" smtClean="0">
                          <a:solidFill>
                            <a:schemeClr val="tx1"/>
                          </a:solidFill>
                          <a:effectLst/>
                        </a:rPr>
                        <a:t>Advanced / Pagerinta</a:t>
                      </a:r>
                      <a:endParaRPr lang="lt-LT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67" marR="5446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800" dirty="0" smtClean="0">
                          <a:solidFill>
                            <a:schemeClr val="tx1"/>
                          </a:solidFill>
                          <a:effectLst/>
                        </a:rPr>
                        <a:t>Cutting-Edge /Pranašesnė</a:t>
                      </a:r>
                      <a:endParaRPr lang="lt-LT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67" marR="54467" marT="0" marB="0"/>
                </a:tc>
                <a:extLst>
                  <a:ext uri="{0D108BD9-81ED-4DB2-BD59-A6C34878D82A}">
                    <a16:rowId xmlns:a16="http://schemas.microsoft.com/office/drawing/2014/main" val="2347188552"/>
                  </a:ext>
                </a:extLst>
              </a:tr>
              <a:tr h="139903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800" dirty="0" smtClean="0">
                          <a:solidFill>
                            <a:schemeClr val="tx1"/>
                          </a:solidFill>
                          <a:effectLst/>
                        </a:rPr>
                        <a:t>Technika</a:t>
                      </a:r>
                      <a:endParaRPr lang="lt-LT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8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lt-LT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8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lt-LT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8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lt-LT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8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lt-LT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67" marR="54467" marT="0" marB="0" anchor="ctr" anchorCtr="1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endParaRPr lang="lt-LT" dirty="0"/>
                    </a:p>
                  </a:txBody>
                  <a:tcPr marL="54467" marR="54467" marT="0" marB="0"/>
                </a:tc>
                <a:tc hMerge="1">
                  <a:txBody>
                    <a:bodyPr/>
                    <a:lstStyle/>
                    <a:p>
                      <a:endParaRPr lang="lt-LT"/>
                    </a:p>
                  </a:txBody>
                  <a:tcPr marL="54467" marR="54467" marT="0" marB="0"/>
                </a:tc>
                <a:tc hMerge="1">
                  <a:txBody>
                    <a:bodyPr/>
                    <a:lstStyle/>
                    <a:p>
                      <a:endParaRPr lang="lt-LT"/>
                    </a:p>
                  </a:txBody>
                  <a:tcPr marL="54467" marR="54467" marT="0" marB="0"/>
                </a:tc>
                <a:extLst>
                  <a:ext uri="{0D108BD9-81ED-4DB2-BD59-A6C34878D82A}">
                    <a16:rowId xmlns:a16="http://schemas.microsoft.com/office/drawing/2014/main" val="2677098345"/>
                  </a:ext>
                </a:extLst>
              </a:tr>
              <a:tr h="50664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8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r>
                        <a:rPr lang="lt-LT" sz="1800" dirty="0" smtClean="0">
                          <a:solidFill>
                            <a:schemeClr val="tx1"/>
                          </a:solidFill>
                          <a:effectLst/>
                        </a:rPr>
                        <a:t>Informacinės</a:t>
                      </a:r>
                      <a:r>
                        <a:rPr lang="lt-LT" sz="1800" baseline="0" dirty="0" smtClean="0">
                          <a:solidFill>
                            <a:schemeClr val="tx1"/>
                          </a:solidFill>
                          <a:effectLst/>
                        </a:rPr>
                        <a:t> sistemos</a:t>
                      </a:r>
                      <a:endParaRPr lang="lt-LT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67" marR="54467" marT="0" marB="0" anchor="ctr" anchorCtr="1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endParaRPr lang="lt-LT" dirty="0"/>
                    </a:p>
                  </a:txBody>
                  <a:tcPr marL="54467" marR="54467" marT="0" marB="0"/>
                </a:tc>
                <a:tc h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lt-LT" dirty="0"/>
                    </a:p>
                  </a:txBody>
                  <a:tcPr marL="54467" marR="54467" marT="0" marB="0"/>
                </a:tc>
                <a:extLst>
                  <a:ext uri="{0D108BD9-81ED-4DB2-BD59-A6C34878D82A}">
                    <a16:rowId xmlns:a16="http://schemas.microsoft.com/office/drawing/2014/main" val="92634295"/>
                  </a:ext>
                </a:extLst>
              </a:tr>
              <a:tr h="24759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8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r>
                        <a:rPr lang="lt-LT" sz="1800" dirty="0" smtClean="0">
                          <a:solidFill>
                            <a:schemeClr val="tx1"/>
                          </a:solidFill>
                          <a:effectLst/>
                        </a:rPr>
                        <a:t>Tinklas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lt-LT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67" marR="54467" marT="0" marB="0" anchor="ctr" anchorCtr="1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endParaRPr lang="lt-LT" dirty="0"/>
                    </a:p>
                  </a:txBody>
                  <a:tcPr marL="54467" marR="54467" marT="0" marB="0"/>
                </a:tc>
                <a:tc hMerge="1">
                  <a:txBody>
                    <a:bodyPr/>
                    <a:lstStyle/>
                    <a:p>
                      <a:endParaRPr lang="lt-LT" dirty="0"/>
                    </a:p>
                  </a:txBody>
                  <a:tcPr marL="54467" marR="54467" marT="0" marB="0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lt-LT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67" marR="54467" marT="0" marB="0"/>
                </a:tc>
                <a:extLst>
                  <a:ext uri="{0D108BD9-81ED-4DB2-BD59-A6C34878D82A}">
                    <a16:rowId xmlns:a16="http://schemas.microsoft.com/office/drawing/2014/main" val="2675676896"/>
                  </a:ext>
                </a:extLst>
              </a:tr>
              <a:tr h="101565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800" dirty="0">
                          <a:solidFill>
                            <a:schemeClr val="tx1"/>
                          </a:solidFill>
                          <a:effectLst/>
                        </a:rPr>
                        <a:t>Mokytojų kvalifikacija</a:t>
                      </a:r>
                      <a:endParaRPr lang="lt-LT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8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lt-LT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67" marR="54467" marT="0" marB="0" anchor="ctr" anchorCtr="1"/>
                </a:tc>
                <a:tc gridSpan="3">
                  <a:txBody>
                    <a:bodyPr/>
                    <a:lstStyle/>
                    <a:p>
                      <a:endParaRPr lang="lt-LT" dirty="0"/>
                    </a:p>
                  </a:txBody>
                  <a:tcPr marL="54467" marR="54467" marT="0" marB="0"/>
                </a:tc>
                <a:tc hMerge="1">
                  <a:txBody>
                    <a:bodyPr/>
                    <a:lstStyle/>
                    <a:p>
                      <a:endParaRPr lang="lt-LT"/>
                    </a:p>
                  </a:txBody>
                  <a:tcPr marL="54467" marR="54467" marT="0" marB="0"/>
                </a:tc>
                <a:tc hMerge="1">
                  <a:txBody>
                    <a:bodyPr/>
                    <a:lstStyle/>
                    <a:p>
                      <a:endParaRPr lang="lt-LT"/>
                    </a:p>
                  </a:txBody>
                  <a:tcPr marL="54467" marR="54467" marT="0" marB="0"/>
                </a:tc>
                <a:extLst>
                  <a:ext uri="{0D108BD9-81ED-4DB2-BD59-A6C34878D82A}">
                    <a16:rowId xmlns:a16="http://schemas.microsoft.com/office/drawing/2014/main" val="2793777113"/>
                  </a:ext>
                </a:extLst>
              </a:tr>
              <a:tr h="110874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800" dirty="0" smtClean="0">
                          <a:solidFill>
                            <a:schemeClr val="tx1"/>
                          </a:solidFill>
                          <a:effectLst/>
                        </a:rPr>
                        <a:t>Skaitmeninis</a:t>
                      </a:r>
                      <a:r>
                        <a:rPr lang="lt-LT" sz="1800" baseline="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lt-LT" sz="1800" dirty="0" smtClean="0">
                          <a:solidFill>
                            <a:schemeClr val="tx1"/>
                          </a:solidFill>
                          <a:effectLst/>
                        </a:rPr>
                        <a:t>turinys</a:t>
                      </a:r>
                      <a:endParaRPr lang="lt-LT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8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lt-LT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8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lt-LT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8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lt-LT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67" marR="54467" marT="0" marB="0" anchor="ctr" anchorCtr="1"/>
                </a:tc>
                <a:tc gridSpan="3">
                  <a:txBody>
                    <a:bodyPr/>
                    <a:lstStyle/>
                    <a:p>
                      <a:endParaRPr lang="lt-LT" dirty="0"/>
                    </a:p>
                  </a:txBody>
                  <a:tcPr marL="54467" marR="54467" marT="0" marB="0"/>
                </a:tc>
                <a:tc hMerge="1">
                  <a:txBody>
                    <a:bodyPr/>
                    <a:lstStyle/>
                    <a:p>
                      <a:endParaRPr lang="lt-LT"/>
                    </a:p>
                  </a:txBody>
                  <a:tcPr marL="54467" marR="54467" marT="0" marB="0"/>
                </a:tc>
                <a:tc hMerge="1">
                  <a:txBody>
                    <a:bodyPr/>
                    <a:lstStyle/>
                    <a:p>
                      <a:endParaRPr lang="lt-LT"/>
                    </a:p>
                  </a:txBody>
                  <a:tcPr marL="54467" marR="54467" marT="0" marB="0"/>
                </a:tc>
                <a:extLst>
                  <a:ext uri="{0D108BD9-81ED-4DB2-BD59-A6C34878D82A}">
                    <a16:rowId xmlns:a16="http://schemas.microsoft.com/office/drawing/2014/main" val="1822051770"/>
                  </a:ext>
                </a:extLst>
              </a:tr>
              <a:tr h="86167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8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r>
                        <a:rPr lang="lt-LT" sz="1800" dirty="0" smtClean="0">
                          <a:solidFill>
                            <a:schemeClr val="tx1"/>
                          </a:solidFill>
                          <a:effectLst/>
                        </a:rPr>
                        <a:t>Išorinis</a:t>
                      </a:r>
                      <a:r>
                        <a:rPr lang="lt-LT" sz="1800" baseline="0" dirty="0" smtClean="0">
                          <a:solidFill>
                            <a:schemeClr val="tx1"/>
                          </a:solidFill>
                          <a:effectLst/>
                        </a:rPr>
                        <a:t> v</a:t>
                      </a:r>
                      <a:r>
                        <a:rPr lang="lt-LT" sz="1800" dirty="0" smtClean="0">
                          <a:solidFill>
                            <a:schemeClr val="tx1"/>
                          </a:solidFill>
                          <a:effectLst/>
                        </a:rPr>
                        <a:t>ertinimas</a:t>
                      </a:r>
                      <a:endParaRPr lang="lt-LT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67" marR="54467" marT="0" marB="0" anchor="ctr" anchorCtr="1"/>
                </a:tc>
                <a:tc gridSpan="3">
                  <a:txBody>
                    <a:bodyPr/>
                    <a:lstStyle/>
                    <a:p>
                      <a:endParaRPr lang="lt-LT" dirty="0"/>
                    </a:p>
                  </a:txBody>
                  <a:tcPr marL="54467" marR="54467" marT="0" marB="0"/>
                </a:tc>
                <a:tc hMerge="1">
                  <a:txBody>
                    <a:bodyPr/>
                    <a:lstStyle/>
                    <a:p>
                      <a:endParaRPr lang="lt-LT" dirty="0"/>
                    </a:p>
                  </a:txBody>
                  <a:tcPr marL="54467" marR="54467" marT="0" marB="0"/>
                </a:tc>
                <a:tc h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64946387"/>
                  </a:ext>
                </a:extLst>
              </a:tr>
            </a:tbl>
          </a:graphicData>
        </a:graphic>
      </p:graphicFrame>
      <p:sp>
        <p:nvSpPr>
          <p:cNvPr id="2" name="Right Arrow 1"/>
          <p:cNvSpPr/>
          <p:nvPr/>
        </p:nvSpPr>
        <p:spPr>
          <a:xfrm>
            <a:off x="1714500" y="326952"/>
            <a:ext cx="4742972" cy="1602292"/>
          </a:xfrm>
          <a:prstGeom prst="rightArrow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t-LT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1:1</a:t>
            </a:r>
            <a:endParaRPr kumimoji="0" lang="lt-LT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Right Arrow 10"/>
          <p:cNvSpPr/>
          <p:nvPr/>
        </p:nvSpPr>
        <p:spPr>
          <a:xfrm>
            <a:off x="1692517" y="1572436"/>
            <a:ext cx="8216413" cy="1051728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t-LT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Jungtys su ne švietimo informacinėmis sistemomis </a:t>
            </a:r>
            <a:endParaRPr kumimoji="0" lang="lt-LT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" name="Right Arrow 17"/>
          <p:cNvSpPr/>
          <p:nvPr/>
        </p:nvSpPr>
        <p:spPr>
          <a:xfrm>
            <a:off x="1714500" y="2286474"/>
            <a:ext cx="8176845" cy="794547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t-LT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100 proc. mokyklų naudojasi </a:t>
            </a:r>
            <a:r>
              <a:rPr kumimoji="0" lang="lt-LT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wifi</a:t>
            </a:r>
            <a:endParaRPr kumimoji="0" lang="lt-LT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Right Arrow 2"/>
          <p:cNvSpPr/>
          <p:nvPr/>
        </p:nvSpPr>
        <p:spPr>
          <a:xfrm>
            <a:off x="1732085" y="3020104"/>
            <a:ext cx="1875860" cy="945227"/>
          </a:xfrm>
          <a:prstGeom prst="rightArrow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Vadovimas mokiniams</a:t>
            </a:r>
          </a:p>
        </p:txBody>
      </p:sp>
      <p:sp>
        <p:nvSpPr>
          <p:cNvPr id="19" name="Right Arrow 18"/>
          <p:cNvSpPr/>
          <p:nvPr/>
        </p:nvSpPr>
        <p:spPr>
          <a:xfrm>
            <a:off x="3678282" y="3020104"/>
            <a:ext cx="1917545" cy="926243"/>
          </a:xfrm>
          <a:prstGeom prst="rightArrow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Profesinis mokymasis </a:t>
            </a:r>
            <a:endParaRPr kumimoji="0" lang="lt-LT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1" name="Right Arrow 20"/>
          <p:cNvSpPr/>
          <p:nvPr/>
        </p:nvSpPr>
        <p:spPr>
          <a:xfrm>
            <a:off x="5651683" y="2954216"/>
            <a:ext cx="2651355" cy="1011116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t-LT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Patirtimi </a:t>
            </a:r>
            <a:r>
              <a:rPr kumimoji="0" lang="lt-LT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besidalijanti bendruomenė</a:t>
            </a:r>
            <a:endParaRPr kumimoji="0" lang="lt-LT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2" name="Right Arrow 21"/>
          <p:cNvSpPr/>
          <p:nvPr/>
        </p:nvSpPr>
        <p:spPr>
          <a:xfrm>
            <a:off x="8303039" y="3020104"/>
            <a:ext cx="1915005" cy="945227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t-LT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Lyderystė ir iniciatyva</a:t>
            </a:r>
            <a:endParaRPr kumimoji="0" lang="lt-LT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3" name="Right Arrow 22"/>
          <p:cNvSpPr/>
          <p:nvPr/>
        </p:nvSpPr>
        <p:spPr>
          <a:xfrm>
            <a:off x="1732085" y="3965331"/>
            <a:ext cx="1875860" cy="1441938"/>
          </a:xfrm>
          <a:prstGeom prst="rightArrow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t-LT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El. vadovėliai, elektroninės užduotys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24" name="Right Arrow 23"/>
          <p:cNvSpPr/>
          <p:nvPr/>
        </p:nvSpPr>
        <p:spPr>
          <a:xfrm>
            <a:off x="3669490" y="3969697"/>
            <a:ext cx="1917545" cy="1412978"/>
          </a:xfrm>
          <a:prstGeom prst="rightArrow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t-LT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Žodynai, enciklopedijos </a:t>
            </a:r>
            <a:endParaRPr kumimoji="0" lang="lt-LT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Right Arrow 24"/>
          <p:cNvSpPr/>
          <p:nvPr/>
        </p:nvSpPr>
        <p:spPr>
          <a:xfrm>
            <a:off x="5651683" y="3884292"/>
            <a:ext cx="2651355" cy="1542451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t-LT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žemėlapiai</a:t>
            </a:r>
            <a:r>
              <a:rPr kumimoji="0" lang="lt-LT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 </a:t>
            </a:r>
            <a:r>
              <a:rPr kumimoji="0" lang="lt-LT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chrestomatijos</a:t>
            </a:r>
            <a:r>
              <a:rPr kumimoji="0" lang="lt-LT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 filmų/knygų bazės</a:t>
            </a:r>
            <a:endParaRPr kumimoji="0" lang="lt-LT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6" name="Right Arrow 25"/>
          <p:cNvSpPr/>
          <p:nvPr/>
        </p:nvSpPr>
        <p:spPr>
          <a:xfrm>
            <a:off x="8303039" y="3965331"/>
            <a:ext cx="1915005" cy="1441938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t-LT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Virtualios laboratorijos</a:t>
            </a:r>
            <a:endParaRPr kumimoji="0" lang="lt-LT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7" name="Right Arrow 26"/>
          <p:cNvSpPr/>
          <p:nvPr/>
        </p:nvSpPr>
        <p:spPr>
          <a:xfrm>
            <a:off x="1652954" y="5111895"/>
            <a:ext cx="8255975" cy="1699641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ctr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t-LT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 E-testavimo ir E-vertinimo platformos (NMPP, PUPP, VBE), 250 tūkst. objektų kasmet. Interaktyvių užduočių  bankas, grįžtamasis ryšys, ataskaitos</a:t>
            </a:r>
            <a:r>
              <a:rPr kumimoji="0" lang="lt-LT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. </a:t>
            </a:r>
            <a:endParaRPr kumimoji="0" lang="lt-LT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8" name="Right Arrow 27"/>
          <p:cNvSpPr/>
          <p:nvPr/>
        </p:nvSpPr>
        <p:spPr>
          <a:xfrm>
            <a:off x="6574240" y="408546"/>
            <a:ext cx="3487859" cy="1381733"/>
          </a:xfrm>
          <a:prstGeom prst="rightArrow">
            <a:avLst/>
          </a:prstGeom>
          <a:solidFill>
            <a:srgbClr val="FF00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t-LT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1:1</a:t>
            </a:r>
            <a:endParaRPr kumimoji="0" lang="lt-LT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47849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84575" y="43487"/>
            <a:ext cx="10515600" cy="558702"/>
          </a:xfrm>
        </p:spPr>
        <p:txBody>
          <a:bodyPr>
            <a:normAutofit fontScale="90000"/>
          </a:bodyPr>
          <a:lstStyle/>
          <a:p>
            <a:r>
              <a:rPr lang="lt-LT" dirty="0" smtClean="0"/>
              <a:t>Skaitmeninio švietimo įgyvendinimo skaidymas</a:t>
            </a:r>
            <a:endParaRPr lang="lt-L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030F489-3BE4-4394-B3A6-A281D9EB78C5}" type="slidenum">
              <a:rPr kumimoji="0" lang="lt-LT" sz="1800" b="0" i="0" u="none" strike="noStrike" kern="1200" cap="none" spc="0" normalizeH="0" baseline="0" noProof="0" smtClean="0">
                <a:ln>
                  <a:noFill/>
                </a:ln>
                <a:solidFill>
                  <a:srgbClr val="2F6335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lt-LT" sz="1800" b="0" i="0" u="none" strike="noStrike" kern="1200" cap="none" spc="0" normalizeH="0" baseline="0" noProof="0">
              <a:ln>
                <a:noFill/>
              </a:ln>
              <a:solidFill>
                <a:srgbClr val="2F6335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aphicFrame>
        <p:nvGraphicFramePr>
          <p:cNvPr id="5" name="Diagrama 3"/>
          <p:cNvGraphicFramePr>
            <a:graphicFrameLocks noGrp="1"/>
          </p:cNvGraphicFramePr>
          <p:nvPr>
            <p:ph idx="1"/>
            <p:extLst/>
          </p:nvPr>
        </p:nvGraphicFramePr>
        <p:xfrm>
          <a:off x="345410" y="616500"/>
          <a:ext cx="6947555" cy="34345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6" name="Picture" title="This slide contains the following visuals: Viso išleista, Viso institucijos, Institucijos turėjusios išlaidų, Išleista suma  pagal tipus. Please refer to the notes on this slide for details.">
            <a:hlinkClick r:id="rId4"/>
          </p:cNvPr>
          <p:cNvPicPr>
            <a:picLocks noChangeAspect="1"/>
          </p:cNvPicPr>
          <p:nvPr/>
        </p:nvPicPr>
        <p:blipFill rotWithShape="1">
          <a:blip r:embed="rId5"/>
          <a:srcRect l="16061" t="28894" r="28253"/>
          <a:stretch/>
        </p:blipFill>
        <p:spPr>
          <a:xfrm>
            <a:off x="8135332" y="816956"/>
            <a:ext cx="3873712" cy="2822027"/>
          </a:xfrm>
          <a:prstGeom prst="rect">
            <a:avLst/>
          </a:prstGeom>
          <a:noFill/>
        </p:spPr>
      </p:pic>
      <p:sp>
        <p:nvSpPr>
          <p:cNvPr id="8" name="Rounded Rectangle 7"/>
          <p:cNvSpPr/>
          <p:nvPr/>
        </p:nvSpPr>
        <p:spPr>
          <a:xfrm>
            <a:off x="8220173" y="933254"/>
            <a:ext cx="1027522" cy="207389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t-LT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DNR</a:t>
            </a:r>
            <a:endParaRPr kumimoji="0" lang="lt-LT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9" name="Paveikslėlis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05124" y="3819527"/>
            <a:ext cx="5486876" cy="2901948"/>
          </a:xfrm>
          <a:prstGeom prst="rect">
            <a:avLst/>
          </a:prstGeom>
        </p:spPr>
      </p:pic>
      <p:sp>
        <p:nvSpPr>
          <p:cNvPr id="15" name="Content Placeholder 3"/>
          <p:cNvSpPr txBox="1">
            <a:spLocks/>
          </p:cNvSpPr>
          <p:nvPr/>
        </p:nvSpPr>
        <p:spPr>
          <a:xfrm>
            <a:off x="345411" y="3819527"/>
            <a:ext cx="6204858" cy="290194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ctr" defTabSz="914377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500"/>
              </a:spcAft>
              <a:buClr>
                <a:schemeClr val="accent1"/>
              </a:buClr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2912" indent="-276218" algn="l" defTabSz="914377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09605" indent="-266693" algn="l" defTabSz="914377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076298" indent="-266693" algn="l" defTabSz="914377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42992" indent="-266693" algn="l" defTabSz="914377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537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726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914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103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377" rtl="0" eaLnBrk="1" fontAlgn="ctr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B0F0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lt-LT" sz="22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Uždarytos durys atvėrė skaitmenizavimo horizontus</a:t>
            </a:r>
          </a:p>
          <a:p>
            <a:pPr marL="0" marR="0" lvl="0" indent="0" algn="l" defTabSz="914377" rtl="0" eaLnBrk="1" fontAlgn="ctr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B0F0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lt-LT" sz="2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4-8-10 klasių mokiniai atliko testus namuose. </a:t>
            </a:r>
            <a:r>
              <a:rPr kumimoji="0" lang="lt-LT" sz="22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Proctoring‘o</a:t>
            </a:r>
            <a:r>
              <a:rPr kumimoji="0" lang="lt-LT" sz="2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elementų taikymas.</a:t>
            </a:r>
          </a:p>
          <a:p>
            <a:pPr marL="0" marR="0" lvl="0" indent="0" algn="l" defTabSz="914377" rtl="0" eaLnBrk="1" fontAlgn="ctr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B0F0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lt-LT" sz="2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Iš karto po testavimo gaunami (daliniai)  rezultatai. Operatyvus tekstinis ir skaitinis grįžtamasis ryšis mokiniui.</a:t>
            </a:r>
          </a:p>
          <a:p>
            <a:pPr marL="0" marR="0" lvl="0" indent="0" algn="l" defTabSz="914377" rtl="0" eaLnBrk="1" fontAlgn="ctr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B0F0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lt-LT" sz="2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Vertinimo kokybė užtikrinama realiuoju laiku.</a:t>
            </a:r>
          </a:p>
          <a:p>
            <a:pPr marL="0" marR="0" lvl="0" indent="0" algn="l" defTabSz="914377" rtl="0" eaLnBrk="1" fontAlgn="ctr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B0F0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lt-LT" sz="2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Interaktyvių užduočių  bankas.</a:t>
            </a:r>
          </a:p>
          <a:p>
            <a:pPr marL="0" marR="0" lvl="0" indent="0" algn="l" defTabSz="914377" rtl="0" eaLnBrk="1" fontAlgn="ctr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B0F0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kumimoji="0" lang="lt-LT" sz="2100" b="0" i="0" u="none" strike="noStrike" kern="1200" cap="none" spc="0" normalizeH="0" baseline="0" noProof="0" dirty="0">
              <a:ln>
                <a:noFill/>
              </a:ln>
              <a:solidFill>
                <a:srgbClr val="ED7D31">
                  <a:lumMod val="75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377" rtl="0" eaLnBrk="1" fontAlgn="ctr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B0F0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kumimoji="0" lang="lt-LT" sz="2100" b="0" i="0" u="none" strike="noStrike" kern="1200" cap="none" spc="0" normalizeH="0" baseline="0" noProof="0" dirty="0" smtClean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637513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P spid="8" grpId="0" animBg="1"/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24"/>
          <p:cNvSpPr txBox="1">
            <a:spLocks noGrp="1"/>
          </p:cNvSpPr>
          <p:nvPr>
            <p:ph type="title"/>
          </p:nvPr>
        </p:nvSpPr>
        <p:spPr>
          <a:xfrm>
            <a:off x="2022229" y="84950"/>
            <a:ext cx="10515601" cy="716329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1433" tIns="45700" rIns="91433" bIns="45700" rtlCol="0" anchor="ctr" anchorCtr="0">
            <a:noAutofit/>
          </a:bodyPr>
          <a:lstStyle/>
          <a:p>
            <a:pPr>
              <a:spcBef>
                <a:spcPts val="0"/>
              </a:spcBef>
            </a:pPr>
            <a:r>
              <a:rPr lang="lt-LT" b="1" dirty="0" smtClean="0"/>
              <a:t>Skaitmenizavimas kaip nuolatinis procesas</a:t>
            </a:r>
            <a:endParaRPr lang="en-US" b="1" dirty="0"/>
          </a:p>
        </p:txBody>
      </p:sp>
      <p:sp>
        <p:nvSpPr>
          <p:cNvPr id="132" name="Google Shape;132;p24"/>
          <p:cNvSpPr txBox="1">
            <a:spLocks noGrp="1"/>
          </p:cNvSpPr>
          <p:nvPr>
            <p:ph idx="1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vert="horz" wrap="square" lIns="91433" tIns="45700" rIns="91433" bIns="45700" rtlCol="0" anchor="t" anchorCtr="0">
            <a:noAutofit/>
          </a:bodyPr>
          <a:lstStyle/>
          <a:p>
            <a:pPr marL="186262" indent="0" fontAlgn="ctr">
              <a:spcAft>
                <a:spcPts val="1600"/>
              </a:spcAft>
              <a:buNone/>
            </a:pPr>
            <a:endParaRPr lang="en-GB" sz="2667" dirty="0" smtClean="0"/>
          </a:p>
          <a:p>
            <a:pPr marL="795847" lvl="1" indent="0" fontAlgn="ctr">
              <a:spcAft>
                <a:spcPts val="1600"/>
              </a:spcAft>
              <a:buNone/>
            </a:pPr>
            <a:endParaRPr lang="en-GB" sz="2667" dirty="0"/>
          </a:p>
        </p:txBody>
      </p:sp>
      <p:sp>
        <p:nvSpPr>
          <p:cNvPr id="4" name="Stačiakampis 3"/>
          <p:cNvSpPr/>
          <p:nvPr/>
        </p:nvSpPr>
        <p:spPr>
          <a:xfrm>
            <a:off x="196536" y="3125494"/>
            <a:ext cx="3204092" cy="71980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9" rIns="91436" bIns="45719"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t-LT" sz="20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sym typeface="Arial"/>
              </a:rPr>
              <a:t>2011 </a:t>
            </a:r>
            <a:r>
              <a:rPr kumimoji="0" lang="lt-LT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sym typeface="Arial"/>
              </a:rPr>
              <a:t>– 2019</a:t>
            </a: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t-LT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sym typeface="Arial"/>
              </a:rPr>
              <a:t>Mokomės darydami</a:t>
            </a:r>
            <a:endParaRPr kumimoji="0" lang="en-US" sz="20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6" name="Rodyklė dešinėn 5"/>
          <p:cNvSpPr/>
          <p:nvPr/>
        </p:nvSpPr>
        <p:spPr>
          <a:xfrm>
            <a:off x="6209218" y="4244514"/>
            <a:ext cx="5786246" cy="1439621"/>
          </a:xfrm>
          <a:prstGeom prst="rightArrow">
            <a:avLst>
              <a:gd name="adj1" fmla="val 50000"/>
              <a:gd name="adj2" fmla="val 73011"/>
            </a:avLst>
          </a:prstGeom>
          <a:solidFill>
            <a:srgbClr val="35DE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9" rIns="91436" bIns="45719"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t-LT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sym typeface="Arial"/>
              </a:rPr>
              <a:t>2021            Ateities idėjos</a:t>
            </a:r>
            <a:endParaRPr kumimoji="0" lang="lt-LT" sz="20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67600" y="882578"/>
            <a:ext cx="2633028" cy="2144175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marL="0" marR="0" lvl="0" indent="0" algn="l" defTabSz="914400" rtl="0" eaLnBrk="1" fontAlgn="ctr" latinLnBrk="0" hangingPunct="1">
              <a:lnSpc>
                <a:spcPct val="100000"/>
              </a:lnSpc>
              <a:spcBef>
                <a:spcPts val="0"/>
              </a:spcBef>
              <a:spcAft>
                <a:spcPts val="1600"/>
              </a:spcAft>
              <a:buClrTx/>
              <a:buSzTx/>
              <a:buFontTx/>
              <a:buNone/>
              <a:tabLst/>
              <a:defRPr/>
            </a:pPr>
            <a:r>
              <a:rPr kumimoji="0" lang="lt-LT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Susitarimo įtvirtinimas per skaitmeninės kompetencijos apibrėžimą</a:t>
            </a:r>
          </a:p>
          <a:p>
            <a:pPr marL="0" marR="0" lvl="0" indent="0" algn="l" defTabSz="914400" rtl="0" eaLnBrk="1" fontAlgn="ctr" latinLnBrk="0" hangingPunct="1">
              <a:lnSpc>
                <a:spcPct val="100000"/>
              </a:lnSpc>
              <a:spcBef>
                <a:spcPts val="0"/>
              </a:spcBef>
              <a:spcAft>
                <a:spcPts val="1600"/>
              </a:spcAft>
              <a:buClrTx/>
              <a:buSzTx/>
              <a:buFontTx/>
              <a:buNone/>
              <a:tabLst/>
              <a:defRPr/>
            </a:pPr>
            <a:r>
              <a:rPr kumimoji="0" lang="lt-LT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Investicija </a:t>
            </a:r>
            <a:r>
              <a:rPr kumimoji="0" lang="lt-LT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į pokyčio mąstyseną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23578BF1-C67B-464A-AB5A-3DCDC613EBBD}"/>
              </a:ext>
            </a:extLst>
          </p:cNvPr>
          <p:cNvGrpSpPr/>
          <p:nvPr/>
        </p:nvGrpSpPr>
        <p:grpSpPr>
          <a:xfrm>
            <a:off x="3288791" y="3839134"/>
            <a:ext cx="304800" cy="2890164"/>
            <a:chOff x="2916918" y="3328090"/>
            <a:chExt cx="228600" cy="1479954"/>
          </a:xfrm>
        </p:grpSpPr>
        <p:cxnSp>
          <p:nvCxnSpPr>
            <p:cNvPr id="10" name="Tiesioji jungtis 9"/>
            <p:cNvCxnSpPr>
              <a:cxnSpLocks/>
              <a:endCxn id="13" idx="0"/>
            </p:cNvCxnSpPr>
            <p:nvPr/>
          </p:nvCxnSpPr>
          <p:spPr>
            <a:xfrm flipH="1">
              <a:off x="3031218" y="3328090"/>
              <a:ext cx="222" cy="1307100"/>
            </a:xfrm>
            <a:prstGeom prst="line">
              <a:avLst/>
            </a:prstGeom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Oval 18">
              <a:extLst>
                <a:ext uri="{FF2B5EF4-FFF2-40B4-BE49-F238E27FC236}">
                  <a16:creationId xmlns:a16="http://schemas.microsoft.com/office/drawing/2014/main" id="{868B69D2-B5F0-134E-9006-94520B872461}"/>
                </a:ext>
              </a:extLst>
            </p:cNvPr>
            <p:cNvSpPr/>
            <p:nvPr/>
          </p:nvSpPr>
          <p:spPr>
            <a:xfrm>
              <a:off x="2916918" y="4635190"/>
              <a:ext cx="228600" cy="172854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lt-LT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3556901" y="4611233"/>
            <a:ext cx="2589895" cy="2246767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marL="0" marR="0" lvl="0" indent="0" algn="l" defTabSz="914400" rtl="0" eaLnBrk="1" fontAlgn="ctr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t-LT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Skaitmeninių mokymo priemonių prieiga</a:t>
            </a:r>
          </a:p>
          <a:p>
            <a:pPr marL="0" marR="0" lvl="0" indent="0" algn="l" defTabSz="914400" rtl="0" eaLnBrk="1" fontAlgn="ctr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t-LT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IKT kompetencijos ugdymas</a:t>
            </a:r>
          </a:p>
          <a:p>
            <a:pPr marL="0" marR="0" lvl="0" indent="0" algn="l" defTabSz="914400" rtl="0" eaLnBrk="1" fontAlgn="ctr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t-LT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Infrastruktūros kiekybinis ir kokybinis šuolis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572634" y="974144"/>
            <a:ext cx="5575230" cy="4231926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marL="0" marR="0" lvl="0" indent="0" algn="l" defTabSz="914400" rtl="0" eaLnBrk="1" fontAlgn="ctr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t-LT" sz="1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Sukurti saugumo</a:t>
            </a:r>
            <a:r>
              <a:rPr kumimoji="0" lang="lt-LT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 monitoringo ir  skaitmeninės strategijos </a:t>
            </a:r>
            <a:r>
              <a:rPr kumimoji="0" lang="lt-LT" sz="1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vertinimo sistemas.</a:t>
            </a:r>
          </a:p>
          <a:p>
            <a:pPr marL="0" marR="0" lvl="0" indent="0" algn="l" defTabSz="914400" rtl="0" eaLnBrk="1" fontAlgn="ctr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t-LT" sz="1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Brėžti kokybės </a:t>
            </a:r>
            <a:r>
              <a:rPr kumimoji="0" lang="lt-LT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riboženklius ir veikti </a:t>
            </a:r>
            <a:r>
              <a:rPr kumimoji="0" lang="lt-LT" sz="19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tinklaveikos</a:t>
            </a:r>
            <a:r>
              <a:rPr kumimoji="0" lang="lt-LT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lt-LT" sz="1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principu.</a:t>
            </a:r>
            <a:r>
              <a:rPr kumimoji="0" lang="lt-LT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endParaRPr kumimoji="0" lang="lt-LT" sz="19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ctr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t-LT" sz="1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Kurti dalijimosi </a:t>
            </a:r>
            <a:r>
              <a:rPr kumimoji="0" lang="lt-LT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kultūrą (</a:t>
            </a:r>
            <a:r>
              <a:rPr kumimoji="0" lang="lt-LT" sz="19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open</a:t>
            </a:r>
            <a:r>
              <a:rPr kumimoji="0" lang="lt-LT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lt-LT" sz="19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source</a:t>
            </a:r>
            <a:r>
              <a:rPr kumimoji="0" lang="lt-LT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), AI (dirbtinis intelektas</a:t>
            </a:r>
            <a:r>
              <a:rPr kumimoji="0" lang="lt-LT" sz="1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), adaptyvų vertinimą.</a:t>
            </a:r>
          </a:p>
          <a:p>
            <a:pPr marL="0" marR="0" lvl="0" indent="0" algn="l" defTabSz="914400" rtl="0" eaLnBrk="1" fontAlgn="ctr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t-LT" sz="1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Plėtoti </a:t>
            </a:r>
            <a:r>
              <a:rPr kumimoji="0" lang="lt-LT" sz="19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Edtech</a:t>
            </a:r>
            <a:r>
              <a:rPr kumimoji="0" lang="lt-LT" sz="1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.</a:t>
            </a:r>
            <a:endParaRPr kumimoji="0" lang="en-GB" sz="1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t-LT" sz="1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Pereiti </a:t>
            </a:r>
            <a:r>
              <a:rPr kumimoji="0" lang="lt-LT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prie mišriojo švietimo </a:t>
            </a:r>
            <a:r>
              <a:rPr kumimoji="0" lang="lt-LT" sz="1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modelio – galimybė mokytis </a:t>
            </a:r>
            <a:r>
              <a:rPr kumimoji="0" lang="lt-LT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specializuotose klasėse pagal </a:t>
            </a:r>
            <a:r>
              <a:rPr kumimoji="0" lang="lt-LT" sz="1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vaikų  </a:t>
            </a:r>
            <a:r>
              <a:rPr kumimoji="0" lang="lt-LT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poreikius, nepriklausomai nuo geografinės </a:t>
            </a:r>
            <a:r>
              <a:rPr kumimoji="0" lang="lt-LT" sz="1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vietos</a:t>
            </a:r>
            <a:endParaRPr kumimoji="0" lang="lt-LT" sz="1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t-LT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Duomenų analitika vadovams priimant </a:t>
            </a:r>
            <a:r>
              <a:rPr kumimoji="0" lang="lt-LT" sz="1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sprendimus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t-LT" sz="1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Didinti </a:t>
            </a:r>
            <a:r>
              <a:rPr kumimoji="0" lang="lt-LT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IT krepšelį mokykloms</a:t>
            </a:r>
          </a:p>
          <a:p>
            <a:pPr marL="0" marR="0" lvl="0" indent="0" algn="l" defTabSz="914400" rtl="0" eaLnBrk="1" fontAlgn="ctr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lt-LT" sz="2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ctr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lt-LT" sz="2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3C35A3EB-901D-480C-B6AD-528CA8AE884F}"/>
              </a:ext>
            </a:extLst>
          </p:cNvPr>
          <p:cNvGrpSpPr/>
          <p:nvPr/>
        </p:nvGrpSpPr>
        <p:grpSpPr>
          <a:xfrm>
            <a:off x="474493" y="801279"/>
            <a:ext cx="304800" cy="2277107"/>
            <a:chOff x="514349" y="1418524"/>
            <a:chExt cx="228600" cy="1369709"/>
          </a:xfrm>
        </p:grpSpPr>
        <p:cxnSp>
          <p:nvCxnSpPr>
            <p:cNvPr id="3" name="Tiesioji jungtis 2"/>
            <p:cNvCxnSpPr>
              <a:cxnSpLocks/>
            </p:cNvCxnSpPr>
            <p:nvPr/>
          </p:nvCxnSpPr>
          <p:spPr>
            <a:xfrm>
              <a:off x="628649" y="1475642"/>
              <a:ext cx="0" cy="1312591"/>
            </a:xfrm>
            <a:prstGeom prst="line">
              <a:avLst/>
            </a:prstGeom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Oval 18">
              <a:extLst>
                <a:ext uri="{FF2B5EF4-FFF2-40B4-BE49-F238E27FC236}">
                  <a16:creationId xmlns:a16="http://schemas.microsoft.com/office/drawing/2014/main" id="{868B69D2-B5F0-134E-9006-94520B872461}"/>
                </a:ext>
              </a:extLst>
            </p:cNvPr>
            <p:cNvSpPr/>
            <p:nvPr/>
          </p:nvSpPr>
          <p:spPr>
            <a:xfrm>
              <a:off x="514349" y="1418524"/>
              <a:ext cx="228600" cy="184528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lt-LT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0D934D7A-379D-453E-8A8E-0010AFC2C9B9}"/>
              </a:ext>
            </a:extLst>
          </p:cNvPr>
          <p:cNvGrpSpPr/>
          <p:nvPr/>
        </p:nvGrpSpPr>
        <p:grpSpPr>
          <a:xfrm>
            <a:off x="6420233" y="882580"/>
            <a:ext cx="304800" cy="3676363"/>
            <a:chOff x="5741417" y="1383927"/>
            <a:chExt cx="228600" cy="1495423"/>
          </a:xfrm>
        </p:grpSpPr>
        <p:cxnSp>
          <p:nvCxnSpPr>
            <p:cNvPr id="21" name="Tiesioji jungtis 2">
              <a:extLst>
                <a:ext uri="{FF2B5EF4-FFF2-40B4-BE49-F238E27FC236}">
                  <a16:creationId xmlns:a16="http://schemas.microsoft.com/office/drawing/2014/main" id="{AFC21172-FCD1-4A25-8861-3A0ECE66F3C7}"/>
                </a:ext>
              </a:extLst>
            </p:cNvPr>
            <p:cNvCxnSpPr>
              <a:cxnSpLocks/>
            </p:cNvCxnSpPr>
            <p:nvPr/>
          </p:nvCxnSpPr>
          <p:spPr>
            <a:xfrm>
              <a:off x="5855717" y="1475642"/>
              <a:ext cx="0" cy="1403708"/>
            </a:xfrm>
            <a:prstGeom prst="line">
              <a:avLst/>
            </a:prstGeom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Oval 18">
              <a:extLst>
                <a:ext uri="{FF2B5EF4-FFF2-40B4-BE49-F238E27FC236}">
                  <a16:creationId xmlns:a16="http://schemas.microsoft.com/office/drawing/2014/main" id="{9DECF633-C13F-426D-A06E-A9B3512787ED}"/>
                </a:ext>
              </a:extLst>
            </p:cNvPr>
            <p:cNvSpPr/>
            <p:nvPr/>
          </p:nvSpPr>
          <p:spPr>
            <a:xfrm>
              <a:off x="5741417" y="1383927"/>
              <a:ext cx="228600" cy="131826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lt-LT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5" name="Stačiakampis 4"/>
          <p:cNvSpPr/>
          <p:nvPr/>
        </p:nvSpPr>
        <p:spPr>
          <a:xfrm>
            <a:off x="3313173" y="3861907"/>
            <a:ext cx="2970606" cy="71980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9" rIns="91436" bIns="45719"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lt-LT" sz="2000" b="1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t-LT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2018 – 2020</a:t>
            </a: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t-LT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Atvirumas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&amp; </a:t>
            </a:r>
            <a:r>
              <a:rPr kumimoji="0" lang="lt-LT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Lankstumas</a:t>
            </a:r>
            <a:endParaRPr kumimoji="0" lang="lt-LT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lt-LT" sz="20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" name="Right Arrow 1"/>
          <p:cNvSpPr/>
          <p:nvPr/>
        </p:nvSpPr>
        <p:spPr>
          <a:xfrm>
            <a:off x="8144291" y="4873143"/>
            <a:ext cx="457201" cy="182361"/>
          </a:xfrm>
          <a:prstGeom prst="rightArrow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t-LT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endParaRPr kumimoji="0" lang="lt-LT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95413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1813112" y="-4669"/>
            <a:ext cx="10515600" cy="1325563"/>
          </a:xfrm>
        </p:spPr>
        <p:txBody>
          <a:bodyPr/>
          <a:lstStyle/>
          <a:p>
            <a:r>
              <a:rPr lang="lt-LT" dirty="0"/>
              <a:t>Skaitmeninio švietimo iššūkiai</a:t>
            </a:r>
            <a:endParaRPr lang="lt-LT" dirty="0">
              <a:solidFill>
                <a:srgbClr val="FF0000"/>
              </a:solidFill>
              <a:cs typeface="Calibri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73C415-D670-4716-A5EC-CC4D52CA2BAC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</p:txBody>
      </p:sp>
      <p:pic>
        <p:nvPicPr>
          <p:cNvPr id="5" name="Picture 5">
            <a:extLst>
              <a:ext uri="{FF2B5EF4-FFF2-40B4-BE49-F238E27FC236}">
                <a16:creationId xmlns:a16="http://schemas.microsoft.com/office/drawing/2014/main" id="{1AEF2B68-2E65-4DC6-BBE5-52D4B364058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t="9254" r="1592" b="6941"/>
          <a:stretch/>
        </p:blipFill>
        <p:spPr>
          <a:xfrm>
            <a:off x="480027" y="1164478"/>
            <a:ext cx="11590662" cy="5562836"/>
          </a:xfrm>
        </p:spPr>
      </p:pic>
    </p:spTree>
    <p:extLst>
      <p:ext uri="{BB962C8B-B14F-4D97-AF65-F5344CB8AC3E}">
        <p14:creationId xmlns:p14="http://schemas.microsoft.com/office/powerpoint/2010/main" val="1620572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19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448408"/>
          </a:xfrm>
        </p:spPr>
        <p:txBody>
          <a:bodyPr>
            <a:normAutofit fontScale="90000"/>
          </a:bodyPr>
          <a:lstStyle/>
          <a:p>
            <a:r>
              <a:rPr lang="lt-LT" dirty="0" smtClean="0"/>
              <a:t>PISA_2018</a:t>
            </a:r>
            <a:endParaRPr lang="lt-LT" dirty="0"/>
          </a:p>
        </p:txBody>
      </p:sp>
      <p:sp>
        <p:nvSpPr>
          <p:cNvPr id="30" name="Picture Placeholder 29"/>
          <p:cNvSpPr>
            <a:spLocks noGrp="1"/>
          </p:cNvSpPr>
          <p:nvPr>
            <p:ph type="pic" idx="1"/>
          </p:nvPr>
        </p:nvSpPr>
        <p:spPr/>
      </p:sp>
      <p:sp>
        <p:nvSpPr>
          <p:cNvPr id="31" name="Text Placeholder 30"/>
          <p:cNvSpPr>
            <a:spLocks noGrp="1"/>
          </p:cNvSpPr>
          <p:nvPr>
            <p:ph type="body" sz="half" idx="2"/>
          </p:nvPr>
        </p:nvSpPr>
        <p:spPr>
          <a:xfrm>
            <a:off x="457200" y="987425"/>
            <a:ext cx="4314825" cy="5800237"/>
          </a:xfrm>
        </p:spPr>
        <p:txBody>
          <a:bodyPr>
            <a:normAutofit fontScale="47500" lnSpcReduction="20000"/>
          </a:bodyPr>
          <a:lstStyle/>
          <a:p>
            <a:pPr>
              <a:lnSpc>
                <a:spcPct val="120000"/>
              </a:lnSpc>
            </a:pPr>
            <a:r>
              <a:rPr lang="lt-LT" sz="4600" dirty="0"/>
              <a:t>Svarbu kas naudoja IKT - mokytojų rankose IK technologijos siejamos su aukštesniais mokinių </a:t>
            </a:r>
            <a:r>
              <a:rPr lang="lt-LT" sz="4600" dirty="0" smtClean="0"/>
              <a:t>pasiekimais, lyginant su atvejais, kai naudojasi tik  mokiniai.</a:t>
            </a:r>
            <a:endParaRPr lang="lt-LT" sz="4600" dirty="0"/>
          </a:p>
          <a:p>
            <a:pPr lvl="0">
              <a:lnSpc>
                <a:spcPct val="120000"/>
              </a:lnSpc>
            </a:pPr>
            <a:r>
              <a:rPr lang="lt-LT" sz="4600" dirty="0" smtClean="0"/>
              <a:t>Mokytojas </a:t>
            </a:r>
            <a:r>
              <a:rPr lang="lt-LT" sz="4600" dirty="0"/>
              <a:t>renkasi jam ir jo mokiniams tinkamiausias mokymo(</a:t>
            </a:r>
            <a:r>
              <a:rPr lang="lt-LT" sz="4600" dirty="0" err="1"/>
              <a:t>si</a:t>
            </a:r>
            <a:r>
              <a:rPr lang="lt-LT" sz="4600" dirty="0"/>
              <a:t>) </a:t>
            </a:r>
            <a:r>
              <a:rPr lang="lt-LT" sz="4600" dirty="0" smtClean="0"/>
              <a:t>metodikas.</a:t>
            </a:r>
            <a:endParaRPr lang="lt-LT" sz="4600" dirty="0"/>
          </a:p>
          <a:p>
            <a:pPr lvl="0">
              <a:lnSpc>
                <a:spcPct val="120000"/>
              </a:lnSpc>
            </a:pPr>
            <a:r>
              <a:rPr lang="lt-LT" sz="4600" dirty="0" smtClean="0"/>
              <a:t>IKT </a:t>
            </a:r>
            <a:r>
              <a:rPr lang="lt-LT" sz="4600" dirty="0"/>
              <a:t>plėtra turi „eiti“ ne per įrangą („geležį“), bet per mokytoją ir atitinkamą </a:t>
            </a:r>
            <a:r>
              <a:rPr lang="lt-LT" sz="4600" dirty="0" smtClean="0"/>
              <a:t>metodiką.</a:t>
            </a:r>
            <a:endParaRPr lang="lt-LT" sz="4600" dirty="0"/>
          </a:p>
          <a:p>
            <a:endParaRPr lang="lt-LT" sz="3600" dirty="0"/>
          </a:p>
          <a:p>
            <a:endParaRPr lang="lt-LT" dirty="0" smtClean="0"/>
          </a:p>
          <a:p>
            <a:endParaRPr lang="lt-LT" dirty="0"/>
          </a:p>
          <a:p>
            <a:endParaRPr lang="lt-LT" sz="2300" dirty="0" smtClean="0"/>
          </a:p>
          <a:p>
            <a:r>
              <a:rPr lang="lt-LT" sz="2300" dirty="0" smtClean="0"/>
              <a:t>A. Zabulionis. </a:t>
            </a:r>
            <a:r>
              <a:rPr lang="lt-LT" sz="2300" dirty="0"/>
              <a:t>Tarptautinio švietimo tyrimo OECD PISA Lietuvos ir kaimyninių šalių duomenų tikslinė antrinė </a:t>
            </a:r>
            <a:r>
              <a:rPr lang="lt-LT" sz="2300" dirty="0" smtClean="0"/>
              <a:t>analizė. </a:t>
            </a:r>
            <a:r>
              <a:rPr lang="lt-LT" sz="2300" dirty="0"/>
              <a:t>https://www.nsa.smm.lt/wp-content/uploads/2021/06/EBPO-PISA-2018-antrine-analize.pdf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73C415-D670-4716-A5EC-CC4D52CA2BAC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59922" y="756138"/>
            <a:ext cx="7596640" cy="5187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9954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Title 50"/>
          <p:cNvSpPr>
            <a:spLocks noGrp="1"/>
          </p:cNvSpPr>
          <p:nvPr>
            <p:ph type="title"/>
          </p:nvPr>
        </p:nvSpPr>
        <p:spPr>
          <a:xfrm>
            <a:off x="1869141" y="-71904"/>
            <a:ext cx="10515600" cy="1325563"/>
          </a:xfrm>
        </p:spPr>
        <p:txBody>
          <a:bodyPr/>
          <a:lstStyle/>
          <a:p>
            <a:r>
              <a:rPr lang="lt-LT"/>
              <a:t>Lietuvos skaitmeninio </a:t>
            </a:r>
            <a:r>
              <a:rPr lang="lt-LT" dirty="0"/>
              <a:t>švietimo proveržis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73C415-D670-4716-A5EC-CC4D52CA2BAC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</p:txBody>
      </p:sp>
      <p:pic>
        <p:nvPicPr>
          <p:cNvPr id="2" name="Picture 4">
            <a:extLst>
              <a:ext uri="{FF2B5EF4-FFF2-40B4-BE49-F238E27FC236}">
                <a16:creationId xmlns:a16="http://schemas.microsoft.com/office/drawing/2014/main" id="{EE82399C-5201-4C6B-BE3D-458FB61CB8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2488" y="797299"/>
            <a:ext cx="10576111" cy="5969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0486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141007"/>
            <a:ext cx="10515600" cy="1325563"/>
          </a:xfrm>
        </p:spPr>
        <p:txBody>
          <a:bodyPr/>
          <a:lstStyle/>
          <a:p>
            <a:r>
              <a:rPr lang="lt-LT" dirty="0"/>
              <a:t>2021-2022 mokslo metais</a:t>
            </a:r>
            <a:br>
              <a:rPr lang="lt-LT" dirty="0"/>
            </a:br>
            <a:endParaRPr lang="lt-LT" dirty="0"/>
          </a:p>
        </p:txBody>
      </p:sp>
      <p:pic>
        <p:nvPicPr>
          <p:cNvPr id="13" name="Picture 13">
            <a:extLst>
              <a:ext uri="{FF2B5EF4-FFF2-40B4-BE49-F238E27FC236}">
                <a16:creationId xmlns:a16="http://schemas.microsoft.com/office/drawing/2014/main" id="{B3576AEA-172A-407C-B258-DE67E29129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5606" y="842122"/>
            <a:ext cx="10520081" cy="5935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330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Pasirinktinis 8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428A4B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as" ma:contentTypeID="0x0101004286707E91598248B15097CD38408A11" ma:contentTypeVersion="1" ma:contentTypeDescription="Kurkite naują dokumentą." ma:contentTypeScope="" ma:versionID="cf7d10f6db9baa3d5d222fd044bb7f87">
  <xsd:schema xmlns:xsd="http://www.w3.org/2001/XMLSchema" xmlns:xs="http://www.w3.org/2001/XMLSchema" xmlns:p="http://schemas.microsoft.com/office/2006/metadata/properties" xmlns:ns2="28130d43-1b56-4a10-ad88-2cd38123f4c1" targetNamespace="http://schemas.microsoft.com/office/2006/metadata/properties" ma:root="true" ma:fieldsID="8371bbb0e07aa477de93ed9326d97380" ns2:_="">
    <xsd:import namespace="28130d43-1b56-4a10-ad88-2cd38123f4c1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2:SharedWithUser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8130d43-1b56-4a10-ad88-2cd38123f4c1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kumento ID reikšmė" ma:description="Dokumento ID reikšmė, priskirta šiam elementui." ma:internalName="_dlc_DocId" ma:readOnly="true">
      <xsd:simpleType>
        <xsd:restriction base="dms:Text"/>
      </xsd:simpleType>
    </xsd:element>
    <xsd:element name="_dlc_DocIdUrl" ma:index="9" nillable="true" ma:displayName="Dokumento ID" ma:description="Nuolatinis saitas į šį dokumentą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SharedWithUsers" ma:index="11" nillable="true" ma:displayName="Bendrinama su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urinio tipas"/>
        <xsd:element ref="dc:title" minOccurs="0" maxOccurs="1" ma:index="4" ma:displayName="Antraštė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ListFieldsContentType" ma:contentTypeID="0x01010030D9DBA0AD9F4678BDDB4D5C3B1BB0E2007E73DF14C9753E449DF9025D61A17F23" ma:contentTypeVersion="2" ma:contentTypeDescription="" ma:contentTypeScope="" ma:versionID="5532d9f8ee81d4d16bc4b1b8dc512328">
  <xsd:schema xmlns:xsd="http://www.w3.org/2001/XMLSchema" xmlns:xs="http://www.w3.org/2001/XMLSchema" xmlns:p="http://schemas.microsoft.com/office/2006/metadata/properties" xmlns:ns1="http://schemas.microsoft.com/sharepoint/v3" xmlns:ns2="4a6cae65-3fae-4748-a4e1-59d3bb63688c" targetNamespace="http://schemas.microsoft.com/office/2006/metadata/properties" ma:root="true" ma:fieldsID="7985e761438e30e6f5576d0d31d54dca" ns1:_="" ns2:_="">
    <xsd:import namespace="http://schemas.microsoft.com/sharepoint/v3"/>
    <xsd:import namespace="4a6cae65-3fae-4748-a4e1-59d3bb63688c"/>
    <xsd:element name="properties">
      <xsd:complexType>
        <xsd:sequence>
          <xsd:element name="documentManagement">
            <xsd:complexType>
              <xsd:all>
                <xsd:element ref="ns2:Viesas" minOccurs="0"/>
                <xsd:element ref="ns2:Pagrindinis" minOccurs="0"/>
                <xsd:element ref="ns2:Antrinis" minOccurs="0"/>
                <xsd:element ref="ns1:xd_ProgID" minOccurs="0"/>
                <xsd:element ref="ns1:TemplateUrl" minOccurs="0"/>
                <xsd:element ref="ns1:xd_Signature" minOccurs="0"/>
                <xsd:element ref="ns2:rusiavima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xd_ProgID" ma:index="6" nillable="true" ma:displayName="HTML failo saitas" ma:hidden="true" ma:internalName="xd_ProgID">
      <xsd:simpleType>
        <xsd:restriction base="dms:Text"/>
      </xsd:simpleType>
    </xsd:element>
    <xsd:element name="TemplateUrl" ma:index="7" nillable="true" ma:displayName="Šablono saitas" ma:hidden="true" ma:internalName="TemplateUrl">
      <xsd:simpleType>
        <xsd:restriction base="dms:Text"/>
      </xsd:simpleType>
    </xsd:element>
    <xsd:element name="xd_Signature" ma:index="8" nillable="true" ma:displayName="Pasirašyta" ma:hidden="true" ma:internalName="xd_Signature" ma:readOnly="true">
      <xsd:simpleType>
        <xsd:restriction base="dms:Boolea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6cae65-3fae-4748-a4e1-59d3bb63688c" elementFormDefault="qualified">
    <xsd:import namespace="http://schemas.microsoft.com/office/2006/documentManagement/types"/>
    <xsd:import namespace="http://schemas.microsoft.com/office/infopath/2007/PartnerControls"/>
    <xsd:element name="Viesas" ma:index="1" nillable="true" ma:displayName="Viešas" ma:default="0" ma:internalName="Viesas">
      <xsd:simpleType>
        <xsd:restriction base="dms:Boolean"/>
      </xsd:simpleType>
    </xsd:element>
    <xsd:element name="Pagrindinis" ma:index="2" nillable="true" ma:displayName="Priemonė" ma:default="0" ma:internalName="Pagrindinis">
      <xsd:simpleType>
        <xsd:restriction base="dms:Boolean"/>
      </xsd:simpleType>
    </xsd:element>
    <xsd:element name="Antrinis" ma:index="3" nillable="true" ma:displayName="Vykdymas" ma:default="0" ma:internalName="Antrinis">
      <xsd:simpleType>
        <xsd:restriction base="dms:Boolean"/>
      </xsd:simpleType>
    </xsd:element>
    <xsd:element name="rusiavimas" ma:index="9" nillable="true" ma:displayName="Rūšiavimas" ma:internalName="rusiavimas" ma:percentage="FALSE">
      <xsd:simpleType>
        <xsd:restriction base="dms:Number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/>
        <xsd:element ref="dc:title" minOccurs="0" maxOccurs="1" ma:index="0" ma:displayName="Antraštė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Pagrindinis xmlns="4a6cae65-3fae-4748-a4e1-59d3bb63688c">false</Pagrindinis>
    <TemplateUrl xmlns="http://schemas.microsoft.com/sharepoint/v3" xsi:nil="true"/>
    <Viesas xmlns="4a6cae65-3fae-4748-a4e1-59d3bb63688c">true</Viesas>
    <Antrinis xmlns="4a6cae65-3fae-4748-a4e1-59d3bb63688c">true</Antrinis>
    <rusiavimas xmlns="4a6cae65-3fae-4748-a4e1-59d3bb63688c" xsi:nil="true"/>
    <xd_ProgID xmlns="http://schemas.microsoft.com/sharepoint/v3" xsi:nil="true"/>
  </documentManagement>
</p:properties>
</file>

<file path=customXml/itemProps1.xml><?xml version="1.0" encoding="utf-8"?>
<ds:datastoreItem xmlns:ds="http://schemas.openxmlformats.org/officeDocument/2006/customXml" ds:itemID="{0256D50F-DD9D-428E-B302-FA11AEFC572C}"/>
</file>

<file path=customXml/itemProps2.xml><?xml version="1.0" encoding="utf-8"?>
<ds:datastoreItem xmlns:ds="http://schemas.openxmlformats.org/officeDocument/2006/customXml" ds:itemID="{E76C1719-E831-48D8-AE6F-8E3DBCA199BF}"/>
</file>

<file path=customXml/itemProps3.xml><?xml version="1.0" encoding="utf-8"?>
<ds:datastoreItem xmlns:ds="http://schemas.openxmlformats.org/officeDocument/2006/customXml" ds:itemID="{9CA070BA-E043-4218-A3BC-410E2AA9EE87}"/>
</file>

<file path=customXml/itemProps4.xml><?xml version="1.0" encoding="utf-8"?>
<ds:datastoreItem xmlns:ds="http://schemas.openxmlformats.org/officeDocument/2006/customXml" ds:itemID="{F8D4BEA1-8AAF-4099-A90E-966FE39CCC77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393</Words>
  <Application>Microsoft Office PowerPoint</Application>
  <PresentationFormat>Widescreen</PresentationFormat>
  <Paragraphs>97</Paragraphs>
  <Slides>9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9</vt:i4>
      </vt:variant>
    </vt:vector>
  </HeadingPairs>
  <TitlesOfParts>
    <vt:vector size="16" baseType="lpstr">
      <vt:lpstr>Arial</vt:lpstr>
      <vt:lpstr>Calibri</vt:lpstr>
      <vt:lpstr>Calibri Light</vt:lpstr>
      <vt:lpstr>Tahoma</vt:lpstr>
      <vt:lpstr>Times New Roman</vt:lpstr>
      <vt:lpstr>Office Theme</vt:lpstr>
      <vt:lpstr>1_Office Theme</vt:lpstr>
      <vt:lpstr>Skaitmeninis švietimas: sąlyga proveržiui bendrajame ugdyme</vt:lpstr>
      <vt:lpstr>Skaitmeninis švietimas</vt:lpstr>
      <vt:lpstr>PowerPoint Presentation</vt:lpstr>
      <vt:lpstr>Skaitmeninio švietimo įgyvendinimo skaidymas</vt:lpstr>
      <vt:lpstr>Skaitmenizavimas kaip nuolatinis procesas</vt:lpstr>
      <vt:lpstr>Skaitmeninio švietimo iššūkiai</vt:lpstr>
      <vt:lpstr>PISA_2018</vt:lpstr>
      <vt:lpstr>Lietuvos skaitmeninio švietimo proveržis</vt:lpstr>
      <vt:lpstr>2021-2022 mokslo metais </vt:lpstr>
    </vt:vector>
  </TitlesOfParts>
  <Company>HP Inc.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Skaitmeninis švietimas: sąlyga proveržiui bendrajame ugdyme</dc:title>
  <dc:creator>Asta Ranonytė</dc:creator>
  <cp:lastModifiedBy>Asta Ranonytė</cp:lastModifiedBy>
  <cp:revision>1</cp:revision>
  <dcterms:created xsi:type="dcterms:W3CDTF">2021-06-15T08:32:08Z</dcterms:created>
  <dcterms:modified xsi:type="dcterms:W3CDTF">2021-06-15T08:33:04Z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0x01010030D9DBA0AD9F4678BDDB4D5C3B1BB0E2007E73DF14C9753E449DF9025D61A17F23</vt:lpwstr>
  </property>
  <property fmtid="{D5CDD505-2E9C-101B-9397-08002B2CF9AE}" pid="3" name="_dlc_DocIdItemGuid">
    <vt:lpwstr>2bef5956-49be-4e16-a309-a2bdcc0a3227</vt:lpwstr>
  </property>
</Properties>
</file>