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fntdata" ContentType="application/x-fontdata"/>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charts/colors1.xml" ContentType="application/vnd.ms-office.chartcolorstyle+xml"/>
  <Override PartName="/ppt/notesMasters/notesMaster1.xml" ContentType="application/vnd.openxmlformats-officedocument.presentationml.notesMaster+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diagrams/colors1.xml" ContentType="application/vnd.openxmlformats-officedocument.drawingml.diagramColors+xml"/>
  <Override PartName="/ppt/charts/chart1.xml" ContentType="application/vnd.openxmlformats-officedocument.drawingml.char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3"/>
  </p:sldMasterIdLst>
  <p:notesMasterIdLst>
    <p:notesMasterId r:id="rId13"/>
  </p:notesMasterIdLst>
  <p:sldIdLst>
    <p:sldId id="256" r:id="rId4"/>
    <p:sldId id="257" r:id="rId5"/>
    <p:sldId id="314" r:id="rId6"/>
    <p:sldId id="315" r:id="rId7"/>
    <p:sldId id="302" r:id="rId8"/>
    <p:sldId id="313" r:id="rId9"/>
    <p:sldId id="317" r:id="rId10"/>
    <p:sldId id="318" r:id="rId11"/>
    <p:sldId id="304" r:id="rId12"/>
  </p:sldIdLst>
  <p:sldSz cx="12192000" cy="6858000"/>
  <p:notesSz cx="6797675" cy="9872663"/>
  <p:embeddedFontLst>
    <p:embeddedFont>
      <p:font typeface="Jost" panose="020B0604020202020204" charset="0"/>
      <p:regular r:id="rId14"/>
      <p:bold r:id="rId15"/>
      <p:italic r:id="rId16"/>
      <p:boldItalic r:id="rId17"/>
    </p:embeddedFont>
    <p:embeddedFont>
      <p:font typeface="Lato" panose="020F050202020403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C664"/>
    <a:srgbClr val="F1B4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66C8F5-C499-40AD-8E10-AB1FF35743BA}" v="327" dt="2026-02-22T20:33:55.415"/>
  </p1510:revLst>
</p1510:revInfo>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Vidutinis stilius 2 – paryškinima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DBED569-4797-4DF1-A0F4-6AAB3CD982D8}" styleName="Šviesus stilius 3 – paryškinimas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505E3EF-67EA-436B-97B2-0124C06EBD24}" styleName="Vidutinis stilius 4 – paryškinima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DA37D80-6434-44D0-A028-1B22A696006F}" styleName="Šviesus stilius 3 – paryškinimas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940675A-B579-460E-94D1-54222C63F5DA}" styleName="Be stiliaus, lentelės tinkleli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Šviesus stilius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75" autoAdjust="0"/>
    <p:restoredTop sz="69281" autoAdjust="0"/>
  </p:normalViewPr>
  <p:slideViewPr>
    <p:cSldViewPr snapToGrid="0">
      <p:cViewPr varScale="1">
        <p:scale>
          <a:sx n="76" d="100"/>
          <a:sy n="76" d="100"/>
        </p:scale>
        <p:origin x="1710" y="9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font" Target="fonts/font8.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ableStyles" Target="tableStyles.xml"/><Relationship Id="rId24" Type="http://schemas.openxmlformats.org/officeDocument/2006/relationships/font" Target="fonts/font11.fntdata"/><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font" Target="fonts/font6.fntdata"/><Relationship Id="rId31"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viewProps" Target="viewProps.xml"/><Relationship Id="rId30"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t-LT" dirty="0"/>
              <a:t>Tėvų skundai</a:t>
            </a:r>
            <a:endParaRPr lang="en-US" dirty="0"/>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tx>
            <c:strRef>
              <c:f>Lapas1!$B$1</c:f>
              <c:strCache>
                <c:ptCount val="1"/>
                <c:pt idx="0">
                  <c:v>Tėvų pretenzijos</c:v>
                </c:pt>
              </c:strCache>
            </c:strRef>
          </c:tx>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1FCD-40B0-9D76-938CCDC845A7}"/>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1FCD-40B0-9D76-938CCDC845A7}"/>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3F2A-4B51-ACA1-9849E6440E29}"/>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1FCD-40B0-9D76-938CCDC845A7}"/>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2-3F2A-4B51-ACA1-9849E6440E29}"/>
              </c:ext>
            </c:extLst>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lt-LT"/>
              </a:p>
            </c:txPr>
            <c:dLblPos val="inEnd"/>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Lapas1!$A$2:$A$6</c:f>
              <c:strCache>
                <c:ptCount val="5"/>
                <c:pt idx="0">
                  <c:v>Dėl kainų neatitikimų </c:v>
                </c:pt>
                <c:pt idx="1">
                  <c:v>Dėl maitinimo kokybės</c:v>
                </c:pt>
                <c:pt idx="2">
                  <c:v>Dėl valgiaraščių </c:v>
                </c:pt>
                <c:pt idx="3">
                  <c:v>Dėl švediško stalo (savitarnos) principo</c:v>
                </c:pt>
                <c:pt idx="4">
                  <c:v>Dėl sutarčių viešinimo</c:v>
                </c:pt>
              </c:strCache>
            </c:strRef>
          </c:cat>
          <c:val>
            <c:numRef>
              <c:f>Lapas1!$B$2:$B$6</c:f>
              <c:numCache>
                <c:formatCode>General</c:formatCode>
                <c:ptCount val="5"/>
                <c:pt idx="0">
                  <c:v>27</c:v>
                </c:pt>
                <c:pt idx="1">
                  <c:v>9</c:v>
                </c:pt>
                <c:pt idx="2">
                  <c:v>7</c:v>
                </c:pt>
                <c:pt idx="3">
                  <c:v>3</c:v>
                </c:pt>
                <c:pt idx="4">
                  <c:v>3</c:v>
                </c:pt>
              </c:numCache>
            </c:numRef>
          </c:val>
          <c:extLst>
            <c:ext xmlns:c16="http://schemas.microsoft.com/office/drawing/2014/chart" uri="{C3380CC4-5D6E-409C-BE32-E72D297353CC}">
              <c16:uniqueId val="{00000000-3F2A-4B51-ACA1-9849E6440E29}"/>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919337-D70D-4036-A2DB-EBDCDE158426}" type="doc">
      <dgm:prSet loTypeId="urn:microsoft.com/office/officeart/2005/8/layout/default" loCatId="list" qsTypeId="urn:microsoft.com/office/officeart/2005/8/quickstyle/3d1" qsCatId="3D" csTypeId="urn:microsoft.com/office/officeart/2005/8/colors/accent1_1" csCatId="accent1" phldr="1"/>
      <dgm:spPr/>
      <dgm:t>
        <a:bodyPr/>
        <a:lstStyle/>
        <a:p>
          <a:endParaRPr lang="lt-LT"/>
        </a:p>
      </dgm:t>
    </dgm:pt>
    <dgm:pt modelId="{BB369A45-B45B-4EFD-A931-73D99BDD4FD6}">
      <dgm:prSet/>
      <dgm:spPr/>
      <dgm:t>
        <a:bodyPr/>
        <a:lstStyle/>
        <a:p>
          <a:r>
            <a:rPr lang="lt-LT" b="1" spc="31" dirty="0">
              <a:latin typeface="Lato" pitchFamily="34" charset="0"/>
              <a:ea typeface="Lato" pitchFamily="34" charset="-122"/>
              <a:cs typeface="Lato" pitchFamily="34" charset="-120"/>
            </a:rPr>
            <a:t>Netaikoma mokinių aptarnavimo forma „švediškas stalas“</a:t>
          </a:r>
          <a:endParaRPr lang="lt-LT" b="1" dirty="0"/>
        </a:p>
      </dgm:t>
    </dgm:pt>
    <dgm:pt modelId="{CD787B75-3B58-49A1-A07C-DEDE63A39F22}" type="parTrans" cxnId="{B7FD3984-8A12-4FE3-A5D3-691AB4A3F501}">
      <dgm:prSet/>
      <dgm:spPr/>
      <dgm:t>
        <a:bodyPr/>
        <a:lstStyle/>
        <a:p>
          <a:endParaRPr lang="lt-LT"/>
        </a:p>
      </dgm:t>
    </dgm:pt>
    <dgm:pt modelId="{08EAC341-7735-40C2-9D41-CDDD15E1501D}" type="sibTrans" cxnId="{B7FD3984-8A12-4FE3-A5D3-691AB4A3F501}">
      <dgm:prSet/>
      <dgm:spPr/>
      <dgm:t>
        <a:bodyPr/>
        <a:lstStyle/>
        <a:p>
          <a:endParaRPr lang="lt-LT"/>
        </a:p>
      </dgm:t>
    </dgm:pt>
    <dgm:pt modelId="{C9665E5C-3C78-410F-8866-E32DF9263595}">
      <dgm:prSet/>
      <dgm:spPr/>
      <dgm:t>
        <a:bodyPr/>
        <a:lstStyle/>
        <a:p>
          <a:pPr>
            <a:buFont typeface="Wingdings" panose="05000000000000000000" pitchFamily="2" charset="2"/>
            <a:buChar char="q"/>
          </a:pPr>
          <a:r>
            <a:rPr lang="lt-LT" b="1" spc="31" dirty="0">
              <a:latin typeface="Lato" pitchFamily="34" charset="0"/>
              <a:ea typeface="Lato" pitchFamily="34" charset="-122"/>
              <a:cs typeface="Lato" pitchFamily="34" charset="-120"/>
            </a:rPr>
            <a:t>Patiekalų kainos neatitinka tiekėjo pasiūlyme nurodytų kainų (įkainių)</a:t>
          </a:r>
          <a:endParaRPr kumimoji="0" lang="lt-LT" i="0" u="none" strike="noStrike" cap="none" spc="0" normalizeH="0" baseline="0" noProof="0" dirty="0">
            <a:ln/>
            <a:effectLst/>
            <a:uLnTx/>
            <a:uFillTx/>
            <a:latin typeface="Jost" pitchFamily="2" charset="0"/>
            <a:ea typeface="Jost" pitchFamily="2" charset="0"/>
            <a:cs typeface="+mn-cs"/>
            <a:sym typeface="Arial"/>
          </a:endParaRPr>
        </a:p>
      </dgm:t>
    </dgm:pt>
    <dgm:pt modelId="{6AF4D660-0568-44E8-950E-25225E91AC80}" type="parTrans" cxnId="{A3D9C71D-1C90-48A0-8140-BD345D00EDA1}">
      <dgm:prSet/>
      <dgm:spPr/>
      <dgm:t>
        <a:bodyPr/>
        <a:lstStyle/>
        <a:p>
          <a:endParaRPr lang="lt-LT"/>
        </a:p>
      </dgm:t>
    </dgm:pt>
    <dgm:pt modelId="{445A43E6-C72D-4566-8E46-FBA36DBCF5A2}" type="sibTrans" cxnId="{A3D9C71D-1C90-48A0-8140-BD345D00EDA1}">
      <dgm:prSet/>
      <dgm:spPr/>
      <dgm:t>
        <a:bodyPr/>
        <a:lstStyle/>
        <a:p>
          <a:endParaRPr lang="lt-LT"/>
        </a:p>
      </dgm:t>
    </dgm:pt>
    <dgm:pt modelId="{65153D71-C23F-4E39-A54A-6E1BAE72D894}">
      <dgm:prSet custT="1"/>
      <dgm:spPr/>
      <dgm:t>
        <a:bodyPr/>
        <a:lstStyle/>
        <a:p>
          <a:pPr>
            <a:buFont typeface="Wingdings" panose="05000000000000000000" pitchFamily="2" charset="2"/>
            <a:buChar char="q"/>
          </a:pPr>
          <a:r>
            <a:rPr lang="lt-LT" sz="2000" b="1" spc="31" dirty="0">
              <a:latin typeface="Lato" pitchFamily="34" charset="0"/>
              <a:ea typeface="Lato" pitchFamily="34" charset="-122"/>
              <a:cs typeface="Lato" pitchFamily="34" charset="-120"/>
            </a:rPr>
            <a:t>Nepatvirtinti valgiaraščiai ir technologinės kortelės</a:t>
          </a:r>
        </a:p>
      </dgm:t>
    </dgm:pt>
    <dgm:pt modelId="{0A58D75C-3C61-46F5-AFE8-69C8FB1E08DD}" type="parTrans" cxnId="{778BEB23-EB6D-4658-9A07-8D625DE4F758}">
      <dgm:prSet/>
      <dgm:spPr/>
      <dgm:t>
        <a:bodyPr/>
        <a:lstStyle/>
        <a:p>
          <a:endParaRPr lang="lt-LT"/>
        </a:p>
      </dgm:t>
    </dgm:pt>
    <dgm:pt modelId="{4CFF2248-58F1-4F95-A0D9-BAEF94CF4E13}" type="sibTrans" cxnId="{778BEB23-EB6D-4658-9A07-8D625DE4F758}">
      <dgm:prSet/>
      <dgm:spPr/>
      <dgm:t>
        <a:bodyPr/>
        <a:lstStyle/>
        <a:p>
          <a:endParaRPr lang="lt-LT"/>
        </a:p>
      </dgm:t>
    </dgm:pt>
    <dgm:pt modelId="{7E7F3974-8322-47E8-A83D-DE9D926C28E9}">
      <dgm:prSet/>
      <dgm:spPr/>
      <dgm:t>
        <a:bodyPr/>
        <a:lstStyle/>
        <a:p>
          <a:r>
            <a:rPr lang="lt-LT" b="1" dirty="0">
              <a:latin typeface="Lato" panose="020F0502020204030203" pitchFamily="34" charset="0"/>
              <a:ea typeface="Lato" panose="020F0502020204030203" pitchFamily="34" charset="0"/>
              <a:cs typeface="Lato" panose="020F0502020204030203" pitchFamily="34" charset="0"/>
            </a:rPr>
            <a:t>Neįdiegta elektroninė maitinimo užsakymo ir atsiskaitymo sistema (EMUAS)</a:t>
          </a:r>
        </a:p>
      </dgm:t>
    </dgm:pt>
    <dgm:pt modelId="{5E7C5D2F-2532-4B1B-97BD-31D6C08FFEF7}" type="parTrans" cxnId="{53238D11-E92F-4A3D-8A68-0AB7CF1FF7D3}">
      <dgm:prSet/>
      <dgm:spPr/>
      <dgm:t>
        <a:bodyPr/>
        <a:lstStyle/>
        <a:p>
          <a:endParaRPr lang="lt-LT"/>
        </a:p>
      </dgm:t>
    </dgm:pt>
    <dgm:pt modelId="{9607BB6B-9D36-4F42-BD8F-B1FFEAF95630}" type="sibTrans" cxnId="{53238D11-E92F-4A3D-8A68-0AB7CF1FF7D3}">
      <dgm:prSet/>
      <dgm:spPr/>
      <dgm:t>
        <a:bodyPr/>
        <a:lstStyle/>
        <a:p>
          <a:endParaRPr lang="lt-LT"/>
        </a:p>
      </dgm:t>
    </dgm:pt>
    <dgm:pt modelId="{7E373AD2-D467-450E-8E6D-ACC564FFE2DD}">
      <dgm:prSet/>
      <dgm:spPr/>
      <dgm:t>
        <a:bodyPr/>
        <a:lstStyle/>
        <a:p>
          <a:pPr>
            <a:buFont typeface="Wingdings" panose="05000000000000000000" pitchFamily="2" charset="2"/>
            <a:buChar char="q"/>
          </a:pPr>
          <a:r>
            <a:rPr lang="lt-LT" b="1" spc="31" dirty="0">
              <a:latin typeface="Lato" pitchFamily="34" charset="0"/>
              <a:ea typeface="Lato" pitchFamily="34" charset="-122"/>
              <a:cs typeface="Lato" pitchFamily="34" charset="-120"/>
            </a:rPr>
            <a:t>Prekiaujama patiekalais, kurių nėra patvirtintuose valgiaraščiuose</a:t>
          </a:r>
        </a:p>
      </dgm:t>
    </dgm:pt>
    <dgm:pt modelId="{5BD6833B-A39B-4F9E-BE5D-B87695013F27}" type="parTrans" cxnId="{C63D0307-B9DD-4C8A-B374-854AF62FB7E2}">
      <dgm:prSet/>
      <dgm:spPr/>
      <dgm:t>
        <a:bodyPr/>
        <a:lstStyle/>
        <a:p>
          <a:endParaRPr lang="lt-LT"/>
        </a:p>
      </dgm:t>
    </dgm:pt>
    <dgm:pt modelId="{C7183B53-9C1A-4151-87B1-E814A757D5AE}" type="sibTrans" cxnId="{C63D0307-B9DD-4C8A-B374-854AF62FB7E2}">
      <dgm:prSet/>
      <dgm:spPr/>
      <dgm:t>
        <a:bodyPr/>
        <a:lstStyle/>
        <a:p>
          <a:endParaRPr lang="lt-LT"/>
        </a:p>
      </dgm:t>
    </dgm:pt>
    <dgm:pt modelId="{9F5BAE13-B8B6-48C7-9842-60CBB5B8890B}">
      <dgm:prSet/>
      <dgm:spPr/>
      <dgm:t>
        <a:bodyPr/>
        <a:lstStyle/>
        <a:p>
          <a:pPr>
            <a:buFont typeface="Wingdings" panose="05000000000000000000" pitchFamily="2" charset="2"/>
            <a:buChar char="q"/>
          </a:pPr>
          <a:r>
            <a:rPr lang="lt-LT" b="1" spc="31" dirty="0">
              <a:latin typeface="Lato" pitchFamily="34" charset="0"/>
              <a:ea typeface="Lato" pitchFamily="34" charset="-122"/>
              <a:cs typeface="Lato" pitchFamily="34" charset="-120"/>
            </a:rPr>
            <a:t>Neišpildyti sutartyje numatyti ekologiškumo kriterijai, neteikiamos ataskaitos</a:t>
          </a:r>
        </a:p>
      </dgm:t>
    </dgm:pt>
    <dgm:pt modelId="{911EADD6-C185-4E48-AF6D-74EB3DBE4713}" type="parTrans" cxnId="{73C230AF-7BEA-4B4A-8E0A-6B1504580585}">
      <dgm:prSet/>
      <dgm:spPr/>
      <dgm:t>
        <a:bodyPr/>
        <a:lstStyle/>
        <a:p>
          <a:endParaRPr lang="lt-LT"/>
        </a:p>
      </dgm:t>
    </dgm:pt>
    <dgm:pt modelId="{CEAB98DD-3596-4049-9B3D-74D7647DC7A8}" type="sibTrans" cxnId="{73C230AF-7BEA-4B4A-8E0A-6B1504580585}">
      <dgm:prSet/>
      <dgm:spPr/>
      <dgm:t>
        <a:bodyPr/>
        <a:lstStyle/>
        <a:p>
          <a:endParaRPr lang="lt-LT"/>
        </a:p>
      </dgm:t>
    </dgm:pt>
    <dgm:pt modelId="{2D569C56-3F8B-42CE-B9CB-3215B0DBAD33}">
      <dgm:prSet/>
      <dgm:spPr/>
      <dgm:t>
        <a:bodyPr/>
        <a:lstStyle/>
        <a:p>
          <a:pPr>
            <a:buFont typeface="Wingdings" panose="05000000000000000000" pitchFamily="2" charset="2"/>
            <a:buChar char="q"/>
          </a:pPr>
          <a:r>
            <a:rPr lang="lt-LT" b="1" spc="31" dirty="0">
              <a:latin typeface="Lato" pitchFamily="34" charset="0"/>
              <a:ea typeface="Lato" pitchFamily="34" charset="-122"/>
              <a:cs typeface="Lato" pitchFamily="34" charset="-120"/>
            </a:rPr>
            <a:t>Neužtikrinamas pasiūlytas patiekalų asortimentas</a:t>
          </a:r>
        </a:p>
      </dgm:t>
    </dgm:pt>
    <dgm:pt modelId="{0816D510-A3E7-4F07-927B-EE65D4D543BE}" type="parTrans" cxnId="{907A83E2-F999-4523-B65B-4185B468526D}">
      <dgm:prSet/>
      <dgm:spPr/>
      <dgm:t>
        <a:bodyPr/>
        <a:lstStyle/>
        <a:p>
          <a:endParaRPr lang="lt-LT"/>
        </a:p>
      </dgm:t>
    </dgm:pt>
    <dgm:pt modelId="{DC419680-F269-4508-801F-75E9EDEE0294}" type="sibTrans" cxnId="{907A83E2-F999-4523-B65B-4185B468526D}">
      <dgm:prSet/>
      <dgm:spPr/>
      <dgm:t>
        <a:bodyPr/>
        <a:lstStyle/>
        <a:p>
          <a:endParaRPr lang="lt-LT"/>
        </a:p>
      </dgm:t>
    </dgm:pt>
    <dgm:pt modelId="{332E75A2-A361-4754-94C1-00CA2A2CB781}">
      <dgm:prSet/>
      <dgm:spPr/>
      <dgm:t>
        <a:bodyPr/>
        <a:lstStyle/>
        <a:p>
          <a:pPr>
            <a:buFont typeface="Wingdings" panose="05000000000000000000" pitchFamily="2" charset="2"/>
            <a:buChar char="q"/>
          </a:pPr>
          <a:r>
            <a:rPr lang="lt-LT" b="1" spc="31" dirty="0">
              <a:latin typeface="Lato" pitchFamily="34" charset="0"/>
              <a:ea typeface="Lato" pitchFamily="34" charset="-122"/>
              <a:cs typeface="Lato" pitchFamily="34" charset="-120"/>
            </a:rPr>
            <a:t>Bufeto prekės (neužsakyta paslauga ir/arba asortimentas nesuderintas)</a:t>
          </a:r>
        </a:p>
      </dgm:t>
    </dgm:pt>
    <dgm:pt modelId="{7EB7C16F-6C8A-4428-B555-8964698C7190}" type="parTrans" cxnId="{AED6F8A2-617A-4876-B0C8-4F575EBF59E1}">
      <dgm:prSet/>
      <dgm:spPr/>
      <dgm:t>
        <a:bodyPr/>
        <a:lstStyle/>
        <a:p>
          <a:endParaRPr lang="lt-LT"/>
        </a:p>
      </dgm:t>
    </dgm:pt>
    <dgm:pt modelId="{AA1C97CE-1C3E-4D0D-8370-EDBA8F841847}" type="sibTrans" cxnId="{AED6F8A2-617A-4876-B0C8-4F575EBF59E1}">
      <dgm:prSet/>
      <dgm:spPr/>
      <dgm:t>
        <a:bodyPr/>
        <a:lstStyle/>
        <a:p>
          <a:endParaRPr lang="lt-LT"/>
        </a:p>
      </dgm:t>
    </dgm:pt>
    <dgm:pt modelId="{1984E212-6894-4926-B333-C59FF42A5AB3}">
      <dgm:prSet/>
      <dgm:spPr/>
      <dgm:t>
        <a:bodyPr/>
        <a:lstStyle/>
        <a:p>
          <a:pPr>
            <a:buFont typeface="Wingdings" panose="05000000000000000000" pitchFamily="2" charset="2"/>
            <a:buChar char="q"/>
          </a:pPr>
          <a:r>
            <a:rPr lang="lt-LT" b="1" spc="31" dirty="0">
              <a:latin typeface="Lato" panose="020F0502020204030203" pitchFamily="34" charset="0"/>
              <a:ea typeface="Lato" panose="020F0502020204030203" pitchFamily="34" charset="0"/>
              <a:cs typeface="Lato" panose="020F0502020204030203" pitchFamily="34" charset="0"/>
            </a:rPr>
            <a:t>Nepakankama nemokamą maitinimą gaunantiems vaikams faktiškai suteiktų paslaugų apskaita</a:t>
          </a:r>
          <a:endParaRPr lang="lt-LT" spc="31" dirty="0">
            <a:latin typeface="Lato" panose="020F0502020204030203" pitchFamily="34" charset="0"/>
            <a:ea typeface="Lato" panose="020F0502020204030203" pitchFamily="34" charset="0"/>
            <a:cs typeface="Lato" panose="020F0502020204030203" pitchFamily="34" charset="0"/>
          </a:endParaRPr>
        </a:p>
      </dgm:t>
    </dgm:pt>
    <dgm:pt modelId="{1AD05654-FF2D-464E-8803-50E4F2EFEDEB}" type="parTrans" cxnId="{F751BE53-4A16-4252-A753-7F080B089195}">
      <dgm:prSet/>
      <dgm:spPr/>
      <dgm:t>
        <a:bodyPr/>
        <a:lstStyle/>
        <a:p>
          <a:endParaRPr lang="lt-LT"/>
        </a:p>
      </dgm:t>
    </dgm:pt>
    <dgm:pt modelId="{B78762F1-1E7C-4DFF-A57C-CDEDE964C540}" type="sibTrans" cxnId="{F751BE53-4A16-4252-A753-7F080B089195}">
      <dgm:prSet/>
      <dgm:spPr/>
      <dgm:t>
        <a:bodyPr/>
        <a:lstStyle/>
        <a:p>
          <a:endParaRPr lang="lt-LT"/>
        </a:p>
      </dgm:t>
    </dgm:pt>
    <dgm:pt modelId="{45956A04-0F5F-49BF-842C-CD193DC7C5D0}">
      <dgm:prSet custT="1"/>
      <dgm:spPr/>
      <dgm:t>
        <a:bodyPr/>
        <a:lstStyle/>
        <a:p>
          <a:pPr>
            <a:buFont typeface="Wingdings" panose="05000000000000000000" pitchFamily="2" charset="2"/>
            <a:buChar char="q"/>
          </a:pPr>
          <a:r>
            <a:rPr lang="lt-LT" sz="2000" b="1" dirty="0">
              <a:effectLst/>
              <a:latin typeface="Lato" panose="020F0502020204030203" pitchFamily="34" charset="0"/>
              <a:ea typeface="Lato" panose="020F0502020204030203" pitchFamily="34" charset="0"/>
              <a:cs typeface="Lato" panose="020F0502020204030203" pitchFamily="34" charset="0"/>
            </a:rPr>
            <a:t>A</a:t>
          </a:r>
          <a:r>
            <a:rPr lang="pt-PT" sz="2000" b="1" dirty="0">
              <a:effectLst/>
              <a:latin typeface="Lato" panose="020F0502020204030203" pitchFamily="34" charset="0"/>
              <a:ea typeface="Lato" panose="020F0502020204030203" pitchFamily="34" charset="0"/>
              <a:cs typeface="Lato" panose="020F0502020204030203" pitchFamily="34" charset="0"/>
            </a:rPr>
            <a:t>tliekami neteisėti </a:t>
          </a:r>
          <a:r>
            <a:rPr lang="lt-LT" sz="2000" b="1" dirty="0">
              <a:effectLst/>
              <a:latin typeface="Lato" panose="020F0502020204030203" pitchFamily="34" charset="0"/>
              <a:ea typeface="Lato" panose="020F0502020204030203" pitchFamily="34" charset="0"/>
              <a:cs typeface="Lato" panose="020F0502020204030203" pitchFamily="34" charset="0"/>
            </a:rPr>
            <a:t>s</a:t>
          </a:r>
          <a:r>
            <a:rPr lang="pt-PT" sz="2000" b="1" dirty="0">
              <a:effectLst/>
              <a:latin typeface="Lato" panose="020F0502020204030203" pitchFamily="34" charset="0"/>
              <a:ea typeface="Lato" panose="020F0502020204030203" pitchFamily="34" charset="0"/>
              <a:cs typeface="Lato" panose="020F0502020204030203" pitchFamily="34" charset="0"/>
            </a:rPr>
            <a:t>utarčių pakeitimai</a:t>
          </a:r>
          <a:endParaRPr lang="lt-LT" sz="2000" b="1" dirty="0">
            <a:effectLst/>
            <a:latin typeface="Lato" panose="020F0502020204030203" pitchFamily="34" charset="0"/>
            <a:ea typeface="Lato" panose="020F0502020204030203" pitchFamily="34" charset="0"/>
            <a:cs typeface="Lato" panose="020F0502020204030203" pitchFamily="34" charset="0"/>
          </a:endParaRPr>
        </a:p>
      </dgm:t>
    </dgm:pt>
    <dgm:pt modelId="{67EFDA9A-1C38-4690-89FA-A116BEC9739A}" type="parTrans" cxnId="{3C48149D-E597-4B2D-889A-1D8F55B4A82C}">
      <dgm:prSet/>
      <dgm:spPr/>
      <dgm:t>
        <a:bodyPr/>
        <a:lstStyle/>
        <a:p>
          <a:endParaRPr lang="lt-LT"/>
        </a:p>
      </dgm:t>
    </dgm:pt>
    <dgm:pt modelId="{C8A95208-AD5A-4652-91A1-1655C4B701C2}" type="sibTrans" cxnId="{3C48149D-E597-4B2D-889A-1D8F55B4A82C}">
      <dgm:prSet/>
      <dgm:spPr/>
      <dgm:t>
        <a:bodyPr/>
        <a:lstStyle/>
        <a:p>
          <a:endParaRPr lang="lt-LT"/>
        </a:p>
      </dgm:t>
    </dgm:pt>
    <dgm:pt modelId="{A3239EFF-856B-4738-BBF3-95AA1190026F}">
      <dgm:prSet/>
      <dgm:spPr/>
      <dgm:t>
        <a:bodyPr/>
        <a:lstStyle/>
        <a:p>
          <a:pPr>
            <a:buFont typeface="Wingdings" panose="05000000000000000000" pitchFamily="2" charset="2"/>
            <a:buChar char="q"/>
          </a:pPr>
          <a:r>
            <a:rPr lang="lt-LT" b="1" dirty="0">
              <a:effectLst/>
              <a:latin typeface="Lato" panose="020F0502020204030203" pitchFamily="34" charset="0"/>
              <a:ea typeface="Lato" panose="020F0502020204030203" pitchFamily="34" charset="0"/>
              <a:cs typeface="Lato" panose="020F0502020204030203" pitchFamily="34" charset="0"/>
            </a:rPr>
            <a:t>N</a:t>
          </a:r>
          <a:r>
            <a:rPr lang="pt-PT" b="1" dirty="0">
              <a:effectLst/>
              <a:latin typeface="Lato" panose="020F0502020204030203" pitchFamily="34" charset="0"/>
              <a:ea typeface="Lato" panose="020F0502020204030203" pitchFamily="34" charset="0"/>
              <a:cs typeface="Lato" panose="020F0502020204030203" pitchFamily="34" charset="0"/>
            </a:rPr>
            <a:t>eužtikrinamas laisvai pasirenkamų komercinių patiekalų skaičius ir šių patiekalų apskaita</a:t>
          </a:r>
          <a:endParaRPr lang="lt-LT" b="1" dirty="0">
            <a:effectLst/>
            <a:latin typeface="Lato" panose="020F0502020204030203" pitchFamily="34" charset="0"/>
            <a:ea typeface="Lato" panose="020F0502020204030203" pitchFamily="34" charset="0"/>
            <a:cs typeface="Lato" panose="020F0502020204030203" pitchFamily="34" charset="0"/>
          </a:endParaRPr>
        </a:p>
      </dgm:t>
    </dgm:pt>
    <dgm:pt modelId="{336E3A8D-6F73-4A67-8003-4D39519B70D9}" type="parTrans" cxnId="{11EDE862-269A-4248-A101-23C3288D23C1}">
      <dgm:prSet/>
      <dgm:spPr/>
      <dgm:t>
        <a:bodyPr/>
        <a:lstStyle/>
        <a:p>
          <a:endParaRPr lang="lt-LT"/>
        </a:p>
      </dgm:t>
    </dgm:pt>
    <dgm:pt modelId="{64C6BA9A-6BE5-4AF0-BF2C-1A018784F87A}" type="sibTrans" cxnId="{11EDE862-269A-4248-A101-23C3288D23C1}">
      <dgm:prSet/>
      <dgm:spPr/>
      <dgm:t>
        <a:bodyPr/>
        <a:lstStyle/>
        <a:p>
          <a:endParaRPr lang="lt-LT"/>
        </a:p>
      </dgm:t>
    </dgm:pt>
    <dgm:pt modelId="{192D9802-1898-46E5-8006-6641F088D228}">
      <dgm:prSet/>
      <dgm:spPr/>
      <dgm:t>
        <a:bodyPr/>
        <a:lstStyle/>
        <a:p>
          <a:r>
            <a:rPr lang="lt-LT" b="1" dirty="0">
              <a:latin typeface="Lato" panose="020F0502020204030203" pitchFamily="34" charset="0"/>
              <a:ea typeface="Lato" panose="020F0502020204030203" pitchFamily="34" charset="0"/>
              <a:cs typeface="Lato" panose="020F0502020204030203" pitchFamily="34" charset="0"/>
            </a:rPr>
            <a:t>Nepateiktas ar pavėluotai pateiktas sutarties įvykdymo užtikrinimas</a:t>
          </a:r>
        </a:p>
      </dgm:t>
    </dgm:pt>
    <dgm:pt modelId="{C7DB5BA7-DD14-4735-ADB8-176C0F3780A8}" type="parTrans" cxnId="{8B671116-332C-474D-905E-1B4B7558E50F}">
      <dgm:prSet/>
      <dgm:spPr/>
      <dgm:t>
        <a:bodyPr/>
        <a:lstStyle/>
        <a:p>
          <a:endParaRPr lang="lt-LT"/>
        </a:p>
      </dgm:t>
    </dgm:pt>
    <dgm:pt modelId="{4CE8CF4A-6186-467B-A991-B5ADBE66A74D}" type="sibTrans" cxnId="{8B671116-332C-474D-905E-1B4B7558E50F}">
      <dgm:prSet/>
      <dgm:spPr/>
      <dgm:t>
        <a:bodyPr/>
        <a:lstStyle/>
        <a:p>
          <a:endParaRPr lang="lt-LT"/>
        </a:p>
      </dgm:t>
    </dgm:pt>
    <dgm:pt modelId="{57CE7334-C46A-4CC0-935F-E227A06D3DDA}" type="pres">
      <dgm:prSet presAssocID="{AE919337-D70D-4036-A2DB-EBDCDE158426}" presName="diagram" presStyleCnt="0">
        <dgm:presLayoutVars>
          <dgm:dir/>
          <dgm:resizeHandles val="exact"/>
        </dgm:presLayoutVars>
      </dgm:prSet>
      <dgm:spPr/>
    </dgm:pt>
    <dgm:pt modelId="{6A49156A-B225-4515-88AC-871DFCF19598}" type="pres">
      <dgm:prSet presAssocID="{A3239EFF-856B-4738-BBF3-95AA1190026F}" presName="node" presStyleLbl="node1" presStyleIdx="0" presStyleCnt="12" custLinFactX="10606" custLinFactNeighborX="100000" custLinFactNeighborY="-2626">
        <dgm:presLayoutVars>
          <dgm:bulletEnabled val="1"/>
        </dgm:presLayoutVars>
      </dgm:prSet>
      <dgm:spPr/>
    </dgm:pt>
    <dgm:pt modelId="{CC22829C-C262-468F-9AC6-1BB840D54234}" type="pres">
      <dgm:prSet presAssocID="{64C6BA9A-6BE5-4AF0-BF2C-1A018784F87A}" presName="sibTrans" presStyleCnt="0"/>
      <dgm:spPr/>
    </dgm:pt>
    <dgm:pt modelId="{A4BBBFDF-4904-4305-85E3-6AD0F9C428B1}" type="pres">
      <dgm:prSet presAssocID="{45956A04-0F5F-49BF-842C-CD193DC7C5D0}" presName="node" presStyleLbl="node1" presStyleIdx="1" presStyleCnt="12" custLinFactX="12827" custLinFactY="100000" custLinFactNeighborX="100000" custLinFactNeighborY="130398">
        <dgm:presLayoutVars>
          <dgm:bulletEnabled val="1"/>
        </dgm:presLayoutVars>
      </dgm:prSet>
      <dgm:spPr/>
    </dgm:pt>
    <dgm:pt modelId="{2F3677D0-B6B7-4A85-B41D-E7C017C6EA21}" type="pres">
      <dgm:prSet presAssocID="{C8A95208-AD5A-4652-91A1-1655C4B701C2}" presName="sibTrans" presStyleCnt="0"/>
      <dgm:spPr/>
    </dgm:pt>
    <dgm:pt modelId="{D9E6C9C0-0FB9-452A-AF43-DE9350A8BE11}" type="pres">
      <dgm:prSet presAssocID="{1984E212-6894-4926-B333-C59FF42A5AB3}" presName="node" presStyleLbl="node1" presStyleIdx="2" presStyleCnt="12" custLinFactX="11349" custLinFactNeighborX="100000" custLinFactNeighborY="-1149">
        <dgm:presLayoutVars>
          <dgm:bulletEnabled val="1"/>
        </dgm:presLayoutVars>
      </dgm:prSet>
      <dgm:spPr/>
    </dgm:pt>
    <dgm:pt modelId="{E1892BF2-E708-410C-AB54-EAD03B80E23D}" type="pres">
      <dgm:prSet presAssocID="{B78762F1-1E7C-4DFF-A57C-CDEDE964C540}" presName="sibTrans" presStyleCnt="0"/>
      <dgm:spPr/>
    </dgm:pt>
    <dgm:pt modelId="{73359DE6-F2C7-4712-A29C-BC0D023ECE28}" type="pres">
      <dgm:prSet presAssocID="{7E373AD2-D467-450E-8E6D-ACC564FFE2DD}" presName="node" presStyleLbl="node1" presStyleIdx="3" presStyleCnt="12" custLinFactX="-129152" custLinFactNeighborX="-200000" custLinFactNeighborY="-1332">
        <dgm:presLayoutVars>
          <dgm:bulletEnabled val="1"/>
        </dgm:presLayoutVars>
      </dgm:prSet>
      <dgm:spPr/>
    </dgm:pt>
    <dgm:pt modelId="{402BBDF2-F700-45E1-A71B-6A0D72B701F3}" type="pres">
      <dgm:prSet presAssocID="{C7183B53-9C1A-4151-87B1-E814A757D5AE}" presName="sibTrans" presStyleCnt="0"/>
      <dgm:spPr/>
    </dgm:pt>
    <dgm:pt modelId="{F55F08B1-ABCE-4B1A-A05C-EB04DEFEB0B2}" type="pres">
      <dgm:prSet presAssocID="{7E7F3974-8322-47E8-A83D-DE9D926C28E9}" presName="node" presStyleLbl="node1" presStyleIdx="4" presStyleCnt="12" custLinFactX="100000" custLinFactY="-17816" custLinFactNeighborX="122793" custLinFactNeighborY="-100000">
        <dgm:presLayoutVars>
          <dgm:bulletEnabled val="1"/>
        </dgm:presLayoutVars>
      </dgm:prSet>
      <dgm:spPr/>
    </dgm:pt>
    <dgm:pt modelId="{1BFA54A0-C4B8-4753-8C00-6B480E61A182}" type="pres">
      <dgm:prSet presAssocID="{9607BB6B-9D36-4F42-BD8F-B1FFEAF95630}" presName="sibTrans" presStyleCnt="0"/>
      <dgm:spPr/>
    </dgm:pt>
    <dgm:pt modelId="{3A684863-A43E-43CD-843D-60B33B6191EB}" type="pres">
      <dgm:prSet presAssocID="{65153D71-C23F-4E39-A54A-6E1BAE72D894}" presName="node" presStyleLbl="node1" presStyleIdx="5" presStyleCnt="12" custLinFactX="-9587" custLinFactNeighborX="-100000" custLinFactNeighborY="-1624">
        <dgm:presLayoutVars>
          <dgm:bulletEnabled val="1"/>
        </dgm:presLayoutVars>
      </dgm:prSet>
      <dgm:spPr/>
    </dgm:pt>
    <dgm:pt modelId="{B39B289C-916E-40BB-9DD4-E2B47CC28185}" type="pres">
      <dgm:prSet presAssocID="{4CFF2248-58F1-4F95-A0D9-BAEF94CF4E13}" presName="sibTrans" presStyleCnt="0"/>
      <dgm:spPr/>
    </dgm:pt>
    <dgm:pt modelId="{B0662E62-5F16-4334-8705-EED669231320}" type="pres">
      <dgm:prSet presAssocID="{C9665E5C-3C78-410F-8866-E32DF9263595}" presName="node" presStyleLbl="node1" presStyleIdx="6" presStyleCnt="12" custLinFactX="12982" custLinFactY="12145" custLinFactNeighborX="100000" custLinFactNeighborY="100000">
        <dgm:presLayoutVars>
          <dgm:bulletEnabled val="1"/>
        </dgm:presLayoutVars>
      </dgm:prSet>
      <dgm:spPr/>
    </dgm:pt>
    <dgm:pt modelId="{5B78ABD3-6056-4EC1-9D18-8646B3C988D8}" type="pres">
      <dgm:prSet presAssocID="{445A43E6-C72D-4566-8E46-FBA36DBCF5A2}" presName="sibTrans" presStyleCnt="0"/>
      <dgm:spPr/>
    </dgm:pt>
    <dgm:pt modelId="{89269275-3A60-4597-BB40-994C09F34D02}" type="pres">
      <dgm:prSet presAssocID="{BB369A45-B45B-4EFD-A931-73D99BDD4FD6}" presName="node" presStyleLbl="node1" presStyleIdx="7" presStyleCnt="12" custLinFactX="-100000" custLinFactY="14553" custLinFactNeighborX="-118809" custLinFactNeighborY="100000">
        <dgm:presLayoutVars>
          <dgm:bulletEnabled val="1"/>
        </dgm:presLayoutVars>
      </dgm:prSet>
      <dgm:spPr/>
    </dgm:pt>
    <dgm:pt modelId="{AA23DC54-6D0C-405F-ADC9-5FCE95154C12}" type="pres">
      <dgm:prSet presAssocID="{08EAC341-7735-40C2-9D41-CDDD15E1501D}" presName="sibTrans" presStyleCnt="0"/>
      <dgm:spPr/>
    </dgm:pt>
    <dgm:pt modelId="{7604D57A-7FFD-4254-8211-38FB0D13F7AA}" type="pres">
      <dgm:prSet presAssocID="{192D9802-1898-46E5-8006-6641F088D228}" presName="node" presStyleLbl="node1" presStyleIdx="8" presStyleCnt="12" custLinFactX="100000" custLinFactY="-19500" custLinFactNeighborX="122368" custLinFactNeighborY="-100000">
        <dgm:presLayoutVars>
          <dgm:bulletEnabled val="1"/>
        </dgm:presLayoutVars>
      </dgm:prSet>
      <dgm:spPr/>
    </dgm:pt>
    <dgm:pt modelId="{80817F33-911E-4331-9F03-E2FD2656F89A}" type="pres">
      <dgm:prSet presAssocID="{4CE8CF4A-6186-467B-A991-B5ADBE66A74D}" presName="sibTrans" presStyleCnt="0"/>
      <dgm:spPr/>
    </dgm:pt>
    <dgm:pt modelId="{A65D85A9-1BA0-48F3-8F32-25AA1ADC6E20}" type="pres">
      <dgm:prSet presAssocID="{332E75A2-A361-4754-94C1-00CA2A2CB781}" presName="node" presStyleLbl="node1" presStyleIdx="9" presStyleCnt="12" custScaleY="100132" custLinFactY="-19582" custLinFactNeighborX="1667" custLinFactNeighborY="-100000">
        <dgm:presLayoutVars>
          <dgm:bulletEnabled val="1"/>
        </dgm:presLayoutVars>
      </dgm:prSet>
      <dgm:spPr/>
    </dgm:pt>
    <dgm:pt modelId="{AFB6681F-AA88-4FFF-A2CB-D2838499F71C}" type="pres">
      <dgm:prSet presAssocID="{AA1C97CE-1C3E-4D0D-8370-EDBA8F841847}" presName="sibTrans" presStyleCnt="0"/>
      <dgm:spPr/>
    </dgm:pt>
    <dgm:pt modelId="{2DE085B9-44B6-4586-9EEC-8BD4A5A159D5}" type="pres">
      <dgm:prSet presAssocID="{2D569C56-3F8B-42CE-B9CB-3215B0DBAD33}" presName="node" presStyleLbl="node1" presStyleIdx="10" presStyleCnt="12" custScaleY="103272" custLinFactX="-100000" custLinFactNeighborX="-119257" custLinFactNeighborY="-7794">
        <dgm:presLayoutVars>
          <dgm:bulletEnabled val="1"/>
        </dgm:presLayoutVars>
      </dgm:prSet>
      <dgm:spPr/>
    </dgm:pt>
    <dgm:pt modelId="{7BC31D08-6663-466D-8D69-2EF87E8A03DB}" type="pres">
      <dgm:prSet presAssocID="{DC419680-F269-4508-801F-75E9EDEE0294}" presName="sibTrans" presStyleCnt="0"/>
      <dgm:spPr/>
    </dgm:pt>
    <dgm:pt modelId="{EEC86F50-62B4-4C67-84D3-C653B2C8090D}" type="pres">
      <dgm:prSet presAssocID="{9F5BAE13-B8B6-48C7-9842-60CBB5B8890B}" presName="node" presStyleLbl="node1" presStyleIdx="11" presStyleCnt="12" custLinFactY="-23678" custLinFactNeighborX="56349" custLinFactNeighborY="-100000">
        <dgm:presLayoutVars>
          <dgm:bulletEnabled val="1"/>
        </dgm:presLayoutVars>
      </dgm:prSet>
      <dgm:spPr/>
    </dgm:pt>
  </dgm:ptLst>
  <dgm:cxnLst>
    <dgm:cxn modelId="{C63D0307-B9DD-4C8A-B374-854AF62FB7E2}" srcId="{AE919337-D70D-4036-A2DB-EBDCDE158426}" destId="{7E373AD2-D467-450E-8E6D-ACC564FFE2DD}" srcOrd="3" destOrd="0" parTransId="{5BD6833B-A39B-4F9E-BE5D-B87695013F27}" sibTransId="{C7183B53-9C1A-4151-87B1-E814A757D5AE}"/>
    <dgm:cxn modelId="{53238D11-E92F-4A3D-8A68-0AB7CF1FF7D3}" srcId="{AE919337-D70D-4036-A2DB-EBDCDE158426}" destId="{7E7F3974-8322-47E8-A83D-DE9D926C28E9}" srcOrd="4" destOrd="0" parTransId="{5E7C5D2F-2532-4B1B-97BD-31D6C08FFEF7}" sibTransId="{9607BB6B-9D36-4F42-BD8F-B1FFEAF95630}"/>
    <dgm:cxn modelId="{C2993812-F6E3-4EE7-870D-494928B381AC}" type="presOf" srcId="{7E373AD2-D467-450E-8E6D-ACC564FFE2DD}" destId="{73359DE6-F2C7-4712-A29C-BC0D023ECE28}" srcOrd="0" destOrd="0" presId="urn:microsoft.com/office/officeart/2005/8/layout/default"/>
    <dgm:cxn modelId="{8B671116-332C-474D-905E-1B4B7558E50F}" srcId="{AE919337-D70D-4036-A2DB-EBDCDE158426}" destId="{192D9802-1898-46E5-8006-6641F088D228}" srcOrd="8" destOrd="0" parTransId="{C7DB5BA7-DD14-4735-ADB8-176C0F3780A8}" sibTransId="{4CE8CF4A-6186-467B-A991-B5ADBE66A74D}"/>
    <dgm:cxn modelId="{A3D9C71D-1C90-48A0-8140-BD345D00EDA1}" srcId="{AE919337-D70D-4036-A2DB-EBDCDE158426}" destId="{C9665E5C-3C78-410F-8866-E32DF9263595}" srcOrd="6" destOrd="0" parTransId="{6AF4D660-0568-44E8-950E-25225E91AC80}" sibTransId="{445A43E6-C72D-4566-8E46-FBA36DBCF5A2}"/>
    <dgm:cxn modelId="{778BEB23-EB6D-4658-9A07-8D625DE4F758}" srcId="{AE919337-D70D-4036-A2DB-EBDCDE158426}" destId="{65153D71-C23F-4E39-A54A-6E1BAE72D894}" srcOrd="5" destOrd="0" parTransId="{0A58D75C-3C61-46F5-AFE8-69C8FB1E08DD}" sibTransId="{4CFF2248-58F1-4F95-A0D9-BAEF94CF4E13}"/>
    <dgm:cxn modelId="{08174828-099B-4F77-AED9-F6AE290710BB}" type="presOf" srcId="{BB369A45-B45B-4EFD-A931-73D99BDD4FD6}" destId="{89269275-3A60-4597-BB40-994C09F34D02}" srcOrd="0" destOrd="0" presId="urn:microsoft.com/office/officeart/2005/8/layout/default"/>
    <dgm:cxn modelId="{21CA4F37-FAA4-4B68-A26E-117A11002FE0}" type="presOf" srcId="{45956A04-0F5F-49BF-842C-CD193DC7C5D0}" destId="{A4BBBFDF-4904-4305-85E3-6AD0F9C428B1}" srcOrd="0" destOrd="0" presId="urn:microsoft.com/office/officeart/2005/8/layout/default"/>
    <dgm:cxn modelId="{ED321C61-5888-48B5-9AD9-2D6B6548AAF3}" type="presOf" srcId="{9F5BAE13-B8B6-48C7-9842-60CBB5B8890B}" destId="{EEC86F50-62B4-4C67-84D3-C653B2C8090D}" srcOrd="0" destOrd="0" presId="urn:microsoft.com/office/officeart/2005/8/layout/default"/>
    <dgm:cxn modelId="{7801DA41-B946-406A-8498-EC9A8B94C6DC}" type="presOf" srcId="{C9665E5C-3C78-410F-8866-E32DF9263595}" destId="{B0662E62-5F16-4334-8705-EED669231320}" srcOrd="0" destOrd="0" presId="urn:microsoft.com/office/officeart/2005/8/layout/default"/>
    <dgm:cxn modelId="{11EDE862-269A-4248-A101-23C3288D23C1}" srcId="{AE919337-D70D-4036-A2DB-EBDCDE158426}" destId="{A3239EFF-856B-4738-BBF3-95AA1190026F}" srcOrd="0" destOrd="0" parTransId="{336E3A8D-6F73-4A67-8003-4D39519B70D9}" sibTransId="{64C6BA9A-6BE5-4AF0-BF2C-1A018784F87A}"/>
    <dgm:cxn modelId="{F751BE53-4A16-4252-A753-7F080B089195}" srcId="{AE919337-D70D-4036-A2DB-EBDCDE158426}" destId="{1984E212-6894-4926-B333-C59FF42A5AB3}" srcOrd="2" destOrd="0" parTransId="{1AD05654-FF2D-464E-8803-50E4F2EFEDEB}" sibTransId="{B78762F1-1E7C-4DFF-A57C-CDEDE964C540}"/>
    <dgm:cxn modelId="{B7FD3984-8A12-4FE3-A5D3-691AB4A3F501}" srcId="{AE919337-D70D-4036-A2DB-EBDCDE158426}" destId="{BB369A45-B45B-4EFD-A931-73D99BDD4FD6}" srcOrd="7" destOrd="0" parTransId="{CD787B75-3B58-49A1-A07C-DEDE63A39F22}" sibTransId="{08EAC341-7735-40C2-9D41-CDDD15E1501D}"/>
    <dgm:cxn modelId="{3C48149D-E597-4B2D-889A-1D8F55B4A82C}" srcId="{AE919337-D70D-4036-A2DB-EBDCDE158426}" destId="{45956A04-0F5F-49BF-842C-CD193DC7C5D0}" srcOrd="1" destOrd="0" parTransId="{67EFDA9A-1C38-4690-89FA-A116BEC9739A}" sibTransId="{C8A95208-AD5A-4652-91A1-1655C4B701C2}"/>
    <dgm:cxn modelId="{AED6F8A2-617A-4876-B0C8-4F575EBF59E1}" srcId="{AE919337-D70D-4036-A2DB-EBDCDE158426}" destId="{332E75A2-A361-4754-94C1-00CA2A2CB781}" srcOrd="9" destOrd="0" parTransId="{7EB7C16F-6C8A-4428-B555-8964698C7190}" sibTransId="{AA1C97CE-1C3E-4D0D-8370-EDBA8F841847}"/>
    <dgm:cxn modelId="{901F2FAB-1335-4EF2-AEEA-C7EA2501ABEA}" type="presOf" srcId="{A3239EFF-856B-4738-BBF3-95AA1190026F}" destId="{6A49156A-B225-4515-88AC-871DFCF19598}" srcOrd="0" destOrd="0" presId="urn:microsoft.com/office/officeart/2005/8/layout/default"/>
    <dgm:cxn modelId="{73C230AF-7BEA-4B4A-8E0A-6B1504580585}" srcId="{AE919337-D70D-4036-A2DB-EBDCDE158426}" destId="{9F5BAE13-B8B6-48C7-9842-60CBB5B8890B}" srcOrd="11" destOrd="0" parTransId="{911EADD6-C185-4E48-AF6D-74EB3DBE4713}" sibTransId="{CEAB98DD-3596-4049-9B3D-74D7647DC7A8}"/>
    <dgm:cxn modelId="{CCA056C1-84AE-4A72-AED5-C89E7B385E9E}" type="presOf" srcId="{2D569C56-3F8B-42CE-B9CB-3215B0DBAD33}" destId="{2DE085B9-44B6-4586-9EEC-8BD4A5A159D5}" srcOrd="0" destOrd="0" presId="urn:microsoft.com/office/officeart/2005/8/layout/default"/>
    <dgm:cxn modelId="{E952B3C2-B418-4727-A87C-591AB59283AB}" type="presOf" srcId="{1984E212-6894-4926-B333-C59FF42A5AB3}" destId="{D9E6C9C0-0FB9-452A-AF43-DE9350A8BE11}" srcOrd="0" destOrd="0" presId="urn:microsoft.com/office/officeart/2005/8/layout/default"/>
    <dgm:cxn modelId="{96F53CC7-CC64-4808-8467-D370DDADFDEB}" type="presOf" srcId="{192D9802-1898-46E5-8006-6641F088D228}" destId="{7604D57A-7FFD-4254-8211-38FB0D13F7AA}" srcOrd="0" destOrd="0" presId="urn:microsoft.com/office/officeart/2005/8/layout/default"/>
    <dgm:cxn modelId="{1E474CD6-13FC-4DF4-BC68-C1B459C7FFD3}" type="presOf" srcId="{AE919337-D70D-4036-A2DB-EBDCDE158426}" destId="{57CE7334-C46A-4CC0-935F-E227A06D3DDA}" srcOrd="0" destOrd="0" presId="urn:microsoft.com/office/officeart/2005/8/layout/default"/>
    <dgm:cxn modelId="{907A83E2-F999-4523-B65B-4185B468526D}" srcId="{AE919337-D70D-4036-A2DB-EBDCDE158426}" destId="{2D569C56-3F8B-42CE-B9CB-3215B0DBAD33}" srcOrd="10" destOrd="0" parTransId="{0816D510-A3E7-4F07-927B-EE65D4D543BE}" sibTransId="{DC419680-F269-4508-801F-75E9EDEE0294}"/>
    <dgm:cxn modelId="{A14573E9-7D76-494C-9628-CBE60685331E}" type="presOf" srcId="{332E75A2-A361-4754-94C1-00CA2A2CB781}" destId="{A65D85A9-1BA0-48F3-8F32-25AA1ADC6E20}" srcOrd="0" destOrd="0" presId="urn:microsoft.com/office/officeart/2005/8/layout/default"/>
    <dgm:cxn modelId="{ED0F83F7-D601-415F-A4E6-E3958B5AC5EA}" type="presOf" srcId="{7E7F3974-8322-47E8-A83D-DE9D926C28E9}" destId="{F55F08B1-ABCE-4B1A-A05C-EB04DEFEB0B2}" srcOrd="0" destOrd="0" presId="urn:microsoft.com/office/officeart/2005/8/layout/default"/>
    <dgm:cxn modelId="{6709CDFC-8722-4472-A5A9-38E3C2C9C16C}" type="presOf" srcId="{65153D71-C23F-4E39-A54A-6E1BAE72D894}" destId="{3A684863-A43E-43CD-843D-60B33B6191EB}" srcOrd="0" destOrd="0" presId="urn:microsoft.com/office/officeart/2005/8/layout/default"/>
    <dgm:cxn modelId="{29C7FB5C-74C7-4880-B432-B21947AF7E3B}" type="presParOf" srcId="{57CE7334-C46A-4CC0-935F-E227A06D3DDA}" destId="{6A49156A-B225-4515-88AC-871DFCF19598}" srcOrd="0" destOrd="0" presId="urn:microsoft.com/office/officeart/2005/8/layout/default"/>
    <dgm:cxn modelId="{051B8E1A-3FF6-44D2-88D1-AF42FA8C7311}" type="presParOf" srcId="{57CE7334-C46A-4CC0-935F-E227A06D3DDA}" destId="{CC22829C-C262-468F-9AC6-1BB840D54234}" srcOrd="1" destOrd="0" presId="urn:microsoft.com/office/officeart/2005/8/layout/default"/>
    <dgm:cxn modelId="{9970ED4F-03F8-4A74-BD45-96B042ACA56E}" type="presParOf" srcId="{57CE7334-C46A-4CC0-935F-E227A06D3DDA}" destId="{A4BBBFDF-4904-4305-85E3-6AD0F9C428B1}" srcOrd="2" destOrd="0" presId="urn:microsoft.com/office/officeart/2005/8/layout/default"/>
    <dgm:cxn modelId="{CAE39BB5-1E69-4308-975E-5F8D667BF517}" type="presParOf" srcId="{57CE7334-C46A-4CC0-935F-E227A06D3DDA}" destId="{2F3677D0-B6B7-4A85-B41D-E7C017C6EA21}" srcOrd="3" destOrd="0" presId="urn:microsoft.com/office/officeart/2005/8/layout/default"/>
    <dgm:cxn modelId="{4677CD78-C12C-4460-BEC7-3C05285D81CC}" type="presParOf" srcId="{57CE7334-C46A-4CC0-935F-E227A06D3DDA}" destId="{D9E6C9C0-0FB9-452A-AF43-DE9350A8BE11}" srcOrd="4" destOrd="0" presId="urn:microsoft.com/office/officeart/2005/8/layout/default"/>
    <dgm:cxn modelId="{9AE944D4-733D-4B1C-A26C-F922D7AF7004}" type="presParOf" srcId="{57CE7334-C46A-4CC0-935F-E227A06D3DDA}" destId="{E1892BF2-E708-410C-AB54-EAD03B80E23D}" srcOrd="5" destOrd="0" presId="urn:microsoft.com/office/officeart/2005/8/layout/default"/>
    <dgm:cxn modelId="{0C568AA2-93A8-4544-9A0E-9C2EF8CA8669}" type="presParOf" srcId="{57CE7334-C46A-4CC0-935F-E227A06D3DDA}" destId="{73359DE6-F2C7-4712-A29C-BC0D023ECE28}" srcOrd="6" destOrd="0" presId="urn:microsoft.com/office/officeart/2005/8/layout/default"/>
    <dgm:cxn modelId="{8C45D250-5EC2-4200-83EC-2B0300F9D305}" type="presParOf" srcId="{57CE7334-C46A-4CC0-935F-E227A06D3DDA}" destId="{402BBDF2-F700-45E1-A71B-6A0D72B701F3}" srcOrd="7" destOrd="0" presId="urn:microsoft.com/office/officeart/2005/8/layout/default"/>
    <dgm:cxn modelId="{E13668CA-A7F9-4278-A08B-B79D805016D4}" type="presParOf" srcId="{57CE7334-C46A-4CC0-935F-E227A06D3DDA}" destId="{F55F08B1-ABCE-4B1A-A05C-EB04DEFEB0B2}" srcOrd="8" destOrd="0" presId="urn:microsoft.com/office/officeart/2005/8/layout/default"/>
    <dgm:cxn modelId="{6DAFB7F6-B2AD-44BE-9C41-96D3387D54EB}" type="presParOf" srcId="{57CE7334-C46A-4CC0-935F-E227A06D3DDA}" destId="{1BFA54A0-C4B8-4753-8C00-6B480E61A182}" srcOrd="9" destOrd="0" presId="urn:microsoft.com/office/officeart/2005/8/layout/default"/>
    <dgm:cxn modelId="{F27AB1D6-9CF4-474D-AB83-C542F2727B84}" type="presParOf" srcId="{57CE7334-C46A-4CC0-935F-E227A06D3DDA}" destId="{3A684863-A43E-43CD-843D-60B33B6191EB}" srcOrd="10" destOrd="0" presId="urn:microsoft.com/office/officeart/2005/8/layout/default"/>
    <dgm:cxn modelId="{EDE26CDE-FF41-4EC9-BE7F-F8780872CDF5}" type="presParOf" srcId="{57CE7334-C46A-4CC0-935F-E227A06D3DDA}" destId="{B39B289C-916E-40BB-9DD4-E2B47CC28185}" srcOrd="11" destOrd="0" presId="urn:microsoft.com/office/officeart/2005/8/layout/default"/>
    <dgm:cxn modelId="{82196ED9-2F37-442E-865F-FEB6E2A62FA5}" type="presParOf" srcId="{57CE7334-C46A-4CC0-935F-E227A06D3DDA}" destId="{B0662E62-5F16-4334-8705-EED669231320}" srcOrd="12" destOrd="0" presId="urn:microsoft.com/office/officeart/2005/8/layout/default"/>
    <dgm:cxn modelId="{00B5A8D1-DEF3-44DB-951C-CF6F9FE972EE}" type="presParOf" srcId="{57CE7334-C46A-4CC0-935F-E227A06D3DDA}" destId="{5B78ABD3-6056-4EC1-9D18-8646B3C988D8}" srcOrd="13" destOrd="0" presId="urn:microsoft.com/office/officeart/2005/8/layout/default"/>
    <dgm:cxn modelId="{0E259884-6D49-43D6-B38B-A9F80DCCC397}" type="presParOf" srcId="{57CE7334-C46A-4CC0-935F-E227A06D3DDA}" destId="{89269275-3A60-4597-BB40-994C09F34D02}" srcOrd="14" destOrd="0" presId="urn:microsoft.com/office/officeart/2005/8/layout/default"/>
    <dgm:cxn modelId="{CA78C0AD-DD01-4AD4-BED7-2F4D6B496106}" type="presParOf" srcId="{57CE7334-C46A-4CC0-935F-E227A06D3DDA}" destId="{AA23DC54-6D0C-405F-ADC9-5FCE95154C12}" srcOrd="15" destOrd="0" presId="urn:microsoft.com/office/officeart/2005/8/layout/default"/>
    <dgm:cxn modelId="{BDB693E0-7DF3-4E75-AFA1-4DA3E87D7F11}" type="presParOf" srcId="{57CE7334-C46A-4CC0-935F-E227A06D3DDA}" destId="{7604D57A-7FFD-4254-8211-38FB0D13F7AA}" srcOrd="16" destOrd="0" presId="urn:microsoft.com/office/officeart/2005/8/layout/default"/>
    <dgm:cxn modelId="{67C125B2-1032-462C-9EAC-A8CDA9EA16CF}" type="presParOf" srcId="{57CE7334-C46A-4CC0-935F-E227A06D3DDA}" destId="{80817F33-911E-4331-9F03-E2FD2656F89A}" srcOrd="17" destOrd="0" presId="urn:microsoft.com/office/officeart/2005/8/layout/default"/>
    <dgm:cxn modelId="{31085A30-3D49-431F-9DD9-D932E2D8CCF8}" type="presParOf" srcId="{57CE7334-C46A-4CC0-935F-E227A06D3DDA}" destId="{A65D85A9-1BA0-48F3-8F32-25AA1ADC6E20}" srcOrd="18" destOrd="0" presId="urn:microsoft.com/office/officeart/2005/8/layout/default"/>
    <dgm:cxn modelId="{AB987593-879E-4629-A720-4C03CC9402E8}" type="presParOf" srcId="{57CE7334-C46A-4CC0-935F-E227A06D3DDA}" destId="{AFB6681F-AA88-4FFF-A2CB-D2838499F71C}" srcOrd="19" destOrd="0" presId="urn:microsoft.com/office/officeart/2005/8/layout/default"/>
    <dgm:cxn modelId="{4A93DF4C-F1D6-4F9D-8287-7E3468721521}" type="presParOf" srcId="{57CE7334-C46A-4CC0-935F-E227A06D3DDA}" destId="{2DE085B9-44B6-4586-9EEC-8BD4A5A159D5}" srcOrd="20" destOrd="0" presId="urn:microsoft.com/office/officeart/2005/8/layout/default"/>
    <dgm:cxn modelId="{F9BB03A0-D814-4653-972C-9A30849BB5A4}" type="presParOf" srcId="{57CE7334-C46A-4CC0-935F-E227A06D3DDA}" destId="{7BC31D08-6663-466D-8D69-2EF87E8A03DB}" srcOrd="21" destOrd="0" presId="urn:microsoft.com/office/officeart/2005/8/layout/default"/>
    <dgm:cxn modelId="{F59956AA-AA59-4B81-9FF2-E0DE0F0AF806}" type="presParOf" srcId="{57CE7334-C46A-4CC0-935F-E227A06D3DDA}" destId="{EEC86F50-62B4-4C67-84D3-C653B2C8090D}" srcOrd="22" destOrd="0" presId="urn:microsoft.com/office/officeart/2005/8/layout/default"/>
  </dgm:cxnLst>
  <dgm:bg>
    <a:solidFill>
      <a:schemeClr val="bg1">
        <a:lumMod val="5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9156A-B225-4515-88AC-871DFCF19598}">
      <dsp:nvSpPr>
        <dsp:cNvPr id="0" name=""/>
        <dsp:cNvSpPr/>
      </dsp:nvSpPr>
      <dsp:spPr>
        <a:xfrm>
          <a:off x="3146336" y="0"/>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dirty="0">
              <a:effectLst/>
              <a:latin typeface="Lato" panose="020F0502020204030203" pitchFamily="34" charset="0"/>
              <a:ea typeface="Lato" panose="020F0502020204030203" pitchFamily="34" charset="0"/>
              <a:cs typeface="Lato" panose="020F0502020204030203" pitchFamily="34" charset="0"/>
            </a:rPr>
            <a:t>N</a:t>
          </a:r>
          <a:r>
            <a:rPr lang="pt-PT" sz="2100" b="1" kern="1200" dirty="0">
              <a:effectLst/>
              <a:latin typeface="Lato" panose="020F0502020204030203" pitchFamily="34" charset="0"/>
              <a:ea typeface="Lato" panose="020F0502020204030203" pitchFamily="34" charset="0"/>
              <a:cs typeface="Lato" panose="020F0502020204030203" pitchFamily="34" charset="0"/>
            </a:rPr>
            <a:t>eužtikrinamas laisvai pasirenkamų komercinių patiekalų skaičius ir šių patiekalų apskaita</a:t>
          </a:r>
          <a:endParaRPr lang="lt-LT" sz="2100" b="1" kern="1200" dirty="0">
            <a:effectLst/>
            <a:latin typeface="Lato" panose="020F0502020204030203" pitchFamily="34" charset="0"/>
            <a:ea typeface="Lato" panose="020F0502020204030203" pitchFamily="34" charset="0"/>
            <a:cs typeface="Lato" panose="020F0502020204030203" pitchFamily="34" charset="0"/>
          </a:endParaRPr>
        </a:p>
      </dsp:txBody>
      <dsp:txXfrm>
        <a:off x="3146336" y="0"/>
        <a:ext cx="2824052" cy="1694431"/>
      </dsp:txXfrm>
    </dsp:sp>
    <dsp:sp modelId="{A4BBBFDF-4904-4305-85E3-6AD0F9C428B1}">
      <dsp:nvSpPr>
        <dsp:cNvPr id="0" name=""/>
        <dsp:cNvSpPr/>
      </dsp:nvSpPr>
      <dsp:spPr>
        <a:xfrm>
          <a:off x="6315516" y="3904185"/>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anose="05000000000000000000" pitchFamily="2" charset="2"/>
            <a:buNone/>
          </a:pPr>
          <a:r>
            <a:rPr lang="lt-LT" sz="2000" b="1" kern="1200" dirty="0">
              <a:effectLst/>
              <a:latin typeface="Lato" panose="020F0502020204030203" pitchFamily="34" charset="0"/>
              <a:ea typeface="Lato" panose="020F0502020204030203" pitchFamily="34" charset="0"/>
              <a:cs typeface="Lato" panose="020F0502020204030203" pitchFamily="34" charset="0"/>
            </a:rPr>
            <a:t>A</a:t>
          </a:r>
          <a:r>
            <a:rPr lang="pt-PT" sz="2000" b="1" kern="1200" dirty="0">
              <a:effectLst/>
              <a:latin typeface="Lato" panose="020F0502020204030203" pitchFamily="34" charset="0"/>
              <a:ea typeface="Lato" panose="020F0502020204030203" pitchFamily="34" charset="0"/>
              <a:cs typeface="Lato" panose="020F0502020204030203" pitchFamily="34" charset="0"/>
            </a:rPr>
            <a:t>tliekami neteisėti </a:t>
          </a:r>
          <a:r>
            <a:rPr lang="lt-LT" sz="2000" b="1" kern="1200" dirty="0">
              <a:effectLst/>
              <a:latin typeface="Lato" panose="020F0502020204030203" pitchFamily="34" charset="0"/>
              <a:ea typeface="Lato" panose="020F0502020204030203" pitchFamily="34" charset="0"/>
              <a:cs typeface="Lato" panose="020F0502020204030203" pitchFamily="34" charset="0"/>
            </a:rPr>
            <a:t>s</a:t>
          </a:r>
          <a:r>
            <a:rPr lang="pt-PT" sz="2000" b="1" kern="1200" dirty="0">
              <a:effectLst/>
              <a:latin typeface="Lato" panose="020F0502020204030203" pitchFamily="34" charset="0"/>
              <a:ea typeface="Lato" panose="020F0502020204030203" pitchFamily="34" charset="0"/>
              <a:cs typeface="Lato" panose="020F0502020204030203" pitchFamily="34" charset="0"/>
            </a:rPr>
            <a:t>utarčių pakeitimai</a:t>
          </a:r>
          <a:endParaRPr lang="lt-LT" sz="2000" b="1" kern="1200" dirty="0">
            <a:effectLst/>
            <a:latin typeface="Lato" panose="020F0502020204030203" pitchFamily="34" charset="0"/>
            <a:ea typeface="Lato" panose="020F0502020204030203" pitchFamily="34" charset="0"/>
            <a:cs typeface="Lato" panose="020F0502020204030203" pitchFamily="34" charset="0"/>
          </a:endParaRPr>
        </a:p>
      </dsp:txBody>
      <dsp:txXfrm>
        <a:off x="6315516" y="3904185"/>
        <a:ext cx="2824052" cy="1694431"/>
      </dsp:txXfrm>
    </dsp:sp>
    <dsp:sp modelId="{D9E6C9C0-0FB9-452A-AF43-DE9350A8BE11}">
      <dsp:nvSpPr>
        <dsp:cNvPr id="0" name=""/>
        <dsp:cNvSpPr/>
      </dsp:nvSpPr>
      <dsp:spPr>
        <a:xfrm>
          <a:off x="9364902" y="0"/>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anose="020F0502020204030203" pitchFamily="34" charset="0"/>
              <a:ea typeface="Lato" panose="020F0502020204030203" pitchFamily="34" charset="0"/>
              <a:cs typeface="Lato" panose="020F0502020204030203" pitchFamily="34" charset="0"/>
            </a:rPr>
            <a:t>Nepakankama nemokamą maitinimą gaunantiems vaikams faktiškai suteiktų paslaugų apskaita</a:t>
          </a:r>
          <a:endParaRPr lang="lt-LT" sz="2100" kern="1200" spc="31" dirty="0">
            <a:latin typeface="Lato" panose="020F0502020204030203" pitchFamily="34" charset="0"/>
            <a:ea typeface="Lato" panose="020F0502020204030203" pitchFamily="34" charset="0"/>
            <a:cs typeface="Lato" panose="020F0502020204030203" pitchFamily="34" charset="0"/>
          </a:endParaRPr>
        </a:p>
      </dsp:txBody>
      <dsp:txXfrm>
        <a:off x="9364902" y="0"/>
        <a:ext cx="2824052" cy="1694431"/>
      </dsp:txXfrm>
    </dsp:sp>
    <dsp:sp modelId="{73359DE6-F2C7-4712-A29C-BC0D023ECE28}">
      <dsp:nvSpPr>
        <dsp:cNvPr id="0" name=""/>
        <dsp:cNvSpPr/>
      </dsp:nvSpPr>
      <dsp:spPr>
        <a:xfrm>
          <a:off x="46712" y="0"/>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itchFamily="34" charset="0"/>
              <a:ea typeface="Lato" pitchFamily="34" charset="-122"/>
              <a:cs typeface="Lato" pitchFamily="34" charset="-120"/>
            </a:rPr>
            <a:t>Prekiaujama patiekalais, kurių nėra patvirtintuose valgiaraščiuose</a:t>
          </a:r>
        </a:p>
      </dsp:txBody>
      <dsp:txXfrm>
        <a:off x="46712" y="0"/>
        <a:ext cx="2824052" cy="1694431"/>
      </dsp:txXfrm>
    </dsp:sp>
    <dsp:sp modelId="{F55F08B1-ABCE-4B1A-A05C-EB04DEFEB0B2}">
      <dsp:nvSpPr>
        <dsp:cNvPr id="0" name=""/>
        <dsp:cNvSpPr/>
      </dsp:nvSpPr>
      <dsp:spPr>
        <a:xfrm>
          <a:off x="6314555" y="0"/>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lt-LT" sz="2100" b="1" kern="1200" dirty="0">
              <a:latin typeface="Lato" panose="020F0502020204030203" pitchFamily="34" charset="0"/>
              <a:ea typeface="Lato" panose="020F0502020204030203" pitchFamily="34" charset="0"/>
              <a:cs typeface="Lato" panose="020F0502020204030203" pitchFamily="34" charset="0"/>
            </a:rPr>
            <a:t>Neįdiegta elektroninė maitinimo užsakymo ir atsiskaitymo sistema (EMUAS)</a:t>
          </a:r>
        </a:p>
      </dsp:txBody>
      <dsp:txXfrm>
        <a:off x="6314555" y="0"/>
        <a:ext cx="2824052" cy="1694431"/>
      </dsp:txXfrm>
    </dsp:sp>
    <dsp:sp modelId="{3A684863-A43E-43CD-843D-60B33B6191EB}">
      <dsp:nvSpPr>
        <dsp:cNvPr id="0" name=""/>
        <dsp:cNvSpPr/>
      </dsp:nvSpPr>
      <dsp:spPr>
        <a:xfrm>
          <a:off x="34428" y="1949568"/>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anose="05000000000000000000" pitchFamily="2" charset="2"/>
            <a:buNone/>
          </a:pPr>
          <a:r>
            <a:rPr lang="lt-LT" sz="2000" b="1" kern="1200" spc="31" dirty="0">
              <a:latin typeface="Lato" pitchFamily="34" charset="0"/>
              <a:ea typeface="Lato" pitchFamily="34" charset="-122"/>
              <a:cs typeface="Lato" pitchFamily="34" charset="-120"/>
            </a:rPr>
            <a:t>Nepatvirtinti valgiaraščiai ir technologinės kortelės</a:t>
          </a:r>
        </a:p>
      </dsp:txBody>
      <dsp:txXfrm>
        <a:off x="34428" y="1949568"/>
        <a:ext cx="2824052" cy="1694431"/>
      </dsp:txXfrm>
    </dsp:sp>
    <dsp:sp modelId="{B0662E62-5F16-4334-8705-EED669231320}">
      <dsp:nvSpPr>
        <dsp:cNvPr id="0" name=""/>
        <dsp:cNvSpPr/>
      </dsp:nvSpPr>
      <dsp:spPr>
        <a:xfrm>
          <a:off x="9364902" y="3877305"/>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itchFamily="34" charset="0"/>
              <a:ea typeface="Lato" pitchFamily="34" charset="-122"/>
              <a:cs typeface="Lato" pitchFamily="34" charset="-120"/>
            </a:rPr>
            <a:t>Patiekalų kainos neatitinka tiekėjo pasiūlyme nurodytų kainų (įkainių)</a:t>
          </a:r>
          <a:endParaRPr kumimoji="0" lang="lt-LT" sz="2100" i="0" u="none" strike="noStrike" kern="1200" cap="none" spc="0" normalizeH="0" baseline="0" noProof="0" dirty="0">
            <a:ln/>
            <a:effectLst/>
            <a:uLnTx/>
            <a:uFillTx/>
            <a:latin typeface="Jost" pitchFamily="2" charset="0"/>
            <a:ea typeface="Jost" pitchFamily="2" charset="0"/>
            <a:cs typeface="+mn-cs"/>
            <a:sym typeface="Arial"/>
          </a:endParaRPr>
        </a:p>
      </dsp:txBody>
      <dsp:txXfrm>
        <a:off x="9364902" y="3877305"/>
        <a:ext cx="2824052" cy="1694431"/>
      </dsp:txXfrm>
    </dsp:sp>
    <dsp:sp modelId="{89269275-3A60-4597-BB40-994C09F34D02}">
      <dsp:nvSpPr>
        <dsp:cNvPr id="0" name=""/>
        <dsp:cNvSpPr/>
      </dsp:nvSpPr>
      <dsp:spPr>
        <a:xfrm>
          <a:off x="3162857" y="3918107"/>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lt-LT" sz="2100" b="1" kern="1200" spc="31" dirty="0">
              <a:latin typeface="Lato" pitchFamily="34" charset="0"/>
              <a:ea typeface="Lato" pitchFamily="34" charset="-122"/>
              <a:cs typeface="Lato" pitchFamily="34" charset="-120"/>
            </a:rPr>
            <a:t>Netaikoma mokinių aptarnavimo forma „švediškas stalas“</a:t>
          </a:r>
          <a:endParaRPr lang="lt-LT" sz="2100" b="1" kern="1200" dirty="0"/>
        </a:p>
      </dsp:txBody>
      <dsp:txXfrm>
        <a:off x="3162857" y="3918107"/>
        <a:ext cx="2824052" cy="1694431"/>
      </dsp:txXfrm>
    </dsp:sp>
    <dsp:sp modelId="{7604D57A-7FFD-4254-8211-38FB0D13F7AA}">
      <dsp:nvSpPr>
        <dsp:cNvPr id="0" name=""/>
        <dsp:cNvSpPr/>
      </dsp:nvSpPr>
      <dsp:spPr>
        <a:xfrm>
          <a:off x="6302553" y="1956797"/>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lt-LT" sz="2100" b="1" kern="1200" dirty="0">
              <a:latin typeface="Lato" panose="020F0502020204030203" pitchFamily="34" charset="0"/>
              <a:ea typeface="Lato" panose="020F0502020204030203" pitchFamily="34" charset="0"/>
              <a:cs typeface="Lato" panose="020F0502020204030203" pitchFamily="34" charset="0"/>
            </a:rPr>
            <a:t>Nepateiktas ar pavėluotai pateiktas sutarties įvykdymo užtikrinimas</a:t>
          </a:r>
        </a:p>
      </dsp:txBody>
      <dsp:txXfrm>
        <a:off x="6302553" y="1956797"/>
        <a:ext cx="2824052" cy="1694431"/>
      </dsp:txXfrm>
    </dsp:sp>
    <dsp:sp modelId="{A65D85A9-1BA0-48F3-8F32-25AA1ADC6E20}">
      <dsp:nvSpPr>
        <dsp:cNvPr id="0" name=""/>
        <dsp:cNvSpPr/>
      </dsp:nvSpPr>
      <dsp:spPr>
        <a:xfrm>
          <a:off x="3176299" y="1954290"/>
          <a:ext cx="2824052" cy="1696668"/>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itchFamily="34" charset="0"/>
              <a:ea typeface="Lato" pitchFamily="34" charset="-122"/>
              <a:cs typeface="Lato" pitchFamily="34" charset="-120"/>
            </a:rPr>
            <a:t>Bufeto prekės (neužsakyta paslauga ir/arba asortimentas nesuderintas)</a:t>
          </a:r>
        </a:p>
      </dsp:txBody>
      <dsp:txXfrm>
        <a:off x="3176299" y="1954290"/>
        <a:ext cx="2824052" cy="1696668"/>
      </dsp:txXfrm>
    </dsp:sp>
    <dsp:sp modelId="{2DE085B9-44B6-4586-9EEC-8BD4A5A159D5}">
      <dsp:nvSpPr>
        <dsp:cNvPr id="0" name=""/>
        <dsp:cNvSpPr/>
      </dsp:nvSpPr>
      <dsp:spPr>
        <a:xfrm>
          <a:off x="43747" y="3821858"/>
          <a:ext cx="2824052" cy="1749873"/>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itchFamily="34" charset="0"/>
              <a:ea typeface="Lato" pitchFamily="34" charset="-122"/>
              <a:cs typeface="Lato" pitchFamily="34" charset="-120"/>
            </a:rPr>
            <a:t>Neužtikrinamas pasiūlytas patiekalų asortimentas</a:t>
          </a:r>
        </a:p>
      </dsp:txBody>
      <dsp:txXfrm>
        <a:off x="43747" y="3821858"/>
        <a:ext cx="2824052" cy="1749873"/>
      </dsp:txXfrm>
    </dsp:sp>
    <dsp:sp modelId="{EEC86F50-62B4-4C67-84D3-C653B2C8090D}">
      <dsp:nvSpPr>
        <dsp:cNvPr id="0" name=""/>
        <dsp:cNvSpPr/>
      </dsp:nvSpPr>
      <dsp:spPr>
        <a:xfrm>
          <a:off x="9364902" y="1886004"/>
          <a:ext cx="2824052" cy="169443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Wingdings" panose="05000000000000000000" pitchFamily="2" charset="2"/>
            <a:buNone/>
          </a:pPr>
          <a:r>
            <a:rPr lang="lt-LT" sz="2100" b="1" kern="1200" spc="31" dirty="0">
              <a:latin typeface="Lato" pitchFamily="34" charset="0"/>
              <a:ea typeface="Lato" pitchFamily="34" charset="-122"/>
              <a:cs typeface="Lato" pitchFamily="34" charset="-120"/>
            </a:rPr>
            <a:t>Neišpildyti sutartyje numatyti ekologiškumo kriterijai, neteikiamos ataskaitos</a:t>
          </a:r>
        </a:p>
      </dsp:txBody>
      <dsp:txXfrm>
        <a:off x="9364902" y="1886004"/>
        <a:ext cx="2824052" cy="169443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45659" cy="494919"/>
          </a:xfrm>
          <a:prstGeom prst="rect">
            <a:avLst/>
          </a:prstGeom>
        </p:spPr>
        <p:txBody>
          <a:bodyPr vert="horz" lIns="80010" tIns="40005" rIns="80010" bIns="40005" rtlCol="0"/>
          <a:lstStyle>
            <a:lvl1pPr algn="l">
              <a:defRPr sz="1100"/>
            </a:lvl1pPr>
          </a:lstStyle>
          <a:p>
            <a:endParaRPr lang="lt-LT"/>
          </a:p>
        </p:txBody>
      </p:sp>
      <p:sp>
        <p:nvSpPr>
          <p:cNvPr id="3" name="Datos vietos rezervavimo ženklas 2"/>
          <p:cNvSpPr>
            <a:spLocks noGrp="1"/>
          </p:cNvSpPr>
          <p:nvPr>
            <p:ph type="dt" idx="1"/>
          </p:nvPr>
        </p:nvSpPr>
        <p:spPr>
          <a:xfrm>
            <a:off x="3850443" y="0"/>
            <a:ext cx="2945659" cy="494919"/>
          </a:xfrm>
          <a:prstGeom prst="rect">
            <a:avLst/>
          </a:prstGeom>
        </p:spPr>
        <p:txBody>
          <a:bodyPr vert="horz" lIns="80010" tIns="40005" rIns="80010" bIns="40005" rtlCol="0"/>
          <a:lstStyle>
            <a:lvl1pPr algn="r">
              <a:defRPr sz="1100"/>
            </a:lvl1pPr>
          </a:lstStyle>
          <a:p>
            <a:fld id="{944E84C3-AE8C-4926-9D19-937AF08C972F}" type="datetimeFigureOut">
              <a:t>2026-03-17</a:t>
            </a:fld>
            <a:endParaRPr lang="lt-LT"/>
          </a:p>
        </p:txBody>
      </p:sp>
      <p:sp>
        <p:nvSpPr>
          <p:cNvPr id="4" name="Skaidrės vaizdo vietos rezervavimo ženklas 3"/>
          <p:cNvSpPr>
            <a:spLocks noGrp="1" noRot="1" noChangeAspect="1"/>
          </p:cNvSpPr>
          <p:nvPr>
            <p:ph type="sldImg" idx="2"/>
          </p:nvPr>
        </p:nvSpPr>
        <p:spPr>
          <a:xfrm>
            <a:off x="436563" y="1233488"/>
            <a:ext cx="5924550" cy="3332162"/>
          </a:xfrm>
          <a:prstGeom prst="rect">
            <a:avLst/>
          </a:prstGeom>
          <a:noFill/>
          <a:ln w="12700">
            <a:solidFill>
              <a:prstClr val="black"/>
            </a:solidFill>
          </a:ln>
        </p:spPr>
        <p:txBody>
          <a:bodyPr vert="horz" lIns="80010" tIns="40005" rIns="80010" bIns="40005" rtlCol="0" anchor="ctr"/>
          <a:lstStyle/>
          <a:p>
            <a:endParaRPr lang="lt-LT"/>
          </a:p>
        </p:txBody>
      </p:sp>
      <p:sp>
        <p:nvSpPr>
          <p:cNvPr id="5" name="Pastabų vietos rezervavimo ženklas 4"/>
          <p:cNvSpPr>
            <a:spLocks noGrp="1"/>
          </p:cNvSpPr>
          <p:nvPr>
            <p:ph type="body" sz="quarter" idx="3"/>
          </p:nvPr>
        </p:nvSpPr>
        <p:spPr>
          <a:xfrm>
            <a:off x="679768" y="4751219"/>
            <a:ext cx="5438140" cy="3887361"/>
          </a:xfrm>
          <a:prstGeom prst="rect">
            <a:avLst/>
          </a:prstGeom>
        </p:spPr>
        <p:txBody>
          <a:bodyPr vert="horz" lIns="80010" tIns="40005" rIns="80010" bIns="40005"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9377745"/>
            <a:ext cx="2945659" cy="494918"/>
          </a:xfrm>
          <a:prstGeom prst="rect">
            <a:avLst/>
          </a:prstGeom>
        </p:spPr>
        <p:txBody>
          <a:bodyPr vert="horz" lIns="80010" tIns="40005" rIns="80010" bIns="40005" rtlCol="0" anchor="b"/>
          <a:lstStyle>
            <a:lvl1pPr algn="l">
              <a:defRPr sz="1100"/>
            </a:lvl1pPr>
          </a:lstStyle>
          <a:p>
            <a:endParaRPr lang="lt-LT"/>
          </a:p>
        </p:txBody>
      </p:sp>
      <p:sp>
        <p:nvSpPr>
          <p:cNvPr id="7" name="Skaidrės numerio vietos rezervavimo ženklas 6"/>
          <p:cNvSpPr>
            <a:spLocks noGrp="1"/>
          </p:cNvSpPr>
          <p:nvPr>
            <p:ph type="sldNum" sz="quarter" idx="5"/>
          </p:nvPr>
        </p:nvSpPr>
        <p:spPr>
          <a:xfrm>
            <a:off x="3850443" y="9377745"/>
            <a:ext cx="2945659" cy="494918"/>
          </a:xfrm>
          <a:prstGeom prst="rect">
            <a:avLst/>
          </a:prstGeom>
        </p:spPr>
        <p:txBody>
          <a:bodyPr vert="horz" lIns="80010" tIns="40005" rIns="80010" bIns="40005" rtlCol="0" anchor="b"/>
          <a:lstStyle>
            <a:lvl1pPr algn="r">
              <a:defRPr sz="1100"/>
            </a:lvl1pPr>
          </a:lstStyle>
          <a:p>
            <a:fld id="{BB889FBE-34C4-47A8-9B07-4D5BDB5B3233}" type="slidenum">
              <a:t>‹#›</a:t>
            </a:fld>
            <a:endParaRPr lang="lt-LT"/>
          </a:p>
        </p:txBody>
      </p:sp>
    </p:spTree>
    <p:extLst>
      <p:ext uri="{BB962C8B-B14F-4D97-AF65-F5344CB8AC3E}">
        <p14:creationId xmlns:p14="http://schemas.microsoft.com/office/powerpoint/2010/main" val="227795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lt-LT"/>
          </a:p>
        </p:txBody>
      </p:sp>
      <p:sp>
        <p:nvSpPr>
          <p:cNvPr id="3" name="Notes Placeholder 2"/>
          <p:cNvSpPr>
            <a:spLocks noGrp="1"/>
          </p:cNvSpPr>
          <p:nvPr>
            <p:ph type="body" idx="1"/>
          </p:nvPr>
        </p:nvSpPr>
        <p:spPr/>
        <p:txBody>
          <a:bodyPr/>
          <a:lstStyle/>
          <a:p>
            <a:pPr>
              <a:lnSpc>
                <a:spcPct val="115000"/>
              </a:lnSpc>
              <a:spcAft>
                <a:spcPts val="700"/>
              </a:spcAft>
            </a:pPr>
            <a:r>
              <a:rPr lang="lt-LT" sz="1100" kern="100" dirty="0">
                <a:latin typeface="Aptos" panose="020B0004020202020204" pitchFamily="34" charset="0"/>
                <a:ea typeface="Aptos" panose="020B0004020202020204" pitchFamily="34" charset="0"/>
                <a:cs typeface="Times New Roman" panose="02020603050405020304" pitchFamily="18" charset="0"/>
              </a:rPr>
              <a:t>Pasikartojant ugdymo įstaigų maitinimo sutarčių įgyvendinimo pažeidimams, vis daugiau gaunant pranešimų,</a:t>
            </a:r>
          </a:p>
          <a:p>
            <a:pPr>
              <a:lnSpc>
                <a:spcPct val="115000"/>
              </a:lnSpc>
              <a:spcAft>
                <a:spcPts val="700"/>
              </a:spcAft>
            </a:pPr>
            <a:r>
              <a:rPr lang="lt-LT" sz="1100" kern="100" dirty="0">
                <a:latin typeface="Aptos" panose="020B0004020202020204" pitchFamily="34" charset="0"/>
                <a:ea typeface="Aptos" panose="020B0004020202020204" pitchFamily="34" charset="0"/>
                <a:cs typeface="Times New Roman" panose="02020603050405020304" pitchFamily="18" charset="0"/>
              </a:rPr>
              <a:t>Tarnyba 2025 m. rugsėjo mėn. </a:t>
            </a:r>
            <a:r>
              <a:rPr lang="lt-LT" sz="1100" b="1" kern="100" dirty="0">
                <a:latin typeface="Aptos" panose="020B0004020202020204" pitchFamily="34" charset="0"/>
                <a:ea typeface="Aptos" panose="020B0004020202020204" pitchFamily="34" charset="0"/>
                <a:cs typeface="Times New Roman" panose="02020603050405020304" pitchFamily="18" charset="0"/>
              </a:rPr>
              <a:t>išsikėlė uždavinį </a:t>
            </a:r>
            <a:r>
              <a:rPr lang="lt-LT" sz="1100" kern="100" dirty="0">
                <a:latin typeface="Aptos" panose="020B0004020202020204" pitchFamily="34" charset="0"/>
                <a:ea typeface="Aptos" panose="020B0004020202020204" pitchFamily="34" charset="0"/>
                <a:cs typeface="Times New Roman" panose="02020603050405020304" pitchFamily="18" charset="0"/>
              </a:rPr>
              <a:t>– atkreipti ugdymo įstaigų vadovų ir </a:t>
            </a:r>
            <a:r>
              <a:rPr lang="lt-LT" sz="1100" b="1" kern="100" dirty="0">
                <a:latin typeface="Aptos" panose="020B0004020202020204" pitchFamily="34" charset="0"/>
                <a:ea typeface="Aptos" panose="020B0004020202020204" pitchFamily="34" charset="0"/>
                <a:cs typeface="Times New Roman" panose="02020603050405020304" pitchFamily="18" charset="0"/>
              </a:rPr>
              <a:t>visuomenės dėmesį į maitinimo sutarčių kontrolės svarbą.</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lt-LT"/>
          </a:p>
        </p:txBody>
      </p:sp>
      <p:sp>
        <p:nvSpPr>
          <p:cNvPr id="3" name="Notes Placeholder 2"/>
          <p:cNvSpPr>
            <a:spLocks noGrp="1"/>
          </p:cNvSpPr>
          <p:nvPr>
            <p:ph type="body" idx="1"/>
          </p:nvPr>
        </p:nvSpPr>
        <p:spPr/>
        <p:txBody>
          <a:bodyPr/>
          <a:lstStyle/>
          <a:p>
            <a:pPr marL="150019" indent="-150019" defTabSz="800100">
              <a:buFont typeface="Wingdings" panose="05000000000000000000" pitchFamily="2" charset="2"/>
              <a:buChar char="§"/>
              <a:defRPr/>
            </a:pPr>
            <a:r>
              <a:rPr lang="lt-LT" dirty="0"/>
              <a:t>2025 m. III ketvirtyje tik 2-jų miestų mokyklose.</a:t>
            </a:r>
          </a:p>
          <a:p>
            <a:pPr marL="150019" indent="-150019" defTabSz="800100">
              <a:buFont typeface="Wingdings" panose="05000000000000000000" pitchFamily="2" charset="2"/>
              <a:buChar char="§"/>
              <a:defRPr/>
            </a:pPr>
            <a:r>
              <a:rPr lang="lt-LT" dirty="0"/>
              <a:t>2025 m. IV </a:t>
            </a:r>
            <a:r>
              <a:rPr lang="lt-LT" dirty="0" err="1"/>
              <a:t>ketv</a:t>
            </a:r>
            <a:r>
              <a:rPr lang="lt-LT" dirty="0"/>
              <a:t>. vertinimui atrinkta </a:t>
            </a:r>
            <a:r>
              <a:rPr lang="lt-LT" b="1" dirty="0"/>
              <a:t>40 mokymosi įstaigų </a:t>
            </a:r>
            <a:r>
              <a:rPr lang="lt-LT" dirty="0"/>
              <a:t>sudarytų maitinimo sutarčių įvairiose Lietuvos rajonuose ir miestuose.</a:t>
            </a:r>
          </a:p>
          <a:p>
            <a:pPr marL="150019" indent="-150019" defTabSz="800100">
              <a:buFont typeface="Wingdings" panose="05000000000000000000" pitchFamily="2" charset="2"/>
              <a:buChar char="§"/>
              <a:defRPr/>
            </a:pPr>
            <a:r>
              <a:rPr lang="lt-LT" b="1" dirty="0"/>
              <a:t>Lankytasi:  </a:t>
            </a:r>
            <a:r>
              <a:rPr lang="lt-LT" dirty="0"/>
              <a:t>Jonavos, Kėdainių, Panevėžio, Pasvalio, Šalčininkų, Vilniaus, Ukmergės, Šiaulių, Raseinių, Akmenės,</a:t>
            </a:r>
          </a:p>
          <a:p>
            <a:pPr defTabSz="800100">
              <a:defRPr/>
            </a:pPr>
            <a:r>
              <a:rPr lang="lt-LT" dirty="0"/>
              <a:t>Klaipėdos, Skuodo, Plungės, Kaišiadorių, Prienų, Alytaus, Šilutės, Tauragės raj. ir miestų mokyklose.</a:t>
            </a:r>
          </a:p>
          <a:p>
            <a:pPr defTabSz="800100">
              <a:defRPr/>
            </a:pPr>
            <a:endParaRPr lang="lt-LT" dirty="0"/>
          </a:p>
          <a:p>
            <a:pPr defTabSz="800100">
              <a:defRPr/>
            </a:pPr>
            <a:r>
              <a:rPr lang="lt-LT" b="1" dirty="0"/>
              <a:t>Pirkimai:</a:t>
            </a:r>
            <a:r>
              <a:rPr lang="lt-LT" dirty="0"/>
              <a:t> </a:t>
            </a:r>
          </a:p>
          <a:p>
            <a:pPr marL="150019" indent="-150019" defTabSz="800100">
              <a:buFont typeface="Wingdings" panose="05000000000000000000" pitchFamily="2" charset="2"/>
              <a:buChar char="§"/>
              <a:defRPr/>
            </a:pPr>
            <a:r>
              <a:rPr lang="lt-LT" dirty="0"/>
              <a:t>2025 m. III </a:t>
            </a:r>
            <a:r>
              <a:rPr lang="lt-LT" dirty="0" err="1"/>
              <a:t>ketv</a:t>
            </a:r>
            <a:r>
              <a:rPr lang="lt-LT" dirty="0"/>
              <a:t>. – sutartys sudarytos per CPO, </a:t>
            </a:r>
            <a:r>
              <a:rPr lang="lt-LT" sz="1800" kern="0" spc="27" dirty="0">
                <a:solidFill>
                  <a:srgbClr val="000000">
                    <a:alpha val="80000"/>
                  </a:srgbClr>
                </a:solidFill>
                <a:latin typeface="Lato" pitchFamily="34" charset="0"/>
                <a:ea typeface="Lato" pitchFamily="34" charset="-122"/>
                <a:cs typeface="Lato" pitchFamily="34" charset="-120"/>
              </a:rPr>
              <a:t>pasinaudojant DPS.</a:t>
            </a:r>
            <a:r>
              <a:rPr lang="lt-LT" dirty="0"/>
              <a:t> </a:t>
            </a:r>
          </a:p>
          <a:p>
            <a:pPr marL="150019" indent="-150019" defTabSz="800100">
              <a:buFont typeface="Wingdings" panose="05000000000000000000" pitchFamily="2" charset="2"/>
              <a:buChar char="§"/>
              <a:defRPr/>
            </a:pPr>
            <a:r>
              <a:rPr lang="lt-LT" dirty="0"/>
              <a:t>2025 m. IV </a:t>
            </a:r>
            <a:r>
              <a:rPr lang="lt-LT" dirty="0" err="1"/>
              <a:t>ketv</a:t>
            </a:r>
            <a:r>
              <a:rPr lang="lt-LT" dirty="0"/>
              <a:t>. – pirkimai vykdyti pasinaudojant DPS, taip pat pirkimus atliko savivaldybės ar pačios mokyklos.</a:t>
            </a:r>
          </a:p>
          <a:p>
            <a:pPr marL="150019" indent="-150019" defTabSz="800100">
              <a:buFont typeface="Wingdings" panose="05000000000000000000" pitchFamily="2" charset="2"/>
              <a:buChar char="§"/>
              <a:defRPr/>
            </a:pPr>
            <a:r>
              <a:rPr lang="lt-LT" b="1" dirty="0"/>
              <a:t>Sutarčių vertė </a:t>
            </a:r>
            <a:r>
              <a:rPr lang="lt-LT" dirty="0"/>
              <a:t>siekia nuo 27 tūkst. iki  beveik 1,9 mln. Eur be PVM.</a:t>
            </a:r>
          </a:p>
          <a:p>
            <a:pPr defTabSz="800100">
              <a:defRPr/>
            </a:pPr>
            <a:endParaRPr lang="lt-LT" dirty="0"/>
          </a:p>
        </p:txBody>
      </p:sp>
      <p:sp>
        <p:nvSpPr>
          <p:cNvPr id="4" name="Slide Number Placeholder 3"/>
          <p:cNvSpPr>
            <a:spLocks noGrp="1"/>
          </p:cNvSpPr>
          <p:nvPr>
            <p:ph type="sldNum" sz="quarter" idx="10"/>
          </p:nvPr>
        </p:nvSpPr>
        <p:spPr/>
        <p:txBody>
          <a:bodyPr/>
          <a:lstStyle/>
          <a:p>
            <a:fld id="{F7021451-1387-4CA6-816F-3879F97B5CBC}" type="slidenum">
              <a:rPr lang="en-US" smtClean="0"/>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2CA2E-9AD3-386D-6C8C-7323B73631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E04D0B-7AFB-F588-ECE0-12C9F3CA4E59}"/>
              </a:ext>
            </a:extLst>
          </p:cNvPr>
          <p:cNvSpPr>
            <a:spLocks noGrp="1" noRot="1" noChangeAspect="1"/>
          </p:cNvSpPr>
          <p:nvPr>
            <p:ph type="sldImg"/>
          </p:nvPr>
        </p:nvSpPr>
        <p:spPr/>
        <p:txBody>
          <a:bodyPr/>
          <a:lstStyle/>
          <a:p>
            <a:endParaRPr lang="lt-LT"/>
          </a:p>
        </p:txBody>
      </p:sp>
      <p:sp>
        <p:nvSpPr>
          <p:cNvPr id="3" name="Notes Placeholder 2">
            <a:extLst>
              <a:ext uri="{FF2B5EF4-FFF2-40B4-BE49-F238E27FC236}">
                <a16:creationId xmlns:a16="http://schemas.microsoft.com/office/drawing/2014/main" id="{7116EB19-044B-F1F2-1193-0B3B2D090C44}"/>
              </a:ext>
            </a:extLst>
          </p:cNvPr>
          <p:cNvSpPr>
            <a:spLocks noGrp="1"/>
          </p:cNvSpPr>
          <p:nvPr>
            <p:ph type="body" idx="1"/>
          </p:nvPr>
        </p:nvSpPr>
        <p:spPr/>
        <p:txBody>
          <a:bodyPr/>
          <a:lstStyle/>
          <a:p>
            <a:pPr marL="300038" indent="-300038" defTabSz="800100">
              <a:buFont typeface="Wingdings" panose="05000000000000000000" pitchFamily="2" charset="2"/>
              <a:buChar char="§"/>
              <a:defRPr/>
            </a:pPr>
            <a:r>
              <a:rPr lang="lt-LT" sz="1800" b="1" kern="0" spc="27" dirty="0">
                <a:solidFill>
                  <a:srgbClr val="000000">
                    <a:alpha val="80000"/>
                  </a:srgbClr>
                </a:solidFill>
                <a:latin typeface="Lato" pitchFamily="34" charset="0"/>
                <a:ea typeface="Lato" pitchFamily="34" charset="-122"/>
                <a:cs typeface="Lato" pitchFamily="34" charset="-120"/>
              </a:rPr>
              <a:t>Švediškas stalas- </a:t>
            </a:r>
            <a:r>
              <a:rPr lang="lt-LT" sz="1800" kern="0" spc="27" dirty="0">
                <a:solidFill>
                  <a:srgbClr val="000000">
                    <a:alpha val="80000"/>
                  </a:srgbClr>
                </a:solidFill>
                <a:latin typeface="Lato" pitchFamily="34" charset="0"/>
                <a:ea typeface="Lato" pitchFamily="34" charset="-122"/>
                <a:cs typeface="Lato" pitchFamily="34" charset="-120"/>
              </a:rPr>
              <a:t>neužtikrinamas pasirinkto savitarnos principo taikymas, </a:t>
            </a:r>
            <a:r>
              <a:rPr lang="lt-LT" sz="1800" dirty="0">
                <a:latin typeface="Aptos" panose="020B0004020202020204" pitchFamily="34" charset="0"/>
                <a:ea typeface="Aptos" panose="020B0004020202020204" pitchFamily="34" charset="0"/>
                <a:cs typeface="Times New Roman" panose="02020603050405020304" pitchFamily="18" charset="0"/>
              </a:rPr>
              <a:t>vaikams neleidžiama patiems apsitarnauti, kartoti patiekalų ir pan. Atliekami neteisėti Sutarčių pakeitimai (nors mokykla yra užsakiusi pilną savitarnos švediško stalo principu teikiamo maitinimo paslaugą, tačiau kaip papildomos perkamos paslaugos „ultra viskas įskaičiuota“); be teisinio pagrindo didinami maitinimo paslaugų įkainiai.</a:t>
            </a:r>
            <a:endParaRPr lang="lt-LT" sz="1800" b="1" kern="0" spc="27" dirty="0">
              <a:solidFill>
                <a:srgbClr val="000000">
                  <a:alpha val="80000"/>
                </a:srgbClr>
              </a:solidFill>
              <a:latin typeface="Lato" pitchFamily="34" charset="0"/>
              <a:ea typeface="Lato" pitchFamily="34" charset="-122"/>
              <a:cs typeface="Lato" pitchFamily="34" charset="-120"/>
            </a:endParaRPr>
          </a:p>
          <a:p>
            <a:pPr marL="300038" indent="-300038" defTabSz="800100">
              <a:buFont typeface="Wingdings" panose="05000000000000000000" pitchFamily="2" charset="2"/>
              <a:buChar char="§"/>
              <a:defRPr/>
            </a:pPr>
            <a:r>
              <a:rPr lang="lt-LT" sz="1800" dirty="0">
                <a:latin typeface="Aptos" panose="020B0004020202020204" pitchFamily="34" charset="0"/>
                <a:ea typeface="Aptos" panose="020B0004020202020204" pitchFamily="34" charset="0"/>
                <a:cs typeface="Times New Roman" panose="02020603050405020304" pitchFamily="18" charset="0"/>
              </a:rPr>
              <a:t>M</a:t>
            </a:r>
            <a:r>
              <a:rPr lang="pt-PT" sz="1800" dirty="0">
                <a:latin typeface="Aptos" panose="020B0004020202020204" pitchFamily="34" charset="0"/>
                <a:ea typeface="Aptos" panose="020B0004020202020204" pitchFamily="34" charset="0"/>
                <a:cs typeface="Times New Roman" panose="02020603050405020304" pitchFamily="18" charset="0"/>
              </a:rPr>
              <a:t>aisto gamyboje naudojamas </a:t>
            </a:r>
            <a:r>
              <a:rPr lang="pt-PT" sz="1800" b="1" dirty="0">
                <a:latin typeface="Aptos" panose="020B0004020202020204" pitchFamily="34" charset="0"/>
                <a:ea typeface="Aptos" panose="020B0004020202020204" pitchFamily="34" charset="0"/>
                <a:cs typeface="Times New Roman" panose="02020603050405020304" pitchFamily="18" charset="0"/>
              </a:rPr>
              <a:t>per mažas ekologiškos produkcijos kiekis</a:t>
            </a:r>
            <a:r>
              <a:rPr lang="lt-LT" sz="1800" b="1" dirty="0">
                <a:latin typeface="Aptos" panose="020B0004020202020204" pitchFamily="34" charset="0"/>
                <a:ea typeface="Aptos" panose="020B0004020202020204" pitchFamily="34" charset="0"/>
                <a:cs typeface="Times New Roman" panose="02020603050405020304" pitchFamily="18" charset="0"/>
              </a:rPr>
              <a:t>, </a:t>
            </a:r>
            <a:r>
              <a:rPr lang="lt-LT" sz="1800" dirty="0">
                <a:latin typeface="Aptos" panose="020B0004020202020204" pitchFamily="34" charset="0"/>
                <a:ea typeface="Aptos" panose="020B0004020202020204" pitchFamily="34" charset="0"/>
                <a:cs typeface="Times New Roman" panose="02020603050405020304" pitchFamily="18" charset="0"/>
              </a:rPr>
              <a:t>tiekėjai neteikia ataskaitų, o pirkimo vykdytojai nereikalauja pateikti įrodymų.</a:t>
            </a:r>
          </a:p>
          <a:p>
            <a:pPr marL="300038" indent="-300038" defTabSz="800100">
              <a:buFont typeface="Wingdings" panose="05000000000000000000" pitchFamily="2" charset="2"/>
              <a:buChar char="§"/>
              <a:defRPr/>
            </a:pPr>
            <a:r>
              <a:rPr lang="lt-LT" sz="1800" b="1" kern="0" spc="27" dirty="0">
                <a:solidFill>
                  <a:srgbClr val="000000">
                    <a:alpha val="80000"/>
                  </a:srgbClr>
                </a:solidFill>
                <a:latin typeface="Lato" pitchFamily="34" charset="0"/>
                <a:ea typeface="Lato" pitchFamily="34" charset="-122"/>
                <a:cs typeface="Lato" pitchFamily="34" charset="-120"/>
              </a:rPr>
              <a:t>Nemokamo maitinimo apskaita </a:t>
            </a:r>
            <a:r>
              <a:rPr lang="lt-LT" sz="1800" kern="0" spc="27" dirty="0">
                <a:solidFill>
                  <a:srgbClr val="000000">
                    <a:alpha val="80000"/>
                  </a:srgbClr>
                </a:solidFill>
                <a:latin typeface="Lato" pitchFamily="34" charset="0"/>
                <a:ea typeface="Lato" pitchFamily="34" charset="-122"/>
                <a:cs typeface="Lato" pitchFamily="34" charset="-120"/>
              </a:rPr>
              <a:t>vedama ir su tiekėju atsiskaitoma pagal vaikų lankomumą, netikrinant, ar visi į mokyklą atėję vaikai faktiškai naudojosi ir valgyklos paslaugomis</a:t>
            </a:r>
            <a:r>
              <a:rPr lang="lt-LT" sz="1800" b="1" kern="0" spc="27" dirty="0">
                <a:solidFill>
                  <a:srgbClr val="000000">
                    <a:alpha val="80000"/>
                  </a:srgbClr>
                </a:solidFill>
                <a:latin typeface="Lato" pitchFamily="34" charset="0"/>
                <a:ea typeface="Lato" pitchFamily="34" charset="-122"/>
                <a:cs typeface="Lato" pitchFamily="34" charset="-120"/>
              </a:rPr>
              <a:t>.</a:t>
            </a:r>
          </a:p>
          <a:p>
            <a:pPr marL="300038" indent="-300038" defTabSz="800100">
              <a:buFont typeface="Wingdings" panose="05000000000000000000" pitchFamily="2" charset="2"/>
              <a:buChar char="§"/>
              <a:defRPr/>
            </a:pPr>
            <a:r>
              <a:rPr lang="lt-LT" sz="1800" kern="0" spc="27" dirty="0">
                <a:solidFill>
                  <a:srgbClr val="000000">
                    <a:alpha val="80000"/>
                  </a:srgbClr>
                </a:solidFill>
                <a:latin typeface="Lato" pitchFamily="34" charset="0"/>
                <a:ea typeface="Lato" pitchFamily="34" charset="-122"/>
                <a:cs typeface="Lato" pitchFamily="34" charset="-120"/>
              </a:rPr>
              <a:t>N</a:t>
            </a:r>
            <a:r>
              <a:rPr lang="pt-PT" sz="1100" dirty="0">
                <a:solidFill>
                  <a:prstClr val="black"/>
                </a:solidFill>
                <a:latin typeface="Aptos" panose="020B0004020202020204" pitchFamily="34" charset="0"/>
                <a:ea typeface="Aptos" panose="020B0004020202020204" pitchFamily="34" charset="0"/>
                <a:cs typeface="Times New Roman" panose="02020603050405020304" pitchFamily="18" charset="0"/>
              </a:rPr>
              <a:t>ustatyti atvejai, kai </a:t>
            </a:r>
            <a:r>
              <a:rPr lang="pt-PT" sz="1100" b="1" dirty="0">
                <a:solidFill>
                  <a:prstClr val="black"/>
                </a:solidFill>
                <a:latin typeface="Aptos" panose="020B0004020202020204" pitchFamily="34" charset="0"/>
                <a:ea typeface="Aptos" panose="020B0004020202020204" pitchFamily="34" charset="0"/>
                <a:cs typeface="Times New Roman" panose="02020603050405020304" pitchFamily="18" charset="0"/>
              </a:rPr>
              <a:t>tiekėjai po </a:t>
            </a:r>
            <a:r>
              <a:rPr lang="lt-LT" sz="1100" b="1" dirty="0">
                <a:solidFill>
                  <a:prstClr val="black"/>
                </a:solidFill>
                <a:latin typeface="Aptos" panose="020B0004020202020204" pitchFamily="34" charset="0"/>
                <a:ea typeface="Aptos" panose="020B0004020202020204" pitchFamily="34" charset="0"/>
                <a:cs typeface="Times New Roman" panose="02020603050405020304" pitchFamily="18" charset="0"/>
              </a:rPr>
              <a:t>s</a:t>
            </a:r>
            <a:r>
              <a:rPr lang="pt-PT" sz="1100" b="1" dirty="0">
                <a:solidFill>
                  <a:prstClr val="black"/>
                </a:solidFill>
                <a:latin typeface="Aptos" panose="020B0004020202020204" pitchFamily="34" charset="0"/>
                <a:ea typeface="Aptos" panose="020B0004020202020204" pitchFamily="34" charset="0"/>
                <a:cs typeface="Times New Roman" panose="02020603050405020304" pitchFamily="18" charset="0"/>
              </a:rPr>
              <a:t>utarčių pasirašymo nepateikė </a:t>
            </a:r>
            <a:r>
              <a:rPr lang="pt-PT" sz="1100" dirty="0">
                <a:solidFill>
                  <a:prstClr val="black"/>
                </a:solidFill>
                <a:latin typeface="Aptos" panose="020B0004020202020204" pitchFamily="34" charset="0"/>
                <a:ea typeface="Aptos" panose="020B0004020202020204" pitchFamily="34" charset="0"/>
                <a:cs typeface="Times New Roman" panose="02020603050405020304" pitchFamily="18" charset="0"/>
              </a:rPr>
              <a:t>(ar pateikė praleidus nustatytą terminą) </a:t>
            </a:r>
            <a:r>
              <a:rPr lang="lt-LT" sz="1100" dirty="0">
                <a:solidFill>
                  <a:prstClr val="black"/>
                </a:solidFill>
                <a:latin typeface="Aptos" panose="020B0004020202020204" pitchFamily="34" charset="0"/>
                <a:ea typeface="Aptos" panose="020B0004020202020204" pitchFamily="34" charset="0"/>
                <a:cs typeface="Times New Roman" panose="02020603050405020304" pitchFamily="18" charset="0"/>
              </a:rPr>
              <a:t>s</a:t>
            </a:r>
            <a:r>
              <a:rPr lang="pt-PT" sz="1100" dirty="0">
                <a:solidFill>
                  <a:prstClr val="black"/>
                </a:solidFill>
                <a:latin typeface="Aptos" panose="020B0004020202020204" pitchFamily="34" charset="0"/>
                <a:ea typeface="Aptos" panose="020B0004020202020204" pitchFamily="34" charset="0"/>
                <a:cs typeface="Times New Roman" panose="02020603050405020304" pitchFamily="18" charset="0"/>
              </a:rPr>
              <a:t>utarčių įvykdymo užtikrinimų</a:t>
            </a:r>
            <a:endParaRPr lang="lt-LT" sz="1100" dirty="0">
              <a:solidFill>
                <a:prstClr val="black"/>
              </a:solidFill>
              <a:latin typeface="Aptos" panose="020B0004020202020204" pitchFamily="34" charset="0"/>
              <a:ea typeface="Aptos" panose="020B0004020202020204" pitchFamily="34" charset="0"/>
              <a:cs typeface="Times New Roman" panose="02020603050405020304" pitchFamily="18" charset="0"/>
            </a:endParaRPr>
          </a:p>
          <a:p>
            <a:pPr marL="300038" indent="-300038" defTabSz="800100">
              <a:buFont typeface="Wingdings" panose="05000000000000000000" pitchFamily="2" charset="2"/>
              <a:buChar char="§"/>
              <a:defRPr/>
            </a:pPr>
            <a:r>
              <a:rPr lang="lt-LT" sz="1100" dirty="0">
                <a:latin typeface="Aptos" panose="020B0004020202020204" pitchFamily="34" charset="0"/>
                <a:ea typeface="Aptos" panose="020B0004020202020204" pitchFamily="34" charset="0"/>
                <a:cs typeface="Times New Roman" panose="02020603050405020304" pitchFamily="18" charset="0"/>
              </a:rPr>
              <a:t>T</a:t>
            </a:r>
            <a:r>
              <a:rPr lang="pt-PT" sz="1100" dirty="0">
                <a:latin typeface="Aptos" panose="020B0004020202020204" pitchFamily="34" charset="0"/>
                <a:ea typeface="Aptos" panose="020B0004020202020204" pitchFamily="34" charset="0"/>
                <a:cs typeface="Times New Roman" panose="02020603050405020304" pitchFamily="18" charset="0"/>
              </a:rPr>
              <a:t>iekėjo nurodytos </a:t>
            </a:r>
            <a:r>
              <a:rPr lang="pt-PT" sz="1100" b="1" dirty="0">
                <a:latin typeface="Aptos" panose="020B0004020202020204" pitchFamily="34" charset="0"/>
                <a:ea typeface="Aptos" panose="020B0004020202020204" pitchFamily="34" charset="0"/>
                <a:cs typeface="Times New Roman" panose="02020603050405020304" pitchFamily="18" charset="0"/>
              </a:rPr>
              <a:t>patiekalų kainos neatitinka nurodytų pasiūlyme ir yra didesnės</a:t>
            </a:r>
            <a:r>
              <a:rPr lang="pt-PT" sz="1100" dirty="0">
                <a:latin typeface="Aptos" panose="020B0004020202020204" pitchFamily="34" charset="0"/>
                <a:ea typeface="Aptos" panose="020B0004020202020204" pitchFamily="34" charset="0"/>
                <a:cs typeface="Times New Roman" panose="02020603050405020304" pitchFamily="18" charset="0"/>
              </a:rPr>
              <a:t>; </a:t>
            </a:r>
            <a:endParaRPr lang="lt-LT" sz="1100" dirty="0">
              <a:latin typeface="Aptos" panose="020B0004020202020204" pitchFamily="34" charset="0"/>
              <a:ea typeface="Aptos" panose="020B0004020202020204" pitchFamily="34" charset="0"/>
              <a:cs typeface="Times New Roman" panose="02020603050405020304" pitchFamily="18" charset="0"/>
            </a:endParaRPr>
          </a:p>
          <a:p>
            <a:pPr marL="300038" indent="-300038" defTabSz="800100">
              <a:buFont typeface="Wingdings" panose="05000000000000000000" pitchFamily="2" charset="2"/>
              <a:buChar char="§"/>
              <a:defRPr/>
            </a:pPr>
            <a:r>
              <a:rPr lang="lt-LT" sz="1100" dirty="0">
                <a:latin typeface="Aptos" panose="020B0004020202020204" pitchFamily="34" charset="0"/>
                <a:ea typeface="Aptos" panose="020B0004020202020204" pitchFamily="34" charset="0"/>
                <a:cs typeface="Times New Roman" panose="02020603050405020304" pitchFamily="18" charset="0"/>
              </a:rPr>
              <a:t>N</a:t>
            </a:r>
            <a:r>
              <a:rPr lang="pt-PT" sz="1100" dirty="0">
                <a:latin typeface="Aptos" panose="020B0004020202020204" pitchFamily="34" charset="0"/>
                <a:ea typeface="Aptos" panose="020B0004020202020204" pitchFamily="34" charset="0"/>
                <a:cs typeface="Times New Roman" panose="02020603050405020304" pitchFamily="18" charset="0"/>
              </a:rPr>
              <a:t>esilaikoma </a:t>
            </a:r>
            <a:r>
              <a:rPr lang="pt-PT" sz="1100" b="1" dirty="0">
                <a:latin typeface="Aptos" panose="020B0004020202020204" pitchFamily="34" charset="0"/>
                <a:ea typeface="Aptos" panose="020B0004020202020204" pitchFamily="34" charset="0"/>
                <a:cs typeface="Times New Roman" panose="02020603050405020304" pitchFamily="18" charset="0"/>
              </a:rPr>
              <a:t>patvirtintų valgiaraščių </a:t>
            </a:r>
            <a:r>
              <a:rPr lang="pt-PT" sz="1100" dirty="0">
                <a:latin typeface="Aptos" panose="020B0004020202020204" pitchFamily="34" charset="0"/>
                <a:ea typeface="Aptos" panose="020B0004020202020204" pitchFamily="34" charset="0"/>
                <a:cs typeface="Times New Roman" panose="02020603050405020304" pitchFamily="18" charset="0"/>
              </a:rPr>
              <a:t>ar jie apskritai nėra patvirtinami</a:t>
            </a:r>
            <a:r>
              <a:rPr lang="lt-LT" sz="1100" dirty="0">
                <a:latin typeface="Aptos" panose="020B0004020202020204" pitchFamily="34" charset="0"/>
                <a:ea typeface="Aptos" panose="020B0004020202020204" pitchFamily="34" charset="0"/>
                <a:cs typeface="Times New Roman" panose="02020603050405020304" pitchFamily="18" charset="0"/>
              </a:rPr>
              <a:t>.</a:t>
            </a:r>
          </a:p>
          <a:p>
            <a:pPr marL="300038" indent="-300038" defTabSz="800100">
              <a:buFont typeface="Wingdings" panose="05000000000000000000" pitchFamily="2" charset="2"/>
              <a:buChar char="§"/>
              <a:defRPr/>
            </a:pPr>
            <a:r>
              <a:rPr lang="lt-LT" dirty="0"/>
              <a:t>Nereikalaujama įrodymų, kaip užtikrinami Sutartyje aptarti </a:t>
            </a:r>
            <a:r>
              <a:rPr lang="lt-LT" b="1" dirty="0"/>
              <a:t>aplinkos apsaugos kriterijai.</a:t>
            </a:r>
            <a:endParaRPr lang="lt-LT" dirty="0"/>
          </a:p>
        </p:txBody>
      </p:sp>
      <p:sp>
        <p:nvSpPr>
          <p:cNvPr id="4" name="Slide Number Placeholder 3">
            <a:extLst>
              <a:ext uri="{FF2B5EF4-FFF2-40B4-BE49-F238E27FC236}">
                <a16:creationId xmlns:a16="http://schemas.microsoft.com/office/drawing/2014/main" id="{8F6809BD-7C09-7521-EC94-4C01182E72C5}"/>
              </a:ext>
            </a:extLst>
          </p:cNvPr>
          <p:cNvSpPr>
            <a:spLocks noGrp="1"/>
          </p:cNvSpPr>
          <p:nvPr>
            <p:ph type="sldNum" sz="quarter" idx="10"/>
          </p:nvPr>
        </p:nvSpPr>
        <p:spPr/>
        <p:txBody>
          <a:bodyPr/>
          <a:lstStyle/>
          <a:p>
            <a:fld id="{F7021451-1387-4CA6-816F-3879F97B5CBC}" type="slidenum">
              <a:rPr lang="en-US" smtClean="0"/>
              <a:t>3</a:t>
            </a:fld>
            <a:endParaRPr lang="en-US"/>
          </a:p>
        </p:txBody>
      </p:sp>
    </p:spTree>
    <p:extLst>
      <p:ext uri="{BB962C8B-B14F-4D97-AF65-F5344CB8AC3E}">
        <p14:creationId xmlns:p14="http://schemas.microsoft.com/office/powerpoint/2010/main" val="773583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C8CBC-0245-9557-EBFF-5498A97DB6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CF68F7-634C-17A0-8507-4230F7D8A518}"/>
              </a:ext>
            </a:extLst>
          </p:cNvPr>
          <p:cNvSpPr>
            <a:spLocks noGrp="1" noRot="1" noChangeAspect="1"/>
          </p:cNvSpPr>
          <p:nvPr>
            <p:ph type="sldImg"/>
          </p:nvPr>
        </p:nvSpPr>
        <p:spPr/>
        <p:txBody>
          <a:bodyPr/>
          <a:lstStyle/>
          <a:p>
            <a:endParaRPr lang="lt-LT"/>
          </a:p>
        </p:txBody>
      </p:sp>
      <p:sp>
        <p:nvSpPr>
          <p:cNvPr id="3" name="Notes Placeholder 2">
            <a:extLst>
              <a:ext uri="{FF2B5EF4-FFF2-40B4-BE49-F238E27FC236}">
                <a16:creationId xmlns:a16="http://schemas.microsoft.com/office/drawing/2014/main" id="{3AAFAA7E-994B-66D5-C6AC-1470FBD899FF}"/>
              </a:ext>
            </a:extLst>
          </p:cNvPr>
          <p:cNvSpPr>
            <a:spLocks noGrp="1"/>
          </p:cNvSpPr>
          <p:nvPr>
            <p:ph type="body" idx="1"/>
          </p:nvPr>
        </p:nvSpPr>
        <p:spPr/>
        <p:txBody>
          <a:bodyPr/>
          <a:lstStyle/>
          <a:p>
            <a:pPr defTabSz="800100">
              <a:defRPr/>
            </a:pPr>
            <a:r>
              <a:rPr lang="pt-PT" sz="1100" b="1" dirty="0">
                <a:latin typeface="Aptos" panose="020B0004020202020204" pitchFamily="34" charset="0"/>
                <a:ea typeface="Aptos" panose="020B0004020202020204" pitchFamily="34" charset="0"/>
                <a:cs typeface="Times New Roman" panose="02020603050405020304" pitchFamily="18" charset="0"/>
              </a:rPr>
              <a:t>Tarnybos vertinimai taip pat atskleidė sistemines problemas Sutarčių vykdymo priežiūroje</a:t>
            </a:r>
            <a:r>
              <a:rPr lang="pt-PT" sz="1100" dirty="0">
                <a:latin typeface="Aptos" panose="020B0004020202020204" pitchFamily="34" charset="0"/>
                <a:ea typeface="Aptos" panose="020B0004020202020204" pitchFamily="34" charset="0"/>
                <a:cs typeface="Times New Roman" panose="02020603050405020304" pitchFamily="18" charset="0"/>
              </a:rPr>
              <a:t> – Pirkimų vykdytojai sudaro su tiekėjais maitinimo paslaugų teikimo sutartis, bet netinkamai kontroliuoja jų vykdym</a:t>
            </a:r>
            <a:r>
              <a:rPr lang="lt-LT" sz="1100" dirty="0">
                <a:latin typeface="Aptos" panose="020B0004020202020204" pitchFamily="34" charset="0"/>
                <a:ea typeface="Aptos" panose="020B0004020202020204" pitchFamily="34" charset="0"/>
                <a:cs typeface="Times New Roman" panose="02020603050405020304" pitchFamily="18" charset="0"/>
              </a:rPr>
              <a:t>ą</a:t>
            </a:r>
            <a:r>
              <a:rPr lang="pt-PT" sz="1100" dirty="0">
                <a:latin typeface="Aptos" panose="020B0004020202020204" pitchFamily="34" charset="0"/>
                <a:ea typeface="Aptos" panose="020B0004020202020204" pitchFamily="34" charset="0"/>
                <a:cs typeface="Times New Roman" panose="02020603050405020304" pitchFamily="18" charset="0"/>
              </a:rPr>
              <a:t>, neprižiūri</a:t>
            </a:r>
            <a:r>
              <a:rPr lang="lt-LT" sz="1100" dirty="0">
                <a:latin typeface="Aptos" panose="020B0004020202020204" pitchFamily="34" charset="0"/>
                <a:ea typeface="Aptos" panose="020B0004020202020204" pitchFamily="34" charset="0"/>
                <a:cs typeface="Times New Roman" panose="02020603050405020304" pitchFamily="18" charset="0"/>
              </a:rPr>
              <a:t>,</a:t>
            </a:r>
            <a:r>
              <a:rPr lang="pt-PT" sz="1100" dirty="0">
                <a:latin typeface="Aptos" panose="020B0004020202020204" pitchFamily="34" charset="0"/>
                <a:ea typeface="Aptos" panose="020B0004020202020204" pitchFamily="34" charset="0"/>
                <a:cs typeface="Times New Roman" panose="02020603050405020304" pitchFamily="18" charset="0"/>
              </a:rPr>
              <a:t> ar tiekėjai laikosi Sutartyse prisiimtų įsipareigojimų</a:t>
            </a:r>
            <a:r>
              <a:rPr lang="lt-LT" sz="1100" dirty="0">
                <a:latin typeface="Aptos" panose="020B0004020202020204" pitchFamily="34" charset="0"/>
                <a:ea typeface="Aptos" panose="020B0004020202020204" pitchFamily="34" charset="0"/>
                <a:cs typeface="Times New Roman" panose="02020603050405020304" pitchFamily="18" charset="0"/>
              </a:rPr>
              <a:t>.</a:t>
            </a:r>
          </a:p>
          <a:p>
            <a:pPr marL="150019" indent="-150019" defTabSz="800100">
              <a:buFont typeface="Wingdings" panose="05000000000000000000" pitchFamily="2" charset="2"/>
              <a:buChar char="§"/>
              <a:defRPr/>
            </a:pPr>
            <a:r>
              <a:rPr lang="lt-LT" dirty="0"/>
              <a:t>Vertinimų metu nustatyti atvejai, kai tiekėjai po Sutarčių pasirašymo nepateikė (ar pateikė praleidus nustatytą terminą) Sutarčių įvykdymo užtikrinimų, o tai reiškia, kad Sutartis neįsigaliojo ir Sutartį sudaryti turėjo būti siūloma antroje vietoje likusiam tiekėjui.</a:t>
            </a:r>
          </a:p>
          <a:p>
            <a:pPr marL="150019" indent="-150019">
              <a:lnSpc>
                <a:spcPct val="115000"/>
              </a:lnSpc>
              <a:spcAft>
                <a:spcPts val="700"/>
              </a:spcAft>
              <a:buFont typeface="Wingdings" panose="05000000000000000000" pitchFamily="2" charset="2"/>
              <a:buChar char="§"/>
            </a:pPr>
            <a:r>
              <a:rPr lang="pt-PT" sz="1100" kern="100" dirty="0">
                <a:latin typeface="Aptos" panose="020B0004020202020204" pitchFamily="34" charset="0"/>
                <a:ea typeface="Aptos" panose="020B0004020202020204" pitchFamily="34" charset="0"/>
                <a:cs typeface="Times New Roman" panose="02020603050405020304" pitchFamily="18" charset="0"/>
              </a:rPr>
              <a:t>Taip pat </a:t>
            </a:r>
            <a:r>
              <a:rPr lang="pt-PT" sz="1100" b="1" kern="100" dirty="0">
                <a:latin typeface="Aptos" panose="020B0004020202020204" pitchFamily="34" charset="0"/>
                <a:ea typeface="Aptos" panose="020B0004020202020204" pitchFamily="34" charset="0"/>
                <a:cs typeface="Times New Roman" panose="02020603050405020304" pitchFamily="18" charset="0"/>
              </a:rPr>
              <a:t>pastebėta atvejų</a:t>
            </a:r>
            <a:r>
              <a:rPr lang="pt-PT" sz="1100" kern="100" dirty="0">
                <a:latin typeface="Aptos" panose="020B0004020202020204" pitchFamily="34" charset="0"/>
                <a:ea typeface="Aptos" panose="020B0004020202020204" pitchFamily="34" charset="0"/>
                <a:cs typeface="Times New Roman" panose="02020603050405020304" pitchFamily="18" charset="0"/>
              </a:rPr>
              <a:t>, kai tiekėjui nevykdant arba netinkamai vykdant sutartinius įsipareigojimus, už kurių pažeidimą tiekėjui turėtų būti taikomos sankcijos ir tiekėjas įtraukiamas į Nepatikimų tiekėjų sąrašą, vietoj to </a:t>
            </a:r>
            <a:r>
              <a:rPr lang="pt-PT" sz="1100" b="1" kern="100" dirty="0">
                <a:latin typeface="Aptos" panose="020B0004020202020204" pitchFamily="34" charset="0"/>
                <a:ea typeface="Aptos" panose="020B0004020202020204" pitchFamily="34" charset="0"/>
                <a:cs typeface="Times New Roman" panose="02020603050405020304" pitchFamily="18" charset="0"/>
              </a:rPr>
              <a:t>su tiekėju yra sudaroma taikos sutartis ir maitinimo paslaugų sutartis nutraukiama bendru sutarimu,</a:t>
            </a:r>
            <a:r>
              <a:rPr lang="pt-PT" sz="1100" kern="100" dirty="0">
                <a:latin typeface="Aptos" panose="020B0004020202020204" pitchFamily="34" charset="0"/>
                <a:ea typeface="Aptos" panose="020B0004020202020204" pitchFamily="34" charset="0"/>
                <a:cs typeface="Times New Roman" panose="02020603050405020304" pitchFamily="18" charset="0"/>
              </a:rPr>
              <a:t> tokiu būdu tiekėjui išvengiant neigiamų padarinių. Pažymėtina, kad toks veikimo modelis neatitinka imperatyvių Viešųjų pirkimų įstatymo nuostatų.</a:t>
            </a:r>
            <a:endParaRPr lang="lt-LT" sz="1100" kern="100" dirty="0">
              <a:latin typeface="Aptos" panose="020B0004020202020204" pitchFamily="34" charset="0"/>
              <a:ea typeface="Aptos" panose="020B0004020202020204" pitchFamily="34" charset="0"/>
              <a:cs typeface="Times New Roman" panose="02020603050405020304" pitchFamily="18" charset="0"/>
            </a:endParaRPr>
          </a:p>
          <a:p>
            <a:pPr defTabSz="800100">
              <a:defRPr/>
            </a:pPr>
            <a:endParaRPr lang="lt-LT" dirty="0"/>
          </a:p>
        </p:txBody>
      </p:sp>
      <p:sp>
        <p:nvSpPr>
          <p:cNvPr id="4" name="Slide Number Placeholder 3">
            <a:extLst>
              <a:ext uri="{FF2B5EF4-FFF2-40B4-BE49-F238E27FC236}">
                <a16:creationId xmlns:a16="http://schemas.microsoft.com/office/drawing/2014/main" id="{86BAD0D8-BBB2-A672-D7A1-A6447DE81E44}"/>
              </a:ext>
            </a:extLst>
          </p:cNvPr>
          <p:cNvSpPr>
            <a:spLocks noGrp="1"/>
          </p:cNvSpPr>
          <p:nvPr>
            <p:ph type="sldNum" sz="quarter" idx="10"/>
          </p:nvPr>
        </p:nvSpPr>
        <p:spPr/>
        <p:txBody>
          <a:bodyPr/>
          <a:lstStyle/>
          <a:p>
            <a:fld id="{F7021451-1387-4CA6-816F-3879F97B5CBC}" type="slidenum">
              <a:rPr lang="en-US" smtClean="0"/>
              <a:t>4</a:t>
            </a:fld>
            <a:endParaRPr lang="en-US"/>
          </a:p>
        </p:txBody>
      </p:sp>
    </p:spTree>
    <p:extLst>
      <p:ext uri="{BB962C8B-B14F-4D97-AF65-F5344CB8AC3E}">
        <p14:creationId xmlns:p14="http://schemas.microsoft.com/office/powerpoint/2010/main" val="433137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lt-LT"/>
          </a:p>
        </p:txBody>
      </p:sp>
      <p:sp>
        <p:nvSpPr>
          <p:cNvPr id="3" name="Notes Placeholder 2"/>
          <p:cNvSpPr>
            <a:spLocks noGrp="1"/>
          </p:cNvSpPr>
          <p:nvPr>
            <p:ph type="body" idx="1"/>
          </p:nvPr>
        </p:nvSpPr>
        <p:spPr/>
        <p:txBody>
          <a:bodyPr/>
          <a:lstStyle/>
          <a:p>
            <a:pPr marL="150019" indent="-150019">
              <a:lnSpc>
                <a:spcPct val="115000"/>
              </a:lnSpc>
              <a:spcAft>
                <a:spcPts val="700"/>
              </a:spcAft>
              <a:buFont typeface="Wingdings" panose="05000000000000000000" pitchFamily="2" charset="2"/>
              <a:buChar char="Ø"/>
            </a:pPr>
            <a:r>
              <a:rPr lang="lt-LT" sz="1100" kern="100" dirty="0">
                <a:latin typeface="Aptos" panose="020B0004020202020204" pitchFamily="34" charset="0"/>
                <a:ea typeface="Aptos" panose="020B0004020202020204" pitchFamily="34" charset="0"/>
                <a:cs typeface="Times New Roman" panose="02020603050405020304" pitchFamily="18" charset="0"/>
              </a:rPr>
              <a:t>Tarnyba viešai dalijosi maitinimo sutarčių kontrolės gerąja praktika, kuri pastebėta Šilutės Pamario progimnazijoje.</a:t>
            </a:r>
          </a:p>
          <a:p>
            <a:pPr marL="150019" indent="-150019">
              <a:lnSpc>
                <a:spcPct val="115000"/>
              </a:lnSpc>
              <a:spcAft>
                <a:spcPts val="700"/>
              </a:spcAft>
              <a:buFont typeface="Wingdings" panose="05000000000000000000" pitchFamily="2" charset="2"/>
              <a:buChar char="Ø"/>
            </a:pPr>
            <a:r>
              <a:rPr lang="lt-LT" sz="1100" kern="100" dirty="0">
                <a:highlight>
                  <a:srgbClr val="FFFF00"/>
                </a:highlight>
                <a:latin typeface="Aptos" panose="020B0004020202020204" pitchFamily="34" charset="0"/>
                <a:ea typeface="Aptos" panose="020B0004020202020204" pitchFamily="34" charset="0"/>
                <a:cs typeface="Times New Roman" panose="02020603050405020304" pitchFamily="18" charset="0"/>
              </a:rPr>
              <a:t>Visoms ugdymo įstaigoms išsiuntė parengtą dažniausiai pasitaikančių pažeidimų sąrašą ir rekomendacijas, kaip jų išvengti.</a:t>
            </a:r>
            <a:endParaRPr lang="lt-LT" sz="1100" kern="100" dirty="0">
              <a:latin typeface="Aptos" panose="020B0004020202020204" pitchFamily="34" charset="0"/>
              <a:ea typeface="Aptos" panose="020B0004020202020204" pitchFamily="34" charset="0"/>
              <a:cs typeface="Times New Roman" panose="02020603050405020304" pitchFamily="18" charset="0"/>
            </a:endParaRPr>
          </a:p>
          <a:p>
            <a:pPr marL="150019" indent="-150019">
              <a:buFont typeface="Wingdings" panose="05000000000000000000" pitchFamily="2" charset="2"/>
              <a:buChar char="v"/>
            </a:pPr>
            <a:r>
              <a:rPr lang="lt-LT" b="1" dirty="0"/>
              <a:t>Kauno miesto savivaldybė savarankiškai </a:t>
            </a:r>
            <a:r>
              <a:rPr lang="lt-LT" dirty="0"/>
              <a:t>atliko 8 ugdymo įstaigų maitinimo sutarčių auditus. Tarnyba informuota, jog 4 ugdymo įstaigos nutraukė sutartis su tiekėjais. O į Nepatikimų tiekėjų sąrašą įtraukti tiekėjai UAB „</a:t>
            </a:r>
            <a:r>
              <a:rPr lang="lt-LT" dirty="0" err="1"/>
              <a:t>Folgenda</a:t>
            </a:r>
            <a:r>
              <a:rPr lang="lt-LT" dirty="0"/>
              <a:t>“ ir UAB „Irenutė“. Kauno miesto savivaldybė vykdo ugdymo įstaigų vadovų ir asmenų, atsakingų už sutarčių vykdymą, mokymus dėl sutarčių kontrolės. Taip pat yra pasirengusi Maitinimo paslaugų sutarčių vykdymo kontrolės tvarkos aprašo projektą, kuriam VPT pateikė pastabas. Konsultuoja mokyklas dėl pirkimų eigos bei teikia pagalbą dėl teisinių paslaugų prireikus.</a:t>
            </a:r>
          </a:p>
          <a:p>
            <a:pPr marL="150019" indent="-150019">
              <a:buFont typeface="Wingdings" panose="05000000000000000000" pitchFamily="2" charset="2"/>
              <a:buChar char="v"/>
            </a:pPr>
            <a:r>
              <a:rPr lang="lt-LT" dirty="0"/>
              <a:t>Pasirodžius informacijai apie ugdymo įstaigų maitinimo sutarčių </a:t>
            </a:r>
            <a:r>
              <a:rPr lang="lt-LT" b="0" dirty="0"/>
              <a:t>tikrinimus, </a:t>
            </a:r>
            <a:r>
              <a:rPr lang="lt-LT" b="1" dirty="0"/>
              <a:t>Raseinių rajono meras pasiūlė audituoti visų rajono mokyklų maitinimą</a:t>
            </a:r>
            <a:endParaRPr lang="en-US" b="1" dirty="0"/>
          </a:p>
        </p:txBody>
      </p:sp>
      <p:sp>
        <p:nvSpPr>
          <p:cNvPr id="4" name="Slide Number Placeholder 3"/>
          <p:cNvSpPr>
            <a:spLocks noGrp="1"/>
          </p:cNvSpPr>
          <p:nvPr>
            <p:ph type="sldNum" sz="quarter" idx="10"/>
          </p:nvPr>
        </p:nvSpPr>
        <p:spPr/>
        <p:txBody>
          <a:bodyPr/>
          <a:lstStyle/>
          <a:p>
            <a:fld id="{F7021451-1387-4CA6-816F-3879F97B5CBC}" type="slidenum">
              <a:rPr lang="en-US" smtClean="0"/>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4CEEA-0E5E-F985-C347-C653DFD507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E28B8A-B8D6-B489-A815-B6B6FC7CAE4E}"/>
              </a:ext>
            </a:extLst>
          </p:cNvPr>
          <p:cNvSpPr>
            <a:spLocks noGrp="1" noRot="1" noChangeAspect="1"/>
          </p:cNvSpPr>
          <p:nvPr>
            <p:ph type="sldImg"/>
          </p:nvPr>
        </p:nvSpPr>
        <p:spPr/>
        <p:txBody>
          <a:bodyPr/>
          <a:lstStyle/>
          <a:p>
            <a:endParaRPr lang="lt-LT"/>
          </a:p>
        </p:txBody>
      </p:sp>
      <p:sp>
        <p:nvSpPr>
          <p:cNvPr id="3" name="Notes Placeholder 2">
            <a:extLst>
              <a:ext uri="{FF2B5EF4-FFF2-40B4-BE49-F238E27FC236}">
                <a16:creationId xmlns:a16="http://schemas.microsoft.com/office/drawing/2014/main" id="{F00EC300-EA65-9317-3B5E-94BC9A5C4CD4}"/>
              </a:ext>
            </a:extLst>
          </p:cNvPr>
          <p:cNvSpPr>
            <a:spLocks noGrp="1"/>
          </p:cNvSpPr>
          <p:nvPr>
            <p:ph type="body" idx="1"/>
          </p:nvPr>
        </p:nvSpPr>
        <p:spPr/>
        <p:txBody>
          <a:bodyPr/>
          <a:lstStyle/>
          <a:p>
            <a:pPr marL="300038" indent="-300038" defTabSz="800100">
              <a:lnSpc>
                <a:spcPct val="150000"/>
              </a:lnSpc>
              <a:buFont typeface="Arial" panose="020B0604020202020204" pitchFamily="34" charset="0"/>
              <a:buChar char="•"/>
              <a:defRPr/>
            </a:pPr>
            <a:r>
              <a:rPr lang="lt-LT" sz="1800" b="1" kern="0" spc="27" dirty="0">
                <a:solidFill>
                  <a:srgbClr val="000000">
                    <a:alpha val="80000"/>
                  </a:srgbClr>
                </a:solidFill>
                <a:latin typeface="Lato" panose="020F0502020204030203" pitchFamily="34" charset="0"/>
                <a:ea typeface="Lato" panose="020F0502020204030203" pitchFamily="34" charset="0"/>
                <a:cs typeface="Lato" panose="020F0502020204030203" pitchFamily="34" charset="0"/>
              </a:rPr>
              <a:t>Socialinė iniciatyva </a:t>
            </a:r>
            <a:r>
              <a:rPr lang="lt-LT" sz="1800" b="1" dirty="0">
                <a:solidFill>
                  <a:prstClr val="black"/>
                </a:solidFill>
                <a:latin typeface="Lato" panose="020F0502020204030203" pitchFamily="34" charset="0"/>
                <a:ea typeface="Lato" panose="020F0502020204030203" pitchFamily="34" charset="0"/>
                <a:cs typeface="Lato" panose="020F0502020204030203" pitchFamily="34" charset="0"/>
              </a:rPr>
              <a:t>„Ar tau rūpi, kaip maitinamas tavo vaikas?“ </a:t>
            </a:r>
            <a:r>
              <a:rPr lang="lt-LT" sz="1800" dirty="0">
                <a:latin typeface="Aptos" panose="020B0004020202020204" pitchFamily="34" charset="0"/>
                <a:ea typeface="Aptos" panose="020B0004020202020204" pitchFamily="34" charset="0"/>
                <a:cs typeface="Times New Roman" panose="02020603050405020304" pitchFamily="18" charset="0"/>
              </a:rPr>
              <a:t>bei tuo pačiu pavadinimu viešinimo kampanija socialiniame tinkle „Facebook“ – pradinė iniciatyva</a:t>
            </a:r>
          </a:p>
          <a:p>
            <a:pPr marL="300038" indent="-300038" defTabSz="800100">
              <a:lnSpc>
                <a:spcPct val="150000"/>
              </a:lnSpc>
              <a:buFont typeface="Arial" panose="020B0604020202020204" pitchFamily="34" charset="0"/>
              <a:buChar char="•"/>
              <a:defRPr/>
            </a:pPr>
            <a:r>
              <a:rPr lang="lt-LT" dirty="0"/>
              <a:t>Tarnyba pati parengė </a:t>
            </a:r>
            <a:r>
              <a:rPr lang="lt-LT" b="1" dirty="0"/>
              <a:t>4 publikacijas apie maitinimo sutarčių pažeidimų pobūdį </a:t>
            </a:r>
            <a:r>
              <a:rPr lang="lt-LT" dirty="0"/>
              <a:t>ugdymo įstaigose, apie kontrolės svarbą, bei </a:t>
            </a:r>
            <a:r>
              <a:rPr lang="lt-LT" b="1" dirty="0"/>
              <a:t>ragino mokyklas lankančių vaikų tėvus kreiptis į ugdymo įstaigas, savivaldybių administracijas bei Viešųjų pirkimų tarnybą</a:t>
            </a:r>
            <a:r>
              <a:rPr lang="lt-LT" dirty="0"/>
              <a:t>, siekiant išspręsti šias problemas ir užkirsti kelią pasikartojantiems pažeidimams (straipsnio pavyzdys Tarnybos interneto svetainėje </a:t>
            </a:r>
            <a:r>
              <a:rPr lang="lt-LT" dirty="0" err="1"/>
              <a:t>vpt.lrv.lt</a:t>
            </a:r>
            <a:r>
              <a:rPr lang="lt-LT" dirty="0"/>
              <a:t>  „Kiek kainuoja jūsų vaiko pietų lėkštė?“ - Viešųjų pirkimų tarnyba). </a:t>
            </a:r>
          </a:p>
          <a:p>
            <a:pPr>
              <a:lnSpc>
                <a:spcPct val="115000"/>
              </a:lnSpc>
              <a:spcAft>
                <a:spcPts val="700"/>
              </a:spcAft>
            </a:pPr>
            <a:r>
              <a:rPr lang="lt-LT" sz="1100" b="1" kern="100" dirty="0">
                <a:latin typeface="Aptos" panose="020B0004020202020204" pitchFamily="34" charset="0"/>
                <a:ea typeface="Aptos" panose="020B0004020202020204" pitchFamily="34" charset="0"/>
                <a:cs typeface="Times New Roman" panose="02020603050405020304" pitchFamily="18" charset="0"/>
              </a:rPr>
              <a:t>Po šios kampanijos apie socialinę iniciatyvą sužinoję tėvai kreipėsi į mokyklas, savivaldybes, Tarnybą dėl galimų maitinimo sutarčių kontrolės pažeidimų. </a:t>
            </a:r>
          </a:p>
          <a:p>
            <a:pPr marL="150019" indent="-150019" defTabSz="800100">
              <a:buFont typeface="Arial" panose="020B0604020202020204" pitchFamily="34" charset="0"/>
              <a:buChar char="•"/>
              <a:defRPr/>
            </a:pPr>
            <a:endParaRPr lang="lt-LT" dirty="0"/>
          </a:p>
          <a:p>
            <a:pPr marL="150019" indent="-150019" defTabSz="800100">
              <a:buFont typeface="Arial" panose="020B0604020202020204" pitchFamily="34" charset="0"/>
              <a:buChar char="•"/>
              <a:defRPr/>
            </a:pPr>
            <a:r>
              <a:rPr lang="lt-LT" b="1" dirty="0">
                <a:highlight>
                  <a:srgbClr val="FFFF00"/>
                </a:highlight>
              </a:rPr>
              <a:t>Atlikus 40-ies maitinimo sutarčių vertinimus, iš esmės visais atvejais (išskyrus vieną) nustatyti pažeidimai. Pateiktos vertinimo išvados bei rekomendacijos ir įpareigojimai (atsižvelgus į konkretų vertinimo rezultatą)</a:t>
            </a:r>
            <a:r>
              <a:rPr lang="lt-LT" b="1" dirty="0"/>
              <a:t>:</a:t>
            </a:r>
          </a:p>
          <a:p>
            <a:pPr defTabSz="800100">
              <a:defRPr/>
            </a:pPr>
            <a:r>
              <a:rPr lang="lt-LT" dirty="0"/>
              <a:t>1. informaciją apie vaikų maitinimo ir (ar) maisto produktų tiekimo paslaugas viešinti savo interneto svetainėse;</a:t>
            </a:r>
          </a:p>
          <a:p>
            <a:pPr defTabSz="800100">
              <a:defRPr/>
            </a:pPr>
            <a:r>
              <a:rPr lang="lt-LT" dirty="0"/>
              <a:t>2. kontroliuoti, ar tiekiami dienos patiekalai ir jų išeiga atitinka su mokymosi įstaiga suderintuose valgiaraščiuose nurodytus, ar patiekalų kainos atitinka tiekėjo pasiūlyme nurodytus įkainius;</a:t>
            </a:r>
          </a:p>
          <a:p>
            <a:pPr defTabSz="800100">
              <a:defRPr/>
            </a:pPr>
            <a:r>
              <a:rPr lang="lt-LT" dirty="0"/>
              <a:t>3. tiekėjui teikiant Pirkimų vykdytojui ataskaitą dėl aplinkos apsaugos kriterijų išpildymo, reikalauti kartu pateikti ir ataskaitose nurodytą informaciją pagrindžiančius dokumentus;</a:t>
            </a:r>
          </a:p>
          <a:p>
            <a:pPr defTabSz="800100">
              <a:defRPr/>
            </a:pPr>
            <a:r>
              <a:rPr lang="lt-LT" dirty="0"/>
              <a:t>4. tikrinimus, kaip tiekėjas laikosi Sutarties sąlygų, atlikti reguliariai;</a:t>
            </a:r>
          </a:p>
          <a:p>
            <a:pPr defTabSz="800100">
              <a:defRPr/>
            </a:pPr>
            <a:r>
              <a:rPr lang="lt-LT" dirty="0"/>
              <a:t>5. raštu fiksuoti tiekėjo daromus Sutarties vykdymo pažeidimus ir nedelsiant raštu kreiptis į tiekėją dėl pažeidimų pašalinimo. Už pažeidimus taikyti tiekėjui Sutartyje numatytas sankcijas, spręsti dėl galimybės pasinaudoti Sutarties įvykdymo užtikrinimu. Esant pagrindui, nutraukti Sutartį (esant Viešųjų pirkimų įstatyme įtvirtintoms sąlygoms – kartu įtraukiant tiekėją į Nepatikimų tiekėjų sąrašą) bei, jeigu tam yra poreikis, organizuoti naują maitinimo paslaugų pirkimą;</a:t>
            </a:r>
          </a:p>
          <a:p>
            <a:pPr defTabSz="800100">
              <a:defRPr/>
            </a:pPr>
            <a:r>
              <a:rPr lang="lt-LT" dirty="0"/>
              <a:t>6. pradėti taikyti tokią nemokamo maitinimo apskaitos sistemą, kuri fiksuotų konkrečią dieną faktiškai nemokamą maitinimą gavusių vaikų kiekį ir vaikų lankomumo duomenų neprilygintų maitinimo paslaugos suteikimo faktui (pavyzdžiui, nemokamą maitinimą gaunančių vaikų apskaitą vykdyti naudojantis elektroninėmis apyrankėmis ar mokinio pažymėjimais, išduodant specialius talonus ar pan.). Tai eliminuotų permokėjimo už nemokamą maitinimą gaunančius vaikus galimybę ir kt.</a:t>
            </a:r>
          </a:p>
          <a:p>
            <a:pPr defTabSz="800100">
              <a:defRPr/>
            </a:pPr>
            <a:endParaRPr lang="lt-LT" dirty="0"/>
          </a:p>
        </p:txBody>
      </p:sp>
      <p:sp>
        <p:nvSpPr>
          <p:cNvPr id="4" name="Slide Number Placeholder 3">
            <a:extLst>
              <a:ext uri="{FF2B5EF4-FFF2-40B4-BE49-F238E27FC236}">
                <a16:creationId xmlns:a16="http://schemas.microsoft.com/office/drawing/2014/main" id="{E4761C7C-65C2-4CBE-46C6-A43735EF8585}"/>
              </a:ext>
            </a:extLst>
          </p:cNvPr>
          <p:cNvSpPr>
            <a:spLocks noGrp="1"/>
          </p:cNvSpPr>
          <p:nvPr>
            <p:ph type="sldNum" sz="quarter" idx="10"/>
          </p:nvPr>
        </p:nvSpPr>
        <p:spPr/>
        <p:txBody>
          <a:bodyPr/>
          <a:lstStyle/>
          <a:p>
            <a:fld id="{F7021451-1387-4CA6-816F-3879F97B5CBC}" type="slidenum">
              <a:rPr lang="en-US" smtClean="0"/>
              <a:t>6</a:t>
            </a:fld>
            <a:endParaRPr lang="en-US"/>
          </a:p>
        </p:txBody>
      </p:sp>
    </p:spTree>
    <p:extLst>
      <p:ext uri="{BB962C8B-B14F-4D97-AF65-F5344CB8AC3E}">
        <p14:creationId xmlns:p14="http://schemas.microsoft.com/office/powerpoint/2010/main" val="552451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B3BF8-F96C-A07B-1861-4850460D6B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4B016-572E-5E2D-685B-D219FFDC9217}"/>
              </a:ext>
            </a:extLst>
          </p:cNvPr>
          <p:cNvSpPr>
            <a:spLocks noGrp="1" noRot="1" noChangeAspect="1"/>
          </p:cNvSpPr>
          <p:nvPr>
            <p:ph type="sldImg"/>
          </p:nvPr>
        </p:nvSpPr>
        <p:spPr/>
        <p:txBody>
          <a:bodyPr/>
          <a:lstStyle/>
          <a:p>
            <a:endParaRPr lang="lt-LT"/>
          </a:p>
        </p:txBody>
      </p:sp>
      <p:sp>
        <p:nvSpPr>
          <p:cNvPr id="3" name="Notes Placeholder 2">
            <a:extLst>
              <a:ext uri="{FF2B5EF4-FFF2-40B4-BE49-F238E27FC236}">
                <a16:creationId xmlns:a16="http://schemas.microsoft.com/office/drawing/2014/main" id="{BF3315ED-04DE-821B-574B-BAB02115C78E}"/>
              </a:ext>
            </a:extLst>
          </p:cNvPr>
          <p:cNvSpPr>
            <a:spLocks noGrp="1"/>
          </p:cNvSpPr>
          <p:nvPr>
            <p:ph type="body" idx="1"/>
          </p:nvPr>
        </p:nvSpPr>
        <p:spPr/>
        <p:txBody>
          <a:bodyPr/>
          <a:lstStyle/>
          <a:p>
            <a:pPr defTabSz="800100">
              <a:defRPr/>
            </a:pPr>
            <a:r>
              <a:rPr lang="lt-LT" dirty="0"/>
              <a:t>Gauta pretenzijų dėl nemokamo maitinimo, kasos čekių, atsiskaitymo grynaisiais pinigais.</a:t>
            </a:r>
          </a:p>
          <a:p>
            <a:pPr defTabSz="800100">
              <a:defRPr/>
            </a:pPr>
            <a:r>
              <a:rPr lang="lt-LT" dirty="0"/>
              <a:t>Per minėtą laikotarpį 2 atvejais baigėsi su tiekėjais sudarytos sutartys (Kauno Šv. Kazimiero gimnazijoje ir Vilniaus Maironio progimnazijoje). </a:t>
            </a:r>
          </a:p>
          <a:p>
            <a:pPr>
              <a:lnSpc>
                <a:spcPct val="115000"/>
              </a:lnSpc>
              <a:spcAft>
                <a:spcPts val="700"/>
              </a:spcAft>
            </a:pPr>
            <a:r>
              <a:rPr lang="lt-LT" sz="1100" kern="100" dirty="0">
                <a:latin typeface="Aptos" panose="020B0004020202020204" pitchFamily="34" charset="0"/>
                <a:ea typeface="Aptos" panose="020B0004020202020204" pitchFamily="34" charset="0"/>
                <a:cs typeface="Times New Roman" panose="02020603050405020304" pitchFamily="18" charset="0"/>
              </a:rPr>
              <a:t>2 atvejais (Kauno Ryto pradinė mokykla ir Spindulio gimnazija) ugdymo įstaigos tiekėjui už pažeidimus taikė baudas.</a:t>
            </a:r>
          </a:p>
          <a:p>
            <a:pPr>
              <a:lnSpc>
                <a:spcPct val="115000"/>
              </a:lnSpc>
              <a:spcAft>
                <a:spcPts val="700"/>
              </a:spcAft>
            </a:pPr>
            <a:r>
              <a:rPr lang="lt-LT" sz="1100" kern="100" dirty="0">
                <a:latin typeface="Aptos" panose="020B0004020202020204" pitchFamily="34" charset="0"/>
                <a:ea typeface="Aptos" panose="020B0004020202020204" pitchFamily="34" charset="0"/>
                <a:cs typeface="Times New Roman" panose="02020603050405020304" pitchFamily="18" charset="0"/>
              </a:rPr>
              <a:t>3 ugdymo įstaigos su tiekėjais nutraukė sutartis: Kauno Tado Ivanausko gimnazija, Vilniaus Volungės darželis-mokykla, Kauno Prezidento Valdo Adamkaus gimnazija.</a:t>
            </a:r>
          </a:p>
          <a:p>
            <a:pPr defTabSz="800100">
              <a:defRPr/>
            </a:pPr>
            <a:r>
              <a:rPr lang="lt-LT" dirty="0"/>
              <a:t>Daugiausia skundų, net 9 gauta dėl Vilniaus Volungės darželio-mokyklos, skųstasi ne tik dėl maisto kokybės, bet ir dėl nesutapimų su oficialiu valgiaraščiu, vaikai ekskursijos metu nebuvo gavę maisto davinio ir pan. Sutartis su tiekėju „CNC </a:t>
            </a:r>
            <a:r>
              <a:rPr lang="lt-LT" dirty="0" err="1"/>
              <a:t>Catering</a:t>
            </a:r>
            <a:r>
              <a:rPr lang="lt-LT" dirty="0"/>
              <a:t>” buvo nutraukta. </a:t>
            </a:r>
          </a:p>
        </p:txBody>
      </p:sp>
      <p:sp>
        <p:nvSpPr>
          <p:cNvPr id="4" name="Slide Number Placeholder 3">
            <a:extLst>
              <a:ext uri="{FF2B5EF4-FFF2-40B4-BE49-F238E27FC236}">
                <a16:creationId xmlns:a16="http://schemas.microsoft.com/office/drawing/2014/main" id="{48195164-B941-BD28-361F-35845E561195}"/>
              </a:ext>
            </a:extLst>
          </p:cNvPr>
          <p:cNvSpPr>
            <a:spLocks noGrp="1"/>
          </p:cNvSpPr>
          <p:nvPr>
            <p:ph type="sldNum" sz="quarter" idx="10"/>
          </p:nvPr>
        </p:nvSpPr>
        <p:spPr/>
        <p:txBody>
          <a:bodyPr/>
          <a:lstStyle/>
          <a:p>
            <a:fld id="{F7021451-1387-4CA6-816F-3879F97B5CBC}" type="slidenum">
              <a:rPr lang="en-US" smtClean="0"/>
              <a:t>7</a:t>
            </a:fld>
            <a:endParaRPr lang="en-US"/>
          </a:p>
        </p:txBody>
      </p:sp>
    </p:spTree>
    <p:extLst>
      <p:ext uri="{BB962C8B-B14F-4D97-AF65-F5344CB8AC3E}">
        <p14:creationId xmlns:p14="http://schemas.microsoft.com/office/powerpoint/2010/main" val="2493137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B436C-4074-6050-47AC-9184F8D09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DF832D-0E79-178E-FA4E-1E206E95EA03}"/>
              </a:ext>
            </a:extLst>
          </p:cNvPr>
          <p:cNvSpPr>
            <a:spLocks noGrp="1" noRot="1" noChangeAspect="1"/>
          </p:cNvSpPr>
          <p:nvPr>
            <p:ph type="sldImg"/>
          </p:nvPr>
        </p:nvSpPr>
        <p:spPr/>
        <p:txBody>
          <a:bodyPr/>
          <a:lstStyle/>
          <a:p>
            <a:endParaRPr lang="lt-LT"/>
          </a:p>
        </p:txBody>
      </p:sp>
      <p:sp>
        <p:nvSpPr>
          <p:cNvPr id="3" name="Notes Placeholder 2">
            <a:extLst>
              <a:ext uri="{FF2B5EF4-FFF2-40B4-BE49-F238E27FC236}">
                <a16:creationId xmlns:a16="http://schemas.microsoft.com/office/drawing/2014/main" id="{E094E506-D8AF-5EA0-E9AB-A8FE6828C9B1}"/>
              </a:ext>
            </a:extLst>
          </p:cNvPr>
          <p:cNvSpPr>
            <a:spLocks noGrp="1"/>
          </p:cNvSpPr>
          <p:nvPr>
            <p:ph type="body" idx="1"/>
          </p:nvPr>
        </p:nvSpPr>
        <p:spPr/>
        <p:txBody>
          <a:bodyPr/>
          <a:lstStyle/>
          <a:p>
            <a:pPr defTabSz="800100">
              <a:defRPr/>
            </a:pPr>
            <a:r>
              <a:rPr lang="lt-LT" sz="1100" dirty="0">
                <a:latin typeface="Aptos" panose="020B0004020202020204" pitchFamily="34" charset="0"/>
                <a:ea typeface="Aptos" panose="020B0004020202020204" pitchFamily="34" charset="0"/>
                <a:cs typeface="Times New Roman" panose="02020603050405020304" pitchFamily="18" charset="0"/>
              </a:rPr>
              <a:t>P</a:t>
            </a:r>
            <a:r>
              <a:rPr lang="pt-PT" sz="1100" dirty="0">
                <a:latin typeface="Aptos" panose="020B0004020202020204" pitchFamily="34" charset="0"/>
                <a:ea typeface="Aptos" panose="020B0004020202020204" pitchFamily="34" charset="0"/>
                <a:cs typeface="Times New Roman" panose="02020603050405020304" pitchFamily="18" charset="0"/>
              </a:rPr>
              <a:t>astebėta, kad tais atvejais, kai ugdymo įstaiga gauna atitinkamą pagalbą iš savivaldybių administracijų, Sutarčių vykdymo priežiūra atliekama daug kokybiškiau ir pažeidimų nustatoma mažiau</a:t>
            </a:r>
            <a:endParaRPr lang="lt-LT" dirty="0"/>
          </a:p>
        </p:txBody>
      </p:sp>
      <p:sp>
        <p:nvSpPr>
          <p:cNvPr id="4" name="Slide Number Placeholder 3">
            <a:extLst>
              <a:ext uri="{FF2B5EF4-FFF2-40B4-BE49-F238E27FC236}">
                <a16:creationId xmlns:a16="http://schemas.microsoft.com/office/drawing/2014/main" id="{DC451354-3693-FF44-AA61-C8F5FDF68E95}"/>
              </a:ext>
            </a:extLst>
          </p:cNvPr>
          <p:cNvSpPr>
            <a:spLocks noGrp="1"/>
          </p:cNvSpPr>
          <p:nvPr>
            <p:ph type="sldNum" sz="quarter" idx="10"/>
          </p:nvPr>
        </p:nvSpPr>
        <p:spPr/>
        <p:txBody>
          <a:bodyPr/>
          <a:lstStyle/>
          <a:p>
            <a:fld id="{F7021451-1387-4CA6-816F-3879F97B5CBC}" type="slidenum">
              <a:rPr lang="en-US" smtClean="0"/>
              <a:t>8</a:t>
            </a:fld>
            <a:endParaRPr lang="en-US"/>
          </a:p>
        </p:txBody>
      </p:sp>
    </p:spTree>
    <p:extLst>
      <p:ext uri="{BB962C8B-B14F-4D97-AF65-F5344CB8AC3E}">
        <p14:creationId xmlns:p14="http://schemas.microsoft.com/office/powerpoint/2010/main" val="33460157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lt-LT"/>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Object 1"/>
          <p:cNvSpPr/>
          <p:nvPr/>
        </p:nvSpPr>
        <p:spPr>
          <a:xfrm>
            <a:off x="304800" y="5078553"/>
            <a:ext cx="10030816" cy="1024029"/>
          </a:xfrm>
          <a:prstGeom prst="rect">
            <a:avLst/>
          </a:prstGeom>
          <a:noFill/>
        </p:spPr>
        <p:txBody>
          <a:bodyPr wrap="square" lIns="0" tIns="0" rIns="0" bIns="0" rtlCol="0" anchor="t"/>
          <a:lstStyle/>
          <a:p>
            <a:pPr algn="ctr">
              <a:lnSpc>
                <a:spcPts val="5751"/>
              </a:lnSpc>
              <a:buNone/>
            </a:pPr>
            <a:r>
              <a:rPr lang="lt-LT" sz="3600" b="1" dirty="0">
                <a:highlight>
                  <a:srgbClr val="F4C664"/>
                </a:highlight>
              </a:rPr>
              <a:t>Ugdymo įstaigų maitinimo sutarčių vertinimas</a:t>
            </a:r>
            <a:endParaRPr lang="en-US" sz="3600" b="1" dirty="0">
              <a:highlight>
                <a:srgbClr val="F4C664"/>
              </a:highlight>
            </a:endParaRPr>
          </a:p>
        </p:txBody>
      </p:sp>
      <p:pic>
        <p:nvPicPr>
          <p:cNvPr id="4" name="Object 3" descr="preencoded.png"/>
          <p:cNvPicPr>
            <a:picLocks noChangeAspect="1"/>
          </p:cNvPicPr>
          <p:nvPr/>
        </p:nvPicPr>
        <p:blipFill>
          <a:blip r:embed="rId3"/>
          <a:srcRect t="23958" b="23958"/>
          <a:stretch/>
        </p:blipFill>
        <p:spPr>
          <a:xfrm>
            <a:off x="0" y="0"/>
            <a:ext cx="12188952" cy="4761309"/>
          </a:xfrm>
          <a:prstGeom prst="rect">
            <a:avLst/>
          </a:prstGeom>
        </p:spPr>
      </p:pic>
      <p:pic>
        <p:nvPicPr>
          <p:cNvPr id="5" name="Object 4" descr="preencoded.png"/>
          <p:cNvPicPr>
            <a:picLocks noChangeAspect="1"/>
          </p:cNvPicPr>
          <p:nvPr/>
        </p:nvPicPr>
        <p:blipFill>
          <a:blip r:embed="rId4"/>
          <a:srcRect/>
          <a:stretch/>
        </p:blipFill>
        <p:spPr>
          <a:xfrm>
            <a:off x="10440243" y="4794486"/>
            <a:ext cx="1748709" cy="15921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Object 1"/>
          <p:cNvSpPr/>
          <p:nvPr/>
        </p:nvSpPr>
        <p:spPr>
          <a:xfrm>
            <a:off x="0" y="2827"/>
            <a:ext cx="12188955" cy="1228418"/>
          </a:xfrm>
          <a:prstGeom prst="rect">
            <a:avLst/>
          </a:prstGeom>
          <a:solidFill>
            <a:srgbClr val="F1B434"/>
          </a:solidFill>
        </p:spPr>
        <p:txBody>
          <a:bodyPr/>
          <a:lstStyle/>
          <a:p>
            <a:endParaRPr lang="lt-LT"/>
          </a:p>
        </p:txBody>
      </p:sp>
      <p:sp>
        <p:nvSpPr>
          <p:cNvPr id="3" name="Object 2"/>
          <p:cNvSpPr/>
          <p:nvPr/>
        </p:nvSpPr>
        <p:spPr>
          <a:xfrm>
            <a:off x="476131" y="414234"/>
            <a:ext cx="11479308" cy="404632"/>
          </a:xfrm>
          <a:prstGeom prst="rect">
            <a:avLst/>
          </a:prstGeom>
          <a:noFill/>
        </p:spPr>
        <p:txBody>
          <a:bodyPr wrap="square" lIns="0" tIns="0" rIns="0" bIns="0" rtlCol="0" anchor="t"/>
          <a:lstStyle/>
          <a:p>
            <a:pPr algn="ctr">
              <a:lnSpc>
                <a:spcPts val="3195"/>
              </a:lnSpc>
              <a:buNone/>
            </a:pPr>
            <a:r>
              <a:rPr lang="lt-LT" sz="3000" b="1" dirty="0">
                <a:solidFill>
                  <a:srgbClr val="FFFFFF"/>
                </a:solidFill>
                <a:latin typeface="Roboto" pitchFamily="34" charset="0"/>
                <a:ea typeface="Roboto" pitchFamily="34" charset="-122"/>
                <a:cs typeface="Roboto" pitchFamily="34" charset="-120"/>
              </a:rPr>
              <a:t>Pagrindiniai faktai ir informacija</a:t>
            </a:r>
            <a:endParaRPr lang="pt-BR" sz="3000" b="1" dirty="0">
              <a:solidFill>
                <a:srgbClr val="FFFFFF"/>
              </a:solidFill>
              <a:latin typeface="Roboto" pitchFamily="34" charset="0"/>
              <a:ea typeface="Roboto" pitchFamily="34" charset="-122"/>
              <a:cs typeface="Roboto" pitchFamily="34" charset="-120"/>
            </a:endParaRPr>
          </a:p>
        </p:txBody>
      </p:sp>
      <p:sp>
        <p:nvSpPr>
          <p:cNvPr id="4" name="Object 3"/>
          <p:cNvSpPr/>
          <p:nvPr/>
        </p:nvSpPr>
        <p:spPr>
          <a:xfrm>
            <a:off x="349625" y="1492625"/>
            <a:ext cx="11413590" cy="4951142"/>
          </a:xfrm>
          <a:prstGeom prst="rect">
            <a:avLst/>
          </a:prstGeom>
          <a:solidFill>
            <a:schemeClr val="tx2">
              <a:lumMod val="40000"/>
              <a:lumOff val="60000"/>
            </a:schemeClr>
          </a:solidFill>
          <a:ln>
            <a:solidFill>
              <a:srgbClr val="00B050"/>
            </a:solidFill>
          </a:ln>
        </p:spPr>
        <p:txBody>
          <a:bodyPr wrap="square" lIns="0" tIns="0" rIns="0" bIns="0" rtlCol="0" anchor="t"/>
          <a:lstStyle/>
          <a:p>
            <a:pPr>
              <a:lnSpc>
                <a:spcPct val="150000"/>
              </a:lnSpc>
              <a:buNone/>
            </a:pPr>
            <a:r>
              <a:rPr lang="lt-LT" sz="2000" b="1" kern="0" spc="31" dirty="0">
                <a:solidFill>
                  <a:srgbClr val="000000">
                    <a:alpha val="80000"/>
                  </a:srgbClr>
                </a:solidFill>
                <a:latin typeface="Lato" pitchFamily="34" charset="0"/>
                <a:ea typeface="Lato" pitchFamily="34" charset="-122"/>
                <a:cs typeface="Lato" pitchFamily="34" charset="-120"/>
              </a:rPr>
              <a:t>  2025 m. III ketvirtis                                                                                             2025 m. IV ketvirtis</a:t>
            </a:r>
          </a:p>
          <a:p>
            <a:pPr>
              <a:lnSpc>
                <a:spcPct val="150000"/>
              </a:lnSpc>
              <a:buNone/>
            </a:pPr>
            <a:endParaRPr lang="lt-LT" sz="2000" b="1" kern="0" spc="31" dirty="0">
              <a:solidFill>
                <a:srgbClr val="000000">
                  <a:alpha val="80000"/>
                </a:srgbClr>
              </a:solidFill>
              <a:latin typeface="Lato" pitchFamily="34" charset="0"/>
              <a:ea typeface="Lato" pitchFamily="34" charset="-122"/>
              <a:cs typeface="Lato" pitchFamily="34" charset="-120"/>
            </a:endParaRPr>
          </a:p>
          <a:p>
            <a:pPr>
              <a:lnSpc>
                <a:spcPct val="150000"/>
              </a:lnSpc>
              <a:buNone/>
            </a:pPr>
            <a:r>
              <a:rPr lang="lt-LT" b="1" kern="0" spc="31" dirty="0">
                <a:solidFill>
                  <a:srgbClr val="000000">
                    <a:alpha val="80000"/>
                  </a:srgbClr>
                </a:solidFill>
                <a:latin typeface="Lato" pitchFamily="34" charset="0"/>
                <a:ea typeface="Lato" pitchFamily="34" charset="-122"/>
                <a:cs typeface="Lato" pitchFamily="34" charset="-120"/>
              </a:rPr>
              <a:t>                               </a:t>
            </a:r>
            <a:r>
              <a:rPr lang="lt-LT" sz="2800" b="1" kern="0" spc="31" dirty="0">
                <a:solidFill>
                  <a:srgbClr val="00B050">
                    <a:alpha val="80000"/>
                  </a:srgbClr>
                </a:solidFill>
                <a:latin typeface="Lato" pitchFamily="34" charset="0"/>
                <a:ea typeface="Lato" pitchFamily="34" charset="-122"/>
                <a:cs typeface="Lato" pitchFamily="34" charset="-120"/>
              </a:rPr>
              <a:t>8</a:t>
            </a:r>
            <a:r>
              <a:rPr lang="lt-LT" sz="2800" b="1" kern="0" spc="31" dirty="0">
                <a:solidFill>
                  <a:srgbClr val="0070C0">
                    <a:alpha val="80000"/>
                  </a:srgbClr>
                </a:solidFill>
                <a:latin typeface="Lato" pitchFamily="34" charset="0"/>
                <a:ea typeface="Lato" pitchFamily="34" charset="-122"/>
                <a:cs typeface="Lato" pitchFamily="34" charset="-120"/>
              </a:rPr>
              <a:t> </a:t>
            </a:r>
            <a:r>
              <a:rPr lang="lt-LT" sz="2800" b="1" kern="0" spc="31" dirty="0">
                <a:solidFill>
                  <a:srgbClr val="000000">
                    <a:alpha val="80000"/>
                  </a:srgbClr>
                </a:solidFill>
                <a:latin typeface="Lato" pitchFamily="34" charset="0"/>
                <a:ea typeface="Lato" pitchFamily="34" charset="-122"/>
                <a:cs typeface="Lato" pitchFamily="34" charset="-120"/>
              </a:rPr>
              <a:t>  </a:t>
            </a:r>
            <a:r>
              <a:rPr lang="lt-LT" b="1" kern="0" spc="31" dirty="0">
                <a:solidFill>
                  <a:srgbClr val="000000">
                    <a:alpha val="80000"/>
                  </a:srgbClr>
                </a:solidFill>
                <a:latin typeface="Lato" pitchFamily="34" charset="0"/>
                <a:ea typeface="Lato" pitchFamily="34" charset="-122"/>
                <a:cs typeface="Lato" pitchFamily="34" charset="-120"/>
              </a:rPr>
              <a:t>                     </a:t>
            </a:r>
            <a:r>
              <a:rPr lang="lt-LT" sz="2000" b="1" kern="0" spc="31" dirty="0">
                <a:solidFill>
                  <a:srgbClr val="000000">
                    <a:alpha val="80000"/>
                  </a:srgbClr>
                </a:solidFill>
                <a:latin typeface="Lato" pitchFamily="34" charset="0"/>
                <a:ea typeface="Lato" pitchFamily="34" charset="-122"/>
                <a:cs typeface="Lato" pitchFamily="34" charset="-120"/>
              </a:rPr>
              <a:t>Atlikta maitinimo sutarčių vertinimų</a:t>
            </a:r>
            <a:r>
              <a:rPr lang="lt-LT" b="1" kern="0" spc="31" dirty="0">
                <a:solidFill>
                  <a:srgbClr val="000000">
                    <a:alpha val="80000"/>
                  </a:srgbClr>
                </a:solidFill>
                <a:latin typeface="Lato" pitchFamily="34" charset="0"/>
                <a:ea typeface="Lato" pitchFamily="34" charset="-122"/>
                <a:cs typeface="Lato" pitchFamily="34" charset="-120"/>
              </a:rPr>
              <a:t>                   </a:t>
            </a:r>
            <a:r>
              <a:rPr lang="lt-LT" sz="2800" b="1" kern="0" spc="31" dirty="0">
                <a:solidFill>
                  <a:srgbClr val="000000">
                    <a:alpha val="80000"/>
                  </a:srgbClr>
                </a:solidFill>
                <a:latin typeface="Lato" pitchFamily="34" charset="0"/>
                <a:ea typeface="Lato" pitchFamily="34" charset="-122"/>
                <a:cs typeface="Lato" pitchFamily="34" charset="-120"/>
              </a:rPr>
              <a:t>  </a:t>
            </a:r>
            <a:r>
              <a:rPr lang="lt-LT" sz="2800" b="1" kern="0" spc="31" dirty="0">
                <a:solidFill>
                  <a:srgbClr val="0070C0">
                    <a:alpha val="80000"/>
                  </a:srgbClr>
                </a:solidFill>
                <a:latin typeface="Lato" pitchFamily="34" charset="0"/>
                <a:ea typeface="Lato" pitchFamily="34" charset="-122"/>
                <a:cs typeface="Lato" pitchFamily="34" charset="-120"/>
              </a:rPr>
              <a:t>40</a:t>
            </a:r>
            <a:r>
              <a:rPr lang="lt-LT" sz="2800" b="1" kern="0" spc="31" dirty="0">
                <a:solidFill>
                  <a:srgbClr val="000000">
                    <a:alpha val="80000"/>
                  </a:srgbClr>
                </a:solidFill>
                <a:latin typeface="Lato" pitchFamily="34" charset="0"/>
                <a:ea typeface="Lato" pitchFamily="34" charset="-122"/>
                <a:cs typeface="Lato" pitchFamily="34" charset="-120"/>
              </a:rPr>
              <a:t>      </a:t>
            </a:r>
          </a:p>
          <a:p>
            <a:pPr>
              <a:lnSpc>
                <a:spcPct val="150000"/>
              </a:lnSpc>
              <a:buNone/>
            </a:pPr>
            <a:endParaRPr lang="lt-LT" b="1" kern="0" spc="31" dirty="0">
              <a:solidFill>
                <a:schemeClr val="tx1">
                  <a:alpha val="80000"/>
                </a:schemeClr>
              </a:solidFill>
              <a:latin typeface="Lato" pitchFamily="34" charset="0"/>
              <a:ea typeface="Lato" pitchFamily="34" charset="-122"/>
              <a:cs typeface="Lato" pitchFamily="34" charset="-120"/>
            </a:endParaRPr>
          </a:p>
          <a:p>
            <a:pPr>
              <a:lnSpc>
                <a:spcPct val="150000"/>
              </a:lnSpc>
              <a:buNone/>
            </a:pPr>
            <a:r>
              <a:rPr lang="lt-LT" b="1" kern="0" spc="31" dirty="0">
                <a:solidFill>
                  <a:srgbClr val="00B050"/>
                </a:solidFill>
                <a:latin typeface="Lato" pitchFamily="34" charset="0"/>
                <a:ea typeface="Lato" pitchFamily="34" charset="-122"/>
                <a:cs typeface="Lato" pitchFamily="34" charset="-120"/>
              </a:rPr>
              <a:t>                 </a:t>
            </a:r>
            <a:r>
              <a:rPr lang="en-US" sz="2000" b="1" kern="0" spc="31" dirty="0">
                <a:solidFill>
                  <a:srgbClr val="00B050"/>
                </a:solidFill>
                <a:latin typeface="Lato" pitchFamily="34" charset="0"/>
                <a:ea typeface="Lato" pitchFamily="34" charset="-122"/>
                <a:cs typeface="Lato" pitchFamily="34" charset="-120"/>
              </a:rPr>
              <a:t>1 632 972,32 </a:t>
            </a:r>
            <a:r>
              <a:rPr lang="lt-LT" sz="2000" b="1" kern="0" spc="31" dirty="0">
                <a:solidFill>
                  <a:srgbClr val="00B050"/>
                </a:solidFill>
                <a:latin typeface="Lato" pitchFamily="34" charset="0"/>
                <a:ea typeface="Lato" pitchFamily="34" charset="-122"/>
                <a:cs typeface="Lato" pitchFamily="34" charset="-120"/>
              </a:rPr>
              <a:t>                 </a:t>
            </a:r>
            <a:r>
              <a:rPr lang="lt-LT" sz="2000" b="1" kern="0" spc="31" dirty="0">
                <a:solidFill>
                  <a:schemeClr val="tx1">
                    <a:alpha val="80000"/>
                  </a:schemeClr>
                </a:solidFill>
                <a:latin typeface="Lato" pitchFamily="34" charset="0"/>
                <a:ea typeface="Lato" pitchFamily="34" charset="-122"/>
                <a:cs typeface="Lato" pitchFamily="34" charset="-120"/>
              </a:rPr>
              <a:t>Bendra</a:t>
            </a:r>
            <a:r>
              <a:rPr lang="lt-LT" b="1" kern="0" spc="31" dirty="0">
                <a:solidFill>
                  <a:schemeClr val="tx1">
                    <a:alpha val="80000"/>
                  </a:schemeClr>
                </a:solidFill>
                <a:latin typeface="Lato" pitchFamily="34" charset="0"/>
                <a:ea typeface="Lato" pitchFamily="34" charset="-122"/>
                <a:cs typeface="Lato" pitchFamily="34" charset="-120"/>
              </a:rPr>
              <a:t> sutarčių vertė, EUR be PVM        </a:t>
            </a:r>
            <a:r>
              <a:rPr lang="en-US" b="1" kern="0" spc="31" dirty="0">
                <a:solidFill>
                  <a:schemeClr val="tx1">
                    <a:alpha val="80000"/>
                  </a:schemeClr>
                </a:solidFill>
                <a:latin typeface="Lato" pitchFamily="34" charset="0"/>
                <a:ea typeface="Lato" pitchFamily="34" charset="-122"/>
                <a:cs typeface="Lato" pitchFamily="34" charset="-120"/>
              </a:rPr>
              <a:t>     </a:t>
            </a:r>
            <a:r>
              <a:rPr lang="lt-LT" sz="2000" b="1" kern="0" spc="31" dirty="0">
                <a:solidFill>
                  <a:srgbClr val="0070C0">
                    <a:alpha val="80000"/>
                  </a:srgbClr>
                </a:solidFill>
                <a:latin typeface="Lato" pitchFamily="34" charset="0"/>
                <a:ea typeface="Lato" pitchFamily="34" charset="-122"/>
                <a:cs typeface="Lato" pitchFamily="34" charset="-120"/>
              </a:rPr>
              <a:t>18 978 220,25</a:t>
            </a:r>
            <a:endParaRPr lang="en-US"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pPr>
            <a:r>
              <a:rPr lang="lt-LT" sz="2400" b="1" kern="0" spc="31" dirty="0">
                <a:solidFill>
                  <a:srgbClr val="0070C0">
                    <a:alpha val="80000"/>
                  </a:srgbClr>
                </a:solidFill>
                <a:latin typeface="Lato" pitchFamily="34" charset="0"/>
                <a:ea typeface="Lato" pitchFamily="34" charset="-122"/>
                <a:cs typeface="Lato" pitchFamily="34" charset="-120"/>
              </a:rPr>
              <a:t>                        </a:t>
            </a:r>
            <a:r>
              <a:rPr lang="lt-LT" sz="2400" b="1" kern="0" spc="31" dirty="0">
                <a:solidFill>
                  <a:srgbClr val="00B050">
                    <a:alpha val="80000"/>
                  </a:srgbClr>
                </a:solidFill>
                <a:latin typeface="Lato" pitchFamily="34" charset="0"/>
                <a:ea typeface="Lato" pitchFamily="34" charset="-122"/>
                <a:cs typeface="Lato" pitchFamily="34" charset="-120"/>
              </a:rPr>
              <a:t>5</a:t>
            </a:r>
            <a:r>
              <a:rPr lang="lt-LT" sz="2400" b="1" kern="0" spc="31" dirty="0">
                <a:solidFill>
                  <a:srgbClr val="0070C0">
                    <a:alpha val="80000"/>
                  </a:srgbClr>
                </a:solidFill>
                <a:latin typeface="Lato" pitchFamily="34" charset="0"/>
                <a:ea typeface="Lato" pitchFamily="34" charset="-122"/>
                <a:cs typeface="Lato" pitchFamily="34" charset="-120"/>
              </a:rPr>
              <a:t>                             </a:t>
            </a:r>
            <a:r>
              <a:rPr lang="en-US" sz="2400" b="1" kern="0" spc="31" dirty="0">
                <a:solidFill>
                  <a:srgbClr val="0070C0">
                    <a:alpha val="80000"/>
                  </a:srgbClr>
                </a:solidFill>
                <a:latin typeface="Lato" pitchFamily="34" charset="0"/>
                <a:ea typeface="Lato" pitchFamily="34" charset="-122"/>
                <a:cs typeface="Lato" pitchFamily="34" charset="-120"/>
              </a:rPr>
              <a:t>    </a:t>
            </a:r>
            <a:r>
              <a:rPr lang="lt-LT" sz="2000" b="1" kern="0" spc="31" dirty="0">
                <a:solidFill>
                  <a:schemeClr val="tx1">
                    <a:alpha val="80000"/>
                  </a:schemeClr>
                </a:solidFill>
                <a:latin typeface="Lato" pitchFamily="34" charset="0"/>
                <a:ea typeface="Lato" pitchFamily="34" charset="-122"/>
                <a:cs typeface="Lato" pitchFamily="34" charset="-120"/>
              </a:rPr>
              <a:t>Tiekėjų skaičius                                      </a:t>
            </a:r>
            <a:r>
              <a:rPr lang="lt-LT" sz="2400" b="1" kern="0" spc="31" dirty="0">
                <a:solidFill>
                  <a:srgbClr val="0070C0">
                    <a:alpha val="80000"/>
                  </a:srgbClr>
                </a:solidFill>
                <a:latin typeface="Lato" pitchFamily="34" charset="0"/>
                <a:ea typeface="Lato" pitchFamily="34" charset="-122"/>
                <a:cs typeface="Lato" pitchFamily="34" charset="-120"/>
              </a:rPr>
              <a:t>16</a:t>
            </a:r>
          </a:p>
          <a:p>
            <a:pPr>
              <a:lnSpc>
                <a:spcPct val="150000"/>
              </a:lnSpc>
            </a:pPr>
            <a:r>
              <a:rPr lang="lt-LT" sz="2400" b="1" kern="0" spc="31" dirty="0">
                <a:solidFill>
                  <a:srgbClr val="0070C0">
                    <a:alpha val="80000"/>
                  </a:srgbClr>
                </a:solidFill>
                <a:latin typeface="Lato" pitchFamily="34" charset="0"/>
                <a:ea typeface="Lato" pitchFamily="34" charset="-122"/>
                <a:cs typeface="Lato" pitchFamily="34" charset="-120"/>
              </a:rPr>
              <a:t>       </a:t>
            </a:r>
          </a:p>
          <a:p>
            <a:pPr>
              <a:lnSpc>
                <a:spcPct val="150000"/>
              </a:lnSpc>
            </a:pPr>
            <a:r>
              <a:rPr lang="lt-LT" sz="2000" b="1" kern="0" spc="31" dirty="0">
                <a:solidFill>
                  <a:srgbClr val="0070C0">
                    <a:alpha val="80000"/>
                  </a:srgbClr>
                </a:solidFill>
                <a:latin typeface="Lato" pitchFamily="34" charset="0"/>
                <a:ea typeface="Lato" pitchFamily="34" charset="-122"/>
                <a:cs typeface="Lato" pitchFamily="34" charset="-120"/>
              </a:rPr>
              <a:t>             </a:t>
            </a:r>
            <a:r>
              <a:rPr lang="lt-LT" sz="2000" b="1" kern="0" spc="31" dirty="0">
                <a:solidFill>
                  <a:srgbClr val="00B050">
                    <a:alpha val="80000"/>
                  </a:srgbClr>
                </a:solidFill>
                <a:latin typeface="Lato" pitchFamily="34" charset="0"/>
                <a:ea typeface="Lato" pitchFamily="34" charset="-122"/>
                <a:cs typeface="Lato" pitchFamily="34" charset="-120"/>
              </a:rPr>
              <a:t>Vilnius, Kaunas                        </a:t>
            </a:r>
            <a:r>
              <a:rPr lang="en-US" sz="2000" b="1" kern="0" spc="31" dirty="0">
                <a:solidFill>
                  <a:srgbClr val="00B050">
                    <a:alpha val="80000"/>
                  </a:srgbClr>
                </a:solidFill>
                <a:latin typeface="Lato" pitchFamily="34" charset="0"/>
                <a:ea typeface="Lato" pitchFamily="34" charset="-122"/>
                <a:cs typeface="Lato" pitchFamily="34" charset="-120"/>
              </a:rPr>
              <a:t> </a:t>
            </a:r>
            <a:r>
              <a:rPr lang="lt-LT" sz="2000" b="1" kern="0" spc="31" dirty="0">
                <a:solidFill>
                  <a:srgbClr val="00B050">
                    <a:alpha val="80000"/>
                  </a:srgbClr>
                </a:solidFill>
                <a:latin typeface="Lato" pitchFamily="34" charset="0"/>
                <a:ea typeface="Lato" pitchFamily="34" charset="-122"/>
                <a:cs typeface="Lato" pitchFamily="34" charset="-120"/>
              </a:rPr>
              <a:t>            </a:t>
            </a:r>
            <a:r>
              <a:rPr lang="lt-LT" sz="2000" b="1" kern="0" spc="31" dirty="0">
                <a:solidFill>
                  <a:schemeClr val="tx1">
                    <a:alpha val="80000"/>
                  </a:schemeClr>
                </a:solidFill>
                <a:latin typeface="Lato" pitchFamily="34" charset="0"/>
                <a:ea typeface="Lato" pitchFamily="34" charset="-122"/>
                <a:cs typeface="Lato" pitchFamily="34" charset="-120"/>
              </a:rPr>
              <a:t>Vietovė</a:t>
            </a:r>
            <a:r>
              <a:rPr lang="lt-LT" sz="2000" kern="0" spc="31" dirty="0">
                <a:solidFill>
                  <a:schemeClr val="tx1">
                    <a:alpha val="80000"/>
                  </a:schemeClr>
                </a:solidFill>
                <a:latin typeface="Lato" pitchFamily="34" charset="0"/>
                <a:ea typeface="Lato" pitchFamily="34" charset="-122"/>
                <a:cs typeface="Lato" pitchFamily="34" charset="-120"/>
              </a:rPr>
              <a:t>         </a:t>
            </a:r>
            <a:r>
              <a:rPr lang="lt-LT" sz="2000" b="1" kern="0" spc="31" dirty="0">
                <a:solidFill>
                  <a:srgbClr val="0070C0">
                    <a:alpha val="80000"/>
                  </a:srgbClr>
                </a:solidFill>
                <a:latin typeface="Lato" pitchFamily="34" charset="0"/>
                <a:ea typeface="Lato" pitchFamily="34" charset="-122"/>
                <a:cs typeface="Lato" pitchFamily="34" charset="-120"/>
              </a:rPr>
              <a:t>18 skirtingų rajonų ir miestų savivaldybių</a:t>
            </a:r>
            <a:br>
              <a:rPr lang="lt-LT" sz="2000" b="1" kern="0" spc="31" dirty="0">
                <a:solidFill>
                  <a:srgbClr val="0070C0">
                    <a:alpha val="80000"/>
                  </a:srgbClr>
                </a:solidFill>
                <a:latin typeface="Lato" pitchFamily="34" charset="0"/>
                <a:ea typeface="Lato" pitchFamily="34" charset="-122"/>
                <a:cs typeface="Lato" pitchFamily="34" charset="-120"/>
              </a:rPr>
            </a:br>
            <a:r>
              <a:rPr lang="lt-LT" sz="2000" b="1" kern="0" spc="31" dirty="0">
                <a:solidFill>
                  <a:srgbClr val="0070C0">
                    <a:alpha val="80000"/>
                  </a:srgbClr>
                </a:solidFill>
                <a:latin typeface="Lato" pitchFamily="34" charset="0"/>
                <a:ea typeface="Lato" pitchFamily="34" charset="-122"/>
                <a:cs typeface="Lato" pitchFamily="34" charset="-120"/>
              </a:rPr>
              <a:t>        </a:t>
            </a:r>
          </a:p>
          <a:p>
            <a:pPr>
              <a:lnSpc>
                <a:spcPct val="150000"/>
              </a:lnSpc>
            </a:pPr>
            <a:endParaRPr lang="lt-LT" sz="2400" b="1" kern="0" spc="31" dirty="0">
              <a:solidFill>
                <a:srgbClr val="0070C0">
                  <a:alpha val="80000"/>
                </a:srgbClr>
              </a:solidFill>
              <a:latin typeface="Lato" pitchFamily="34" charset="0"/>
              <a:ea typeface="Lato" pitchFamily="34" charset="-122"/>
              <a:cs typeface="Lato" pitchFamily="34" charset="-120"/>
            </a:endParaRPr>
          </a:p>
          <a:p>
            <a:pPr>
              <a:lnSpc>
                <a:spcPct val="150000"/>
              </a:lnSpc>
            </a:pPr>
            <a:endParaRPr lang="lt-LT" sz="2400" b="1" kern="0" spc="31" dirty="0">
              <a:solidFill>
                <a:schemeClr val="tx1">
                  <a:alpha val="80000"/>
                </a:schemeClr>
              </a:solidFill>
              <a:latin typeface="Lato" pitchFamily="34" charset="0"/>
              <a:ea typeface="Lato" pitchFamily="34" charset="-122"/>
              <a:cs typeface="Lato" pitchFamily="34" charset="-120"/>
            </a:endParaRPr>
          </a:p>
          <a:p>
            <a:pPr>
              <a:lnSpc>
                <a:spcPct val="150000"/>
              </a:lnSpc>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r>
              <a:rPr lang="lt-LT" sz="2000" b="1" kern="0" spc="31" dirty="0">
                <a:solidFill>
                  <a:srgbClr val="0070C0">
                    <a:alpha val="80000"/>
                  </a:srgbClr>
                </a:solidFill>
                <a:latin typeface="Lato" pitchFamily="34" charset="0"/>
                <a:ea typeface="Lato" pitchFamily="34" charset="-122"/>
                <a:cs typeface="Lato" pitchFamily="34" charset="-120"/>
              </a:rPr>
              <a:t>                                               </a:t>
            </a:r>
          </a:p>
          <a:p>
            <a:pPr>
              <a:lnSpc>
                <a:spcPct val="150000"/>
              </a:lnSpc>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r>
              <a:rPr lang="lt-LT" sz="2000" b="1" kern="0" spc="31" dirty="0">
                <a:solidFill>
                  <a:schemeClr val="tx1">
                    <a:alpha val="80000"/>
                  </a:schemeClr>
                </a:solidFill>
                <a:latin typeface="Lato" pitchFamily="34" charset="0"/>
                <a:ea typeface="Lato" pitchFamily="34" charset="-122"/>
                <a:cs typeface="Lato" pitchFamily="34" charset="-120"/>
              </a:rPr>
              <a:t>Kaunas, Vilnius                              Ugdymo įstaigų geografija</a:t>
            </a:r>
          </a:p>
          <a:p>
            <a:pPr>
              <a:lnSpc>
                <a:spcPct val="150000"/>
              </a:lnSpc>
              <a:buNone/>
            </a:pPr>
            <a:endParaRPr lang="lt-LT" sz="2000" b="1" kern="0" spc="31" dirty="0">
              <a:solidFill>
                <a:srgbClr val="0070C0">
                  <a:alpha val="80000"/>
                </a:srgbClr>
              </a:solidFill>
              <a:latin typeface="Lato" pitchFamily="34" charset="0"/>
              <a:ea typeface="Lato" pitchFamily="34" charset="-122"/>
              <a:cs typeface="Lato" pitchFamily="34" charset="-120"/>
            </a:endParaRPr>
          </a:p>
          <a:p>
            <a:pPr>
              <a:lnSpc>
                <a:spcPct val="150000"/>
              </a:lnSpc>
              <a:buNone/>
            </a:pPr>
            <a:endParaRPr lang="lt-LT" b="1" kern="0" spc="31" dirty="0">
              <a:solidFill>
                <a:schemeClr val="tx1">
                  <a:alpha val="80000"/>
                </a:schemeClr>
              </a:solidFill>
              <a:latin typeface="Lato" pitchFamily="34" charset="0"/>
              <a:ea typeface="Lato" pitchFamily="34" charset="-122"/>
              <a:cs typeface="Lato" pitchFamily="34" charset="-120"/>
            </a:endParaRPr>
          </a:p>
        </p:txBody>
      </p:sp>
      <p:pic>
        <p:nvPicPr>
          <p:cNvPr id="15" name="Grafinis elementas 14" descr="Menu outline">
            <a:extLst>
              <a:ext uri="{FF2B5EF4-FFF2-40B4-BE49-F238E27FC236}">
                <a16:creationId xmlns:a16="http://schemas.microsoft.com/office/drawing/2014/main" id="{60F99388-7B82-9C4D-7B44-51060D57A0B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42575" y="1642652"/>
            <a:ext cx="914400" cy="914400"/>
          </a:xfrm>
          <a:prstGeom prst="rect">
            <a:avLst/>
          </a:prstGeom>
        </p:spPr>
      </p:pic>
      <p:cxnSp>
        <p:nvCxnSpPr>
          <p:cNvPr id="17" name="Tiesioji jungtis 16">
            <a:extLst>
              <a:ext uri="{FF2B5EF4-FFF2-40B4-BE49-F238E27FC236}">
                <a16:creationId xmlns:a16="http://schemas.microsoft.com/office/drawing/2014/main" id="{F481720B-E3F9-7C8E-A471-EED4A58D6E11}"/>
              </a:ext>
            </a:extLst>
          </p:cNvPr>
          <p:cNvCxnSpPr>
            <a:cxnSpLocks/>
          </p:cNvCxnSpPr>
          <p:nvPr/>
        </p:nvCxnSpPr>
        <p:spPr>
          <a:xfrm>
            <a:off x="617838" y="3150973"/>
            <a:ext cx="3237470" cy="0"/>
          </a:xfrm>
          <a:prstGeom prst="line">
            <a:avLst/>
          </a:prstGeom>
          <a:ln>
            <a:solidFill>
              <a:srgbClr val="00B05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Tiesioji jungtis 17">
            <a:extLst>
              <a:ext uri="{FF2B5EF4-FFF2-40B4-BE49-F238E27FC236}">
                <a16:creationId xmlns:a16="http://schemas.microsoft.com/office/drawing/2014/main" id="{A7B095AF-DC21-83BE-221E-D7C099F1F80E}"/>
              </a:ext>
            </a:extLst>
          </p:cNvPr>
          <p:cNvCxnSpPr>
            <a:cxnSpLocks/>
          </p:cNvCxnSpPr>
          <p:nvPr/>
        </p:nvCxnSpPr>
        <p:spPr>
          <a:xfrm flipV="1">
            <a:off x="8493369" y="3126259"/>
            <a:ext cx="3109626" cy="24714"/>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Tiesioji jungtis 21">
            <a:extLst>
              <a:ext uri="{FF2B5EF4-FFF2-40B4-BE49-F238E27FC236}">
                <a16:creationId xmlns:a16="http://schemas.microsoft.com/office/drawing/2014/main" id="{33553CFA-6A2D-0959-2485-9F1899A55DB7}"/>
              </a:ext>
            </a:extLst>
          </p:cNvPr>
          <p:cNvCxnSpPr>
            <a:cxnSpLocks/>
          </p:cNvCxnSpPr>
          <p:nvPr/>
        </p:nvCxnSpPr>
        <p:spPr>
          <a:xfrm>
            <a:off x="8299938" y="4061254"/>
            <a:ext cx="3274224"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Tiesioji jungtis 22">
            <a:extLst>
              <a:ext uri="{FF2B5EF4-FFF2-40B4-BE49-F238E27FC236}">
                <a16:creationId xmlns:a16="http://schemas.microsoft.com/office/drawing/2014/main" id="{17157A8D-EA66-9FD3-F86E-6C537EC2E81E}"/>
              </a:ext>
            </a:extLst>
          </p:cNvPr>
          <p:cNvCxnSpPr>
            <a:cxnSpLocks/>
          </p:cNvCxnSpPr>
          <p:nvPr/>
        </p:nvCxnSpPr>
        <p:spPr>
          <a:xfrm>
            <a:off x="617838" y="4061254"/>
            <a:ext cx="3416280" cy="0"/>
          </a:xfrm>
          <a:prstGeom prst="line">
            <a:avLst/>
          </a:prstGeom>
          <a:ln>
            <a:solidFill>
              <a:srgbClr val="00B050"/>
            </a:solidFill>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39" name="Tiesioji jungtis 38">
            <a:extLst>
              <a:ext uri="{FF2B5EF4-FFF2-40B4-BE49-F238E27FC236}">
                <a16:creationId xmlns:a16="http://schemas.microsoft.com/office/drawing/2014/main" id="{AB2FD95A-FA58-A7D3-A928-84170CECBB5C}"/>
              </a:ext>
            </a:extLst>
          </p:cNvPr>
          <p:cNvCxnSpPr>
            <a:cxnSpLocks/>
          </p:cNvCxnSpPr>
          <p:nvPr/>
        </p:nvCxnSpPr>
        <p:spPr>
          <a:xfrm>
            <a:off x="617838" y="5071434"/>
            <a:ext cx="4020076" cy="0"/>
          </a:xfrm>
          <a:prstGeom prst="line">
            <a:avLst/>
          </a:prstGeom>
          <a:ln>
            <a:solidFill>
              <a:srgbClr val="00B05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1" name="Tiesioji jungtis 40">
            <a:extLst>
              <a:ext uri="{FF2B5EF4-FFF2-40B4-BE49-F238E27FC236}">
                <a16:creationId xmlns:a16="http://schemas.microsoft.com/office/drawing/2014/main" id="{4B3B787A-F8D0-92C2-C278-BBB8081E5E36}"/>
              </a:ext>
            </a:extLst>
          </p:cNvPr>
          <p:cNvCxnSpPr>
            <a:cxnSpLocks/>
          </p:cNvCxnSpPr>
          <p:nvPr/>
        </p:nvCxnSpPr>
        <p:spPr>
          <a:xfrm>
            <a:off x="7856244" y="5071434"/>
            <a:ext cx="3848257"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2" name="Tiesioji jungtis 41">
            <a:extLst>
              <a:ext uri="{FF2B5EF4-FFF2-40B4-BE49-F238E27FC236}">
                <a16:creationId xmlns:a16="http://schemas.microsoft.com/office/drawing/2014/main" id="{6F46CFC8-99A2-DDE0-9C50-997CCB5558BB}"/>
              </a:ext>
            </a:extLst>
          </p:cNvPr>
          <p:cNvCxnSpPr>
            <a:cxnSpLocks/>
          </p:cNvCxnSpPr>
          <p:nvPr/>
        </p:nvCxnSpPr>
        <p:spPr>
          <a:xfrm>
            <a:off x="617838" y="6138234"/>
            <a:ext cx="4020076" cy="0"/>
          </a:xfrm>
          <a:prstGeom prst="line">
            <a:avLst/>
          </a:prstGeom>
          <a:ln>
            <a:solidFill>
              <a:srgbClr val="00B05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7" name="Tiesioji jungtis 46">
            <a:extLst>
              <a:ext uri="{FF2B5EF4-FFF2-40B4-BE49-F238E27FC236}">
                <a16:creationId xmlns:a16="http://schemas.microsoft.com/office/drawing/2014/main" id="{FD2C89A2-506F-9F67-2B76-004D94B4F50A}"/>
              </a:ext>
            </a:extLst>
          </p:cNvPr>
          <p:cNvCxnSpPr>
            <a:cxnSpLocks/>
          </p:cNvCxnSpPr>
          <p:nvPr/>
        </p:nvCxnSpPr>
        <p:spPr>
          <a:xfrm>
            <a:off x="7237708" y="6138234"/>
            <a:ext cx="4365287"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a:extLst>
            <a:ext uri="{FF2B5EF4-FFF2-40B4-BE49-F238E27FC236}">
              <a16:creationId xmlns:a16="http://schemas.microsoft.com/office/drawing/2014/main" id="{976E3BBB-6758-0F90-EBCA-6C42B471BBED}"/>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DBB4D6B1-AF8C-54FD-09D9-C666D798175F}"/>
              </a:ext>
            </a:extLst>
          </p:cNvPr>
          <p:cNvSpPr/>
          <p:nvPr/>
        </p:nvSpPr>
        <p:spPr>
          <a:xfrm>
            <a:off x="0" y="2827"/>
            <a:ext cx="12188955" cy="816039"/>
          </a:xfrm>
          <a:prstGeom prst="rect">
            <a:avLst/>
          </a:prstGeom>
          <a:solidFill>
            <a:srgbClr val="F1B434"/>
          </a:solidFill>
        </p:spPr>
        <p:txBody>
          <a:bodyPr/>
          <a:lstStyle/>
          <a:p>
            <a:endParaRPr lang="lt-LT"/>
          </a:p>
        </p:txBody>
      </p:sp>
      <p:sp>
        <p:nvSpPr>
          <p:cNvPr id="3" name="Object 2">
            <a:extLst>
              <a:ext uri="{FF2B5EF4-FFF2-40B4-BE49-F238E27FC236}">
                <a16:creationId xmlns:a16="http://schemas.microsoft.com/office/drawing/2014/main" id="{0A0ABA0B-7C7E-E40F-FA27-E737B6A4A773}"/>
              </a:ext>
            </a:extLst>
          </p:cNvPr>
          <p:cNvSpPr/>
          <p:nvPr/>
        </p:nvSpPr>
        <p:spPr>
          <a:xfrm>
            <a:off x="476131" y="414234"/>
            <a:ext cx="11479308" cy="404632"/>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r>
              <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rPr>
              <a:t>Sutarties vykdymas: dažniausiai pastebėti pažeidimai, trūkumai</a:t>
            </a:r>
          </a:p>
        </p:txBody>
      </p:sp>
      <p:graphicFrame>
        <p:nvGraphicFramePr>
          <p:cNvPr id="10" name="Diagrama 9">
            <a:extLst>
              <a:ext uri="{FF2B5EF4-FFF2-40B4-BE49-F238E27FC236}">
                <a16:creationId xmlns:a16="http://schemas.microsoft.com/office/drawing/2014/main" id="{ED1B3F93-DA6B-17AB-8624-BB8AA7D8FB62}"/>
              </a:ext>
            </a:extLst>
          </p:cNvPr>
          <p:cNvGraphicFramePr/>
          <p:nvPr>
            <p:extLst>
              <p:ext uri="{D42A27DB-BD31-4B8C-83A1-F6EECF244321}">
                <p14:modId xmlns:p14="http://schemas.microsoft.com/office/powerpoint/2010/main" val="1538892760"/>
              </p:ext>
            </p:extLst>
          </p:nvPr>
        </p:nvGraphicFramePr>
        <p:xfrm>
          <a:off x="0" y="965695"/>
          <a:ext cx="12188955" cy="57040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8038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0000"/>
            <a:lumOff val="80000"/>
          </a:schemeClr>
        </a:solidFill>
        <a:effectLst/>
      </p:bgPr>
    </p:bg>
    <p:spTree>
      <p:nvGrpSpPr>
        <p:cNvPr id="1" name="">
          <a:extLst>
            <a:ext uri="{FF2B5EF4-FFF2-40B4-BE49-F238E27FC236}">
              <a16:creationId xmlns:a16="http://schemas.microsoft.com/office/drawing/2014/main" id="{148A9186-09DB-BE35-A913-CC4D89F010DA}"/>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3E966998-8A81-5EBB-AFD8-928872E6507B}"/>
              </a:ext>
            </a:extLst>
          </p:cNvPr>
          <p:cNvSpPr/>
          <p:nvPr/>
        </p:nvSpPr>
        <p:spPr>
          <a:xfrm>
            <a:off x="0" y="2827"/>
            <a:ext cx="12188955" cy="925020"/>
          </a:xfrm>
          <a:prstGeom prst="rect">
            <a:avLst/>
          </a:prstGeom>
          <a:solidFill>
            <a:srgbClr val="F1B434"/>
          </a:solidFill>
        </p:spPr>
        <p:txBody>
          <a:bodyPr/>
          <a:lstStyle/>
          <a:p>
            <a:endParaRPr lang="lt-LT" dirty="0"/>
          </a:p>
        </p:txBody>
      </p:sp>
      <p:sp>
        <p:nvSpPr>
          <p:cNvPr id="3" name="Object 2">
            <a:extLst>
              <a:ext uri="{FF2B5EF4-FFF2-40B4-BE49-F238E27FC236}">
                <a16:creationId xmlns:a16="http://schemas.microsoft.com/office/drawing/2014/main" id="{D23301A0-F6DC-CF28-D2BE-47682C0680E7}"/>
              </a:ext>
            </a:extLst>
          </p:cNvPr>
          <p:cNvSpPr/>
          <p:nvPr/>
        </p:nvSpPr>
        <p:spPr>
          <a:xfrm>
            <a:off x="476131" y="414234"/>
            <a:ext cx="11479308" cy="404632"/>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r>
              <a:rPr lang="lt-LT" sz="3000" b="1" dirty="0">
                <a:solidFill>
                  <a:srgbClr val="FFFFFF"/>
                </a:solidFill>
                <a:latin typeface="Roboto" pitchFamily="34" charset="0"/>
                <a:ea typeface="Roboto" pitchFamily="34" charset="-122"/>
                <a:cs typeface="Roboto" pitchFamily="34" charset="-120"/>
              </a:rPr>
              <a:t>Sutarties vykdymas: pirkimo vykdytojas </a:t>
            </a:r>
            <a:endPar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endParaRPr>
          </a:p>
        </p:txBody>
      </p:sp>
      <p:sp>
        <p:nvSpPr>
          <p:cNvPr id="4" name="Object 3">
            <a:extLst>
              <a:ext uri="{FF2B5EF4-FFF2-40B4-BE49-F238E27FC236}">
                <a16:creationId xmlns:a16="http://schemas.microsoft.com/office/drawing/2014/main" id="{58651D42-30CA-A751-9127-7266D4F00E48}"/>
              </a:ext>
            </a:extLst>
          </p:cNvPr>
          <p:cNvSpPr/>
          <p:nvPr/>
        </p:nvSpPr>
        <p:spPr>
          <a:xfrm>
            <a:off x="1" y="927847"/>
            <a:ext cx="12188954" cy="5927326"/>
          </a:xfrm>
          <a:prstGeom prst="rect">
            <a:avLst/>
          </a:prstGeom>
          <a:solidFill>
            <a:schemeClr val="bg1">
              <a:lumMod val="75000"/>
            </a:schemeClr>
          </a:solidFill>
          <a:ln>
            <a:solidFill>
              <a:schemeClr val="accent6">
                <a:lumMod val="20000"/>
                <a:lumOff val="80000"/>
              </a:schemeClr>
            </a:solidFill>
          </a:ln>
        </p:spPr>
        <p:txBody>
          <a:bodyPr wrap="square" lIns="0" tIns="0" rIns="0" bIns="0" rtlCol="0" anchor="t"/>
          <a:lstStyle/>
          <a:p>
            <a:pPr>
              <a:lnSpc>
                <a:spcPct val="115000"/>
              </a:lnSpc>
              <a:spcAft>
                <a:spcPts val="800"/>
              </a:spcAft>
            </a:pPr>
            <a:endParaRPr lang="lt-LT" sz="2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lt-LT" sz="2000" b="1" dirty="0">
                <a:effectLst/>
                <a:latin typeface="Aptos" panose="020B0004020202020204" pitchFamily="34" charset="0"/>
                <a:ea typeface="Aptos" panose="020B0004020202020204" pitchFamily="34" charset="0"/>
                <a:cs typeface="Times New Roman" panose="02020603050405020304" pitchFamily="18" charset="0"/>
              </a:rPr>
              <a:t>        </a:t>
            </a:r>
            <a:endParaRPr lang="lt-LT" sz="2000" b="1" kern="100" dirty="0">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15000"/>
              </a:lnSpc>
              <a:spcAft>
                <a:spcPts val="800"/>
              </a:spcAft>
              <a:buFontTx/>
              <a:buChar char="-"/>
            </a:pPr>
            <a:endParaRPr lang="lt-LT" sz="2000" b="1" kern="1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endParaRPr lang="lt-LT" sz="2000" b="1"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50000"/>
              </a:lnSpc>
              <a:buFont typeface="Wingdings" panose="05000000000000000000" pitchFamily="2" charset="2"/>
              <a:buChar char="q"/>
            </a:pPr>
            <a:endParaRPr lang="lt-LT" sz="2000" kern="0" spc="31" dirty="0">
              <a:solidFill>
                <a:srgbClr val="000000">
                  <a:alpha val="80000"/>
                </a:srgbClr>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150000"/>
              </a:lnSpc>
              <a:buFont typeface="Wingdings" panose="05000000000000000000" pitchFamily="2" charset="2"/>
              <a:buChar char="q"/>
            </a:pPr>
            <a:endParaRPr lang="lt-LT" sz="2000" b="1" kern="0" spc="31" dirty="0">
              <a:solidFill>
                <a:srgbClr val="000000">
                  <a:alpha val="80000"/>
                </a:srgbClr>
              </a:solidFill>
              <a:latin typeface="Lato" pitchFamily="34" charset="0"/>
              <a:ea typeface="Lato" pitchFamily="34" charset="-122"/>
              <a:cs typeface="Lato" pitchFamily="34" charset="-120"/>
            </a:endParaRPr>
          </a:p>
        </p:txBody>
      </p:sp>
      <p:grpSp>
        <p:nvGrpSpPr>
          <p:cNvPr id="5" name="Grupė 4">
            <a:extLst>
              <a:ext uri="{FF2B5EF4-FFF2-40B4-BE49-F238E27FC236}">
                <a16:creationId xmlns:a16="http://schemas.microsoft.com/office/drawing/2014/main" id="{E84E495C-A0D9-9F54-B522-7F8EDB58BA54}"/>
              </a:ext>
            </a:extLst>
          </p:cNvPr>
          <p:cNvGrpSpPr/>
          <p:nvPr/>
        </p:nvGrpSpPr>
        <p:grpSpPr>
          <a:xfrm>
            <a:off x="428785" y="1129553"/>
            <a:ext cx="11526653" cy="5314212"/>
            <a:chOff x="428785" y="1129553"/>
            <a:chExt cx="11526653" cy="5314212"/>
          </a:xfrm>
        </p:grpSpPr>
        <p:sp>
          <p:nvSpPr>
            <p:cNvPr id="6" name="Laisva forma: figūra 5">
              <a:extLst>
                <a:ext uri="{FF2B5EF4-FFF2-40B4-BE49-F238E27FC236}">
                  <a16:creationId xmlns:a16="http://schemas.microsoft.com/office/drawing/2014/main" id="{B2EC3AB4-D956-5DE8-FDA0-BDAE646675E3}"/>
                </a:ext>
              </a:extLst>
            </p:cNvPr>
            <p:cNvSpPr/>
            <p:nvPr/>
          </p:nvSpPr>
          <p:spPr>
            <a:xfrm>
              <a:off x="428785" y="1129553"/>
              <a:ext cx="9221323" cy="1169126"/>
            </a:xfrm>
            <a:custGeom>
              <a:avLst/>
              <a:gdLst>
                <a:gd name="csX0" fmla="*/ 0 w 9221323"/>
                <a:gd name="csY0" fmla="*/ 116913 h 1169126"/>
                <a:gd name="csX1" fmla="*/ 116913 w 9221323"/>
                <a:gd name="csY1" fmla="*/ 0 h 1169126"/>
                <a:gd name="csX2" fmla="*/ 9104410 w 9221323"/>
                <a:gd name="csY2" fmla="*/ 0 h 1169126"/>
                <a:gd name="csX3" fmla="*/ 9221323 w 9221323"/>
                <a:gd name="csY3" fmla="*/ 116913 h 1169126"/>
                <a:gd name="csX4" fmla="*/ 9221323 w 9221323"/>
                <a:gd name="csY4" fmla="*/ 1052213 h 1169126"/>
                <a:gd name="csX5" fmla="*/ 9104410 w 9221323"/>
                <a:gd name="csY5" fmla="*/ 1169126 h 1169126"/>
                <a:gd name="csX6" fmla="*/ 116913 w 9221323"/>
                <a:gd name="csY6" fmla="*/ 1169126 h 1169126"/>
                <a:gd name="csX7" fmla="*/ 0 w 9221323"/>
                <a:gd name="csY7" fmla="*/ 1052213 h 1169126"/>
                <a:gd name="csX8" fmla="*/ 0 w 9221323"/>
                <a:gd name="csY8" fmla="*/ 116913 h 1169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9221323" h="1169126">
                  <a:moveTo>
                    <a:pt x="0" y="116913"/>
                  </a:moveTo>
                  <a:cubicBezTo>
                    <a:pt x="0" y="52344"/>
                    <a:pt x="52344" y="0"/>
                    <a:pt x="116913" y="0"/>
                  </a:cubicBezTo>
                  <a:lnTo>
                    <a:pt x="9104410" y="0"/>
                  </a:lnTo>
                  <a:cubicBezTo>
                    <a:pt x="9168979" y="0"/>
                    <a:pt x="9221323" y="52344"/>
                    <a:pt x="9221323" y="116913"/>
                  </a:cubicBezTo>
                  <a:lnTo>
                    <a:pt x="9221323" y="1052213"/>
                  </a:lnTo>
                  <a:cubicBezTo>
                    <a:pt x="9221323" y="1116782"/>
                    <a:pt x="9168979" y="1169126"/>
                    <a:pt x="9104410" y="1169126"/>
                  </a:cubicBezTo>
                  <a:lnTo>
                    <a:pt x="116913" y="1169126"/>
                  </a:lnTo>
                  <a:cubicBezTo>
                    <a:pt x="52344" y="1169126"/>
                    <a:pt x="0" y="1116782"/>
                    <a:pt x="0" y="1052213"/>
                  </a:cubicBezTo>
                  <a:lnTo>
                    <a:pt x="0" y="116913"/>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1873" tIns="121873" rIns="1413758" bIns="121873" numCol="1" spcCol="1270" anchor="ctr" anchorCtr="0">
              <a:noAutofit/>
            </a:bodyPr>
            <a:lstStyle/>
            <a:p>
              <a:pPr marL="0" lvl="0" indent="0" algn="l" defTabSz="1022350">
                <a:lnSpc>
                  <a:spcPct val="90000"/>
                </a:lnSpc>
                <a:spcBef>
                  <a:spcPct val="0"/>
                </a:spcBef>
                <a:spcAft>
                  <a:spcPct val="35000"/>
                </a:spcAft>
                <a:buNone/>
              </a:pPr>
              <a:r>
                <a:rPr lang="lt-LT" sz="2300" dirty="0">
                  <a:solidFill>
                    <a:srgbClr val="002060"/>
                  </a:solidFill>
                  <a:latin typeface="Lato" panose="020F0502020204030203" pitchFamily="34" charset="0"/>
                  <a:ea typeface="Lato" panose="020F0502020204030203" pitchFamily="34" charset="0"/>
                  <a:cs typeface="Lato" panose="020F0502020204030203" pitchFamily="34" charset="0"/>
                </a:rPr>
                <a:t>Ugdymo įstaigų </a:t>
              </a:r>
              <a:r>
                <a:rPr lang="pt-PT" sz="2300" kern="1200" dirty="0">
                  <a:solidFill>
                    <a:srgbClr val="002060"/>
                  </a:solidFill>
                  <a:latin typeface="Lato" panose="020F0502020204030203" pitchFamily="34" charset="0"/>
                  <a:ea typeface="Lato" panose="020F0502020204030203" pitchFamily="34" charset="0"/>
                  <a:cs typeface="Lato" panose="020F0502020204030203" pitchFamily="34" charset="0"/>
                </a:rPr>
                <a:t>vadovai ir / ar už Sutarties vykdymą atsakingi ugdymo įstaigų darbuotojai </a:t>
              </a:r>
              <a:r>
                <a:rPr lang="pt-P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nėra pakankamai susipažinę su </a:t>
              </a:r>
              <a:r>
                <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S</a:t>
              </a:r>
              <a:r>
                <a:rPr lang="pt-P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utarties sąlygomis</a:t>
              </a:r>
              <a:endPar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endParaRPr>
            </a:p>
          </p:txBody>
        </p:sp>
        <p:sp>
          <p:nvSpPr>
            <p:cNvPr id="7" name="Laisva forma: figūra 6">
              <a:extLst>
                <a:ext uri="{FF2B5EF4-FFF2-40B4-BE49-F238E27FC236}">
                  <a16:creationId xmlns:a16="http://schemas.microsoft.com/office/drawing/2014/main" id="{63086A11-9522-973C-2204-13B509BC9934}"/>
                </a:ext>
              </a:extLst>
            </p:cNvPr>
            <p:cNvSpPr/>
            <p:nvPr/>
          </p:nvSpPr>
          <p:spPr>
            <a:xfrm>
              <a:off x="1201070" y="2511248"/>
              <a:ext cx="9221323" cy="1169126"/>
            </a:xfrm>
            <a:custGeom>
              <a:avLst/>
              <a:gdLst>
                <a:gd name="csX0" fmla="*/ 0 w 9221323"/>
                <a:gd name="csY0" fmla="*/ 116913 h 1169126"/>
                <a:gd name="csX1" fmla="*/ 116913 w 9221323"/>
                <a:gd name="csY1" fmla="*/ 0 h 1169126"/>
                <a:gd name="csX2" fmla="*/ 9104410 w 9221323"/>
                <a:gd name="csY2" fmla="*/ 0 h 1169126"/>
                <a:gd name="csX3" fmla="*/ 9221323 w 9221323"/>
                <a:gd name="csY3" fmla="*/ 116913 h 1169126"/>
                <a:gd name="csX4" fmla="*/ 9221323 w 9221323"/>
                <a:gd name="csY4" fmla="*/ 1052213 h 1169126"/>
                <a:gd name="csX5" fmla="*/ 9104410 w 9221323"/>
                <a:gd name="csY5" fmla="*/ 1169126 h 1169126"/>
                <a:gd name="csX6" fmla="*/ 116913 w 9221323"/>
                <a:gd name="csY6" fmla="*/ 1169126 h 1169126"/>
                <a:gd name="csX7" fmla="*/ 0 w 9221323"/>
                <a:gd name="csY7" fmla="*/ 1052213 h 1169126"/>
                <a:gd name="csX8" fmla="*/ 0 w 9221323"/>
                <a:gd name="csY8" fmla="*/ 116913 h 1169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9221323" h="1169126">
                  <a:moveTo>
                    <a:pt x="0" y="116913"/>
                  </a:moveTo>
                  <a:cubicBezTo>
                    <a:pt x="0" y="52344"/>
                    <a:pt x="52344" y="0"/>
                    <a:pt x="116913" y="0"/>
                  </a:cubicBezTo>
                  <a:lnTo>
                    <a:pt x="9104410" y="0"/>
                  </a:lnTo>
                  <a:cubicBezTo>
                    <a:pt x="9168979" y="0"/>
                    <a:pt x="9221323" y="52344"/>
                    <a:pt x="9221323" y="116913"/>
                  </a:cubicBezTo>
                  <a:lnTo>
                    <a:pt x="9221323" y="1052213"/>
                  </a:lnTo>
                  <a:cubicBezTo>
                    <a:pt x="9221323" y="1116782"/>
                    <a:pt x="9168979" y="1169126"/>
                    <a:pt x="9104410" y="1169126"/>
                  </a:cubicBezTo>
                  <a:lnTo>
                    <a:pt x="116913" y="1169126"/>
                  </a:lnTo>
                  <a:cubicBezTo>
                    <a:pt x="52344" y="1169126"/>
                    <a:pt x="0" y="1116782"/>
                    <a:pt x="0" y="1052213"/>
                  </a:cubicBezTo>
                  <a:lnTo>
                    <a:pt x="0" y="116913"/>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1873" tIns="121873" rIns="1654092" bIns="121873" numCol="1" spcCol="1270" anchor="ctr" anchorCtr="0">
              <a:noAutofit/>
            </a:bodyPr>
            <a:lstStyle/>
            <a:p>
              <a:pPr marL="0" lvl="0" indent="0" algn="l" defTabSz="1022350">
                <a:lnSpc>
                  <a:spcPct val="90000"/>
                </a:lnSpc>
                <a:spcBef>
                  <a:spcPct val="0"/>
                </a:spcBef>
                <a:spcAft>
                  <a:spcPct val="35000"/>
                </a:spcAft>
                <a:buNone/>
              </a:pPr>
              <a:r>
                <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Nežino iš Sutarties kylančių savo (užsakovo) teisių</a:t>
              </a: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 bei Tiekėjo </a:t>
              </a:r>
              <a:r>
                <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įsipareigojimų</a:t>
              </a: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 nesupranta, kokios apimties paslaugas užsakė Sutartimi</a:t>
              </a:r>
            </a:p>
          </p:txBody>
        </p:sp>
        <p:sp>
          <p:nvSpPr>
            <p:cNvPr id="8" name="Laisva forma: figūra 7">
              <a:extLst>
                <a:ext uri="{FF2B5EF4-FFF2-40B4-BE49-F238E27FC236}">
                  <a16:creationId xmlns:a16="http://schemas.microsoft.com/office/drawing/2014/main" id="{3C93E59D-F17E-6C5E-29E4-BEF17F9FE442}"/>
                </a:ext>
              </a:extLst>
            </p:cNvPr>
            <p:cNvSpPr/>
            <p:nvPr/>
          </p:nvSpPr>
          <p:spPr>
            <a:xfrm>
              <a:off x="1961829" y="3892943"/>
              <a:ext cx="9221323" cy="1169126"/>
            </a:xfrm>
            <a:custGeom>
              <a:avLst/>
              <a:gdLst>
                <a:gd name="csX0" fmla="*/ 0 w 9221323"/>
                <a:gd name="csY0" fmla="*/ 116913 h 1169126"/>
                <a:gd name="csX1" fmla="*/ 116913 w 9221323"/>
                <a:gd name="csY1" fmla="*/ 0 h 1169126"/>
                <a:gd name="csX2" fmla="*/ 9104410 w 9221323"/>
                <a:gd name="csY2" fmla="*/ 0 h 1169126"/>
                <a:gd name="csX3" fmla="*/ 9221323 w 9221323"/>
                <a:gd name="csY3" fmla="*/ 116913 h 1169126"/>
                <a:gd name="csX4" fmla="*/ 9221323 w 9221323"/>
                <a:gd name="csY4" fmla="*/ 1052213 h 1169126"/>
                <a:gd name="csX5" fmla="*/ 9104410 w 9221323"/>
                <a:gd name="csY5" fmla="*/ 1169126 h 1169126"/>
                <a:gd name="csX6" fmla="*/ 116913 w 9221323"/>
                <a:gd name="csY6" fmla="*/ 1169126 h 1169126"/>
                <a:gd name="csX7" fmla="*/ 0 w 9221323"/>
                <a:gd name="csY7" fmla="*/ 1052213 h 1169126"/>
                <a:gd name="csX8" fmla="*/ 0 w 9221323"/>
                <a:gd name="csY8" fmla="*/ 116913 h 1169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9221323" h="1169126">
                  <a:moveTo>
                    <a:pt x="0" y="116913"/>
                  </a:moveTo>
                  <a:cubicBezTo>
                    <a:pt x="0" y="52344"/>
                    <a:pt x="52344" y="0"/>
                    <a:pt x="116913" y="0"/>
                  </a:cubicBezTo>
                  <a:lnTo>
                    <a:pt x="9104410" y="0"/>
                  </a:lnTo>
                  <a:cubicBezTo>
                    <a:pt x="9168979" y="0"/>
                    <a:pt x="9221323" y="52344"/>
                    <a:pt x="9221323" y="116913"/>
                  </a:cubicBezTo>
                  <a:lnTo>
                    <a:pt x="9221323" y="1052213"/>
                  </a:lnTo>
                  <a:cubicBezTo>
                    <a:pt x="9221323" y="1116782"/>
                    <a:pt x="9168979" y="1169126"/>
                    <a:pt x="9104410" y="1169126"/>
                  </a:cubicBezTo>
                  <a:lnTo>
                    <a:pt x="116913" y="1169126"/>
                  </a:lnTo>
                  <a:cubicBezTo>
                    <a:pt x="52344" y="1169126"/>
                    <a:pt x="0" y="1116782"/>
                    <a:pt x="0" y="1052213"/>
                  </a:cubicBezTo>
                  <a:lnTo>
                    <a:pt x="0" y="116913"/>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1873" tIns="121873" rIns="1642565" bIns="121873" numCol="1" spcCol="1270" anchor="ctr" anchorCtr="0">
              <a:noAutofit/>
            </a:bodyPr>
            <a:lstStyle/>
            <a:p>
              <a:pPr marL="0" lvl="0" indent="0" algn="l" defTabSz="1022350">
                <a:lnSpc>
                  <a:spcPct val="90000"/>
                </a:lnSpc>
                <a:spcBef>
                  <a:spcPct val="0"/>
                </a:spcBef>
                <a:spcAft>
                  <a:spcPct val="35000"/>
                </a:spcAft>
                <a:buNone/>
              </a:pP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Už </a:t>
              </a:r>
              <a:r>
                <a:rPr lang="lt-LT" sz="2300" dirty="0">
                  <a:solidFill>
                    <a:srgbClr val="002060"/>
                  </a:solidFill>
                  <a:latin typeface="Lato" panose="020F0502020204030203" pitchFamily="34" charset="0"/>
                  <a:ea typeface="Lato" panose="020F0502020204030203" pitchFamily="34" charset="0"/>
                  <a:cs typeface="Lato" panose="020F0502020204030203" pitchFamily="34" charset="0"/>
                </a:rPr>
                <a:t>T</a:t>
              </a: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iekėjo daromus Sutarties sąlygų pažeidimus </a:t>
              </a:r>
              <a:r>
                <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netaiko Sutartyje numatytų sankcijų</a:t>
              </a: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 nesinaudoja Sutarties įvykdymo užtikrinimu</a:t>
              </a:r>
            </a:p>
          </p:txBody>
        </p:sp>
        <p:sp>
          <p:nvSpPr>
            <p:cNvPr id="9" name="Laisva forma: figūra 8">
              <a:extLst>
                <a:ext uri="{FF2B5EF4-FFF2-40B4-BE49-F238E27FC236}">
                  <a16:creationId xmlns:a16="http://schemas.microsoft.com/office/drawing/2014/main" id="{9DC36A50-3895-66B9-9D19-E2C5258A5CFE}"/>
                </a:ext>
              </a:extLst>
            </p:cNvPr>
            <p:cNvSpPr/>
            <p:nvPr/>
          </p:nvSpPr>
          <p:spPr>
            <a:xfrm>
              <a:off x="2734115" y="5274639"/>
              <a:ext cx="9221323" cy="1169126"/>
            </a:xfrm>
            <a:custGeom>
              <a:avLst/>
              <a:gdLst>
                <a:gd name="csX0" fmla="*/ 0 w 9221323"/>
                <a:gd name="csY0" fmla="*/ 116913 h 1169126"/>
                <a:gd name="csX1" fmla="*/ 116913 w 9221323"/>
                <a:gd name="csY1" fmla="*/ 0 h 1169126"/>
                <a:gd name="csX2" fmla="*/ 9104410 w 9221323"/>
                <a:gd name="csY2" fmla="*/ 0 h 1169126"/>
                <a:gd name="csX3" fmla="*/ 9221323 w 9221323"/>
                <a:gd name="csY3" fmla="*/ 116913 h 1169126"/>
                <a:gd name="csX4" fmla="*/ 9221323 w 9221323"/>
                <a:gd name="csY4" fmla="*/ 1052213 h 1169126"/>
                <a:gd name="csX5" fmla="*/ 9104410 w 9221323"/>
                <a:gd name="csY5" fmla="*/ 1169126 h 1169126"/>
                <a:gd name="csX6" fmla="*/ 116913 w 9221323"/>
                <a:gd name="csY6" fmla="*/ 1169126 h 1169126"/>
                <a:gd name="csX7" fmla="*/ 0 w 9221323"/>
                <a:gd name="csY7" fmla="*/ 1052213 h 1169126"/>
                <a:gd name="csX8" fmla="*/ 0 w 9221323"/>
                <a:gd name="csY8" fmla="*/ 116913 h 1169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9221323" h="1169126">
                  <a:moveTo>
                    <a:pt x="0" y="116913"/>
                  </a:moveTo>
                  <a:cubicBezTo>
                    <a:pt x="0" y="52344"/>
                    <a:pt x="52344" y="0"/>
                    <a:pt x="116913" y="0"/>
                  </a:cubicBezTo>
                  <a:lnTo>
                    <a:pt x="9104410" y="0"/>
                  </a:lnTo>
                  <a:cubicBezTo>
                    <a:pt x="9168979" y="0"/>
                    <a:pt x="9221323" y="52344"/>
                    <a:pt x="9221323" y="116913"/>
                  </a:cubicBezTo>
                  <a:lnTo>
                    <a:pt x="9221323" y="1052213"/>
                  </a:lnTo>
                  <a:cubicBezTo>
                    <a:pt x="9221323" y="1116782"/>
                    <a:pt x="9168979" y="1169126"/>
                    <a:pt x="9104410" y="1169126"/>
                  </a:cubicBezTo>
                  <a:lnTo>
                    <a:pt x="116913" y="1169126"/>
                  </a:lnTo>
                  <a:cubicBezTo>
                    <a:pt x="52344" y="1169126"/>
                    <a:pt x="0" y="1116782"/>
                    <a:pt x="0" y="1052213"/>
                  </a:cubicBezTo>
                  <a:lnTo>
                    <a:pt x="0" y="116913"/>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1873" tIns="121873" rIns="1654092" bIns="121873" numCol="1" spcCol="1270" anchor="ctr" anchorCtr="0">
              <a:noAutofit/>
            </a:bodyPr>
            <a:lstStyle/>
            <a:p>
              <a:pPr marL="0" lvl="0" indent="0" algn="l" defTabSz="1022350">
                <a:lnSpc>
                  <a:spcPct val="90000"/>
                </a:lnSpc>
                <a:spcBef>
                  <a:spcPct val="0"/>
                </a:spcBef>
                <a:spcAft>
                  <a:spcPct val="35000"/>
                </a:spcAft>
                <a:buNone/>
              </a:pP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Už esminių </a:t>
              </a:r>
              <a:r>
                <a:rPr lang="lt-LT" sz="2300" dirty="0">
                  <a:solidFill>
                    <a:srgbClr val="002060"/>
                  </a:solidFill>
                  <a:latin typeface="Lato" panose="020F0502020204030203" pitchFamily="34" charset="0"/>
                  <a:ea typeface="Lato" panose="020F0502020204030203" pitchFamily="34" charset="0"/>
                  <a:cs typeface="Lato" panose="020F0502020204030203" pitchFamily="34" charset="0"/>
                </a:rPr>
                <a:t>s</a:t>
              </a:r>
              <a:r>
                <a:rPr lang="lt-LT" sz="2300" kern="1200" dirty="0">
                  <a:solidFill>
                    <a:srgbClr val="002060"/>
                  </a:solidFill>
                  <a:latin typeface="Lato" panose="020F0502020204030203" pitchFamily="34" charset="0"/>
                  <a:ea typeface="Lato" panose="020F0502020204030203" pitchFamily="34" charset="0"/>
                  <a:cs typeface="Lato" panose="020F0502020204030203" pitchFamily="34" charset="0"/>
                </a:rPr>
                <a:t>utarties sąlygų pažeidimus ar jos vykdymą su dideliais ar nuolatiniais trūkumais tiekėjai nėra traukiami į </a:t>
              </a:r>
              <a:r>
                <a:rPr lang="lt-LT" sz="2300" b="1" kern="1200" dirty="0">
                  <a:solidFill>
                    <a:srgbClr val="002060"/>
                  </a:solidFill>
                  <a:latin typeface="Lato" panose="020F0502020204030203" pitchFamily="34" charset="0"/>
                  <a:ea typeface="Lato" panose="020F0502020204030203" pitchFamily="34" charset="0"/>
                  <a:cs typeface="Lato" panose="020F0502020204030203" pitchFamily="34" charset="0"/>
                </a:rPr>
                <a:t>Nepatikimų tiekėjų sąrašą</a:t>
              </a:r>
            </a:p>
          </p:txBody>
        </p:sp>
        <p:sp>
          <p:nvSpPr>
            <p:cNvPr id="10" name="Laisva forma: figūra 9">
              <a:extLst>
                <a:ext uri="{FF2B5EF4-FFF2-40B4-BE49-F238E27FC236}">
                  <a16:creationId xmlns:a16="http://schemas.microsoft.com/office/drawing/2014/main" id="{F8A9E1DC-8D88-48FD-7E5A-CD5EF64C5607}"/>
                </a:ext>
              </a:extLst>
            </p:cNvPr>
            <p:cNvSpPr/>
            <p:nvPr/>
          </p:nvSpPr>
          <p:spPr>
            <a:xfrm>
              <a:off x="8890175" y="2024997"/>
              <a:ext cx="759932" cy="759932"/>
            </a:xfrm>
            <a:custGeom>
              <a:avLst/>
              <a:gdLst>
                <a:gd name="csX0" fmla="*/ 0 w 759932"/>
                <a:gd name="csY0" fmla="*/ 417963 h 759932"/>
                <a:gd name="csX1" fmla="*/ 170985 w 759932"/>
                <a:gd name="csY1" fmla="*/ 417963 h 759932"/>
                <a:gd name="csX2" fmla="*/ 170985 w 759932"/>
                <a:gd name="csY2" fmla="*/ 0 h 759932"/>
                <a:gd name="csX3" fmla="*/ 588947 w 759932"/>
                <a:gd name="csY3" fmla="*/ 0 h 759932"/>
                <a:gd name="csX4" fmla="*/ 588947 w 759932"/>
                <a:gd name="csY4" fmla="*/ 417963 h 759932"/>
                <a:gd name="csX5" fmla="*/ 759932 w 759932"/>
                <a:gd name="csY5" fmla="*/ 417963 h 759932"/>
                <a:gd name="csX6" fmla="*/ 379966 w 759932"/>
                <a:gd name="csY6" fmla="*/ 759932 h 759932"/>
                <a:gd name="csX7" fmla="*/ 0 w 759932"/>
                <a:gd name="csY7" fmla="*/ 417963 h 7599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59932" h="759932">
                  <a:moveTo>
                    <a:pt x="0" y="417963"/>
                  </a:moveTo>
                  <a:lnTo>
                    <a:pt x="170985" y="417963"/>
                  </a:lnTo>
                  <a:lnTo>
                    <a:pt x="170985" y="0"/>
                  </a:lnTo>
                  <a:lnTo>
                    <a:pt x="588947" y="0"/>
                  </a:lnTo>
                  <a:lnTo>
                    <a:pt x="588947" y="417963"/>
                  </a:lnTo>
                  <a:lnTo>
                    <a:pt x="759932" y="417963"/>
                  </a:lnTo>
                  <a:lnTo>
                    <a:pt x="379966" y="759932"/>
                  </a:lnTo>
                  <a:lnTo>
                    <a:pt x="0" y="417963"/>
                  </a:lnTo>
                  <a:close/>
                </a:path>
              </a:pathLst>
            </a:custGeom>
            <a:solidFill>
              <a:srgbClr val="F4C664">
                <a:alpha val="90000"/>
              </a:srgb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16705" tIns="45720" rIns="216705" bIns="233803" numCol="1" spcCol="1270" anchor="ctr" anchorCtr="0">
              <a:noAutofit/>
            </a:bodyPr>
            <a:lstStyle/>
            <a:p>
              <a:pPr marL="0" lvl="0" indent="0" algn="ctr" defTabSz="1600200">
                <a:lnSpc>
                  <a:spcPct val="90000"/>
                </a:lnSpc>
                <a:spcBef>
                  <a:spcPct val="0"/>
                </a:spcBef>
                <a:spcAft>
                  <a:spcPct val="35000"/>
                </a:spcAft>
                <a:buNone/>
              </a:pPr>
              <a:endParaRPr lang="lt-LT" sz="3600" kern="1200"/>
            </a:p>
          </p:txBody>
        </p:sp>
        <p:sp>
          <p:nvSpPr>
            <p:cNvPr id="11" name="Laisva forma: figūra 10">
              <a:extLst>
                <a:ext uri="{FF2B5EF4-FFF2-40B4-BE49-F238E27FC236}">
                  <a16:creationId xmlns:a16="http://schemas.microsoft.com/office/drawing/2014/main" id="{09AEF7EE-3BE2-6462-76C0-BB0E12B76EAE}"/>
                </a:ext>
              </a:extLst>
            </p:cNvPr>
            <p:cNvSpPr/>
            <p:nvPr/>
          </p:nvSpPr>
          <p:spPr>
            <a:xfrm>
              <a:off x="9662461" y="3406693"/>
              <a:ext cx="759932" cy="759932"/>
            </a:xfrm>
            <a:custGeom>
              <a:avLst/>
              <a:gdLst>
                <a:gd name="csX0" fmla="*/ 0 w 759932"/>
                <a:gd name="csY0" fmla="*/ 417963 h 759932"/>
                <a:gd name="csX1" fmla="*/ 170985 w 759932"/>
                <a:gd name="csY1" fmla="*/ 417963 h 759932"/>
                <a:gd name="csX2" fmla="*/ 170985 w 759932"/>
                <a:gd name="csY2" fmla="*/ 0 h 759932"/>
                <a:gd name="csX3" fmla="*/ 588947 w 759932"/>
                <a:gd name="csY3" fmla="*/ 0 h 759932"/>
                <a:gd name="csX4" fmla="*/ 588947 w 759932"/>
                <a:gd name="csY4" fmla="*/ 417963 h 759932"/>
                <a:gd name="csX5" fmla="*/ 759932 w 759932"/>
                <a:gd name="csY5" fmla="*/ 417963 h 759932"/>
                <a:gd name="csX6" fmla="*/ 379966 w 759932"/>
                <a:gd name="csY6" fmla="*/ 759932 h 759932"/>
                <a:gd name="csX7" fmla="*/ 0 w 759932"/>
                <a:gd name="csY7" fmla="*/ 417963 h 7599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59932" h="759932">
                  <a:moveTo>
                    <a:pt x="0" y="417963"/>
                  </a:moveTo>
                  <a:lnTo>
                    <a:pt x="170985" y="417963"/>
                  </a:lnTo>
                  <a:lnTo>
                    <a:pt x="170985" y="0"/>
                  </a:lnTo>
                  <a:lnTo>
                    <a:pt x="588947" y="0"/>
                  </a:lnTo>
                  <a:lnTo>
                    <a:pt x="588947" y="417963"/>
                  </a:lnTo>
                  <a:lnTo>
                    <a:pt x="759932" y="417963"/>
                  </a:lnTo>
                  <a:lnTo>
                    <a:pt x="379966" y="759932"/>
                  </a:lnTo>
                  <a:lnTo>
                    <a:pt x="0" y="417963"/>
                  </a:lnTo>
                  <a:close/>
                </a:path>
              </a:pathLst>
            </a:custGeom>
            <a:solidFill>
              <a:srgbClr val="F4C664">
                <a:alpha val="90000"/>
              </a:srgb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16705" tIns="45720" rIns="216705" bIns="233803" numCol="1" spcCol="1270" anchor="ctr" anchorCtr="0">
              <a:noAutofit/>
            </a:bodyPr>
            <a:lstStyle/>
            <a:p>
              <a:pPr marL="0" lvl="0" indent="0" algn="ctr" defTabSz="1600200">
                <a:lnSpc>
                  <a:spcPct val="90000"/>
                </a:lnSpc>
                <a:spcBef>
                  <a:spcPct val="0"/>
                </a:spcBef>
                <a:spcAft>
                  <a:spcPct val="35000"/>
                </a:spcAft>
                <a:buNone/>
              </a:pPr>
              <a:endParaRPr lang="lt-LT" sz="3600" kern="1200"/>
            </a:p>
          </p:txBody>
        </p:sp>
        <p:sp>
          <p:nvSpPr>
            <p:cNvPr id="12" name="Laisva forma: figūra 11">
              <a:extLst>
                <a:ext uri="{FF2B5EF4-FFF2-40B4-BE49-F238E27FC236}">
                  <a16:creationId xmlns:a16="http://schemas.microsoft.com/office/drawing/2014/main" id="{6C0AA0B6-CB6B-9A55-6806-02B6C6BBE601}"/>
                </a:ext>
              </a:extLst>
            </p:cNvPr>
            <p:cNvSpPr/>
            <p:nvPr/>
          </p:nvSpPr>
          <p:spPr>
            <a:xfrm>
              <a:off x="10423220" y="4788388"/>
              <a:ext cx="759932" cy="759932"/>
            </a:xfrm>
            <a:custGeom>
              <a:avLst/>
              <a:gdLst>
                <a:gd name="csX0" fmla="*/ 0 w 759932"/>
                <a:gd name="csY0" fmla="*/ 417963 h 759932"/>
                <a:gd name="csX1" fmla="*/ 170985 w 759932"/>
                <a:gd name="csY1" fmla="*/ 417963 h 759932"/>
                <a:gd name="csX2" fmla="*/ 170985 w 759932"/>
                <a:gd name="csY2" fmla="*/ 0 h 759932"/>
                <a:gd name="csX3" fmla="*/ 588947 w 759932"/>
                <a:gd name="csY3" fmla="*/ 0 h 759932"/>
                <a:gd name="csX4" fmla="*/ 588947 w 759932"/>
                <a:gd name="csY4" fmla="*/ 417963 h 759932"/>
                <a:gd name="csX5" fmla="*/ 759932 w 759932"/>
                <a:gd name="csY5" fmla="*/ 417963 h 759932"/>
                <a:gd name="csX6" fmla="*/ 379966 w 759932"/>
                <a:gd name="csY6" fmla="*/ 759932 h 759932"/>
                <a:gd name="csX7" fmla="*/ 0 w 759932"/>
                <a:gd name="csY7" fmla="*/ 417963 h 7599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759932" h="759932">
                  <a:moveTo>
                    <a:pt x="0" y="417963"/>
                  </a:moveTo>
                  <a:lnTo>
                    <a:pt x="170985" y="417963"/>
                  </a:lnTo>
                  <a:lnTo>
                    <a:pt x="170985" y="0"/>
                  </a:lnTo>
                  <a:lnTo>
                    <a:pt x="588947" y="0"/>
                  </a:lnTo>
                  <a:lnTo>
                    <a:pt x="588947" y="417963"/>
                  </a:lnTo>
                  <a:lnTo>
                    <a:pt x="759932" y="417963"/>
                  </a:lnTo>
                  <a:lnTo>
                    <a:pt x="379966" y="759932"/>
                  </a:lnTo>
                  <a:lnTo>
                    <a:pt x="0" y="417963"/>
                  </a:lnTo>
                  <a:close/>
                </a:path>
              </a:pathLst>
            </a:custGeom>
            <a:solidFill>
              <a:srgbClr val="F4C664">
                <a:alpha val="90000"/>
              </a:srgb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16705" tIns="45720" rIns="216705" bIns="233803" numCol="1" spcCol="1270" anchor="ctr" anchorCtr="0">
              <a:noAutofit/>
            </a:bodyPr>
            <a:lstStyle/>
            <a:p>
              <a:pPr marL="0" lvl="0" indent="0" algn="ctr" defTabSz="1600200">
                <a:lnSpc>
                  <a:spcPct val="90000"/>
                </a:lnSpc>
                <a:spcBef>
                  <a:spcPct val="0"/>
                </a:spcBef>
                <a:spcAft>
                  <a:spcPct val="35000"/>
                </a:spcAft>
                <a:buNone/>
              </a:pPr>
              <a:endParaRPr lang="lt-LT" sz="3600" kern="1200"/>
            </a:p>
          </p:txBody>
        </p:sp>
      </p:grpSp>
    </p:spTree>
    <p:extLst>
      <p:ext uri="{BB962C8B-B14F-4D97-AF65-F5344CB8AC3E}">
        <p14:creationId xmlns:p14="http://schemas.microsoft.com/office/powerpoint/2010/main" val="1759412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7">
    <p:bg>
      <p:bgPr>
        <a:solidFill>
          <a:srgbClr val="000000"/>
        </a:solidFill>
        <a:effectLst/>
      </p:bgPr>
    </p:bg>
    <p:spTree>
      <p:nvGrpSpPr>
        <p:cNvPr id="1" name=""/>
        <p:cNvGrpSpPr/>
        <p:nvPr/>
      </p:nvGrpSpPr>
      <p:grpSpPr>
        <a:xfrm>
          <a:off x="0" y="0"/>
          <a:ext cx="0" cy="0"/>
          <a:chOff x="0" y="0"/>
          <a:chExt cx="0" cy="0"/>
        </a:xfrm>
      </p:grpSpPr>
      <p:sp>
        <p:nvSpPr>
          <p:cNvPr id="2" name="Object 1"/>
          <p:cNvSpPr/>
          <p:nvPr/>
        </p:nvSpPr>
        <p:spPr>
          <a:xfrm>
            <a:off x="476131" y="476131"/>
            <a:ext cx="5758147" cy="5913546"/>
          </a:xfrm>
          <a:prstGeom prst="rect">
            <a:avLst/>
          </a:prstGeom>
          <a:solidFill>
            <a:srgbClr val="F4F7F8"/>
          </a:solidFill>
        </p:spPr>
        <p:txBody>
          <a:bodyPr/>
          <a:lstStyle/>
          <a:p>
            <a:endParaRPr lang="lt-LT" sz="2000" dirty="0">
              <a:latin typeface="Lato" panose="020F0502020204030203" pitchFamily="34" charset="0"/>
              <a:ea typeface="Lato" panose="020F0502020204030203" pitchFamily="34" charset="0"/>
              <a:cs typeface="Lato" panose="020F0502020204030203" pitchFamily="34" charset="0"/>
            </a:endParaRPr>
          </a:p>
          <a:p>
            <a:pPr algn="ctr"/>
            <a:r>
              <a:rPr lang="lt-LT" sz="2000" b="1" dirty="0">
                <a:latin typeface="Lato" panose="020F0502020204030203" pitchFamily="34" charset="0"/>
                <a:ea typeface="Lato" panose="020F0502020204030203" pitchFamily="34" charset="0"/>
                <a:cs typeface="Lato" panose="020F0502020204030203" pitchFamily="34" charset="0"/>
              </a:rPr>
              <a:t>ŠILUTĖS PAMARIO progimnazija </a:t>
            </a:r>
          </a:p>
          <a:p>
            <a:endParaRPr lang="lt-LT" sz="2000" b="1" dirty="0">
              <a:latin typeface="Lato" panose="020F0502020204030203" pitchFamily="34" charset="0"/>
              <a:ea typeface="Lato" panose="020F0502020204030203" pitchFamily="34" charset="0"/>
              <a:cs typeface="Lato" panose="020F0502020204030203" pitchFamily="34" charset="0"/>
            </a:endParaRPr>
          </a:p>
          <a:p>
            <a:pPr algn="ctr"/>
            <a:r>
              <a:rPr lang="lt-LT" sz="2000" b="1" i="1" dirty="0">
                <a:latin typeface="Lato" panose="020F0502020204030203" pitchFamily="34" charset="0"/>
                <a:ea typeface="Lato" panose="020F0502020204030203" pitchFamily="34" charset="0"/>
                <a:cs typeface="Lato" panose="020F0502020204030203" pitchFamily="34" charset="0"/>
              </a:rPr>
              <a:t>„Kvėpuoti tiekėjui į nugarą“</a:t>
            </a:r>
          </a:p>
          <a:p>
            <a:endParaRPr lang="lt-LT" sz="2000" b="1" dirty="0">
              <a:latin typeface="Lato" panose="020F0502020204030203" pitchFamily="34" charset="0"/>
              <a:ea typeface="Lato" panose="020F0502020204030203" pitchFamily="34" charset="0"/>
              <a:cs typeface="Lato" panose="020F0502020204030203" pitchFamily="34" charset="0"/>
            </a:endParaRPr>
          </a:p>
          <a:p>
            <a:endParaRPr lang="lt-LT" sz="2000" b="1" dirty="0">
              <a:latin typeface="Lato" panose="020F0502020204030203" pitchFamily="34" charset="0"/>
              <a:ea typeface="Lato" panose="020F0502020204030203" pitchFamily="34" charset="0"/>
              <a:cs typeface="Lato" panose="020F0502020204030203" pitchFamily="34" charset="0"/>
            </a:endParaRPr>
          </a:p>
          <a:p>
            <a:pPr marL="342900" indent="-342900" algn="just">
              <a:buFont typeface="Wingdings" panose="05000000000000000000" pitchFamily="2" charset="2"/>
              <a:buChar char="§"/>
            </a:pPr>
            <a:r>
              <a:rPr lang="lt-LT" sz="2000" b="1" dirty="0">
                <a:latin typeface="Lato" panose="020F0502020204030203" pitchFamily="34" charset="0"/>
                <a:ea typeface="Lato" panose="020F0502020204030203" pitchFamily="34" charset="0"/>
                <a:cs typeface="Lato" panose="020F0502020204030203" pitchFamily="34" charset="0"/>
              </a:rPr>
              <a:t>Tiekėjo bandymai „apeiti“ sutarties sąlygas</a:t>
            </a:r>
          </a:p>
          <a:p>
            <a:pPr marL="342900" indent="-342900" algn="just">
              <a:buFont typeface="Wingdings" panose="05000000000000000000" pitchFamily="2" charset="2"/>
              <a:buChar char="§"/>
            </a:pPr>
            <a:r>
              <a:rPr lang="lt-LT" sz="2000" b="1" dirty="0">
                <a:latin typeface="Lato" panose="020F0502020204030203" pitchFamily="34" charset="0"/>
                <a:ea typeface="Lato" panose="020F0502020204030203" pitchFamily="34" charset="0"/>
                <a:cs typeface="Lato" panose="020F0502020204030203" pitchFamily="34" charset="0"/>
              </a:rPr>
              <a:t>Aktyvi ir nuosekli priežiūra</a:t>
            </a:r>
          </a:p>
          <a:p>
            <a:pPr marL="342900" indent="-342900" algn="just">
              <a:buFont typeface="Wingdings" panose="05000000000000000000" pitchFamily="2" charset="2"/>
              <a:buChar char="§"/>
            </a:pPr>
            <a:r>
              <a:rPr lang="lt-LT" sz="2000" b="1" dirty="0">
                <a:latin typeface="Lato" panose="020F0502020204030203" pitchFamily="34" charset="0"/>
                <a:ea typeface="Lato" panose="020F0502020204030203" pitchFamily="34" charset="0"/>
                <a:cs typeface="Lato" panose="020F0502020204030203" pitchFamily="34" charset="0"/>
              </a:rPr>
              <a:t>Raštu identifikuojami trūkumai</a:t>
            </a:r>
          </a:p>
          <a:p>
            <a:pPr marL="342900" indent="-342900" algn="just">
              <a:buFont typeface="Wingdings" panose="05000000000000000000" pitchFamily="2" charset="2"/>
              <a:buChar char="§"/>
            </a:pPr>
            <a:r>
              <a:rPr lang="lt-LT" sz="2000" b="1" dirty="0">
                <a:latin typeface="Lato" panose="020F0502020204030203" pitchFamily="34" charset="0"/>
                <a:ea typeface="Lato" panose="020F0502020204030203" pitchFamily="34" charset="0"/>
                <a:cs typeface="Lato" panose="020F0502020204030203" pitchFamily="34" charset="0"/>
              </a:rPr>
              <a:t>Kreipiamasi pagalbos (į savivaldybę, VPT,</a:t>
            </a:r>
          </a:p>
          <a:p>
            <a:pPr algn="just"/>
            <a:r>
              <a:rPr lang="lt-LT" sz="2000" b="1" dirty="0">
                <a:latin typeface="Lato" panose="020F0502020204030203" pitchFamily="34" charset="0"/>
                <a:ea typeface="Lato" panose="020F0502020204030203" pitchFamily="34" charset="0"/>
                <a:cs typeface="Lato" panose="020F0502020204030203" pitchFamily="34" charset="0"/>
              </a:rPr>
              <a:t>      Visuomenės sveikatos centrą)</a:t>
            </a:r>
          </a:p>
          <a:p>
            <a:pPr marL="342900" indent="-342900" algn="just">
              <a:buFont typeface="Wingdings" panose="05000000000000000000" pitchFamily="2" charset="2"/>
              <a:buChar char="§"/>
            </a:pPr>
            <a:r>
              <a:rPr lang="lt-LT" sz="2000" b="1" dirty="0">
                <a:latin typeface="Lato" panose="020F0502020204030203" pitchFamily="34" charset="0"/>
                <a:ea typeface="Lato" panose="020F0502020204030203" pitchFamily="34" charset="0"/>
                <a:cs typeface="Lato" panose="020F0502020204030203" pitchFamily="34" charset="0"/>
              </a:rPr>
              <a:t>Socialinės atskirties mažinimas – už maitinimą atsiskaitoma mokinio pažymėjimais</a:t>
            </a:r>
          </a:p>
          <a:p>
            <a:pPr marL="342900" indent="-342900" algn="just">
              <a:buFont typeface="Arial" panose="020B0604020202020204" pitchFamily="34" charset="0"/>
              <a:buChar char="•"/>
            </a:pPr>
            <a:endParaRPr lang="lt-LT" sz="2000" b="1" dirty="0">
              <a:latin typeface="Lato" panose="020F0502020204030203" pitchFamily="34" charset="0"/>
              <a:ea typeface="Lato" panose="020F0502020204030203" pitchFamily="34" charset="0"/>
              <a:cs typeface="Lato" panose="020F0502020204030203" pitchFamily="34" charset="0"/>
            </a:endParaRPr>
          </a:p>
          <a:p>
            <a:pPr marL="342900" indent="-342900" algn="just">
              <a:buFont typeface="Wingdings" panose="05000000000000000000" pitchFamily="2" charset="2"/>
              <a:buChar char="§"/>
            </a:pPr>
            <a:r>
              <a:rPr lang="lt-LT" sz="2000" b="1" dirty="0">
                <a:solidFill>
                  <a:srgbClr val="00B050"/>
                </a:solidFill>
                <a:latin typeface="Lato" panose="020F0502020204030203" pitchFamily="34" charset="0"/>
                <a:ea typeface="Lato" panose="020F0502020204030203" pitchFamily="34" charset="0"/>
                <a:cs typeface="Lato" panose="020F0502020204030203" pitchFamily="34" charset="0"/>
              </a:rPr>
              <a:t>Vertinimo metu esminių pažeidimų nenustatyta</a:t>
            </a:r>
          </a:p>
          <a:p>
            <a:pPr marL="342900" indent="-342900" algn="just">
              <a:buFont typeface="Arial" panose="020B0604020202020204" pitchFamily="34" charset="0"/>
              <a:buChar char="•"/>
            </a:pPr>
            <a:endParaRPr lang="lt-LT" sz="2000" b="1" dirty="0">
              <a:latin typeface="Lato" panose="020F0502020204030203" pitchFamily="34" charset="0"/>
              <a:ea typeface="Lato" panose="020F0502020204030203" pitchFamily="34" charset="0"/>
              <a:cs typeface="Lato" panose="020F0502020204030203" pitchFamily="34" charset="0"/>
            </a:endParaRPr>
          </a:p>
          <a:p>
            <a:endParaRPr lang="lt-LT" sz="2000" b="1" dirty="0">
              <a:latin typeface="Lato" panose="020F0502020204030203" pitchFamily="34" charset="0"/>
              <a:ea typeface="Lato" panose="020F0502020204030203" pitchFamily="34" charset="0"/>
              <a:cs typeface="Lato" panose="020F0502020204030203" pitchFamily="34" charset="0"/>
            </a:endParaRPr>
          </a:p>
          <a:p>
            <a:pPr marL="342900" indent="-342900">
              <a:buFont typeface="Wingdings" panose="05000000000000000000" pitchFamily="2" charset="2"/>
              <a:buChar char="§"/>
            </a:pPr>
            <a:endParaRPr lang="lt-LT" sz="2000" b="1" dirty="0">
              <a:latin typeface="Lato" panose="020F0502020204030203" pitchFamily="34" charset="0"/>
              <a:ea typeface="Lato" panose="020F0502020204030203" pitchFamily="34" charset="0"/>
              <a:cs typeface="Lato" panose="020F0502020204030203" pitchFamily="34" charset="0"/>
            </a:endParaRPr>
          </a:p>
          <a:p>
            <a:endParaRPr lang="lt-LT" sz="2000" b="1" dirty="0">
              <a:latin typeface="Lato" panose="020F0502020204030203" pitchFamily="34" charset="0"/>
              <a:ea typeface="Lato" panose="020F0502020204030203" pitchFamily="34" charset="0"/>
              <a:cs typeface="Lato" panose="020F0502020204030203" pitchFamily="34" charset="0"/>
            </a:endParaRPr>
          </a:p>
          <a:p>
            <a:endParaRPr lang="lt-LT" sz="2000" b="1" dirty="0">
              <a:latin typeface="Lato" panose="020F0502020204030203" pitchFamily="34" charset="0"/>
              <a:ea typeface="Lato" panose="020F0502020204030203" pitchFamily="34" charset="0"/>
              <a:cs typeface="Lato" panose="020F0502020204030203" pitchFamily="34" charset="0"/>
            </a:endParaRPr>
          </a:p>
        </p:txBody>
      </p:sp>
      <p:sp>
        <p:nvSpPr>
          <p:cNvPr id="4" name="Object 3"/>
          <p:cNvSpPr/>
          <p:nvPr/>
        </p:nvSpPr>
        <p:spPr>
          <a:xfrm>
            <a:off x="6234278" y="476131"/>
            <a:ext cx="5628220" cy="5913546"/>
          </a:xfrm>
          <a:prstGeom prst="rect">
            <a:avLst/>
          </a:prstGeom>
          <a:solidFill>
            <a:srgbClr val="F1B434"/>
          </a:solidFill>
        </p:spPr>
        <p:txBody>
          <a:bodyPr/>
          <a:lstStyle/>
          <a:p>
            <a:endParaRPr lang="lt-LT" dirty="0"/>
          </a:p>
          <a:p>
            <a:r>
              <a:rPr lang="lt-LT" dirty="0"/>
              <a:t>           </a:t>
            </a:r>
            <a:r>
              <a:rPr lang="lt-LT" sz="2000" b="1" dirty="0">
                <a:solidFill>
                  <a:schemeClr val="bg1"/>
                </a:solidFill>
                <a:latin typeface="Lato" panose="020F0502020204030203" pitchFamily="34" charset="0"/>
                <a:ea typeface="Lato" panose="020F0502020204030203" pitchFamily="34" charset="0"/>
                <a:cs typeface="Lato" panose="020F0502020204030203" pitchFamily="34" charset="0"/>
              </a:rPr>
              <a:t>JONAVOS R. Samulevičiaus progimnazija</a:t>
            </a:r>
          </a:p>
          <a:p>
            <a:endParaRPr lang="lt-LT" dirty="0"/>
          </a:p>
          <a:p>
            <a:pPr algn="ctr"/>
            <a:r>
              <a:rPr lang="lt-LT" dirty="0"/>
              <a:t>                 </a:t>
            </a:r>
            <a:r>
              <a:rPr lang="lt-LT" sz="2000" b="1" i="1" dirty="0">
                <a:solidFill>
                  <a:schemeClr val="bg1"/>
                </a:solidFill>
                <a:latin typeface="Lato" panose="020F0502020204030203" pitchFamily="34" charset="0"/>
                <a:ea typeface="Lato" panose="020F0502020204030203" pitchFamily="34" charset="0"/>
                <a:cs typeface="Lato" panose="020F0502020204030203" pitchFamily="34" charset="0"/>
              </a:rPr>
              <a:t>„Konkurencijos nebuvimas dėl techninių priežasčių</a:t>
            </a:r>
            <a:r>
              <a:rPr lang="lt-LT" b="1" i="1" dirty="0">
                <a:solidFill>
                  <a:schemeClr val="bg1"/>
                </a:solidFill>
                <a:latin typeface="Lato" panose="020F0502020204030203" pitchFamily="34" charset="0"/>
                <a:ea typeface="Lato" panose="020F0502020204030203" pitchFamily="34" charset="0"/>
                <a:cs typeface="Lato" panose="020F0502020204030203" pitchFamily="34" charset="0"/>
              </a:rPr>
              <a:t>“</a:t>
            </a:r>
          </a:p>
          <a:p>
            <a:pPr algn="ctr"/>
            <a:endParaRPr lang="lt-LT" b="1" i="1"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lt-LT" dirty="0"/>
          </a:p>
          <a:p>
            <a:pPr marL="285750" indent="-285750">
              <a:buFont typeface="Wingdings" panose="05000000000000000000" pitchFamily="2" charset="2"/>
              <a:buChar char="§"/>
            </a:pPr>
            <a:r>
              <a:rPr lang="lt-LT" sz="2000" b="1" dirty="0">
                <a:solidFill>
                  <a:schemeClr val="bg1"/>
                </a:solidFill>
                <a:latin typeface="Lato" panose="020F0502020204030203" pitchFamily="34" charset="0"/>
                <a:ea typeface="Lato" panose="020F0502020204030203" pitchFamily="34" charset="0"/>
                <a:cs typeface="Lato" panose="020F0502020204030203" pitchFamily="34" charset="0"/>
              </a:rPr>
              <a:t>Maitinimo sutartis sudaryta tik imituojant viešojo pirkimo vykdymą </a:t>
            </a:r>
          </a:p>
          <a:p>
            <a:pPr marL="285750" indent="-285750">
              <a:buFont typeface="Wingdings" panose="05000000000000000000" pitchFamily="2" charset="2"/>
              <a:buChar char="§"/>
            </a:pPr>
            <a:r>
              <a:rPr lang="lt-LT" sz="2000" b="1" dirty="0">
                <a:solidFill>
                  <a:schemeClr val="bg1"/>
                </a:solidFill>
                <a:latin typeface="Lato" panose="020F0502020204030203" pitchFamily="34" charset="0"/>
                <a:ea typeface="Lato" panose="020F0502020204030203" pitchFamily="34" charset="0"/>
                <a:cs typeface="Lato" panose="020F0502020204030203" pitchFamily="34" charset="0"/>
              </a:rPr>
              <a:t>Pirmiausia sudaryta patalpų nuomos sutartis, vėliau – sutartis dėl mokinių maitinimo iš to paties tiekėjo</a:t>
            </a:r>
          </a:p>
          <a:p>
            <a:pPr marL="285750" indent="-285750">
              <a:buFont typeface="Wingdings" panose="05000000000000000000" pitchFamily="2" charset="2"/>
              <a:buChar char="§"/>
            </a:pPr>
            <a:r>
              <a:rPr lang="lt-LT" sz="2000" b="1" dirty="0">
                <a:solidFill>
                  <a:schemeClr val="bg1"/>
                </a:solidFill>
                <a:latin typeface="Lato" panose="020F0502020204030203" pitchFamily="34" charset="0"/>
                <a:ea typeface="Lato" panose="020F0502020204030203" pitchFamily="34" charset="0"/>
                <a:cs typeface="Lato" panose="020F0502020204030203" pitchFamily="34" charset="0"/>
              </a:rPr>
              <a:t>Kiti sisteminiai pažeidimai</a:t>
            </a:r>
          </a:p>
          <a:p>
            <a:pPr marL="285750" indent="-285750">
              <a:buFont typeface="Wingdings" panose="05000000000000000000" pitchFamily="2" charset="2"/>
              <a:buChar char="§"/>
            </a:pPr>
            <a:endParaRPr lang="lt-LT" sz="2000" b="1" dirty="0">
              <a:solidFill>
                <a:schemeClr val="bg1"/>
              </a:solidFill>
              <a:latin typeface="Lato" panose="020F0502020204030203" pitchFamily="34" charset="0"/>
              <a:ea typeface="Lato" panose="020F0502020204030203" pitchFamily="34" charset="0"/>
              <a:cs typeface="Lato" panose="020F0502020204030203" pitchFamily="34" charset="0"/>
            </a:endParaRPr>
          </a:p>
          <a:p>
            <a:pPr marL="285750" indent="-285750">
              <a:buFont typeface="Wingdings" panose="05000000000000000000" pitchFamily="2" charset="2"/>
              <a:buChar char="§"/>
            </a:pPr>
            <a:r>
              <a:rPr lang="lt-LT" sz="2000" b="1" dirty="0">
                <a:solidFill>
                  <a:schemeClr val="accent2">
                    <a:lumMod val="50000"/>
                  </a:schemeClr>
                </a:solidFill>
                <a:effectLst/>
                <a:latin typeface="Calibri" panose="020F0502020204030204" pitchFamily="34" charset="0"/>
                <a:ea typeface="Times New Roman" panose="02020603050405020304" pitchFamily="18" charset="0"/>
              </a:rPr>
              <a:t>VPT rekomendavo: nutraukti Sutartį ir organizuoti naują viešąjį pirkimą maitinimo paslaugoms įsigyti</a:t>
            </a:r>
            <a:endParaRPr lang="lt-LT" sz="2000" b="1" dirty="0">
              <a:solidFill>
                <a:schemeClr val="accent2">
                  <a:lumMod val="50000"/>
                </a:schemeClr>
              </a:solidFill>
              <a:latin typeface="Lato" panose="020F0502020204030203" pitchFamily="34" charset="0"/>
              <a:ea typeface="Lato" panose="020F0502020204030203" pitchFamily="34" charset="0"/>
              <a:cs typeface="Lato" panose="020F0502020204030203" pitchFamily="34" charset="0"/>
            </a:endParaRPr>
          </a:p>
          <a:p>
            <a:pPr marL="285750" indent="-285750">
              <a:buFont typeface="Wingdings" panose="05000000000000000000" pitchFamily="2" charset="2"/>
              <a:buChar char="§"/>
            </a:pPr>
            <a:endParaRPr lang="lt-LT" sz="2000" b="1"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5" name="Paveikslėlis 4" descr="Thumbs Up Handy">
            <a:extLst>
              <a:ext uri="{FF2B5EF4-FFF2-40B4-BE49-F238E27FC236}">
                <a16:creationId xmlns:a16="http://schemas.microsoft.com/office/drawing/2014/main" id="{B00042CD-1B26-2A33-641D-E7F6140A90EF}"/>
              </a:ext>
            </a:extLst>
          </p:cNvPr>
          <p:cNvPicPr>
            <a:picLocks noChangeAspect="1"/>
          </p:cNvPicPr>
          <p:nvPr/>
        </p:nvPicPr>
        <p:blipFill>
          <a:blip r:embed="rId3"/>
          <a:stretch>
            <a:fillRect/>
          </a:stretch>
        </p:blipFill>
        <p:spPr>
          <a:xfrm>
            <a:off x="497849" y="5394124"/>
            <a:ext cx="840605" cy="840605"/>
          </a:xfrm>
          <a:prstGeom prst="rect">
            <a:avLst/>
          </a:prstGeom>
        </p:spPr>
      </p:pic>
      <p:pic>
        <p:nvPicPr>
          <p:cNvPr id="7" name="Paveikslėlis 6" descr="Thumbs Down Handy">
            <a:extLst>
              <a:ext uri="{FF2B5EF4-FFF2-40B4-BE49-F238E27FC236}">
                <a16:creationId xmlns:a16="http://schemas.microsoft.com/office/drawing/2014/main" id="{991DDA24-0349-2EF7-89E5-9D9224AFEE9C}"/>
              </a:ext>
            </a:extLst>
          </p:cNvPr>
          <p:cNvPicPr>
            <a:picLocks noChangeAspect="1"/>
          </p:cNvPicPr>
          <p:nvPr/>
        </p:nvPicPr>
        <p:blipFill>
          <a:blip r:embed="rId4"/>
          <a:stretch>
            <a:fillRect/>
          </a:stretch>
        </p:blipFill>
        <p:spPr>
          <a:xfrm>
            <a:off x="11087720" y="5568466"/>
            <a:ext cx="811002" cy="8110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E6B2FA5-E173-E24A-83EE-1132DFE6BF5B}"/>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05624DBE-7978-4DD3-9206-CFF72B05ACB8}"/>
              </a:ext>
            </a:extLst>
          </p:cNvPr>
          <p:cNvSpPr/>
          <p:nvPr/>
        </p:nvSpPr>
        <p:spPr>
          <a:xfrm>
            <a:off x="-65947" y="2827"/>
            <a:ext cx="12188955" cy="613723"/>
          </a:xfrm>
          <a:prstGeom prst="rect">
            <a:avLst/>
          </a:prstGeom>
          <a:solidFill>
            <a:srgbClr val="F1B434"/>
          </a:solidFill>
        </p:spPr>
        <p:txBody>
          <a:bodyPr/>
          <a:lstStyle/>
          <a:p>
            <a:pPr algn="ctr"/>
            <a:r>
              <a:rPr lang="lt-LT" sz="2400" b="1" dirty="0"/>
              <a:t>VPT veiksmai ir iniciatyvos, rezultatai (I)</a:t>
            </a:r>
          </a:p>
        </p:txBody>
      </p:sp>
      <p:sp>
        <p:nvSpPr>
          <p:cNvPr id="3" name="Object 2">
            <a:extLst>
              <a:ext uri="{FF2B5EF4-FFF2-40B4-BE49-F238E27FC236}">
                <a16:creationId xmlns:a16="http://schemas.microsoft.com/office/drawing/2014/main" id="{07233832-6209-626A-AFF4-8D06F1CB02A8}"/>
              </a:ext>
            </a:extLst>
          </p:cNvPr>
          <p:cNvSpPr/>
          <p:nvPr/>
        </p:nvSpPr>
        <p:spPr>
          <a:xfrm>
            <a:off x="476131" y="414234"/>
            <a:ext cx="11479308" cy="404632"/>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endPar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endParaRPr>
          </a:p>
        </p:txBody>
      </p:sp>
      <p:sp>
        <p:nvSpPr>
          <p:cNvPr id="4" name="Object 3">
            <a:extLst>
              <a:ext uri="{FF2B5EF4-FFF2-40B4-BE49-F238E27FC236}">
                <a16:creationId xmlns:a16="http://schemas.microsoft.com/office/drawing/2014/main" id="{3E02F91E-644D-2E0C-B3BB-44821FFAF11F}"/>
              </a:ext>
            </a:extLst>
          </p:cNvPr>
          <p:cNvSpPr/>
          <p:nvPr/>
        </p:nvSpPr>
        <p:spPr>
          <a:xfrm>
            <a:off x="236561" y="616550"/>
            <a:ext cx="11718878" cy="6065603"/>
          </a:xfrm>
          <a:prstGeom prst="rect">
            <a:avLst/>
          </a:prstGeom>
          <a:noFill/>
          <a:ln>
            <a:solidFill>
              <a:srgbClr val="00B050"/>
            </a:solidFill>
          </a:ln>
        </p:spPr>
        <p:txBody>
          <a:bodyPr wrap="square" lIns="0" tIns="0" rIns="0" bIns="0" numCol="1" rtlCol="0" anchor="t"/>
          <a:lstStyle/>
          <a:p>
            <a:pPr marL="342900" indent="-342900">
              <a:lnSpc>
                <a:spcPct val="150000"/>
              </a:lnSpc>
              <a:buFont typeface="Wingdings" panose="05000000000000000000" pitchFamily="2" charset="2"/>
              <a:buChar char="v"/>
            </a:pPr>
            <a:r>
              <a:rPr lang="lt-LT" sz="2000" b="1" kern="0" spc="31" dirty="0">
                <a:solidFill>
                  <a:srgbClr val="000000">
                    <a:alpha val="80000"/>
                  </a:srgbClr>
                </a:solidFill>
                <a:latin typeface="Lato" panose="020F0502020204030203" pitchFamily="34" charset="0"/>
                <a:ea typeface="Lato" panose="020F0502020204030203" pitchFamily="34" charset="0"/>
                <a:cs typeface="Lato" panose="020F0502020204030203" pitchFamily="34" charset="0"/>
              </a:rPr>
              <a:t>Socialinė iniciatyva </a:t>
            </a:r>
            <a:r>
              <a:rPr lang="lt-LT" sz="2000" b="1" dirty="0">
                <a:effectLst/>
                <a:latin typeface="Lato" panose="020F0502020204030203" pitchFamily="34" charset="0"/>
                <a:ea typeface="Lato" panose="020F0502020204030203" pitchFamily="34" charset="0"/>
                <a:cs typeface="Lato" panose="020F0502020204030203" pitchFamily="34" charset="0"/>
              </a:rPr>
              <a:t>„Ar tau rūpi, kaip maitinamas tavo vaikas?“</a:t>
            </a:r>
          </a:p>
          <a:p>
            <a:pPr marL="342900" indent="-342900">
              <a:lnSpc>
                <a:spcPct val="150000"/>
              </a:lnSpc>
              <a:buFont typeface="Wingdings" panose="05000000000000000000" pitchFamily="2" charset="2"/>
              <a:buChar char="v"/>
            </a:pPr>
            <a:r>
              <a:rPr lang="lt-LT" sz="2000" dirty="0">
                <a:effectLst/>
                <a:latin typeface="Lato" panose="020F0502020204030203" pitchFamily="34" charset="0"/>
                <a:ea typeface="Lato" panose="020F0502020204030203" pitchFamily="34" charset="0"/>
                <a:cs typeface="Lato" panose="020F0502020204030203" pitchFamily="34" charset="0"/>
              </a:rPr>
              <a:t> </a:t>
            </a:r>
            <a:r>
              <a:rPr lang="lt-LT" sz="2000" b="1" dirty="0">
                <a:effectLst/>
                <a:latin typeface="Lato" panose="020F0502020204030203" pitchFamily="34" charset="0"/>
                <a:ea typeface="Lato" panose="020F0502020204030203" pitchFamily="34" charset="0"/>
                <a:cs typeface="Lato" panose="020F0502020204030203" pitchFamily="34" charset="0"/>
              </a:rPr>
              <a:t>Publikacijos apie maitinimo sutarčių pažeidimų pobūdį ugdymo įstaigose, apie kontrolės svarbą</a:t>
            </a:r>
          </a:p>
          <a:p>
            <a:pPr marL="342900" indent="-342900">
              <a:lnSpc>
                <a:spcPct val="150000"/>
              </a:lnSpc>
              <a:buFont typeface="Wingdings" panose="05000000000000000000" pitchFamily="2" charset="2"/>
              <a:buChar char="v"/>
            </a:pPr>
            <a:r>
              <a:rPr lang="lt-LT" sz="2000" b="1" dirty="0">
                <a:effectLst/>
                <a:latin typeface="Lato" panose="020F0502020204030203" pitchFamily="34" charset="0"/>
                <a:ea typeface="Lato" panose="020F0502020204030203" pitchFamily="34" charset="0"/>
                <a:cs typeface="Lato" panose="020F0502020204030203" pitchFamily="34" charset="0"/>
              </a:rPr>
              <a:t>Socialiniame tinkle išleisti 8 komunikacijos įrašai. </a:t>
            </a:r>
          </a:p>
          <a:p>
            <a:pPr marL="342900" indent="-342900">
              <a:lnSpc>
                <a:spcPct val="150000"/>
              </a:lnSpc>
              <a:buFont typeface="Wingdings" panose="05000000000000000000" pitchFamily="2" charset="2"/>
              <a:buChar char="v"/>
            </a:pPr>
            <a:r>
              <a:rPr lang="lt-LT" sz="2000" b="1" dirty="0">
                <a:effectLst/>
                <a:latin typeface="Lato" panose="020F0502020204030203" pitchFamily="34" charset="0"/>
                <a:ea typeface="Lato" panose="020F0502020204030203" pitchFamily="34" charset="0"/>
                <a:cs typeface="Lato" panose="020F0502020204030203" pitchFamily="34" charset="0"/>
              </a:rPr>
              <a:t>Kampanijos laikotarpiu 2025 09 22–2025 11 23 iš viso pasiekta 761 970 unikalių vartotojų, o bendrai visos reklamos apimtyje pasiekta per 2 mln. vartotojų. </a:t>
            </a:r>
            <a:r>
              <a:rPr lang="lt-LT" sz="2000" b="1" dirty="0">
                <a:latin typeface="Lato" panose="020F0502020204030203" pitchFamily="34" charset="0"/>
                <a:ea typeface="Lato" panose="020F0502020204030203" pitchFamily="34" charset="0"/>
                <a:cs typeface="Lato" panose="020F0502020204030203" pitchFamily="34" charset="0"/>
              </a:rPr>
              <a:t>Iš viso sugeneruoti 29 068 nuorodų paspaudimai</a:t>
            </a:r>
            <a:r>
              <a:rPr lang="lt-LT" sz="2000" dirty="0">
                <a:latin typeface="Lato" panose="020F0502020204030203" pitchFamily="34" charset="0"/>
                <a:ea typeface="Lato" panose="020F0502020204030203" pitchFamily="34" charset="0"/>
                <a:cs typeface="Lato" panose="020F0502020204030203" pitchFamily="34" charset="0"/>
              </a:rPr>
              <a:t>. </a:t>
            </a:r>
          </a:p>
          <a:p>
            <a:pPr marL="342900" indent="-342900">
              <a:lnSpc>
                <a:spcPct val="150000"/>
              </a:lnSpc>
              <a:buFont typeface="Wingdings" panose="05000000000000000000" pitchFamily="2" charset="2"/>
              <a:buChar char="v"/>
            </a:pPr>
            <a:r>
              <a:rPr lang="lt-LT" sz="2000" b="1" dirty="0">
                <a:latin typeface="Lato" panose="020F0502020204030203" pitchFamily="34" charset="0"/>
                <a:ea typeface="Lato" panose="020F0502020204030203" pitchFamily="34" charset="0"/>
                <a:cs typeface="Lato" panose="020F0502020204030203" pitchFamily="34" charset="0"/>
              </a:rPr>
              <a:t>Apie socialinę iniciatyvą kalbėta laidoje „</a:t>
            </a:r>
            <a:r>
              <a:rPr lang="lt-LT" sz="2000" b="1" dirty="0" err="1">
                <a:latin typeface="Lato" panose="020F0502020204030203" pitchFamily="34" charset="0"/>
                <a:ea typeface="Lato" panose="020F0502020204030203" pitchFamily="34" charset="0"/>
                <a:cs typeface="Lato" panose="020F0502020204030203" pitchFamily="34" charset="0"/>
              </a:rPr>
              <a:t>Delfi</a:t>
            </a:r>
            <a:r>
              <a:rPr lang="lt-LT" sz="2000" b="1" dirty="0">
                <a:latin typeface="Lato" panose="020F0502020204030203" pitchFamily="34" charset="0"/>
                <a:ea typeface="Lato" panose="020F0502020204030203" pitchFamily="34" charset="0"/>
                <a:cs typeface="Lato" panose="020F0502020204030203" pitchFamily="34" charset="0"/>
              </a:rPr>
              <a:t> diena“, rašyta naujienų portaluose. Interviu su VPT vadovu šia tema pasirodė LRT televizijoje bei radijo laidoje.</a:t>
            </a:r>
          </a:p>
          <a:p>
            <a:pPr marL="342900" indent="-342900">
              <a:lnSpc>
                <a:spcPct val="150000"/>
              </a:lnSpc>
              <a:buFont typeface="Wingdings" panose="05000000000000000000" pitchFamily="2" charset="2"/>
              <a:buChar char="v"/>
            </a:pPr>
            <a:r>
              <a:rPr lang="lt-LT" sz="2000" b="1" dirty="0">
                <a:effectLst/>
                <a:latin typeface="Lato" panose="020F0502020204030203" pitchFamily="34" charset="0"/>
                <a:ea typeface="Lato" panose="020F0502020204030203" pitchFamily="34" charset="0"/>
                <a:cs typeface="Lato" panose="020F0502020204030203" pitchFamily="34" charset="0"/>
              </a:rPr>
              <a:t>Pateiktos vertinimo išvados bei rekomendacijos ir įpareigojimai pašalinti pažaidimus, taikyti sankcijas teikėjams. Išvadų nuorodos su pranešimu spaudai išsiųstos 17-os savivaldybių naujienų portalams.</a:t>
            </a:r>
          </a:p>
          <a:p>
            <a:pPr marL="342900" indent="-342900">
              <a:lnSpc>
                <a:spcPct val="150000"/>
              </a:lnSpc>
              <a:buFont typeface="Wingdings" panose="05000000000000000000" pitchFamily="2" charset="2"/>
              <a:buChar char="v"/>
            </a:pPr>
            <a:r>
              <a:rPr lang="lt-LT" sz="2000" b="1" kern="100" dirty="0">
                <a:effectLst/>
                <a:latin typeface="Lato" panose="020F0502020204030203" pitchFamily="34" charset="0"/>
                <a:ea typeface="Lato" panose="020F0502020204030203" pitchFamily="34" charset="0"/>
                <a:cs typeface="Lato" panose="020F0502020204030203" pitchFamily="34" charset="0"/>
              </a:rPr>
              <a:t>Tarnyba maitinimo sutarčių kontrolės klausimais susitiko su Vilniaus miesto, Kauno miesto, Šilutės raj., Tauragės raj., Kaišiadorių raj., Jonavos raj., Klaipėdos miesto ir Skuodo raj. savivaldybių merais ir administracijų  atstovais (ketinama susitikti su likusių tikrintų savivaldybių atstovais)</a:t>
            </a:r>
            <a:r>
              <a:rPr lang="lt-LT" sz="2000" kern="100" dirty="0">
                <a:effectLst/>
                <a:latin typeface="Lato" panose="020F0502020204030203" pitchFamily="34" charset="0"/>
                <a:ea typeface="Lato" panose="020F0502020204030203" pitchFamily="34" charset="0"/>
                <a:cs typeface="Lato" panose="020F0502020204030203" pitchFamily="34" charset="0"/>
              </a:rPr>
              <a:t>. </a:t>
            </a:r>
          </a:p>
          <a:p>
            <a:pPr>
              <a:lnSpc>
                <a:spcPct val="150000"/>
              </a:lnSpc>
            </a:pPr>
            <a:endParaRPr lang="lt-LT" sz="2000" dirty="0">
              <a:effectLst/>
              <a:latin typeface="Lato" panose="020F0502020204030203" pitchFamily="34" charset="0"/>
              <a:ea typeface="Lato" panose="020F0502020204030203" pitchFamily="34" charset="0"/>
              <a:cs typeface="Lato" panose="020F0502020204030203" pitchFamily="34" charset="0"/>
            </a:endParaRPr>
          </a:p>
          <a:p>
            <a:pPr>
              <a:lnSpc>
                <a:spcPct val="150000"/>
              </a:lnSpc>
            </a:pPr>
            <a:endParaRPr lang="lt-LT" sz="2000" b="1" kern="0" spc="31" dirty="0">
              <a:solidFill>
                <a:srgbClr val="000000">
                  <a:alpha val="80000"/>
                </a:srgbClr>
              </a:solidFill>
              <a:latin typeface="Lato" pitchFamily="34" charset="0"/>
              <a:ea typeface="Lato" pitchFamily="34" charset="-122"/>
              <a:cs typeface="Lato" pitchFamily="34" charset="-120"/>
            </a:endParaRPr>
          </a:p>
        </p:txBody>
      </p:sp>
    </p:spTree>
    <p:extLst>
      <p:ext uri="{BB962C8B-B14F-4D97-AF65-F5344CB8AC3E}">
        <p14:creationId xmlns:p14="http://schemas.microsoft.com/office/powerpoint/2010/main" val="812263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CA97676-FC4D-AA19-EBF5-DD590E81A498}"/>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39E868C1-DF1C-98AB-BD9B-B4E4B4F04B6C}"/>
              </a:ext>
            </a:extLst>
          </p:cNvPr>
          <p:cNvSpPr/>
          <p:nvPr/>
        </p:nvSpPr>
        <p:spPr>
          <a:xfrm>
            <a:off x="0" y="2827"/>
            <a:ext cx="12188955" cy="816039"/>
          </a:xfrm>
          <a:prstGeom prst="rect">
            <a:avLst/>
          </a:prstGeom>
          <a:solidFill>
            <a:srgbClr val="F1B434"/>
          </a:solidFill>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black"/>
                </a:solidFill>
                <a:effectLst/>
                <a:uLnTx/>
                <a:uFillTx/>
                <a:latin typeface="Arial"/>
                <a:ea typeface="+mn-ea"/>
                <a:cs typeface="+mn-cs"/>
              </a:rPr>
              <a:t>VPT veiksmai ir iniciatyvos, rezultatai (II)</a:t>
            </a:r>
          </a:p>
        </p:txBody>
      </p:sp>
      <p:sp>
        <p:nvSpPr>
          <p:cNvPr id="3" name="Object 2">
            <a:extLst>
              <a:ext uri="{FF2B5EF4-FFF2-40B4-BE49-F238E27FC236}">
                <a16:creationId xmlns:a16="http://schemas.microsoft.com/office/drawing/2014/main" id="{7CEA1B4D-39C2-8354-8B38-EB5222201F6C}"/>
              </a:ext>
            </a:extLst>
          </p:cNvPr>
          <p:cNvSpPr/>
          <p:nvPr/>
        </p:nvSpPr>
        <p:spPr>
          <a:xfrm>
            <a:off x="476131" y="414234"/>
            <a:ext cx="11479308" cy="404632"/>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endPar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endParaRPr>
          </a:p>
        </p:txBody>
      </p:sp>
      <p:sp>
        <p:nvSpPr>
          <p:cNvPr id="4" name="Object 3">
            <a:extLst>
              <a:ext uri="{FF2B5EF4-FFF2-40B4-BE49-F238E27FC236}">
                <a16:creationId xmlns:a16="http://schemas.microsoft.com/office/drawing/2014/main" id="{143A536A-1188-6F58-72EA-0EEED749EE68}"/>
              </a:ext>
            </a:extLst>
          </p:cNvPr>
          <p:cNvSpPr/>
          <p:nvPr/>
        </p:nvSpPr>
        <p:spPr>
          <a:xfrm>
            <a:off x="331150" y="818866"/>
            <a:ext cx="11526653" cy="5624901"/>
          </a:xfrm>
          <a:prstGeom prst="rect">
            <a:avLst/>
          </a:prstGeom>
          <a:noFill/>
          <a:ln>
            <a:solidFill>
              <a:srgbClr val="00B050"/>
            </a:solidFill>
          </a:ln>
        </p:spPr>
        <p:txBody>
          <a:bodyPr wrap="square" lIns="0" tIns="0" rIns="0" bIns="0" rtlCol="0" anchor="t"/>
          <a:lstStyle/>
          <a:p>
            <a:pPr algn="ctr">
              <a:lnSpc>
                <a:spcPct val="150000"/>
              </a:lnSpc>
            </a:pPr>
            <a:r>
              <a:rPr lang="lt-LT" sz="2000" b="1" kern="0" spc="31" dirty="0">
                <a:solidFill>
                  <a:schemeClr val="accent6">
                    <a:lumMod val="75000"/>
                    <a:alpha val="80000"/>
                  </a:schemeClr>
                </a:solidFill>
                <a:latin typeface="Lato" panose="020F0502020204030203" pitchFamily="34" charset="0"/>
                <a:ea typeface="Lato" panose="020F0502020204030203" pitchFamily="34" charset="0"/>
                <a:cs typeface="Lato" panose="020F0502020204030203" pitchFamily="34" charset="0"/>
              </a:rPr>
              <a:t>Nuo 2025 10 01  iki 2026 02 10  VPT gavo 49 tėvų skundus dėl galimų pažeidimų 32 mokyklose</a:t>
            </a:r>
          </a:p>
          <a:p>
            <a:pPr marL="342900" indent="-342900">
              <a:lnSpc>
                <a:spcPct val="150000"/>
              </a:lnSpc>
              <a:buFont typeface="Wingdings" panose="05000000000000000000" pitchFamily="2" charset="2"/>
              <a:buChar char="§"/>
            </a:pPr>
            <a:r>
              <a:rPr lang="lt-LT" sz="2000" b="1" dirty="0">
                <a:effectLst/>
                <a:latin typeface="Lato" panose="020F0502020204030203" pitchFamily="34" charset="0"/>
                <a:ea typeface="Lato" panose="020F0502020204030203" pitchFamily="34" charset="0"/>
                <a:cs typeface="Lato" panose="020F0502020204030203" pitchFamily="34" charset="0"/>
              </a:rPr>
              <a:t>Į 2026 m. tikrintinų mokyklų sąrašą pateko 7 ugdymo įstaigos</a:t>
            </a:r>
          </a:p>
          <a:p>
            <a:pPr marL="342900" indent="-342900">
              <a:lnSpc>
                <a:spcPct val="150000"/>
              </a:lnSpc>
              <a:buFont typeface="Wingdings" panose="05000000000000000000" pitchFamily="2" charset="2"/>
              <a:buChar char="§"/>
            </a:pPr>
            <a:r>
              <a:rPr lang="lt-LT" sz="2000" b="1" dirty="0">
                <a:effectLst/>
                <a:latin typeface="Lato" panose="020F0502020204030203" pitchFamily="34" charset="0"/>
                <a:ea typeface="Lato" panose="020F0502020204030203" pitchFamily="34" charset="0"/>
                <a:cs typeface="Lato" panose="020F0502020204030203" pitchFamily="34" charset="0"/>
              </a:rPr>
              <a:t>Suplanuota ir šiuo metu vykdomi prevenciniai tikrinimai 8 (aštuoniose) Vilniaus miesto mokyklose</a:t>
            </a:r>
          </a:p>
          <a:p>
            <a:pPr marL="342900" indent="-342900">
              <a:lnSpc>
                <a:spcPct val="150000"/>
              </a:lnSpc>
              <a:buFont typeface="Wingdings" panose="05000000000000000000" pitchFamily="2" charset="2"/>
              <a:buChar char="§"/>
            </a:pPr>
            <a:r>
              <a:rPr lang="lt-LT" sz="2000" b="1" kern="100" dirty="0">
                <a:latin typeface="Lato" panose="020F0502020204030203" pitchFamily="34" charset="0"/>
                <a:ea typeface="Lato" panose="020F0502020204030203" pitchFamily="34" charset="0"/>
                <a:cs typeface="Lato" panose="020F0502020204030203" pitchFamily="34" charset="0"/>
              </a:rPr>
              <a:t>Dėl 4 </a:t>
            </a:r>
            <a:r>
              <a:rPr lang="lt-LT" sz="2000" b="1" kern="100" dirty="0">
                <a:effectLst/>
                <a:latin typeface="Lato" panose="020F0502020204030203" pitchFamily="34" charset="0"/>
                <a:ea typeface="Lato" panose="020F0502020204030203" pitchFamily="34" charset="0"/>
                <a:cs typeface="Lato" panose="020F0502020204030203" pitchFamily="34" charset="0"/>
              </a:rPr>
              <a:t>skundų bendradarbiaujama su savivaldybių administracijų ir pačių mokyklų atstovais</a:t>
            </a:r>
          </a:p>
          <a:p>
            <a:pPr marL="342900" indent="-342900">
              <a:lnSpc>
                <a:spcPct val="150000"/>
              </a:lnSpc>
              <a:buFont typeface="Wingdings" panose="05000000000000000000" pitchFamily="2" charset="2"/>
              <a:buChar char="§"/>
            </a:pPr>
            <a:endParaRPr lang="lt-LT" sz="2000" b="1" kern="100" dirty="0">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50000"/>
              </a:lnSpc>
              <a:buFont typeface="Wingdings" panose="05000000000000000000" pitchFamily="2" charset="2"/>
              <a:buChar char="§"/>
            </a:pPr>
            <a:endParaRPr lang="lt-LT" sz="2000" b="1" dirty="0">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50000"/>
              </a:lnSpc>
              <a:buFont typeface="Wingdings" panose="05000000000000000000" pitchFamily="2" charset="2"/>
              <a:buChar char="§"/>
            </a:pPr>
            <a:endParaRPr lang="lt-LT" sz="2000" b="1" kern="0" spc="31" dirty="0">
              <a:solidFill>
                <a:srgbClr val="000000">
                  <a:alpha val="80000"/>
                </a:srgbClr>
              </a:solidFill>
              <a:latin typeface="Lato" panose="020F0502020204030203" pitchFamily="34" charset="0"/>
              <a:ea typeface="Lato" panose="020F0502020204030203" pitchFamily="34" charset="0"/>
              <a:cs typeface="Lato" panose="020F0502020204030203" pitchFamily="34" charset="0"/>
            </a:endParaRPr>
          </a:p>
        </p:txBody>
      </p:sp>
      <p:graphicFrame>
        <p:nvGraphicFramePr>
          <p:cNvPr id="23" name="Diagrama 22">
            <a:extLst>
              <a:ext uri="{FF2B5EF4-FFF2-40B4-BE49-F238E27FC236}">
                <a16:creationId xmlns:a16="http://schemas.microsoft.com/office/drawing/2014/main" id="{D9BE0752-A068-00F1-D2C3-C31284F5BE75}"/>
              </a:ext>
            </a:extLst>
          </p:cNvPr>
          <p:cNvGraphicFramePr/>
          <p:nvPr>
            <p:extLst>
              <p:ext uri="{D42A27DB-BD31-4B8C-83A1-F6EECF244321}">
                <p14:modId xmlns:p14="http://schemas.microsoft.com/office/powerpoint/2010/main" val="1837827028"/>
              </p:ext>
            </p:extLst>
          </p:nvPr>
        </p:nvGraphicFramePr>
        <p:xfrm>
          <a:off x="2729753" y="2850776"/>
          <a:ext cx="6529954" cy="355891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69543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3EEBE669-569E-0CCE-5168-47F7294238E3}"/>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5682A9B6-9DDE-0145-2CF9-DEA24E5C9C72}"/>
              </a:ext>
            </a:extLst>
          </p:cNvPr>
          <p:cNvSpPr/>
          <p:nvPr/>
        </p:nvSpPr>
        <p:spPr>
          <a:xfrm>
            <a:off x="0" y="2827"/>
            <a:ext cx="12188955" cy="1228418"/>
          </a:xfrm>
          <a:prstGeom prst="rect">
            <a:avLst/>
          </a:prstGeom>
          <a:solidFill>
            <a:srgbClr val="F1B434"/>
          </a:solidFill>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black"/>
                </a:solidFill>
                <a:effectLst/>
                <a:uLnTx/>
                <a:uFillTx/>
                <a:latin typeface="Arial"/>
                <a:ea typeface="+mn-ea"/>
                <a:cs typeface="+mn-cs"/>
              </a:rPr>
              <a:t>VPT veiksmai ir iniciatyvos, rezultatai (III)</a:t>
            </a:r>
          </a:p>
        </p:txBody>
      </p:sp>
      <p:sp>
        <p:nvSpPr>
          <p:cNvPr id="3" name="Object 2">
            <a:extLst>
              <a:ext uri="{FF2B5EF4-FFF2-40B4-BE49-F238E27FC236}">
                <a16:creationId xmlns:a16="http://schemas.microsoft.com/office/drawing/2014/main" id="{22C0F191-B195-87B7-5660-00EBB997AFF0}"/>
              </a:ext>
            </a:extLst>
          </p:cNvPr>
          <p:cNvSpPr/>
          <p:nvPr/>
        </p:nvSpPr>
        <p:spPr>
          <a:xfrm>
            <a:off x="476131" y="414234"/>
            <a:ext cx="11479308" cy="404632"/>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endPar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endParaRPr>
          </a:p>
        </p:txBody>
      </p:sp>
      <p:sp>
        <p:nvSpPr>
          <p:cNvPr id="4" name="Object 3">
            <a:extLst>
              <a:ext uri="{FF2B5EF4-FFF2-40B4-BE49-F238E27FC236}">
                <a16:creationId xmlns:a16="http://schemas.microsoft.com/office/drawing/2014/main" id="{89AFED7B-37EA-660E-12C7-8A30872A896C}"/>
              </a:ext>
            </a:extLst>
          </p:cNvPr>
          <p:cNvSpPr/>
          <p:nvPr/>
        </p:nvSpPr>
        <p:spPr>
          <a:xfrm>
            <a:off x="283907" y="1230272"/>
            <a:ext cx="11671532" cy="5426021"/>
          </a:xfrm>
          <a:prstGeom prst="rect">
            <a:avLst/>
          </a:prstGeom>
          <a:solidFill>
            <a:schemeClr val="tx2">
              <a:lumMod val="20000"/>
              <a:lumOff val="80000"/>
            </a:schemeClr>
          </a:solidFill>
          <a:ln>
            <a:solidFill>
              <a:srgbClr val="00B050"/>
            </a:solidFill>
          </a:ln>
        </p:spPr>
        <p:txBody>
          <a:bodyPr wrap="square" lIns="0" tIns="0" rIns="0" bIns="0" rtlCol="0" anchor="t"/>
          <a:lstStyle/>
          <a:p>
            <a:pPr>
              <a:lnSpc>
                <a:spcPct val="115000"/>
              </a:lnSpc>
              <a:spcAft>
                <a:spcPts val="800"/>
              </a:spcAft>
            </a:pPr>
            <a:r>
              <a:rPr lang="lt-LT" sz="2000" b="1" kern="100" dirty="0">
                <a:effectLst/>
                <a:latin typeface="Aptos" panose="020B0004020202020204" pitchFamily="34" charset="0"/>
                <a:ea typeface="Aptos" panose="020B0004020202020204" pitchFamily="34" charset="0"/>
                <a:cs typeface="Times New Roman" panose="02020603050405020304" pitchFamily="18" charset="0"/>
              </a:rPr>
              <a:t>       VPT tęsiami veiksmai:</a:t>
            </a:r>
          </a:p>
          <a:p>
            <a:pPr marL="342900" indent="-342900">
              <a:lnSpc>
                <a:spcPct val="150000"/>
              </a:lnSpc>
              <a:buFont typeface="Wingdings" panose="05000000000000000000" pitchFamily="2" charset="2"/>
              <a:buChar char="Ø"/>
            </a:pPr>
            <a:r>
              <a:rPr lang="lt-LT" sz="2000" dirty="0">
                <a:latin typeface="Aptos" panose="020B0004020202020204" pitchFamily="34" charset="0"/>
                <a:ea typeface="Aptos" panose="020B0004020202020204" pitchFamily="34" charset="0"/>
                <a:cs typeface="Times New Roman" panose="02020603050405020304" pitchFamily="18" charset="0"/>
              </a:rPr>
              <a:t>Atliekama tolesnė VPT rekomendacijų ir įpareigojimų vykdymo stebėsena</a:t>
            </a:r>
          </a:p>
          <a:p>
            <a:pPr marL="342900" indent="-342900">
              <a:lnSpc>
                <a:spcPct val="150000"/>
              </a:lnSpc>
              <a:buFont typeface="Wingdings" panose="05000000000000000000" pitchFamily="2" charset="2"/>
              <a:buChar char="Ø"/>
            </a:pPr>
            <a:r>
              <a:rPr lang="lt-LT" sz="2000" dirty="0">
                <a:latin typeface="Aptos" panose="020B0004020202020204" pitchFamily="34" charset="0"/>
                <a:ea typeface="Aptos" panose="020B0004020202020204" pitchFamily="34" charset="0"/>
                <a:cs typeface="Times New Roman" panose="02020603050405020304" pitchFamily="18" charset="0"/>
              </a:rPr>
              <a:t>Parengtas ir visoms ugdymo įstaigoms išsiųstas dažniausiai pasitaikančių pažeidimų sąrašas ir rekomendacijos</a:t>
            </a:r>
            <a:r>
              <a:rPr lang="lt-LT" sz="2000" dirty="0">
                <a:effectLst/>
                <a:latin typeface="Aptos" panose="020B0004020202020204" pitchFamily="34" charset="0"/>
                <a:ea typeface="Aptos" panose="020B0004020202020204" pitchFamily="34" charset="0"/>
                <a:cs typeface="Times New Roman" panose="02020603050405020304" pitchFamily="18" charset="0"/>
              </a:rPr>
              <a:t> raginant</a:t>
            </a:r>
            <a:r>
              <a:rPr lang="pt-PT" sz="2000" dirty="0">
                <a:effectLst/>
                <a:latin typeface="Aptos" panose="020B0004020202020204" pitchFamily="34" charset="0"/>
                <a:ea typeface="Aptos" panose="020B0004020202020204" pitchFamily="34" charset="0"/>
                <a:cs typeface="Times New Roman" panose="02020603050405020304" pitchFamily="18" charset="0"/>
              </a:rPr>
              <a:t> skirti didesnį dėmesį sudarytų Sutarčių sąlygų tinkamam išpildymui ir atsakingai vykdyti jų priežiū</a:t>
            </a:r>
            <a:r>
              <a:rPr lang="lt-LT" sz="2000" dirty="0">
                <a:effectLst/>
                <a:latin typeface="Aptos" panose="020B0004020202020204" pitchFamily="34" charset="0"/>
                <a:ea typeface="Aptos" panose="020B0004020202020204" pitchFamily="34" charset="0"/>
                <a:cs typeface="Times New Roman" panose="02020603050405020304" pitchFamily="18" charset="0"/>
              </a:rPr>
              <a:t>rą</a:t>
            </a:r>
          </a:p>
          <a:p>
            <a:pPr marL="342900" indent="-342900">
              <a:lnSpc>
                <a:spcPct val="150000"/>
              </a:lnSpc>
              <a:buFont typeface="Wingdings" panose="05000000000000000000" pitchFamily="2" charset="2"/>
              <a:buChar char="Ø"/>
            </a:pPr>
            <a:r>
              <a:rPr lang="lt-LT" sz="2000" dirty="0">
                <a:effectLst/>
                <a:latin typeface="Aptos" panose="020B0004020202020204" pitchFamily="34" charset="0"/>
                <a:ea typeface="Aptos" panose="020B0004020202020204" pitchFamily="34" charset="0"/>
                <a:cs typeface="Times New Roman" panose="02020603050405020304" pitchFamily="18" charset="0"/>
              </a:rPr>
              <a:t>Kreipiamasi į s</a:t>
            </a:r>
            <a:r>
              <a:rPr lang="pt-PT" sz="2000" dirty="0">
                <a:effectLst/>
                <a:latin typeface="Aptos" panose="020B0004020202020204" pitchFamily="34" charset="0"/>
                <a:ea typeface="Aptos" panose="020B0004020202020204" pitchFamily="34" charset="0"/>
                <a:cs typeface="Times New Roman" panose="02020603050405020304" pitchFamily="18" charset="0"/>
              </a:rPr>
              <a:t>avivaldybių administracij</a:t>
            </a:r>
            <a:r>
              <a:rPr lang="lt-LT" sz="2000" dirty="0" err="1">
                <a:effectLst/>
                <a:latin typeface="Aptos" panose="020B0004020202020204" pitchFamily="34" charset="0"/>
                <a:ea typeface="Aptos" panose="020B0004020202020204" pitchFamily="34" charset="0"/>
                <a:cs typeface="Times New Roman" panose="02020603050405020304" pitchFamily="18" charset="0"/>
              </a:rPr>
              <a:t>as</a:t>
            </a:r>
            <a:r>
              <a:rPr lang="pt-PT" sz="2000" dirty="0">
                <a:effectLst/>
                <a:latin typeface="Aptos" panose="020B0004020202020204" pitchFamily="34" charset="0"/>
                <a:ea typeface="Aptos" panose="020B0004020202020204" pitchFamily="34" charset="0"/>
                <a:cs typeface="Times New Roman" panose="02020603050405020304" pitchFamily="18" charset="0"/>
              </a:rPr>
              <a:t> </a:t>
            </a:r>
            <a:r>
              <a:rPr lang="lt-LT" sz="2000" dirty="0">
                <a:effectLst/>
                <a:latin typeface="Aptos" panose="020B0004020202020204" pitchFamily="34" charset="0"/>
                <a:ea typeface="Aptos" panose="020B0004020202020204" pitchFamily="34" charset="0"/>
                <a:cs typeface="Times New Roman" panose="02020603050405020304" pitchFamily="18" charset="0"/>
              </a:rPr>
              <a:t>ir rekomenduojama </a:t>
            </a:r>
            <a:r>
              <a:rPr lang="pt-PT" sz="2000" dirty="0">
                <a:effectLst/>
                <a:latin typeface="Aptos" panose="020B0004020202020204" pitchFamily="34" charset="0"/>
                <a:ea typeface="Aptos" panose="020B0004020202020204" pitchFamily="34" charset="0"/>
                <a:cs typeface="Times New Roman" panose="02020603050405020304" pitchFamily="18" charset="0"/>
              </a:rPr>
              <a:t>aktyviai įsitraukti į maitinimo paslaugų teikimo procesą, tiek teikiant ugdymo įstaigoms reikiamą teisinę pagalbą</a:t>
            </a:r>
            <a:r>
              <a:rPr lang="lt-LT" sz="2000" dirty="0">
                <a:effectLst/>
                <a:latin typeface="Aptos" panose="020B0004020202020204" pitchFamily="34" charset="0"/>
                <a:ea typeface="Aptos" panose="020B0004020202020204" pitchFamily="34" charset="0"/>
                <a:cs typeface="Times New Roman" panose="02020603050405020304" pitchFamily="18" charset="0"/>
              </a:rPr>
              <a:t>, tiek bendraujant su tiekėjais</a:t>
            </a:r>
          </a:p>
          <a:p>
            <a:pPr marL="342900" indent="-342900">
              <a:lnSpc>
                <a:spcPct val="150000"/>
              </a:lnSpc>
              <a:buFont typeface="Wingdings" panose="05000000000000000000" pitchFamily="2" charset="2"/>
              <a:buChar char="Ø"/>
            </a:pPr>
            <a:r>
              <a:rPr lang="lt-LT" sz="2000" dirty="0">
                <a:latin typeface="Aptos" panose="020B0004020202020204" pitchFamily="34" charset="0"/>
                <a:ea typeface="Aptos" panose="020B0004020202020204" pitchFamily="34" charset="0"/>
                <a:cs typeface="Times New Roman" panose="02020603050405020304" pitchFamily="18" charset="0"/>
              </a:rPr>
              <a:t>Bendradarbiaujama su VšĮ CPO LT, teikiamos pastabos, įžvalgos dėl DPS maitinimo modulio keitimo</a:t>
            </a:r>
          </a:p>
          <a:p>
            <a:pPr marL="342900" indent="-342900">
              <a:lnSpc>
                <a:spcPct val="150000"/>
              </a:lnSpc>
              <a:buFont typeface="Wingdings" panose="05000000000000000000" pitchFamily="2" charset="2"/>
              <a:buChar char="Ø"/>
            </a:pPr>
            <a:r>
              <a:rPr lang="lt-LT" sz="2000" dirty="0">
                <a:latin typeface="Aptos" panose="020B0004020202020204" pitchFamily="34" charset="0"/>
                <a:ea typeface="Aptos" panose="020B0004020202020204" pitchFamily="34" charset="0"/>
                <a:cs typeface="Times New Roman" panose="02020603050405020304" pitchFamily="18" charset="0"/>
              </a:rPr>
              <a:t>Bendradarbiaujama su savivaldybėmis, teikiama metodinė pagalba</a:t>
            </a:r>
          </a:p>
          <a:p>
            <a:pPr marL="342900" indent="-342900">
              <a:lnSpc>
                <a:spcPct val="150000"/>
              </a:lnSpc>
              <a:buFont typeface="Wingdings" panose="05000000000000000000" pitchFamily="2" charset="2"/>
              <a:buChar char="Ø"/>
            </a:pPr>
            <a:r>
              <a:rPr lang="lt-LT" sz="2000" dirty="0">
                <a:effectLst/>
                <a:latin typeface="Aptos" panose="020B0004020202020204" pitchFamily="34" charset="0"/>
                <a:ea typeface="Aptos" panose="020B0004020202020204" pitchFamily="34" charset="0"/>
                <a:cs typeface="Times New Roman" panose="02020603050405020304" pitchFamily="18" charset="0"/>
              </a:rPr>
              <a:t>Tęsiami VPT susitikimai  maitinimo sutarčių kontrolės klausimais su  savivaldybių merais ir administracijų  atstovais. </a:t>
            </a:r>
          </a:p>
          <a:p>
            <a:pPr marL="342900" indent="-342900">
              <a:lnSpc>
                <a:spcPct val="150000"/>
              </a:lnSpc>
              <a:buFont typeface="Wingdings" panose="05000000000000000000" pitchFamily="2" charset="2"/>
              <a:buChar char="Ø"/>
            </a:pPr>
            <a:endParaRPr lang="lt-LT" sz="20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endParaRPr lang="lt-LT" sz="20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endParaRPr lang="lt-LT" sz="2000" dirty="0">
              <a:effectLst/>
              <a:latin typeface="Aptos" panose="020B0004020202020204" pitchFamily="34" charset="0"/>
              <a:ea typeface="Aptos" panose="020B000402020202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endParaRPr lang="lt-LT" sz="2000" kern="0" spc="31" dirty="0">
              <a:solidFill>
                <a:srgbClr val="000000">
                  <a:alpha val="80000"/>
                </a:srgbClr>
              </a:solidFill>
              <a:latin typeface="Lato" panose="020F0502020204030203" pitchFamily="34" charset="0"/>
              <a:ea typeface="Lato" panose="020F0502020204030203" pitchFamily="34" charset="0"/>
              <a:cs typeface="Lato" panose="020F0502020204030203" pitchFamily="34" charset="0"/>
            </a:endParaRPr>
          </a:p>
          <a:p>
            <a:pPr marL="342900" indent="-342900">
              <a:lnSpc>
                <a:spcPct val="150000"/>
              </a:lnSpc>
              <a:buFont typeface="Wingdings" panose="05000000000000000000" pitchFamily="2" charset="2"/>
              <a:buChar char="q"/>
            </a:pPr>
            <a:endParaRPr lang="lt-LT" sz="2000" b="1" kern="0" spc="31" dirty="0">
              <a:solidFill>
                <a:srgbClr val="000000">
                  <a:alpha val="80000"/>
                </a:srgbClr>
              </a:solidFill>
              <a:latin typeface="Lato" pitchFamily="34" charset="0"/>
              <a:ea typeface="Lato" pitchFamily="34" charset="-122"/>
              <a:cs typeface="Lato" pitchFamily="34" charset="-120"/>
            </a:endParaRPr>
          </a:p>
        </p:txBody>
      </p:sp>
    </p:spTree>
    <p:extLst>
      <p:ext uri="{BB962C8B-B14F-4D97-AF65-F5344CB8AC3E}">
        <p14:creationId xmlns:p14="http://schemas.microsoft.com/office/powerpoint/2010/main" val="1465587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49">
    <p:bg>
      <p:bgPr>
        <a:solidFill>
          <a:srgbClr val="F1B434"/>
        </a:solidFill>
        <a:effectLst/>
      </p:bgPr>
    </p:bg>
    <p:spTree>
      <p:nvGrpSpPr>
        <p:cNvPr id="1" name=""/>
        <p:cNvGrpSpPr/>
        <p:nvPr/>
      </p:nvGrpSpPr>
      <p:grpSpPr>
        <a:xfrm>
          <a:off x="0" y="0"/>
          <a:ext cx="0" cy="0"/>
          <a:chOff x="0" y="0"/>
          <a:chExt cx="0" cy="0"/>
        </a:xfrm>
      </p:grpSpPr>
      <p:sp>
        <p:nvSpPr>
          <p:cNvPr id="2" name="Object 1"/>
          <p:cNvSpPr/>
          <p:nvPr/>
        </p:nvSpPr>
        <p:spPr>
          <a:xfrm>
            <a:off x="476131" y="3428143"/>
            <a:ext cx="11246213" cy="2961534"/>
          </a:xfrm>
          <a:prstGeom prst="rect">
            <a:avLst/>
          </a:prstGeom>
          <a:solidFill>
            <a:srgbClr val="FFFFFF"/>
          </a:solidFill>
        </p:spPr>
        <p:txBody>
          <a:bodyPr/>
          <a:lstStyle/>
          <a:p>
            <a:endParaRPr lang="lt-LT"/>
          </a:p>
        </p:txBody>
      </p:sp>
      <p:pic>
        <p:nvPicPr>
          <p:cNvPr id="3" name="Object 2" descr="preencoded.png"/>
          <p:cNvPicPr>
            <a:picLocks noChangeAspect="1"/>
          </p:cNvPicPr>
          <p:nvPr/>
        </p:nvPicPr>
        <p:blipFill>
          <a:blip r:embed="rId3"/>
          <a:srcRect l="-185160" t="-17798" r="-185160" b="-17798"/>
          <a:stretch/>
        </p:blipFill>
        <p:spPr>
          <a:xfrm>
            <a:off x="476131" y="3428143"/>
            <a:ext cx="11246213" cy="2961534"/>
          </a:xfrm>
          <a:prstGeom prst="rect">
            <a:avLst/>
          </a:prstGeom>
        </p:spPr>
      </p:pic>
      <p:sp>
        <p:nvSpPr>
          <p:cNvPr id="4" name="Object 3"/>
          <p:cNvSpPr/>
          <p:nvPr/>
        </p:nvSpPr>
        <p:spPr>
          <a:xfrm>
            <a:off x="654132" y="1535522"/>
            <a:ext cx="10880683" cy="608456"/>
          </a:xfrm>
          <a:prstGeom prst="rect">
            <a:avLst/>
          </a:prstGeom>
          <a:noFill/>
        </p:spPr>
        <p:txBody>
          <a:bodyPr wrap="square" lIns="0" tIns="0" rIns="0" bIns="0" rtlCol="0" anchor="t"/>
          <a:lstStyle/>
          <a:p>
            <a:pPr algn="ctr">
              <a:lnSpc>
                <a:spcPts val="4793"/>
              </a:lnSpc>
              <a:buNone/>
            </a:pPr>
            <a:r>
              <a:rPr lang="lt-LT" sz="4500" b="1" dirty="0">
                <a:solidFill>
                  <a:srgbClr val="0F3332"/>
                </a:solidFill>
                <a:latin typeface="Roboto" pitchFamily="34" charset="0"/>
                <a:ea typeface="Roboto" pitchFamily="34" charset="-122"/>
                <a:cs typeface="Roboto" pitchFamily="34" charset="-120"/>
              </a:rPr>
              <a:t>Ačiū</a:t>
            </a:r>
            <a:r>
              <a:rPr lang="en-US" sz="4500" b="1" dirty="0">
                <a:solidFill>
                  <a:srgbClr val="0F3332"/>
                </a:solidFill>
                <a:latin typeface="Roboto" pitchFamily="34" charset="0"/>
                <a:ea typeface="Roboto" pitchFamily="34" charset="-122"/>
                <a:cs typeface="Roboto" pitchFamily="34" charset="-120"/>
              </a:rPr>
              <a:t>!</a:t>
            </a:r>
            <a:endParaRPr lang="lt-LT"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Props1.xml><?xml version="1.0" encoding="utf-8"?>
<ds:datastoreItem xmlns:ds="http://schemas.openxmlformats.org/officeDocument/2006/customXml" ds:itemID="{688FB588-3956-4AA8-9A16-5743311DE603}">
  <ds:schemaRefs>
    <ds:schemaRef ds:uri="http://schemas.microsoft.com/sharepoint/v3/contenttype/forms"/>
  </ds:schemaRefs>
</ds:datastoreItem>
</file>

<file path=customXml/itemProps2.xml><?xml version="1.0" encoding="utf-8"?>
<ds:datastoreItem xmlns:ds="http://schemas.openxmlformats.org/officeDocument/2006/customXml" ds:itemID="{FBA179DE-7624-435C-A601-210A329AFEFA}"/>
</file>

<file path=customXml/itemProps3.xml><?xml version="1.0" encoding="utf-8"?>
<ds:datastoreItem xmlns:ds="http://schemas.openxmlformats.org/officeDocument/2006/customXml" ds:itemID="{548DFCA5-88C4-4E96-8558-FF0795C13C6A}"/>
</file>

<file path=docProps/app.xml><?xml version="1.0" encoding="utf-8"?>
<Properties xmlns="http://schemas.openxmlformats.org/officeDocument/2006/extended-properties" xmlns:vt="http://schemas.openxmlformats.org/officeDocument/2006/docPropsVTypes">
  <TotalTime>1609</TotalTime>
  <Words>1830</Words>
  <Application>Microsoft Office PowerPoint</Application>
  <PresentationFormat>Plačiaekranė</PresentationFormat>
  <Paragraphs>147</Paragraphs>
  <Slides>9</Slides>
  <Notes>9</Notes>
  <HiddenSlides>0</HiddenSlides>
  <MMClips>0</MMClips>
  <ScaleCrop>false</ScaleCrop>
  <HeadingPairs>
    <vt:vector size="6" baseType="variant">
      <vt:variant>
        <vt:lpstr>Naudojami šriftai</vt:lpstr>
      </vt:variant>
      <vt:variant>
        <vt:i4>7</vt:i4>
      </vt:variant>
      <vt:variant>
        <vt:lpstr>Tema</vt:lpstr>
      </vt:variant>
      <vt:variant>
        <vt:i4>1</vt:i4>
      </vt:variant>
      <vt:variant>
        <vt:lpstr>Skaidrių pavadinimai</vt:lpstr>
      </vt:variant>
      <vt:variant>
        <vt:i4>9</vt:i4>
      </vt:variant>
    </vt:vector>
  </HeadingPairs>
  <TitlesOfParts>
    <vt:vector size="17" baseType="lpstr">
      <vt:lpstr>Aptos</vt:lpstr>
      <vt:lpstr>Jost</vt:lpstr>
      <vt:lpstr>Arial</vt:lpstr>
      <vt:lpstr>Calibri</vt:lpstr>
      <vt:lpstr>Lato</vt:lpstr>
      <vt:lpstr>Roboto</vt:lpstr>
      <vt:lpstr>Wingdings</vt:lpstr>
      <vt:lpstr>Office Theme</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Company>Beautiful.ai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Public Procurement</dc:title>
  <dc:subject>Modern Public Procurement</dc:subject>
  <dc:creator>evelina.butkute-lazdauskiene@vpt.lt</dc:creator>
  <cp:lastModifiedBy>GEDRIMĖ Neringa</cp:lastModifiedBy>
  <cp:revision>28</cp:revision>
  <cp:lastPrinted>2026-03-17T10:01:11Z</cp:lastPrinted>
  <dcterms:created xsi:type="dcterms:W3CDTF">2024-09-12T11:40:00Z</dcterms:created>
  <dcterms:modified xsi:type="dcterms:W3CDTF">2026-03-17T10:01:36Z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0x01010030D9DBA0AD9F4678BDDB4D5C3B1BB0E200DC267EE0039D4D42B212B402AF75EC0F</vt:lpwstr>
  </property>
</Properties>
</file>