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6"/>
  </p:notesMasterIdLst>
  <p:sldIdLst>
    <p:sldId id="403" r:id="rId5"/>
    <p:sldId id="404" r:id="rId6"/>
    <p:sldId id="265" r:id="rId7"/>
    <p:sldId id="428" r:id="rId8"/>
    <p:sldId id="425" r:id="rId9"/>
    <p:sldId id="386" r:id="rId10"/>
    <p:sldId id="432" r:id="rId11"/>
    <p:sldId id="433" r:id="rId12"/>
    <p:sldId id="399" r:id="rId13"/>
    <p:sldId id="434" r:id="rId14"/>
    <p:sldId id="435" r:id="rId15"/>
  </p:sldIdLst>
  <p:sldSz cx="9144000" cy="5143500" type="screen16x9"/>
  <p:notesSz cx="6797675" cy="9926638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aldas Bernatavicius" initials="VB" lastIdx="0" clrIdx="0">
    <p:extLst>
      <p:ext uri="{19B8F6BF-5375-455C-9EA6-DF929625EA0E}">
        <p15:presenceInfo xmlns:p15="http://schemas.microsoft.com/office/powerpoint/2012/main" userId="S-1-5-21-1644491937-1202660629-1060284298-7202" providerId="AD"/>
      </p:ext>
    </p:extLst>
  </p:cmAuthor>
  <p:cmAuthor id="2" name="Gintarė Gylytė" initials="GG" lastIdx="5" clrIdx="1">
    <p:extLst>
      <p:ext uri="{19B8F6BF-5375-455C-9EA6-DF929625EA0E}">
        <p15:presenceInfo xmlns:p15="http://schemas.microsoft.com/office/powerpoint/2012/main" userId="S-1-5-21-1644491937-1202660629-1060284298-109369" providerId="AD"/>
      </p:ext>
    </p:extLst>
  </p:cmAuthor>
  <p:cmAuthor id="3" name="Laura Kuoraitė" initials="LK" lastIdx="28" clrIdx="2">
    <p:extLst>
      <p:ext uri="{19B8F6BF-5375-455C-9EA6-DF929625EA0E}">
        <p15:presenceInfo xmlns:p15="http://schemas.microsoft.com/office/powerpoint/2012/main" userId="Laura Kuoraitė" providerId="None"/>
      </p:ext>
    </p:extLst>
  </p:cmAuthor>
  <p:cmAuthor id="4" name="Ramune Bernotiene" initials="RB" lastIdx="10" clrIdx="3">
    <p:extLst>
      <p:ext uri="{19B8F6BF-5375-455C-9EA6-DF929625EA0E}">
        <p15:presenceInfo xmlns:p15="http://schemas.microsoft.com/office/powerpoint/2012/main" userId="Ramune Bernotiene" providerId="None"/>
      </p:ext>
    </p:extLst>
  </p:cmAuthor>
  <p:cmAuthor id="5" name="Windows User" initials="WU" lastIdx="4" clrIdx="4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CC"/>
    <a:srgbClr val="CCECFF"/>
    <a:srgbClr val="FFFFCC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62" autoAdjust="0"/>
    <p:restoredTop sz="78488" autoAdjust="0"/>
  </p:normalViewPr>
  <p:slideViewPr>
    <p:cSldViewPr>
      <p:cViewPr varScale="1">
        <p:scale>
          <a:sx n="60" d="100"/>
          <a:sy n="60" d="100"/>
        </p:scale>
        <p:origin x="1090" y="3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1" Type="http://schemas.openxmlformats.org/officeDocument/2006/relationships/slide" Target="slides/slide7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Centralizuoti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Sheet1!$A$2:$A$5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95</c:v>
                </c:pt>
                <c:pt idx="1">
                  <c:v>97.5</c:v>
                </c:pt>
                <c:pt idx="2">
                  <c:v>97</c:v>
                </c:pt>
                <c:pt idx="3">
                  <c:v>95.42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A10-465D-9A15-FD86CF56C6E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69"/>
        <c:axId val="513188696"/>
        <c:axId val="513190008"/>
      </c:barChart>
      <c:lineChart>
        <c:grouping val="stacke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Decentralizuoti </c:v>
                </c:pt>
              </c:strCache>
            </c:strRef>
          </c:tx>
          <c:spPr>
            <a:ln w="34925" cap="rnd">
              <a:solidFill>
                <a:schemeClr val="accent2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circle"/>
            <c:size val="6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 w="9525">
                <a:solidFill>
                  <a:schemeClr val="accent2"/>
                </a:solidFill>
                <a:round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Sheet1!$A$2:$A$5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5</c:v>
                </c:pt>
                <c:pt idx="1">
                  <c:v>2.5</c:v>
                </c:pt>
                <c:pt idx="2">
                  <c:v>3</c:v>
                </c:pt>
                <c:pt idx="3">
                  <c:v>4.58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A10-465D-9A15-FD86CF56C6E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13188696"/>
        <c:axId val="513190008"/>
      </c:lineChart>
      <c:catAx>
        <c:axId val="51318869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lt-LT"/>
                  <a:t>Metai </a:t>
                </a:r>
                <a:endParaRPr lang="en-US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lt-LT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513190008"/>
        <c:crosses val="autoZero"/>
        <c:auto val="1"/>
        <c:lblAlgn val="ctr"/>
        <c:lblOffset val="100"/>
        <c:noMultiLvlLbl val="0"/>
      </c:catAx>
      <c:valAx>
        <c:axId val="5131900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lt-LT"/>
                  <a:t>Procentai </a:t>
                </a:r>
                <a:endParaRPr lang="en-US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lt-LT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5131886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5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3A087FF-5D55-4C7C-B3B5-17C963380089}" type="doc">
      <dgm:prSet loTypeId="urn:microsoft.com/office/officeart/2005/8/layout/chevron2" loCatId="list" qsTypeId="urn:microsoft.com/office/officeart/2005/8/quickstyle/simple3" qsCatId="simple" csTypeId="urn:microsoft.com/office/officeart/2005/8/colors/accent3_1" csCatId="accent3" phldr="1"/>
      <dgm:spPr/>
      <dgm:t>
        <a:bodyPr/>
        <a:lstStyle/>
        <a:p>
          <a:endParaRPr lang="en-US"/>
        </a:p>
      </dgm:t>
    </dgm:pt>
    <dgm:pt modelId="{43C2ADB8-712A-4535-B506-095781E34FB4}" type="pres">
      <dgm:prSet presAssocID="{53A087FF-5D55-4C7C-B3B5-17C96338008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</dgm:ptLst>
  <dgm:cxnLst>
    <dgm:cxn modelId="{9C429BDC-B19D-4B05-8DE2-2C5E5F97FEE6}" type="presOf" srcId="{53A087FF-5D55-4C7C-B3B5-17C963380089}" destId="{43C2ADB8-712A-4535-B506-095781E34FB4}" srcOrd="0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37CD559-3264-461C-BF93-5FFC405CF269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6055F38C-E3AA-463F-9457-968B59E7DB35}">
      <dgm:prSet phldrT="[Text]"/>
      <dgm:spPr>
        <a:solidFill>
          <a:srgbClr val="0070C0"/>
        </a:solidFill>
      </dgm:spPr>
      <dgm:t>
        <a:bodyPr/>
        <a:lstStyle/>
        <a:p>
          <a:r>
            <a:rPr lang="lt-LT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GRA</a:t>
          </a:r>
          <a:endParaRPr lang="en-US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F464717-A875-4F68-808C-21186242C3D6}" type="parTrans" cxnId="{5955059F-EA51-4B71-99EC-E8A313FB05A1}">
      <dgm:prSet/>
      <dgm:spPr/>
      <dgm:t>
        <a:bodyPr/>
        <a:lstStyle/>
        <a:p>
          <a:endParaRPr lang="en-US"/>
        </a:p>
      </dgm:t>
    </dgm:pt>
    <dgm:pt modelId="{A0F7CDE6-3273-497B-8D30-5C32CB721D6C}" type="sibTrans" cxnId="{5955059F-EA51-4B71-99EC-E8A313FB05A1}">
      <dgm:prSet custT="1"/>
      <dgm:spPr/>
      <dgm:t>
        <a:bodyPr/>
        <a:lstStyle/>
        <a:p>
          <a:r>
            <a:rPr lang="lt-LT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KAS yra 74 PO</a:t>
          </a:r>
          <a:endParaRPr lang="en-US" sz="1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910E69-F869-48AD-9442-9812C3715501}">
      <dgm:prSet phldrT="[Text]" custT="1"/>
      <dgm:spPr/>
      <dgm:t>
        <a:bodyPr/>
        <a:lstStyle/>
        <a:p>
          <a:endParaRPr lang="en-US" sz="1200" dirty="0"/>
        </a:p>
      </dgm:t>
    </dgm:pt>
    <dgm:pt modelId="{43BA48B9-72DB-4BC4-AD7D-66C095FD66F4}" type="parTrans" cxnId="{1FC53687-8F94-441B-BCCA-FB16D15D1B82}">
      <dgm:prSet/>
      <dgm:spPr/>
      <dgm:t>
        <a:bodyPr/>
        <a:lstStyle/>
        <a:p>
          <a:endParaRPr lang="en-US"/>
        </a:p>
      </dgm:t>
    </dgm:pt>
    <dgm:pt modelId="{0BF1F94F-8370-4319-8C9A-1281DA55C12F}" type="sibTrans" cxnId="{1FC53687-8F94-441B-BCCA-FB16D15D1B82}">
      <dgm:prSet/>
      <dgm:spPr/>
      <dgm:t>
        <a:bodyPr/>
        <a:lstStyle/>
        <a:p>
          <a:endParaRPr lang="en-US"/>
        </a:p>
      </dgm:t>
    </dgm:pt>
    <dgm:pt modelId="{BBB78286-2448-4E9F-8FAA-056E56AC7391}">
      <dgm:prSet phldrT="[Text]"/>
      <dgm:spPr>
        <a:solidFill>
          <a:srgbClr val="00B0F0"/>
        </a:solidFill>
        <a:ln>
          <a:solidFill>
            <a:srgbClr val="00B0F0"/>
          </a:solidFill>
        </a:ln>
      </dgm:spPr>
      <dgm:t>
        <a:bodyPr/>
        <a:lstStyle/>
        <a:p>
          <a:r>
            <a:rPr lang="lt-LT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KVTC</a:t>
          </a:r>
          <a:endParaRPr lang="en-US" b="1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303401-9726-48C5-9389-5DFD89309471}" type="parTrans" cxnId="{AD6F30FD-0AC9-495E-A3EE-A333FED0ABBC}">
      <dgm:prSet/>
      <dgm:spPr/>
      <dgm:t>
        <a:bodyPr/>
        <a:lstStyle/>
        <a:p>
          <a:endParaRPr lang="en-US"/>
        </a:p>
      </dgm:t>
    </dgm:pt>
    <dgm:pt modelId="{8A600650-5077-436E-9B26-64638DF8124E}" type="sibTrans" cxnId="{AD6F30FD-0AC9-495E-A3EE-A333FED0ABBC}">
      <dgm:prSet/>
      <dgm:spPr>
        <a:solidFill>
          <a:srgbClr val="00B0F0"/>
        </a:solidFill>
        <a:ln>
          <a:solidFill>
            <a:srgbClr val="00B0F0"/>
          </a:solidFill>
        </a:ln>
      </dgm:spPr>
      <dgm:t>
        <a:bodyPr/>
        <a:lstStyle/>
        <a:p>
          <a:endParaRPr lang="en-US"/>
        </a:p>
      </dgm:t>
    </dgm:pt>
    <dgm:pt modelId="{D34729C7-B590-412E-93F0-F9A460B5DE97}">
      <dgm:prSet phldrT="[Text]"/>
      <dgm:spPr/>
      <dgm:t>
        <a:bodyPr/>
        <a:lstStyle/>
        <a:p>
          <a:pPr algn="r"/>
          <a:endParaRPr lang="en-US" dirty="0">
            <a:solidFill>
              <a:srgbClr val="FF0000"/>
            </a:solidFill>
          </a:endParaRPr>
        </a:p>
      </dgm:t>
    </dgm:pt>
    <dgm:pt modelId="{941591AB-30A8-4CF9-AAFD-EAF264A015BF}" type="parTrans" cxnId="{1F08F280-BD6F-4EF5-8A79-70CAF18B8151}">
      <dgm:prSet/>
      <dgm:spPr/>
      <dgm:t>
        <a:bodyPr/>
        <a:lstStyle/>
        <a:p>
          <a:endParaRPr lang="en-US"/>
        </a:p>
      </dgm:t>
    </dgm:pt>
    <dgm:pt modelId="{A1254F59-649A-4882-97DC-1F98949BA610}" type="sibTrans" cxnId="{1F08F280-BD6F-4EF5-8A79-70CAF18B8151}">
      <dgm:prSet/>
      <dgm:spPr/>
      <dgm:t>
        <a:bodyPr/>
        <a:lstStyle/>
        <a:p>
          <a:endParaRPr lang="en-US"/>
        </a:p>
      </dgm:t>
    </dgm:pt>
    <dgm:pt modelId="{CDB91387-1639-4C87-92CF-EC9679A14C15}">
      <dgm:prSet phldrT="[Text]"/>
      <dgm:spPr>
        <a:solidFill>
          <a:srgbClr val="00B0F0"/>
        </a:solidFill>
        <a:ln>
          <a:solidFill>
            <a:schemeClr val="bg1"/>
          </a:solidFill>
        </a:ln>
      </dgm:spPr>
      <dgm:t>
        <a:bodyPr/>
        <a:lstStyle/>
        <a:p>
          <a:r>
            <a:rPr lang="lt-LT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LK</a:t>
          </a:r>
          <a:endParaRPr lang="en-US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FE0114-50D2-4F3B-8EEC-25BAE9A4A132}" type="parTrans" cxnId="{0B324D68-3F74-4678-86B0-75B99CB0B753}">
      <dgm:prSet/>
      <dgm:spPr/>
      <dgm:t>
        <a:bodyPr/>
        <a:lstStyle/>
        <a:p>
          <a:endParaRPr lang="en-US"/>
        </a:p>
      </dgm:t>
    </dgm:pt>
    <dgm:pt modelId="{FC7EBAA2-ED1E-482D-B81E-0EF77F6FAE13}" type="sibTrans" cxnId="{0B324D68-3F74-4678-86B0-75B99CB0B753}">
      <dgm:prSet/>
      <dgm:spPr>
        <a:solidFill>
          <a:schemeClr val="tx2"/>
        </a:solidFill>
        <a:ln>
          <a:solidFill>
            <a:schemeClr val="tx2"/>
          </a:solidFill>
        </a:ln>
      </dgm:spPr>
      <dgm:t>
        <a:bodyPr/>
        <a:lstStyle/>
        <a:p>
          <a:endParaRPr lang="en-US"/>
        </a:p>
      </dgm:t>
    </dgm:pt>
    <dgm:pt modelId="{B8155FF1-27A3-4D6C-9679-1D5C060F46B3}">
      <dgm:prSet phldrT="[Text]" custT="1"/>
      <dgm:spPr/>
      <dgm:t>
        <a:bodyPr/>
        <a:lstStyle/>
        <a:p>
          <a:endParaRPr lang="en-US" sz="1200" dirty="0">
            <a:solidFill>
              <a:srgbClr val="C00000"/>
            </a:solidFill>
          </a:endParaRPr>
        </a:p>
      </dgm:t>
    </dgm:pt>
    <dgm:pt modelId="{20E63DDA-F49E-4C20-9F9A-2580D8B1E6A7}" type="parTrans" cxnId="{867814A0-6861-4D57-A311-74990F0E2347}">
      <dgm:prSet/>
      <dgm:spPr/>
      <dgm:t>
        <a:bodyPr/>
        <a:lstStyle/>
        <a:p>
          <a:endParaRPr lang="en-US"/>
        </a:p>
      </dgm:t>
    </dgm:pt>
    <dgm:pt modelId="{3086BBD2-5ACF-4DBF-9105-5B104C8A9455}" type="sibTrans" cxnId="{867814A0-6861-4D57-A311-74990F0E2347}">
      <dgm:prSet/>
      <dgm:spPr/>
      <dgm:t>
        <a:bodyPr/>
        <a:lstStyle/>
        <a:p>
          <a:endParaRPr lang="en-US"/>
        </a:p>
      </dgm:t>
    </dgm:pt>
    <dgm:pt modelId="{60D8711F-3B42-4431-8018-9D31AD0D050E}" type="pres">
      <dgm:prSet presAssocID="{A37CD559-3264-461C-BF93-5FFC405CF269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CB32695E-CFC3-4D6D-A695-BA6D1FC66FB9}" type="pres">
      <dgm:prSet presAssocID="{6055F38C-E3AA-463F-9457-968B59E7DB35}" presName="composite" presStyleCnt="0"/>
      <dgm:spPr/>
    </dgm:pt>
    <dgm:pt modelId="{5CAD87A8-F8DC-4885-A1EF-774AC7457733}" type="pres">
      <dgm:prSet presAssocID="{6055F38C-E3AA-463F-9457-968B59E7DB35}" presName="Parent1" presStyleLbl="node1" presStyleIdx="0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4075C7-9275-49A7-A6BF-042BD452F560}" type="pres">
      <dgm:prSet presAssocID="{6055F38C-E3AA-463F-9457-968B59E7DB35}" presName="Childtext1" presStyleLbl="revTx" presStyleIdx="0" presStyleCnt="3" custScaleX="82030" custScaleY="11332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EF8227-F905-49F0-B1E7-F849BD0CAE37}" type="pres">
      <dgm:prSet presAssocID="{6055F38C-E3AA-463F-9457-968B59E7DB35}" presName="BalanceSpacing" presStyleCnt="0"/>
      <dgm:spPr/>
    </dgm:pt>
    <dgm:pt modelId="{90E76456-8A91-4D9E-9217-2DE4C91B90E1}" type="pres">
      <dgm:prSet presAssocID="{6055F38C-E3AA-463F-9457-968B59E7DB35}" presName="BalanceSpacing1" presStyleCnt="0"/>
      <dgm:spPr/>
    </dgm:pt>
    <dgm:pt modelId="{43603FA7-59EB-4D21-91BB-A0E88CE1CA11}" type="pres">
      <dgm:prSet presAssocID="{A0F7CDE6-3273-497B-8D30-5C32CB721D6C}" presName="Accent1Text" presStyleLbl="node1" presStyleIdx="1" presStyleCnt="6"/>
      <dgm:spPr/>
      <dgm:t>
        <a:bodyPr/>
        <a:lstStyle/>
        <a:p>
          <a:endParaRPr lang="en-US"/>
        </a:p>
      </dgm:t>
    </dgm:pt>
    <dgm:pt modelId="{D9E75684-7CAB-48B7-9CEE-C1F4ADAA1A9D}" type="pres">
      <dgm:prSet presAssocID="{A0F7CDE6-3273-497B-8D30-5C32CB721D6C}" presName="spaceBetweenRectangles" presStyleCnt="0"/>
      <dgm:spPr/>
    </dgm:pt>
    <dgm:pt modelId="{0D42B4D0-AC23-41CA-A312-AC3E496D8610}" type="pres">
      <dgm:prSet presAssocID="{BBB78286-2448-4E9F-8FAA-056E56AC7391}" presName="composite" presStyleCnt="0"/>
      <dgm:spPr/>
    </dgm:pt>
    <dgm:pt modelId="{DCAFBB3A-E7DC-443A-B119-82EB82CE4F3C}" type="pres">
      <dgm:prSet presAssocID="{BBB78286-2448-4E9F-8FAA-056E56AC7391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1C06E4-D7F3-4D69-89E0-7A6535B46A47}" type="pres">
      <dgm:prSet presAssocID="{BBB78286-2448-4E9F-8FAA-056E56AC7391}" presName="Childtext1" presStyleLbl="revTx" presStyleIdx="1" presStyleCnt="3" custLinFactNeighborX="-390" custLinFactNeighborY="-101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947C08-514F-4004-B871-90AB0004291C}" type="pres">
      <dgm:prSet presAssocID="{BBB78286-2448-4E9F-8FAA-056E56AC7391}" presName="BalanceSpacing" presStyleCnt="0"/>
      <dgm:spPr/>
    </dgm:pt>
    <dgm:pt modelId="{51694422-7083-4369-905D-80904BC02B97}" type="pres">
      <dgm:prSet presAssocID="{BBB78286-2448-4E9F-8FAA-056E56AC7391}" presName="BalanceSpacing1" presStyleCnt="0"/>
      <dgm:spPr/>
    </dgm:pt>
    <dgm:pt modelId="{E1EE9693-6A1A-4519-A4A3-F45D91E067D6}" type="pres">
      <dgm:prSet presAssocID="{8A600650-5077-436E-9B26-64638DF8124E}" presName="Accent1Text" presStyleLbl="node1" presStyleIdx="3" presStyleCnt="6" custLinFactNeighborX="2392" custLinFactNeighborY="-23"/>
      <dgm:spPr/>
      <dgm:t>
        <a:bodyPr/>
        <a:lstStyle/>
        <a:p>
          <a:endParaRPr lang="en-US"/>
        </a:p>
      </dgm:t>
    </dgm:pt>
    <dgm:pt modelId="{4D6600EA-0507-4242-BBE8-699DA6A0259F}" type="pres">
      <dgm:prSet presAssocID="{8A600650-5077-436E-9B26-64638DF8124E}" presName="spaceBetweenRectangles" presStyleCnt="0"/>
      <dgm:spPr/>
    </dgm:pt>
    <dgm:pt modelId="{9A40551B-1A43-4C96-97E5-7F7C8EA9F0C0}" type="pres">
      <dgm:prSet presAssocID="{CDB91387-1639-4C87-92CF-EC9679A14C15}" presName="composite" presStyleCnt="0"/>
      <dgm:spPr/>
    </dgm:pt>
    <dgm:pt modelId="{F3EF5D9D-1284-4AA2-8EBA-B5A32269786E}" type="pres">
      <dgm:prSet presAssocID="{CDB91387-1639-4C87-92CF-EC9679A14C15}" presName="Parent1" presStyleLbl="node1" presStyleIdx="4" presStyleCnt="6" custLinFactNeighborX="2798" custLinFactNeighborY="-106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8695C8-DE84-415E-89F8-843441A0299E}" type="pres">
      <dgm:prSet presAssocID="{CDB91387-1639-4C87-92CF-EC9679A14C15}" presName="Childtext1" presStyleLbl="revTx" presStyleIdx="2" presStyleCnt="3" custScaleX="56096" custScaleY="161109" custLinFactY="-1136" custLinFactNeighborX="30616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62FBE9-C6CD-4372-9138-7DBA9CF64D44}" type="pres">
      <dgm:prSet presAssocID="{CDB91387-1639-4C87-92CF-EC9679A14C15}" presName="BalanceSpacing" presStyleCnt="0"/>
      <dgm:spPr/>
    </dgm:pt>
    <dgm:pt modelId="{A2D39A95-E077-4377-A358-D75D4BBFEC6E}" type="pres">
      <dgm:prSet presAssocID="{CDB91387-1639-4C87-92CF-EC9679A14C15}" presName="BalanceSpacing1" presStyleCnt="0"/>
      <dgm:spPr/>
    </dgm:pt>
    <dgm:pt modelId="{B6760050-732D-48ED-A5FE-6165786EABA4}" type="pres">
      <dgm:prSet presAssocID="{FC7EBAA2-ED1E-482D-B81E-0EF77F6FAE13}" presName="Accent1Text" presStyleLbl="node1" presStyleIdx="5" presStyleCnt="6"/>
      <dgm:spPr/>
      <dgm:t>
        <a:bodyPr/>
        <a:lstStyle/>
        <a:p>
          <a:endParaRPr lang="en-US"/>
        </a:p>
      </dgm:t>
    </dgm:pt>
  </dgm:ptLst>
  <dgm:cxnLst>
    <dgm:cxn modelId="{867814A0-6861-4D57-A311-74990F0E2347}" srcId="{CDB91387-1639-4C87-92CF-EC9679A14C15}" destId="{B8155FF1-27A3-4D6C-9679-1D5C060F46B3}" srcOrd="0" destOrd="0" parTransId="{20E63DDA-F49E-4C20-9F9A-2580D8B1E6A7}" sibTransId="{3086BBD2-5ACF-4DBF-9105-5B104C8A9455}"/>
    <dgm:cxn modelId="{1FC53687-8F94-441B-BCCA-FB16D15D1B82}" srcId="{6055F38C-E3AA-463F-9457-968B59E7DB35}" destId="{0B910E69-F869-48AD-9442-9812C3715501}" srcOrd="0" destOrd="0" parTransId="{43BA48B9-72DB-4BC4-AD7D-66C095FD66F4}" sibTransId="{0BF1F94F-8370-4319-8C9A-1281DA55C12F}"/>
    <dgm:cxn modelId="{232326E3-D896-48A3-BAA0-6FD9B76255E1}" type="presOf" srcId="{D34729C7-B590-412E-93F0-F9A460B5DE97}" destId="{F21C06E4-D7F3-4D69-89E0-7A6535B46A47}" srcOrd="0" destOrd="0" presId="urn:microsoft.com/office/officeart/2008/layout/AlternatingHexagons"/>
    <dgm:cxn modelId="{E4580220-2B31-47D9-A157-8839134E2CA5}" type="presOf" srcId="{BBB78286-2448-4E9F-8FAA-056E56AC7391}" destId="{DCAFBB3A-E7DC-443A-B119-82EB82CE4F3C}" srcOrd="0" destOrd="0" presId="urn:microsoft.com/office/officeart/2008/layout/AlternatingHexagons"/>
    <dgm:cxn modelId="{0B324D68-3F74-4678-86B0-75B99CB0B753}" srcId="{A37CD559-3264-461C-BF93-5FFC405CF269}" destId="{CDB91387-1639-4C87-92CF-EC9679A14C15}" srcOrd="2" destOrd="0" parTransId="{1AFE0114-50D2-4F3B-8EEC-25BAE9A4A132}" sibTransId="{FC7EBAA2-ED1E-482D-B81E-0EF77F6FAE13}"/>
    <dgm:cxn modelId="{AF8717CD-4A8D-4664-800D-4856F775471F}" type="presOf" srcId="{A37CD559-3264-461C-BF93-5FFC405CF269}" destId="{60D8711F-3B42-4431-8018-9D31AD0D050E}" srcOrd="0" destOrd="0" presId="urn:microsoft.com/office/officeart/2008/layout/AlternatingHexagons"/>
    <dgm:cxn modelId="{1F08F280-BD6F-4EF5-8A79-70CAF18B8151}" srcId="{BBB78286-2448-4E9F-8FAA-056E56AC7391}" destId="{D34729C7-B590-412E-93F0-F9A460B5DE97}" srcOrd="0" destOrd="0" parTransId="{941591AB-30A8-4CF9-AAFD-EAF264A015BF}" sibTransId="{A1254F59-649A-4882-97DC-1F98949BA610}"/>
    <dgm:cxn modelId="{C99748E8-6B9E-4B35-A235-D77F6EF379F9}" type="presOf" srcId="{8A600650-5077-436E-9B26-64638DF8124E}" destId="{E1EE9693-6A1A-4519-A4A3-F45D91E067D6}" srcOrd="0" destOrd="0" presId="urn:microsoft.com/office/officeart/2008/layout/AlternatingHexagons"/>
    <dgm:cxn modelId="{0AA16814-B7B9-43FB-A2F0-06A548CD1113}" type="presOf" srcId="{0B910E69-F869-48AD-9442-9812C3715501}" destId="{D64075C7-9275-49A7-A6BF-042BD452F560}" srcOrd="0" destOrd="0" presId="urn:microsoft.com/office/officeart/2008/layout/AlternatingHexagons"/>
    <dgm:cxn modelId="{3C71E3D6-B358-42B3-859E-9E75D0D5E953}" type="presOf" srcId="{CDB91387-1639-4C87-92CF-EC9679A14C15}" destId="{F3EF5D9D-1284-4AA2-8EBA-B5A32269786E}" srcOrd="0" destOrd="0" presId="urn:microsoft.com/office/officeart/2008/layout/AlternatingHexagons"/>
    <dgm:cxn modelId="{AD6F30FD-0AC9-495E-A3EE-A333FED0ABBC}" srcId="{A37CD559-3264-461C-BF93-5FFC405CF269}" destId="{BBB78286-2448-4E9F-8FAA-056E56AC7391}" srcOrd="1" destOrd="0" parTransId="{65303401-9726-48C5-9389-5DFD89309471}" sibTransId="{8A600650-5077-436E-9B26-64638DF8124E}"/>
    <dgm:cxn modelId="{DB36C6F6-1A9D-4144-92CC-8C9D5C117759}" type="presOf" srcId="{FC7EBAA2-ED1E-482D-B81E-0EF77F6FAE13}" destId="{B6760050-732D-48ED-A5FE-6165786EABA4}" srcOrd="0" destOrd="0" presId="urn:microsoft.com/office/officeart/2008/layout/AlternatingHexagons"/>
    <dgm:cxn modelId="{5955059F-EA51-4B71-99EC-E8A313FB05A1}" srcId="{A37CD559-3264-461C-BF93-5FFC405CF269}" destId="{6055F38C-E3AA-463F-9457-968B59E7DB35}" srcOrd="0" destOrd="0" parTransId="{1F464717-A875-4F68-808C-21186242C3D6}" sibTransId="{A0F7CDE6-3273-497B-8D30-5C32CB721D6C}"/>
    <dgm:cxn modelId="{1B39B8DC-E576-42BE-A734-4B1721FED992}" type="presOf" srcId="{6055F38C-E3AA-463F-9457-968B59E7DB35}" destId="{5CAD87A8-F8DC-4885-A1EF-774AC7457733}" srcOrd="0" destOrd="0" presId="urn:microsoft.com/office/officeart/2008/layout/AlternatingHexagons"/>
    <dgm:cxn modelId="{8CD6B797-D2D6-47F0-9D59-8CA5C630B9FE}" type="presOf" srcId="{B8155FF1-27A3-4D6C-9679-1D5C060F46B3}" destId="{D18695C8-DE84-415E-89F8-843441A0299E}" srcOrd="0" destOrd="0" presId="urn:microsoft.com/office/officeart/2008/layout/AlternatingHexagons"/>
    <dgm:cxn modelId="{23BD28CB-B6B7-4127-9229-DDB3323C4094}" type="presOf" srcId="{A0F7CDE6-3273-497B-8D30-5C32CB721D6C}" destId="{43603FA7-59EB-4D21-91BB-A0E88CE1CA11}" srcOrd="0" destOrd="0" presId="urn:microsoft.com/office/officeart/2008/layout/AlternatingHexagons"/>
    <dgm:cxn modelId="{BD39D327-D499-4D3A-B015-768C4D7C7BA6}" type="presParOf" srcId="{60D8711F-3B42-4431-8018-9D31AD0D050E}" destId="{CB32695E-CFC3-4D6D-A695-BA6D1FC66FB9}" srcOrd="0" destOrd="0" presId="urn:microsoft.com/office/officeart/2008/layout/AlternatingHexagons"/>
    <dgm:cxn modelId="{0FC689D1-7A3A-47E6-ADCB-6F04F4012483}" type="presParOf" srcId="{CB32695E-CFC3-4D6D-A695-BA6D1FC66FB9}" destId="{5CAD87A8-F8DC-4885-A1EF-774AC7457733}" srcOrd="0" destOrd="0" presId="urn:microsoft.com/office/officeart/2008/layout/AlternatingHexagons"/>
    <dgm:cxn modelId="{96AA2D52-32D7-4F74-9DAF-CD5EC6EB394E}" type="presParOf" srcId="{CB32695E-CFC3-4D6D-A695-BA6D1FC66FB9}" destId="{D64075C7-9275-49A7-A6BF-042BD452F560}" srcOrd="1" destOrd="0" presId="urn:microsoft.com/office/officeart/2008/layout/AlternatingHexagons"/>
    <dgm:cxn modelId="{3E7C10AE-9428-4321-BAB0-7FBE9BDAB3E9}" type="presParOf" srcId="{CB32695E-CFC3-4D6D-A695-BA6D1FC66FB9}" destId="{98EF8227-F905-49F0-B1E7-F849BD0CAE37}" srcOrd="2" destOrd="0" presId="urn:microsoft.com/office/officeart/2008/layout/AlternatingHexagons"/>
    <dgm:cxn modelId="{DF0CEB25-9542-4C27-8427-72B90244180C}" type="presParOf" srcId="{CB32695E-CFC3-4D6D-A695-BA6D1FC66FB9}" destId="{90E76456-8A91-4D9E-9217-2DE4C91B90E1}" srcOrd="3" destOrd="0" presId="urn:microsoft.com/office/officeart/2008/layout/AlternatingHexagons"/>
    <dgm:cxn modelId="{04A2DFC8-D39F-4C1B-8375-4E0189E8BDA1}" type="presParOf" srcId="{CB32695E-CFC3-4D6D-A695-BA6D1FC66FB9}" destId="{43603FA7-59EB-4D21-91BB-A0E88CE1CA11}" srcOrd="4" destOrd="0" presId="urn:microsoft.com/office/officeart/2008/layout/AlternatingHexagons"/>
    <dgm:cxn modelId="{E78E0632-FD77-45D7-B239-84A839274553}" type="presParOf" srcId="{60D8711F-3B42-4431-8018-9D31AD0D050E}" destId="{D9E75684-7CAB-48B7-9CEE-C1F4ADAA1A9D}" srcOrd="1" destOrd="0" presId="urn:microsoft.com/office/officeart/2008/layout/AlternatingHexagons"/>
    <dgm:cxn modelId="{BD384BDE-A6D9-494C-B4FA-5F26BB3233A7}" type="presParOf" srcId="{60D8711F-3B42-4431-8018-9D31AD0D050E}" destId="{0D42B4D0-AC23-41CA-A312-AC3E496D8610}" srcOrd="2" destOrd="0" presId="urn:microsoft.com/office/officeart/2008/layout/AlternatingHexagons"/>
    <dgm:cxn modelId="{1C98B118-AEE8-4A2E-B94F-5FE9A5486428}" type="presParOf" srcId="{0D42B4D0-AC23-41CA-A312-AC3E496D8610}" destId="{DCAFBB3A-E7DC-443A-B119-82EB82CE4F3C}" srcOrd="0" destOrd="0" presId="urn:microsoft.com/office/officeart/2008/layout/AlternatingHexagons"/>
    <dgm:cxn modelId="{B574D150-4963-4F7B-B63D-611C83C84532}" type="presParOf" srcId="{0D42B4D0-AC23-41CA-A312-AC3E496D8610}" destId="{F21C06E4-D7F3-4D69-89E0-7A6535B46A47}" srcOrd="1" destOrd="0" presId="urn:microsoft.com/office/officeart/2008/layout/AlternatingHexagons"/>
    <dgm:cxn modelId="{48E859E6-4C5B-4E80-B688-1C7E8EA274FA}" type="presParOf" srcId="{0D42B4D0-AC23-41CA-A312-AC3E496D8610}" destId="{42947C08-514F-4004-B871-90AB0004291C}" srcOrd="2" destOrd="0" presId="urn:microsoft.com/office/officeart/2008/layout/AlternatingHexagons"/>
    <dgm:cxn modelId="{FC5EC74C-6A18-4FB5-9FB7-452C733BBD5B}" type="presParOf" srcId="{0D42B4D0-AC23-41CA-A312-AC3E496D8610}" destId="{51694422-7083-4369-905D-80904BC02B97}" srcOrd="3" destOrd="0" presId="urn:microsoft.com/office/officeart/2008/layout/AlternatingHexagons"/>
    <dgm:cxn modelId="{04B1E560-19B6-4F7F-85FE-555B54485F73}" type="presParOf" srcId="{0D42B4D0-AC23-41CA-A312-AC3E496D8610}" destId="{E1EE9693-6A1A-4519-A4A3-F45D91E067D6}" srcOrd="4" destOrd="0" presId="urn:microsoft.com/office/officeart/2008/layout/AlternatingHexagons"/>
    <dgm:cxn modelId="{475B1460-83BD-410E-A320-DAC83247C75D}" type="presParOf" srcId="{60D8711F-3B42-4431-8018-9D31AD0D050E}" destId="{4D6600EA-0507-4242-BBE8-699DA6A0259F}" srcOrd="3" destOrd="0" presId="urn:microsoft.com/office/officeart/2008/layout/AlternatingHexagons"/>
    <dgm:cxn modelId="{D76AD256-2D53-4460-9804-11E95731DF7B}" type="presParOf" srcId="{60D8711F-3B42-4431-8018-9D31AD0D050E}" destId="{9A40551B-1A43-4C96-97E5-7F7C8EA9F0C0}" srcOrd="4" destOrd="0" presId="urn:microsoft.com/office/officeart/2008/layout/AlternatingHexagons"/>
    <dgm:cxn modelId="{3B9C9C48-7D1F-4315-9D1D-49329B1000A0}" type="presParOf" srcId="{9A40551B-1A43-4C96-97E5-7F7C8EA9F0C0}" destId="{F3EF5D9D-1284-4AA2-8EBA-B5A32269786E}" srcOrd="0" destOrd="0" presId="urn:microsoft.com/office/officeart/2008/layout/AlternatingHexagons"/>
    <dgm:cxn modelId="{1DCF5601-DC1D-4413-95B7-34EC098518A7}" type="presParOf" srcId="{9A40551B-1A43-4C96-97E5-7F7C8EA9F0C0}" destId="{D18695C8-DE84-415E-89F8-843441A0299E}" srcOrd="1" destOrd="0" presId="urn:microsoft.com/office/officeart/2008/layout/AlternatingHexagons"/>
    <dgm:cxn modelId="{2EE402C9-0DFA-45A6-A9D0-6626FC852A7D}" type="presParOf" srcId="{9A40551B-1A43-4C96-97E5-7F7C8EA9F0C0}" destId="{FF62FBE9-C6CD-4372-9138-7DBA9CF64D44}" srcOrd="2" destOrd="0" presId="urn:microsoft.com/office/officeart/2008/layout/AlternatingHexagons"/>
    <dgm:cxn modelId="{04047873-B5CB-46BC-9307-93A8AAD2C5A8}" type="presParOf" srcId="{9A40551B-1A43-4C96-97E5-7F7C8EA9F0C0}" destId="{A2D39A95-E077-4377-A358-D75D4BBFEC6E}" srcOrd="3" destOrd="0" presId="urn:microsoft.com/office/officeart/2008/layout/AlternatingHexagons"/>
    <dgm:cxn modelId="{0BAF7BE0-653A-4867-A8CE-26D073E8AD1E}" type="presParOf" srcId="{9A40551B-1A43-4C96-97E5-7F7C8EA9F0C0}" destId="{B6760050-732D-48ED-A5FE-6165786EABA4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AD87A8-F8DC-4885-A1EF-774AC7457733}">
      <dsp:nvSpPr>
        <dsp:cNvPr id="0" name=""/>
        <dsp:cNvSpPr/>
      </dsp:nvSpPr>
      <dsp:spPr>
        <a:xfrm rot="5400000">
          <a:off x="2040510" y="211453"/>
          <a:ext cx="1340148" cy="1165929"/>
        </a:xfrm>
        <a:prstGeom prst="hexagon">
          <a:avLst>
            <a:gd name="adj" fmla="val 25000"/>
            <a:gd name="vf" fmla="val 11547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GRA</a:t>
          </a:r>
          <a:endParaRPr lang="en-US" sz="1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309310" y="333184"/>
        <a:ext cx="802547" cy="922468"/>
      </dsp:txXfrm>
    </dsp:sp>
    <dsp:sp modelId="{D64075C7-9275-49A7-A6BF-042BD452F560}">
      <dsp:nvSpPr>
        <dsp:cNvPr id="0" name=""/>
        <dsp:cNvSpPr/>
      </dsp:nvSpPr>
      <dsp:spPr>
        <a:xfrm>
          <a:off x="3463310" y="338817"/>
          <a:ext cx="1226845" cy="9112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 dirty="0"/>
        </a:p>
      </dsp:txBody>
      <dsp:txXfrm>
        <a:off x="3463310" y="338817"/>
        <a:ext cx="1226845" cy="911202"/>
      </dsp:txXfrm>
    </dsp:sp>
    <dsp:sp modelId="{43603FA7-59EB-4D21-91BB-A0E88CE1CA11}">
      <dsp:nvSpPr>
        <dsp:cNvPr id="0" name=""/>
        <dsp:cNvSpPr/>
      </dsp:nvSpPr>
      <dsp:spPr>
        <a:xfrm rot="5400000">
          <a:off x="781306" y="211453"/>
          <a:ext cx="1340148" cy="1165929"/>
        </a:xfrm>
        <a:prstGeom prst="hexagon">
          <a:avLst>
            <a:gd name="adj" fmla="val 25000"/>
            <a:gd name="vf" fmla="val 11547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KAS yra 74 PO</a:t>
          </a:r>
          <a:endParaRPr lang="en-US" sz="1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050106" y="333184"/>
        <a:ext cx="802547" cy="922468"/>
      </dsp:txXfrm>
    </dsp:sp>
    <dsp:sp modelId="{DCAFBB3A-E7DC-443A-B119-82EB82CE4F3C}">
      <dsp:nvSpPr>
        <dsp:cNvPr id="0" name=""/>
        <dsp:cNvSpPr/>
      </dsp:nvSpPr>
      <dsp:spPr>
        <a:xfrm rot="5400000">
          <a:off x="1408496" y="1348971"/>
          <a:ext cx="1340148" cy="1165929"/>
        </a:xfrm>
        <a:prstGeom prst="hexagon">
          <a:avLst>
            <a:gd name="adj" fmla="val 25000"/>
            <a:gd name="vf" fmla="val 115470"/>
          </a:avLst>
        </a:prstGeom>
        <a:solidFill>
          <a:srgbClr val="00B0F0"/>
        </a:solidFill>
        <a:ln w="25400" cap="flat" cmpd="sng" algn="ctr">
          <a:solidFill>
            <a:srgbClr val="00B0F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KVTC</a:t>
          </a:r>
          <a:endParaRPr lang="en-US" sz="1800" b="1" kern="1200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677296" y="1470702"/>
        <a:ext cx="802547" cy="922468"/>
      </dsp:txXfrm>
    </dsp:sp>
    <dsp:sp modelId="{F21C06E4-D7F3-4D69-89E0-7A6535B46A47}">
      <dsp:nvSpPr>
        <dsp:cNvPr id="0" name=""/>
        <dsp:cNvSpPr/>
      </dsp:nvSpPr>
      <dsp:spPr>
        <a:xfrm>
          <a:off x="0" y="1521706"/>
          <a:ext cx="1447360" cy="80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 dirty="0">
            <a:solidFill>
              <a:srgbClr val="FF0000"/>
            </a:solidFill>
          </a:endParaRPr>
        </a:p>
      </dsp:txBody>
      <dsp:txXfrm>
        <a:off x="0" y="1521706"/>
        <a:ext cx="1447360" cy="804089"/>
      </dsp:txXfrm>
    </dsp:sp>
    <dsp:sp modelId="{E1EE9693-6A1A-4519-A4A3-F45D91E067D6}">
      <dsp:nvSpPr>
        <dsp:cNvPr id="0" name=""/>
        <dsp:cNvSpPr/>
      </dsp:nvSpPr>
      <dsp:spPr>
        <a:xfrm rot="5400000">
          <a:off x="2695589" y="1348663"/>
          <a:ext cx="1340148" cy="1165929"/>
        </a:xfrm>
        <a:prstGeom prst="hexagon">
          <a:avLst>
            <a:gd name="adj" fmla="val 25000"/>
            <a:gd name="vf" fmla="val 115470"/>
          </a:avLst>
        </a:prstGeom>
        <a:solidFill>
          <a:srgbClr val="00B0F0"/>
        </a:solidFill>
        <a:ln w="25400" cap="flat" cmpd="sng" algn="ctr">
          <a:solidFill>
            <a:srgbClr val="00B0F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/>
        </a:p>
      </dsp:txBody>
      <dsp:txXfrm rot="-5400000">
        <a:off x="2964389" y="1470394"/>
        <a:ext cx="802547" cy="922468"/>
      </dsp:txXfrm>
    </dsp:sp>
    <dsp:sp modelId="{F3EF5D9D-1284-4AA2-8EBA-B5A32269786E}">
      <dsp:nvSpPr>
        <dsp:cNvPr id="0" name=""/>
        <dsp:cNvSpPr/>
      </dsp:nvSpPr>
      <dsp:spPr>
        <a:xfrm rot="5400000">
          <a:off x="2073133" y="2472271"/>
          <a:ext cx="1340148" cy="1165929"/>
        </a:xfrm>
        <a:prstGeom prst="hexagon">
          <a:avLst>
            <a:gd name="adj" fmla="val 25000"/>
            <a:gd name="vf" fmla="val 115470"/>
          </a:avLst>
        </a:prstGeom>
        <a:solidFill>
          <a:srgbClr val="00B0F0"/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LK</a:t>
          </a:r>
          <a:endParaRPr lang="en-US" sz="1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341933" y="2594002"/>
        <a:ext cx="802547" cy="922468"/>
      </dsp:txXfrm>
    </dsp:sp>
    <dsp:sp modelId="{D18695C8-DE84-415E-89F8-843441A0299E}">
      <dsp:nvSpPr>
        <dsp:cNvPr id="0" name=""/>
        <dsp:cNvSpPr/>
      </dsp:nvSpPr>
      <dsp:spPr>
        <a:xfrm>
          <a:off x="3985560" y="1608500"/>
          <a:ext cx="838975" cy="12954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 dirty="0">
            <a:solidFill>
              <a:srgbClr val="C00000"/>
            </a:solidFill>
          </a:endParaRPr>
        </a:p>
      </dsp:txBody>
      <dsp:txXfrm>
        <a:off x="3985560" y="1608500"/>
        <a:ext cx="838975" cy="1295460"/>
      </dsp:txXfrm>
    </dsp:sp>
    <dsp:sp modelId="{B6760050-732D-48ED-A5FE-6165786EABA4}">
      <dsp:nvSpPr>
        <dsp:cNvPr id="0" name=""/>
        <dsp:cNvSpPr/>
      </dsp:nvSpPr>
      <dsp:spPr>
        <a:xfrm rot="5400000">
          <a:off x="781306" y="2486490"/>
          <a:ext cx="1340148" cy="1165929"/>
        </a:xfrm>
        <a:prstGeom prst="hexagon">
          <a:avLst>
            <a:gd name="adj" fmla="val 25000"/>
            <a:gd name="vf" fmla="val 115470"/>
          </a:avLst>
        </a:prstGeom>
        <a:solidFill>
          <a:schemeClr val="tx2"/>
        </a:solidFill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/>
        </a:p>
      </dsp:txBody>
      <dsp:txXfrm rot="-5400000">
        <a:off x="1050106" y="2608221"/>
        <a:ext cx="802547" cy="9224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873" cy="497292"/>
          </a:xfrm>
          <a:prstGeom prst="rect">
            <a:avLst/>
          </a:prstGeom>
        </p:spPr>
        <p:txBody>
          <a:bodyPr vert="horz" lIns="92263" tIns="46131" rIns="92263" bIns="46131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197" y="0"/>
            <a:ext cx="2945873" cy="497292"/>
          </a:xfrm>
          <a:prstGeom prst="rect">
            <a:avLst/>
          </a:prstGeom>
        </p:spPr>
        <p:txBody>
          <a:bodyPr vert="horz" lIns="92263" tIns="46131" rIns="92263" bIns="46131" rtlCol="0"/>
          <a:lstStyle>
            <a:lvl1pPr algn="r">
              <a:defRPr sz="1200"/>
            </a:lvl1pPr>
          </a:lstStyle>
          <a:p>
            <a:fld id="{629D6F51-B8AD-4BBD-B534-6C62D861621C}" type="datetimeFigureOut">
              <a:rPr lang="lt-LT" smtClean="0"/>
              <a:t>2025-11-26</a:t>
            </a:fld>
            <a:endParaRPr lang="lt-L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263" tIns="46131" rIns="92263" bIns="46131" rtlCol="0" anchor="ctr"/>
          <a:lstStyle/>
          <a:p>
            <a:endParaRPr lang="lt-L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47" y="4777834"/>
            <a:ext cx="5438783" cy="3907974"/>
          </a:xfrm>
          <a:prstGeom prst="rect">
            <a:avLst/>
          </a:prstGeom>
        </p:spPr>
        <p:txBody>
          <a:bodyPr vert="horz" lIns="92263" tIns="46131" rIns="92263" bIns="46131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9347"/>
            <a:ext cx="2945873" cy="497291"/>
          </a:xfrm>
          <a:prstGeom prst="rect">
            <a:avLst/>
          </a:prstGeom>
        </p:spPr>
        <p:txBody>
          <a:bodyPr vert="horz" lIns="92263" tIns="46131" rIns="92263" bIns="46131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197" y="9429347"/>
            <a:ext cx="2945873" cy="497291"/>
          </a:xfrm>
          <a:prstGeom prst="rect">
            <a:avLst/>
          </a:prstGeom>
        </p:spPr>
        <p:txBody>
          <a:bodyPr vert="horz" lIns="92263" tIns="46131" rIns="92263" bIns="46131" rtlCol="0" anchor="b"/>
          <a:lstStyle>
            <a:lvl1pPr algn="r">
              <a:defRPr sz="1200"/>
            </a:lvl1pPr>
          </a:lstStyle>
          <a:p>
            <a:fld id="{54898B53-D3AE-447B-A309-BCBBD76E5291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22773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898B53-D3AE-447B-A309-BCBBD76E5291}" type="slidenum">
              <a:rPr lang="lt-LT" smtClean="0"/>
              <a:t>3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4143572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898B53-D3AE-447B-A309-BCBBD76E5291}" type="slidenum">
              <a:rPr lang="lt-LT" smtClean="0"/>
              <a:t>4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3359513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898B53-D3AE-447B-A309-BCBBD76E5291}" type="slidenum">
              <a:rPr lang="lt-LT" smtClean="0"/>
              <a:t>6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5164323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898B53-D3AE-447B-A309-BCBBD76E5291}" type="slidenum">
              <a:rPr lang="lt-LT" smtClean="0"/>
              <a:t>7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9747188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898B53-D3AE-447B-A309-BCBBD76E5291}" type="slidenum">
              <a:rPr lang="lt-LT" smtClean="0"/>
              <a:t>8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5390037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lt-LT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lt-LT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515966"/>
            <a:ext cx="2133600" cy="273844"/>
          </a:xfrm>
        </p:spPr>
        <p:txBody>
          <a:bodyPr/>
          <a:lstStyle/>
          <a:p>
            <a:fld id="{49E3777F-8A5C-4F93-B497-9D39D40E33BD}" type="datetimeFigureOut">
              <a:rPr lang="lt-LT" smtClean="0"/>
              <a:t>2025-11-26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515966"/>
            <a:ext cx="2895600" cy="273844"/>
          </a:xfrm>
        </p:spPr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515966"/>
            <a:ext cx="2133600" cy="273844"/>
          </a:xfrm>
        </p:spPr>
        <p:txBody>
          <a:bodyPr/>
          <a:lstStyle/>
          <a:p>
            <a:fld id="{94375474-8B73-49B1-A1B2-52CE3E63A069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3266385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573528"/>
            <a:ext cx="8229600" cy="749238"/>
          </a:xfrm>
        </p:spPr>
        <p:txBody>
          <a:bodyPr>
            <a:normAutofit/>
          </a:bodyPr>
          <a:lstStyle>
            <a:lvl1pPr>
              <a:defRPr sz="3600" b="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lt-L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29613"/>
            <a:ext cx="8219256" cy="3132348"/>
          </a:xfrm>
        </p:spPr>
        <p:txBody>
          <a:bodyPr>
            <a:normAutofit/>
          </a:bodyPr>
          <a:lstStyle>
            <a:lvl1pPr marL="342900" indent="-342900">
              <a:buFont typeface="Wingdings" panose="05000000000000000000" pitchFamily="2" charset="2"/>
              <a:buChar char="§"/>
              <a:defRPr sz="3200">
                <a:solidFill>
                  <a:schemeClr val="accent1"/>
                </a:solidFill>
              </a:defRPr>
            </a:lvl1pPr>
            <a:lvl2pPr marL="914400" indent="-457200">
              <a:buFont typeface="Wingdings" panose="05000000000000000000" pitchFamily="2" charset="2"/>
              <a:buChar char="§"/>
              <a:defRPr sz="2800"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1600200" indent="-228600">
              <a:buFont typeface="Wingdings" panose="05000000000000000000" pitchFamily="2" charset="2"/>
              <a:buChar char="§"/>
              <a:defRPr sz="2000"/>
            </a:lvl4pPr>
            <a:lvl5pPr marL="2057400" indent="-228600"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lt-LT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515966"/>
            <a:ext cx="2133600" cy="273844"/>
          </a:xfrm>
        </p:spPr>
        <p:txBody>
          <a:bodyPr/>
          <a:lstStyle/>
          <a:p>
            <a:fld id="{49E3777F-8A5C-4F93-B497-9D39D40E33BD}" type="datetimeFigureOut">
              <a:rPr lang="lt-LT" smtClean="0"/>
              <a:t>2025-11-26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515966"/>
            <a:ext cx="2895600" cy="273844"/>
          </a:xfrm>
        </p:spPr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515966"/>
            <a:ext cx="2133600" cy="273844"/>
          </a:xfrm>
        </p:spPr>
        <p:txBody>
          <a:bodyPr/>
          <a:lstStyle/>
          <a:p>
            <a:fld id="{94375474-8B73-49B1-A1B2-52CE3E63A069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307089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lt-LT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461960"/>
            <a:ext cx="2133600" cy="273844"/>
          </a:xfrm>
        </p:spPr>
        <p:txBody>
          <a:bodyPr/>
          <a:lstStyle/>
          <a:p>
            <a:fld id="{49E3777F-8A5C-4F93-B497-9D39D40E33BD}" type="datetimeFigureOut">
              <a:rPr lang="lt-LT" smtClean="0"/>
              <a:t>2025-11-26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461960"/>
            <a:ext cx="2895600" cy="273844"/>
          </a:xfrm>
        </p:spPr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461960"/>
            <a:ext cx="2133600" cy="273844"/>
          </a:xfrm>
        </p:spPr>
        <p:txBody>
          <a:bodyPr/>
          <a:lstStyle/>
          <a:p>
            <a:fld id="{94375474-8B73-49B1-A1B2-52CE3E63A069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036728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573528"/>
            <a:ext cx="8229600" cy="594066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lt-LT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75607"/>
            <a:ext cx="4038600" cy="3132348"/>
          </a:xfrm>
        </p:spPr>
        <p:txBody>
          <a:bodyPr/>
          <a:lstStyle>
            <a:lvl1pPr>
              <a:defRPr sz="2800">
                <a:solidFill>
                  <a:schemeClr val="accent1"/>
                </a:solidFill>
              </a:defRPr>
            </a:lvl1pPr>
            <a:lvl2pPr marL="800100" indent="-342900">
              <a:buFont typeface="Wingdings" panose="05000000000000000000" pitchFamily="2" charset="2"/>
              <a:buChar char="§"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1600200" indent="-228600">
              <a:buFont typeface="Wingdings" panose="05000000000000000000" pitchFamily="2" charset="2"/>
              <a:buChar char="§"/>
              <a:defRPr sz="1800"/>
            </a:lvl4pPr>
            <a:lvl5pPr marL="2057400" indent="-228600">
              <a:buFont typeface="Arial" panose="020B0604020202020204" pitchFamily="34" charset="0"/>
              <a:buChar char="•"/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lt-LT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75607"/>
            <a:ext cx="4038600" cy="3132348"/>
          </a:xfrm>
        </p:spPr>
        <p:txBody>
          <a:bodyPr/>
          <a:lstStyle>
            <a:lvl1pPr>
              <a:defRPr sz="2800">
                <a:solidFill>
                  <a:schemeClr val="accent1"/>
                </a:solidFill>
              </a:defRPr>
            </a:lvl1pPr>
            <a:lvl2pPr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lt-LT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7544" y="4515966"/>
            <a:ext cx="2133600" cy="273844"/>
          </a:xfrm>
        </p:spPr>
        <p:txBody>
          <a:bodyPr/>
          <a:lstStyle/>
          <a:p>
            <a:fld id="{49E3777F-8A5C-4F93-B497-9D39D40E33BD}" type="datetimeFigureOut">
              <a:rPr lang="lt-LT" smtClean="0"/>
              <a:t>2025-11-26</a:t>
            </a:fld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31840" y="4515966"/>
            <a:ext cx="2895600" cy="273844"/>
          </a:xfrm>
        </p:spPr>
        <p:txBody>
          <a:bodyPr/>
          <a:lstStyle/>
          <a:p>
            <a:endParaRPr lang="lt-L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16216" y="4515966"/>
            <a:ext cx="2133600" cy="273844"/>
          </a:xfrm>
        </p:spPr>
        <p:txBody>
          <a:bodyPr/>
          <a:lstStyle/>
          <a:p>
            <a:fld id="{94375474-8B73-49B1-A1B2-52CE3E63A069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379113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73528"/>
            <a:ext cx="8229600" cy="594066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lt-LT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29612"/>
            <a:ext cx="4040188" cy="378043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707654"/>
            <a:ext cx="4040188" cy="2886968"/>
          </a:xfrm>
        </p:spPr>
        <p:txBody>
          <a:bodyPr/>
          <a:lstStyle>
            <a:lvl1pPr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742950" indent="-285750">
              <a:buFont typeface="Wingdings" panose="05000000000000000000" pitchFamily="2" charset="2"/>
              <a:buChar char="§"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800"/>
            </a:lvl3pPr>
            <a:lvl4pPr marL="1600200" indent="-228600">
              <a:buFont typeface="Wingdings" panose="05000000000000000000" pitchFamily="2" charset="2"/>
              <a:buChar char="§"/>
              <a:defRPr sz="1600"/>
            </a:lvl4pPr>
            <a:lvl5pPr marL="2057400" indent="-228600"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lt-LT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329612"/>
            <a:ext cx="4041775" cy="378043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707654"/>
            <a:ext cx="4041775" cy="2886968"/>
          </a:xfrm>
        </p:spPr>
        <p:txBody>
          <a:bodyPr/>
          <a:lstStyle>
            <a:lvl1pPr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742950" indent="-285750">
              <a:buFont typeface="Wingdings" panose="05000000000000000000" pitchFamily="2" charset="2"/>
              <a:buChar char="§"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800"/>
            </a:lvl3pPr>
            <a:lvl4pPr marL="1600200" indent="-228600">
              <a:buFont typeface="Wingdings" panose="05000000000000000000" pitchFamily="2" charset="2"/>
              <a:buChar char="§"/>
              <a:defRPr sz="1600"/>
            </a:lvl4pPr>
            <a:lvl5pPr marL="2057400" indent="-228600"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lt-LT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777F-8A5C-4F93-B497-9D39D40E33BD}" type="datetimeFigureOut">
              <a:rPr lang="lt-LT" smtClean="0"/>
              <a:t>2025-11-26</a:t>
            </a:fld>
            <a:endParaRPr lang="lt-L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75474-8B73-49B1-A1B2-52CE3E63A069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906673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11510"/>
            <a:ext cx="8229600" cy="857250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lt-LT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67544" y="4569972"/>
            <a:ext cx="2133600" cy="273844"/>
          </a:xfrm>
        </p:spPr>
        <p:txBody>
          <a:bodyPr/>
          <a:lstStyle/>
          <a:p>
            <a:fld id="{49E3777F-8A5C-4F93-B497-9D39D40E33BD}" type="datetimeFigureOut">
              <a:rPr lang="lt-LT" smtClean="0"/>
              <a:t>2025-11-26</a:t>
            </a:fld>
            <a:endParaRPr lang="lt-L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31840" y="4569972"/>
            <a:ext cx="2895600" cy="273844"/>
          </a:xfrm>
        </p:spPr>
        <p:txBody>
          <a:bodyPr/>
          <a:lstStyle/>
          <a:p>
            <a:endParaRPr lang="lt-L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16216" y="4569972"/>
            <a:ext cx="2133600" cy="273844"/>
          </a:xfrm>
        </p:spPr>
        <p:txBody>
          <a:bodyPr/>
          <a:lstStyle/>
          <a:p>
            <a:fld id="{94375474-8B73-49B1-A1B2-52CE3E63A069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762587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777F-8A5C-4F93-B497-9D39D40E33BD}" type="datetimeFigureOut">
              <a:rPr lang="lt-LT" smtClean="0"/>
              <a:t>2025-11-26</a:t>
            </a:fld>
            <a:endParaRPr lang="lt-L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75474-8B73-49B1-A1B2-52CE3E63A069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500334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5" y="627534"/>
            <a:ext cx="3008313" cy="594066"/>
          </a:xfrm>
        </p:spPr>
        <p:txBody>
          <a:bodyPr anchor="b"/>
          <a:lstStyle>
            <a:lvl1pPr algn="l">
              <a:defRPr sz="2000" b="1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lt-L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627535"/>
            <a:ext cx="5111750" cy="3967088"/>
          </a:xfrm>
        </p:spPr>
        <p:txBody>
          <a:bodyPr/>
          <a:lstStyle>
            <a:lvl1pPr marL="342900" indent="-342900">
              <a:buFont typeface="Wingdings" panose="05000000000000000000" pitchFamily="2" charset="2"/>
              <a:buChar char="§"/>
              <a:defRPr sz="3200">
                <a:solidFill>
                  <a:schemeClr val="accent2"/>
                </a:solidFill>
              </a:defRPr>
            </a:lvl1pPr>
            <a:lvl2pPr marL="914400" indent="-457200">
              <a:buFont typeface="Wingdings" panose="05000000000000000000" pitchFamily="2" charset="2"/>
              <a:buChar char="§"/>
              <a:defRPr sz="2800"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1600200" indent="-228600">
              <a:buFont typeface="Wingdings" panose="05000000000000000000" pitchFamily="2" charset="2"/>
              <a:buChar char="§"/>
              <a:defRPr sz="2000"/>
            </a:lvl4pPr>
            <a:lvl5pPr marL="2057400" indent="-228600">
              <a:buFont typeface="Arial" panose="020B0604020202020204" pitchFamily="34" charset="0"/>
              <a:buChar char="•"/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lt-LT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3568" y="1275607"/>
            <a:ext cx="3008313" cy="33190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777F-8A5C-4F93-B497-9D39D40E33BD}" type="datetimeFigureOut">
              <a:rPr lang="lt-LT" smtClean="0"/>
              <a:t>2025-11-26</a:t>
            </a:fld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75474-8B73-49B1-A1B2-52CE3E63A069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464701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lt-LT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t-LT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43645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7544" y="4569972"/>
            <a:ext cx="2133600" cy="273844"/>
          </a:xfrm>
        </p:spPr>
        <p:txBody>
          <a:bodyPr/>
          <a:lstStyle/>
          <a:p>
            <a:fld id="{49E3777F-8A5C-4F93-B497-9D39D40E33BD}" type="datetimeFigureOut">
              <a:rPr lang="lt-LT" smtClean="0"/>
              <a:t>2025-11-26</a:t>
            </a:fld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31840" y="4569972"/>
            <a:ext cx="2895600" cy="273844"/>
          </a:xfrm>
        </p:spPr>
        <p:txBody>
          <a:bodyPr/>
          <a:lstStyle/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16216" y="4569972"/>
            <a:ext cx="2133600" cy="273844"/>
          </a:xfrm>
        </p:spPr>
        <p:txBody>
          <a:bodyPr/>
          <a:lstStyle/>
          <a:p>
            <a:fld id="{94375474-8B73-49B1-A1B2-52CE3E63A069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142008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73528"/>
            <a:ext cx="8229600" cy="489701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lt-LT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 marL="342900" indent="-342900">
              <a:buFont typeface="Wingdings" panose="05000000000000000000" pitchFamily="2" charset="2"/>
              <a:buChar char="§"/>
              <a:defRPr>
                <a:solidFill>
                  <a:schemeClr val="accent1"/>
                </a:solidFill>
              </a:defRPr>
            </a:lvl1pPr>
            <a:lvl2pPr marL="742950" indent="-285750">
              <a:buFont typeface="Wingdings" panose="05000000000000000000" pitchFamily="2" charset="2"/>
              <a:buChar char="§"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1600200" indent="-228600">
              <a:buFont typeface="Wingdings" panose="05000000000000000000" pitchFamily="2" charset="2"/>
              <a:buChar char="§"/>
              <a:defRPr/>
            </a:lvl4pPr>
            <a:lvl5pPr marL="2057400" indent="-228600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lt-LT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3777F-8A5C-4F93-B497-9D39D40E33BD}" type="datetimeFigureOut">
              <a:rPr lang="lt-LT" smtClean="0"/>
              <a:t>2025-11-26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75474-8B73-49B1-A1B2-52CE3E63A069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986756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73529"/>
            <a:ext cx="2057400" cy="3888432"/>
          </a:xfrm>
        </p:spPr>
        <p:txBody>
          <a:bodyPr vert="eaVert"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lt-LT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73529"/>
            <a:ext cx="6019800" cy="3888432"/>
          </a:xfrm>
        </p:spPr>
        <p:txBody>
          <a:bodyPr vert="eaVert"/>
          <a:lstStyle>
            <a:lvl1pPr>
              <a:defRPr>
                <a:solidFill>
                  <a:schemeClr val="accent1"/>
                </a:solidFill>
              </a:defRPr>
            </a:lvl1pPr>
            <a:lvl2pPr marL="742950" indent="-285750">
              <a:buFont typeface="Wingdings" panose="05000000000000000000" pitchFamily="2" charset="2"/>
              <a:buChar char="§"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1600200" indent="-228600">
              <a:buFont typeface="Wingdings" panose="05000000000000000000" pitchFamily="2" charset="2"/>
              <a:buChar char="§"/>
              <a:defRPr/>
            </a:lvl4pPr>
            <a:lvl5pPr marL="2057400" indent="-228600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lt-LT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515966"/>
            <a:ext cx="2133600" cy="273844"/>
          </a:xfrm>
        </p:spPr>
        <p:txBody>
          <a:bodyPr/>
          <a:lstStyle/>
          <a:p>
            <a:fld id="{49E3777F-8A5C-4F93-B497-9D39D40E33BD}" type="datetimeFigureOut">
              <a:rPr lang="lt-LT" smtClean="0"/>
              <a:t>2025-11-26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515966"/>
            <a:ext cx="2895600" cy="273844"/>
          </a:xfrm>
        </p:spPr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515966"/>
            <a:ext cx="2133600" cy="273844"/>
          </a:xfrm>
        </p:spPr>
        <p:txBody>
          <a:bodyPr/>
          <a:lstStyle/>
          <a:p>
            <a:fld id="{94375474-8B73-49B1-A1B2-52CE3E63A069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0306032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t-L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E3777F-8A5C-4F93-B497-9D39D40E33BD}" type="datetimeFigureOut">
              <a:rPr lang="lt-LT" smtClean="0"/>
              <a:t>2025-11-26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375474-8B73-49B1-A1B2-52CE3E63A069}" type="slidenum">
              <a:rPr lang="lt-LT" smtClean="0"/>
              <a:t>‹#›</a:t>
            </a:fld>
            <a:endParaRPr lang="lt-LT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16"/>
            <a:ext cx="9144000" cy="514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319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psgroup.com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627534"/>
            <a:ext cx="8219256" cy="4032448"/>
          </a:xfrm>
        </p:spPr>
        <p:txBody>
          <a:bodyPr>
            <a:normAutofit/>
          </a:bodyPr>
          <a:lstStyle/>
          <a:p>
            <a:r>
              <a:rPr lang="lt-LT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lt-LT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lt-LT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lt-LT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lt-LT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KRAŠTO APSAUGOS </a:t>
            </a:r>
            <a:r>
              <a:rPr lang="en-US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MINISTERIJOS PRISTATYMAS SEIMO AUDITO KOMITETUI</a:t>
            </a:r>
            <a:r>
              <a:rPr lang="lt-LT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lt-LT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lt-LT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lt-LT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lt-LT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  <a:r>
              <a:rPr lang="lt-LT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			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lt-LT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2025-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lt-LT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  <a:r>
              <a:rPr lang="lt-LT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lt-LT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1651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573528"/>
            <a:ext cx="8229600" cy="630070"/>
          </a:xfrm>
        </p:spPr>
        <p:txBody>
          <a:bodyPr>
            <a:normAutofit/>
          </a:bodyPr>
          <a:lstStyle/>
          <a:p>
            <a:r>
              <a:rPr lang="lt-LT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KLAUSIMAI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03599"/>
            <a:ext cx="8219256" cy="3528392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lt-LT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lt-LT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Krašto apsaugos sistemos pirkimai iš UAB “Taiklu” per 2021 – 2025 m.</a:t>
            </a:r>
          </a:p>
          <a:p>
            <a:pPr marL="0" indent="0" algn="just">
              <a:buNone/>
            </a:pPr>
            <a:endParaRPr lang="lt-LT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lt-LT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Lietuvos kariuomenės Generolo Adolfo Ramanausko kovinio rengimo centro 2023 m. neskelbiamų derybų būdu atliktas Rūdninkų karinio poligono teritorijų išminavimo paslaugų pirkimas iš UAB „Taiklu“.</a:t>
            </a:r>
          </a:p>
          <a:p>
            <a:pPr marL="0" indent="0" algn="just">
              <a:buNone/>
            </a:pPr>
            <a:endParaRPr lang="lt-LT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lt-LT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III. </a:t>
            </a:r>
            <a:r>
              <a:rPr lang="lt-LT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Kontrmobilumo</a:t>
            </a:r>
            <a:r>
              <a:rPr lang="lt-LT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priemonių įsigijimai per 2023 – 2025 m.</a:t>
            </a:r>
          </a:p>
          <a:p>
            <a:pPr marL="0" indent="0" algn="just">
              <a:buNone/>
            </a:pPr>
            <a:endParaRPr lang="lt-LT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lt-LT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IV. Centrinės perkančiosios organizacijos statuso įgijimas.</a:t>
            </a:r>
          </a:p>
          <a:p>
            <a:pPr marL="0" indent="0" algn="just">
              <a:buNone/>
            </a:pPr>
            <a:endParaRPr lang="lt-LT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lt-LT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V. Karo policijos vykdomas ikiteisminis tyrimas.</a:t>
            </a:r>
          </a:p>
        </p:txBody>
      </p:sp>
    </p:spTree>
    <p:extLst>
      <p:ext uri="{BB962C8B-B14F-4D97-AF65-F5344CB8AC3E}">
        <p14:creationId xmlns:p14="http://schemas.microsoft.com/office/powerpoint/2010/main" val="5366091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683568" y="699542"/>
            <a:ext cx="7772400" cy="936104"/>
          </a:xfrm>
        </p:spPr>
        <p:txBody>
          <a:bodyPr>
            <a:normAutofit/>
          </a:bodyPr>
          <a:lstStyle/>
          <a:p>
            <a:pPr algn="l">
              <a:spcAft>
                <a:spcPts val="800"/>
              </a:spcAft>
            </a:pPr>
            <a:r>
              <a:rPr lang="lt-LT" sz="27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 </a:t>
            </a:r>
            <a:br>
              <a:rPr lang="lt-LT" sz="27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lt-LT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83568" y="808424"/>
            <a:ext cx="828092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Krašto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apsaugos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sistemos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pirkimai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iš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UAB “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Taiklu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lt-LT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per 2021 – 2025 m. (1)</a:t>
            </a:r>
          </a:p>
          <a:p>
            <a:pPr algn="ctr"/>
            <a:r>
              <a:rPr lang="lt-LT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lt-LT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lt-LT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Pirkimai, atlikti vadovaujantis Viešųjų pirkimų įstatymu*</a:t>
            </a:r>
          </a:p>
          <a:p>
            <a:pPr algn="ctr"/>
            <a:endParaRPr lang="lt-LT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lt-LT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lt-LT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lt-LT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lt-LT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lt-LT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lt-LT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lt-LT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lt-LT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lt-LT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lt-LT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Viešųjų pirkimų tarnybos skelbiamos sutarčių statistikos duomenys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7086928"/>
              </p:ext>
            </p:extLst>
          </p:nvPr>
        </p:nvGraphicFramePr>
        <p:xfrm>
          <a:off x="755577" y="2139702"/>
          <a:ext cx="7992886" cy="22207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96143">
                  <a:extLst>
                    <a:ext uri="{9D8B030D-6E8A-4147-A177-3AD203B41FA5}">
                      <a16:colId xmlns:a16="http://schemas.microsoft.com/office/drawing/2014/main" val="1774131017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3504168218"/>
                    </a:ext>
                  </a:extLst>
                </a:gridCol>
                <a:gridCol w="1626901">
                  <a:extLst>
                    <a:ext uri="{9D8B030D-6E8A-4147-A177-3AD203B41FA5}">
                      <a16:colId xmlns:a16="http://schemas.microsoft.com/office/drawing/2014/main" val="2902464682"/>
                    </a:ext>
                  </a:extLst>
                </a:gridCol>
                <a:gridCol w="1871718">
                  <a:extLst>
                    <a:ext uri="{9D8B030D-6E8A-4147-A177-3AD203B41FA5}">
                      <a16:colId xmlns:a16="http://schemas.microsoft.com/office/drawing/2014/main" val="2223874860"/>
                    </a:ext>
                  </a:extLst>
                </a:gridCol>
                <a:gridCol w="1613948">
                  <a:extLst>
                    <a:ext uri="{9D8B030D-6E8A-4147-A177-3AD203B41FA5}">
                      <a16:colId xmlns:a16="http://schemas.microsoft.com/office/drawing/2014/main" val="751113960"/>
                    </a:ext>
                  </a:extLst>
                </a:gridCol>
              </a:tblGrid>
              <a:tr h="1764196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Per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en-US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</a:t>
                      </a:r>
                      <a:r>
                        <a:rPr lang="lt-LT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m.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Bendra sutarčių vertė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Bendras sutarčių skaičius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Pirkimų, atliktų  neskelbiamos apklausos ir neskelbiamų derybų </a:t>
                      </a:r>
                      <a:r>
                        <a:rPr lang="lt-LT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būdu, </a:t>
                      </a:r>
                      <a:r>
                        <a:rPr lang="lt-LT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bendra vertė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Pirkimų, atliktų neskelbiamos apklausos ir neskelbiamų derybų </a:t>
                      </a:r>
                      <a:r>
                        <a:rPr lang="lt-LT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būdu, </a:t>
                      </a:r>
                      <a:r>
                        <a:rPr lang="lt-LT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bendras skaičius 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74410266"/>
                  </a:ext>
                </a:extLst>
              </a:tr>
              <a:tr h="25202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32 377 813 </a:t>
                      </a:r>
                      <a:r>
                        <a:rPr lang="en-US" sz="1400" b="1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Eur</a:t>
                      </a:r>
                      <a:endParaRPr lang="lt-LT" sz="1400" b="1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763</a:t>
                      </a:r>
                      <a:endParaRPr lang="en-US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3 659 488 </a:t>
                      </a:r>
                      <a:r>
                        <a:rPr lang="en-US" sz="14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Eur</a:t>
                      </a:r>
                      <a:endParaRPr lang="en-US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409</a:t>
                      </a:r>
                      <a:endParaRPr lang="en-US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937896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3759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683568" y="771550"/>
            <a:ext cx="7772400" cy="3672408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lt-LT" sz="20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I. </a:t>
            </a:r>
            <a:r>
              <a:rPr lang="en-US" sz="2000" b="1" dirty="0" err="1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Krašto</a:t>
            </a: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apsaugos</a:t>
            </a: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sistemos</a:t>
            </a: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pirkimai</a:t>
            </a: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iš</a:t>
            </a: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UAB “</a:t>
            </a:r>
            <a:r>
              <a:rPr lang="en-US" sz="2000" b="1" dirty="0" err="1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Taiklu</a:t>
            </a: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”</a:t>
            </a:r>
            <a:r>
              <a:rPr lang="lt-LT" sz="20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lt-LT" sz="2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per 2021 – 2025 m. (2)</a:t>
            </a:r>
            <a:br>
              <a:rPr lang="lt-LT" sz="2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lt-LT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Neskelbiamų derybų vykdymas</a:t>
            </a:r>
            <a:br>
              <a:rPr lang="lt-LT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lt-LT" sz="1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Pagal </a:t>
            </a:r>
            <a:r>
              <a:rPr lang="lt-LT" sz="14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Viešųjų pirkimų įstatymą (2023 m</a:t>
            </a:r>
            <a:r>
              <a:rPr lang="lt-LT" sz="1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.)</a:t>
            </a:r>
            <a:br>
              <a:rPr lang="lt-LT" sz="1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lt-LT" sz="14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lt-LT" sz="14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lt-LT" sz="20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lt-LT" sz="20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lt-LT" sz="2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lt-LT" sz="2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lt-LT" sz="20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lt-LT" sz="20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lt-LT" sz="20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lt-LT" sz="20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lt-LT" sz="14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Pagal Viešųjų pirkimų, atliekamų gynybos ir saugumo srityje, įstatymą (2023 m</a:t>
            </a:r>
            <a:r>
              <a:rPr lang="lt-LT" sz="1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.)</a:t>
            </a:r>
            <a:br>
              <a:rPr lang="lt-LT" sz="1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lt-LT" sz="1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lt-LT" sz="1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lt-LT" sz="1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lt-LT" sz="1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lt-LT" sz="14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lt-LT" sz="14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lt-LT" sz="1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1871312"/>
              </p:ext>
            </p:extLst>
          </p:nvPr>
        </p:nvGraphicFramePr>
        <p:xfrm>
          <a:off x="1403648" y="1923678"/>
          <a:ext cx="6013068" cy="1106170"/>
        </p:xfrm>
        <a:graphic>
          <a:graphicData uri="http://schemas.openxmlformats.org/drawingml/2006/table">
            <a:tbl>
              <a:tblPr firstRow="1" firstCol="1" bandRow="1"/>
              <a:tblGrid>
                <a:gridCol w="820081">
                  <a:extLst>
                    <a:ext uri="{9D8B030D-6E8A-4147-A177-3AD203B41FA5}">
                      <a16:colId xmlns:a16="http://schemas.microsoft.com/office/drawing/2014/main" val="1150499297"/>
                    </a:ext>
                  </a:extLst>
                </a:gridCol>
                <a:gridCol w="1275752">
                  <a:extLst>
                    <a:ext uri="{9D8B030D-6E8A-4147-A177-3AD203B41FA5}">
                      <a16:colId xmlns:a16="http://schemas.microsoft.com/office/drawing/2014/main" val="1224221089"/>
                    </a:ext>
                  </a:extLst>
                </a:gridCol>
                <a:gridCol w="1548256">
                  <a:extLst>
                    <a:ext uri="{9D8B030D-6E8A-4147-A177-3AD203B41FA5}">
                      <a16:colId xmlns:a16="http://schemas.microsoft.com/office/drawing/2014/main" val="273223859"/>
                    </a:ext>
                  </a:extLst>
                </a:gridCol>
                <a:gridCol w="1002606">
                  <a:extLst>
                    <a:ext uri="{9D8B030D-6E8A-4147-A177-3AD203B41FA5}">
                      <a16:colId xmlns:a16="http://schemas.microsoft.com/office/drawing/2014/main" val="2430397287"/>
                    </a:ext>
                  </a:extLst>
                </a:gridCol>
                <a:gridCol w="1366373">
                  <a:extLst>
                    <a:ext uri="{9D8B030D-6E8A-4147-A177-3AD203B41FA5}">
                      <a16:colId xmlns:a16="http://schemas.microsoft.com/office/drawing/2014/main" val="697996236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Pirkimo</a:t>
                      </a:r>
                      <a:r>
                        <a:rPr lang="en-US" sz="11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Nr</a:t>
                      </a:r>
                      <a:r>
                        <a:rPr lang="en-US" sz="11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Sutarties objektas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Pirkimo organizacija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Tiekėjas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Sutarties vertė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9143304"/>
                  </a:ext>
                </a:extLst>
              </a:tr>
              <a:tr h="7404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662876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Teritorijų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paviršių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paruošimo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darbai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kelmų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frezavimas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Lietuvos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kariuomenės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generolo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Adolfo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Ramanausko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kovinio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rengimo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centras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UAB "Taiklu"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1 661 993,08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Eur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2479206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8248317"/>
              </p:ext>
            </p:extLst>
          </p:nvPr>
        </p:nvGraphicFramePr>
        <p:xfrm>
          <a:off x="1403648" y="3456952"/>
          <a:ext cx="6013068" cy="1109512"/>
        </p:xfrm>
        <a:graphic>
          <a:graphicData uri="http://schemas.openxmlformats.org/drawingml/2006/table">
            <a:tbl>
              <a:tblPr firstRow="1" firstCol="1" bandRow="1"/>
              <a:tblGrid>
                <a:gridCol w="820081">
                  <a:extLst>
                    <a:ext uri="{9D8B030D-6E8A-4147-A177-3AD203B41FA5}">
                      <a16:colId xmlns:a16="http://schemas.microsoft.com/office/drawing/2014/main" val="1448961050"/>
                    </a:ext>
                  </a:extLst>
                </a:gridCol>
                <a:gridCol w="1275752">
                  <a:extLst>
                    <a:ext uri="{9D8B030D-6E8A-4147-A177-3AD203B41FA5}">
                      <a16:colId xmlns:a16="http://schemas.microsoft.com/office/drawing/2014/main" val="1575671863"/>
                    </a:ext>
                  </a:extLst>
                </a:gridCol>
                <a:gridCol w="1548256">
                  <a:extLst>
                    <a:ext uri="{9D8B030D-6E8A-4147-A177-3AD203B41FA5}">
                      <a16:colId xmlns:a16="http://schemas.microsoft.com/office/drawing/2014/main" val="3459050108"/>
                    </a:ext>
                  </a:extLst>
                </a:gridCol>
                <a:gridCol w="1002606">
                  <a:extLst>
                    <a:ext uri="{9D8B030D-6E8A-4147-A177-3AD203B41FA5}">
                      <a16:colId xmlns:a16="http://schemas.microsoft.com/office/drawing/2014/main" val="1417185028"/>
                    </a:ext>
                  </a:extLst>
                </a:gridCol>
                <a:gridCol w="1366373">
                  <a:extLst>
                    <a:ext uri="{9D8B030D-6E8A-4147-A177-3AD203B41FA5}">
                      <a16:colId xmlns:a16="http://schemas.microsoft.com/office/drawing/2014/main" val="3393288629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Pirkimo</a:t>
                      </a:r>
                      <a:r>
                        <a:rPr lang="en-US" sz="11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Nr</a:t>
                      </a:r>
                      <a:r>
                        <a:rPr lang="en-US" sz="11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Sutarties objektas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Pirkimo organizacija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Tiekėjas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Sutarties vertė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3914755"/>
                  </a:ext>
                </a:extLst>
              </a:tr>
              <a:tr h="74375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672980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Teritorijų išminavimo paslaugos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Lietuvos kariuomenės generolo Adolfo Ramanausko kovinio rengimo centras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UAB "Taiklu"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397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1 363 948,30 </a:t>
                      </a:r>
                      <a:r>
                        <a:rPr lang="lt-LT" sz="11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Eur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41185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6221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395536" y="771550"/>
            <a:ext cx="8229600" cy="864096"/>
          </a:xfrm>
        </p:spPr>
        <p:txBody>
          <a:bodyPr>
            <a:noAutofit/>
          </a:bodyPr>
          <a:lstStyle/>
          <a:p>
            <a:r>
              <a:rPr lang="lt-LT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  <a:r>
              <a:rPr lang="lt-LT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Lietuvos kariuomenės Generolo Adolfo Ramanausko kovinio rengimo </a:t>
            </a:r>
            <a:r>
              <a:rPr lang="lt-LT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centro</a:t>
            </a:r>
            <a:br>
              <a:rPr lang="lt-LT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lt-LT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lt-LT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m. neskelbiamų derybų būdu </a:t>
            </a:r>
            <a:r>
              <a:rPr lang="lt-LT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atliktas </a:t>
            </a:r>
            <a:r>
              <a:rPr lang="lt-LT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Rūdninkų karinio poligono teritorijų išminavimo paslaugų pirkimas iš UAB „Taiklu</a:t>
            </a:r>
            <a:r>
              <a:rPr lang="lt-LT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br>
              <a:rPr lang="lt-LT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lt-LT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lt-LT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lt-LT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99592" y="1491630"/>
            <a:ext cx="750813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2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Pirkimo</a:t>
            </a:r>
            <a:r>
              <a:rPr lang="en-US" sz="12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lt-LT" sz="12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objektas </a:t>
            </a:r>
            <a:r>
              <a:rPr lang="en-US" sz="12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lt-LT" sz="12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Rūdninkų karinio poligono </a:t>
            </a:r>
            <a:r>
              <a:rPr lang="en-US" sz="12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teritorij</a:t>
            </a:r>
            <a:r>
              <a:rPr lang="lt-LT" sz="12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ų</a:t>
            </a:r>
            <a:r>
              <a:rPr lang="en-US" sz="12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lt-LT" sz="12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š</a:t>
            </a:r>
            <a:r>
              <a:rPr lang="en-US" sz="12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minavim</a:t>
            </a:r>
            <a:r>
              <a:rPr lang="lt-LT" sz="12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paslaugos, 2 pirkimo dalys</a:t>
            </a:r>
          </a:p>
          <a:p>
            <a:pPr algn="just"/>
            <a:r>
              <a:rPr lang="lt-LT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Kviesti </a:t>
            </a:r>
            <a:r>
              <a:rPr lang="lt-LT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tiekėjai:</a:t>
            </a:r>
          </a:p>
          <a:p>
            <a:pPr algn="just"/>
            <a:r>
              <a:rPr lang="lt-LT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Asociacija </a:t>
            </a:r>
            <a:r>
              <a:rPr lang="lt-LT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„Karo palikimo grėsmės prevencija" (Lietuva, www.gprevencija.lt);   </a:t>
            </a:r>
          </a:p>
          <a:p>
            <a:pPr algn="just"/>
            <a:r>
              <a:rPr lang="lt-LT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UAB </a:t>
            </a:r>
            <a:r>
              <a:rPr lang="lt-LT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„Taiklu“ (Lietuva, https://taiklu.lt);</a:t>
            </a:r>
          </a:p>
          <a:p>
            <a:pPr algn="just"/>
            <a:r>
              <a:rPr lang="lt-LT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Global </a:t>
            </a:r>
            <a:r>
              <a:rPr lang="lt-LT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Clearance</a:t>
            </a:r>
            <a:r>
              <a:rPr lang="lt-LT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lt-LT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Solutions</a:t>
            </a:r>
            <a:r>
              <a:rPr lang="lt-LT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AG (Šveicarija, https://gcs.ch);  </a:t>
            </a:r>
          </a:p>
          <a:p>
            <a:pPr algn="just"/>
            <a:r>
              <a:rPr lang="lt-LT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lt-LT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Golden</a:t>
            </a:r>
            <a:r>
              <a:rPr lang="lt-LT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lt-LT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West</a:t>
            </a:r>
            <a:r>
              <a:rPr lang="lt-LT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lt-LT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Humanitarian</a:t>
            </a:r>
            <a:r>
              <a:rPr lang="lt-LT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lt-LT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Foundation</a:t>
            </a:r>
            <a:r>
              <a:rPr lang="lt-LT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(JAV, https://goldenwesthf.org);</a:t>
            </a:r>
          </a:p>
          <a:p>
            <a:pPr algn="just"/>
            <a:r>
              <a:rPr lang="lt-LT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lt-LT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SafeLane</a:t>
            </a:r>
            <a:r>
              <a:rPr lang="lt-LT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lt-LT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Global (D. Britanija, https://www.safelaneglobal.com);</a:t>
            </a:r>
          </a:p>
          <a:p>
            <a:pPr algn="just"/>
            <a:r>
              <a:rPr lang="lt-LT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lt-LT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Demcraft</a:t>
            </a:r>
            <a:r>
              <a:rPr lang="lt-LT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lt-LT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OÜ (Estija, www.demcraft.com); </a:t>
            </a:r>
          </a:p>
          <a:p>
            <a:pPr algn="just"/>
            <a:r>
              <a:rPr lang="lt-LT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RPS </a:t>
            </a:r>
            <a:r>
              <a:rPr lang="lt-LT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Energy</a:t>
            </a:r>
            <a:r>
              <a:rPr lang="lt-LT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lt-LT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Ltd</a:t>
            </a:r>
            <a:r>
              <a:rPr lang="lt-LT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(D. Britanija, </a:t>
            </a:r>
            <a:r>
              <a:rPr lang="lt-LT" sz="12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www.rpsgroup.com</a:t>
            </a:r>
            <a:r>
              <a:rPr lang="lt-LT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endParaRPr lang="lt-LT" sz="1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lt-LT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Pasiūlymus pateikė 6 tiekėjai.</a:t>
            </a:r>
            <a:endParaRPr lang="lt-LT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lt-LT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lt-LT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Laimėję pasiūlymai:</a:t>
            </a:r>
          </a:p>
          <a:p>
            <a:pPr algn="just"/>
            <a:r>
              <a:rPr lang="lt-LT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pirkimo dalyje </a:t>
            </a:r>
            <a:r>
              <a:rPr lang="lt-LT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UAB „Taiklu“, įm. kodas </a:t>
            </a:r>
            <a:r>
              <a:rPr lang="lt-LT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304437662, pateiktas pasiūlymas.</a:t>
            </a:r>
            <a:endParaRPr lang="lt-LT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lt-LT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lt-LT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pirkimo dalyje </a:t>
            </a:r>
            <a:r>
              <a:rPr lang="lt-LT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UAB „Taiklu“, įm. kodas </a:t>
            </a:r>
            <a:r>
              <a:rPr lang="lt-LT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304437662, </a:t>
            </a:r>
            <a:r>
              <a:rPr lang="lt-LT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pateiktas </a:t>
            </a:r>
            <a:r>
              <a:rPr lang="lt-LT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pasiūlymas.</a:t>
            </a:r>
            <a:endParaRPr lang="lt-LT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lt-LT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Pasiūlytas įkainis 1 ir 2 </a:t>
            </a:r>
            <a:r>
              <a:rPr lang="lt-LT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pirkimo dalyse </a:t>
            </a:r>
            <a:r>
              <a:rPr lang="lt-LT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lt-LT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867,10 </a:t>
            </a:r>
            <a:r>
              <a:rPr lang="lt-LT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EUR be PVM už 1 ha. </a:t>
            </a:r>
          </a:p>
          <a:p>
            <a:pPr algn="just"/>
            <a:r>
              <a:rPr lang="lt-LT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Pirkimo sutarties maksimali kaina – 1 363 948,30 </a:t>
            </a:r>
            <a:r>
              <a:rPr lang="lt-LT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Eur</a:t>
            </a:r>
            <a:r>
              <a:rPr lang="lt-LT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su PVM.</a:t>
            </a:r>
          </a:p>
          <a:p>
            <a:pPr algn="just"/>
            <a:r>
              <a:rPr lang="lt-LT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Pirkimo sutarties </a:t>
            </a:r>
            <a:r>
              <a:rPr lang="lt-LT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sudarymo  data – 2023 m. liepos 21 d</a:t>
            </a:r>
            <a:r>
              <a:rPr lang="lt-LT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(sutartis įvykdyta).</a:t>
            </a:r>
            <a:endParaRPr lang="lt-LT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lt-LT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lt-LT" sz="1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lt-LT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1166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99478" y="555526"/>
            <a:ext cx="8229600" cy="432048"/>
          </a:xfrm>
        </p:spPr>
        <p:txBody>
          <a:bodyPr>
            <a:noAutofit/>
          </a:bodyPr>
          <a:lstStyle/>
          <a:p>
            <a:r>
              <a:rPr lang="lt-LT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lt-LT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lt-LT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III. </a:t>
            </a:r>
            <a:r>
              <a:rPr lang="lt-LT" sz="1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Kontrmobilumo</a:t>
            </a:r>
            <a:r>
              <a:rPr lang="lt-LT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priemonių </a:t>
            </a:r>
            <a:r>
              <a:rPr lang="lt-LT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įsigijimai per 2023 – 2025 m.</a:t>
            </a:r>
            <a:r>
              <a:rPr lang="lt-LT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lt-LT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lt-LT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lt-LT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lt-LT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727856370"/>
              </p:ext>
            </p:extLst>
          </p:nvPr>
        </p:nvGraphicFramePr>
        <p:xfrm>
          <a:off x="683568" y="843558"/>
          <a:ext cx="8280920" cy="42323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8873" y="843558"/>
            <a:ext cx="8545615" cy="455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11560" y="339237"/>
            <a:ext cx="8229600" cy="531662"/>
          </a:xfrm>
        </p:spPr>
        <p:txBody>
          <a:bodyPr>
            <a:noAutofit/>
          </a:bodyPr>
          <a:lstStyle/>
          <a:p>
            <a:r>
              <a:rPr lang="lt-LT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lt-LT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lt-LT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</a:t>
            </a:r>
            <a:r>
              <a:rPr lang="lt-LT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Centrinės perkančiosios organizacijos statuso </a:t>
            </a:r>
            <a:r>
              <a:rPr lang="lt-LT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įgijimas (1)</a:t>
            </a:r>
            <a:r>
              <a:rPr lang="lt-LT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lt-LT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lt-LT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97894045"/>
              </p:ext>
            </p:extLst>
          </p:nvPr>
        </p:nvGraphicFramePr>
        <p:xfrm>
          <a:off x="323528" y="940124"/>
          <a:ext cx="4824536" cy="38638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436096" y="2544214"/>
            <a:ext cx="57606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100" dirty="0" smtClean="0">
                <a:solidFill>
                  <a:schemeClr val="bg1"/>
                </a:solidFill>
              </a:rPr>
              <a:t>IVA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19872" y="2723949"/>
            <a:ext cx="65916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2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IVA</a:t>
            </a:r>
            <a:endParaRPr lang="en-US" sz="2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31640" y="3787611"/>
            <a:ext cx="86409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1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endParaRPr lang="en-US" sz="2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Horizontal Scroll 8"/>
          <p:cNvSpPr/>
          <p:nvPr/>
        </p:nvSpPr>
        <p:spPr>
          <a:xfrm>
            <a:off x="4788024" y="2129162"/>
            <a:ext cx="3960295" cy="2376264"/>
          </a:xfrm>
          <a:prstGeom prst="horizontalScroll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lt-LT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Pagrindiniai KAS centralizuotų pirkimų </a:t>
            </a:r>
            <a:r>
              <a:rPr lang="lt-LT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vykdytojai (</a:t>
            </a:r>
            <a:r>
              <a:rPr lang="lt-LT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GRA, KVTC </a:t>
            </a:r>
            <a:r>
              <a:rPr lang="lt-LT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ir</a:t>
            </a:r>
            <a:r>
              <a:rPr lang="lt-LT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IVA</a:t>
            </a:r>
            <a:r>
              <a:rPr lang="lt-LT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neturi </a:t>
            </a:r>
            <a:r>
              <a:rPr lang="lt-LT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LRV nutarimu patvirtinto centrinės </a:t>
            </a:r>
            <a:r>
              <a:rPr lang="lt-LT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perkančiosios </a:t>
            </a:r>
            <a:r>
              <a:rPr lang="lt-LT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organizacijos </a:t>
            </a:r>
            <a:r>
              <a:rPr lang="lt-LT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statuso, nors faktiškai </a:t>
            </a:r>
            <a:r>
              <a:rPr lang="lt-LT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atlieka </a:t>
            </a:r>
            <a:r>
              <a:rPr lang="lt-LT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centrinės perkančiosios organizacijos </a:t>
            </a:r>
            <a:r>
              <a:rPr lang="lt-LT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funkcijas.</a:t>
            </a:r>
            <a:endParaRPr lang="lt-LT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Horizontal Scroll 7"/>
          <p:cNvSpPr/>
          <p:nvPr/>
        </p:nvSpPr>
        <p:spPr>
          <a:xfrm>
            <a:off x="4355976" y="940124"/>
            <a:ext cx="3816424" cy="1119813"/>
          </a:xfrm>
          <a:prstGeom prst="horizontalScroll">
            <a:avLst/>
          </a:prstGeom>
          <a:solidFill>
            <a:srgbClr val="CC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 pirkimai skirstomi į centralizuotus ir decentralizuotus (mažos vertės) pirkimus</a:t>
            </a:r>
            <a:endParaRPr lang="lt-LT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5248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11560" y="339237"/>
            <a:ext cx="8229600" cy="531662"/>
          </a:xfrm>
        </p:spPr>
        <p:txBody>
          <a:bodyPr>
            <a:noAutofit/>
          </a:bodyPr>
          <a:lstStyle/>
          <a:p>
            <a:r>
              <a:rPr lang="lt-LT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lt-LT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lt-LT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lt-LT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lt-LT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</a:t>
            </a:r>
            <a:r>
              <a:rPr lang="lt-LT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Centrinės perkančiosios organizacijos statuso įgijimas</a:t>
            </a:r>
            <a:r>
              <a:rPr lang="lt-LT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(2)</a:t>
            </a:r>
            <a:r>
              <a:rPr lang="lt-LT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lt-LT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lt-LT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436096" y="2544214"/>
            <a:ext cx="57606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100" dirty="0" smtClean="0">
                <a:solidFill>
                  <a:schemeClr val="bg1"/>
                </a:solidFill>
              </a:rPr>
              <a:t>IVA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19872" y="2723949"/>
            <a:ext cx="65916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2100" dirty="0" smtClean="0">
                <a:solidFill>
                  <a:schemeClr val="bg1"/>
                </a:solidFill>
              </a:rPr>
              <a:t>IVA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31640" y="3787611"/>
            <a:ext cx="79208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100" dirty="0" smtClean="0">
                <a:solidFill>
                  <a:schemeClr val="bg1"/>
                </a:solidFill>
              </a:rPr>
              <a:t>KAM</a:t>
            </a:r>
            <a:endParaRPr lang="en-US" sz="21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66656" y="3142882"/>
            <a:ext cx="2974504" cy="124649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lt-LT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 m. KAS decentralizuotų (mažos vertės) pirkimų apimtys – </a:t>
            </a:r>
          </a:p>
          <a:p>
            <a:r>
              <a:rPr lang="lt-LT" sz="16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22300</a:t>
            </a:r>
            <a:r>
              <a:rPr lang="lt-LT" sz="16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pirkimų, </a:t>
            </a:r>
          </a:p>
          <a:p>
            <a:r>
              <a:rPr lang="lt-LT" sz="16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lt-LT" sz="16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 </a:t>
            </a:r>
            <a:r>
              <a:rPr lang="en-US" sz="16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73,8 </a:t>
            </a:r>
            <a:r>
              <a:rPr lang="en-US" sz="16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mln</a:t>
            </a:r>
            <a:r>
              <a:rPr lang="en-US" sz="16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Eur</a:t>
            </a:r>
            <a:r>
              <a:rPr lang="en-US" sz="16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be PVM</a:t>
            </a:r>
          </a:p>
          <a:p>
            <a:endParaRPr lang="lt-LT" sz="1100" dirty="0" smtClean="0"/>
          </a:p>
        </p:txBody>
      </p:sp>
      <p:graphicFrame>
        <p:nvGraphicFramePr>
          <p:cNvPr id="11" name="Chart 10"/>
          <p:cNvGraphicFramePr/>
          <p:nvPr>
            <p:extLst>
              <p:ext uri="{D42A27DB-BD31-4B8C-83A1-F6EECF244321}">
                <p14:modId xmlns:p14="http://schemas.microsoft.com/office/powerpoint/2010/main" val="1859029810"/>
              </p:ext>
            </p:extLst>
          </p:nvPr>
        </p:nvGraphicFramePr>
        <p:xfrm>
          <a:off x="294456" y="1479041"/>
          <a:ext cx="5486400" cy="2992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Rectangle 3"/>
          <p:cNvSpPr/>
          <p:nvPr/>
        </p:nvSpPr>
        <p:spPr>
          <a:xfrm>
            <a:off x="888092" y="1171264"/>
            <a:ext cx="47739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centralizuotai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vykdyti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pirkimai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(proc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lt-LT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pagal vertę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895111" y="1172840"/>
            <a:ext cx="2974504" cy="163121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lt-LT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 m. KAS centralizuotų pirkimų apimtys – </a:t>
            </a:r>
            <a:r>
              <a:rPr lang="lt-LT" sz="16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498</a:t>
            </a:r>
            <a:r>
              <a:rPr lang="lt-LT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lt-LT" sz="16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pirkimai</a:t>
            </a:r>
            <a:r>
              <a:rPr lang="lt-LT" sz="16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lt-LT" sz="16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lt-LT" sz="16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lt-LT" sz="16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 2,891 mljrd. </a:t>
            </a:r>
            <a:r>
              <a:rPr lang="lt-LT" sz="1600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Eur</a:t>
            </a:r>
            <a:r>
              <a:rPr lang="lt-LT" sz="16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</a:p>
          <a:p>
            <a:endParaRPr lang="lt-LT" sz="2000" dirty="0" smtClean="0"/>
          </a:p>
          <a:p>
            <a:r>
              <a:rPr lang="lt-LT" sz="1050" dirty="0" smtClean="0"/>
              <a:t>* </a:t>
            </a:r>
            <a:r>
              <a:rPr lang="lt-LT" sz="1050" i="1" dirty="0" smtClean="0"/>
              <a:t>GRA 2024 </a:t>
            </a:r>
            <a:r>
              <a:rPr lang="lt-LT" sz="1050" i="1" dirty="0"/>
              <a:t>m. KAS centralizuotai vykdomų pirkimų </a:t>
            </a:r>
            <a:r>
              <a:rPr lang="lt-LT" sz="1050" i="1" dirty="0" smtClean="0"/>
              <a:t>efektyvumo rodiklių duomenys</a:t>
            </a:r>
            <a:endParaRPr lang="en-US" sz="1050" i="1" dirty="0"/>
          </a:p>
          <a:p>
            <a:endParaRPr lang="lt-LT" sz="1100" dirty="0" smtClean="0"/>
          </a:p>
        </p:txBody>
      </p:sp>
    </p:spTree>
    <p:extLst>
      <p:ext uri="{BB962C8B-B14F-4D97-AF65-F5344CB8AC3E}">
        <p14:creationId xmlns:p14="http://schemas.microsoft.com/office/powerpoint/2010/main" val="834370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5"/>
          <p:cNvSpPr>
            <a:spLocks noGrp="1"/>
          </p:cNvSpPr>
          <p:nvPr>
            <p:ph type="title"/>
          </p:nvPr>
        </p:nvSpPr>
        <p:spPr>
          <a:xfrm>
            <a:off x="467544" y="699542"/>
            <a:ext cx="8229600" cy="576064"/>
          </a:xfrm>
        </p:spPr>
        <p:txBody>
          <a:bodyPr>
            <a:noAutofit/>
          </a:bodyPr>
          <a:lstStyle/>
          <a:p>
            <a:r>
              <a:rPr lang="lt-LT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IV. Centrinės perkančiosios organizacijos statuso įgijimas</a:t>
            </a:r>
            <a:r>
              <a:rPr lang="lt-LT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(3)</a:t>
            </a:r>
            <a:r>
              <a:rPr lang="lt-LT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lt-LT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lt-LT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755576" y="1347614"/>
            <a:ext cx="7632848" cy="3240360"/>
          </a:xfrm>
          <a:prstGeom prst="round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lt-LT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Šiuo </a:t>
            </a:r>
            <a:r>
              <a:rPr lang="lt-LT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metu yra parengtas ir derinamas Lietuvos Respublikos Vyriausybės 2007 m. sausio 19 d. nutarimo Nr. 50 „Dėl centralizuotų viešųjų pirkimų vykdymo“ pakeitimas, kuriuo 3 subjektams </a:t>
            </a:r>
            <a:r>
              <a:rPr lang="lt-LT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Gynybos resursų agentūrai prie </a:t>
            </a:r>
            <a:r>
              <a:rPr lang="lt-LT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KAM, Infrastruktūros valdymo agentūrai ir Kertiniam valstybės telekomunikacijų centrui </a:t>
            </a:r>
            <a:r>
              <a:rPr lang="lt-LT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 </a:t>
            </a:r>
            <a:r>
              <a:rPr lang="lt-LT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suteiktas centrinės perkančiosios organizacijos statusas</a:t>
            </a:r>
            <a:r>
              <a:rPr lang="lt-LT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/>
            <a:r>
              <a:rPr lang="lt-LT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Procesas užtruko, nes buvo svarstoma, ar tikslinga kartu </a:t>
            </a:r>
            <a:r>
              <a:rPr lang="lt-LT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 Gynybos resursų </a:t>
            </a:r>
            <a:r>
              <a:rPr lang="lt-LT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agentūra </a:t>
            </a:r>
            <a:r>
              <a:rPr lang="lt-LT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prie KAM </a:t>
            </a:r>
            <a:r>
              <a:rPr lang="lt-LT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teikti kitus du minėtus subjektus. </a:t>
            </a:r>
            <a:endParaRPr lang="lt-LT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2943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5"/>
          <p:cNvSpPr>
            <a:spLocks noGrp="1"/>
          </p:cNvSpPr>
          <p:nvPr>
            <p:ph type="title"/>
          </p:nvPr>
        </p:nvSpPr>
        <p:spPr>
          <a:xfrm>
            <a:off x="467544" y="555526"/>
            <a:ext cx="8229600" cy="576064"/>
          </a:xfrm>
        </p:spPr>
        <p:txBody>
          <a:bodyPr>
            <a:noAutofit/>
          </a:bodyPr>
          <a:lstStyle/>
          <a:p>
            <a:r>
              <a:rPr lang="lt-LT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lt-LT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Karo policijos vykdomas ikiteisminis </a:t>
            </a:r>
            <a:r>
              <a:rPr lang="lt-LT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tyrimas</a:t>
            </a:r>
            <a:r>
              <a:rPr lang="lt-LT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lt-LT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lt-LT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755576" y="1131590"/>
            <a:ext cx="7704856" cy="3528392"/>
          </a:xfrm>
          <a:prstGeom prst="roundRec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lt-LT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lt-LT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 </a:t>
            </a:r>
            <a:r>
              <a:rPr lang="lt-LT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m. kovo 3 d. </a:t>
            </a:r>
            <a:r>
              <a:rPr lang="lt-LT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Karo policija, kontroliuojama Vilniaus </a:t>
            </a:r>
            <a:r>
              <a:rPr lang="lt-LT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apygardos </a:t>
            </a:r>
            <a:r>
              <a:rPr lang="lt-LT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prokuratūros, pradėjo ikiteisminį tyrimą </a:t>
            </a:r>
            <a:r>
              <a:rPr lang="lt-LT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Nr. 02-2-00137-25 pagal Lietuvos Respublikos baudžiamojo kodekso 229 str. (tarnybos pareigų neatlikimas) ir 300 str. 3 d. (dokumento suklastojimas) dėl </a:t>
            </a:r>
            <a:r>
              <a:rPr lang="lt-LT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perkančiosios organizacijos </a:t>
            </a:r>
            <a:r>
              <a:rPr lang="lt-LT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Lietuvos kariuomenės generolo Adolfo Ramanausko kovinio rengimo </a:t>
            </a:r>
            <a:r>
              <a:rPr lang="lt-LT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centro galimai </a:t>
            </a:r>
            <a:r>
              <a:rPr lang="lt-LT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netinkamų veiksmų </a:t>
            </a:r>
            <a:r>
              <a:rPr lang="lt-LT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vykdant </a:t>
            </a:r>
            <a:r>
              <a:rPr lang="lt-LT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viešąjį pirkimą Nr. 662876 dėl </a:t>
            </a:r>
            <a:r>
              <a:rPr lang="lt-LT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Rūdninkų </a:t>
            </a:r>
            <a:r>
              <a:rPr lang="lt-LT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poligono teritorijoje esančių kelmų frezavimo paslaugų pirkimo bei pasirašant 2023 m. balandžio 18 d. paslaugų viešojo pirkimo – pardavimo sutartį Nr. PS – 18 ir 2023 m. spalio 19 d. susitarimą Nr. PS – 55 dėl minėtos sutarties pakeitimo</a:t>
            </a:r>
            <a:r>
              <a:rPr lang="lt-LT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/>
            <a:r>
              <a:rPr lang="lt-LT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lt-LT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Informacija apie tyrimo eigą, galimą tyrimo pabaigos terminą Krašto apsaugos ministerija nedisponuoja.</a:t>
            </a:r>
            <a:endParaRPr lang="lt-LT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75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5"/>
          <p:cNvSpPr>
            <a:spLocks noGrp="1"/>
          </p:cNvSpPr>
          <p:nvPr>
            <p:ph type="title"/>
          </p:nvPr>
        </p:nvSpPr>
        <p:spPr>
          <a:xfrm>
            <a:off x="467544" y="555526"/>
            <a:ext cx="8229600" cy="3744416"/>
          </a:xfrm>
        </p:spPr>
        <p:txBody>
          <a:bodyPr>
            <a:noAutofit/>
          </a:bodyPr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lt-LT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Ė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KOJ</a:t>
            </a:r>
            <a:r>
              <a:rPr lang="lt-LT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AME UŽ DĖMESĮ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lt-LT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6388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KAM stilius">
      <a:dk1>
        <a:sysClr val="windowText" lastClr="000000"/>
      </a:dk1>
      <a:lt1>
        <a:sysClr val="window" lastClr="FFFFFF"/>
      </a:lt1>
      <a:dk2>
        <a:srgbClr val="A5A5A5"/>
      </a:dk2>
      <a:lt2>
        <a:srgbClr val="EEECE1"/>
      </a:lt2>
      <a:accent1>
        <a:srgbClr val="0084B6"/>
      </a:accent1>
      <a:accent2>
        <a:srgbClr val="96152A"/>
      </a:accent2>
      <a:accent3>
        <a:srgbClr val="DCAF27"/>
      </a:accent3>
      <a:accent4>
        <a:srgbClr val="7F7F7F"/>
      </a:accent4>
      <a:accent5>
        <a:srgbClr val="938953"/>
      </a:accent5>
      <a:accent6>
        <a:srgbClr val="17365D"/>
      </a:accent6>
      <a:hlink>
        <a:srgbClr val="C00000"/>
      </a:hlink>
      <a:folHlink>
        <a:srgbClr val="0085B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mplateUrl xmlns="http://schemas.microsoft.com/sharepoint/v3" xsi:nil="true"/>
    <Pagrindinis xmlns="120aa1fc-dcaf-4f2f-b844-518cd627cfe7">true</Pagrindinis>
    <IconOverlay xmlns="http://schemas.microsoft.com/sharepoint/v4" xsi:nil="true"/>
    <rusiavimas xmlns="120aa1fc-dcaf-4f2f-b844-518cd627cfe7">10</rusiavimas>
    <Viesas xmlns="120aa1fc-dcaf-4f2f-b844-518cd627cfe7">true</Viesas>
    <xd_ProgID xmlns="http://schemas.microsoft.com/sharepoint/v3" xsi:nil="true"/>
    <Antrinis xmlns="120aa1fc-dcaf-4f2f-b844-518cd627cfe7">false</Antrini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DC267EE0039D4D42B212B402AF75EC0F" ma:contentTypeVersion="3" ma:contentTypeDescription="" ma:contentTypeScope="" ma:versionID="783ad7be3006ba5145f3c1e7a4ab34fc">
  <xsd:schema xmlns:xsd="http://www.w3.org/2001/XMLSchema" xmlns:xs="http://www.w3.org/2001/XMLSchema" xmlns:p="http://schemas.microsoft.com/office/2006/metadata/properties" xmlns:ns1="http://schemas.microsoft.com/sharepoint/v3" xmlns:ns2="120aa1fc-dcaf-4f2f-b844-518cd627cfe7" xmlns:ns3="http://schemas.microsoft.com/sharepoint/v4" targetNamespace="http://schemas.microsoft.com/office/2006/metadata/properties" ma:root="true" ma:fieldsID="d86abc54b540674b1550c20d12241bab" ns1:_="" ns2:_="" ns3:_="">
    <xsd:import namespace="http://schemas.microsoft.com/sharepoint/v3"/>
    <xsd:import namespace="120aa1fc-dcaf-4f2f-b844-518cd627cfe7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3:IconOverlay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7" nillable="true" ma:displayName="HTML failo saitas" ma:hidden="true" ma:internalName="xd_ProgID">
      <xsd:simpleType>
        <xsd:restriction base="dms:Text"/>
      </xsd:simpleType>
    </xsd:element>
    <xsd:element name="TemplateUrl" ma:index="8" nillable="true" ma:displayName="Šablono saitas" ma:hidden="true" ma:internalName="TemplateUrl">
      <xsd:simpleType>
        <xsd:restriction base="dms:Text"/>
      </xsd:simpleType>
    </xsd:element>
    <xsd:element name="xd_Signature" ma:index="9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0aa1fc-dcaf-4f2f-b844-518cd627cfe7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10" nillable="true" ma:displayName="Rūšiavimas" ma:internalName="rusiavimas" ma:percentage="FALSE">
      <xsd:simpleType>
        <xsd:restriction base="dms:Number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6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6A2197B-C55E-4233-9677-723865C8EC7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E2F1F3B-8A9A-4262-A67E-7D3DAA2CF786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A25EAD1-3544-4512-A7CA-06A04DB4131F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35058</TotalTime>
  <Words>937</Words>
  <Application>Microsoft Office PowerPoint</Application>
  <PresentationFormat>Demonstracija ekrane (16:9)</PresentationFormat>
  <Paragraphs>119</Paragraphs>
  <Slides>11</Slides>
  <Notes>5</Notes>
  <HiddenSlides>0</HiddenSlides>
  <MMClips>0</MMClips>
  <ScaleCrop>false</ScaleCrop>
  <HeadingPairs>
    <vt:vector size="6" baseType="variant">
      <vt:variant>
        <vt:lpstr>Naudojami šriftai</vt:lpstr>
      </vt:variant>
      <vt:variant>
        <vt:i4>4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11</vt:i4>
      </vt:variant>
    </vt:vector>
  </HeadingPairs>
  <TitlesOfParts>
    <vt:vector size="16" baseType="lpstr">
      <vt:lpstr>Arial</vt:lpstr>
      <vt:lpstr>Calibri</vt:lpstr>
      <vt:lpstr>Times New Roman</vt:lpstr>
      <vt:lpstr>Wingdings</vt:lpstr>
      <vt:lpstr>1_Office Theme</vt:lpstr>
      <vt:lpstr>  KRAŠTO APSAUGOS MINISTERIJOS PRISTATYMAS SEIMO AUDITO KOMITETUI               2025-11-26 </vt:lpstr>
      <vt:lpstr>KLAUSIMAI</vt:lpstr>
      <vt:lpstr>    </vt:lpstr>
      <vt:lpstr>I. Krašto apsaugos sistemos pirkimai iš UAB “Taiklu” per 2021 – 2025 m. (2) Neskelbiamų derybų vykdymas Pagal Viešųjų pirkimų įstatymą (2023 m.)      Pagal Viešųjų pirkimų, atliekamų gynybos ir saugumo srityje, įstatymą (2023 m.)    </vt:lpstr>
      <vt:lpstr>II. Lietuvos kariuomenės Generolo Adolfo Ramanausko kovinio rengimo centro  2023 m. neskelbiamų derybų būdu atliktas Rūdninkų karinio poligono teritorijų išminavimo paslaugų pirkimas iš UAB „Taiklu“  </vt:lpstr>
      <vt:lpstr> III. Kontrmobilumo priemonių įsigijimai per 2023 – 2025 m.  </vt:lpstr>
      <vt:lpstr> IV. Centrinės perkančiosios organizacijos statuso įgijimas (1) </vt:lpstr>
      <vt:lpstr>  IV. Centrinės perkančiosios organizacijos statuso įgijimas (2) </vt:lpstr>
      <vt:lpstr>IV. Centrinės perkančiosios organizacijos statuso įgijimas (3) </vt:lpstr>
      <vt:lpstr>V. Karo policijos vykdomas ikiteisminis tyrimas </vt:lpstr>
      <vt:lpstr>DĖKOJAME UŽ DĖMESĮ!</vt:lpstr>
    </vt:vector>
  </TitlesOfParts>
  <Company>KAM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Raimonda Namikaitė</dc:creator>
  <cp:lastModifiedBy>KERŠIENĖ Daina</cp:lastModifiedBy>
  <cp:revision>941</cp:revision>
  <cp:lastPrinted>2021-09-14T09:04:22Z</cp:lastPrinted>
  <dcterms:created xsi:type="dcterms:W3CDTF">2017-05-07T12:11:07Z</dcterms:created>
  <dcterms:modified xsi:type="dcterms:W3CDTF">2025-11-26T06:43:48Z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0x01010030D9DBA0AD9F4678BDDB4D5C3B1BB0E200DC267EE0039D4D42B212B402AF75EC0F</vt:lpwstr>
  </property>
</Properties>
</file>