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1"/>
  </p:notesMasterIdLst>
  <p:sldIdLst>
    <p:sldId id="258" r:id="rId5"/>
    <p:sldId id="285" r:id="rId6"/>
    <p:sldId id="330" r:id="rId7"/>
    <p:sldId id="327" r:id="rId8"/>
    <p:sldId id="325" r:id="rId9"/>
    <p:sldId id="307" r:id="rId10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ilis Baškys" initials="EB" lastIdx="8" clrIdx="0">
    <p:extLst>
      <p:ext uri="{19B8F6BF-5375-455C-9EA6-DF929625EA0E}">
        <p15:presenceInfo xmlns:p15="http://schemas.microsoft.com/office/powerpoint/2012/main" userId="S-1-5-21-787175161-801312774-1862565094-1716" providerId="AD"/>
      </p:ext>
    </p:extLst>
  </p:cmAuthor>
  <p:cmAuthor id="2" name="Renaldas Sabas" initials="RS" lastIdx="1" clrIdx="1">
    <p:extLst>
      <p:ext uri="{19B8F6BF-5375-455C-9EA6-DF929625EA0E}">
        <p15:presenceInfo xmlns:p15="http://schemas.microsoft.com/office/powerpoint/2012/main" userId="0be86de31a5e610e" providerId="Windows Live"/>
      </p:ext>
    </p:extLst>
  </p:cmAuthor>
  <p:cmAuthor id="4" name="Vladislav Legenis" initials="VL" lastIdx="4" clrIdx="3">
    <p:extLst>
      <p:ext uri="{19B8F6BF-5375-455C-9EA6-DF929625EA0E}">
        <p15:presenceInfo xmlns:p15="http://schemas.microsoft.com/office/powerpoint/2012/main" userId="S-1-5-21-787175161-801312774-1862565094-2889" providerId="AD"/>
      </p:ext>
    </p:extLst>
  </p:cmAuthor>
  <p:cmAuthor id="5" name="Darius Lukauskas" initials="DL" lastIdx="4" clrIdx="4">
    <p:extLst>
      <p:ext uri="{19B8F6BF-5375-455C-9EA6-DF929625EA0E}">
        <p15:presenceInfo xmlns:p15="http://schemas.microsoft.com/office/powerpoint/2012/main" userId="S-1-5-21-787175161-801312774-1862565094-1145" providerId="AD"/>
      </p:ext>
    </p:extLst>
  </p:cmAuthor>
  <p:cmAuthor id="6" name="Michail Demčenko" initials="MD" lastIdx="4" clrIdx="5">
    <p:extLst>
      <p:ext uri="{19B8F6BF-5375-455C-9EA6-DF929625EA0E}">
        <p15:presenceInfo xmlns:p15="http://schemas.microsoft.com/office/powerpoint/2012/main" userId="S-1-5-21-787175161-801312774-1862565094-101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87" autoAdjust="0"/>
    <p:restoredTop sz="92880" autoAdjust="0"/>
  </p:normalViewPr>
  <p:slideViewPr>
    <p:cSldViewPr snapToGrid="0">
      <p:cViewPr varScale="1">
        <p:scale>
          <a:sx n="107" d="100"/>
          <a:sy n="107" d="100"/>
        </p:scale>
        <p:origin x="588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1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2E590F-82A3-4B82-851C-2DD0812C7DAE}" type="datetimeFigureOut">
              <a:rPr lang="lt-LT" smtClean="0"/>
              <a:t>2022-11-28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FCC757-3271-4848-8AAA-93F516C3051A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16927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FCC757-3271-4848-8AAA-93F516C3051A}" type="slidenum">
              <a:rPr lang="lt-LT" smtClean="0"/>
              <a:t>1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761345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lt-LT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AFCDC7D-061F-4325-A90E-0D5E984E32D6}" type="slidenum">
              <a:rPr lang="en-GB" altLang="lt-LT"/>
              <a:pPr/>
              <a:t>3</a:t>
            </a:fld>
            <a:endParaRPr lang="en-GB" altLang="lt-LT"/>
          </a:p>
        </p:txBody>
      </p:sp>
    </p:spTree>
    <p:extLst>
      <p:ext uri="{BB962C8B-B14F-4D97-AF65-F5344CB8AC3E}">
        <p14:creationId xmlns:p14="http://schemas.microsoft.com/office/powerpoint/2010/main" val="429859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28ED9-C451-468A-9FA9-33979D29CB73}" type="slidenum">
              <a:rPr lang="lt-LT" smtClean="0"/>
              <a:t>5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44876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6400" y="2386800"/>
            <a:ext cx="7988400" cy="1857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lt-LT" sz="4400" b="1" kern="120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lt-LT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6400" y="4244400"/>
            <a:ext cx="7988400" cy="1655762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lt-LT" sz="2400" kern="120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t-LT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lt-LT"/>
              <a:t>2017-02-14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t-LT"/>
              <a:t>VATESI Neįprastų įvykių analizės komisijos posėdis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1AA1-2684-4CA5-BDD3-7C7636F29DE8}" type="slidenum">
              <a:rPr lang="lt-LT" smtClean="0"/>
              <a:t>‹#›</a:t>
            </a:fld>
            <a:endParaRPr lang="lt-LT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87" y="387179"/>
            <a:ext cx="798655" cy="1006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57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2000" y="432000"/>
            <a:ext cx="9842400" cy="76680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lt-LT" sz="4400" kern="120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 lang="en-US" sz="2800" kern="1200" dirty="0" smtClean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>
              <a:buClr>
                <a:srgbClr val="C00000"/>
              </a:buClr>
              <a:defRPr baseline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lt-LT"/>
              <a:t>2017-02-14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t-LT"/>
              <a:t>VATESI Neįprastų įvykių analizės komisijos posėdis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1AA1-2684-4CA5-BDD3-7C7636F29DE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23476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lt-LT"/>
              <a:t>2017-02-14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t-LT"/>
              <a:t>VATESI Neįprastų įvykių analizės komisijos posėdis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1AA1-2684-4CA5-BDD3-7C7636F29DE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243455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lt-LT"/>
              <a:t>2017-02-14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t-LT"/>
              <a:t>VATESI Neįprastų įvykių analizės komisijos posėdis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1AA1-2684-4CA5-BDD3-7C7636F29DE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911931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lt-LT"/>
              <a:t>2017-02-14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t-LT"/>
              <a:t>VATESI Neįprastų įvykių analizės komisijos posėdis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1AA1-2684-4CA5-BDD3-7C7636F29DE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431666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lt-LT"/>
              <a:t>2017-02-14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t-LT"/>
              <a:t>VATESI Neįprastų įvykių analizės komisijos posėdis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1AA1-2684-4CA5-BDD3-7C7636F29DE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2767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lt-LT"/>
              <a:t>2017-02-14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t-LT"/>
              <a:t>VATESI Neįprastų įvykių analizės komisijos posėdis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1AA1-2684-4CA5-BDD3-7C7636F29DE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974628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lt-LT"/>
              <a:t>2017-02-14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t-LT"/>
              <a:t>VATESI Neįprastų įvykių analizės komisijos posėdis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1AA1-2684-4CA5-BDD3-7C7636F29DE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85890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lt-L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lt-LT"/>
              <a:t>2017-02-14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t-LT"/>
              <a:t>VATESI Neįprastų įvykių analizės komisijos posėdis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1AA1-2684-4CA5-BDD3-7C7636F29DE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56396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lt-LT"/>
              <a:t>2017-02-14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t-LT"/>
              <a:t>VATESI Neįprastų įvykių analizės komisijos posėdis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1AA1-2684-4CA5-BDD3-7C7636F29DE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55585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lt-LT"/>
              <a:t>2017-02-14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t-LT"/>
              <a:t>VATESI Neįprastų įvykių analizės komisijos posėdis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1AA1-2684-4CA5-BDD3-7C7636F29DE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07534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lt-LT"/>
              <a:t>2017-02-14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lt-LT"/>
              <a:t>VATESI Neįprastų įvykių analizės komisijos posėdis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B1AA1-2684-4CA5-BDD3-7C7636F29DE8}" type="slidenum">
              <a:rPr lang="lt-LT" smtClean="0"/>
              <a:t>‹#›</a:t>
            </a:fld>
            <a:endParaRPr lang="lt-LT"/>
          </a:p>
        </p:txBody>
      </p:sp>
      <p:sp>
        <p:nvSpPr>
          <p:cNvPr id="7" name="Rectangle 6"/>
          <p:cNvSpPr/>
          <p:nvPr userDrawn="1"/>
        </p:nvSpPr>
        <p:spPr>
          <a:xfrm>
            <a:off x="11785600" y="0"/>
            <a:ext cx="304800" cy="6858000"/>
          </a:xfrm>
          <a:prstGeom prst="rect">
            <a:avLst/>
          </a:prstGeom>
          <a:solidFill>
            <a:srgbClr val="CE020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699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64334" y="1332380"/>
            <a:ext cx="8975384" cy="1966384"/>
          </a:xfrm>
        </p:spPr>
        <p:txBody>
          <a:bodyPr>
            <a:noAutofit/>
          </a:bodyPr>
          <a:lstStyle/>
          <a:p>
            <a:pPr algn="ctr"/>
            <a:r>
              <a:rPr lang="lt-LT" altLang="lt-LT" sz="3600" dirty="0" smtClean="0"/>
              <a:t>Neišspręsti su Baltarusijos AE </a:t>
            </a:r>
            <a:r>
              <a:rPr lang="lt-LT" altLang="lt-LT" sz="3600" dirty="0"/>
              <a:t>saugos užtikrinimu susiję </a:t>
            </a:r>
            <a:r>
              <a:rPr lang="lt-LT" altLang="lt-LT" sz="3600" dirty="0" smtClean="0"/>
              <a:t>klausimai ir </a:t>
            </a:r>
            <a:r>
              <a:rPr lang="lt-LT" sz="3600" dirty="0"/>
              <a:t/>
            </a:r>
            <a:br>
              <a:rPr lang="lt-LT" sz="3600" dirty="0"/>
            </a:br>
            <a:r>
              <a:rPr lang="lt-LT" sz="3600" dirty="0"/>
              <a:t>g</a:t>
            </a:r>
            <a:r>
              <a:rPr lang="lt-LT" altLang="lt-LT" sz="3600" dirty="0" smtClean="0"/>
              <a:t>alimo </a:t>
            </a:r>
            <a:r>
              <a:rPr lang="lt-LT" altLang="lt-LT" sz="3600" dirty="0"/>
              <a:t>pavojaus </a:t>
            </a:r>
            <a:r>
              <a:rPr lang="lt-LT" altLang="lt-LT" sz="3600" dirty="0" smtClean="0"/>
              <a:t>šioje elektrinėje vertinimas</a:t>
            </a:r>
            <a:endParaRPr lang="lt-LT" sz="3600" dirty="0"/>
          </a:p>
        </p:txBody>
      </p:sp>
      <p:sp>
        <p:nvSpPr>
          <p:cNvPr id="5" name="Rectangle 4"/>
          <p:cNvSpPr/>
          <p:nvPr/>
        </p:nvSpPr>
        <p:spPr>
          <a:xfrm>
            <a:off x="392492" y="4770523"/>
            <a:ext cx="873133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pc="2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Seimo Energetikos ir darnios plėtros komisijos 2022 m. lapkričio 30 d. posėdis</a:t>
            </a:r>
          </a:p>
          <a:p>
            <a:endParaRPr lang="lt-LT" spc="20" dirty="0">
              <a:solidFill>
                <a:schemeClr val="bg2">
                  <a:lumMod val="50000"/>
                </a:schemeClr>
              </a:solidFill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r>
              <a:rPr lang="lt-LT" spc="2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7-asis darbotvarkės klausimas „ </a:t>
            </a:r>
            <a:r>
              <a:rPr lang="lt-LT" b="1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Dėl galimo pavojaus Astravo AE ir dėl valstybės institucijų pasirengimo, jei Astravo AE kiltų avarija“</a:t>
            </a:r>
            <a:endParaRPr lang="en-US" dirty="0">
              <a:solidFill>
                <a:schemeClr val="bg2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endParaRPr lang="en-US" dirty="0">
              <a:solidFill>
                <a:schemeClr val="bg2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586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999" y="255307"/>
            <a:ext cx="10375900" cy="757705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GB" sz="2800" b="1" dirty="0"/>
              <a:t>VATESI</a:t>
            </a:r>
            <a:r>
              <a:rPr lang="lt-LT" sz="2800" b="1" dirty="0"/>
              <a:t> </a:t>
            </a:r>
            <a:r>
              <a:rPr lang="lt-LT" sz="2800" b="1" dirty="0" smtClean="0"/>
              <a:t>funkcijos</a:t>
            </a:r>
            <a:endParaRPr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149" y="1110746"/>
            <a:ext cx="10515600" cy="3611339"/>
          </a:xfrm>
        </p:spPr>
        <p:txBody>
          <a:bodyPr rtlCol="0">
            <a:noAutofit/>
          </a:bodyPr>
          <a:lstStyle/>
          <a:p>
            <a:pPr algn="just" fontAlgn="auto">
              <a:lnSpc>
                <a:spcPct val="170000"/>
              </a:lnSpc>
              <a:spcAft>
                <a:spcPts val="0"/>
              </a:spcAft>
              <a:defRPr/>
            </a:pPr>
            <a:r>
              <a:rPr lang="lt-LT" sz="1800" dirty="0" smtClean="0"/>
              <a:t>VATESI, vadovaudamasi duomenimis </a:t>
            </a:r>
            <a:r>
              <a:rPr lang="lt-LT" sz="1800" dirty="0"/>
              <a:t>apie kaimyninių valstybių branduolinės energetikos objektus, </a:t>
            </a:r>
            <a:r>
              <a:rPr lang="lt-LT" sz="1800" dirty="0" smtClean="0"/>
              <a:t>atlieka </a:t>
            </a:r>
            <a:r>
              <a:rPr lang="lt-LT" sz="1800" dirty="0"/>
              <a:t>branduolinės energetikos objektų </a:t>
            </a:r>
            <a:r>
              <a:rPr lang="lt-LT" sz="1800" b="1" dirty="0"/>
              <a:t>keliamo pavojaus </a:t>
            </a:r>
            <a:r>
              <a:rPr lang="lt-LT" sz="1800" dirty="0"/>
              <a:t>Lietuvos Respublikai branduolinių ir radiologinių avarijų atveju </a:t>
            </a:r>
            <a:r>
              <a:rPr lang="lt-LT" sz="1800" b="1" dirty="0"/>
              <a:t>įvertinimą</a:t>
            </a:r>
            <a:r>
              <a:rPr lang="lt-LT" sz="1800" dirty="0"/>
              <a:t>, reikalingą valstybiniam gyventojų apsaugos planui branduolinės ar radiologinės avarijos atveju </a:t>
            </a:r>
            <a:r>
              <a:rPr lang="lt-LT" sz="1800" dirty="0" smtClean="0"/>
              <a:t>parengti</a:t>
            </a:r>
          </a:p>
          <a:p>
            <a:pPr marL="0" indent="0" algn="just" fontAlgn="auto">
              <a:lnSpc>
                <a:spcPct val="170000"/>
              </a:lnSpc>
              <a:spcAft>
                <a:spcPts val="0"/>
              </a:spcAft>
              <a:buNone/>
              <a:defRPr/>
            </a:pPr>
            <a:r>
              <a:rPr lang="lt-LT" sz="1800" b="1" dirty="0" smtClean="0"/>
              <a:t>VATESI funkcijos branduolinės ar radiologinės avarijos atveju:</a:t>
            </a:r>
            <a:endParaRPr lang="lt-LT" sz="1800" b="1" dirty="0"/>
          </a:p>
          <a:p>
            <a:pPr algn="just" fontAlgn="auto">
              <a:lnSpc>
                <a:spcPct val="170000"/>
              </a:lnSpc>
              <a:spcAft>
                <a:spcPts val="0"/>
              </a:spcAft>
              <a:defRPr/>
            </a:pPr>
            <a:r>
              <a:rPr lang="lt-LT" sz="1800" dirty="0" smtClean="0"/>
              <a:t>Situacijos </a:t>
            </a:r>
            <a:r>
              <a:rPr lang="lt-LT" sz="1800" dirty="0"/>
              <a:t>vertinimas ir avarijos eigos BEO prognozė, avarijos metu į aplinką išmetamų radionuklidų bei jų aktyvumo vertinimas</a:t>
            </a:r>
            <a:r>
              <a:rPr lang="en-GB" sz="1800" dirty="0"/>
              <a:t>;</a:t>
            </a:r>
          </a:p>
          <a:p>
            <a:pPr algn="just" fontAlgn="auto">
              <a:lnSpc>
                <a:spcPct val="170000"/>
              </a:lnSpc>
              <a:spcAft>
                <a:spcPts val="0"/>
              </a:spcAft>
              <a:defRPr/>
            </a:pPr>
            <a:r>
              <a:rPr lang="lt-LT" sz="1800" dirty="0"/>
              <a:t>Informacijos teikimas valstybės institucijoms</a:t>
            </a:r>
            <a:r>
              <a:rPr lang="en-GB" sz="1800" dirty="0"/>
              <a:t>;</a:t>
            </a:r>
          </a:p>
          <a:p>
            <a:pPr algn="just" fontAlgn="auto">
              <a:lnSpc>
                <a:spcPct val="170000"/>
              </a:lnSpc>
              <a:spcAft>
                <a:spcPts val="0"/>
              </a:spcAft>
              <a:defRPr/>
            </a:pPr>
            <a:r>
              <a:rPr lang="lt-LT" sz="1800" dirty="0"/>
              <a:t>Informacijos teikimas Europos Komisijai, TATENA (</a:t>
            </a:r>
            <a:r>
              <a:rPr lang="lt-LT" sz="1800" i="1" dirty="0"/>
              <a:t>pagal Konvenciją dėl ankstyvojo pranešimo apie branduolinę avariją</a:t>
            </a:r>
            <a:r>
              <a:rPr lang="lt-LT" sz="1800" dirty="0"/>
              <a:t>) ir kaimyninėms valstybėms</a:t>
            </a:r>
            <a:r>
              <a:rPr lang="en-GB" sz="1800" dirty="0"/>
              <a:t>;</a:t>
            </a:r>
          </a:p>
          <a:p>
            <a:pPr algn="just" fontAlgn="auto">
              <a:lnSpc>
                <a:spcPct val="170000"/>
              </a:lnSpc>
              <a:spcAft>
                <a:spcPts val="0"/>
              </a:spcAft>
              <a:defRPr/>
            </a:pPr>
            <a:r>
              <a:rPr lang="lt-LT" sz="1800" dirty="0"/>
              <a:t>Informacijos teikimas žiniasklaidai ir visuomenei.</a:t>
            </a:r>
          </a:p>
        </p:txBody>
      </p:sp>
    </p:spTree>
    <p:extLst>
      <p:ext uri="{BB962C8B-B14F-4D97-AF65-F5344CB8AC3E}">
        <p14:creationId xmlns:p14="http://schemas.microsoft.com/office/powerpoint/2010/main" val="4288311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8"/>
          <p:cNvSpPr txBox="1">
            <a:spLocks noChangeArrowheads="1"/>
          </p:cNvSpPr>
          <p:nvPr/>
        </p:nvSpPr>
        <p:spPr bwMode="auto">
          <a:xfrm>
            <a:off x="192988" y="791564"/>
            <a:ext cx="6799483" cy="600164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marL="171450" indent="-171450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28650" indent="-171450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lt-LT" sz="1600" dirty="0" smtClean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Pirmą kartą branduolinės saugos klausimai buvo iškelti dar 2009 metais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lt-LT" sz="1600" dirty="0" smtClean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2022-10-31</a:t>
            </a:r>
            <a:r>
              <a:rPr lang="lt-LT" sz="160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: </a:t>
            </a:r>
            <a:r>
              <a:rPr lang="lt-LT" sz="1600" b="1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VATESI</a:t>
            </a:r>
            <a:r>
              <a:rPr lang="lt-LT" sz="160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 išsiųstame laiške Baltarusijos ekstremaliųjų situacijų ministerijai, kuri Baltarusijoje atlieka branduolinės ir radiacinės saugos reguliuotojo funkcijas, </a:t>
            </a:r>
            <a:r>
              <a:rPr lang="lt-LT" sz="1600" b="1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dar kartą </a:t>
            </a:r>
            <a:r>
              <a:rPr lang="lt-LT" sz="1600" b="1" dirty="0" smtClean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paragino </a:t>
            </a:r>
            <a:r>
              <a:rPr lang="lt-LT" sz="1600" b="1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stabdyti Baltarusijos AE 1-ojo ir 2-ojo energijos blokų eksploatavimą ir paleidimą, kol nebus išspręstos visos branduolinės saugos </a:t>
            </a:r>
            <a:r>
              <a:rPr lang="lt-LT" sz="1600" b="1" dirty="0" smtClean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problemos</a:t>
            </a:r>
            <a:endParaRPr lang="lt-LT" sz="1600" dirty="0">
              <a:solidFill>
                <a:schemeClr val="bg2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lt-LT" sz="160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VATESI priminė, kad vis dar laukia atsakymų į iškeltus saugos klausimus, susijusius </a:t>
            </a:r>
            <a:r>
              <a:rPr lang="lt-LT" sz="1600" dirty="0" smtClean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su aikštelės </a:t>
            </a:r>
            <a:r>
              <a:rPr lang="lt-LT" sz="160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parinkimu ir </a:t>
            </a:r>
            <a:r>
              <a:rPr lang="lt-LT" sz="1600" dirty="0" smtClean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įvertinimu, Baltarusijos </a:t>
            </a:r>
            <a:r>
              <a:rPr lang="lt-LT" sz="160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AE tam tikros saugai svarbios įrangos atsparumu seisminiams įvykiams bei didelio komercinio lėktuvo sudužimo </a:t>
            </a:r>
            <a:r>
              <a:rPr lang="lt-LT" sz="1600" dirty="0" smtClean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poveikiui, streso </a:t>
            </a:r>
            <a:r>
              <a:rPr lang="lt-LT" sz="160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testų rekomendacijų </a:t>
            </a:r>
            <a:r>
              <a:rPr lang="lt-LT" sz="1600" dirty="0" smtClean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įgyvendinimu, tikimybiniu </a:t>
            </a:r>
            <a:r>
              <a:rPr lang="lt-LT" sz="160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saugos vertinimu, gaisro pavojaus vertinimu ir kitomis saugos užtikrinimo </a:t>
            </a:r>
            <a:r>
              <a:rPr lang="lt-LT" sz="1600" dirty="0" smtClean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problemomis</a:t>
            </a:r>
            <a:endParaRPr lang="lt-LT" sz="1600" dirty="0">
              <a:solidFill>
                <a:schemeClr val="bg2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lt-LT" sz="160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VATESI taip pat ragina ESM ir kitas atsakingas Baltarusijos institucijas paskelbti tarptautinių ekspertų misijų metu (pavyzdžiui, </a:t>
            </a:r>
            <a:r>
              <a:rPr lang="lt-LT" sz="1600" dirty="0" err="1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Pre</a:t>
            </a:r>
            <a:r>
              <a:rPr lang="lt-LT" sz="160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-OSART) pateiktas rekomendacijas ir jų įgyvendinimo rezultatus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lt-LT" sz="160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VATESI dar kartą paragino ESM pateikti papildomą informaciją, kuri reikalinga prognozuoti tikslesnius galimus avarinius </a:t>
            </a:r>
            <a:r>
              <a:rPr lang="lt-LT" sz="1600" dirty="0" err="1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išmetimus</a:t>
            </a:r>
            <a:endParaRPr lang="lt-LT" altLang="lt-LT" sz="1600" b="1" dirty="0">
              <a:solidFill>
                <a:schemeClr val="bg2">
                  <a:lumMod val="50000"/>
                </a:schemeClr>
              </a:solidFill>
              <a:latin typeface="Arial Narrow" panose="020B0606020202030204" pitchFamily="34" charset="0"/>
              <a:cs typeface="Segoe UI" panose="020B0502040204020203" pitchFamily="34" charset="0"/>
            </a:endParaRPr>
          </a:p>
        </p:txBody>
      </p:sp>
      <p:sp>
        <p:nvSpPr>
          <p:cNvPr id="7171" name="Text Box 8"/>
          <p:cNvSpPr txBox="1">
            <a:spLocks noChangeArrowheads="1"/>
          </p:cNvSpPr>
          <p:nvPr/>
        </p:nvSpPr>
        <p:spPr bwMode="auto">
          <a:xfrm>
            <a:off x="192988" y="173127"/>
            <a:ext cx="8912225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5000"/>
              </a:lnSpc>
              <a:spcBef>
                <a:spcPct val="20000"/>
              </a:spcBef>
              <a:spcAft>
                <a:spcPct val="45000"/>
              </a:spcAft>
              <a:buClr>
                <a:schemeClr val="bg2"/>
              </a:buClr>
              <a:buSzPct val="105000"/>
              <a:buFont typeface="Wingdings" panose="05000000000000000000" pitchFamily="2" charset="2"/>
              <a:buBlip>
                <a:blip r:embed="rId3"/>
              </a:buBlip>
              <a:defRPr sz="2400" b="1">
                <a:solidFill>
                  <a:srgbClr val="003366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bg2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ct val="0"/>
              </a:spcAft>
              <a:buSzPct val="75000"/>
              <a:buFont typeface="Wingdings" panose="05000000000000000000" pitchFamily="2" charset="2"/>
              <a:buNone/>
            </a:pPr>
            <a:r>
              <a:rPr lang="lt-LT" altLang="lt-LT" sz="2800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  <a:cs typeface="Segoe UI" panose="020B0502040204020203" pitchFamily="34" charset="0"/>
              </a:rPr>
              <a:t>Lietuvos keliami branduolinės saugos klausimai</a:t>
            </a:r>
            <a:endParaRPr lang="en-US" altLang="lt-LT" sz="2800" dirty="0">
              <a:solidFill>
                <a:schemeClr val="bg2">
                  <a:lumMod val="50000"/>
                </a:schemeClr>
              </a:solidFill>
              <a:latin typeface="Arial Narrow" panose="020B0606020202030204" pitchFamily="34" charset="0"/>
              <a:cs typeface="Segoe UI" panose="020B0502040204020203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992471" y="717177"/>
            <a:ext cx="4702474" cy="3593310"/>
            <a:chOff x="6114474" y="924255"/>
            <a:chExt cx="5517718" cy="3861361"/>
          </a:xfrm>
        </p:grpSpPr>
        <p:pic>
          <p:nvPicPr>
            <p:cNvPr id="7173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4474" y="924255"/>
              <a:ext cx="5517718" cy="3861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8657069" y="2208604"/>
              <a:ext cx="2472750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lt-LT" b="1" dirty="0"/>
                <a:t>Eksploatuojama Baltarusijos AE Astrave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09068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848" y="230934"/>
            <a:ext cx="9842400" cy="766800"/>
          </a:xfrm>
        </p:spPr>
        <p:txBody>
          <a:bodyPr>
            <a:normAutofit/>
          </a:bodyPr>
          <a:lstStyle/>
          <a:p>
            <a:r>
              <a:rPr lang="lt-LT" sz="2800" b="1" dirty="0"/>
              <a:t>Keitimasis </a:t>
            </a:r>
            <a:r>
              <a:rPr lang="lt-LT" sz="2800" b="1" dirty="0" smtClean="0"/>
              <a:t>informacija</a:t>
            </a:r>
            <a:endParaRPr lang="lt-LT" sz="2800" b="1" dirty="0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5144732" y="3540457"/>
            <a:ext cx="1651000" cy="457200"/>
          </a:xfrm>
          <a:prstGeom prst="rect">
            <a:avLst/>
          </a:prstGeom>
          <a:solidFill>
            <a:srgbClr val="339966"/>
          </a:solidFill>
          <a:ln w="9525">
            <a:miter lim="800000"/>
            <a:headEnd/>
            <a:tailEnd/>
          </a:ln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339966"/>
            </a:extrusionClr>
            <a:contourClr>
              <a:srgbClr val="339966"/>
            </a:contourClr>
          </a:sp3d>
        </p:spPr>
        <p:txBody>
          <a:bodyPr>
            <a:spAutoFit/>
            <a:flatTx/>
          </a:bodyPr>
          <a:lstStyle>
            <a:lvl1pPr>
              <a:lnSpc>
                <a:spcPct val="125000"/>
              </a:lnSpc>
              <a:spcBef>
                <a:spcPct val="20000"/>
              </a:spcBef>
              <a:spcAft>
                <a:spcPct val="45000"/>
              </a:spcAft>
              <a:buClr>
                <a:schemeClr val="bg2"/>
              </a:buClr>
              <a:buSzPct val="105000"/>
              <a:buFont typeface="Wingdings" panose="05000000000000000000" pitchFamily="2" charset="2"/>
              <a:buBlip>
                <a:blip r:embed="rId2"/>
              </a:buBlip>
              <a:defRPr sz="2400" b="1">
                <a:solidFill>
                  <a:srgbClr val="003366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bg2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lt-LT" altLang="lt-LT" b="0" dirty="0">
                <a:solidFill>
                  <a:schemeClr val="bg1"/>
                </a:solidFill>
                <a:latin typeface="Times New Roman" panose="02020603050405020304" pitchFamily="18" charset="0"/>
              </a:rPr>
              <a:t>VATESI</a:t>
            </a:r>
          </a:p>
        </p:txBody>
      </p: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2915882" y="1864057"/>
            <a:ext cx="1651000" cy="461665"/>
          </a:xfrm>
          <a:prstGeom prst="rect">
            <a:avLst/>
          </a:prstGeom>
          <a:solidFill>
            <a:srgbClr val="FF3300"/>
          </a:solidFill>
          <a:ln w="9525">
            <a:miter lim="800000"/>
            <a:headEnd/>
            <a:tailEnd/>
          </a:ln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3300"/>
            </a:extrusionClr>
            <a:contourClr>
              <a:srgbClr val="FF3300"/>
            </a:contourClr>
          </a:sp3d>
        </p:spPr>
        <p:txBody>
          <a:bodyPr>
            <a:spAutoFit/>
            <a:flatTx/>
          </a:bodyPr>
          <a:lstStyle>
            <a:lvl1pPr>
              <a:lnSpc>
                <a:spcPct val="125000"/>
              </a:lnSpc>
              <a:spcBef>
                <a:spcPct val="20000"/>
              </a:spcBef>
              <a:spcAft>
                <a:spcPct val="45000"/>
              </a:spcAft>
              <a:buClr>
                <a:schemeClr val="bg2"/>
              </a:buClr>
              <a:buSzPct val="105000"/>
              <a:buFont typeface="Wingdings" panose="05000000000000000000" pitchFamily="2" charset="2"/>
              <a:buBlip>
                <a:blip r:embed="rId2"/>
              </a:buBlip>
              <a:defRPr sz="2400" b="1">
                <a:solidFill>
                  <a:srgbClr val="003366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bg2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lt-LT" altLang="lt-LT" b="0" dirty="0">
                <a:solidFill>
                  <a:schemeClr val="bg1"/>
                </a:solidFill>
                <a:latin typeface="Times New Roman" panose="02020603050405020304" pitchFamily="18" charset="0"/>
              </a:rPr>
              <a:t>TATENA</a:t>
            </a:r>
          </a:p>
        </p:txBody>
      </p:sp>
      <p:sp>
        <p:nvSpPr>
          <p:cNvPr id="29" name="Text Box 7"/>
          <p:cNvSpPr txBox="1">
            <a:spLocks noChangeArrowheads="1"/>
          </p:cNvSpPr>
          <p:nvPr/>
        </p:nvSpPr>
        <p:spPr bwMode="auto">
          <a:xfrm>
            <a:off x="2833332" y="5521657"/>
            <a:ext cx="1651000" cy="830997"/>
          </a:xfrm>
          <a:prstGeom prst="rect">
            <a:avLst/>
          </a:prstGeom>
          <a:solidFill>
            <a:srgbClr val="FF3300"/>
          </a:solidFill>
          <a:ln w="9525">
            <a:miter lim="800000"/>
            <a:headEnd/>
            <a:tailEnd/>
          </a:ln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3300"/>
            </a:extrusionClr>
            <a:contourClr>
              <a:srgbClr val="FF3300"/>
            </a:contourClr>
          </a:sp3d>
        </p:spPr>
        <p:txBody>
          <a:bodyPr>
            <a:spAutoFit/>
            <a:flatTx/>
          </a:bodyPr>
          <a:lstStyle>
            <a:lvl1pPr>
              <a:lnSpc>
                <a:spcPct val="125000"/>
              </a:lnSpc>
              <a:spcBef>
                <a:spcPct val="20000"/>
              </a:spcBef>
              <a:spcAft>
                <a:spcPct val="45000"/>
              </a:spcAft>
              <a:buClr>
                <a:schemeClr val="bg2"/>
              </a:buClr>
              <a:buSzPct val="105000"/>
              <a:buFont typeface="Wingdings" panose="05000000000000000000" pitchFamily="2" charset="2"/>
              <a:buBlip>
                <a:blip r:embed="rId2"/>
              </a:buBlip>
              <a:defRPr sz="2400" b="1">
                <a:solidFill>
                  <a:srgbClr val="003366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bg2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lt-LT" altLang="lt-LT" b="0" dirty="0">
                <a:solidFill>
                  <a:schemeClr val="bg1"/>
                </a:solidFill>
                <a:latin typeface="Times New Roman" panose="02020603050405020304" pitchFamily="18" charset="0"/>
              </a:rPr>
              <a:t>Europos Komisija</a:t>
            </a:r>
          </a:p>
        </p:txBody>
      </p:sp>
      <p:sp>
        <p:nvSpPr>
          <p:cNvPr id="30" name="Text Box 8"/>
          <p:cNvSpPr txBox="1">
            <a:spLocks noChangeArrowheads="1"/>
          </p:cNvSpPr>
          <p:nvPr/>
        </p:nvSpPr>
        <p:spPr bwMode="auto">
          <a:xfrm>
            <a:off x="1555395" y="3557920"/>
            <a:ext cx="1852612" cy="831850"/>
          </a:xfrm>
          <a:prstGeom prst="rect">
            <a:avLst/>
          </a:prstGeom>
          <a:solidFill>
            <a:srgbClr val="FF3300"/>
          </a:solidFill>
          <a:ln w="9525">
            <a:miter lim="800000"/>
            <a:headEnd/>
            <a:tailEnd/>
          </a:ln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3300"/>
            </a:extrusionClr>
            <a:contourClr>
              <a:srgbClr val="FF3300"/>
            </a:contourClr>
          </a:sp3d>
        </p:spPr>
        <p:txBody>
          <a:bodyPr>
            <a:spAutoFit/>
            <a:flatTx/>
          </a:bodyPr>
          <a:lstStyle>
            <a:lvl1pPr>
              <a:lnSpc>
                <a:spcPct val="125000"/>
              </a:lnSpc>
              <a:spcBef>
                <a:spcPct val="20000"/>
              </a:spcBef>
              <a:spcAft>
                <a:spcPct val="45000"/>
              </a:spcAft>
              <a:buClr>
                <a:schemeClr val="bg2"/>
              </a:buClr>
              <a:buSzPct val="105000"/>
              <a:buFont typeface="Wingdings" panose="05000000000000000000" pitchFamily="2" charset="2"/>
              <a:buBlip>
                <a:blip r:embed="rId2"/>
              </a:buBlip>
              <a:defRPr sz="2400" b="1">
                <a:solidFill>
                  <a:srgbClr val="003366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bg2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lt-LT" altLang="lt-LT" b="0" dirty="0">
                <a:solidFill>
                  <a:schemeClr val="bg1"/>
                </a:solidFill>
                <a:latin typeface="Times New Roman" panose="02020603050405020304" pitchFamily="18" charset="0"/>
              </a:rPr>
              <a:t>Kaimyninės valstybės</a:t>
            </a:r>
          </a:p>
        </p:txBody>
      </p:sp>
      <p:sp>
        <p:nvSpPr>
          <p:cNvPr id="31" name="Text Box 9"/>
          <p:cNvSpPr txBox="1">
            <a:spLocks noChangeArrowheads="1"/>
          </p:cNvSpPr>
          <p:nvPr/>
        </p:nvSpPr>
        <p:spPr bwMode="auto">
          <a:xfrm>
            <a:off x="7210425" y="1730375"/>
            <a:ext cx="1651000" cy="830997"/>
          </a:xfrm>
          <a:prstGeom prst="rect">
            <a:avLst/>
          </a:prstGeom>
          <a:solidFill>
            <a:srgbClr val="3366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3366FF"/>
            </a:extrusionClr>
            <a:contourClr>
              <a:srgbClr val="3366FF"/>
            </a:contourClr>
          </a:sp3d>
        </p:spPr>
        <p:txBody>
          <a:bodyPr>
            <a:spAutoFit/>
            <a:flatTx/>
          </a:bodyPr>
          <a:lstStyle>
            <a:lvl1pPr>
              <a:lnSpc>
                <a:spcPct val="125000"/>
              </a:lnSpc>
              <a:spcBef>
                <a:spcPct val="20000"/>
              </a:spcBef>
              <a:spcAft>
                <a:spcPct val="45000"/>
              </a:spcAft>
              <a:buClr>
                <a:schemeClr val="bg2"/>
              </a:buClr>
              <a:buSzPct val="105000"/>
              <a:buFont typeface="Wingdings" panose="05000000000000000000" pitchFamily="2" charset="2"/>
              <a:buBlip>
                <a:blip r:embed="rId2"/>
              </a:buBlip>
              <a:defRPr sz="2400" b="1">
                <a:solidFill>
                  <a:srgbClr val="003366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bg2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lt-LT" altLang="lt-LT" b="0" dirty="0">
                <a:solidFill>
                  <a:schemeClr val="bg1"/>
                </a:solidFill>
                <a:latin typeface="Times New Roman" panose="02020603050405020304" pitchFamily="18" charset="0"/>
              </a:rPr>
              <a:t>Valstybės institucijos</a:t>
            </a:r>
          </a:p>
        </p:txBody>
      </p:sp>
      <p:sp>
        <p:nvSpPr>
          <p:cNvPr id="32" name="Text Box 10"/>
          <p:cNvSpPr txBox="1">
            <a:spLocks noChangeArrowheads="1"/>
          </p:cNvSpPr>
          <p:nvPr/>
        </p:nvSpPr>
        <p:spPr bwMode="auto">
          <a:xfrm>
            <a:off x="8446732" y="3678569"/>
            <a:ext cx="1981200" cy="466725"/>
          </a:xfrm>
          <a:prstGeom prst="rect">
            <a:avLst/>
          </a:prstGeom>
          <a:solidFill>
            <a:srgbClr val="3366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3366FF"/>
            </a:extrusionClr>
            <a:contourClr>
              <a:srgbClr val="3366FF"/>
            </a:contourClr>
          </a:sp3d>
        </p:spPr>
        <p:txBody>
          <a:bodyPr>
            <a:spAutoFit/>
            <a:flatTx/>
          </a:bodyPr>
          <a:lstStyle>
            <a:lvl1pPr>
              <a:lnSpc>
                <a:spcPct val="125000"/>
              </a:lnSpc>
              <a:spcBef>
                <a:spcPct val="20000"/>
              </a:spcBef>
              <a:spcAft>
                <a:spcPct val="45000"/>
              </a:spcAft>
              <a:buClr>
                <a:schemeClr val="bg2"/>
              </a:buClr>
              <a:buSzPct val="105000"/>
              <a:buFont typeface="Wingdings" panose="05000000000000000000" pitchFamily="2" charset="2"/>
              <a:buBlip>
                <a:blip r:embed="rId2"/>
              </a:buBlip>
              <a:defRPr sz="2400" b="1">
                <a:solidFill>
                  <a:srgbClr val="003366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bg2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lt-LT" altLang="lt-LT" b="0" dirty="0">
                <a:solidFill>
                  <a:schemeClr val="bg1"/>
                </a:solidFill>
                <a:latin typeface="Times New Roman" panose="02020603050405020304" pitchFamily="18" charset="0"/>
              </a:rPr>
              <a:t>Žiniasklaida</a:t>
            </a:r>
          </a:p>
        </p:txBody>
      </p:sp>
      <p:sp>
        <p:nvSpPr>
          <p:cNvPr id="33" name="Text Box 11"/>
          <p:cNvSpPr txBox="1">
            <a:spLocks noChangeArrowheads="1"/>
          </p:cNvSpPr>
          <p:nvPr/>
        </p:nvSpPr>
        <p:spPr bwMode="auto">
          <a:xfrm>
            <a:off x="7125932" y="5597857"/>
            <a:ext cx="1981200" cy="466725"/>
          </a:xfrm>
          <a:prstGeom prst="rect">
            <a:avLst/>
          </a:prstGeom>
          <a:solidFill>
            <a:srgbClr val="3366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3366FF"/>
            </a:extrusionClr>
            <a:contourClr>
              <a:srgbClr val="3366FF"/>
            </a:contourClr>
          </a:sp3d>
        </p:spPr>
        <p:txBody>
          <a:bodyPr>
            <a:spAutoFit/>
            <a:flatTx/>
          </a:bodyPr>
          <a:lstStyle>
            <a:lvl1pPr>
              <a:lnSpc>
                <a:spcPct val="125000"/>
              </a:lnSpc>
              <a:spcBef>
                <a:spcPct val="20000"/>
              </a:spcBef>
              <a:spcAft>
                <a:spcPct val="45000"/>
              </a:spcAft>
              <a:buClr>
                <a:schemeClr val="bg2"/>
              </a:buClr>
              <a:buSzPct val="105000"/>
              <a:buFont typeface="Wingdings" panose="05000000000000000000" pitchFamily="2" charset="2"/>
              <a:buBlip>
                <a:blip r:embed="rId2"/>
              </a:buBlip>
              <a:defRPr sz="2400" b="1">
                <a:solidFill>
                  <a:srgbClr val="003366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bg2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lt-LT" altLang="lt-LT" b="0" dirty="0">
                <a:solidFill>
                  <a:schemeClr val="bg1"/>
                </a:solidFill>
                <a:latin typeface="Times New Roman" panose="02020603050405020304" pitchFamily="18" charset="0"/>
              </a:rPr>
              <a:t>Visuomenė</a:t>
            </a:r>
          </a:p>
        </p:txBody>
      </p:sp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6878282" y="3845257"/>
            <a:ext cx="14859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35" name="Line 17"/>
          <p:cNvSpPr>
            <a:spLocks noChangeShapeType="1"/>
          </p:cNvSpPr>
          <p:nvPr/>
        </p:nvSpPr>
        <p:spPr bwMode="auto">
          <a:xfrm flipV="1">
            <a:off x="6465532" y="2611770"/>
            <a:ext cx="1155700" cy="8382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36" name="Line 18"/>
          <p:cNvSpPr>
            <a:spLocks noChangeShapeType="1"/>
          </p:cNvSpPr>
          <p:nvPr/>
        </p:nvSpPr>
        <p:spPr bwMode="auto">
          <a:xfrm>
            <a:off x="6382982" y="4302457"/>
            <a:ext cx="1155700" cy="990600"/>
          </a:xfrm>
          <a:prstGeom prst="line">
            <a:avLst/>
          </a:prstGeom>
          <a:noFill/>
          <a:ln w="12700">
            <a:solidFill>
              <a:srgbClr val="000000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37" name="Line 20"/>
          <p:cNvSpPr>
            <a:spLocks noChangeShapeType="1"/>
          </p:cNvSpPr>
          <p:nvPr/>
        </p:nvSpPr>
        <p:spPr bwMode="auto">
          <a:xfrm flipH="1" flipV="1">
            <a:off x="8609889" y="2651363"/>
            <a:ext cx="1073150" cy="8382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38" name="Line 21"/>
          <p:cNvSpPr>
            <a:spLocks noChangeShapeType="1"/>
          </p:cNvSpPr>
          <p:nvPr/>
        </p:nvSpPr>
        <p:spPr bwMode="auto">
          <a:xfrm>
            <a:off x="4236682" y="2473657"/>
            <a:ext cx="908050" cy="914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39" name="Line 22"/>
          <p:cNvSpPr>
            <a:spLocks noChangeShapeType="1"/>
          </p:cNvSpPr>
          <p:nvPr/>
        </p:nvSpPr>
        <p:spPr bwMode="auto">
          <a:xfrm flipV="1">
            <a:off x="4050945" y="4291345"/>
            <a:ext cx="1268412" cy="939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40" name="Line 23"/>
          <p:cNvSpPr>
            <a:spLocks noChangeShapeType="1"/>
          </p:cNvSpPr>
          <p:nvPr/>
        </p:nvSpPr>
        <p:spPr bwMode="auto">
          <a:xfrm flipH="1" flipV="1">
            <a:off x="3519131" y="3843669"/>
            <a:ext cx="1543050" cy="15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41" name="Line 21"/>
          <p:cNvSpPr>
            <a:spLocks noChangeShapeType="1"/>
          </p:cNvSpPr>
          <p:nvPr/>
        </p:nvSpPr>
        <p:spPr bwMode="auto">
          <a:xfrm flipH="1">
            <a:off x="2582507" y="2422857"/>
            <a:ext cx="825500" cy="8890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42" name="Line 21"/>
          <p:cNvSpPr>
            <a:spLocks noChangeShapeType="1"/>
          </p:cNvSpPr>
          <p:nvPr/>
        </p:nvSpPr>
        <p:spPr bwMode="auto">
          <a:xfrm>
            <a:off x="2393595" y="4443745"/>
            <a:ext cx="795337" cy="8366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43" name="Text Box 5"/>
          <p:cNvSpPr txBox="1">
            <a:spLocks noChangeArrowheads="1"/>
          </p:cNvSpPr>
          <p:nvPr/>
        </p:nvSpPr>
        <p:spPr bwMode="auto">
          <a:xfrm>
            <a:off x="5150500" y="1354916"/>
            <a:ext cx="1282700" cy="461665"/>
          </a:xfrm>
          <a:prstGeom prst="rect">
            <a:avLst/>
          </a:prstGeom>
          <a:solidFill>
            <a:srgbClr val="FFC000"/>
          </a:solidFill>
          <a:ln w="9525">
            <a:miter lim="800000"/>
            <a:headEnd/>
            <a:tailEnd/>
          </a:ln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C000"/>
            </a:extrusionClr>
            <a:contourClr>
              <a:srgbClr val="FFFF00"/>
            </a:contourClr>
          </a:sp3d>
        </p:spPr>
        <p:txBody>
          <a:bodyPr>
            <a:spAutoFit/>
            <a:flatTx/>
          </a:bodyPr>
          <a:lstStyle>
            <a:lvl1pPr>
              <a:lnSpc>
                <a:spcPct val="125000"/>
              </a:lnSpc>
              <a:spcBef>
                <a:spcPct val="20000"/>
              </a:spcBef>
              <a:spcAft>
                <a:spcPct val="45000"/>
              </a:spcAft>
              <a:buClr>
                <a:schemeClr val="bg2"/>
              </a:buClr>
              <a:buSzPct val="105000"/>
              <a:buFont typeface="Wingdings" panose="05000000000000000000" pitchFamily="2" charset="2"/>
              <a:buBlip>
                <a:blip r:embed="rId2"/>
              </a:buBlip>
              <a:defRPr sz="2400" b="1">
                <a:solidFill>
                  <a:srgbClr val="003366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bg2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lt-LT" altLang="lt-LT" b="0" dirty="0">
                <a:solidFill>
                  <a:schemeClr val="bg1"/>
                </a:solidFill>
                <a:latin typeface="Times New Roman" panose="02020603050405020304" pitchFamily="18" charset="0"/>
              </a:rPr>
              <a:t>BEO</a:t>
            </a:r>
          </a:p>
        </p:txBody>
      </p:sp>
      <p:sp>
        <p:nvSpPr>
          <p:cNvPr id="44" name="Line 22"/>
          <p:cNvSpPr>
            <a:spLocks noChangeShapeType="1"/>
          </p:cNvSpPr>
          <p:nvPr/>
        </p:nvSpPr>
        <p:spPr bwMode="auto">
          <a:xfrm flipH="1" flipV="1">
            <a:off x="5805130" y="1968981"/>
            <a:ext cx="1" cy="1419076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45" name="Line 18"/>
          <p:cNvSpPr>
            <a:spLocks noChangeShapeType="1"/>
          </p:cNvSpPr>
          <p:nvPr/>
        </p:nvSpPr>
        <p:spPr bwMode="auto">
          <a:xfrm>
            <a:off x="6557319" y="1655999"/>
            <a:ext cx="562974" cy="408083"/>
          </a:xfrm>
          <a:prstGeom prst="line">
            <a:avLst/>
          </a:prstGeom>
          <a:noFill/>
          <a:ln w="12700">
            <a:solidFill>
              <a:srgbClr val="000000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46" name="Line 18"/>
          <p:cNvSpPr>
            <a:spLocks noChangeShapeType="1"/>
          </p:cNvSpPr>
          <p:nvPr/>
        </p:nvSpPr>
        <p:spPr bwMode="auto">
          <a:xfrm flipH="1" flipV="1">
            <a:off x="6878282" y="3997657"/>
            <a:ext cx="148590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47" name="Line 18"/>
          <p:cNvSpPr>
            <a:spLocks noChangeShapeType="1"/>
          </p:cNvSpPr>
          <p:nvPr/>
        </p:nvSpPr>
        <p:spPr bwMode="auto">
          <a:xfrm flipH="1">
            <a:off x="8446732" y="4302457"/>
            <a:ext cx="1155700" cy="928688"/>
          </a:xfrm>
          <a:prstGeom prst="line">
            <a:avLst/>
          </a:prstGeom>
          <a:noFill/>
          <a:ln w="12700">
            <a:solidFill>
              <a:srgbClr val="000000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48" name="Line 18"/>
          <p:cNvSpPr>
            <a:spLocks noChangeShapeType="1"/>
          </p:cNvSpPr>
          <p:nvPr/>
        </p:nvSpPr>
        <p:spPr bwMode="auto">
          <a:xfrm flipH="1">
            <a:off x="8116532" y="2617326"/>
            <a:ext cx="0" cy="2713038"/>
          </a:xfrm>
          <a:prstGeom prst="line">
            <a:avLst/>
          </a:prstGeom>
          <a:noFill/>
          <a:ln w="12700">
            <a:solidFill>
              <a:srgbClr val="000000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49" name="Line 23"/>
          <p:cNvSpPr>
            <a:spLocks noChangeShapeType="1"/>
          </p:cNvSpPr>
          <p:nvPr/>
        </p:nvSpPr>
        <p:spPr bwMode="auto">
          <a:xfrm flipH="1">
            <a:off x="217132" y="5280357"/>
            <a:ext cx="621068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877419" y="5142227"/>
            <a:ext cx="1651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dirty="0"/>
              <a:t>Informacijos perdavimas - gavimas</a:t>
            </a:r>
          </a:p>
        </p:txBody>
      </p:sp>
      <p:sp>
        <p:nvSpPr>
          <p:cNvPr id="50" name="Line 18"/>
          <p:cNvSpPr>
            <a:spLocks noChangeShapeType="1"/>
          </p:cNvSpPr>
          <p:nvPr/>
        </p:nvSpPr>
        <p:spPr bwMode="auto">
          <a:xfrm>
            <a:off x="232848" y="5827346"/>
            <a:ext cx="589635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t-LT"/>
          </a:p>
        </p:txBody>
      </p:sp>
      <p:sp>
        <p:nvSpPr>
          <p:cNvPr id="51" name="TextBox 50"/>
          <p:cNvSpPr txBox="1"/>
          <p:nvPr/>
        </p:nvSpPr>
        <p:spPr>
          <a:xfrm>
            <a:off x="877418" y="5706322"/>
            <a:ext cx="1651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dirty="0"/>
              <a:t>Informacijos perdavimas iš dalies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297" y="3058750"/>
            <a:ext cx="1533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1200" b="1" dirty="0"/>
              <a:t>Dvišaliai susitarimai</a:t>
            </a:r>
          </a:p>
          <a:p>
            <a:pPr algn="ctr"/>
            <a:r>
              <a:rPr lang="lt-LT" sz="1200" dirty="0"/>
              <a:t>Danija</a:t>
            </a:r>
          </a:p>
          <a:p>
            <a:pPr algn="ctr"/>
            <a:r>
              <a:rPr lang="lt-LT" sz="1200" dirty="0"/>
              <a:t>Norvegija </a:t>
            </a:r>
          </a:p>
          <a:p>
            <a:pPr algn="ctr"/>
            <a:r>
              <a:rPr lang="lt-LT" sz="1200" dirty="0"/>
              <a:t>Lenkija</a:t>
            </a:r>
          </a:p>
          <a:p>
            <a:pPr algn="ctr"/>
            <a:r>
              <a:rPr lang="lt-LT" sz="1200" dirty="0"/>
              <a:t>Latvija</a:t>
            </a:r>
          </a:p>
          <a:p>
            <a:pPr algn="ctr"/>
            <a:r>
              <a:rPr lang="lt-LT" sz="1200" dirty="0"/>
              <a:t>Švedija</a:t>
            </a:r>
          </a:p>
          <a:p>
            <a:pPr algn="ctr"/>
            <a:r>
              <a:rPr lang="lt-LT" sz="1200" b="1" dirty="0"/>
              <a:t>Baltarusija</a:t>
            </a:r>
          </a:p>
        </p:txBody>
      </p:sp>
    </p:spTree>
    <p:extLst>
      <p:ext uri="{BB962C8B-B14F-4D97-AF65-F5344CB8AC3E}">
        <p14:creationId xmlns:p14="http://schemas.microsoft.com/office/powerpoint/2010/main" val="9356794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755" y="1430199"/>
            <a:ext cx="6089269" cy="526716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lt-LT" sz="1800" dirty="0">
                <a:solidFill>
                  <a:schemeClr val="bg2">
                    <a:lumMod val="50000"/>
                  </a:schemeClr>
                </a:solidFill>
              </a:rPr>
              <a:t>VATESI parengė </a:t>
            </a:r>
            <a:r>
              <a:rPr lang="lt-LT" sz="1800" b="1" dirty="0">
                <a:solidFill>
                  <a:schemeClr val="bg2">
                    <a:lumMod val="50000"/>
                  </a:schemeClr>
                </a:solidFill>
              </a:rPr>
              <a:t>Baltarusijos </a:t>
            </a:r>
            <a:r>
              <a:rPr lang="lt-LT" sz="1800" b="1" dirty="0"/>
              <a:t>AE</a:t>
            </a:r>
            <a:r>
              <a:rPr lang="lt-LT" sz="1800" b="1" dirty="0">
                <a:solidFill>
                  <a:schemeClr val="bg2">
                    <a:lumMod val="50000"/>
                  </a:schemeClr>
                </a:solidFill>
              </a:rPr>
              <a:t> keliamo pavojaus Lietuvos Respublikai įvertinimo ataskaitą</a:t>
            </a:r>
            <a:r>
              <a:rPr lang="lt-LT" sz="1800" dirty="0"/>
              <a:t> ir 2018 m. gegužės 24 d. pateikė šią ataskaitą suinteresuotoms institucijoms (VRM, AM, SAM, RSC, LRVK)</a:t>
            </a:r>
          </a:p>
          <a:p>
            <a:pPr lvl="1" algn="just"/>
            <a:r>
              <a:rPr lang="lt-LT" sz="1400" dirty="0"/>
              <a:t>VATESI vertinimas atliktas atsižvelgiant į Lietuvos Respublikos teisės aktų reikalavimus, tarptautinių organizacijų (TATENA, HERCA-WENRA) rekomendacijas ir kitų šalių gerąją praktiką. </a:t>
            </a:r>
          </a:p>
          <a:p>
            <a:pPr lvl="1" algn="just"/>
            <a:r>
              <a:rPr lang="lt-LT" sz="1400" dirty="0">
                <a:solidFill>
                  <a:schemeClr val="bg2">
                    <a:lumMod val="50000"/>
                  </a:schemeClr>
                </a:solidFill>
              </a:rPr>
              <a:t>VATESI ataskaitoje pateikti </a:t>
            </a:r>
            <a:r>
              <a:rPr lang="lt-LT" sz="1400" b="1" dirty="0" smtClean="0">
                <a:solidFill>
                  <a:schemeClr val="bg2">
                    <a:lumMod val="50000"/>
                  </a:schemeClr>
                </a:solidFill>
              </a:rPr>
              <a:t>galimo </a:t>
            </a:r>
            <a:r>
              <a:rPr lang="lt-LT" sz="1400" b="1" dirty="0">
                <a:solidFill>
                  <a:schemeClr val="bg2">
                    <a:lumMod val="50000"/>
                  </a:schemeClr>
                </a:solidFill>
              </a:rPr>
              <a:t>radionuklidų išmetimo sunkiosios (neprojektinės) avarijos atveju Baltarusijos AE įvertinimo rezultatai</a:t>
            </a:r>
            <a:r>
              <a:rPr lang="lt-LT" sz="1400" dirty="0">
                <a:solidFill>
                  <a:schemeClr val="bg2">
                    <a:lumMod val="50000"/>
                  </a:schemeClr>
                </a:solidFill>
              </a:rPr>
              <a:t> (lentelė su radionuklidų, </a:t>
            </a:r>
            <a:r>
              <a:rPr lang="lt-LT" sz="1400" dirty="0"/>
              <a:t>tokių kaip I (jodas), </a:t>
            </a:r>
            <a:r>
              <a:rPr lang="lt-LT" sz="1400" dirty="0" err="1"/>
              <a:t>Cs</a:t>
            </a:r>
            <a:r>
              <a:rPr lang="lt-LT" sz="1400" dirty="0"/>
              <a:t> (cezis) ir kt., </a:t>
            </a:r>
            <a:r>
              <a:rPr lang="lt-LT" sz="1400" dirty="0">
                <a:solidFill>
                  <a:schemeClr val="bg2">
                    <a:lumMod val="50000"/>
                  </a:schemeClr>
                </a:solidFill>
              </a:rPr>
              <a:t>išmetamų avarijos metu iš Baltarusijos AE į aplinką, </a:t>
            </a:r>
            <a:r>
              <a:rPr lang="lt-LT" sz="1400" dirty="0" err="1">
                <a:solidFill>
                  <a:schemeClr val="bg2">
                    <a:lumMod val="50000"/>
                  </a:schemeClr>
                </a:solidFill>
              </a:rPr>
              <a:t>aktyvumais</a:t>
            </a:r>
            <a:r>
              <a:rPr lang="lt-LT" sz="1400" dirty="0">
                <a:solidFill>
                  <a:schemeClr val="bg2">
                    <a:lumMod val="50000"/>
                  </a:schemeClr>
                </a:solidFill>
              </a:rPr>
              <a:t> (</a:t>
            </a:r>
            <a:r>
              <a:rPr lang="lt-LT" sz="1400" dirty="0" err="1">
                <a:solidFill>
                  <a:schemeClr val="bg2">
                    <a:lumMod val="50000"/>
                  </a:schemeClr>
                </a:solidFill>
              </a:rPr>
              <a:t>Bq</a:t>
            </a:r>
            <a:r>
              <a:rPr lang="lt-LT" sz="1400" dirty="0">
                <a:solidFill>
                  <a:schemeClr val="bg2">
                    <a:lumMod val="50000"/>
                  </a:schemeClr>
                </a:solidFill>
              </a:rPr>
              <a:t>).</a:t>
            </a:r>
          </a:p>
          <a:p>
            <a:pPr lvl="1" algn="just"/>
            <a:r>
              <a:rPr lang="lt-LT" sz="1400" dirty="0"/>
              <a:t>VATESI ataskaitoje </a:t>
            </a:r>
            <a:r>
              <a:rPr lang="lt-LT" sz="1400" b="1" dirty="0"/>
              <a:t>įvertintas</a:t>
            </a:r>
            <a:r>
              <a:rPr lang="lt-LT" sz="1400" dirty="0"/>
              <a:t> </a:t>
            </a:r>
            <a:r>
              <a:rPr lang="lt-LT" sz="1400" b="1" dirty="0"/>
              <a:t>Baltarusijos AE avarijos scenarijus pagal INES skalę (Tarptautinė branduolinių įvykių skalė) atitinka 7 lygį</a:t>
            </a:r>
            <a:r>
              <a:rPr lang="lt-LT" sz="1400" dirty="0"/>
              <a:t>, t. y. sunkiąją avarija, kai išsilydžius ar suirus reaktoriaus šerdžiai (aktyviajai zonai) bei esant apsauginio gaubto konstrukcijų ir sistemų pažeidimams ar </a:t>
            </a:r>
            <a:r>
              <a:rPr lang="lt-LT" sz="1400" dirty="0" err="1"/>
              <a:t>gedimams</a:t>
            </a:r>
            <a:r>
              <a:rPr lang="lt-LT" sz="1400" dirty="0"/>
              <a:t> į aplinką patenka didelis radionuklidų kiekis. </a:t>
            </a:r>
            <a:r>
              <a:rPr lang="lt-LT" sz="1400" b="1" dirty="0"/>
              <a:t>Įvertinto Baltarusijos AE avarijos scenarijaus mastas (INES 7 lygis) atitinka Černobylio AE ir </a:t>
            </a:r>
            <a:r>
              <a:rPr lang="lt-LT" sz="1400" b="1" dirty="0" err="1"/>
              <a:t>Fukušimos</a:t>
            </a:r>
            <a:r>
              <a:rPr lang="lt-LT" sz="1400" b="1" dirty="0"/>
              <a:t> AE įvykusių avarijų mastą.</a:t>
            </a:r>
            <a:r>
              <a:rPr lang="lt-LT" sz="1400" dirty="0"/>
              <a:t> </a:t>
            </a:r>
          </a:p>
          <a:p>
            <a:pPr algn="just"/>
            <a:r>
              <a:rPr lang="lt-LT" sz="1800" dirty="0"/>
              <a:t>VATESI planuoja įsigyti programinę įrangą, skirtą </a:t>
            </a:r>
            <a:r>
              <a:rPr lang="lt-LT" sz="1800" dirty="0" smtClean="0"/>
              <a:t>dar tiksliau modeliuoti </a:t>
            </a:r>
            <a:r>
              <a:rPr lang="lt-LT" sz="1800" dirty="0"/>
              <a:t>Baltarusijos AE sunkiųjų avarijų eigą ir prognozuoti į aplinką išmetamų radionuklidų </a:t>
            </a:r>
            <a:r>
              <a:rPr lang="lt-LT" sz="1800" dirty="0" smtClean="0"/>
              <a:t>charakteristikas</a:t>
            </a:r>
            <a:endParaRPr lang="lt-LT" sz="1800" dirty="0"/>
          </a:p>
        </p:txBody>
      </p:sp>
      <p:sp>
        <p:nvSpPr>
          <p:cNvPr id="2" name="TextBox 1"/>
          <p:cNvSpPr txBox="1"/>
          <p:nvPr/>
        </p:nvSpPr>
        <p:spPr>
          <a:xfrm>
            <a:off x="134126" y="191164"/>
            <a:ext cx="11048779" cy="86793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97200" algn="just">
              <a:lnSpc>
                <a:spcPct val="90000"/>
              </a:lnSpc>
              <a:spcBef>
                <a:spcPts val="1000"/>
              </a:spcBef>
              <a:buClr>
                <a:srgbClr val="C00000"/>
              </a:buClr>
            </a:pPr>
            <a:r>
              <a:rPr lang="lt-LT" sz="2800" b="1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</a:rPr>
              <a:t>VATESI atlikto Baltarusijos AE keliamo pavojaus (vieno iš blogiausių scenarijaus) Lietuvos Respublikai vertinimo rezultatai </a:t>
            </a:r>
          </a:p>
        </p:txBody>
      </p:sp>
      <p:graphicFrame>
        <p:nvGraphicFramePr>
          <p:cNvPr id="6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452566"/>
              </p:ext>
            </p:extLst>
          </p:nvPr>
        </p:nvGraphicFramePr>
        <p:xfrm>
          <a:off x="6519260" y="1122175"/>
          <a:ext cx="4663645" cy="56755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5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69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25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22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59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8113">
                <a:tc>
                  <a:txBody>
                    <a:bodyPr/>
                    <a:lstStyle/>
                    <a:p>
                      <a:endParaRPr lang="lt-LT" sz="12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chemeClr val="tx1"/>
                          </a:solidFill>
                          <a:effectLst/>
                        </a:rPr>
                        <a:t>RC2 (VVER-1000)</a:t>
                      </a:r>
                      <a:endParaRPr lang="lt-LT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chemeClr val="tx1"/>
                          </a:solidFill>
                          <a:effectLst/>
                        </a:rPr>
                        <a:t>RC2 (VVER-1200)</a:t>
                      </a:r>
                      <a:endParaRPr lang="lt-LT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30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chemeClr val="tx1"/>
                          </a:solidFill>
                          <a:effectLst/>
                        </a:rPr>
                        <a:t>Radionuklidas </a:t>
                      </a:r>
                      <a:endParaRPr lang="lt-LT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effectLst/>
                        </a:rPr>
                        <a:t>VVER-1000 inventorius, </a:t>
                      </a:r>
                      <a:r>
                        <a:rPr lang="lt-LT" sz="1200" dirty="0" err="1">
                          <a:effectLst/>
                        </a:rPr>
                        <a:t>Bq</a:t>
                      </a:r>
                      <a:r>
                        <a:rPr lang="lt-LT" sz="1200" dirty="0">
                          <a:effectLst/>
                        </a:rPr>
                        <a:t> (reaktoriaus šerdyje esančių radionuklidų aktyvumai)</a:t>
                      </a:r>
                      <a:endParaRPr lang="lt-L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effectLst/>
                        </a:rPr>
                        <a:t>% (radionuklidų išmetamų iš branduolinės elektrinės į aplinka procentinė dalis) </a:t>
                      </a:r>
                      <a:endParaRPr lang="lt-L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effectLst/>
                        </a:rPr>
                        <a:t>VVER-1000 „</a:t>
                      </a:r>
                      <a:r>
                        <a:rPr lang="lt-LT" sz="1200" dirty="0" err="1">
                          <a:effectLst/>
                        </a:rPr>
                        <a:t>source</a:t>
                      </a:r>
                      <a:r>
                        <a:rPr lang="lt-LT" sz="1200" dirty="0">
                          <a:effectLst/>
                        </a:rPr>
                        <a:t> </a:t>
                      </a:r>
                      <a:r>
                        <a:rPr lang="lt-LT" sz="1200" dirty="0" err="1">
                          <a:effectLst/>
                        </a:rPr>
                        <a:t>terms</a:t>
                      </a:r>
                      <a:r>
                        <a:rPr lang="lt-LT" sz="1200" dirty="0">
                          <a:effectLst/>
                        </a:rPr>
                        <a:t>“, </a:t>
                      </a:r>
                      <a:r>
                        <a:rPr lang="lt-LT" sz="1200" dirty="0" err="1">
                          <a:effectLst/>
                        </a:rPr>
                        <a:t>Bq</a:t>
                      </a:r>
                      <a:r>
                        <a:rPr lang="lt-LT" sz="1200" dirty="0">
                          <a:effectLst/>
                        </a:rPr>
                        <a:t> (radionuklidų išmetamų iš branduolinės elektrinės į aplinka </a:t>
                      </a:r>
                      <a:r>
                        <a:rPr lang="lt-LT" sz="1200" dirty="0" err="1">
                          <a:effectLst/>
                        </a:rPr>
                        <a:t>aktyvumai</a:t>
                      </a:r>
                      <a:r>
                        <a:rPr lang="lt-LT" sz="1200" dirty="0">
                          <a:effectLst/>
                        </a:rPr>
                        <a:t>)</a:t>
                      </a:r>
                      <a:endParaRPr lang="lt-L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VVER-1200 „source terms“, Bq (radionuklidų išmetamų iš branduolinės elektrinės į aplinka aktyvumai)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 dirty="0">
                          <a:solidFill>
                            <a:schemeClr val="tx1"/>
                          </a:solidFill>
                          <a:effectLst/>
                        </a:rPr>
                        <a:t>85</a:t>
                      </a:r>
                      <a:r>
                        <a:rPr lang="lt-LT" sz="1200" b="0" dirty="0">
                          <a:solidFill>
                            <a:schemeClr val="tx1"/>
                          </a:solidFill>
                          <a:effectLst/>
                        </a:rPr>
                        <a:t>mKr</a:t>
                      </a:r>
                      <a:endParaRPr lang="lt-LT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6,66E+17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8,80E+01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5,86E+17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7,03E+17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 dirty="0">
                          <a:solidFill>
                            <a:schemeClr val="tx1"/>
                          </a:solidFill>
                          <a:effectLst/>
                        </a:rPr>
                        <a:t>87</a:t>
                      </a:r>
                      <a:r>
                        <a:rPr lang="lt-LT" sz="1200" b="0" dirty="0">
                          <a:solidFill>
                            <a:schemeClr val="tx1"/>
                          </a:solidFill>
                          <a:effectLst/>
                        </a:rPr>
                        <a:t>Kr</a:t>
                      </a:r>
                      <a:endParaRPr lang="lt-LT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1,41E+18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8,80E+01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1,24E+18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1,49E+18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>
                          <a:solidFill>
                            <a:schemeClr val="tx1"/>
                          </a:solidFill>
                          <a:effectLst/>
                        </a:rPr>
                        <a:t>88</a:t>
                      </a:r>
                      <a:r>
                        <a:rPr lang="lt-LT" sz="1200" b="0">
                          <a:solidFill>
                            <a:schemeClr val="tx1"/>
                          </a:solidFill>
                          <a:effectLst/>
                        </a:rPr>
                        <a:t>Kr</a:t>
                      </a:r>
                      <a:endParaRPr lang="lt-LT" sz="12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2,00E+18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8,80E+01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1,76E+18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2,11E+18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>
                          <a:solidFill>
                            <a:schemeClr val="tx1"/>
                          </a:solidFill>
                          <a:effectLst/>
                        </a:rPr>
                        <a:t>133</a:t>
                      </a:r>
                      <a:r>
                        <a:rPr lang="lt-LT" sz="1200" b="0">
                          <a:solidFill>
                            <a:schemeClr val="tx1"/>
                          </a:solidFill>
                          <a:effectLst/>
                        </a:rPr>
                        <a:t>Xe</a:t>
                      </a:r>
                      <a:endParaRPr lang="lt-LT" sz="12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6,29E+18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8,80E+01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effectLst/>
                        </a:rPr>
                        <a:t>5,54E+18</a:t>
                      </a:r>
                      <a:endParaRPr lang="lt-L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6,64E+18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>
                          <a:solidFill>
                            <a:schemeClr val="tx1"/>
                          </a:solidFill>
                          <a:effectLst/>
                        </a:rPr>
                        <a:t>135</a:t>
                      </a:r>
                      <a:r>
                        <a:rPr lang="lt-LT" sz="1200" b="0">
                          <a:solidFill>
                            <a:schemeClr val="tx1"/>
                          </a:solidFill>
                          <a:effectLst/>
                        </a:rPr>
                        <a:t>Xe</a:t>
                      </a:r>
                      <a:endParaRPr lang="lt-LT" sz="12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1,41E+18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8,80E+01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1,24E+18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1,49E+18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 dirty="0">
                          <a:solidFill>
                            <a:schemeClr val="tx1"/>
                          </a:solidFill>
                          <a:effectLst/>
                        </a:rPr>
                        <a:t>131</a:t>
                      </a:r>
                      <a:r>
                        <a:rPr lang="lt-LT" sz="1200" b="0" dirty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endParaRPr lang="lt-LT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3,15E+18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8,50E-01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2,67E+16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3,21E+16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 dirty="0">
                          <a:solidFill>
                            <a:schemeClr val="tx1"/>
                          </a:solidFill>
                          <a:effectLst/>
                        </a:rPr>
                        <a:t>132</a:t>
                      </a:r>
                      <a:r>
                        <a:rPr lang="lt-LT" sz="1200" b="0" dirty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endParaRPr lang="lt-LT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4,44E+18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8,50E-01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3,77E+16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4,53E+16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>
                          <a:solidFill>
                            <a:schemeClr val="tx1"/>
                          </a:solidFill>
                          <a:effectLst/>
                        </a:rPr>
                        <a:t>133</a:t>
                      </a:r>
                      <a:r>
                        <a:rPr lang="lt-LT" sz="1200" b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endParaRPr lang="lt-LT" sz="12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6,29E+18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8,50E-01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5,35E+16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6,42E+16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 dirty="0">
                          <a:solidFill>
                            <a:schemeClr val="tx1"/>
                          </a:solidFill>
                          <a:effectLst/>
                        </a:rPr>
                        <a:t>134</a:t>
                      </a:r>
                      <a:r>
                        <a:rPr lang="lt-LT" sz="1200" b="0" dirty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endParaRPr lang="lt-LT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6,66E+18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8,50E-01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5,66E+16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6,79E+16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 dirty="0">
                          <a:solidFill>
                            <a:schemeClr val="tx1"/>
                          </a:solidFill>
                          <a:effectLst/>
                        </a:rPr>
                        <a:t>135</a:t>
                      </a:r>
                      <a:r>
                        <a:rPr lang="lt-LT" sz="1200" b="0" dirty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endParaRPr lang="lt-LT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5,92E+18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8,50E-01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5,03E+16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6,04E+16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 dirty="0">
                          <a:solidFill>
                            <a:schemeClr val="tx1"/>
                          </a:solidFill>
                          <a:effectLst/>
                        </a:rPr>
                        <a:t>103</a:t>
                      </a:r>
                      <a:r>
                        <a:rPr lang="lt-LT" sz="1200" b="0" dirty="0">
                          <a:solidFill>
                            <a:schemeClr val="tx1"/>
                          </a:solidFill>
                          <a:effectLst/>
                        </a:rPr>
                        <a:t>Ru</a:t>
                      </a:r>
                      <a:endParaRPr lang="lt-LT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4,81E+18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1,10E-05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5,29E+11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6,35E+11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>
                          <a:solidFill>
                            <a:schemeClr val="tx1"/>
                          </a:solidFill>
                          <a:effectLst/>
                        </a:rPr>
                        <a:t>106</a:t>
                      </a:r>
                      <a:r>
                        <a:rPr lang="lt-LT" sz="1200" b="0">
                          <a:solidFill>
                            <a:schemeClr val="tx1"/>
                          </a:solidFill>
                          <a:effectLst/>
                        </a:rPr>
                        <a:t>Ru</a:t>
                      </a:r>
                      <a:endParaRPr lang="lt-LT" sz="12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1,67E+18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1,10E-05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1,83E+11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2,20E+11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 dirty="0">
                          <a:solidFill>
                            <a:schemeClr val="tx1"/>
                          </a:solidFill>
                          <a:effectLst/>
                        </a:rPr>
                        <a:t>134</a:t>
                      </a:r>
                      <a:r>
                        <a:rPr lang="lt-LT" sz="1200" b="0" dirty="0">
                          <a:solidFill>
                            <a:schemeClr val="tx1"/>
                          </a:solidFill>
                          <a:effectLst/>
                        </a:rPr>
                        <a:t>Cs</a:t>
                      </a:r>
                      <a:endParaRPr lang="lt-LT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5,18E+17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8,50E-01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4,40E+15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5,28E+15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 dirty="0">
                          <a:solidFill>
                            <a:schemeClr val="tx1"/>
                          </a:solidFill>
                          <a:effectLst/>
                        </a:rPr>
                        <a:t>137</a:t>
                      </a:r>
                      <a:r>
                        <a:rPr lang="lt-LT" sz="1200" b="0" dirty="0">
                          <a:solidFill>
                            <a:schemeClr val="tx1"/>
                          </a:solidFill>
                          <a:effectLst/>
                        </a:rPr>
                        <a:t>Cs</a:t>
                      </a:r>
                      <a:endParaRPr lang="lt-LT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3,29E+17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8,50E-01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2,80E+15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3,36E+15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 dirty="0">
                          <a:solidFill>
                            <a:schemeClr val="tx1"/>
                          </a:solidFill>
                          <a:effectLst/>
                        </a:rPr>
                        <a:t>144</a:t>
                      </a:r>
                      <a:r>
                        <a:rPr lang="lt-LT" sz="1200" b="0" dirty="0">
                          <a:solidFill>
                            <a:schemeClr val="tx1"/>
                          </a:solidFill>
                          <a:effectLst/>
                        </a:rPr>
                        <a:t>Ce</a:t>
                      </a:r>
                      <a:endParaRPr lang="lt-LT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3,70E+18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1,80E-04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6,66E+12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7,99E+12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 dirty="0">
                          <a:solidFill>
                            <a:schemeClr val="tx1"/>
                          </a:solidFill>
                          <a:effectLst/>
                        </a:rPr>
                        <a:t>140</a:t>
                      </a:r>
                      <a:r>
                        <a:rPr lang="lt-LT" sz="1200" b="0" dirty="0">
                          <a:solidFill>
                            <a:schemeClr val="tx1"/>
                          </a:solidFill>
                          <a:effectLst/>
                        </a:rPr>
                        <a:t>La</a:t>
                      </a:r>
                      <a:endParaRPr lang="lt-LT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5,55E+18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2,50E-05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1,39E+12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1,67E+12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0" baseline="30000" dirty="0">
                          <a:solidFill>
                            <a:schemeClr val="tx1"/>
                          </a:solidFill>
                          <a:effectLst/>
                        </a:rPr>
                        <a:t>90</a:t>
                      </a:r>
                      <a:r>
                        <a:rPr lang="lt-LT" sz="1200" b="0" dirty="0">
                          <a:solidFill>
                            <a:schemeClr val="tx1"/>
                          </a:solidFill>
                          <a:effectLst/>
                        </a:rPr>
                        <a:t>Sr</a:t>
                      </a:r>
                      <a:endParaRPr lang="lt-LT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2,44E+17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1,80E-02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4,40E+13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5,27E+13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chemeClr val="tx1"/>
                          </a:solidFill>
                          <a:effectLst/>
                        </a:rPr>
                        <a:t>Iš viso</a:t>
                      </a:r>
                      <a:endParaRPr lang="lt-LT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5,51E+19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endParaRPr lang="lt-LT" sz="1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1,06E+19</a:t>
                      </a:r>
                      <a:endParaRPr lang="lt-L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effectLst/>
                        </a:rPr>
                        <a:t>1,27E+19</a:t>
                      </a:r>
                      <a:endParaRPr lang="lt-L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11" marR="61211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81503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1531050" y="2598732"/>
            <a:ext cx="8919883" cy="969963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lt-LT" sz="6000" dirty="0"/>
              <a:t>Dėkoju už dėmesį </a:t>
            </a:r>
            <a:r>
              <a:rPr lang="en-GB" sz="6000" dirty="0"/>
              <a:t>!</a:t>
            </a:r>
            <a:endParaRPr lang="ru-RU" sz="6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87" y="387179"/>
            <a:ext cx="798655" cy="1006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6417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VG mokymas 2017.potx" id="{80801531-8095-4479-8F3B-A582F40DBE67}" vid="{763C3AFA-BF57-4196-AE64-CCBF8CC78E1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iesas xmlns="e46cb747-5011-47ae-b7c1-c85f05896fcf">true</Viesas>
    <TemplateUrl xmlns="http://schemas.microsoft.com/sharepoint/v3" xsi:nil="true"/>
    <rusiavimas xmlns="e46cb747-5011-47ae-b7c1-c85f05896fcf" xsi:nil="true"/>
    <Pagrindinis xmlns="e46cb747-5011-47ae-b7c1-c85f05896fcf">false</Pagrindinis>
    <Antrinis xmlns="e46cb747-5011-47ae-b7c1-c85f05896fcf">true</Antrinis>
    <xd_ProgID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0B7028C022D7F345A60887BB29820B25" ma:contentTypeVersion="2" ma:contentTypeDescription="" ma:contentTypeScope="" ma:versionID="ea5de3f56ab1e6ee9358ef28bc222931">
  <xsd:schema xmlns:xsd="http://www.w3.org/2001/XMLSchema" xmlns:xs="http://www.w3.org/2001/XMLSchema" xmlns:p="http://schemas.microsoft.com/office/2006/metadata/properties" xmlns:ns1="http://schemas.microsoft.com/sharepoint/v3" xmlns:ns2="e46cb747-5011-47ae-b7c1-c85f05896fcf" targetNamespace="http://schemas.microsoft.com/office/2006/metadata/properties" ma:root="true" ma:fieldsID="5094b8d2013bb9f9e43fe69bd1c9cf3d" ns1:_="" ns2:_="">
    <xsd:import namespace="http://schemas.microsoft.com/sharepoint/v3"/>
    <xsd:import namespace="e46cb747-5011-47ae-b7c1-c85f05896fcf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6cb747-5011-47ae-b7c1-c85f05896fcf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BEE3B4A-EF46-4F94-885C-BB1FD088F84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23229D6-59F1-4B39-A55A-52F66D7F480A}">
  <ds:schemaRefs>
    <ds:schemaRef ds:uri="f70de6b8-3297-425e-8b0b-ce726e9489d4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301c9014-1613-4fe0-8d68-5abdea84592c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9B72BDB-27D0-4B1B-9AEF-701C7A7A4250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2711</TotalTime>
  <Words>715</Words>
  <Application>Microsoft Office PowerPoint</Application>
  <PresentationFormat>Widescreen</PresentationFormat>
  <Paragraphs>142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Arial Narrow</vt:lpstr>
      <vt:lpstr>Calibri</vt:lpstr>
      <vt:lpstr>Calibri Light</vt:lpstr>
      <vt:lpstr>Segoe UI</vt:lpstr>
      <vt:lpstr>Times New Roman</vt:lpstr>
      <vt:lpstr>Wingdings</vt:lpstr>
      <vt:lpstr>Office Theme</vt:lpstr>
      <vt:lpstr>Neišspręsti su Baltarusijos AE saugos užtikrinimu susiję klausimai ir  galimo pavojaus šioje elektrinėje vertinimas</vt:lpstr>
      <vt:lpstr>VATESI funkcijos</vt:lpstr>
      <vt:lpstr>PowerPoint Presentation</vt:lpstr>
      <vt:lpstr>Keitimasis informacija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VATESI prezentacija</dc:title>
  <dc:creator>E</dc:creator>
  <cp:keywords/>
  <cp:lastModifiedBy>Sigitas Šlepavičius</cp:lastModifiedBy>
  <cp:revision>185</cp:revision>
  <dcterms:created xsi:type="dcterms:W3CDTF">2017-03-26T10:07:47Z</dcterms:created>
  <dcterms:modified xsi:type="dcterms:W3CDTF">2022-11-28T12:45:49Z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0x01010030D9DBA0AD9F4678BDDB4D5C3B1BB0E2000B7028C022D7F345A60887BB29820B25</vt:lpwstr>
  </property>
  <property fmtid="{D5CDD505-2E9C-101B-9397-08002B2CF9AE}" pid="3" name="TaxKeyword">
    <vt:lpwstr/>
  </property>
</Properties>
</file>