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8" r:id="rId5"/>
    <p:sldId id="256" r:id="rId6"/>
    <p:sldId id="1361" r:id="rId7"/>
    <p:sldId id="1362" r:id="rId8"/>
    <p:sldId id="257" r:id="rId9"/>
    <p:sldId id="812" r:id="rId10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relija Maciūtė" initials="AM" lastIdx="7" clrIdx="0">
    <p:extLst>
      <p:ext uri="{19B8F6BF-5375-455C-9EA6-DF929625EA0E}">
        <p15:presenceInfo xmlns:p15="http://schemas.microsoft.com/office/powerpoint/2012/main" userId="Aurelija Maciūtė" providerId="None"/>
      </p:ext>
    </p:extLst>
  </p:cmAuthor>
  <p:cmAuthor id="2" name="Eglė Jablonskienė" initials="EJ" lastIdx="5" clrIdx="1">
    <p:extLst>
      <p:ext uri="{19B8F6BF-5375-455C-9EA6-DF929625EA0E}">
        <p15:presenceInfo xmlns:p15="http://schemas.microsoft.com/office/powerpoint/2012/main" userId="S::egle.petraitiene@vert.lt::fbb8783c-02b0-4c4f-a20d-9c000292b7df" providerId="AD"/>
      </p:ext>
    </p:extLst>
  </p:cmAuthor>
  <p:cmAuthor id="3" name="Aurelija" initials="A" lastIdx="7" clrIdx="2">
    <p:extLst>
      <p:ext uri="{19B8F6BF-5375-455C-9EA6-DF929625EA0E}">
        <p15:presenceInfo xmlns:p15="http://schemas.microsoft.com/office/powerpoint/2012/main" userId="Aurelija" providerId="None"/>
      </p:ext>
    </p:extLst>
  </p:cmAuthor>
  <p:cmAuthor id="4" name="Aurelija Maciūtė" initials="AM [2]" lastIdx="42" clrIdx="3">
    <p:extLst>
      <p:ext uri="{19B8F6BF-5375-455C-9EA6-DF929625EA0E}">
        <p15:presenceInfo xmlns:p15="http://schemas.microsoft.com/office/powerpoint/2012/main" userId="S::aurelija.maciute@vert.lt::0bf5693b-7b3b-4fa5-a425-b0f658fa5f29" providerId="AD"/>
      </p:ext>
    </p:extLst>
  </p:cmAuthor>
  <p:cmAuthor id="5" name="Eglė Goculenko" initials="EG" lastIdx="3" clrIdx="4">
    <p:extLst>
      <p:ext uri="{19B8F6BF-5375-455C-9EA6-DF929625EA0E}">
        <p15:presenceInfo xmlns:p15="http://schemas.microsoft.com/office/powerpoint/2012/main" userId="S::egle.goculenko@vert.lt::9ccc3c44-66da-4441-996c-29ca606370c4" providerId="AD"/>
      </p:ext>
    </p:extLst>
  </p:cmAuthor>
  <p:cmAuthor id="6" name="Adas Zakarauskas" initials="AZ" lastIdx="1" clrIdx="5">
    <p:extLst>
      <p:ext uri="{19B8F6BF-5375-455C-9EA6-DF929625EA0E}">
        <p15:presenceInfo xmlns:p15="http://schemas.microsoft.com/office/powerpoint/2012/main" userId="S::adas.zakarauskas@vert.lt::d3225e29-15f4-4d0f-9d16-de91a3c3723e" providerId="AD"/>
      </p:ext>
    </p:extLst>
  </p:cmAuthor>
  <p:cmAuthor id="7" name="Matas Taparauskas" initials="MT" lastIdx="15" clrIdx="6">
    <p:extLst>
      <p:ext uri="{19B8F6BF-5375-455C-9EA6-DF929625EA0E}">
        <p15:presenceInfo xmlns:p15="http://schemas.microsoft.com/office/powerpoint/2012/main" userId="S::matas.taparauskas@vert.lt::ba426e08-ca12-473e-b5b5-fe02af304716" providerId="AD"/>
      </p:ext>
    </p:extLst>
  </p:cmAuthor>
  <p:cmAuthor id="8" name="Anastasija Skunčikaitė" initials="AS" lastIdx="26" clrIdx="7">
    <p:extLst>
      <p:ext uri="{19B8F6BF-5375-455C-9EA6-DF929625EA0E}">
        <p15:presenceInfo xmlns:p15="http://schemas.microsoft.com/office/powerpoint/2012/main" userId="S::anastasija.skuncikaite@vert.lt::590b5fea-2726-432d-b0b2-1d66ba90d3f0" providerId="AD"/>
      </p:ext>
    </p:extLst>
  </p:cmAuthor>
  <p:cmAuthor id="9" name="Loreta Kimutytė" initials="LK" lastIdx="4" clrIdx="8">
    <p:extLst>
      <p:ext uri="{19B8F6BF-5375-455C-9EA6-DF929625EA0E}">
        <p15:presenceInfo xmlns:p15="http://schemas.microsoft.com/office/powerpoint/2012/main" userId="S::loreta.kimutyte@vert.lt::1ff10fe3-3176-42bd-9a9f-bca199316e1a" providerId="AD"/>
      </p:ext>
    </p:extLst>
  </p:cmAuthor>
  <p:cmAuthor id="10" name="Guest User" initials="GU" lastIdx="3" clrIdx="9">
    <p:extLst>
      <p:ext uri="{19B8F6BF-5375-455C-9EA6-DF929625EA0E}">
        <p15:presenceInfo xmlns:p15="http://schemas.microsoft.com/office/powerpoint/2012/main" userId="S::urn:spo:anon#49f560bdb418b7034e82783e108fcea9dfac787c127eeb9a581c0bc272889755::" providerId="AD"/>
      </p:ext>
    </p:extLst>
  </p:cmAuthor>
  <p:cmAuthor id="11" name="Darius Slavickas" initials="DS" lastIdx="4" clrIdx="10">
    <p:extLst>
      <p:ext uri="{19B8F6BF-5375-455C-9EA6-DF929625EA0E}">
        <p15:presenceInfo xmlns:p15="http://schemas.microsoft.com/office/powerpoint/2012/main" userId="S::darius.slavickas@vert.lt::773d1ae5-3d93-47ca-93f7-5ee0e101fe62" providerId="AD"/>
      </p:ext>
    </p:extLst>
  </p:cmAuthor>
  <p:cmAuthor id="12" name="Jurga Grudzinskaitė-Gainovskė" initials="JG" lastIdx="22" clrIdx="11">
    <p:extLst>
      <p:ext uri="{19B8F6BF-5375-455C-9EA6-DF929625EA0E}">
        <p15:presenceInfo xmlns:p15="http://schemas.microsoft.com/office/powerpoint/2012/main" userId="S::jurga.barsauskiene@vert.lt::52fe5eda-3097-4cf5-a6b5-ae441c504c88" providerId="AD"/>
      </p:ext>
    </p:extLst>
  </p:cmAuthor>
  <p:cmAuthor id="13" name="Rimas Valungevičius" initials="RV" lastIdx="20" clrIdx="12">
    <p:extLst>
      <p:ext uri="{19B8F6BF-5375-455C-9EA6-DF929625EA0E}">
        <p15:presenceInfo xmlns:p15="http://schemas.microsoft.com/office/powerpoint/2012/main" userId="Rimas Valungevičius" providerId="None"/>
      </p:ext>
    </p:extLst>
  </p:cmAuthor>
  <p:cmAuthor id="14" name="Renata Bartašiūtė-Černevičė" initials="RBČ" lastIdx="1" clrIdx="13">
    <p:extLst>
      <p:ext uri="{19B8F6BF-5375-455C-9EA6-DF929625EA0E}">
        <p15:presenceInfo xmlns:p15="http://schemas.microsoft.com/office/powerpoint/2012/main" userId="S::renata.bartasiute@vert.lt::17ac8e8e-2c89-4b30-9a29-d0651ad529d3" providerId="AD"/>
      </p:ext>
    </p:extLst>
  </p:cmAuthor>
  <p:cmAuthor id="15" name="Paulius Blažys" initials="PB" lastIdx="2" clrIdx="14">
    <p:extLst>
      <p:ext uri="{19B8F6BF-5375-455C-9EA6-DF929625EA0E}">
        <p15:presenceInfo xmlns:p15="http://schemas.microsoft.com/office/powerpoint/2012/main" userId="S::paulius.blazys@vert.lt::d097bc77-b214-4d49-ad3a-299784ba6c91" providerId="AD"/>
      </p:ext>
    </p:extLst>
  </p:cmAuthor>
  <p:cmAuthor id="16" name="Martynas Maksimovas" initials="MM" lastIdx="2" clrIdx="15">
    <p:extLst>
      <p:ext uri="{19B8F6BF-5375-455C-9EA6-DF929625EA0E}">
        <p15:presenceInfo xmlns:p15="http://schemas.microsoft.com/office/powerpoint/2012/main" userId="S::martynas.maksimovas@vert.lt::e4ea8042-6d1c-4ae4-9741-f0d910ba4526" providerId="AD"/>
      </p:ext>
    </p:extLst>
  </p:cmAuthor>
  <p:cmAuthor id="17" name="Indrė Musvicienė" initials="IM" lastIdx="1" clrIdx="16">
    <p:extLst>
      <p:ext uri="{19B8F6BF-5375-455C-9EA6-DF929625EA0E}">
        <p15:presenceInfo xmlns:p15="http://schemas.microsoft.com/office/powerpoint/2012/main" userId="S::indre.musviciene@vert.lt::16dbbfdc-99fe-4a57-b761-197b590ca341" providerId="AD"/>
      </p:ext>
    </p:extLst>
  </p:cmAuthor>
  <p:cmAuthor id="18" name="Ignas Kazakevičius" initials="IK" lastIdx="4" clrIdx="17">
    <p:extLst>
      <p:ext uri="{19B8F6BF-5375-455C-9EA6-DF929625EA0E}">
        <p15:presenceInfo xmlns:p15="http://schemas.microsoft.com/office/powerpoint/2012/main" userId="S::ignas.kazakevicius@vert.lt::a8356abb-cdd2-4ac0-bf04-d523d57d2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CABA"/>
    <a:srgbClr val="C16784"/>
    <a:srgbClr val="6AAEA2"/>
    <a:srgbClr val="689991"/>
    <a:srgbClr val="073673"/>
    <a:srgbClr val="002D72"/>
    <a:srgbClr val="E8C6D1"/>
    <a:srgbClr val="486178"/>
    <a:srgbClr val="002060"/>
    <a:srgbClr val="5978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FE343E-8377-42F4-AA66-4631B376EED2}" v="57" vWet="59" dt="2023-03-21T12:33:46.871"/>
    <p1510:client id="{3969C812-BEAF-1F37-F409-3347611132F4}" v="44" dt="2023-03-21T12:38:32.804"/>
    <p1510:client id="{3F84D963-7CFD-7C3F-773C-CC9DCC9391F0}" v="159" dt="2023-03-21T12:24:08.675"/>
    <p1510:client id="{54550685-B07A-051C-2E0E-EE306932A8BC}" v="193" dt="2023-03-21T12:37:02.207"/>
    <p1510:client id="{74332D6B-5904-793C-F572-CFBA9AC150B8}" v="100" dt="2023-03-21T09:07:36.038"/>
    <p1510:client id="{A0904A67-FC63-2471-C14D-68FE4F43A5CE}" v="81" dt="2023-03-21T08:47:30.906"/>
    <p1510:client id="{AAFDD7E6-B49F-E5F6-6F79-41BCAAA19946}" v="250" dt="2023-03-21T08:37:28.051"/>
    <p1510:client id="{BC7678E6-CA7C-588B-7D1B-0E0BDD610213}" v="182" dt="2023-03-21T08:54:19.977"/>
    <p1510:client id="{BCD819DD-04B2-43AE-9B29-E20F2CE23FC2}" v="56" dt="2023-03-21T08:52:58.064"/>
    <p1510:client id="{C6B9C890-92A8-8DA1-7F97-844EF92001D5}" v="1" dt="2023-03-21T08:55:04.383"/>
    <p1510:client id="{CDFED42E-AE94-EAE2-9076-A00C1C38270F}" v="24" dt="2023-03-21T08:46:26.535"/>
    <p1510:client id="{D7A3B2B8-8D61-2639-6E07-4B75A399D1B3}" v="130" dt="2023-03-21T09:27:25.934"/>
    <p1510:client id="{D7BB9888-CC15-FFF3-69C0-8D3815FCCCBF}" v="376" dt="2023-03-21T12:08:10.4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C608D39-FD7F-FF42-AB52-A6AC8309B1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A48875-06E8-EA49-8DAF-19082DC72E6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r">
              <a:defRPr sz="1200"/>
            </a:lvl1pPr>
          </a:lstStyle>
          <a:p>
            <a:fld id="{E6780DE5-60D3-8740-8C9D-1D7A85B810E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E10D2A-0F83-8A4C-BE2C-4F7015AA7DB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4F0CE5-0EFE-B148-897B-86D6FBBC10B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9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r">
              <a:defRPr sz="1200"/>
            </a:lvl1pPr>
          </a:lstStyle>
          <a:p>
            <a:fld id="{5CD9B3D5-AD5C-C444-81B7-573E8F3260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0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r">
              <a:defRPr sz="1200"/>
            </a:lvl1pPr>
          </a:lstStyle>
          <a:p>
            <a:fld id="{4149299C-B93B-4DA4-9E70-D34A33BFAF96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18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7" tIns="46218" rIns="92437" bIns="46218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5"/>
            <a:ext cx="5510530" cy="3944869"/>
          </a:xfrm>
          <a:prstGeom prst="rect">
            <a:avLst/>
          </a:prstGeom>
        </p:spPr>
        <p:txBody>
          <a:bodyPr vert="horz" lIns="92437" tIns="46218" rIns="92437" bIns="4621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r">
              <a:defRPr sz="1200"/>
            </a:lvl1pPr>
          </a:lstStyle>
          <a:p>
            <a:fld id="{4A06F614-7940-43AD-8F56-162BFF420C2A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686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4D4B24-F68B-4485-B637-A32C26EEA373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419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FD06C4-4023-2644-A9EF-22EE03316C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215253"/>
            <a:ext cx="2269461" cy="642749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F11277-DE35-3641-AF38-B5C12E19DBD0}"/>
              </a:ext>
            </a:extLst>
          </p:cNvPr>
          <p:cNvSpPr/>
          <p:nvPr userDrawn="1"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4D64EC-6ADD-5741-8A46-EFB22285CA2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50" cy="720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323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81E9E4-FAE5-8040-8E5C-37F9F2F166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" y="216240"/>
            <a:ext cx="2268764" cy="642552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AED6355-5461-B144-A8F0-B1E7CE68D393}"/>
              </a:ext>
            </a:extLst>
          </p:cNvPr>
          <p:cNvSpPr/>
          <p:nvPr userDrawn="1"/>
        </p:nvSpPr>
        <p:spPr>
          <a:xfrm>
            <a:off x="1524000" y="1122362"/>
            <a:ext cx="9144000" cy="4115773"/>
          </a:xfrm>
          <a:prstGeom prst="rect">
            <a:avLst/>
          </a:prstGeom>
          <a:solidFill>
            <a:srgbClr val="002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582373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4F15C8-E603-6641-B88F-2BD44B8DCD5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4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7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5BAA1D-E54A-A341-A148-7B0227D853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0000" y="216240"/>
            <a:ext cx="2268764" cy="64255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6978C01-56D2-3D43-8415-47C8F87E9C75}"/>
              </a:ext>
            </a:extLst>
          </p:cNvPr>
          <p:cNvSpPr/>
          <p:nvPr userDrawn="1"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B0A9E1-1278-714F-B354-04C89376D50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50" cy="720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37733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951" y="427786"/>
            <a:ext cx="10801350" cy="480264"/>
          </a:xfrm>
        </p:spPr>
        <p:txBody>
          <a:bodyPr/>
          <a:lstStyle>
            <a:lvl1pPr>
              <a:defRPr sz="24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951" y="1094476"/>
            <a:ext cx="10792724" cy="48554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D64DD0-9709-0749-9E35-CE2A56EF5F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565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4A0566-2088-EC42-8EF1-DEB1045B37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962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2D7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CD1B0-9EBA-BC42-BDFE-CC0E7A3D2C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1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0BDE3AD-0D65-2C47-979C-187BD13949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324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3951" y="1097650"/>
            <a:ext cx="5315850" cy="48522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097650"/>
            <a:ext cx="5324475" cy="4852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7B32F9-03D3-5646-BFBF-A2A58D5027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3756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95" userDrawn="1">
          <p15:clr>
            <a:srgbClr val="FBAE40"/>
          </p15:clr>
        </p15:guide>
        <p15:guide id="2" pos="3885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FC34209-E73F-404F-A626-251EB9F822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559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DEECA9-AB3F-5C42-B4AE-3FC33336EA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48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DA9769-953E-2F4C-8CA5-55E8241190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58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4AB095-49E8-5F4F-94AB-AE56B8DFA7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14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A6FD88-8DDD-F142-B1B2-234BF397AD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8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F73D62-3E15-1740-96DC-FF5003F11A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56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2_Content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59E95AD-600A-9346-A0A0-E7EBA77D05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261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E5A863-EADE-5C4F-9AE5-9718456A4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44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60128F-1A25-8247-80F6-2F2D845E5D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74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5EEA2C-51D7-BB48-B98A-2609D39F9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951" y="365125"/>
            <a:ext cx="10801350" cy="5429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124EF-3722-1B48-A46A-726518EC9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3951" y="1097650"/>
            <a:ext cx="10792724" cy="48522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C3518-1499-9D42-B621-6513127B4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F6714-AA69-5949-B514-96F110594F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877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60" r:id="rId3"/>
    <p:sldLayoutId id="2147483662" r:id="rId4"/>
    <p:sldLayoutId id="2147483664" r:id="rId5"/>
    <p:sldLayoutId id="2147483666" r:id="rId6"/>
    <p:sldLayoutId id="2147483667" r:id="rId7"/>
    <p:sldLayoutId id="2147483652" r:id="rId8"/>
    <p:sldLayoutId id="2147483675" r:id="rId9"/>
    <p:sldLayoutId id="2147483654" r:id="rId10"/>
    <p:sldLayoutId id="2147483673" r:id="rId11"/>
    <p:sldLayoutId id="2147483655" r:id="rId12"/>
    <p:sldLayoutId id="2147483671" r:id="rId13"/>
    <p:sldLayoutId id="2147483656" r:id="rId14"/>
    <p:sldLayoutId id="2147483677" r:id="rId15"/>
    <p:sldLayoutId id="2147483657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002D7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rgbClr val="002D7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D7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002D7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2D7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002D7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438" userDrawn="1">
          <p15:clr>
            <a:srgbClr val="F26B43"/>
          </p15:clr>
        </p15:guide>
        <p15:guide id="3" pos="7242" userDrawn="1">
          <p15:clr>
            <a:srgbClr val="F26B43"/>
          </p15:clr>
        </p15:guide>
        <p15:guide id="4" orient="horz" pos="68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E3EA7-BFD7-48FB-A27B-1095683B6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38363"/>
            <a:ext cx="9144000" cy="2387600"/>
          </a:xfrm>
        </p:spPr>
        <p:txBody>
          <a:bodyPr/>
          <a:lstStyle/>
          <a:p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/>
              <a:t>Valstybinė energetikos reguliavimo taryba</a:t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sz="2800">
                <a:solidFill>
                  <a:srgbClr val="FFFFFF"/>
                </a:solidFill>
              </a:rPr>
              <a:t>ATSINAUJINANČIŲ IŠTEKLIŲ ENERGETIKOS ĮSTATYMO 13 STR. 10 D. ĮGYVENDINIMAS</a:t>
            </a:r>
            <a:r>
              <a:rPr lang="lt-LT" sz="2800"/>
              <a:t/>
            </a:r>
            <a:br>
              <a:rPr lang="lt-LT" sz="2800"/>
            </a:br>
            <a:r>
              <a:rPr lang="lt-LT" sz="2800"/>
              <a:t/>
            </a:r>
            <a:br>
              <a:rPr lang="lt-LT" sz="2800"/>
            </a:br>
            <a:r>
              <a:rPr lang="lt-LT" altLang="lt-LT" sz="2400">
                <a:ea typeface="MS PGothic" pitchFamily="34" charset="-128"/>
              </a:rPr>
              <a:t/>
            </a:r>
            <a:br>
              <a:rPr lang="lt-LT" altLang="lt-LT" sz="2400">
                <a:ea typeface="MS PGothic" pitchFamily="34" charset="-128"/>
              </a:rPr>
            </a:br>
            <a:endParaRPr lang="lt-LT" sz="2800"/>
          </a:p>
        </p:txBody>
      </p:sp>
    </p:spTree>
    <p:extLst>
      <p:ext uri="{BB962C8B-B14F-4D97-AF65-F5344CB8AC3E}">
        <p14:creationId xmlns:p14="http://schemas.microsoft.com/office/powerpoint/2010/main" val="2318563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622CD2A0-C17C-E14C-D7C7-EF031BEEB6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995" y="0"/>
            <a:ext cx="12192000" cy="6858000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57D9558-E1E9-FBDB-8D41-1EBA5E697938}"/>
              </a:ext>
            </a:extLst>
          </p:cNvPr>
          <p:cNvCxnSpPr>
            <a:cxnSpLocks/>
          </p:cNvCxnSpPr>
          <p:nvPr/>
        </p:nvCxnSpPr>
        <p:spPr>
          <a:xfrm>
            <a:off x="0" y="3412321"/>
            <a:ext cx="12192000" cy="0"/>
          </a:xfrm>
          <a:prstGeom prst="line">
            <a:avLst/>
          </a:prstGeom>
          <a:ln w="28575">
            <a:solidFill>
              <a:srgbClr val="6BCA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AC760A69-62DE-A405-B74D-0BA331F71E50}"/>
              </a:ext>
            </a:extLst>
          </p:cNvPr>
          <p:cNvSpPr/>
          <p:nvPr/>
        </p:nvSpPr>
        <p:spPr>
          <a:xfrm>
            <a:off x="872490" y="3285319"/>
            <a:ext cx="325120" cy="2997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264E14F-9E12-460E-B881-FA26A7D86A7D}"/>
              </a:ext>
            </a:extLst>
          </p:cNvPr>
          <p:cNvSpPr/>
          <p:nvPr/>
        </p:nvSpPr>
        <p:spPr>
          <a:xfrm>
            <a:off x="5436870" y="3262463"/>
            <a:ext cx="325120" cy="2997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2E5BB29-0A45-F549-CB36-4CF5943224D2}"/>
              </a:ext>
            </a:extLst>
          </p:cNvPr>
          <p:cNvSpPr/>
          <p:nvPr/>
        </p:nvSpPr>
        <p:spPr>
          <a:xfrm>
            <a:off x="3181985" y="3257529"/>
            <a:ext cx="325120" cy="2997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9F8364-B7EB-E9D4-6F2E-6742F027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14" y="99633"/>
            <a:ext cx="10801350" cy="480264"/>
          </a:xfrm>
        </p:spPr>
        <p:txBody>
          <a:bodyPr/>
          <a:lstStyle/>
          <a:p>
            <a:r>
              <a:rPr lang="lt-LT"/>
              <a:t/>
            </a:r>
            <a:br>
              <a:rPr lang="lt-LT"/>
            </a:br>
            <a:r>
              <a:rPr lang="lt-LT"/>
              <a:t>AIEĮ 13 STR. 10 D. ĮGYVENDINIMAS – VERT VEIKSMAI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6C52A0-F736-887C-292B-3C6A25220362}"/>
              </a:ext>
            </a:extLst>
          </p:cNvPr>
          <p:cNvSpPr txBox="1"/>
          <p:nvPr/>
        </p:nvSpPr>
        <p:spPr>
          <a:xfrm>
            <a:off x="274320" y="1144047"/>
            <a:ext cx="16764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Barlow" panose="00000500000000000000" pitchFamily="2" charset="0"/>
              </a:rPr>
              <a:t>VERT Apra</a:t>
            </a:r>
            <a:r>
              <a:rPr lang="lt-LT" sz="1600">
                <a:solidFill>
                  <a:schemeClr val="tx1">
                    <a:lumMod val="75000"/>
                    <a:lumOff val="25000"/>
                  </a:schemeClr>
                </a:solidFill>
                <a:latin typeface="Barlow" panose="00000500000000000000" pitchFamily="2" charset="0"/>
              </a:rPr>
              <a:t>šas su reikalavimais, kuriuos turi atitikti ūkio subjektai</a:t>
            </a:r>
          </a:p>
          <a:p>
            <a:pPr algn="ctr"/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Barlow" panose="00000500000000000000" pitchFamily="2" charset="0"/>
            </a:endParaRPr>
          </a:p>
          <a:p>
            <a:pPr algn="ctr"/>
            <a:r>
              <a:rPr lang="en-US" sz="1600" i="1">
                <a:solidFill>
                  <a:schemeClr val="tx1">
                    <a:lumMod val="75000"/>
                    <a:lumOff val="25000"/>
                  </a:schemeClr>
                </a:solidFill>
                <a:latin typeface="Barlow" panose="00000500000000000000" pitchFamily="2" charset="0"/>
              </a:rPr>
              <a:t>Pro rata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Barlow" panose="00000500000000000000" pitchFamily="2" charset="0"/>
              </a:rPr>
              <a:t>principas</a:t>
            </a:r>
          </a:p>
          <a:p>
            <a:pPr algn="ctr"/>
            <a:endParaRPr lang="en-US" sz="1400">
              <a:solidFill>
                <a:schemeClr val="tx1">
                  <a:lumMod val="75000"/>
                  <a:lumOff val="25000"/>
                </a:schemeClr>
              </a:solidFill>
              <a:latin typeface="Barlow" panose="00000500000000000000" pitchFamily="2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9409C95-9C0C-EB98-0B0F-0B834CB89AA9}"/>
              </a:ext>
            </a:extLst>
          </p:cNvPr>
          <p:cNvSpPr/>
          <p:nvPr/>
        </p:nvSpPr>
        <p:spPr>
          <a:xfrm>
            <a:off x="7945120" y="3262462"/>
            <a:ext cx="325120" cy="2997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263DC4D-4287-FB10-79B8-41C7002F7036}"/>
              </a:ext>
            </a:extLst>
          </p:cNvPr>
          <p:cNvSpPr/>
          <p:nvPr/>
        </p:nvSpPr>
        <p:spPr>
          <a:xfrm>
            <a:off x="10385564" y="3277236"/>
            <a:ext cx="325120" cy="2997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884C70B-0343-D451-CE15-8EF27586117A}"/>
              </a:ext>
            </a:extLst>
          </p:cNvPr>
          <p:cNvGrpSpPr/>
          <p:nvPr/>
        </p:nvGrpSpPr>
        <p:grpSpPr>
          <a:xfrm>
            <a:off x="203714" y="864962"/>
            <a:ext cx="1747006" cy="2320418"/>
            <a:chOff x="8797145" y="1547334"/>
            <a:chExt cx="2606928" cy="2993104"/>
          </a:xfrm>
        </p:grpSpPr>
        <p:sp>
          <p:nvSpPr>
            <p:cNvPr id="26" name="Speech Bubble: Rectangle with Corners Rounded 25">
              <a:extLst>
                <a:ext uri="{FF2B5EF4-FFF2-40B4-BE49-F238E27FC236}">
                  <a16:creationId xmlns:a16="http://schemas.microsoft.com/office/drawing/2014/main" id="{95650C02-723D-68B6-3344-A106FEB5D8A8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FB689E5-A5C1-CD1A-D532-CF1AA7EFCAD4}"/>
                </a:ext>
              </a:extLst>
            </p:cNvPr>
            <p:cNvSpPr txBox="1"/>
            <p:nvPr/>
          </p:nvSpPr>
          <p:spPr>
            <a:xfrm>
              <a:off x="8922419" y="1547334"/>
              <a:ext cx="2306471" cy="297750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VERT Aprašas su </a:t>
              </a:r>
              <a:r>
                <a:rPr lang="lt-LT" sz="1600" b="1">
                  <a:latin typeface="Barlow"/>
                  <a:ea typeface="Calibri" panose="020F0502020204030204" pitchFamily="34" charset="0"/>
                  <a:cs typeface="Rubik Light"/>
                </a:rPr>
                <a:t>reikalavimais</a:t>
              </a: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, kuriuos turi atitikti ūkio subjektai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lt-LT" sz="16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 b="1" i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Pro </a:t>
              </a:r>
              <a:r>
                <a:rPr lang="lt-LT" sz="1600" b="1" i="1" err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rata</a:t>
              </a:r>
              <a:r>
                <a:rPr lang="lt-LT" sz="16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principas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CD19294-23E5-8812-493E-576EE803C4B3}"/>
              </a:ext>
            </a:extLst>
          </p:cNvPr>
          <p:cNvGrpSpPr/>
          <p:nvPr/>
        </p:nvGrpSpPr>
        <p:grpSpPr>
          <a:xfrm>
            <a:off x="2476020" y="848802"/>
            <a:ext cx="1747006" cy="2308324"/>
            <a:chOff x="8797145" y="1562934"/>
            <a:chExt cx="2606928" cy="2977504"/>
          </a:xfrm>
        </p:grpSpPr>
        <p:sp>
          <p:nvSpPr>
            <p:cNvPr id="32" name="Speech Bubble: Rectangle with Corners Rounded 31">
              <a:extLst>
                <a:ext uri="{FF2B5EF4-FFF2-40B4-BE49-F238E27FC236}">
                  <a16:creationId xmlns:a16="http://schemas.microsoft.com/office/drawing/2014/main" id="{33F0BCE3-D5D7-EE2E-59F4-4F00235E25B8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6EF2B96-7E2A-03BE-F017-B3B2E46F611E}"/>
                </a:ext>
              </a:extLst>
            </p:cNvPr>
            <p:cNvSpPr txBox="1"/>
            <p:nvPr/>
          </p:nvSpPr>
          <p:spPr>
            <a:xfrm>
              <a:off x="8958516" y="1562935"/>
              <a:ext cx="2107935" cy="1389502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LRV nutarima</a:t>
              </a: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i dėl AIEĮ įgyvendinimo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184F9F6-0FDA-E1EE-8BD2-252A57E2B649}"/>
              </a:ext>
            </a:extLst>
          </p:cNvPr>
          <p:cNvGrpSpPr/>
          <p:nvPr/>
        </p:nvGrpSpPr>
        <p:grpSpPr>
          <a:xfrm>
            <a:off x="4748326" y="826542"/>
            <a:ext cx="1747006" cy="2308324"/>
            <a:chOff x="8797145" y="1562934"/>
            <a:chExt cx="2606928" cy="2977504"/>
          </a:xfrm>
        </p:grpSpPr>
        <p:sp>
          <p:nvSpPr>
            <p:cNvPr id="35" name="Speech Bubble: Rectangle with Corners Rounded 34">
              <a:extLst>
                <a:ext uri="{FF2B5EF4-FFF2-40B4-BE49-F238E27FC236}">
                  <a16:creationId xmlns:a16="http://schemas.microsoft.com/office/drawing/2014/main" id="{F63E8F55-030D-5FAB-15E6-08621D9BC339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4C0C93D-D953-5770-7223-1EE1A799C270}"/>
                </a:ext>
              </a:extLst>
            </p:cNvPr>
            <p:cNvSpPr txBox="1"/>
            <p:nvPr/>
          </p:nvSpPr>
          <p:spPr>
            <a:xfrm>
              <a:off x="8958516" y="1562935"/>
              <a:ext cx="2107935" cy="2659904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VERT patvirtintas Sąrašas</a:t>
              </a: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– projektai, kuriems bus išduodami plėtros leidimai</a:t>
              </a:r>
            </a:p>
          </p:txBody>
        </p:sp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2F827700-5642-044C-7C77-684203B51A79}"/>
              </a:ext>
            </a:extLst>
          </p:cNvPr>
          <p:cNvSpPr/>
          <p:nvPr/>
        </p:nvSpPr>
        <p:spPr>
          <a:xfrm flipH="1">
            <a:off x="7246886" y="804282"/>
            <a:ext cx="1747006" cy="2308324"/>
          </a:xfrm>
          <a:prstGeom prst="wedgeRoundRectCallout">
            <a:avLst>
              <a:gd name="adj1" fmla="val 50057"/>
              <a:gd name="adj2" fmla="val -16356"/>
              <a:gd name="adj3" fmla="val 16667"/>
            </a:avLst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016000" dist="381000" dir="2100000" sx="90000" sy="9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7FCA9F0-CB0B-71A0-B20E-899953B66AB8}"/>
              </a:ext>
            </a:extLst>
          </p:cNvPr>
          <p:cNvSpPr txBox="1"/>
          <p:nvPr/>
        </p:nvSpPr>
        <p:spPr>
          <a:xfrm>
            <a:off x="7269480" y="855258"/>
            <a:ext cx="1583247" cy="2062103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lt-LT" sz="1600" b="1">
                <a:effectLst/>
                <a:latin typeface="Barlow"/>
                <a:ea typeface="Calibri" panose="020F0502020204030204" pitchFamily="34" charset="0"/>
                <a:cs typeface="Rubik Light"/>
              </a:rPr>
              <a:t>PETA</a:t>
            </a:r>
            <a:r>
              <a:rPr lang="lt-LT" sz="1600">
                <a:effectLst/>
                <a:latin typeface="Barlow"/>
                <a:ea typeface="Calibri" panose="020F0502020204030204" pitchFamily="34" charset="0"/>
                <a:cs typeface="Rubik Light"/>
              </a:rPr>
              <a:t> – projektų plėtros principai, Proveržio paketo nuostatų įgyvendinimas</a:t>
            </a:r>
          </a:p>
        </p:txBody>
      </p:sp>
      <p:sp>
        <p:nvSpPr>
          <p:cNvPr id="40" name="Speech Bubble: Rectangle with Corners Rounded 39">
            <a:extLst>
              <a:ext uri="{FF2B5EF4-FFF2-40B4-BE49-F238E27FC236}">
                <a16:creationId xmlns:a16="http://schemas.microsoft.com/office/drawing/2014/main" id="{5869CCF9-3EF8-903D-ABE1-C15E7FAB20EE}"/>
              </a:ext>
            </a:extLst>
          </p:cNvPr>
          <p:cNvSpPr/>
          <p:nvPr/>
        </p:nvSpPr>
        <p:spPr>
          <a:xfrm flipH="1">
            <a:off x="9715980" y="804282"/>
            <a:ext cx="1747006" cy="2308324"/>
          </a:xfrm>
          <a:prstGeom prst="wedgeRoundRectCallout">
            <a:avLst>
              <a:gd name="adj1" fmla="val 50057"/>
              <a:gd name="adj2" fmla="val -16356"/>
              <a:gd name="adj3" fmla="val 16667"/>
            </a:avLst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016000" dist="381000" dir="2100000" sx="90000" sy="9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671EDE0-07A5-B077-A8FF-DEF04EA2C462}"/>
              </a:ext>
            </a:extLst>
          </p:cNvPr>
          <p:cNvSpPr txBox="1"/>
          <p:nvPr/>
        </p:nvSpPr>
        <p:spPr>
          <a:xfrm>
            <a:off x="9798492" y="855258"/>
            <a:ext cx="1490095" cy="1077218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lt-LT" sz="1600">
                <a:effectLst/>
                <a:latin typeface="Barlow" panose="00000500000000000000" pitchFamily="2" charset="0"/>
                <a:ea typeface="Calibri" panose="020F0502020204030204" pitchFamily="34" charset="0"/>
              </a:rPr>
              <a:t>VERT atliekamas operatorių patikrinimas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BDAA6A0-8309-F2B6-0FE4-080F6E15CD23}"/>
              </a:ext>
            </a:extLst>
          </p:cNvPr>
          <p:cNvGrpSpPr/>
          <p:nvPr/>
        </p:nvGrpSpPr>
        <p:grpSpPr>
          <a:xfrm>
            <a:off x="218954" y="3749419"/>
            <a:ext cx="1747006" cy="2382099"/>
            <a:chOff x="8797145" y="1562934"/>
            <a:chExt cx="2606928" cy="3072666"/>
          </a:xfrm>
        </p:grpSpPr>
        <p:sp>
          <p:nvSpPr>
            <p:cNvPr id="43" name="Speech Bubble: Rectangle with Corners Rounded 42">
              <a:extLst>
                <a:ext uri="{FF2B5EF4-FFF2-40B4-BE49-F238E27FC236}">
                  <a16:creationId xmlns:a16="http://schemas.microsoft.com/office/drawing/2014/main" id="{66A4AF39-2A40-2E3D-6980-266DA281FE90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A7C111B-7BBF-4713-4328-835961EBEA8F}"/>
                </a:ext>
              </a:extLst>
            </p:cNvPr>
            <p:cNvSpPr txBox="1"/>
            <p:nvPr/>
          </p:nvSpPr>
          <p:spPr>
            <a:xfrm>
              <a:off x="8797145" y="1737496"/>
              <a:ext cx="2541636" cy="2898104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Finansinis ir vadybinis pajėgumas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latin typeface="Barlow"/>
                  <a:ea typeface="Calibri" panose="020F0502020204030204" pitchFamily="34" charset="0"/>
                  <a:cs typeface="Rubik Light"/>
                </a:rPr>
                <a:t>Finansavimo poreikis ir šaltiniai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Reikalavimai žemei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Netaikomos tarptautinės sankcijos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lt-LT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DB352E0-EA7C-9378-1C8D-0E1D8A941E10}"/>
              </a:ext>
            </a:extLst>
          </p:cNvPr>
          <p:cNvGrpSpPr/>
          <p:nvPr/>
        </p:nvGrpSpPr>
        <p:grpSpPr>
          <a:xfrm>
            <a:off x="2473956" y="3746069"/>
            <a:ext cx="1747006" cy="2308324"/>
            <a:chOff x="8797145" y="1562934"/>
            <a:chExt cx="2606928" cy="2977504"/>
          </a:xfrm>
        </p:grpSpPr>
        <p:sp>
          <p:nvSpPr>
            <p:cNvPr id="46" name="Speech Bubble: Rectangle with Corners Rounded 45">
              <a:extLst>
                <a:ext uri="{FF2B5EF4-FFF2-40B4-BE49-F238E27FC236}">
                  <a16:creationId xmlns:a16="http://schemas.microsoft.com/office/drawing/2014/main" id="{912D9208-B1DB-E402-2454-5A6B8399D829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87CC996-2BBF-195C-4577-864E5D7A91D3}"/>
                </a:ext>
              </a:extLst>
            </p:cNvPr>
            <p:cNvSpPr txBox="1"/>
            <p:nvPr/>
          </p:nvSpPr>
          <p:spPr>
            <a:xfrm>
              <a:off x="8903542" y="1707813"/>
              <a:ext cx="2448227" cy="1786503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Elektros tinklų pralaidumų proporcijos, reglamentuojama tolesnė saulės energetikos plėtra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E8B5DE-925D-3D10-4AE4-4FB0C4D124DE}"/>
              </a:ext>
            </a:extLst>
          </p:cNvPr>
          <p:cNvGrpSpPr/>
          <p:nvPr/>
        </p:nvGrpSpPr>
        <p:grpSpPr>
          <a:xfrm>
            <a:off x="4726249" y="3752372"/>
            <a:ext cx="1747006" cy="2308324"/>
            <a:chOff x="8797145" y="1562934"/>
            <a:chExt cx="2606928" cy="2977504"/>
          </a:xfrm>
        </p:grpSpPr>
        <p:sp>
          <p:nvSpPr>
            <p:cNvPr id="49" name="Speech Bubble: Rectangle with Corners Rounded 48">
              <a:extLst>
                <a:ext uri="{FF2B5EF4-FFF2-40B4-BE49-F238E27FC236}">
                  <a16:creationId xmlns:a16="http://schemas.microsoft.com/office/drawing/2014/main" id="{13BA6A87-63A9-6FFF-58D8-8FB6D66EE187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A48B246-324C-360B-C4F4-9765246C8B94}"/>
                </a:ext>
              </a:extLst>
            </p:cNvPr>
            <p:cNvSpPr txBox="1"/>
            <p:nvPr/>
          </p:nvSpPr>
          <p:spPr>
            <a:xfrm>
              <a:off x="8838250" y="1697694"/>
              <a:ext cx="2473966" cy="2421703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2022 m. liepa – 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88</a:t>
              </a: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 prašymai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Dokumentų tikslinimas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lt-LT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2023 m. vasaris – patvirtintas </a:t>
              </a:r>
              <a:r>
                <a:rPr lang="lt-LT" sz="16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39 </a:t>
              </a:r>
              <a:endParaRPr lang="lt-LT" b="1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projektų sąrašas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A0D11AC-1826-0767-BBEE-CC83D5382C09}"/>
              </a:ext>
            </a:extLst>
          </p:cNvPr>
          <p:cNvGrpSpPr/>
          <p:nvPr/>
        </p:nvGrpSpPr>
        <p:grpSpPr>
          <a:xfrm>
            <a:off x="7232342" y="3749419"/>
            <a:ext cx="1747006" cy="2336982"/>
            <a:chOff x="8797145" y="1562934"/>
            <a:chExt cx="2606928" cy="3014470"/>
          </a:xfrm>
        </p:grpSpPr>
        <p:sp>
          <p:nvSpPr>
            <p:cNvPr id="52" name="Speech Bubble: Rectangle with Corners Rounded 51">
              <a:extLst>
                <a:ext uri="{FF2B5EF4-FFF2-40B4-BE49-F238E27FC236}">
                  <a16:creationId xmlns:a16="http://schemas.microsoft.com/office/drawing/2014/main" id="{E4F6F044-0A77-D382-734E-C8402538C19C}"/>
                </a:ext>
              </a:extLst>
            </p:cNvPr>
            <p:cNvSpPr/>
            <p:nvPr/>
          </p:nvSpPr>
          <p:spPr>
            <a:xfrm flipH="1">
              <a:off x="8797145" y="1562934"/>
              <a:ext cx="2606928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A3C76F7-3634-3CDC-9880-1BE4902017E2}"/>
                </a:ext>
              </a:extLst>
            </p:cNvPr>
            <p:cNvSpPr txBox="1"/>
            <p:nvPr/>
          </p:nvSpPr>
          <p:spPr>
            <a:xfrm>
              <a:off x="9064388" y="1679300"/>
              <a:ext cx="2135668" cy="2898104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Ribojimų principai komercinėms saulės elektrinėms</a:t>
              </a:r>
              <a:r>
                <a:rPr lang="lt-LT">
                  <a:latin typeface="Barlow"/>
                  <a:ea typeface="Calibri" panose="020F0502020204030204" pitchFamily="34" charset="0"/>
                  <a:cs typeface="Rubik Light"/>
                </a:rPr>
                <a:t> </a:t>
              </a:r>
              <a:endParaRPr lang="lt-LT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lt-LT"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latin typeface="Barlow"/>
                  <a:ea typeface="Calibri" panose="020F0502020204030204" pitchFamily="34" charset="0"/>
                  <a:cs typeface="Rubik Light"/>
                </a:rPr>
                <a:t>Ketinimų protokolų atnaujinimo tvarka</a:t>
              </a:r>
              <a:endParaRPr lang="lt-LT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D9F3F2E-93F4-D510-3DF6-D1DC0155C81F}"/>
              </a:ext>
            </a:extLst>
          </p:cNvPr>
          <p:cNvGrpSpPr/>
          <p:nvPr/>
        </p:nvGrpSpPr>
        <p:grpSpPr>
          <a:xfrm>
            <a:off x="9773088" y="3754687"/>
            <a:ext cx="1888847" cy="2481808"/>
            <a:chOff x="8509039" y="1562934"/>
            <a:chExt cx="3521416" cy="3201277"/>
          </a:xfrm>
        </p:grpSpPr>
        <p:sp>
          <p:nvSpPr>
            <p:cNvPr id="58" name="Speech Bubble: Rectangle with Corners Rounded 57">
              <a:extLst>
                <a:ext uri="{FF2B5EF4-FFF2-40B4-BE49-F238E27FC236}">
                  <a16:creationId xmlns:a16="http://schemas.microsoft.com/office/drawing/2014/main" id="{14794A6D-9A7C-0AB0-631D-F240D0ED3A78}"/>
                </a:ext>
              </a:extLst>
            </p:cNvPr>
            <p:cNvSpPr/>
            <p:nvPr/>
          </p:nvSpPr>
          <p:spPr>
            <a:xfrm flipH="1">
              <a:off x="8556400" y="1562934"/>
              <a:ext cx="3287377" cy="2977504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DC37902-7D22-65E2-B81D-EDF6641C6972}"/>
                </a:ext>
              </a:extLst>
            </p:cNvPr>
            <p:cNvSpPr txBox="1"/>
            <p:nvPr/>
          </p:nvSpPr>
          <p:spPr>
            <a:xfrm>
              <a:off x="8509039" y="1615255"/>
              <a:ext cx="3521416" cy="3148956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 rtl="0" fontAlgn="base">
                <a:lnSpc>
                  <a:spcPct val="100000"/>
                </a:lnSpc>
                <a:spcBef>
                  <a:spcPts val="0"/>
                </a:spcBef>
              </a:pPr>
              <a:r>
                <a:rPr lang="lt-LT" i="0" u="none" strike="noStrike" dirty="0">
                  <a:effectLst/>
                  <a:latin typeface="Barlow"/>
                  <a:ea typeface="Open Sans"/>
                  <a:cs typeface="Rubik Light"/>
                </a:rPr>
                <a:t>Užklausos ESO ir LG dėl informacijos </a:t>
              </a:r>
              <a:r>
                <a:rPr lang="lt-LT" i="0" u="none" strike="noStrike" dirty="0">
                  <a:effectLst/>
                  <a:latin typeface="Barlow" panose="00000500000000000000" pitchFamily="2" charset="0"/>
                </a:rPr>
                <a:t/>
              </a:r>
              <a:br>
                <a:rPr lang="lt-LT" i="0" u="none" strike="noStrike" dirty="0">
                  <a:effectLst/>
                  <a:latin typeface="Barlow" panose="00000500000000000000" pitchFamily="2" charset="0"/>
                </a:rPr>
              </a:br>
              <a:r>
                <a:rPr lang="lt-LT" i="0" u="none" strike="noStrike" dirty="0">
                  <a:effectLst/>
                  <a:latin typeface="Barlow"/>
                  <a:ea typeface="Open Sans"/>
                  <a:cs typeface="Rubik Light"/>
                </a:rPr>
                <a:t>pateikimo apie</a:t>
              </a:r>
              <a:r>
                <a:rPr lang="lt-LT" dirty="0">
                  <a:latin typeface="Barlow"/>
                  <a:ea typeface="Open Sans"/>
                  <a:cs typeface="Rubik Light"/>
                </a:rPr>
                <a:t> </a:t>
              </a:r>
              <a:r>
                <a:rPr lang="lt-LT" i="0" u="none" strike="noStrike" dirty="0">
                  <a:effectLst/>
                  <a:latin typeface="Barlow"/>
                  <a:ea typeface="Open Sans"/>
                  <a:cs typeface="Rubik Light"/>
                </a:rPr>
                <a:t>prieigos prie tinklo suteikimą </a:t>
              </a:r>
              <a:r>
                <a:rPr lang="en-US" i="0" dirty="0">
                  <a:effectLst/>
                  <a:latin typeface="Barlow"/>
                  <a:ea typeface="Open Sans"/>
                  <a:cs typeface="Rubik Light"/>
                </a:rPr>
                <a:t>​</a:t>
              </a:r>
            </a:p>
            <a:p>
              <a:pPr algn="ctr" rtl="0" fontAlgn="base">
                <a:lnSpc>
                  <a:spcPct val="100000"/>
                </a:lnSpc>
                <a:spcBef>
                  <a:spcPts val="0"/>
                </a:spcBef>
              </a:pPr>
              <a:r>
                <a:rPr lang="lt-LT" i="0" dirty="0">
                  <a:effectLst/>
                  <a:latin typeface="Barlow"/>
                  <a:ea typeface="Open Sans"/>
                  <a:cs typeface="Rubik Light"/>
                </a:rPr>
                <a:t>​</a:t>
              </a:r>
            </a:p>
            <a:p>
              <a:pPr algn="ctr" fontAlgn="base">
                <a:lnSpc>
                  <a:spcPct val="100000"/>
                </a:lnSpc>
                <a:spcBef>
                  <a:spcPts val="0"/>
                </a:spcBef>
              </a:pPr>
              <a:r>
                <a:rPr lang="lt-LT" i="0" u="none" strike="noStrike" dirty="0">
                  <a:effectLst/>
                  <a:latin typeface="Barlow"/>
                  <a:ea typeface="Open Sans"/>
                  <a:cs typeface="Rubik Light"/>
                </a:rPr>
                <a:t>Vertinami </a:t>
              </a:r>
              <a:endParaRPr lang="lt-LT" dirty="0">
                <a:latin typeface="Barlow"/>
                <a:ea typeface="Open Sans"/>
                <a:cs typeface="Rubik Light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i="0" u="none" strike="noStrike" dirty="0">
                  <a:effectLst/>
                  <a:latin typeface="Barlow"/>
                  <a:ea typeface="Open Sans"/>
                  <a:cs typeface="Rubik Light"/>
                </a:rPr>
                <a:t>patikrinimui pateikti duomenys </a:t>
              </a:r>
              <a:r>
                <a:rPr lang="en-US" i="0" dirty="0">
                  <a:effectLst/>
                  <a:latin typeface="Barlow"/>
                  <a:ea typeface="Open Sans"/>
                  <a:cs typeface="Rubik Light"/>
                </a:rPr>
                <a:t>​</a:t>
              </a:r>
              <a:endParaRPr lang="en-US" dirty="0">
                <a:latin typeface="Barlow"/>
                <a:ea typeface="Open Sans"/>
                <a:cs typeface="Rubik Light"/>
              </a:endParaRPr>
            </a:p>
            <a:p>
              <a:pPr algn="l" rtl="0" fontAlgn="base"/>
              <a:r>
                <a:rPr lang="lt-LT" b="0" i="0" dirty="0">
                  <a:effectLst/>
                  <a:latin typeface="Calibri"/>
                  <a:ea typeface="Open Sans"/>
                  <a:cs typeface="Rubik Light"/>
                </a:rPr>
                <a:t>​</a:t>
              </a:r>
            </a:p>
          </p:txBody>
        </p:sp>
      </p:grp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04FA4D4-FA1E-967E-9381-885F0445BCBC}"/>
              </a:ext>
            </a:extLst>
          </p:cNvPr>
          <p:cNvCxnSpPr/>
          <p:nvPr/>
        </p:nvCxnSpPr>
        <p:spPr>
          <a:xfrm>
            <a:off x="9291561" y="322943"/>
            <a:ext cx="79830" cy="6417733"/>
          </a:xfrm>
          <a:prstGeom prst="straightConnector1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345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B8E8C55-F5B4-0C04-C94F-D33CB2AC6B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995" y="0"/>
            <a:ext cx="12192000" cy="6858000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872268-37D5-06FE-B165-532BD18B3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704" y="88030"/>
            <a:ext cx="10801350" cy="480264"/>
          </a:xfrm>
        </p:spPr>
        <p:txBody>
          <a:bodyPr/>
          <a:lstStyle/>
          <a:p>
            <a:r>
              <a:rPr lang="lt-LT"/>
              <a:t>Tarybos veiksmai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D49DD2D-944C-BFAF-8ABB-9F7DCC0F140A}"/>
              </a:ext>
            </a:extLst>
          </p:cNvPr>
          <p:cNvGrpSpPr/>
          <p:nvPr/>
        </p:nvGrpSpPr>
        <p:grpSpPr>
          <a:xfrm>
            <a:off x="957949" y="826978"/>
            <a:ext cx="5278268" cy="649717"/>
            <a:chOff x="184972" y="3077969"/>
            <a:chExt cx="5713322" cy="105494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48EBCF3B-D58E-61CB-17FD-46762B87E5D4}"/>
                </a:ext>
              </a:extLst>
            </p:cNvPr>
            <p:cNvSpPr/>
            <p:nvPr/>
          </p:nvSpPr>
          <p:spPr>
            <a:xfrm>
              <a:off x="184972" y="3077969"/>
              <a:ext cx="5713322" cy="1054947"/>
            </a:xfrm>
            <a:prstGeom prst="roundRect">
              <a:avLst>
                <a:gd name="adj" fmla="val 14673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F56B487-8A9D-E0A2-B8C9-6D8A8D48468F}"/>
                </a:ext>
              </a:extLst>
            </p:cNvPr>
            <p:cNvCxnSpPr>
              <a:cxnSpLocks/>
            </p:cNvCxnSpPr>
            <p:nvPr/>
          </p:nvCxnSpPr>
          <p:spPr>
            <a:xfrm>
              <a:off x="225055" y="3341353"/>
              <a:ext cx="0" cy="528178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4DA3850-08F1-8923-8D17-4A14ADBD5D04}"/>
                </a:ext>
              </a:extLst>
            </p:cNvPr>
            <p:cNvSpPr/>
            <p:nvPr/>
          </p:nvSpPr>
          <p:spPr>
            <a:xfrm>
              <a:off x="5571528" y="3442627"/>
              <a:ext cx="181662" cy="398718"/>
            </a:xfrm>
            <a:custGeom>
              <a:avLst/>
              <a:gdLst>
                <a:gd name="connsiteX0" fmla="*/ 2678430 w 2753182"/>
                <a:gd name="connsiteY0" fmla="*/ 2160308 h 4686338"/>
                <a:gd name="connsiteX1" fmla="*/ 592950 w 2753182"/>
                <a:gd name="connsiteY1" fmla="*/ 74867 h 4686338"/>
                <a:gd name="connsiteX2" fmla="*/ 411671 w 2753182"/>
                <a:gd name="connsiteY2" fmla="*/ 0 h 4686338"/>
                <a:gd name="connsiteX3" fmla="*/ 230391 w 2753182"/>
                <a:gd name="connsiteY3" fmla="*/ 74867 h 4686338"/>
                <a:gd name="connsiteX4" fmla="*/ 76810 w 2753182"/>
                <a:gd name="connsiteY4" fmla="*/ 228410 h 4686338"/>
                <a:gd name="connsiteX5" fmla="*/ 76810 w 2753182"/>
                <a:gd name="connsiteY5" fmla="*/ 590969 h 4686338"/>
                <a:gd name="connsiteX6" fmla="*/ 1828038 w 2753182"/>
                <a:gd name="connsiteY6" fmla="*/ 2342198 h 4686338"/>
                <a:gd name="connsiteX7" fmla="*/ 74867 w 2753182"/>
                <a:gd name="connsiteY7" fmla="*/ 4095369 h 4686338"/>
                <a:gd name="connsiteX8" fmla="*/ 0 w 2753182"/>
                <a:gd name="connsiteY8" fmla="*/ 4276611 h 4686338"/>
                <a:gd name="connsiteX9" fmla="*/ 74867 w 2753182"/>
                <a:gd name="connsiteY9" fmla="*/ 4457967 h 4686338"/>
                <a:gd name="connsiteX10" fmla="*/ 228448 w 2753182"/>
                <a:gd name="connsiteY10" fmla="*/ 4611472 h 4686338"/>
                <a:gd name="connsiteX11" fmla="*/ 409727 w 2753182"/>
                <a:gd name="connsiteY11" fmla="*/ 4686338 h 4686338"/>
                <a:gd name="connsiteX12" fmla="*/ 591007 w 2753182"/>
                <a:gd name="connsiteY12" fmla="*/ 4611472 h 4686338"/>
                <a:gd name="connsiteX13" fmla="*/ 2678430 w 2753182"/>
                <a:gd name="connsiteY13" fmla="*/ 2524125 h 4686338"/>
                <a:gd name="connsiteX14" fmla="*/ 2753182 w 2753182"/>
                <a:gd name="connsiteY14" fmla="*/ 2342312 h 4686338"/>
                <a:gd name="connsiteX15" fmla="*/ 2678430 w 2753182"/>
                <a:gd name="connsiteY15" fmla="*/ 2160308 h 4686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53182" h="4686338">
                  <a:moveTo>
                    <a:pt x="2678430" y="2160308"/>
                  </a:moveTo>
                  <a:lnTo>
                    <a:pt x="592950" y="74867"/>
                  </a:lnTo>
                  <a:cubicBezTo>
                    <a:pt x="544716" y="26594"/>
                    <a:pt x="480327" y="0"/>
                    <a:pt x="411671" y="0"/>
                  </a:cubicBezTo>
                  <a:cubicBezTo>
                    <a:pt x="343014" y="0"/>
                    <a:pt x="278625" y="26594"/>
                    <a:pt x="230391" y="74867"/>
                  </a:cubicBezTo>
                  <a:lnTo>
                    <a:pt x="76810" y="228410"/>
                  </a:lnTo>
                  <a:cubicBezTo>
                    <a:pt x="-23127" y="328460"/>
                    <a:pt x="-23127" y="491071"/>
                    <a:pt x="76810" y="590969"/>
                  </a:cubicBezTo>
                  <a:lnTo>
                    <a:pt x="1828038" y="2342198"/>
                  </a:lnTo>
                  <a:lnTo>
                    <a:pt x="74867" y="4095369"/>
                  </a:lnTo>
                  <a:cubicBezTo>
                    <a:pt x="26632" y="4143642"/>
                    <a:pt x="0" y="4207993"/>
                    <a:pt x="0" y="4276611"/>
                  </a:cubicBezTo>
                  <a:cubicBezTo>
                    <a:pt x="0" y="4345305"/>
                    <a:pt x="26632" y="4409656"/>
                    <a:pt x="74867" y="4457967"/>
                  </a:cubicBezTo>
                  <a:lnTo>
                    <a:pt x="228448" y="4611472"/>
                  </a:lnTo>
                  <a:cubicBezTo>
                    <a:pt x="276720" y="4659745"/>
                    <a:pt x="341071" y="4686338"/>
                    <a:pt x="409727" y="4686338"/>
                  </a:cubicBezTo>
                  <a:cubicBezTo>
                    <a:pt x="478384" y="4686338"/>
                    <a:pt x="542773" y="4659745"/>
                    <a:pt x="591007" y="4611472"/>
                  </a:cubicBezTo>
                  <a:lnTo>
                    <a:pt x="2678430" y="2524125"/>
                  </a:lnTo>
                  <a:cubicBezTo>
                    <a:pt x="2726779" y="2475700"/>
                    <a:pt x="2753335" y="2411044"/>
                    <a:pt x="2753182" y="2342312"/>
                  </a:cubicBezTo>
                  <a:cubicBezTo>
                    <a:pt x="2753335" y="2273313"/>
                    <a:pt x="2726779" y="2208695"/>
                    <a:pt x="2678430" y="2160308"/>
                  </a:cubicBezTo>
                  <a:close/>
                </a:path>
              </a:pathLst>
            </a:custGeom>
            <a:solidFill>
              <a:srgbClr val="6BCA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8724D86-C8E8-A60D-F3CE-F4A58E616150}"/>
                </a:ext>
              </a:extLst>
            </p:cNvPr>
            <p:cNvSpPr txBox="1"/>
            <p:nvPr/>
          </p:nvSpPr>
          <p:spPr>
            <a:xfrm>
              <a:off x="511933" y="3296847"/>
              <a:ext cx="4914406" cy="54971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Prašymus gauti leidimus plėtoti buvo pateikę</a:t>
              </a:r>
              <a:endParaRPr lang="lt-LT" sz="3200">
                <a:latin typeface="Barlow"/>
                <a:cs typeface="Rubik Light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6233744-D115-0D19-EC62-52EE08D0CEAF}"/>
              </a:ext>
            </a:extLst>
          </p:cNvPr>
          <p:cNvGrpSpPr/>
          <p:nvPr/>
        </p:nvGrpSpPr>
        <p:grpSpPr>
          <a:xfrm>
            <a:off x="6935172" y="826975"/>
            <a:ext cx="3634462" cy="649720"/>
            <a:chOff x="8740347" y="1562935"/>
            <a:chExt cx="2663727" cy="1044220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9FA61768-E90A-59BD-6205-3D508BB7DDA6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F4B1A5D-71A6-4370-855E-6653C2A4D58B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10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88</a:t>
              </a:r>
              <a:endParaRPr lang="lt-LT" sz="2400" b="1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ūkio subjektai</a:t>
              </a:r>
              <a:endParaRPr lang="lt-LT" sz="20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7403051-EBC5-6BCC-7325-346023AC369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17825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FB4DC5D-851B-01EB-332D-EC384F0720F2}"/>
              </a:ext>
            </a:extLst>
          </p:cNvPr>
          <p:cNvGrpSpPr/>
          <p:nvPr/>
        </p:nvGrpSpPr>
        <p:grpSpPr>
          <a:xfrm>
            <a:off x="957949" y="1572416"/>
            <a:ext cx="5278268" cy="649717"/>
            <a:chOff x="184972" y="3077969"/>
            <a:chExt cx="5713322" cy="105494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3313DD09-6551-307A-A99E-F1E9D02E54A8}"/>
                </a:ext>
              </a:extLst>
            </p:cNvPr>
            <p:cNvSpPr/>
            <p:nvPr/>
          </p:nvSpPr>
          <p:spPr>
            <a:xfrm>
              <a:off x="184972" y="3077969"/>
              <a:ext cx="5713322" cy="1054947"/>
            </a:xfrm>
            <a:prstGeom prst="roundRect">
              <a:avLst>
                <a:gd name="adj" fmla="val 14673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0154833B-A50A-5213-B4BC-5DE25A355106}"/>
                </a:ext>
              </a:extLst>
            </p:cNvPr>
            <p:cNvCxnSpPr>
              <a:cxnSpLocks/>
            </p:cNvCxnSpPr>
            <p:nvPr/>
          </p:nvCxnSpPr>
          <p:spPr>
            <a:xfrm>
              <a:off x="225055" y="3341353"/>
              <a:ext cx="0" cy="528178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E7D6F82-D41F-27D9-6D8E-8F2D97B247CD}"/>
                </a:ext>
              </a:extLst>
            </p:cNvPr>
            <p:cNvSpPr/>
            <p:nvPr/>
          </p:nvSpPr>
          <p:spPr>
            <a:xfrm>
              <a:off x="5571528" y="3442627"/>
              <a:ext cx="181662" cy="398718"/>
            </a:xfrm>
            <a:custGeom>
              <a:avLst/>
              <a:gdLst>
                <a:gd name="connsiteX0" fmla="*/ 2678430 w 2753182"/>
                <a:gd name="connsiteY0" fmla="*/ 2160308 h 4686338"/>
                <a:gd name="connsiteX1" fmla="*/ 592950 w 2753182"/>
                <a:gd name="connsiteY1" fmla="*/ 74867 h 4686338"/>
                <a:gd name="connsiteX2" fmla="*/ 411671 w 2753182"/>
                <a:gd name="connsiteY2" fmla="*/ 0 h 4686338"/>
                <a:gd name="connsiteX3" fmla="*/ 230391 w 2753182"/>
                <a:gd name="connsiteY3" fmla="*/ 74867 h 4686338"/>
                <a:gd name="connsiteX4" fmla="*/ 76810 w 2753182"/>
                <a:gd name="connsiteY4" fmla="*/ 228410 h 4686338"/>
                <a:gd name="connsiteX5" fmla="*/ 76810 w 2753182"/>
                <a:gd name="connsiteY5" fmla="*/ 590969 h 4686338"/>
                <a:gd name="connsiteX6" fmla="*/ 1828038 w 2753182"/>
                <a:gd name="connsiteY6" fmla="*/ 2342198 h 4686338"/>
                <a:gd name="connsiteX7" fmla="*/ 74867 w 2753182"/>
                <a:gd name="connsiteY7" fmla="*/ 4095369 h 4686338"/>
                <a:gd name="connsiteX8" fmla="*/ 0 w 2753182"/>
                <a:gd name="connsiteY8" fmla="*/ 4276611 h 4686338"/>
                <a:gd name="connsiteX9" fmla="*/ 74867 w 2753182"/>
                <a:gd name="connsiteY9" fmla="*/ 4457967 h 4686338"/>
                <a:gd name="connsiteX10" fmla="*/ 228448 w 2753182"/>
                <a:gd name="connsiteY10" fmla="*/ 4611472 h 4686338"/>
                <a:gd name="connsiteX11" fmla="*/ 409727 w 2753182"/>
                <a:gd name="connsiteY11" fmla="*/ 4686338 h 4686338"/>
                <a:gd name="connsiteX12" fmla="*/ 591007 w 2753182"/>
                <a:gd name="connsiteY12" fmla="*/ 4611472 h 4686338"/>
                <a:gd name="connsiteX13" fmla="*/ 2678430 w 2753182"/>
                <a:gd name="connsiteY13" fmla="*/ 2524125 h 4686338"/>
                <a:gd name="connsiteX14" fmla="*/ 2753182 w 2753182"/>
                <a:gd name="connsiteY14" fmla="*/ 2342312 h 4686338"/>
                <a:gd name="connsiteX15" fmla="*/ 2678430 w 2753182"/>
                <a:gd name="connsiteY15" fmla="*/ 2160308 h 4686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53182" h="4686338">
                  <a:moveTo>
                    <a:pt x="2678430" y="2160308"/>
                  </a:moveTo>
                  <a:lnTo>
                    <a:pt x="592950" y="74867"/>
                  </a:lnTo>
                  <a:cubicBezTo>
                    <a:pt x="544716" y="26594"/>
                    <a:pt x="480327" y="0"/>
                    <a:pt x="411671" y="0"/>
                  </a:cubicBezTo>
                  <a:cubicBezTo>
                    <a:pt x="343014" y="0"/>
                    <a:pt x="278625" y="26594"/>
                    <a:pt x="230391" y="74867"/>
                  </a:cubicBezTo>
                  <a:lnTo>
                    <a:pt x="76810" y="228410"/>
                  </a:lnTo>
                  <a:cubicBezTo>
                    <a:pt x="-23127" y="328460"/>
                    <a:pt x="-23127" y="491071"/>
                    <a:pt x="76810" y="590969"/>
                  </a:cubicBezTo>
                  <a:lnTo>
                    <a:pt x="1828038" y="2342198"/>
                  </a:lnTo>
                  <a:lnTo>
                    <a:pt x="74867" y="4095369"/>
                  </a:lnTo>
                  <a:cubicBezTo>
                    <a:pt x="26632" y="4143642"/>
                    <a:pt x="0" y="4207993"/>
                    <a:pt x="0" y="4276611"/>
                  </a:cubicBezTo>
                  <a:cubicBezTo>
                    <a:pt x="0" y="4345305"/>
                    <a:pt x="26632" y="4409656"/>
                    <a:pt x="74867" y="4457967"/>
                  </a:cubicBezTo>
                  <a:lnTo>
                    <a:pt x="228448" y="4611472"/>
                  </a:lnTo>
                  <a:cubicBezTo>
                    <a:pt x="276720" y="4659745"/>
                    <a:pt x="341071" y="4686338"/>
                    <a:pt x="409727" y="4686338"/>
                  </a:cubicBezTo>
                  <a:cubicBezTo>
                    <a:pt x="478384" y="4686338"/>
                    <a:pt x="542773" y="4659745"/>
                    <a:pt x="591007" y="4611472"/>
                  </a:cubicBezTo>
                  <a:lnTo>
                    <a:pt x="2678430" y="2524125"/>
                  </a:lnTo>
                  <a:cubicBezTo>
                    <a:pt x="2726779" y="2475700"/>
                    <a:pt x="2753335" y="2411044"/>
                    <a:pt x="2753182" y="2342312"/>
                  </a:cubicBezTo>
                  <a:cubicBezTo>
                    <a:pt x="2753335" y="2273313"/>
                    <a:pt x="2726779" y="2208695"/>
                    <a:pt x="2678430" y="2160308"/>
                  </a:cubicBezTo>
                  <a:close/>
                </a:path>
              </a:pathLst>
            </a:custGeom>
            <a:solidFill>
              <a:srgbClr val="6BCA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32D1572-A91B-6AB0-DA77-CDE35DFBF9EC}"/>
                </a:ext>
              </a:extLst>
            </p:cNvPr>
            <p:cNvSpPr txBox="1"/>
            <p:nvPr/>
          </p:nvSpPr>
          <p:spPr>
            <a:xfrm>
              <a:off x="511933" y="3296847"/>
              <a:ext cx="4914406" cy="549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Atitiktis Aprašo reikalavimas buvo vertinama</a:t>
              </a:r>
              <a:endParaRPr lang="lt-LT" sz="3200" b="1">
                <a:latin typeface="Barlow" panose="00000500000000000000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96F99CC-1C4E-32AD-37D1-8281B6BC5BDA}"/>
              </a:ext>
            </a:extLst>
          </p:cNvPr>
          <p:cNvGrpSpPr/>
          <p:nvPr/>
        </p:nvGrpSpPr>
        <p:grpSpPr>
          <a:xfrm>
            <a:off x="6935172" y="1572414"/>
            <a:ext cx="3634462" cy="649719"/>
            <a:chOff x="8740347" y="1562935"/>
            <a:chExt cx="2663727" cy="1044220"/>
          </a:xfrm>
        </p:grpSpPr>
        <p:sp>
          <p:nvSpPr>
            <p:cNvPr id="29" name="Speech Bubble: Rectangle with Corners Rounded 28">
              <a:extLst>
                <a:ext uri="{FF2B5EF4-FFF2-40B4-BE49-F238E27FC236}">
                  <a16:creationId xmlns:a16="http://schemas.microsoft.com/office/drawing/2014/main" id="{8AE72E7F-4ADA-6661-CA2F-E789B948B17F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3122AA9-4253-CB5D-90C3-A0E677B7D6D5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989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41 </a:t>
              </a: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ūkio subjekto</a:t>
              </a:r>
              <a:endParaRPr lang="lt-LT" sz="18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(kiti – nutolę parkai, GV, atsiėmę prašymus)</a:t>
              </a:r>
              <a:endParaRPr lang="lt-LT" sz="12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7729BAE-B051-6A4F-6F10-A275666D3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17825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78A3624-D011-0468-6439-7FB7587BC633}"/>
              </a:ext>
            </a:extLst>
          </p:cNvPr>
          <p:cNvGrpSpPr/>
          <p:nvPr/>
        </p:nvGrpSpPr>
        <p:grpSpPr>
          <a:xfrm>
            <a:off x="957949" y="2317854"/>
            <a:ext cx="5278268" cy="649717"/>
            <a:chOff x="184972" y="3077969"/>
            <a:chExt cx="5713322" cy="105494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A5CC3371-028F-9B06-A415-1E88D2538053}"/>
                </a:ext>
              </a:extLst>
            </p:cNvPr>
            <p:cNvSpPr/>
            <p:nvPr/>
          </p:nvSpPr>
          <p:spPr>
            <a:xfrm>
              <a:off x="184972" y="3077969"/>
              <a:ext cx="5713322" cy="1054947"/>
            </a:xfrm>
            <a:prstGeom prst="roundRect">
              <a:avLst>
                <a:gd name="adj" fmla="val 14673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DDDE63D-7B86-DB3F-36B6-7A489D8780BC}"/>
                </a:ext>
              </a:extLst>
            </p:cNvPr>
            <p:cNvCxnSpPr>
              <a:cxnSpLocks/>
            </p:cNvCxnSpPr>
            <p:nvPr/>
          </p:nvCxnSpPr>
          <p:spPr>
            <a:xfrm>
              <a:off x="225055" y="3341353"/>
              <a:ext cx="0" cy="528178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1EC25349-3942-2B3B-8E24-8A62C49ADD62}"/>
                </a:ext>
              </a:extLst>
            </p:cNvPr>
            <p:cNvSpPr/>
            <p:nvPr/>
          </p:nvSpPr>
          <p:spPr>
            <a:xfrm>
              <a:off x="5571528" y="3442627"/>
              <a:ext cx="181662" cy="398718"/>
            </a:xfrm>
            <a:custGeom>
              <a:avLst/>
              <a:gdLst>
                <a:gd name="connsiteX0" fmla="*/ 2678430 w 2753182"/>
                <a:gd name="connsiteY0" fmla="*/ 2160308 h 4686338"/>
                <a:gd name="connsiteX1" fmla="*/ 592950 w 2753182"/>
                <a:gd name="connsiteY1" fmla="*/ 74867 h 4686338"/>
                <a:gd name="connsiteX2" fmla="*/ 411671 w 2753182"/>
                <a:gd name="connsiteY2" fmla="*/ 0 h 4686338"/>
                <a:gd name="connsiteX3" fmla="*/ 230391 w 2753182"/>
                <a:gd name="connsiteY3" fmla="*/ 74867 h 4686338"/>
                <a:gd name="connsiteX4" fmla="*/ 76810 w 2753182"/>
                <a:gd name="connsiteY4" fmla="*/ 228410 h 4686338"/>
                <a:gd name="connsiteX5" fmla="*/ 76810 w 2753182"/>
                <a:gd name="connsiteY5" fmla="*/ 590969 h 4686338"/>
                <a:gd name="connsiteX6" fmla="*/ 1828038 w 2753182"/>
                <a:gd name="connsiteY6" fmla="*/ 2342198 h 4686338"/>
                <a:gd name="connsiteX7" fmla="*/ 74867 w 2753182"/>
                <a:gd name="connsiteY7" fmla="*/ 4095369 h 4686338"/>
                <a:gd name="connsiteX8" fmla="*/ 0 w 2753182"/>
                <a:gd name="connsiteY8" fmla="*/ 4276611 h 4686338"/>
                <a:gd name="connsiteX9" fmla="*/ 74867 w 2753182"/>
                <a:gd name="connsiteY9" fmla="*/ 4457967 h 4686338"/>
                <a:gd name="connsiteX10" fmla="*/ 228448 w 2753182"/>
                <a:gd name="connsiteY10" fmla="*/ 4611472 h 4686338"/>
                <a:gd name="connsiteX11" fmla="*/ 409727 w 2753182"/>
                <a:gd name="connsiteY11" fmla="*/ 4686338 h 4686338"/>
                <a:gd name="connsiteX12" fmla="*/ 591007 w 2753182"/>
                <a:gd name="connsiteY12" fmla="*/ 4611472 h 4686338"/>
                <a:gd name="connsiteX13" fmla="*/ 2678430 w 2753182"/>
                <a:gd name="connsiteY13" fmla="*/ 2524125 h 4686338"/>
                <a:gd name="connsiteX14" fmla="*/ 2753182 w 2753182"/>
                <a:gd name="connsiteY14" fmla="*/ 2342312 h 4686338"/>
                <a:gd name="connsiteX15" fmla="*/ 2678430 w 2753182"/>
                <a:gd name="connsiteY15" fmla="*/ 2160308 h 4686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53182" h="4686338">
                  <a:moveTo>
                    <a:pt x="2678430" y="2160308"/>
                  </a:moveTo>
                  <a:lnTo>
                    <a:pt x="592950" y="74867"/>
                  </a:lnTo>
                  <a:cubicBezTo>
                    <a:pt x="544716" y="26594"/>
                    <a:pt x="480327" y="0"/>
                    <a:pt x="411671" y="0"/>
                  </a:cubicBezTo>
                  <a:cubicBezTo>
                    <a:pt x="343014" y="0"/>
                    <a:pt x="278625" y="26594"/>
                    <a:pt x="230391" y="74867"/>
                  </a:cubicBezTo>
                  <a:lnTo>
                    <a:pt x="76810" y="228410"/>
                  </a:lnTo>
                  <a:cubicBezTo>
                    <a:pt x="-23127" y="328460"/>
                    <a:pt x="-23127" y="491071"/>
                    <a:pt x="76810" y="590969"/>
                  </a:cubicBezTo>
                  <a:lnTo>
                    <a:pt x="1828038" y="2342198"/>
                  </a:lnTo>
                  <a:lnTo>
                    <a:pt x="74867" y="4095369"/>
                  </a:lnTo>
                  <a:cubicBezTo>
                    <a:pt x="26632" y="4143642"/>
                    <a:pt x="0" y="4207993"/>
                    <a:pt x="0" y="4276611"/>
                  </a:cubicBezTo>
                  <a:cubicBezTo>
                    <a:pt x="0" y="4345305"/>
                    <a:pt x="26632" y="4409656"/>
                    <a:pt x="74867" y="4457967"/>
                  </a:cubicBezTo>
                  <a:lnTo>
                    <a:pt x="228448" y="4611472"/>
                  </a:lnTo>
                  <a:cubicBezTo>
                    <a:pt x="276720" y="4659745"/>
                    <a:pt x="341071" y="4686338"/>
                    <a:pt x="409727" y="4686338"/>
                  </a:cubicBezTo>
                  <a:cubicBezTo>
                    <a:pt x="478384" y="4686338"/>
                    <a:pt x="542773" y="4659745"/>
                    <a:pt x="591007" y="4611472"/>
                  </a:cubicBezTo>
                  <a:lnTo>
                    <a:pt x="2678430" y="2524125"/>
                  </a:lnTo>
                  <a:cubicBezTo>
                    <a:pt x="2726779" y="2475700"/>
                    <a:pt x="2753335" y="2411044"/>
                    <a:pt x="2753182" y="2342312"/>
                  </a:cubicBezTo>
                  <a:cubicBezTo>
                    <a:pt x="2753335" y="2273313"/>
                    <a:pt x="2726779" y="2208695"/>
                    <a:pt x="2678430" y="2160308"/>
                  </a:cubicBezTo>
                  <a:close/>
                </a:path>
              </a:pathLst>
            </a:custGeom>
            <a:solidFill>
              <a:srgbClr val="6BCA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20D07CB-A261-40AE-FE65-D8ADE86542CE}"/>
                </a:ext>
              </a:extLst>
            </p:cNvPr>
            <p:cNvSpPr txBox="1"/>
            <p:nvPr/>
          </p:nvSpPr>
          <p:spPr>
            <a:xfrm>
              <a:off x="511933" y="3296847"/>
              <a:ext cx="4914406" cy="549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Po atlikto vertinimo, pagal Aprašo nuostatas</a:t>
              </a:r>
              <a:endParaRPr lang="lt-LT" sz="3200" b="1">
                <a:latin typeface="Barlow" panose="00000500000000000000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E3BD887-798C-D17A-109B-F678BA2E8363}"/>
              </a:ext>
            </a:extLst>
          </p:cNvPr>
          <p:cNvGrpSpPr/>
          <p:nvPr/>
        </p:nvGrpSpPr>
        <p:grpSpPr>
          <a:xfrm>
            <a:off x="6935172" y="2317855"/>
            <a:ext cx="3634462" cy="649720"/>
            <a:chOff x="8740347" y="1562935"/>
            <a:chExt cx="2663727" cy="1044220"/>
          </a:xfrm>
        </p:grpSpPr>
        <p:sp>
          <p:nvSpPr>
            <p:cNvPr id="38" name="Speech Bubble: Rectangle with Corners Rounded 37">
              <a:extLst>
                <a:ext uri="{FF2B5EF4-FFF2-40B4-BE49-F238E27FC236}">
                  <a16:creationId xmlns:a16="http://schemas.microsoft.com/office/drawing/2014/main" id="{FEB15005-4BBB-7A06-9F25-3CF4AB9CAF23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AA2F9D7-C370-D7C7-8FC7-0D4D995DFEC7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1038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2 </a:t>
              </a: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ūkio subjektai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latin typeface="Barlow" panose="00000500000000000000" pitchFamily="2" charset="0"/>
                  <a:ea typeface="Calibri" panose="020F0502020204030204" pitchFamily="34" charset="0"/>
                </a:rPr>
                <a:t>neatitiko nustatytų kriterijų</a:t>
              </a:r>
              <a:endParaRPr lang="lt-LT" sz="20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F9F8824-154E-8D1C-296D-E0899A137CC7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17825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2E6DA032-5444-E23E-6DD9-B2CC0BFB0882}"/>
              </a:ext>
            </a:extLst>
          </p:cNvPr>
          <p:cNvSpPr/>
          <p:nvPr/>
        </p:nvSpPr>
        <p:spPr>
          <a:xfrm>
            <a:off x="957949" y="3608207"/>
            <a:ext cx="9611686" cy="611704"/>
          </a:xfrm>
          <a:prstGeom prst="roundRect">
            <a:avLst>
              <a:gd name="adj" fmla="val 14673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lt-LT" sz="2000">
              <a:solidFill>
                <a:schemeClr val="tx1">
                  <a:lumMod val="75000"/>
                  <a:lumOff val="25000"/>
                </a:schemeClr>
              </a:solidFill>
              <a:effectLst/>
              <a:latin typeface="Barlow" panose="00000500000000000000" pitchFamily="2" charset="0"/>
              <a:ea typeface="Calibri" panose="020F0502020204030204" pitchFamily="34" charset="0"/>
            </a:endParaRPr>
          </a:p>
          <a:p>
            <a:pPr algn="ctr"/>
            <a:r>
              <a:rPr lang="lt-LT" sz="2000" b="1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39</a:t>
            </a:r>
            <a:r>
              <a:rPr lang="lt-LT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 ūkio subjektų prašoma bendra įrengtoji galia </a:t>
            </a:r>
            <a:r>
              <a:rPr lang="lt-LT" sz="2000" b="1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3,832 </a:t>
            </a:r>
            <a:r>
              <a:rPr lang="lt-LT" sz="2000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GW</a:t>
            </a:r>
            <a:r>
              <a:rPr lang="lt-LT" sz="2000" b="1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 </a:t>
            </a:r>
            <a:r>
              <a:rPr lang="lt-LT">
                <a:solidFill>
                  <a:schemeClr val="tx2">
                    <a:lumMod val="75000"/>
                  </a:schemeClr>
                </a:solidFill>
                <a:effectLst/>
                <a:latin typeface="Barlow"/>
                <a:ea typeface="Calibri" panose="020F0502020204030204" pitchFamily="34" charset="0"/>
              </a:rPr>
              <a:t>buvo proporcingai paskirstyta:</a:t>
            </a:r>
          </a:p>
          <a:p>
            <a:pPr algn="ctr"/>
            <a:endParaRPr lang="en-ID" sz="2000">
              <a:solidFill>
                <a:schemeClr val="tx2">
                  <a:lumMod val="75000"/>
                </a:schemeClr>
              </a:solidFill>
              <a:latin typeface="Barlow" panose="00000500000000000000" pitchFamily="2" charset="0"/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D152D5C-84E9-1D21-9FA9-E645C27A1D71}"/>
              </a:ext>
            </a:extLst>
          </p:cNvPr>
          <p:cNvCxnSpPr>
            <a:cxnSpLocks/>
          </p:cNvCxnSpPr>
          <p:nvPr/>
        </p:nvCxnSpPr>
        <p:spPr>
          <a:xfrm>
            <a:off x="993932" y="3729382"/>
            <a:ext cx="0" cy="339896"/>
          </a:xfrm>
          <a:prstGeom prst="line">
            <a:avLst/>
          </a:prstGeom>
          <a:solidFill>
            <a:schemeClr val="bg1">
              <a:alpha val="0"/>
            </a:schemeClr>
          </a:solidFill>
          <a:ln w="69850" cap="rnd">
            <a:solidFill>
              <a:srgbClr val="6BCA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BCCB077E-DE55-F573-F2EF-C5BA79D1E450}"/>
              </a:ext>
            </a:extLst>
          </p:cNvPr>
          <p:cNvSpPr/>
          <p:nvPr/>
        </p:nvSpPr>
        <p:spPr>
          <a:xfrm rot="7606130">
            <a:off x="4819280" y="4471335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A2E3D7EB-23FD-41C9-F9A8-1CAAEEEC20FD}"/>
              </a:ext>
            </a:extLst>
          </p:cNvPr>
          <p:cNvSpPr/>
          <p:nvPr/>
        </p:nvSpPr>
        <p:spPr>
          <a:xfrm rot="3416091">
            <a:off x="6580414" y="4455545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40E2DC3A-9F91-E5D1-E883-24FBEDA37C52}"/>
              </a:ext>
            </a:extLst>
          </p:cNvPr>
          <p:cNvGrpSpPr/>
          <p:nvPr/>
        </p:nvGrpSpPr>
        <p:grpSpPr>
          <a:xfrm>
            <a:off x="923691" y="4980101"/>
            <a:ext cx="3634462" cy="649720"/>
            <a:chOff x="8740347" y="1562935"/>
            <a:chExt cx="2663727" cy="1044220"/>
          </a:xfrm>
        </p:grpSpPr>
        <p:sp>
          <p:nvSpPr>
            <p:cNvPr id="47" name="Speech Bubble: Rectangle with Corners Rounded 46">
              <a:extLst>
                <a:ext uri="{FF2B5EF4-FFF2-40B4-BE49-F238E27FC236}">
                  <a16:creationId xmlns:a16="http://schemas.microsoft.com/office/drawing/2014/main" id="{E33A8AC4-EEE3-D567-B191-B26E66558DF9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461608D-6C81-35E2-D41A-D5A854B71E47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10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0,975 </a:t>
              </a:r>
              <a:r>
                <a:rPr lang="lt-LT" sz="18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GW</a:t>
              </a: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 </a:t>
              </a: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(įrengtosios galios) </a:t>
              </a: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be apribojimų (</a:t>
              </a:r>
              <a:r>
                <a:rPr lang="lt-LT" sz="16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25,5</a:t>
              </a:r>
              <a:r>
                <a:rPr lang="lt-LT" sz="16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 proc.)</a:t>
              </a:r>
              <a:endParaRPr lang="lt-LT" sz="20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22ABD0AC-D068-270F-873A-D4735BC88D67}"/>
                </a:ext>
              </a:extLst>
            </p:cNvPr>
            <p:cNvCxnSpPr>
              <a:cxnSpLocks/>
            </p:cNvCxnSpPr>
            <p:nvPr/>
          </p:nvCxnSpPr>
          <p:spPr>
            <a:xfrm>
              <a:off x="8817920" y="1781957"/>
              <a:ext cx="0" cy="600725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52BA18F-45AC-0AA2-F939-C8DE7702C0C8}"/>
              </a:ext>
            </a:extLst>
          </p:cNvPr>
          <p:cNvGrpSpPr/>
          <p:nvPr/>
        </p:nvGrpSpPr>
        <p:grpSpPr>
          <a:xfrm>
            <a:off x="6885839" y="4960726"/>
            <a:ext cx="3634462" cy="649720"/>
            <a:chOff x="8740347" y="1562935"/>
            <a:chExt cx="2663727" cy="1044220"/>
          </a:xfrm>
        </p:grpSpPr>
        <p:sp>
          <p:nvSpPr>
            <p:cNvPr id="51" name="Speech Bubble: Rectangle with Corners Rounded 50">
              <a:extLst>
                <a:ext uri="{FF2B5EF4-FFF2-40B4-BE49-F238E27FC236}">
                  <a16:creationId xmlns:a16="http://schemas.microsoft.com/office/drawing/2014/main" id="{F5DE08EE-FED3-5BC0-1A17-FF8501B5FBC9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09881C4F-0AC7-0F2E-AE79-1C0203D6CDB6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1038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2,856 </a:t>
              </a:r>
              <a:r>
                <a:rPr lang="lt-LT" sz="2000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GW</a:t>
              </a:r>
              <a:r>
                <a:rPr lang="lt-LT" sz="2000" b="1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 </a:t>
              </a:r>
              <a:r>
                <a:rPr lang="lt-LT">
                  <a:effectLst/>
                  <a:latin typeface="Barlow" panose="00000500000000000000" pitchFamily="2" charset="0"/>
                  <a:ea typeface="Calibri" panose="020F0502020204030204" pitchFamily="34" charset="0"/>
                </a:rPr>
                <a:t>(įrengtosios galios)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600">
                  <a:latin typeface="Barlow" panose="00000500000000000000" pitchFamily="2" charset="0"/>
                  <a:ea typeface="Calibri" panose="020F0502020204030204" pitchFamily="34" charset="0"/>
                </a:rPr>
                <a:t>su apribojimais</a:t>
              </a:r>
              <a:endParaRPr lang="lt-LT" sz="2000">
                <a:effectLst/>
                <a:latin typeface="Barlow" panose="00000500000000000000" pitchFamily="2" charset="0"/>
                <a:ea typeface="Calibri" panose="020F0502020204030204" pitchFamily="34" charset="0"/>
              </a:endParaRP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F3B9249B-65B2-2423-7C37-C91BAA16116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17825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45003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5C9F8BB-5A2D-1C9C-32C4-DED49B2C67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650" y="0"/>
            <a:ext cx="12192000" cy="6858000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ADA978-E761-427C-0A2D-61B90867F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359" y="290668"/>
            <a:ext cx="10801350" cy="480264"/>
          </a:xfrm>
        </p:spPr>
        <p:txBody>
          <a:bodyPr/>
          <a:lstStyle/>
          <a:p>
            <a:r>
              <a:rPr lang="lt-LT" sz="2400"/>
              <a:t>Prašymų nagrinėjimas</a:t>
            </a:r>
            <a:endParaRPr lang="lt-LT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3FF9C34-DF31-5515-0408-7A00AD7C85ED}"/>
              </a:ext>
            </a:extLst>
          </p:cNvPr>
          <p:cNvGrpSpPr/>
          <p:nvPr/>
        </p:nvGrpSpPr>
        <p:grpSpPr>
          <a:xfrm>
            <a:off x="1736110" y="1050226"/>
            <a:ext cx="7788303" cy="480264"/>
            <a:chOff x="8740347" y="1562935"/>
            <a:chExt cx="2663727" cy="1044220"/>
          </a:xfrm>
        </p:grpSpPr>
        <p:sp>
          <p:nvSpPr>
            <p:cNvPr id="7" name="Speech Bubble: Rectangle with Corners Rounded 6">
              <a:extLst>
                <a:ext uri="{FF2B5EF4-FFF2-40B4-BE49-F238E27FC236}">
                  <a16:creationId xmlns:a16="http://schemas.microsoft.com/office/drawing/2014/main" id="{68283795-4761-3785-B018-C7E0BDED25ED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accent6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22963F6-50D5-FD55-5B50-3A0552AF6859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83648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800" b="1">
                  <a:effectLst/>
                  <a:latin typeface="Barlow"/>
                  <a:ea typeface="Calibri"/>
                  <a:cs typeface="Rubik Light"/>
                </a:rPr>
                <a:t>88 </a:t>
              </a:r>
              <a:r>
                <a:rPr lang="lt-LT" sz="1900">
                  <a:effectLst/>
                  <a:latin typeface="Barlow"/>
                  <a:ea typeface="Calibri"/>
                  <a:cs typeface="Rubik Light"/>
                </a:rPr>
                <a:t>gauti prašymai (4029 MW)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6D3EE7C-D28E-E001-80C1-0189753069FB}"/>
                </a:ext>
              </a:extLst>
            </p:cNvPr>
            <p:cNvCxnSpPr>
              <a:cxnSpLocks/>
            </p:cNvCxnSpPr>
            <p:nvPr/>
          </p:nvCxnSpPr>
          <p:spPr>
            <a:xfrm>
              <a:off x="11393754" y="1756355"/>
              <a:ext cx="0" cy="600727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F3D1D13-E9F6-B53B-E7B9-D71A9FB05DB9}"/>
              </a:ext>
            </a:extLst>
          </p:cNvPr>
          <p:cNvGrpSpPr/>
          <p:nvPr/>
        </p:nvGrpSpPr>
        <p:grpSpPr>
          <a:xfrm>
            <a:off x="361839" y="1797339"/>
            <a:ext cx="1572212" cy="954107"/>
            <a:chOff x="8797145" y="1495158"/>
            <a:chExt cx="2606929" cy="1129637"/>
          </a:xfrm>
        </p:grpSpPr>
        <p:sp>
          <p:nvSpPr>
            <p:cNvPr id="12" name="Speech Bubble: Rectangle with Corners Rounded 11">
              <a:extLst>
                <a:ext uri="{FF2B5EF4-FFF2-40B4-BE49-F238E27FC236}">
                  <a16:creationId xmlns:a16="http://schemas.microsoft.com/office/drawing/2014/main" id="{8DF349DA-A997-2E82-9742-FEEC23C38A13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9C15FB-E2A3-DF44-8922-946B1A934648}"/>
                </a:ext>
              </a:extLst>
            </p:cNvPr>
            <p:cNvSpPr txBox="1"/>
            <p:nvPr/>
          </p:nvSpPr>
          <p:spPr>
            <a:xfrm>
              <a:off x="8799113" y="1495158"/>
              <a:ext cx="2577547" cy="112963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33 </a:t>
              </a:r>
              <a:r>
                <a:rPr lang="lt-LT" sz="1800">
                  <a:latin typeface="Barlow"/>
                  <a:ea typeface="Calibri" panose="020F0502020204030204" pitchFamily="34" charset="0"/>
                  <a:cs typeface="Rubik Light"/>
                </a:rPr>
                <a:t>nutolę parkai </a:t>
              </a:r>
              <a:endParaRPr lang="en-US"/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(179 MW)</a:t>
              </a:r>
              <a:endParaRPr lang="lt-LT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53EE5F0-2F6F-F73B-D87C-F8E285B41F77}"/>
                </a:ext>
              </a:extLst>
            </p:cNvPr>
            <p:cNvCxnSpPr>
              <a:cxnSpLocks/>
            </p:cNvCxnSpPr>
            <p:nvPr/>
          </p:nvCxnSpPr>
          <p:spPr>
            <a:xfrm>
              <a:off x="11360226" y="1743468"/>
              <a:ext cx="0" cy="600725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0125AE4-A227-41FE-A2D4-F91CCC408BF0}"/>
              </a:ext>
            </a:extLst>
          </p:cNvPr>
          <p:cNvGrpSpPr/>
          <p:nvPr/>
        </p:nvGrpSpPr>
        <p:grpSpPr>
          <a:xfrm>
            <a:off x="2290206" y="1919304"/>
            <a:ext cx="5390983" cy="598831"/>
            <a:chOff x="8740347" y="1562935"/>
            <a:chExt cx="2663727" cy="1044220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6171E395-A84E-EF84-63EA-A26D3743B560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3586415-2110-BA4A-71A2-C1433A69A955}"/>
                </a:ext>
              </a:extLst>
            </p:cNvPr>
            <p:cNvSpPr txBox="1"/>
            <p:nvPr/>
          </p:nvSpPr>
          <p:spPr>
            <a:xfrm>
              <a:off x="8740347" y="1732891"/>
              <a:ext cx="2606929" cy="6976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16</a:t>
              </a:r>
              <a:r>
                <a:rPr lang="lt-LT" sz="20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ūkio subjektų (18 MW)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1256685-1554-B4BD-16F8-AEE8CCCB7F5E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012" y="1771109"/>
              <a:ext cx="0" cy="600727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2FBBE10-AAD7-5895-BB58-CB5AEAAED42A}"/>
              </a:ext>
            </a:extLst>
          </p:cNvPr>
          <p:cNvSpPr/>
          <p:nvPr/>
        </p:nvSpPr>
        <p:spPr>
          <a:xfrm rot="6541209">
            <a:off x="1798457" y="1593761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E173B49-87F2-DCA6-E43B-AC3489272DEF}"/>
              </a:ext>
            </a:extLst>
          </p:cNvPr>
          <p:cNvSpPr/>
          <p:nvPr/>
        </p:nvSpPr>
        <p:spPr>
          <a:xfrm rot="5400000">
            <a:off x="5025553" y="1593770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AEDD8ED-66F9-F3D8-133F-59F7E5F05D7E}"/>
              </a:ext>
            </a:extLst>
          </p:cNvPr>
          <p:cNvSpPr/>
          <p:nvPr/>
        </p:nvSpPr>
        <p:spPr>
          <a:xfrm rot="5400000">
            <a:off x="4244705" y="2690642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39C773-FB42-98F3-3DC0-38D3DFA0AC13}"/>
              </a:ext>
            </a:extLst>
          </p:cNvPr>
          <p:cNvSpPr/>
          <p:nvPr/>
        </p:nvSpPr>
        <p:spPr>
          <a:xfrm rot="5226648">
            <a:off x="6577390" y="2682878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D3B6F90-4D53-61B9-DB02-6B92C0BADBF8}"/>
              </a:ext>
            </a:extLst>
          </p:cNvPr>
          <p:cNvGrpSpPr/>
          <p:nvPr/>
        </p:nvGrpSpPr>
        <p:grpSpPr>
          <a:xfrm>
            <a:off x="982759" y="3023976"/>
            <a:ext cx="1814743" cy="809536"/>
            <a:chOff x="8696065" y="1562935"/>
            <a:chExt cx="2708009" cy="1044220"/>
          </a:xfrm>
        </p:grpSpPr>
        <p:sp>
          <p:nvSpPr>
            <p:cNvPr id="25" name="Speech Bubble: Rectangle with Corners Rounded 24">
              <a:extLst>
                <a:ext uri="{FF2B5EF4-FFF2-40B4-BE49-F238E27FC236}">
                  <a16:creationId xmlns:a16="http://schemas.microsoft.com/office/drawing/2014/main" id="{6FAEDE73-0E44-BFC8-A8C8-EEFA04E16075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1BED1C4-50FC-AC69-FF8F-EA30CEBDEEB2}"/>
                </a:ext>
              </a:extLst>
            </p:cNvPr>
            <p:cNvSpPr txBox="1"/>
            <p:nvPr/>
          </p:nvSpPr>
          <p:spPr>
            <a:xfrm>
              <a:off x="8696065" y="1616996"/>
              <a:ext cx="2606929" cy="87340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2000" b="1">
                  <a:latin typeface="Barlow"/>
                  <a:ea typeface="Calibri" panose="020F0502020204030204" pitchFamily="34" charset="0"/>
                  <a:cs typeface="Rubik Light"/>
                </a:rPr>
                <a:t>4</a:t>
              </a:r>
              <a:r>
                <a:rPr lang="lt-LT" sz="1800">
                  <a:latin typeface="Barlow"/>
                  <a:ea typeface="Calibri" panose="020F0502020204030204" pitchFamily="34" charset="0"/>
                  <a:cs typeface="Rubik Light"/>
                </a:rPr>
                <a:t> - atsiėmė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</a:t>
              </a:r>
              <a:r>
                <a:rPr lang="lt-LT" sz="1800">
                  <a:latin typeface="Barlow"/>
                  <a:ea typeface="Calibri" panose="020F0502020204030204" pitchFamily="34" charset="0"/>
                  <a:cs typeface="Rubik Light"/>
                </a:rPr>
                <a:t>prašymus</a:t>
              </a:r>
              <a:endParaRPr lang="lt-LT" sz="1800" b="1">
                <a:effectLst/>
                <a:latin typeface="Barlow"/>
                <a:ea typeface="Calibri" panose="020F0502020204030204" pitchFamily="34" charset="0"/>
                <a:cs typeface="Rubik Light"/>
              </a:endParaRPr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EA8A79F-E1A6-234F-5FB8-909DF2A2A00E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63541"/>
              <a:ext cx="0" cy="600725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6D3C72-7553-AD71-D8BB-9285C9B4F76C}"/>
              </a:ext>
            </a:extLst>
          </p:cNvPr>
          <p:cNvGrpSpPr/>
          <p:nvPr/>
        </p:nvGrpSpPr>
        <p:grpSpPr>
          <a:xfrm>
            <a:off x="3424824" y="3028860"/>
            <a:ext cx="1771778" cy="948760"/>
            <a:chOff x="7973033" y="1681810"/>
            <a:chExt cx="2701497" cy="1105054"/>
          </a:xfrm>
        </p:grpSpPr>
        <p:sp>
          <p:nvSpPr>
            <p:cNvPr id="29" name="Speech Bubble: Rectangle with Corners Rounded 28">
              <a:extLst>
                <a:ext uri="{FF2B5EF4-FFF2-40B4-BE49-F238E27FC236}">
                  <a16:creationId xmlns:a16="http://schemas.microsoft.com/office/drawing/2014/main" id="{A5946925-0172-2B02-3CD4-6D1D87FFF23B}"/>
                </a:ext>
              </a:extLst>
            </p:cNvPr>
            <p:cNvSpPr/>
            <p:nvPr/>
          </p:nvSpPr>
          <p:spPr>
            <a:xfrm flipH="1">
              <a:off x="8047619" y="1681810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accent5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F1F66ED-3B88-5CCE-27B6-35590B012A85}"/>
                </a:ext>
              </a:extLst>
            </p:cNvPr>
            <p:cNvSpPr txBox="1"/>
            <p:nvPr/>
          </p:nvSpPr>
          <p:spPr>
            <a:xfrm>
              <a:off x="7973033" y="1711429"/>
              <a:ext cx="2701497" cy="107543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lt-LT" sz="1800" b="1">
                  <a:latin typeface="Barlow"/>
                  <a:ea typeface="+mn-lt"/>
                  <a:cs typeface="+mn-lt"/>
                </a:rPr>
                <a:t>9</a:t>
              </a:r>
              <a:r>
                <a:rPr lang="lt-LT" sz="1800">
                  <a:ea typeface="+mn-lt"/>
                  <a:cs typeface="+mn-lt"/>
                </a:rPr>
                <a:t> </a:t>
              </a:r>
              <a:r>
                <a:rPr lang="lt-LT" sz="1800">
                  <a:latin typeface="Corbel"/>
                  <a:ea typeface="+mn-lt"/>
                  <a:cs typeface="Rubik Light"/>
                </a:rPr>
                <a:t>- a</a:t>
              </a:r>
              <a:r>
                <a:rPr lang="lt-LT" sz="1800">
                  <a:latin typeface="Barlow"/>
                  <a:ea typeface="+mn-lt"/>
                  <a:cs typeface="Rubik Light"/>
                </a:rPr>
                <a:t>tsisakyta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išduoti leidimus</a:t>
              </a:r>
              <a:r>
                <a:rPr lang="lt-LT" sz="1600">
                  <a:latin typeface="Barlow"/>
                  <a:ea typeface="Calibri" panose="020F0502020204030204" pitchFamily="34" charset="0"/>
                  <a:cs typeface="Rubik Light"/>
                </a:rPr>
                <a:t> </a:t>
              </a:r>
              <a:endParaRPr lang="lt-LT" sz="1800" b="1">
                <a:effectLst/>
                <a:latin typeface="Barlow"/>
                <a:ea typeface="Calibri" panose="020F0502020204030204" pitchFamily="34" charset="0"/>
                <a:cs typeface="Rubik Light"/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C9D4B1A-5E59-EF2E-5785-BC033B08A24F}"/>
                </a:ext>
              </a:extLst>
            </p:cNvPr>
            <p:cNvCxnSpPr>
              <a:cxnSpLocks/>
            </p:cNvCxnSpPr>
            <p:nvPr/>
          </p:nvCxnSpPr>
          <p:spPr>
            <a:xfrm>
              <a:off x="10604239" y="1864704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2E0E31F-67B9-CDD2-5E97-5F72148F00B3}"/>
              </a:ext>
            </a:extLst>
          </p:cNvPr>
          <p:cNvGrpSpPr/>
          <p:nvPr/>
        </p:nvGrpSpPr>
        <p:grpSpPr>
          <a:xfrm>
            <a:off x="5980687" y="3024501"/>
            <a:ext cx="1567334" cy="1154038"/>
            <a:chOff x="8740347" y="1562935"/>
            <a:chExt cx="2663727" cy="1044220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id="{FCF26184-FD31-C69E-4A5F-73CDFEE8416D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FC3C715-9F36-2A8C-BFD0-8D5218F543A7}"/>
                </a:ext>
              </a:extLst>
            </p:cNvPr>
            <p:cNvSpPr txBox="1"/>
            <p:nvPr/>
          </p:nvSpPr>
          <p:spPr>
            <a:xfrm>
              <a:off x="8740347" y="1562935"/>
              <a:ext cx="2606929" cy="102135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pPr algn="ctr"/>
              <a:r>
                <a:rPr lang="lt-LT" sz="1800" b="1">
                  <a:latin typeface="Barlow"/>
                  <a:ea typeface="Calibri" panose="020F0502020204030204" pitchFamily="34" charset="0"/>
                  <a:cs typeface="Rubik Light"/>
                </a:rPr>
                <a:t> </a:t>
              </a:r>
              <a:r>
                <a:rPr lang="lt-LT" sz="18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3</a:t>
              </a: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– 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pasirinko vykdyti veikla GV statusu</a:t>
              </a: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8EBA1B8-8E54-0390-C8B8-2C0E7B25A06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17825"/>
              <a:ext cx="0" cy="600726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5C8D7F92-02CB-7A00-603E-837ED750C9E4}"/>
              </a:ext>
            </a:extLst>
          </p:cNvPr>
          <p:cNvSpPr/>
          <p:nvPr/>
        </p:nvSpPr>
        <p:spPr>
          <a:xfrm rot="5400000">
            <a:off x="2412208" y="2688961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E8D1663-412A-451F-6071-9EE80CD9C4B5}"/>
              </a:ext>
            </a:extLst>
          </p:cNvPr>
          <p:cNvSpPr/>
          <p:nvPr/>
        </p:nvSpPr>
        <p:spPr>
          <a:xfrm rot="5133821">
            <a:off x="8822900" y="1596029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CB1305D-848C-F9DB-3449-55F545CF884A}"/>
              </a:ext>
            </a:extLst>
          </p:cNvPr>
          <p:cNvGrpSpPr/>
          <p:nvPr/>
        </p:nvGrpSpPr>
        <p:grpSpPr>
          <a:xfrm>
            <a:off x="8027814" y="1919306"/>
            <a:ext cx="3885241" cy="833505"/>
            <a:chOff x="8721277" y="1562935"/>
            <a:chExt cx="2682797" cy="1453436"/>
          </a:xfrm>
        </p:grpSpPr>
        <p:sp>
          <p:nvSpPr>
            <p:cNvPr id="45" name="Speech Bubble: Rectangle with Corners Rounded 44">
              <a:extLst>
                <a:ext uri="{FF2B5EF4-FFF2-40B4-BE49-F238E27FC236}">
                  <a16:creationId xmlns:a16="http://schemas.microsoft.com/office/drawing/2014/main" id="{FAD256B3-DEA2-8C86-F423-B9219B714713}"/>
                </a:ext>
              </a:extLst>
            </p:cNvPr>
            <p:cNvSpPr/>
            <p:nvPr/>
          </p:nvSpPr>
          <p:spPr>
            <a:xfrm flipH="1">
              <a:off x="8797145" y="1562935"/>
              <a:ext cx="2606929" cy="1044220"/>
            </a:xfrm>
            <a:prstGeom prst="wedgeRoundRectCallout">
              <a:avLst>
                <a:gd name="adj1" fmla="val 50057"/>
                <a:gd name="adj2" fmla="val -16356"/>
                <a:gd name="adj3" fmla="val 16667"/>
              </a:avLst>
            </a:prstGeom>
            <a:solidFill>
              <a:schemeClr val="bg1"/>
            </a:solidFill>
            <a:ln>
              <a:noFill/>
            </a:ln>
            <a:effectLst>
              <a:outerShdw blurRad="1016000" dist="381000" dir="2100000" sx="90000" sy="9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85A9B19-E830-C6CF-0F4A-C5D649EF0AD2}"/>
                </a:ext>
              </a:extLst>
            </p:cNvPr>
            <p:cNvSpPr txBox="1"/>
            <p:nvPr/>
          </p:nvSpPr>
          <p:spPr>
            <a:xfrm>
              <a:off x="8721277" y="1655638"/>
              <a:ext cx="2663727" cy="136073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spcBef>
                  <a:spcPts val="1200"/>
                </a:spcBef>
                <a:defRPr sz="1400">
                  <a:solidFill>
                    <a:schemeClr val="tx2"/>
                  </a:solidFill>
                  <a:ea typeface="Open Sans" panose="020B0606030504020204" pitchFamily="34" charset="0"/>
                  <a:cs typeface="Rubik Light" pitchFamily="2" charset="-79"/>
                </a:defRPr>
              </a:lvl1pPr>
            </a:lstStyle>
            <a:p>
              <a:r>
                <a:rPr lang="lt-LT" sz="1800" b="1">
                  <a:latin typeface="Barlow"/>
                  <a:ea typeface="Calibri" panose="020F0502020204030204" pitchFamily="34" charset="0"/>
                  <a:cs typeface="Rubik Light"/>
                </a:rPr>
                <a:t> </a:t>
              </a:r>
              <a:r>
                <a:rPr lang="lt-LT" sz="1800" b="1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39</a:t>
              </a:r>
              <a:r>
                <a:rPr lang="lt-LT" sz="16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 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ūkio subjektų prašymai</a:t>
              </a:r>
              <a:r>
                <a:rPr lang="lt-LT" sz="1800">
                  <a:latin typeface="Barlow"/>
                  <a:ea typeface="Calibri" panose="020F0502020204030204" pitchFamily="34" charset="0"/>
                  <a:cs typeface="Rubik Light"/>
                </a:rPr>
                <a:t> </a:t>
              </a:r>
              <a:r>
                <a:rPr lang="lt-LT" sz="1800">
                  <a:effectLst/>
                  <a:latin typeface="Barlow"/>
                  <a:ea typeface="Calibri" panose="020F0502020204030204" pitchFamily="34" charset="0"/>
                  <a:cs typeface="Rubik Light"/>
                </a:rPr>
                <a:t>(3832 MW)</a:t>
              </a:r>
              <a:endParaRPr lang="lt-LT"/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00195E9-28FB-D74F-531F-A8C43C4D37C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0154" y="1752491"/>
              <a:ext cx="0" cy="600727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gradFill flip="none" rotWithShape="1">
                <a:gsLst>
                  <a:gs pos="0">
                    <a:schemeClr val="accent5"/>
                  </a:gs>
                  <a:gs pos="100000">
                    <a:schemeClr val="accent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8" name="Speech Bubble: Rectangle with Corners Rounded 47">
            <a:extLst>
              <a:ext uri="{FF2B5EF4-FFF2-40B4-BE49-F238E27FC236}">
                <a16:creationId xmlns:a16="http://schemas.microsoft.com/office/drawing/2014/main" id="{9FC5E263-FC54-93BC-5897-FC80A4192DBE}"/>
              </a:ext>
            </a:extLst>
          </p:cNvPr>
          <p:cNvSpPr/>
          <p:nvPr/>
        </p:nvSpPr>
        <p:spPr>
          <a:xfrm flipH="1">
            <a:off x="8205743" y="3022674"/>
            <a:ext cx="1533914" cy="1157423"/>
          </a:xfrm>
          <a:prstGeom prst="wedgeRoundRectCallout">
            <a:avLst>
              <a:gd name="adj1" fmla="val 50057"/>
              <a:gd name="adj2" fmla="val -16356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outerShdw blurRad="1016000" dist="381000" dir="2100000" sx="90000" sy="9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B7273F82-83DF-A5D7-D07A-F74CF6B09BFE}"/>
              </a:ext>
            </a:extLst>
          </p:cNvPr>
          <p:cNvSpPr/>
          <p:nvPr/>
        </p:nvSpPr>
        <p:spPr>
          <a:xfrm flipH="1">
            <a:off x="10305282" y="3053757"/>
            <a:ext cx="1533914" cy="975712"/>
          </a:xfrm>
          <a:prstGeom prst="wedgeRoundRectCallout">
            <a:avLst>
              <a:gd name="adj1" fmla="val 50057"/>
              <a:gd name="adj2" fmla="val -16356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outerShdw blurRad="1016000" dist="381000" dir="2100000" sx="90000" sy="9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457C5D1-DC5E-157B-6827-2AC1D0E8F952}"/>
              </a:ext>
            </a:extLst>
          </p:cNvPr>
          <p:cNvSpPr txBox="1"/>
          <p:nvPr/>
        </p:nvSpPr>
        <p:spPr>
          <a:xfrm>
            <a:off x="8209813" y="2974790"/>
            <a:ext cx="1533914" cy="1128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pPr algn="ctr"/>
            <a:r>
              <a:rPr lang="lt-LT" sz="1600" b="1">
                <a:effectLst/>
                <a:latin typeface="Barlow"/>
                <a:ea typeface="Calibri" panose="020F0502020204030204" pitchFamily="34" charset="0"/>
                <a:cs typeface="Rubik Light"/>
              </a:rPr>
              <a:t>22</a:t>
            </a:r>
            <a:r>
              <a:rPr lang="lt-LT" sz="1600">
                <a:effectLst/>
                <a:latin typeface="Barlow"/>
                <a:ea typeface="Calibri" panose="020F0502020204030204" pitchFamily="34" charset="0"/>
                <a:cs typeface="Rubik Light"/>
              </a:rPr>
              <a:t> </a:t>
            </a:r>
            <a:r>
              <a:rPr lang="lt-LT" sz="1800">
                <a:effectLst/>
                <a:latin typeface="Barlow"/>
                <a:ea typeface="Calibri" panose="020F0502020204030204" pitchFamily="34" charset="0"/>
                <a:cs typeface="Rubik Light"/>
              </a:rPr>
              <a:t>prašymai </a:t>
            </a:r>
            <a:r>
              <a:rPr lang="lt-LT" sz="1800">
                <a:latin typeface="Barlow"/>
                <a:ea typeface="Calibri" panose="020F0502020204030204" pitchFamily="34" charset="0"/>
                <a:cs typeface="Rubik Light"/>
              </a:rPr>
              <a:t>atitiko keliamus</a:t>
            </a:r>
            <a:endParaRPr lang="lt-LT" sz="1800">
              <a:effectLst/>
              <a:latin typeface="Barlow"/>
              <a:ea typeface="Calibri" panose="020F0502020204030204" pitchFamily="34" charset="0"/>
              <a:cs typeface="Rubik Light"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6B50A89-5491-DC26-D855-DF9574246F0A}"/>
              </a:ext>
            </a:extLst>
          </p:cNvPr>
          <p:cNvCxnSpPr>
            <a:cxnSpLocks/>
          </p:cNvCxnSpPr>
          <p:nvPr/>
        </p:nvCxnSpPr>
        <p:spPr>
          <a:xfrm>
            <a:off x="9705424" y="3200634"/>
            <a:ext cx="0" cy="663903"/>
          </a:xfrm>
          <a:prstGeom prst="line">
            <a:avLst/>
          </a:prstGeom>
          <a:solidFill>
            <a:schemeClr val="bg1">
              <a:alpha val="0"/>
            </a:schemeClr>
          </a:solidFill>
          <a:ln w="69850" cap="rnd">
            <a:gradFill flip="none" rotWithShape="1">
              <a:gsLst>
                <a:gs pos="0">
                  <a:schemeClr val="accent5"/>
                </a:gs>
                <a:gs pos="100000">
                  <a:schemeClr val="accent6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C716D24-DFEC-764B-4573-26C7951C49C5}"/>
              </a:ext>
            </a:extLst>
          </p:cNvPr>
          <p:cNvCxnSpPr>
            <a:cxnSpLocks/>
          </p:cNvCxnSpPr>
          <p:nvPr/>
        </p:nvCxnSpPr>
        <p:spPr>
          <a:xfrm>
            <a:off x="11837646" y="3195580"/>
            <a:ext cx="0" cy="663903"/>
          </a:xfrm>
          <a:prstGeom prst="line">
            <a:avLst/>
          </a:prstGeom>
          <a:solidFill>
            <a:schemeClr val="bg1">
              <a:alpha val="0"/>
            </a:schemeClr>
          </a:solidFill>
          <a:ln w="69850" cap="rnd">
            <a:gradFill flip="none" rotWithShape="1">
              <a:gsLst>
                <a:gs pos="0">
                  <a:schemeClr val="accent5"/>
                </a:gs>
                <a:gs pos="100000">
                  <a:schemeClr val="accent6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39FAFD36-C388-8DBB-C1CB-C34EE2B70BB7}"/>
              </a:ext>
            </a:extLst>
          </p:cNvPr>
          <p:cNvSpPr txBox="1"/>
          <p:nvPr/>
        </p:nvSpPr>
        <p:spPr>
          <a:xfrm>
            <a:off x="10305091" y="3114235"/>
            <a:ext cx="1533914" cy="7686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pPr algn="ctr"/>
            <a:r>
              <a:rPr lang="lt-LT" sz="1800" b="1">
                <a:effectLst/>
                <a:latin typeface="Barlow"/>
                <a:ea typeface="Calibri" panose="020F0502020204030204" pitchFamily="34" charset="0"/>
                <a:cs typeface="Rubik Light"/>
              </a:rPr>
              <a:t>17</a:t>
            </a:r>
            <a:r>
              <a:rPr lang="lt-LT" sz="1600">
                <a:effectLst/>
                <a:latin typeface="Barlow"/>
                <a:ea typeface="Calibri" panose="020F0502020204030204" pitchFamily="34" charset="0"/>
                <a:cs typeface="Rubik Light"/>
              </a:rPr>
              <a:t> </a:t>
            </a:r>
            <a:r>
              <a:rPr lang="lt-LT" sz="1800">
                <a:effectLst/>
                <a:latin typeface="Barlow"/>
                <a:ea typeface="Calibri" panose="020F0502020204030204" pitchFamily="34" charset="0"/>
                <a:cs typeface="Rubik Light"/>
              </a:rPr>
              <a:t>tikslino informaciją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09289804-AA52-1024-33A2-61CA622D0A23}"/>
              </a:ext>
            </a:extLst>
          </p:cNvPr>
          <p:cNvSpPr/>
          <p:nvPr/>
        </p:nvSpPr>
        <p:spPr>
          <a:xfrm rot="5400000">
            <a:off x="8816776" y="2695753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FEB54D18-DBBA-C008-0544-FB9639B58F16}"/>
              </a:ext>
            </a:extLst>
          </p:cNvPr>
          <p:cNvSpPr/>
          <p:nvPr/>
        </p:nvSpPr>
        <p:spPr>
          <a:xfrm rot="5400000">
            <a:off x="10988133" y="2700154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2B68657-72EB-2A89-EDFC-F942EEB68F9F}"/>
              </a:ext>
            </a:extLst>
          </p:cNvPr>
          <p:cNvSpPr/>
          <p:nvPr/>
        </p:nvSpPr>
        <p:spPr>
          <a:xfrm>
            <a:off x="387892" y="4968247"/>
            <a:ext cx="7874401" cy="477146"/>
          </a:xfrm>
          <a:prstGeom prst="roundRect">
            <a:avLst>
              <a:gd name="adj" fmla="val 14673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B33A340-2842-1D9A-9620-1441269FDD5D}"/>
              </a:ext>
            </a:extLst>
          </p:cNvPr>
          <p:cNvSpPr/>
          <p:nvPr/>
        </p:nvSpPr>
        <p:spPr>
          <a:xfrm>
            <a:off x="7909713" y="5114644"/>
            <a:ext cx="233019" cy="180338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6BCAB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sp>
        <p:nvSpPr>
          <p:cNvPr id="37" name="Speech Bubble: Rectangle with Corners Rounded 36">
            <a:extLst>
              <a:ext uri="{FF2B5EF4-FFF2-40B4-BE49-F238E27FC236}">
                <a16:creationId xmlns:a16="http://schemas.microsoft.com/office/drawing/2014/main" id="{3A530798-E5F7-7F4F-5738-78EE263F02D0}"/>
              </a:ext>
            </a:extLst>
          </p:cNvPr>
          <p:cNvSpPr/>
          <p:nvPr/>
        </p:nvSpPr>
        <p:spPr>
          <a:xfrm flipH="1">
            <a:off x="8823528" y="4968247"/>
            <a:ext cx="2009213" cy="477145"/>
          </a:xfrm>
          <a:prstGeom prst="wedgeRoundRectCallout">
            <a:avLst>
              <a:gd name="adj1" fmla="val 50057"/>
              <a:gd name="adj2" fmla="val -16356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outerShdw blurRad="1016000" dist="381000" dir="2100000" sx="90000" sy="9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Barlow" panose="000005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B6EBDF-5882-696A-4220-9B0AFBE14043}"/>
              </a:ext>
            </a:extLst>
          </p:cNvPr>
          <p:cNvSpPr txBox="1"/>
          <p:nvPr/>
        </p:nvSpPr>
        <p:spPr>
          <a:xfrm>
            <a:off x="8716162" y="4997766"/>
            <a:ext cx="2164029" cy="4001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lt-LT" sz="2000" b="1">
                <a:effectLst/>
                <a:latin typeface="Barlow"/>
                <a:ea typeface="Calibri" panose="020F0502020204030204" pitchFamily="34" charset="0"/>
                <a:cs typeface="Rubik Light"/>
              </a:rPr>
              <a:t>17</a:t>
            </a:r>
            <a:r>
              <a:rPr lang="lt-LT" sz="2000">
                <a:effectLst/>
                <a:latin typeface="Barlow"/>
                <a:ea typeface="Calibri" panose="020F0502020204030204" pitchFamily="34" charset="0"/>
                <a:cs typeface="Rubik Light"/>
              </a:rPr>
              <a:t> </a:t>
            </a:r>
            <a:r>
              <a:rPr lang="lt-LT" sz="1800">
                <a:effectLst/>
                <a:latin typeface="Barlow"/>
                <a:ea typeface="Calibri" panose="020F0502020204030204" pitchFamily="34" charset="0"/>
                <a:cs typeface="Rubik Light"/>
              </a:rPr>
              <a:t>ūkio subjektai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95A669F-364C-98A9-11B2-E576965F783D}"/>
              </a:ext>
            </a:extLst>
          </p:cNvPr>
          <p:cNvSpPr txBox="1"/>
          <p:nvPr/>
        </p:nvSpPr>
        <p:spPr>
          <a:xfrm>
            <a:off x="365052" y="5025656"/>
            <a:ext cx="792657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lt-LT">
                <a:solidFill>
                  <a:srgbClr val="44546A"/>
                </a:solidFill>
                <a:latin typeface="Barlow"/>
              </a:rPr>
              <a:t>Iš </a:t>
            </a:r>
            <a:r>
              <a:rPr lang="lt-LT" b="1">
                <a:solidFill>
                  <a:srgbClr val="44546A"/>
                </a:solidFill>
                <a:latin typeface="Barlow"/>
              </a:rPr>
              <a:t>39</a:t>
            </a:r>
            <a:r>
              <a:rPr lang="lt-LT">
                <a:solidFill>
                  <a:srgbClr val="44546A"/>
                </a:solidFill>
                <a:latin typeface="Barlow"/>
              </a:rPr>
              <a:t> ūkio subjektų į Tarybą su ketinimų protokolų pakeitimais jau kreipėsi</a:t>
            </a:r>
            <a:r>
              <a:rPr lang="en-US">
                <a:latin typeface="Barlow"/>
              </a:rPr>
              <a:t>​</a:t>
            </a:r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976F6A0-62BB-D36E-4441-145F827882D6}"/>
              </a:ext>
            </a:extLst>
          </p:cNvPr>
          <p:cNvSpPr txBox="1"/>
          <p:nvPr/>
        </p:nvSpPr>
        <p:spPr>
          <a:xfrm>
            <a:off x="301916" y="5700946"/>
            <a:ext cx="9414795" cy="51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1200"/>
              </a:spcBef>
              <a:defRPr sz="1400">
                <a:solidFill>
                  <a:schemeClr val="tx2"/>
                </a:solidFill>
                <a:ea typeface="Open Sans" panose="020B0606030504020204" pitchFamily="34" charset="0"/>
                <a:cs typeface="Rubik Light" pitchFamily="2" charset="-79"/>
              </a:defRPr>
            </a:lvl1pPr>
          </a:lstStyle>
          <a:p>
            <a:r>
              <a:rPr lang="lt-LT" sz="2400" b="1" dirty="0">
                <a:solidFill>
                  <a:srgbClr val="C16784"/>
                </a:solidFill>
                <a:latin typeface="Barlow"/>
                <a:ea typeface="+mn-lt"/>
                <a:cs typeface="+mn-lt"/>
              </a:rPr>
              <a:t>!</a:t>
            </a:r>
            <a:r>
              <a:rPr lang="lt-LT" sz="2000" b="1" dirty="0">
                <a:latin typeface="Barlow"/>
                <a:ea typeface="+mn-lt"/>
                <a:cs typeface="+mn-lt"/>
              </a:rPr>
              <a:t> Kiti ūkio subjektai (</a:t>
            </a:r>
            <a:r>
              <a:rPr lang="lt-LT" sz="2400" b="1" dirty="0">
                <a:latin typeface="Barlow"/>
                <a:ea typeface="+mn-lt"/>
                <a:cs typeface="+mn-lt"/>
              </a:rPr>
              <a:t>6</a:t>
            </a:r>
            <a:r>
              <a:rPr lang="lt-LT" sz="2000" b="1" dirty="0">
                <a:latin typeface="Barlow"/>
                <a:ea typeface="+mn-lt"/>
                <a:cs typeface="+mn-lt"/>
              </a:rPr>
              <a:t>) turi kreiptis į operatorius ne vėliau kaip iki 2023-04-10</a:t>
            </a:r>
            <a:endParaRPr lang="lt-LT" sz="2000" b="1" dirty="0">
              <a:latin typeface="Barlow"/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5D987AB-1FDE-2A2A-5EFC-6D190537E492}"/>
              </a:ext>
            </a:extLst>
          </p:cNvPr>
          <p:cNvCxnSpPr/>
          <p:nvPr/>
        </p:nvCxnSpPr>
        <p:spPr>
          <a:xfrm flipV="1">
            <a:off x="1066801" y="4595036"/>
            <a:ext cx="9721701" cy="15949"/>
          </a:xfrm>
          <a:prstGeom prst="straightConnector1">
            <a:avLst/>
          </a:prstGeom>
          <a:ln w="12700">
            <a:solidFill>
              <a:srgbClr val="6BCA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003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B49810-B3FB-1EF5-ED47-A37D89D6AC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650" y="0"/>
            <a:ext cx="12192000" cy="6858000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CF8593-3DFB-E5C4-6FEF-B678AAC90F1A}"/>
              </a:ext>
            </a:extLst>
          </p:cNvPr>
          <p:cNvSpPr txBox="1"/>
          <p:nvPr/>
        </p:nvSpPr>
        <p:spPr>
          <a:xfrm>
            <a:off x="234405" y="1448335"/>
            <a:ext cx="4779529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PRO RATA PRINCIP</a:t>
            </a:r>
            <a:r>
              <a:rPr 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O TAIKYMAS </a:t>
            </a:r>
            <a:endParaRPr lang="lt-LT" sz="2000" b="1">
              <a:solidFill>
                <a:schemeClr val="tx1">
                  <a:lumMod val="65000"/>
                  <a:lumOff val="35000"/>
                </a:schemeClr>
              </a:solidFill>
              <a:latin typeface="Barlow" panose="00000500000000000000" pitchFamily="2" charset="0"/>
            </a:endParaRPr>
          </a:p>
          <a:p>
            <a:endParaRPr lang="lt-LT">
              <a:solidFill>
                <a:schemeClr val="tx1">
                  <a:lumMod val="65000"/>
                  <a:lumOff val="35000"/>
                </a:schemeClr>
              </a:solidFill>
              <a:latin typeface="Barlow" panose="00000500000000000000" pitchFamily="2" charset="0"/>
            </a:endParaRPr>
          </a:p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Barlow" panose="00000500000000000000" pitchFamily="2" charset="0"/>
            </a:endParaRPr>
          </a:p>
          <a:p>
            <a:r>
              <a:rPr lang="lt-LT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Procentinis dydis, kurio apimtyje projektai </a:t>
            </a:r>
          </a:p>
          <a:p>
            <a:r>
              <a:rPr lang="lt-LT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bus plėtojami be ribojimų – </a:t>
            </a:r>
            <a:r>
              <a:rPr 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25,451</a:t>
            </a:r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%</a:t>
            </a:r>
            <a:r>
              <a:rPr lang="lt-LT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 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Barlow" panose="00000500000000000000" pitchFamily="2" charset="0"/>
            </a:endParaRPr>
          </a:p>
        </p:txBody>
      </p:sp>
      <p:sp>
        <p:nvSpPr>
          <p:cNvPr id="17" name="Left Brace 16">
            <a:extLst>
              <a:ext uri="{FF2B5EF4-FFF2-40B4-BE49-F238E27FC236}">
                <a16:creationId xmlns:a16="http://schemas.microsoft.com/office/drawing/2014/main" id="{5DB59735-C743-F1F8-C275-2541A6F263D6}"/>
              </a:ext>
            </a:extLst>
          </p:cNvPr>
          <p:cNvSpPr/>
          <p:nvPr/>
        </p:nvSpPr>
        <p:spPr>
          <a:xfrm rot="5400000">
            <a:off x="7952055" y="961449"/>
            <a:ext cx="432262" cy="2113280"/>
          </a:xfrm>
          <a:prstGeom prst="leftBrace">
            <a:avLst>
              <a:gd name="adj1" fmla="val 8333"/>
              <a:gd name="adj2" fmla="val 495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D72F87-80E3-87C3-6B31-6F4F4355E1C5}"/>
              </a:ext>
            </a:extLst>
          </p:cNvPr>
          <p:cNvSpPr txBox="1"/>
          <p:nvPr/>
        </p:nvSpPr>
        <p:spPr>
          <a:xfrm>
            <a:off x="7702343" y="1396011"/>
            <a:ext cx="1042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</a:rPr>
              <a:t>2 GW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28F3A14-A567-2738-F1B4-98030E1BDD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316651"/>
              </p:ext>
            </p:extLst>
          </p:nvPr>
        </p:nvGraphicFramePr>
        <p:xfrm>
          <a:off x="5415824" y="3382239"/>
          <a:ext cx="5504725" cy="2596774"/>
        </p:xfrm>
        <a:graphic>
          <a:graphicData uri="http://schemas.openxmlformats.org/drawingml/2006/table">
            <a:tbl>
              <a:tblPr/>
              <a:tblGrid>
                <a:gridCol w="436516">
                  <a:extLst>
                    <a:ext uri="{9D8B030D-6E8A-4147-A177-3AD203B41FA5}">
                      <a16:colId xmlns:a16="http://schemas.microsoft.com/office/drawing/2014/main" val="3768121563"/>
                    </a:ext>
                  </a:extLst>
                </a:gridCol>
                <a:gridCol w="3282189">
                  <a:extLst>
                    <a:ext uri="{9D8B030D-6E8A-4147-A177-3AD203B41FA5}">
                      <a16:colId xmlns:a16="http://schemas.microsoft.com/office/drawing/2014/main" val="2884407333"/>
                    </a:ext>
                  </a:extLst>
                </a:gridCol>
                <a:gridCol w="1786020">
                  <a:extLst>
                    <a:ext uri="{9D8B030D-6E8A-4147-A177-3AD203B41FA5}">
                      <a16:colId xmlns:a16="http://schemas.microsoft.com/office/drawing/2014/main" val="804265177"/>
                    </a:ext>
                  </a:extLst>
                </a:gridCol>
              </a:tblGrid>
              <a:tr h="527870"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1.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Išduoti leidimai plėtoti elektros energijos pajėgumus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6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910,54012</a:t>
                      </a:r>
                      <a:r>
                        <a:rPr lang="lt-LT" sz="1600" b="1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50984504"/>
                  </a:ext>
                </a:extLst>
              </a:tr>
              <a:tr h="420417"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2.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lt-LT" sz="1500" b="0" i="0" u="none" strike="noStrike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Išduoti leidimai gaminti elektros energiją</a:t>
                      </a:r>
                      <a:r>
                        <a:rPr lang="lt-LT" sz="1500" b="0" i="0" noProof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6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114,075235</a:t>
                      </a:r>
                      <a:r>
                        <a:rPr lang="lt-LT" sz="1600" b="1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180746"/>
                  </a:ext>
                </a:extLst>
              </a:tr>
              <a:tr h="771502"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3.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Rangovų deklaracijos, kurios pateikiamos elektros tinklų operatoriui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6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0,044</a:t>
                      </a:r>
                      <a:r>
                        <a:rPr lang="lt-LT" sz="1600" b="1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0553733"/>
                  </a:ext>
                </a:extLst>
              </a:tr>
              <a:tr h="649686"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4.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lt-LT" sz="15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Prijungimo sąlygos, išduotos gamintojams, kuriems leidimai nėra reikalingi </a:t>
                      </a:r>
                      <a:r>
                        <a:rPr lang="lt-LT" sz="1500" b="0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lt-LT" sz="1600" b="1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0,0251</a:t>
                      </a:r>
                      <a:r>
                        <a:rPr lang="lt-LT" sz="1600" b="1" i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Barlow"/>
                        </a:rPr>
                        <a:t>​</a:t>
                      </a:r>
                    </a:p>
                  </a:txBody>
                  <a:tcPr marL="75023" marR="75023" marT="37512" marB="3751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678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10316819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F5F3A1D5-4BBE-7E71-9541-01FAE91CD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405" y="65390"/>
            <a:ext cx="10801350" cy="480264"/>
          </a:xfrm>
        </p:spPr>
        <p:txBody>
          <a:bodyPr/>
          <a:lstStyle/>
          <a:p>
            <a:r>
              <a:rPr lang="lt-LT" sz="2400"/>
              <a:t>Prašymų išduoti plėtros leidimus vertinimas</a:t>
            </a:r>
            <a:endParaRPr lang="lt-LT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5BE697C-0218-AE9F-23D3-423E1B76C9BA}"/>
              </a:ext>
            </a:extLst>
          </p:cNvPr>
          <p:cNvGrpSpPr/>
          <p:nvPr/>
        </p:nvGrpSpPr>
        <p:grpSpPr>
          <a:xfrm>
            <a:off x="320480" y="730700"/>
            <a:ext cx="10575396" cy="480265"/>
            <a:chOff x="682625" y="730469"/>
            <a:chExt cx="9271272" cy="480265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E42B17FB-EBD2-EEA2-031D-2147CB015281}"/>
                </a:ext>
              </a:extLst>
            </p:cNvPr>
            <p:cNvGrpSpPr/>
            <p:nvPr/>
          </p:nvGrpSpPr>
          <p:grpSpPr>
            <a:xfrm>
              <a:off x="682625" y="730469"/>
              <a:ext cx="9271272" cy="480265"/>
              <a:chOff x="184972" y="3077969"/>
              <a:chExt cx="5889061" cy="1054947"/>
            </a:xfrm>
          </p:grpSpPr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715FDB1D-F350-EE99-01E4-CEA347E42D5A}"/>
                  </a:ext>
                </a:extLst>
              </p:cNvPr>
              <p:cNvSpPr/>
              <p:nvPr/>
            </p:nvSpPr>
            <p:spPr>
              <a:xfrm>
                <a:off x="184972" y="3077969"/>
                <a:ext cx="5889061" cy="1054947"/>
              </a:xfrm>
              <a:prstGeom prst="roundRect">
                <a:avLst>
                  <a:gd name="adj" fmla="val 1467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  <a:alpha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>
                  <a:latin typeface="Barlow" panose="00000500000000000000" pitchFamily="2" charset="0"/>
                </a:endParaRP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C8AF086-F6AE-DB21-D567-0580EC87C7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5061" y="3340179"/>
                <a:ext cx="0" cy="528178"/>
              </a:xfrm>
              <a:prstGeom prst="line">
                <a:avLst/>
              </a:prstGeom>
              <a:solidFill>
                <a:schemeClr val="bg1">
                  <a:alpha val="0"/>
                </a:schemeClr>
              </a:solidFill>
              <a:ln w="69850" cap="rnd">
                <a:solidFill>
                  <a:srgbClr val="6BCAB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230A67A-EEB8-EBE7-1BC3-596BFBE4E28E}"/>
                  </a:ext>
                </a:extLst>
              </p:cNvPr>
              <p:cNvSpPr txBox="1"/>
              <p:nvPr/>
            </p:nvSpPr>
            <p:spPr>
              <a:xfrm>
                <a:off x="440881" y="3232433"/>
                <a:ext cx="5633152" cy="81127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>
                <a:defPPr>
                  <a:defRPr lang="en-US"/>
                </a:defPPr>
                <a:lvl1pPr>
                  <a:lnSpc>
                    <a:spcPct val="130000"/>
                  </a:lnSpc>
                  <a:spcBef>
                    <a:spcPts val="1200"/>
                  </a:spcBef>
                  <a:defRPr sz="1400">
                    <a:solidFill>
                      <a:schemeClr val="tx2"/>
                    </a:solidFill>
                    <a:ea typeface="Open Sans" panose="020B0606030504020204" pitchFamily="34" charset="0"/>
                    <a:cs typeface="Rubik Light" pitchFamily="2" charset="-79"/>
                  </a:defRPr>
                </a:lvl1pPr>
              </a:lstStyle>
              <a:p>
                <a:pPr algn="ctr"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lt-LT" sz="1600" b="1">
                    <a:effectLst/>
                    <a:latin typeface="Barlow"/>
                    <a:ea typeface="Calibri"/>
                    <a:cs typeface="Rubik Light"/>
                  </a:rPr>
                  <a:t>AIEĮ 13 str. 10 d.: saulės šviesos energijos elektrinių suminė įrengtoji galia negali viršyti</a:t>
                </a:r>
                <a:r>
                  <a:rPr lang="lt-LT" sz="1600">
                    <a:effectLst/>
                    <a:latin typeface="Barlow"/>
                    <a:ea typeface="Calibri"/>
                    <a:cs typeface="Rubik Light"/>
                  </a:rPr>
                  <a:t> </a:t>
                </a:r>
                <a:r>
                  <a:rPr lang="lt-LT" sz="1800" b="1">
                    <a:effectLst/>
                    <a:latin typeface="Barlow"/>
                    <a:ea typeface="Calibri"/>
                    <a:cs typeface="Rubik Light"/>
                  </a:rPr>
                  <a:t>2 GW</a:t>
                </a:r>
                <a:r>
                  <a:rPr lang="lt-LT" sz="1800" b="1">
                    <a:latin typeface="Barlow"/>
                    <a:ea typeface="Calibri"/>
                    <a:cs typeface="Rubik Light"/>
                  </a:rPr>
                  <a:t> </a:t>
                </a:r>
                <a:endParaRPr lang="lt-LT" sz="1600" b="1">
                  <a:effectLst/>
                  <a:latin typeface="Barlow" panose="00000500000000000000" pitchFamily="2" charset="0"/>
                  <a:ea typeface="Calibri" panose="020F0502020204030204" pitchFamily="34" charset="0"/>
                </a:endParaRPr>
              </a:p>
            </p:txBody>
          </p:sp>
        </p:grp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2277345-195E-807A-CE61-9B490F181307}"/>
                </a:ext>
              </a:extLst>
            </p:cNvPr>
            <p:cNvCxnSpPr>
              <a:cxnSpLocks/>
            </p:cNvCxnSpPr>
            <p:nvPr/>
          </p:nvCxnSpPr>
          <p:spPr>
            <a:xfrm>
              <a:off x="9928656" y="858549"/>
              <a:ext cx="0" cy="240453"/>
            </a:xfrm>
            <a:prstGeom prst="line">
              <a:avLst/>
            </a:prstGeom>
            <a:solidFill>
              <a:schemeClr val="bg1">
                <a:alpha val="0"/>
              </a:schemeClr>
            </a:solidFill>
            <a:ln w="69850" cap="rnd">
              <a:solidFill>
                <a:srgbClr val="6BCA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E26898C-4400-B786-A16B-3E3636C59787}"/>
              </a:ext>
            </a:extLst>
          </p:cNvPr>
          <p:cNvGrpSpPr/>
          <p:nvPr/>
        </p:nvGrpSpPr>
        <p:grpSpPr>
          <a:xfrm>
            <a:off x="5369561" y="2345067"/>
            <a:ext cx="2696753" cy="708766"/>
            <a:chOff x="2647407" y="4898569"/>
            <a:chExt cx="2696753" cy="708766"/>
          </a:xfrm>
          <a:solidFill>
            <a:srgbClr val="6BCABA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D6F02C22-E3AE-4207-10CD-6BF96FD88935}"/>
                </a:ext>
              </a:extLst>
            </p:cNvPr>
            <p:cNvSpPr/>
            <p:nvPr/>
          </p:nvSpPr>
          <p:spPr>
            <a:xfrm>
              <a:off x="2647407" y="4898569"/>
              <a:ext cx="2696753" cy="708766"/>
            </a:xfrm>
            <a:prstGeom prst="roundRect">
              <a:avLst>
                <a:gd name="adj" fmla="val 14673"/>
              </a:avLst>
            </a:prstGeom>
            <a:grpFill/>
            <a:ln w="63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E4E8A06-412F-F2CC-91AA-8D3B27F8CB38}"/>
                </a:ext>
              </a:extLst>
            </p:cNvPr>
            <p:cNvSpPr txBox="1"/>
            <p:nvPr/>
          </p:nvSpPr>
          <p:spPr>
            <a:xfrm>
              <a:off x="2769327" y="4915987"/>
              <a:ext cx="2358298" cy="677108"/>
            </a:xfrm>
            <a:prstGeom prst="rect">
              <a:avLst/>
            </a:prstGeom>
            <a:grp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lt-LT">
                  <a:solidFill>
                    <a:schemeClr val="bg1"/>
                  </a:solidFill>
                  <a:latin typeface="Barlow"/>
                </a:rPr>
                <a:t>Laisvi pajėgumai </a:t>
              </a:r>
              <a:endParaRPr lang="en-US">
                <a:solidFill>
                  <a:schemeClr val="bg1"/>
                </a:solidFill>
                <a:latin typeface="Barlow" panose="00000500000000000000" pitchFamily="2" charset="0"/>
              </a:endParaRPr>
            </a:p>
            <a:p>
              <a:pPr algn="ctr"/>
              <a:r>
                <a:rPr lang="en-US" sz="2000" b="1">
                  <a:solidFill>
                    <a:schemeClr val="bg1"/>
                  </a:solidFill>
                  <a:latin typeface="Barlow"/>
                </a:rPr>
                <a:t>975,316</a:t>
              </a:r>
              <a:r>
                <a:rPr lang="en-US">
                  <a:solidFill>
                    <a:schemeClr val="bg1"/>
                  </a:solidFill>
                  <a:latin typeface="Barlow"/>
                </a:rPr>
                <a:t> MW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C7DA212-0D6A-8C75-34C4-21614CE96BCE}"/>
              </a:ext>
            </a:extLst>
          </p:cNvPr>
          <p:cNvGrpSpPr/>
          <p:nvPr/>
        </p:nvGrpSpPr>
        <p:grpSpPr>
          <a:xfrm>
            <a:off x="8223796" y="2319192"/>
            <a:ext cx="2696753" cy="708766"/>
            <a:chOff x="2647408" y="5946615"/>
            <a:chExt cx="2696753" cy="70876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D5B613E0-B63A-4CA6-C9B4-9FDF5E830925}"/>
                </a:ext>
              </a:extLst>
            </p:cNvPr>
            <p:cNvSpPr/>
            <p:nvPr/>
          </p:nvSpPr>
          <p:spPr>
            <a:xfrm>
              <a:off x="2672081" y="5946615"/>
              <a:ext cx="2672080" cy="708766"/>
            </a:xfrm>
            <a:prstGeom prst="roundRect">
              <a:avLst>
                <a:gd name="adj" fmla="val 14673"/>
              </a:avLst>
            </a:prstGeom>
            <a:solidFill>
              <a:srgbClr val="C16784"/>
            </a:solidFill>
            <a:ln w="63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1A5B5B8-5747-93E6-0877-9BB576DCC648}"/>
                </a:ext>
              </a:extLst>
            </p:cNvPr>
            <p:cNvSpPr txBox="1"/>
            <p:nvPr/>
          </p:nvSpPr>
          <p:spPr>
            <a:xfrm>
              <a:off x="2647408" y="5946615"/>
              <a:ext cx="2672080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lt-LT">
                  <a:solidFill>
                    <a:schemeClr val="bg1"/>
                  </a:solidFill>
                  <a:latin typeface="Barlow"/>
                </a:rPr>
                <a:t>Rezervuoti pajėgumai </a:t>
              </a:r>
              <a:endParaRPr lang="en-US">
                <a:solidFill>
                  <a:schemeClr val="bg1"/>
                </a:solidFill>
                <a:latin typeface="Barlow" panose="00000500000000000000" pitchFamily="2" charset="0"/>
              </a:endParaRPr>
            </a:p>
            <a:p>
              <a:pPr algn="ctr"/>
              <a:r>
                <a:rPr lang="en-US" b="1">
                  <a:solidFill>
                    <a:schemeClr val="bg1"/>
                  </a:solidFill>
                  <a:latin typeface="Barlow"/>
                </a:rPr>
                <a:t>1024,684</a:t>
              </a:r>
              <a:r>
                <a:rPr lang="en-US">
                  <a:solidFill>
                    <a:schemeClr val="bg1"/>
                  </a:solidFill>
                  <a:latin typeface="Barlow"/>
                </a:rPr>
                <a:t> MW</a:t>
              </a:r>
            </a:p>
          </p:txBody>
        </p:sp>
      </p:grp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862AC166-6039-C1A5-98C0-2CA4F2A37B2A}"/>
              </a:ext>
            </a:extLst>
          </p:cNvPr>
          <p:cNvSpPr/>
          <p:nvPr/>
        </p:nvSpPr>
        <p:spPr>
          <a:xfrm rot="5400000">
            <a:off x="9623375" y="3091063"/>
            <a:ext cx="167829" cy="245561"/>
          </a:xfrm>
          <a:custGeom>
            <a:avLst/>
            <a:gdLst>
              <a:gd name="connsiteX0" fmla="*/ 2678430 w 2753182"/>
              <a:gd name="connsiteY0" fmla="*/ 2160308 h 4686338"/>
              <a:gd name="connsiteX1" fmla="*/ 592950 w 2753182"/>
              <a:gd name="connsiteY1" fmla="*/ 74867 h 4686338"/>
              <a:gd name="connsiteX2" fmla="*/ 411671 w 2753182"/>
              <a:gd name="connsiteY2" fmla="*/ 0 h 4686338"/>
              <a:gd name="connsiteX3" fmla="*/ 230391 w 2753182"/>
              <a:gd name="connsiteY3" fmla="*/ 74867 h 4686338"/>
              <a:gd name="connsiteX4" fmla="*/ 76810 w 2753182"/>
              <a:gd name="connsiteY4" fmla="*/ 228410 h 4686338"/>
              <a:gd name="connsiteX5" fmla="*/ 76810 w 2753182"/>
              <a:gd name="connsiteY5" fmla="*/ 590969 h 4686338"/>
              <a:gd name="connsiteX6" fmla="*/ 1828038 w 2753182"/>
              <a:gd name="connsiteY6" fmla="*/ 2342198 h 4686338"/>
              <a:gd name="connsiteX7" fmla="*/ 74867 w 2753182"/>
              <a:gd name="connsiteY7" fmla="*/ 4095369 h 4686338"/>
              <a:gd name="connsiteX8" fmla="*/ 0 w 2753182"/>
              <a:gd name="connsiteY8" fmla="*/ 4276611 h 4686338"/>
              <a:gd name="connsiteX9" fmla="*/ 74867 w 2753182"/>
              <a:gd name="connsiteY9" fmla="*/ 4457967 h 4686338"/>
              <a:gd name="connsiteX10" fmla="*/ 228448 w 2753182"/>
              <a:gd name="connsiteY10" fmla="*/ 4611472 h 4686338"/>
              <a:gd name="connsiteX11" fmla="*/ 409727 w 2753182"/>
              <a:gd name="connsiteY11" fmla="*/ 4686338 h 4686338"/>
              <a:gd name="connsiteX12" fmla="*/ 591007 w 2753182"/>
              <a:gd name="connsiteY12" fmla="*/ 4611472 h 4686338"/>
              <a:gd name="connsiteX13" fmla="*/ 2678430 w 2753182"/>
              <a:gd name="connsiteY13" fmla="*/ 2524125 h 4686338"/>
              <a:gd name="connsiteX14" fmla="*/ 2753182 w 2753182"/>
              <a:gd name="connsiteY14" fmla="*/ 2342312 h 4686338"/>
              <a:gd name="connsiteX15" fmla="*/ 2678430 w 2753182"/>
              <a:gd name="connsiteY15" fmla="*/ 2160308 h 468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3182" h="4686338">
                <a:moveTo>
                  <a:pt x="2678430" y="2160308"/>
                </a:moveTo>
                <a:lnTo>
                  <a:pt x="592950" y="74867"/>
                </a:lnTo>
                <a:cubicBezTo>
                  <a:pt x="544716" y="26594"/>
                  <a:pt x="480327" y="0"/>
                  <a:pt x="411671" y="0"/>
                </a:cubicBezTo>
                <a:cubicBezTo>
                  <a:pt x="343014" y="0"/>
                  <a:pt x="278625" y="26594"/>
                  <a:pt x="230391" y="74867"/>
                </a:cubicBezTo>
                <a:lnTo>
                  <a:pt x="76810" y="228410"/>
                </a:lnTo>
                <a:cubicBezTo>
                  <a:pt x="-23127" y="328460"/>
                  <a:pt x="-23127" y="491071"/>
                  <a:pt x="76810" y="590969"/>
                </a:cubicBezTo>
                <a:lnTo>
                  <a:pt x="1828038" y="2342198"/>
                </a:lnTo>
                <a:lnTo>
                  <a:pt x="74867" y="4095369"/>
                </a:lnTo>
                <a:cubicBezTo>
                  <a:pt x="26632" y="4143642"/>
                  <a:pt x="0" y="4207993"/>
                  <a:pt x="0" y="4276611"/>
                </a:cubicBezTo>
                <a:cubicBezTo>
                  <a:pt x="0" y="4345305"/>
                  <a:pt x="26632" y="4409656"/>
                  <a:pt x="74867" y="4457967"/>
                </a:cubicBezTo>
                <a:lnTo>
                  <a:pt x="228448" y="4611472"/>
                </a:lnTo>
                <a:cubicBezTo>
                  <a:pt x="276720" y="4659745"/>
                  <a:pt x="341071" y="4686338"/>
                  <a:pt x="409727" y="4686338"/>
                </a:cubicBezTo>
                <a:cubicBezTo>
                  <a:pt x="478384" y="4686338"/>
                  <a:pt x="542773" y="4659745"/>
                  <a:pt x="591007" y="4611472"/>
                </a:cubicBezTo>
                <a:lnTo>
                  <a:pt x="2678430" y="2524125"/>
                </a:lnTo>
                <a:cubicBezTo>
                  <a:pt x="2726779" y="2475700"/>
                  <a:pt x="2753335" y="2411044"/>
                  <a:pt x="2753182" y="2342312"/>
                </a:cubicBezTo>
                <a:cubicBezTo>
                  <a:pt x="2753335" y="2273313"/>
                  <a:pt x="2726779" y="2208695"/>
                  <a:pt x="2678430" y="2160308"/>
                </a:cubicBezTo>
                <a:close/>
              </a:path>
            </a:pathLst>
          </a:custGeom>
          <a:solidFill>
            <a:srgbClr val="C1678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>
              <a:latin typeface="Barlow" panose="00000500000000000000" pitchFamily="2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E3B589D-6D87-B9F9-7CDD-E5021CAB4A47}"/>
              </a:ext>
            </a:extLst>
          </p:cNvPr>
          <p:cNvGrpSpPr/>
          <p:nvPr/>
        </p:nvGrpSpPr>
        <p:grpSpPr>
          <a:xfrm>
            <a:off x="257551" y="3382239"/>
            <a:ext cx="1437394" cy="708766"/>
            <a:chOff x="2647407" y="4898569"/>
            <a:chExt cx="2784856" cy="708766"/>
          </a:xfrm>
          <a:solidFill>
            <a:srgbClr val="6BCABA"/>
          </a:solidFill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DA194EFE-70BC-0653-6FE0-04AAEB3634EC}"/>
                </a:ext>
              </a:extLst>
            </p:cNvPr>
            <p:cNvSpPr/>
            <p:nvPr/>
          </p:nvSpPr>
          <p:spPr>
            <a:xfrm>
              <a:off x="2647407" y="4898569"/>
              <a:ext cx="2696753" cy="708766"/>
            </a:xfrm>
            <a:prstGeom prst="roundRect">
              <a:avLst>
                <a:gd name="adj" fmla="val 14673"/>
              </a:avLst>
            </a:prstGeom>
            <a:grpFill/>
            <a:ln w="63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DAD376A-728E-E9E4-43C8-BE7655FD9E1C}"/>
                </a:ext>
              </a:extLst>
            </p:cNvPr>
            <p:cNvSpPr txBox="1"/>
            <p:nvPr/>
          </p:nvSpPr>
          <p:spPr>
            <a:xfrm>
              <a:off x="2769328" y="4903892"/>
              <a:ext cx="2662935" cy="646331"/>
            </a:xfrm>
            <a:prstGeom prst="rect">
              <a:avLst/>
            </a:prstGeom>
            <a:grp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lt-LT">
                  <a:solidFill>
                    <a:schemeClr val="bg1"/>
                  </a:solidFill>
                  <a:latin typeface="Barlow"/>
                </a:rPr>
                <a:t>Be ribojimų</a:t>
              </a:r>
            </a:p>
            <a:p>
              <a:r>
                <a:rPr lang="lt-LT" b="1">
                  <a:solidFill>
                    <a:schemeClr val="bg1"/>
                  </a:solidFill>
                  <a:latin typeface="Barlow"/>
                </a:rPr>
                <a:t>975,318 MW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4ECCD51-575B-8EB1-310D-4324B3C10769}"/>
              </a:ext>
            </a:extLst>
          </p:cNvPr>
          <p:cNvGrpSpPr/>
          <p:nvPr/>
        </p:nvGrpSpPr>
        <p:grpSpPr>
          <a:xfrm>
            <a:off x="1684760" y="3382239"/>
            <a:ext cx="3083830" cy="708766"/>
            <a:chOff x="2670454" y="5946615"/>
            <a:chExt cx="2673707" cy="708766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2C20B3F4-355F-85CC-2931-AB9A4D7C8D4F}"/>
                </a:ext>
              </a:extLst>
            </p:cNvPr>
            <p:cNvSpPr/>
            <p:nvPr/>
          </p:nvSpPr>
          <p:spPr>
            <a:xfrm>
              <a:off x="2672081" y="5946615"/>
              <a:ext cx="2672080" cy="708766"/>
            </a:xfrm>
            <a:prstGeom prst="roundRect">
              <a:avLst>
                <a:gd name="adj" fmla="val 14673"/>
              </a:avLst>
            </a:prstGeom>
            <a:solidFill>
              <a:srgbClr val="C16784"/>
            </a:solidFill>
            <a:ln w="63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Barlow" panose="00000500000000000000" pitchFamily="2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03416D7-B9F6-4CA2-97CD-309C33B16FF3}"/>
                </a:ext>
              </a:extLst>
            </p:cNvPr>
            <p:cNvSpPr txBox="1"/>
            <p:nvPr/>
          </p:nvSpPr>
          <p:spPr>
            <a:xfrm>
              <a:off x="2670454" y="5946615"/>
              <a:ext cx="2672080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lt-LT">
                  <a:solidFill>
                    <a:schemeClr val="bg1"/>
                  </a:solidFill>
                  <a:latin typeface="Barlow"/>
                </a:rPr>
                <a:t>Operatorių taikomi ribojimai, kaupimo įrenginiai </a:t>
              </a:r>
              <a:r>
                <a:rPr lang="lt-LT" b="1">
                  <a:solidFill>
                    <a:schemeClr val="bg1"/>
                  </a:solidFill>
                  <a:latin typeface="Barlow"/>
                </a:rPr>
                <a:t>2 856,684</a:t>
              </a:r>
              <a:endParaRPr lang="en-US" b="1">
                <a:solidFill>
                  <a:schemeClr val="bg1"/>
                </a:solidFill>
                <a:latin typeface="Barlow" panose="00000500000000000000" pitchFamily="2" charset="0"/>
              </a:endParaRPr>
            </a:p>
          </p:txBody>
        </p:sp>
      </p:grpSp>
      <p:sp>
        <p:nvSpPr>
          <p:cNvPr id="4" name="Left Brace 3">
            <a:extLst>
              <a:ext uri="{FF2B5EF4-FFF2-40B4-BE49-F238E27FC236}">
                <a16:creationId xmlns:a16="http://schemas.microsoft.com/office/drawing/2014/main" id="{1F3CB1D9-9D77-1C3D-CEBF-94804A79F269}"/>
              </a:ext>
            </a:extLst>
          </p:cNvPr>
          <p:cNvSpPr/>
          <p:nvPr/>
        </p:nvSpPr>
        <p:spPr>
          <a:xfrm rot="-5400000">
            <a:off x="1928626" y="3453067"/>
            <a:ext cx="432262" cy="2113280"/>
          </a:xfrm>
          <a:prstGeom prst="leftBrace">
            <a:avLst>
              <a:gd name="adj1" fmla="val 8333"/>
              <a:gd name="adj2" fmla="val 495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F0A9D8-336A-DBDF-6AE6-BB5578FA5374}"/>
              </a:ext>
            </a:extLst>
          </p:cNvPr>
          <p:cNvSpPr txBox="1"/>
          <p:nvPr/>
        </p:nvSpPr>
        <p:spPr>
          <a:xfrm>
            <a:off x="235857" y="4789714"/>
            <a:ext cx="498323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lt-LT" sz="2000" b="1">
                <a:solidFill>
                  <a:schemeClr val="tx1">
                    <a:lumMod val="65000"/>
                    <a:lumOff val="35000"/>
                  </a:schemeClr>
                </a:solidFill>
                <a:latin typeface="Barlow"/>
              </a:rPr>
              <a:t>39</a:t>
            </a:r>
            <a:r>
              <a:rPr lang="lt-LT" b="1">
                <a:solidFill>
                  <a:schemeClr val="tx1">
                    <a:lumMod val="65000"/>
                    <a:lumOff val="35000"/>
                  </a:schemeClr>
                </a:solidFill>
                <a:latin typeface="Barlow"/>
              </a:rPr>
              <a:t> prašymuose (atitikę reikalavimus) nurodyta bendra instaliuota galia</a:t>
            </a:r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Barlow"/>
              </a:rPr>
              <a:t> - </a:t>
            </a:r>
            <a:r>
              <a:rPr 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Barlow"/>
                <a:ea typeface="+mn-lt"/>
                <a:cs typeface="+mn-lt"/>
              </a:rPr>
              <a:t>3, 832</a:t>
            </a:r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Barlow"/>
                <a:ea typeface="+mn-lt"/>
                <a:cs typeface="+mn-lt"/>
              </a:rPr>
              <a:t> GW</a:t>
            </a:r>
            <a:endParaRPr lang="en-US" b="1">
              <a:solidFill>
                <a:schemeClr val="tx1">
                  <a:lumMod val="65000"/>
                  <a:lumOff val="35000"/>
                </a:schemeClr>
              </a:solidFill>
              <a:latin typeface="Barlow"/>
            </a:endParaRPr>
          </a:p>
        </p:txBody>
      </p:sp>
    </p:spTree>
    <p:extLst>
      <p:ext uri="{BB962C8B-B14F-4D97-AF65-F5344CB8AC3E}">
        <p14:creationId xmlns:p14="http://schemas.microsoft.com/office/powerpoint/2010/main" val="3151566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5FA340A-76D8-4D8E-827E-302B60F902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/>
              <a:t>AČIŪ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970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66666"/>
      </a:accent1>
      <a:accent2>
        <a:srgbClr val="6BCABA"/>
      </a:accent2>
      <a:accent3>
        <a:srgbClr val="C16784"/>
      </a:accent3>
      <a:accent4>
        <a:srgbClr val="002D72"/>
      </a:accent4>
      <a:accent5>
        <a:srgbClr val="E8C7D2"/>
      </a:accent5>
      <a:accent6>
        <a:srgbClr val="C3E9E3"/>
      </a:accent6>
      <a:hlink>
        <a:srgbClr val="F7D284"/>
      </a:hlink>
      <a:folHlink>
        <a:srgbClr val="B7B8C3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34DAFD-A396-471C-A182-A1E12BE01817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733ab2ae-f678-4e53-b8a8-a377fbac0007"/>
    <ds:schemaRef ds:uri="929ae002-f2c2-4d62-ad46-361651e1f0d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2FF5D38-0E58-4430-9AEE-F5E30BF7AE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686AEC-0555-4790-9ABC-CACC14C2FAF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488</Words>
  <Application>Microsoft Office PowerPoint</Application>
  <PresentationFormat>Plačiaekranė</PresentationFormat>
  <Paragraphs>90</Paragraphs>
  <Slides>6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6</vt:i4>
      </vt:variant>
    </vt:vector>
  </HeadingPairs>
  <TitlesOfParts>
    <vt:vector size="14" baseType="lpstr">
      <vt:lpstr>MS PGothic</vt:lpstr>
      <vt:lpstr>Arial</vt:lpstr>
      <vt:lpstr>Barlow</vt:lpstr>
      <vt:lpstr>Calibri</vt:lpstr>
      <vt:lpstr>Corbel</vt:lpstr>
      <vt:lpstr>Open Sans</vt:lpstr>
      <vt:lpstr>Rubik Light</vt:lpstr>
      <vt:lpstr>Office Theme</vt:lpstr>
      <vt:lpstr>        Valstybinė energetikos reguliavimo taryba  ATSINAUJINANČIŲ IŠTEKLIŲ ENERGETIKOS ĮSTATYMO 13 STR. 10 D. ĮGYVENDINIMAS   </vt:lpstr>
      <vt:lpstr> AIEĮ 13 STR. 10 D. ĮGYVENDINIMAS – VERT VEIKSMAI</vt:lpstr>
      <vt:lpstr>Tarybos veiksmai</vt:lpstr>
      <vt:lpstr>Prašymų nagrinėjimas</vt:lpstr>
      <vt:lpstr>Prašymų išduoti plėtros leidimus vertinimas</vt:lpstr>
      <vt:lpstr>AČIŪ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VERT prezentacija</dc:title>
  <dc:creator>Lukas Ruskys</dc:creator>
  <cp:lastModifiedBy>BĖČIŪTĖ Rūta</cp:lastModifiedBy>
  <cp:revision>24</cp:revision>
  <cp:lastPrinted>2021-12-07T10:50:02Z</cp:lastPrinted>
  <dcterms:created xsi:type="dcterms:W3CDTF">2019-07-05T08:14:49Z</dcterms:created>
  <dcterms:modified xsi:type="dcterms:W3CDTF">2023-03-21T12:47:10Z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</Properties>
</file>