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74" r:id="rId2"/>
    <p:sldId id="295" r:id="rId3"/>
    <p:sldId id="286" r:id="rId4"/>
    <p:sldId id="329" r:id="rId5"/>
    <p:sldId id="330" r:id="rId6"/>
    <p:sldId id="331" r:id="rId7"/>
    <p:sldId id="332" r:id="rId8"/>
    <p:sldId id="333" r:id="rId9"/>
    <p:sldId id="309" r:id="rId10"/>
    <p:sldId id="327" r:id="rId11"/>
    <p:sldId id="32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2E3EE"/>
    <a:srgbClr val="006600"/>
    <a:srgbClr val="993300"/>
    <a:srgbClr val="66FF99"/>
    <a:srgbClr val="C7DDD6"/>
    <a:srgbClr val="00A5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952" autoAdjust="0"/>
    <p:restoredTop sz="66397" autoAdjust="0"/>
  </p:normalViewPr>
  <p:slideViewPr>
    <p:cSldViewPr snapToGrid="0" snapToObjects="1">
      <p:cViewPr varScale="1">
        <p:scale>
          <a:sx n="41" d="100"/>
          <a:sy n="41" d="100"/>
        </p:scale>
        <p:origin x="32" y="8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Relationship Id="rId22" Type="http://schemas.openxmlformats.org/officeDocument/2006/relationships/customXml" Target="../customXml/item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lanta Navickaitė" userId="3a74b0619007ba38" providerId="LiveId" clId="{8F73542C-A561-458C-81F0-6897E019A3BF}"/>
    <pc:docChg chg="delSld modSld">
      <pc:chgData name="Jolanta Navickaitė" userId="3a74b0619007ba38" providerId="LiveId" clId="{8F73542C-A561-458C-81F0-6897E019A3BF}" dt="2022-10-07T05:41:03.286" v="16" actId="47"/>
      <pc:docMkLst>
        <pc:docMk/>
      </pc:docMkLst>
      <pc:sldChg chg="modSp mod modNotesTx">
        <pc:chgData name="Jolanta Navickaitė" userId="3a74b0619007ba38" providerId="LiveId" clId="{8F73542C-A561-458C-81F0-6897E019A3BF}" dt="2022-10-07T05:40:32.513" v="11" actId="20577"/>
        <pc:sldMkLst>
          <pc:docMk/>
          <pc:sldMk cId="1864542418" sldId="274"/>
        </pc:sldMkLst>
        <pc:spChg chg="mod">
          <ac:chgData name="Jolanta Navickaitė" userId="3a74b0619007ba38" providerId="LiveId" clId="{8F73542C-A561-458C-81F0-6897E019A3BF}" dt="2022-10-07T05:40:32.513" v="11" actId="20577"/>
          <ac:spMkLst>
            <pc:docMk/>
            <pc:sldMk cId="1864542418" sldId="274"/>
            <ac:spMk id="4" creationId="{52E61024-E315-304B-9AB4-A22CE968288F}"/>
          </ac:spMkLst>
        </pc:spChg>
      </pc:sldChg>
      <pc:sldChg chg="modNotesTx">
        <pc:chgData name="Jolanta Navickaitė" userId="3a74b0619007ba38" providerId="LiveId" clId="{8F73542C-A561-458C-81F0-6897E019A3BF}" dt="2022-10-07T05:40:45.496" v="13" actId="6549"/>
        <pc:sldMkLst>
          <pc:docMk/>
          <pc:sldMk cId="1711248987" sldId="295"/>
        </pc:sldMkLst>
      </pc:sldChg>
      <pc:sldChg chg="del">
        <pc:chgData name="Jolanta Navickaitė" userId="3a74b0619007ba38" providerId="LiveId" clId="{8F73542C-A561-458C-81F0-6897E019A3BF}" dt="2022-10-07T05:40:42.080" v="12" actId="47"/>
        <pc:sldMkLst>
          <pc:docMk/>
          <pc:sldMk cId="2267311566" sldId="296"/>
        </pc:sldMkLst>
      </pc:sldChg>
      <pc:sldChg chg="modNotesTx">
        <pc:chgData name="Jolanta Navickaitė" userId="3a74b0619007ba38" providerId="LiveId" clId="{8F73542C-A561-458C-81F0-6897E019A3BF}" dt="2022-10-07T05:40:57.563" v="15" actId="6549"/>
        <pc:sldMkLst>
          <pc:docMk/>
          <pc:sldMk cId="3145610132" sldId="309"/>
        </pc:sldMkLst>
      </pc:sldChg>
      <pc:sldChg chg="modNotesTx">
        <pc:chgData name="Jolanta Navickaitė" userId="3a74b0619007ba38" providerId="LiveId" clId="{8F73542C-A561-458C-81F0-6897E019A3BF}" dt="2022-10-07T05:40:54.679" v="14" actId="6549"/>
        <pc:sldMkLst>
          <pc:docMk/>
          <pc:sldMk cId="2737290134" sldId="333"/>
        </pc:sldMkLst>
      </pc:sldChg>
      <pc:sldChg chg="del">
        <pc:chgData name="Jolanta Navickaitė" userId="3a74b0619007ba38" providerId="LiveId" clId="{8F73542C-A561-458C-81F0-6897E019A3BF}" dt="2022-10-07T05:41:03.286" v="16" actId="47"/>
        <pc:sldMkLst>
          <pc:docMk/>
          <pc:sldMk cId="3719721218" sldId="334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Skaičius</c:v>
                </c:pt>
              </c:strCache>
            </c:strRef>
          </c:tx>
          <c:spPr>
            <a:ln w="571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dPt>
            <c:idx val="0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1-D3BC-B841-BFF9-A444D539746D}"/>
              </c:ext>
            </c:extLst>
          </c:dPt>
          <c:dPt>
            <c:idx val="1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3-D3BC-B841-BFF9-A444D539746D}"/>
              </c:ext>
            </c:extLst>
          </c:dPt>
          <c:dPt>
            <c:idx val="2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5-D3BC-B841-BFF9-A444D539746D}"/>
              </c:ext>
            </c:extLst>
          </c:dPt>
          <c:dPt>
            <c:idx val="3"/>
            <c:marker>
              <c:symbol val="none"/>
            </c:marker>
            <c:bubble3D val="0"/>
            <c:extLst>
              <c:ext xmlns:c16="http://schemas.microsoft.com/office/drawing/2014/chart" uri="{C3380CC4-5D6E-409C-BE32-E72D297353CC}">
                <c16:uniqueId val="{00000007-D3BC-B841-BFF9-A444D539746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67</c:v>
                </c:pt>
                <c:pt idx="1">
                  <c:v>89</c:v>
                </c:pt>
                <c:pt idx="2">
                  <c:v>413</c:v>
                </c:pt>
                <c:pt idx="3">
                  <c:v>626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D3BC-B841-BFF9-A444D53974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6513136"/>
        <c:axId val="174986464"/>
      </c:lineChart>
      <c:valAx>
        <c:axId val="1749864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76513136"/>
        <c:crosses val="autoZero"/>
        <c:crossBetween val="between"/>
      </c:valAx>
      <c:catAx>
        <c:axId val="176513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749864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lt-L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Sheet1!$C$49</c:f>
              <c:strCache>
                <c:ptCount val="1"/>
                <c:pt idx="0">
                  <c:v>Šalyje (60)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Sheet1!$B$50:$B$53</c:f>
              <c:strCache>
                <c:ptCount val="4"/>
                <c:pt idx="0">
                  <c:v>Taip, tikrai yra</c:v>
                </c:pt>
                <c:pt idx="1">
                  <c:v>Ko gero, yra</c:v>
                </c:pt>
                <c:pt idx="2">
                  <c:v>Ko gero, nėra</c:v>
                </c:pt>
                <c:pt idx="3">
                  <c:v>Ne, tikrai nėra</c:v>
                </c:pt>
              </c:strCache>
            </c:strRef>
          </c:cat>
          <c:val>
            <c:numRef>
              <c:f>Sheet1!$C$50:$C$53</c:f>
              <c:numCache>
                <c:formatCode>General</c:formatCode>
                <c:ptCount val="4"/>
                <c:pt idx="0">
                  <c:v>13</c:v>
                </c:pt>
                <c:pt idx="1">
                  <c:v>12</c:v>
                </c:pt>
                <c:pt idx="2">
                  <c:v>14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F9-459F-ABCF-3B2A94105654}"/>
            </c:ext>
          </c:extLst>
        </c:ser>
        <c:ser>
          <c:idx val="1"/>
          <c:order val="1"/>
          <c:tx>
            <c:strRef>
              <c:f>Sheet1!$D$49</c:f>
              <c:strCache>
                <c:ptCount val="1"/>
                <c:pt idx="0">
                  <c:v>Miestų savivaldybėse (6)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Sheet1!$B$50:$B$53</c:f>
              <c:strCache>
                <c:ptCount val="4"/>
                <c:pt idx="0">
                  <c:v>Taip, tikrai yra</c:v>
                </c:pt>
                <c:pt idx="1">
                  <c:v>Ko gero, yra</c:v>
                </c:pt>
                <c:pt idx="2">
                  <c:v>Ko gero, nėra</c:v>
                </c:pt>
                <c:pt idx="3">
                  <c:v>Ne, tikrai nėra</c:v>
                </c:pt>
              </c:strCache>
            </c:strRef>
          </c:cat>
          <c:val>
            <c:numRef>
              <c:f>Sheet1!$D$50:$D$53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2F9-459F-ABCF-3B2A94105654}"/>
            </c:ext>
          </c:extLst>
        </c:ser>
        <c:ser>
          <c:idx val="2"/>
          <c:order val="2"/>
          <c:tx>
            <c:strRef>
              <c:f>Sheet1!$E$49</c:f>
              <c:strCache>
                <c:ptCount val="1"/>
                <c:pt idx="0">
                  <c:v>Žiedinėse savivaldybėse (6)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Sheet1!$B$50:$B$53</c:f>
              <c:strCache>
                <c:ptCount val="4"/>
                <c:pt idx="0">
                  <c:v>Taip, tikrai yra</c:v>
                </c:pt>
                <c:pt idx="1">
                  <c:v>Ko gero, yra</c:v>
                </c:pt>
                <c:pt idx="2">
                  <c:v>Ko gero, nėra</c:v>
                </c:pt>
                <c:pt idx="3">
                  <c:v>Ne, tikrai nėra</c:v>
                </c:pt>
              </c:strCache>
            </c:strRef>
          </c:cat>
          <c:val>
            <c:numRef>
              <c:f>Sheet1!$E$50:$E$53</c:f>
              <c:numCache>
                <c:formatCode>General</c:formatCode>
                <c:ptCount val="4"/>
                <c:pt idx="1">
                  <c:v>1</c:v>
                </c:pt>
                <c:pt idx="2">
                  <c:v>1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2F9-459F-ABCF-3B2A94105654}"/>
            </c:ext>
          </c:extLst>
        </c:ser>
        <c:ser>
          <c:idx val="3"/>
          <c:order val="3"/>
          <c:tx>
            <c:strRef>
              <c:f>Sheet1!$F$49</c:f>
              <c:strCache>
                <c:ptCount val="1"/>
                <c:pt idx="0">
                  <c:v>Didž. kaimiškose savivaldybėse (31)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Sheet1!$B$50:$B$53</c:f>
              <c:strCache>
                <c:ptCount val="4"/>
                <c:pt idx="0">
                  <c:v>Taip, tikrai yra</c:v>
                </c:pt>
                <c:pt idx="1">
                  <c:v>Ko gero, yra</c:v>
                </c:pt>
                <c:pt idx="2">
                  <c:v>Ko gero, nėra</c:v>
                </c:pt>
                <c:pt idx="3">
                  <c:v>Ne, tikrai nėra</c:v>
                </c:pt>
              </c:strCache>
            </c:strRef>
          </c:cat>
          <c:val>
            <c:numRef>
              <c:f>Sheet1!$F$50:$F$53</c:f>
              <c:numCache>
                <c:formatCode>General</c:formatCode>
                <c:ptCount val="4"/>
                <c:pt idx="0">
                  <c:v>7</c:v>
                </c:pt>
                <c:pt idx="1">
                  <c:v>6</c:v>
                </c:pt>
                <c:pt idx="2">
                  <c:v>7</c:v>
                </c:pt>
                <c:pt idx="3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2F9-459F-ABCF-3B2A94105654}"/>
            </c:ext>
          </c:extLst>
        </c:ser>
        <c:ser>
          <c:idx val="4"/>
          <c:order val="4"/>
          <c:tx>
            <c:strRef>
              <c:f>Sheet1!$G$49</c:f>
              <c:strCache>
                <c:ptCount val="1"/>
                <c:pt idx="0">
                  <c:v>Mažosiose savivaldybėse (17)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lt-L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Sheet1!$B$50:$B$53</c:f>
              <c:strCache>
                <c:ptCount val="4"/>
                <c:pt idx="0">
                  <c:v>Taip, tikrai yra</c:v>
                </c:pt>
                <c:pt idx="1">
                  <c:v>Ko gero, yra</c:v>
                </c:pt>
                <c:pt idx="2">
                  <c:v>Ko gero, nėra</c:v>
                </c:pt>
                <c:pt idx="3">
                  <c:v>Ne, tikrai nėra</c:v>
                </c:pt>
              </c:strCache>
            </c:strRef>
          </c:cat>
          <c:val>
            <c:numRef>
              <c:f>Sheet1!$G$50:$G$53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5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2F9-459F-ABCF-3B2A941056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66110575"/>
        <c:axId val="1966115567"/>
      </c:barChart>
      <c:catAx>
        <c:axId val="196611057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966115567"/>
        <c:crosses val="autoZero"/>
        <c:auto val="1"/>
        <c:lblAlgn val="ctr"/>
        <c:lblOffset val="100"/>
        <c:noMultiLvlLbl val="0"/>
      </c:catAx>
      <c:valAx>
        <c:axId val="1966115567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lt-LT"/>
          </a:p>
        </c:txPr>
        <c:crossAx val="196611057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lt-L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lt-LT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6"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0254EA-A457-4F45-9920-EDFD4B8EDC59}" type="datetimeFigureOut">
              <a:rPr lang="en-US" smtClean="0"/>
              <a:t>10/7/2022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726D89-D7A0-864A-945F-46F93A6BA9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24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726D89-D7A0-864A-945F-46F93A6BA9E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8733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726D89-D7A0-864A-945F-46F93A6BA9E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775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726D89-D7A0-864A-945F-46F93A6BA9E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337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726D89-D7A0-864A-945F-46F93A6BA9E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386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726D89-D7A0-864A-945F-46F93A6BA9E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625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v1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169F2EF-79D2-D94A-9EBE-3F1D361D9D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9193" y="2702627"/>
            <a:ext cx="6427304" cy="187445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400" b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Pilnas</a:t>
            </a:r>
            <a:r>
              <a:rPr lang="en-US" dirty="0"/>
              <a:t> </a:t>
            </a:r>
            <a:r>
              <a:rPr lang="en-US" dirty="0" err="1"/>
              <a:t>prezentacijos</a:t>
            </a:r>
            <a:r>
              <a:rPr lang="en-US" dirty="0"/>
              <a:t> </a:t>
            </a:r>
            <a:r>
              <a:rPr lang="en-US" dirty="0" err="1"/>
              <a:t>pavadinimas</a:t>
            </a:r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213CFF12-1718-F544-BC99-8DAE8FB6314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5740" y="0"/>
            <a:ext cx="2551430" cy="180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673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v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169F2EF-79D2-D94A-9EBE-3F1D361D9D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77793" y="2961707"/>
            <a:ext cx="6427304" cy="187445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400" b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Pilnas</a:t>
            </a:r>
            <a:r>
              <a:rPr lang="en-US" dirty="0"/>
              <a:t> </a:t>
            </a:r>
            <a:r>
              <a:rPr lang="en-US" dirty="0" err="1"/>
              <a:t>prezentacijos</a:t>
            </a:r>
            <a:r>
              <a:rPr lang="en-US" dirty="0"/>
              <a:t> </a:t>
            </a:r>
            <a:r>
              <a:rPr lang="en-US" dirty="0" err="1"/>
              <a:t>pavadinimas</a:t>
            </a:r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C7892D38-2FCF-8C41-80EB-E78AA27496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3481070" cy="2460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39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v1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169F2EF-79D2-D94A-9EBE-3F1D361D9D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0613" y="3429000"/>
            <a:ext cx="6427304" cy="187445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400" b="0">
                <a:solidFill>
                  <a:schemeClr val="tx1"/>
                </a:solidFill>
              </a:defRPr>
            </a:lvl1pPr>
          </a:lstStyle>
          <a:p>
            <a:r>
              <a:rPr lang="en-US" dirty="0" err="1"/>
              <a:t>Pilnas</a:t>
            </a:r>
            <a:r>
              <a:rPr lang="en-US" dirty="0"/>
              <a:t> </a:t>
            </a:r>
            <a:r>
              <a:rPr lang="en-US" dirty="0" err="1"/>
              <a:t>prezentacijos</a:t>
            </a:r>
            <a:r>
              <a:rPr lang="en-US" dirty="0"/>
              <a:t> </a:t>
            </a:r>
            <a:r>
              <a:rPr lang="en-US" dirty="0" err="1"/>
              <a:t>pavadinimas</a:t>
            </a:r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A764C2C8-3D25-B642-A67E-5EA04D58B34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116840"/>
            <a:ext cx="2627630" cy="185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868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v1">
    <p:bg>
      <p:bgPr>
        <a:solidFill>
          <a:srgbClr val="C7DD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090EE5A-3F55-EF44-AC2A-C9E3CA45CB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2040" y="-2302448"/>
            <a:ext cx="17015460" cy="12026775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2B15288-B8E0-2F44-9F03-BBB65B7E166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1310" y="215900"/>
            <a:ext cx="1987550" cy="1404829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2EF6C7EF-D2A6-9648-9466-55A831E361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0613" y="3429000"/>
            <a:ext cx="6427304" cy="2257097"/>
          </a:xfrm>
        </p:spPr>
        <p:txBody>
          <a:bodyPr>
            <a:normAutofit/>
          </a:bodyPr>
          <a:lstStyle/>
          <a:p>
            <a:r>
              <a:rPr lang="en-LT" sz="4800" dirty="0"/>
              <a:t>Pilnas skyriaus,</a:t>
            </a:r>
            <a:br>
              <a:rPr lang="en-LT" sz="4800" dirty="0"/>
            </a:br>
            <a:r>
              <a:rPr lang="en-LT" sz="4800" dirty="0"/>
              <a:t>ar prezentacijos pavadinimas švietimui</a:t>
            </a:r>
          </a:p>
        </p:txBody>
      </p:sp>
    </p:spTree>
    <p:extLst>
      <p:ext uri="{BB962C8B-B14F-4D97-AF65-F5344CB8AC3E}">
        <p14:creationId xmlns:p14="http://schemas.microsoft.com/office/powerpoint/2010/main" val="3656912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v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090EE5A-3F55-EF44-AC2A-C9E3CA45CB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2040" y="-2302448"/>
            <a:ext cx="17015460" cy="12026775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2B15288-B8E0-2F44-9F03-BBB65B7E166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1310" y="215900"/>
            <a:ext cx="1987550" cy="1404829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77176F07-C46F-204D-B806-3B701D48D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0613" y="3429000"/>
            <a:ext cx="6427304" cy="2257097"/>
          </a:xfrm>
        </p:spPr>
        <p:txBody>
          <a:bodyPr>
            <a:normAutofit/>
          </a:bodyPr>
          <a:lstStyle/>
          <a:p>
            <a:r>
              <a:rPr lang="en-LT" sz="4800" dirty="0"/>
              <a:t>Pilnas skyriaus,</a:t>
            </a:r>
            <a:br>
              <a:rPr lang="en-LT" sz="4800" dirty="0"/>
            </a:br>
            <a:r>
              <a:rPr lang="en-LT" sz="4800" dirty="0"/>
              <a:t>ar prezentacijos pavadinimas mokslui</a:t>
            </a:r>
          </a:p>
        </p:txBody>
      </p:sp>
    </p:spTree>
    <p:extLst>
      <p:ext uri="{BB962C8B-B14F-4D97-AF65-F5344CB8AC3E}">
        <p14:creationId xmlns:p14="http://schemas.microsoft.com/office/powerpoint/2010/main" val="3544831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v1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090EE5A-3F55-EF44-AC2A-C9E3CA45CB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82040" y="-2302448"/>
            <a:ext cx="17015460" cy="12026775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2B15288-B8E0-2F44-9F03-BBB65B7E166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1310" y="215900"/>
            <a:ext cx="1987550" cy="1404829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9A0A9FF9-2D1E-6E4F-8DB9-5BBFAC50F0D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80613" y="3429000"/>
            <a:ext cx="6427304" cy="2257097"/>
          </a:xfrm>
        </p:spPr>
        <p:txBody>
          <a:bodyPr>
            <a:normAutofit/>
          </a:bodyPr>
          <a:lstStyle/>
          <a:p>
            <a:r>
              <a:rPr lang="en-LT" sz="4800" dirty="0"/>
              <a:t>Pilnas skyriaus,</a:t>
            </a:r>
            <a:br>
              <a:rPr lang="en-LT" sz="4800" dirty="0"/>
            </a:br>
            <a:r>
              <a:rPr lang="en-LT" sz="4800" dirty="0"/>
              <a:t>ar prezentacijos pavadinimas sportui</a:t>
            </a:r>
          </a:p>
        </p:txBody>
      </p:sp>
    </p:spTree>
    <p:extLst>
      <p:ext uri="{BB962C8B-B14F-4D97-AF65-F5344CB8AC3E}">
        <p14:creationId xmlns:p14="http://schemas.microsoft.com/office/powerpoint/2010/main" val="286957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v1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169F2EF-79D2-D94A-9EBE-3F1D361D9DC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9193" y="3114107"/>
            <a:ext cx="6427304" cy="187445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5400" b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Full name of the presentation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9E9475C9-782B-1146-AE8E-6313CDB472E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135" y="-332740"/>
            <a:ext cx="3648710" cy="2578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611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56ED8-1B66-F743-BD5F-81E968289F2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199" y="1995055"/>
            <a:ext cx="8067261" cy="4181908"/>
          </a:xfrm>
        </p:spPr>
        <p:txBody>
          <a:bodyPr>
            <a:normAutofit/>
          </a:bodyPr>
          <a:lstStyle>
            <a:lvl1pPr marL="0" indent="0">
              <a:buClr>
                <a:schemeClr val="tx2"/>
              </a:buClr>
              <a:buNone/>
              <a:defRPr sz="28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Clr>
                <a:schemeClr val="tx2"/>
              </a:buClr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Clr>
                <a:schemeClr val="tx2"/>
              </a:buClr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Clr>
                <a:schemeClr val="tx2"/>
              </a:buClr>
              <a:buNone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Clr>
                <a:schemeClr val="tx2"/>
              </a:buClr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err="1"/>
              <a:t>Tekstas</a:t>
            </a:r>
            <a:endParaRPr lang="en-US" dirty="0"/>
          </a:p>
          <a:p>
            <a:pPr lvl="1"/>
            <a:r>
              <a:rPr lang="en-US" dirty="0" err="1"/>
              <a:t>Tekstas</a:t>
            </a:r>
            <a:r>
              <a:rPr lang="en-US" dirty="0"/>
              <a:t> 2</a:t>
            </a:r>
          </a:p>
          <a:p>
            <a:pPr lvl="2"/>
            <a:r>
              <a:rPr lang="en-US" dirty="0" err="1"/>
              <a:t>Tekstas</a:t>
            </a:r>
            <a:r>
              <a:rPr lang="en-US" dirty="0"/>
              <a:t> 3</a:t>
            </a:r>
          </a:p>
          <a:p>
            <a:pPr lvl="3"/>
            <a:r>
              <a:rPr lang="en-US" dirty="0" err="1"/>
              <a:t>Tekstas</a:t>
            </a:r>
            <a:r>
              <a:rPr lang="en-US" dirty="0"/>
              <a:t> 4</a:t>
            </a:r>
          </a:p>
          <a:p>
            <a:pPr lvl="4"/>
            <a:r>
              <a:rPr lang="en-US" dirty="0" err="1"/>
              <a:t>Tekstas</a:t>
            </a:r>
            <a:r>
              <a:rPr lang="en-US" dirty="0"/>
              <a:t> 5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736D0523-2C64-0845-B883-7D72B5C200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0" y="320675"/>
            <a:ext cx="1596580" cy="112848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41AE56A1-9B81-C84B-9EA5-DEAA2EF81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4932"/>
            <a:ext cx="5047034" cy="13255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lt-LT" sz="2800" b="0" dirty="0"/>
              <a:t>Skaidrės </a:t>
            </a:r>
            <a:br>
              <a:rPr lang="lt-LT" sz="2800" b="0" dirty="0"/>
            </a:br>
            <a:r>
              <a:rPr lang="lt-LT" sz="2800" b="0" dirty="0"/>
              <a:t>pavadinimas</a:t>
            </a:r>
          </a:p>
        </p:txBody>
      </p:sp>
    </p:spTree>
    <p:extLst>
      <p:ext uri="{BB962C8B-B14F-4D97-AF65-F5344CB8AC3E}">
        <p14:creationId xmlns:p14="http://schemas.microsoft.com/office/powerpoint/2010/main" val="947971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7A5419DB-124D-894F-9EE9-E4CD88F413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1292841" y="-6266675"/>
            <a:ext cx="27434847" cy="193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925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3AC9DA92-0D67-4F48-8688-3F92B3A7181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5425441" y="-6266675"/>
            <a:ext cx="27434847" cy="193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40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7A5419DB-124D-894F-9EE9-E4CD88F413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11292841" y="-6266675"/>
            <a:ext cx="27434847" cy="193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979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slid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D0DA02-2620-BA44-BA34-C936AA86A4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79750" y="3429000"/>
            <a:ext cx="6032500" cy="2308994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„Lorem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Etiam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, sed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.“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ED1B287-639A-3F40-AA78-91374CBA21C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41725" y="99265"/>
            <a:ext cx="4908550" cy="346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61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&amp; phot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D0DA02-2620-BA44-BA34-C936AA86A4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69900" y="381001"/>
            <a:ext cx="4761857" cy="3733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lnSpc>
                <a:spcPct val="110000"/>
              </a:lnSpc>
              <a:buNone/>
              <a:defRPr sz="28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„Lorem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Etiam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, sed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.“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8E444BC8-9F9D-A148-9E4C-BBCC716A7D4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69902" y="4261631"/>
            <a:ext cx="4761856" cy="1655762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Citatos</a:t>
            </a:r>
            <a:r>
              <a:rPr lang="en-US" dirty="0"/>
              <a:t> </a:t>
            </a:r>
            <a:r>
              <a:rPr lang="en-US" dirty="0" err="1"/>
              <a:t>autorė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AB11C04-B3F1-D24A-8A9A-0C080C1EBC0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902325" y="0"/>
            <a:ext cx="6289675" cy="6858000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GB" dirty="0" err="1"/>
              <a:t>Pridėti</a:t>
            </a:r>
            <a:r>
              <a:rPr lang="en-GB" dirty="0"/>
              <a:t> </a:t>
            </a:r>
            <a:r>
              <a:rPr lang="en-GB" dirty="0" err="1"/>
              <a:t>nuotrauką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84652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and photo v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D0DA02-2620-BA44-BA34-C936AA86A4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3049" y="1504709"/>
            <a:ext cx="4761857" cy="5110224"/>
          </a:xfrm>
          <a:noFill/>
          <a:ln>
            <a:noFill/>
          </a:ln>
        </p:spPr>
        <p:txBody>
          <a:bodyPr anchor="t">
            <a:noAutofit/>
          </a:bodyPr>
          <a:lstStyle>
            <a:lvl1pPr marL="457200" indent="-457200" algn="l">
              <a:lnSpc>
                <a:spcPct val="100000"/>
              </a:lnSpc>
              <a:buClr>
                <a:schemeClr val="tx1"/>
              </a:buClr>
              <a:buSzPct val="120000"/>
              <a:buFont typeface="Arial" panose="020B0604020202020204" pitchFamily="34" charset="0"/>
              <a:buChar char="•"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/>
              <a:t>Nunc mi </a:t>
            </a:r>
            <a:r>
              <a:rPr lang="en-US" dirty="0" err="1"/>
              <a:t>metus</a:t>
            </a:r>
            <a:r>
              <a:rPr lang="en-US" dirty="0"/>
              <a:t>, </a:t>
            </a:r>
            <a:r>
              <a:rPr lang="en-US" dirty="0" err="1"/>
              <a:t>rhoncus</a:t>
            </a:r>
            <a:r>
              <a:rPr lang="en-US" dirty="0"/>
              <a:t> ac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. Nam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ornare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 ipsum, a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turpis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, ligula non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,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,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dolor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ipsum.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,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, </a:t>
            </a:r>
            <a:r>
              <a:rPr lang="en-US" dirty="0" err="1"/>
              <a:t>scelerisque</a:t>
            </a:r>
            <a:r>
              <a:rPr lang="en-US" dirty="0"/>
              <a:t> non dolor. </a:t>
            </a:r>
          </a:p>
          <a:p>
            <a:pPr lvl="0"/>
            <a:r>
              <a:rPr lang="en-US" dirty="0"/>
              <a:t>Integer ipsum dolor, </a:t>
            </a:r>
            <a:r>
              <a:rPr lang="en-US" dirty="0" err="1"/>
              <a:t>rhoncus</a:t>
            </a:r>
            <a:r>
              <a:rPr lang="en-US" dirty="0"/>
              <a:t> et pharetra </a:t>
            </a:r>
            <a:r>
              <a:rPr lang="en-US" dirty="0" err="1"/>
              <a:t>nec</a:t>
            </a:r>
            <a:r>
              <a:rPr lang="en-US" dirty="0"/>
              <a:t>, </a:t>
            </a:r>
            <a:r>
              <a:rPr lang="en-US" dirty="0" err="1"/>
              <a:t>dapibus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mi. </a:t>
            </a:r>
          </a:p>
          <a:p>
            <a:pPr lvl="0"/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mi,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id. </a:t>
            </a:r>
            <a:r>
              <a:rPr lang="en-US" dirty="0" err="1"/>
              <a:t>Pellentesque</a:t>
            </a:r>
            <a:r>
              <a:rPr lang="en-US" dirty="0"/>
              <a:t> habitant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</a:t>
            </a:r>
            <a:r>
              <a:rPr lang="en-US" dirty="0" err="1"/>
              <a:t>senectus</a:t>
            </a:r>
            <a:r>
              <a:rPr lang="en-US" dirty="0"/>
              <a:t> et </a:t>
            </a:r>
            <a:r>
              <a:rPr lang="en-US" dirty="0" err="1"/>
              <a:t>netus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</a:t>
            </a:r>
            <a:r>
              <a:rPr lang="en-US" dirty="0" err="1"/>
              <a:t>turpis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. 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AB11C04-B3F1-D24A-8A9A-0C080C1EBC0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902325" y="0"/>
            <a:ext cx="6289675" cy="6858000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GB" dirty="0" err="1"/>
              <a:t>Pridėti</a:t>
            </a:r>
            <a:r>
              <a:rPr lang="en-GB" dirty="0"/>
              <a:t> </a:t>
            </a:r>
            <a:r>
              <a:rPr lang="en-GB" dirty="0" err="1"/>
              <a:t>nuotrauką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4E7CA2B-614F-9E4E-BD25-EAD83E441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3049" y="234932"/>
            <a:ext cx="5392185" cy="13255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lt-LT" sz="2800" b="0" dirty="0"/>
              <a:t>Skaidrės </a:t>
            </a:r>
            <a:br>
              <a:rPr lang="lt-LT" sz="2800" b="0" dirty="0"/>
            </a:br>
            <a:r>
              <a:rPr lang="lt-LT" sz="2800" b="0" dirty="0"/>
              <a:t>pavadinimas</a:t>
            </a:r>
          </a:p>
        </p:txBody>
      </p:sp>
    </p:spTree>
    <p:extLst>
      <p:ext uri="{BB962C8B-B14F-4D97-AF65-F5344CB8AC3E}">
        <p14:creationId xmlns:p14="http://schemas.microsoft.com/office/powerpoint/2010/main" val="2366867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phot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DD0DA02-2620-BA44-BA34-C936AA86A40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097702" y="3508513"/>
            <a:ext cx="2500132" cy="2927010"/>
          </a:xfrm>
          <a:noFill/>
          <a:ln>
            <a:noFill/>
          </a:ln>
        </p:spPr>
        <p:txBody>
          <a:bodyPr anchor="b">
            <a:normAutofit/>
          </a:bodyPr>
          <a:lstStyle>
            <a:lvl1pPr marL="0" indent="0">
              <a:lnSpc>
                <a:spcPct val="120000"/>
              </a:lnSpc>
              <a:buNone/>
              <a:defRPr sz="16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Praesent</a:t>
            </a:r>
            <a:r>
              <a:rPr lang="en-US" dirty="0"/>
              <a:t> at </a:t>
            </a:r>
            <a:r>
              <a:rPr lang="en-US" dirty="0" err="1"/>
              <a:t>elementum</a:t>
            </a:r>
            <a:r>
              <a:rPr lang="en-US" dirty="0"/>
              <a:t> nisi,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est. Vestibulum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lacus</a:t>
            </a:r>
            <a:r>
              <a:rPr lang="en-US" dirty="0"/>
              <a:t>,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.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AB11C04-B3F1-D24A-8A9A-0C080C1EBC0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" y="0"/>
            <a:ext cx="8646288" cy="6858000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GB" dirty="0" err="1"/>
              <a:t>Pridėti</a:t>
            </a:r>
            <a:r>
              <a:rPr lang="en-GB" dirty="0"/>
              <a:t> </a:t>
            </a:r>
            <a:r>
              <a:rPr lang="en-GB" dirty="0" err="1"/>
              <a:t>nuotrauką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91328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7CA2897-A387-B940-B9AB-6856134B09BE}"/>
              </a:ext>
            </a:extLst>
          </p:cNvPr>
          <p:cNvSpPr/>
          <p:nvPr userDrawn="1"/>
        </p:nvSpPr>
        <p:spPr>
          <a:xfrm>
            <a:off x="-1" y="0"/>
            <a:ext cx="6085531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5EED2B-ECB3-974D-8479-F9026A4B9A43}"/>
              </a:ext>
            </a:extLst>
          </p:cNvPr>
          <p:cNvSpPr/>
          <p:nvPr userDrawn="1"/>
        </p:nvSpPr>
        <p:spPr>
          <a:xfrm>
            <a:off x="6019800" y="0"/>
            <a:ext cx="618267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AC8C4-8995-9448-BF7F-500057B99AD9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 err="1"/>
              <a:t>Tekstas</a:t>
            </a:r>
            <a:endParaRPr lang="en-US" dirty="0"/>
          </a:p>
          <a:p>
            <a:pPr lvl="1"/>
            <a:r>
              <a:rPr lang="en-US" dirty="0" err="1"/>
              <a:t>Tekstas</a:t>
            </a:r>
            <a:r>
              <a:rPr lang="en-US" dirty="0"/>
              <a:t> 2</a:t>
            </a:r>
          </a:p>
          <a:p>
            <a:pPr lvl="2"/>
            <a:r>
              <a:rPr lang="en-US" dirty="0" err="1"/>
              <a:t>Tekstas</a:t>
            </a:r>
            <a:r>
              <a:rPr lang="en-US" dirty="0"/>
              <a:t> 3</a:t>
            </a:r>
          </a:p>
          <a:p>
            <a:pPr lvl="3"/>
            <a:r>
              <a:rPr lang="en-US" dirty="0" err="1"/>
              <a:t>Tekstas</a:t>
            </a:r>
            <a:r>
              <a:rPr lang="en-US" dirty="0"/>
              <a:t> 4</a:t>
            </a:r>
          </a:p>
          <a:p>
            <a:pPr lvl="4"/>
            <a:r>
              <a:rPr lang="en-US" dirty="0" err="1"/>
              <a:t>Tekstas</a:t>
            </a:r>
            <a:r>
              <a:rPr lang="en-US" dirty="0"/>
              <a:t> 5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748991-F949-4A48-98EA-2800A3EEB69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 err="1"/>
              <a:t>Tekstas</a:t>
            </a:r>
            <a:endParaRPr lang="en-US" dirty="0"/>
          </a:p>
          <a:p>
            <a:pPr lvl="1"/>
            <a:r>
              <a:rPr lang="en-US" dirty="0" err="1"/>
              <a:t>Tekstas</a:t>
            </a:r>
            <a:r>
              <a:rPr lang="en-US" dirty="0"/>
              <a:t> 2</a:t>
            </a:r>
          </a:p>
          <a:p>
            <a:pPr lvl="2"/>
            <a:r>
              <a:rPr lang="en-US" dirty="0" err="1"/>
              <a:t>Tekstas</a:t>
            </a:r>
            <a:r>
              <a:rPr lang="en-US" dirty="0"/>
              <a:t> 3</a:t>
            </a:r>
          </a:p>
          <a:p>
            <a:pPr lvl="3"/>
            <a:r>
              <a:rPr lang="en-US" dirty="0" err="1"/>
              <a:t>Tekstas</a:t>
            </a:r>
            <a:r>
              <a:rPr lang="en-US" dirty="0"/>
              <a:t> 4</a:t>
            </a:r>
          </a:p>
          <a:p>
            <a:pPr lvl="4"/>
            <a:r>
              <a:rPr lang="en-US" dirty="0" err="1"/>
              <a:t>Tekstas</a:t>
            </a:r>
            <a:r>
              <a:rPr lang="en-US" dirty="0"/>
              <a:t> 5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54D59782-CE81-9943-A84E-8202F55DF31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0" y="320675"/>
            <a:ext cx="1596580" cy="112848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9BEF620-81E0-9B48-B61C-572A63C0D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4932"/>
            <a:ext cx="5047034" cy="13255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lt-LT" sz="2800" b="0" dirty="0"/>
              <a:t>Skaidrės </a:t>
            </a:r>
            <a:br>
              <a:rPr lang="lt-LT" sz="2800" b="0" dirty="0"/>
            </a:br>
            <a:r>
              <a:rPr lang="lt-LT" sz="2800" b="0" dirty="0"/>
              <a:t>pavadinimas</a:t>
            </a:r>
          </a:p>
        </p:txBody>
      </p:sp>
    </p:spTree>
    <p:extLst>
      <p:ext uri="{BB962C8B-B14F-4D97-AF65-F5344CB8AC3E}">
        <p14:creationId xmlns:p14="http://schemas.microsoft.com/office/powerpoint/2010/main" val="23173117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with heading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7F9A2D-1D32-F247-942B-2197A5C61E1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710565"/>
            <a:ext cx="5157787" cy="74481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Pavadinimas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645D43-1E27-814E-9FA8-0B158CD0BF9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34892"/>
            <a:ext cx="5157787" cy="3684588"/>
          </a:xfrm>
        </p:spPr>
        <p:txBody>
          <a:bodyPr/>
          <a:lstStyle>
            <a:lvl1pPr>
              <a:defRPr sz="20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err="1"/>
              <a:t>Tekstas</a:t>
            </a:r>
            <a:endParaRPr lang="en-US" dirty="0"/>
          </a:p>
          <a:p>
            <a:pPr lvl="1"/>
            <a:r>
              <a:rPr lang="en-US" dirty="0" err="1"/>
              <a:t>Tekstas</a:t>
            </a:r>
            <a:r>
              <a:rPr lang="en-US" dirty="0"/>
              <a:t> 2</a:t>
            </a:r>
          </a:p>
          <a:p>
            <a:pPr lvl="2"/>
            <a:r>
              <a:rPr lang="en-US" dirty="0" err="1"/>
              <a:t>Tekstas</a:t>
            </a:r>
            <a:r>
              <a:rPr lang="en-US" dirty="0"/>
              <a:t> 3</a:t>
            </a:r>
          </a:p>
          <a:p>
            <a:pPr lvl="3"/>
            <a:r>
              <a:rPr lang="en-US" dirty="0" err="1"/>
              <a:t>Tekstas</a:t>
            </a:r>
            <a:r>
              <a:rPr lang="en-US" dirty="0"/>
              <a:t> 4</a:t>
            </a:r>
          </a:p>
          <a:p>
            <a:pPr lvl="4"/>
            <a:r>
              <a:rPr lang="en-US" dirty="0" err="1"/>
              <a:t>Tekstas</a:t>
            </a:r>
            <a:r>
              <a:rPr lang="en-US" dirty="0"/>
              <a:t> 5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1286D6-ADB4-BE48-9C55-4E43E24673C9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710565"/>
            <a:ext cx="5183188" cy="75475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/>
              <a:t>Pavadinimas</a:t>
            </a:r>
            <a:endParaRPr lang="en-US" dirty="0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55D2A41F-39B8-8A47-9A5F-98DDF159D320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6177101" y="2544832"/>
            <a:ext cx="5157787" cy="3684588"/>
          </a:xfrm>
        </p:spPr>
        <p:txBody>
          <a:bodyPr/>
          <a:lstStyle>
            <a:lvl1pPr>
              <a:defRPr sz="20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err="1"/>
              <a:t>Tekstas</a:t>
            </a:r>
            <a:endParaRPr lang="en-US" dirty="0"/>
          </a:p>
          <a:p>
            <a:pPr lvl="1"/>
            <a:r>
              <a:rPr lang="en-US" dirty="0" err="1"/>
              <a:t>Tekstas</a:t>
            </a:r>
            <a:r>
              <a:rPr lang="en-US" dirty="0"/>
              <a:t> 2</a:t>
            </a:r>
          </a:p>
          <a:p>
            <a:pPr lvl="2"/>
            <a:r>
              <a:rPr lang="en-US" dirty="0" err="1"/>
              <a:t>Tekstas</a:t>
            </a:r>
            <a:r>
              <a:rPr lang="en-US" dirty="0"/>
              <a:t> 3</a:t>
            </a:r>
          </a:p>
          <a:p>
            <a:pPr lvl="3"/>
            <a:r>
              <a:rPr lang="en-US" dirty="0" err="1"/>
              <a:t>Tekstas</a:t>
            </a:r>
            <a:r>
              <a:rPr lang="en-US" dirty="0"/>
              <a:t> 4</a:t>
            </a:r>
          </a:p>
          <a:p>
            <a:pPr lvl="4"/>
            <a:r>
              <a:rPr lang="en-US" dirty="0" err="1"/>
              <a:t>Tekstas</a:t>
            </a:r>
            <a:r>
              <a:rPr lang="en-US" dirty="0"/>
              <a:t> 5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506FA27B-2F53-CD4E-95F9-007D01F42BF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0" y="320675"/>
            <a:ext cx="1596580" cy="112848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EDBC1720-D8FC-F54B-AEEF-54991B64F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4932"/>
            <a:ext cx="5047034" cy="13255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lt-LT" sz="2800" b="0" dirty="0"/>
              <a:t>Skaidrės </a:t>
            </a:r>
            <a:br>
              <a:rPr lang="lt-LT" sz="2800" b="0" dirty="0"/>
            </a:br>
            <a:r>
              <a:rPr lang="lt-LT" sz="2800" b="0" dirty="0"/>
              <a:t>pavadinimas</a:t>
            </a:r>
          </a:p>
        </p:txBody>
      </p:sp>
    </p:spTree>
    <p:extLst>
      <p:ext uri="{BB962C8B-B14F-4D97-AF65-F5344CB8AC3E}">
        <p14:creationId xmlns:p14="http://schemas.microsoft.com/office/powerpoint/2010/main" val="7439969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xplanatory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51DCF-6272-1A44-BEF3-1D28798216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42965" y="2298700"/>
            <a:ext cx="5575851" cy="38036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err="1"/>
              <a:t>Tekstas</a:t>
            </a:r>
            <a:endParaRPr lang="en-US" dirty="0"/>
          </a:p>
          <a:p>
            <a:pPr lvl="1"/>
            <a:r>
              <a:rPr lang="en-US" dirty="0" err="1"/>
              <a:t>Tekstas</a:t>
            </a:r>
            <a:r>
              <a:rPr lang="en-US" dirty="0"/>
              <a:t> 2</a:t>
            </a:r>
          </a:p>
          <a:p>
            <a:pPr lvl="2"/>
            <a:r>
              <a:rPr lang="en-US" dirty="0" err="1"/>
              <a:t>Tekstas</a:t>
            </a:r>
            <a:r>
              <a:rPr lang="en-US" dirty="0"/>
              <a:t> 3</a:t>
            </a:r>
          </a:p>
          <a:p>
            <a:pPr lvl="3"/>
            <a:r>
              <a:rPr lang="en-US" dirty="0" err="1"/>
              <a:t>Tekstas</a:t>
            </a:r>
            <a:r>
              <a:rPr lang="en-US" dirty="0"/>
              <a:t> 4</a:t>
            </a:r>
          </a:p>
          <a:p>
            <a:pPr lvl="4"/>
            <a:r>
              <a:rPr lang="en-US" dirty="0" err="1"/>
              <a:t>Tekstas</a:t>
            </a:r>
            <a:r>
              <a:rPr lang="en-US" dirty="0"/>
              <a:t> 5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150CDDC-F8EF-5745-BFE1-1CE034F26D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0" y="320675"/>
            <a:ext cx="1596580" cy="112848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D5E17D0-F283-F340-90BE-54841A841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4932"/>
            <a:ext cx="5047034" cy="13255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lt-LT" sz="2800" b="0" dirty="0"/>
              <a:t>Skaidrės </a:t>
            </a:r>
            <a:br>
              <a:rPr lang="lt-LT" sz="2800" b="0" dirty="0"/>
            </a:br>
            <a:r>
              <a:rPr lang="lt-LT" sz="2800" b="0" dirty="0"/>
              <a:t>pavadinimas</a:t>
            </a:r>
          </a:p>
        </p:txBody>
      </p:sp>
    </p:spTree>
    <p:extLst>
      <p:ext uri="{BB962C8B-B14F-4D97-AF65-F5344CB8AC3E}">
        <p14:creationId xmlns:p14="http://schemas.microsoft.com/office/powerpoint/2010/main" val="9893944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xplanatory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03F13E1-A03C-E04A-BE57-B4FDF78A629F}"/>
              </a:ext>
            </a:extLst>
          </p:cNvPr>
          <p:cNvSpPr/>
          <p:nvPr userDrawn="1"/>
        </p:nvSpPr>
        <p:spPr>
          <a:xfrm>
            <a:off x="-1" y="0"/>
            <a:ext cx="52650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51DCF-6272-1A44-BEF3-1D28798216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943600" y="2057400"/>
            <a:ext cx="5575851" cy="38036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err="1"/>
              <a:t>Tekstas</a:t>
            </a:r>
            <a:endParaRPr lang="en-US" dirty="0"/>
          </a:p>
          <a:p>
            <a:pPr lvl="1"/>
            <a:r>
              <a:rPr lang="en-US" dirty="0" err="1"/>
              <a:t>Tekstas</a:t>
            </a:r>
            <a:r>
              <a:rPr lang="en-US" dirty="0"/>
              <a:t> 2</a:t>
            </a:r>
          </a:p>
          <a:p>
            <a:pPr lvl="2"/>
            <a:r>
              <a:rPr lang="en-US" dirty="0" err="1"/>
              <a:t>Tekstas</a:t>
            </a:r>
            <a:r>
              <a:rPr lang="en-US" dirty="0"/>
              <a:t> 3</a:t>
            </a:r>
          </a:p>
          <a:p>
            <a:pPr lvl="3"/>
            <a:r>
              <a:rPr lang="en-US" dirty="0" err="1"/>
              <a:t>Tekstas</a:t>
            </a:r>
            <a:r>
              <a:rPr lang="en-US" dirty="0"/>
              <a:t> 4</a:t>
            </a:r>
          </a:p>
          <a:p>
            <a:pPr lvl="4"/>
            <a:r>
              <a:rPr lang="en-US" dirty="0" err="1"/>
              <a:t>Tekstas</a:t>
            </a:r>
            <a:r>
              <a:rPr lang="en-US" dirty="0"/>
              <a:t> 5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12A4C5-94E8-4C4D-87E6-BED5B220A8D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buNone/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err="1"/>
              <a:t>Etiam</a:t>
            </a:r>
            <a:r>
              <a:rPr lang="en-US" dirty="0"/>
              <a:t> </a:t>
            </a:r>
            <a:r>
              <a:rPr lang="en-US" dirty="0" err="1"/>
              <a:t>efficitur</a:t>
            </a:r>
            <a:r>
              <a:rPr lang="en-US" dirty="0"/>
              <a:t> </a:t>
            </a:r>
            <a:r>
              <a:rPr lang="en-US" dirty="0" err="1"/>
              <a:t>quam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dictum </a:t>
            </a:r>
            <a:r>
              <a:rPr lang="en-US" dirty="0" err="1"/>
              <a:t>neque</a:t>
            </a:r>
            <a:r>
              <a:rPr lang="en-US" dirty="0"/>
              <a:t> gravida cursus.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odio</a:t>
            </a:r>
            <a:r>
              <a:rPr lang="en-US" dirty="0"/>
              <a:t> in </a:t>
            </a:r>
            <a:r>
              <a:rPr lang="en-US" dirty="0" err="1"/>
              <a:t>laoreet</a:t>
            </a:r>
            <a:r>
              <a:rPr lang="en-US" dirty="0"/>
              <a:t> pulvinar.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150CDDC-F8EF-5745-BFE1-1CE034F26D5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60000" y="320675"/>
            <a:ext cx="1596580" cy="112848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283323F-E414-4741-BC72-E27F5EFC6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4932"/>
            <a:ext cx="5047034" cy="13255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lt-LT" sz="2800" b="0" dirty="0"/>
              <a:t>Skaidrės </a:t>
            </a:r>
            <a:br>
              <a:rPr lang="lt-LT" sz="2800" b="0" dirty="0"/>
            </a:br>
            <a:r>
              <a:rPr lang="lt-LT" sz="2800" b="0" dirty="0"/>
              <a:t>pavadinimas</a:t>
            </a:r>
          </a:p>
        </p:txBody>
      </p:sp>
    </p:spTree>
    <p:extLst>
      <p:ext uri="{BB962C8B-B14F-4D97-AF65-F5344CB8AC3E}">
        <p14:creationId xmlns:p14="http://schemas.microsoft.com/office/powerpoint/2010/main" val="31422938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v1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>
            <a:extLst>
              <a:ext uri="{FF2B5EF4-FFF2-40B4-BE49-F238E27FC236}">
                <a16:creationId xmlns:a16="http://schemas.microsoft.com/office/drawing/2014/main" id="{E5C7B57A-177E-774A-9590-A54FF93D07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8214630" y="-6076339"/>
            <a:ext cx="25789636" cy="1822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8550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 v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C97D7E27-BA20-BB4D-9550-A1574C37D2C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6976" y="1809749"/>
            <a:ext cx="4581824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362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7FB177-6509-284D-9BAF-6E0C192D9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75083"/>
            <a:ext cx="806726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BD4C80-0E84-8B46-8558-F4B9290EFD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1971303"/>
            <a:ext cx="8067261" cy="42056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Body text</a:t>
            </a:r>
          </a:p>
          <a:p>
            <a:pPr lvl="1"/>
            <a:r>
              <a:rPr lang="en-US" dirty="0"/>
              <a:t>Body text 2</a:t>
            </a:r>
          </a:p>
          <a:p>
            <a:pPr lvl="2"/>
            <a:r>
              <a:rPr lang="en-US" dirty="0"/>
              <a:t>Body text 3</a:t>
            </a:r>
          </a:p>
          <a:p>
            <a:pPr lvl="3"/>
            <a:r>
              <a:rPr lang="en-US" dirty="0"/>
              <a:t>Body text 4</a:t>
            </a:r>
          </a:p>
          <a:p>
            <a:pPr lvl="4"/>
            <a:r>
              <a:rPr lang="en-US" dirty="0"/>
              <a:t>Body text 5</a:t>
            </a:r>
          </a:p>
        </p:txBody>
      </p:sp>
    </p:spTree>
    <p:extLst>
      <p:ext uri="{BB962C8B-B14F-4D97-AF65-F5344CB8AC3E}">
        <p14:creationId xmlns:p14="http://schemas.microsoft.com/office/powerpoint/2010/main" val="2191300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8" r:id="rId2"/>
    <p:sldLayoutId id="2147483673" r:id="rId3"/>
    <p:sldLayoutId id="2147483675" r:id="rId4"/>
    <p:sldLayoutId id="2147483674" r:id="rId5"/>
    <p:sldLayoutId id="2147483676" r:id="rId6"/>
    <p:sldLayoutId id="2147483677" r:id="rId7"/>
    <p:sldLayoutId id="2147483650" r:id="rId8"/>
    <p:sldLayoutId id="2147483661" r:id="rId9"/>
    <p:sldLayoutId id="2147483671" r:id="rId10"/>
    <p:sldLayoutId id="2147483682" r:id="rId11"/>
    <p:sldLayoutId id="2147483679" r:id="rId12"/>
    <p:sldLayoutId id="2147483662" r:id="rId13"/>
    <p:sldLayoutId id="2147483669" r:id="rId14"/>
    <p:sldLayoutId id="2147483666" r:id="rId15"/>
    <p:sldLayoutId id="2147483652" r:id="rId16"/>
    <p:sldLayoutId id="2147483653" r:id="rId17"/>
    <p:sldLayoutId id="2147483680" r:id="rId18"/>
    <p:sldLayoutId id="2147483656" r:id="rId19"/>
    <p:sldLayoutId id="2147483681" r:id="rId20"/>
    <p:sldLayoutId id="2147483670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0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Font typeface="Arial" panose="020B0604020202020204" pitchFamily="34" charset="0"/>
        <a:buNone/>
        <a:defRPr sz="26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None/>
        <a:defRPr sz="22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None/>
        <a:defRPr sz="20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None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Clr>
          <a:schemeClr val="tx2"/>
        </a:buClr>
        <a:buFont typeface="Arial" panose="020B0604020202020204" pitchFamily="34" charset="0"/>
        <a:buNone/>
        <a:defRPr sz="16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svg"/><Relationship Id="rId4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7" Type="http://schemas.openxmlformats.org/officeDocument/2006/relationships/image" Target="../media/image29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8.png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mp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7.svg"/><Relationship Id="rId11" Type="http://schemas.openxmlformats.org/officeDocument/2006/relationships/image" Target="../media/image35.png"/><Relationship Id="rId5" Type="http://schemas.openxmlformats.org/officeDocument/2006/relationships/image" Target="../media/image26.png"/><Relationship Id="rId10" Type="http://schemas.openxmlformats.org/officeDocument/2006/relationships/image" Target="../media/image34.svg"/><Relationship Id="rId4" Type="http://schemas.openxmlformats.org/officeDocument/2006/relationships/image" Target="../media/image25.sv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6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Ramunas.Skaudzius@smm.lt" TargetMode="External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135842C-86D7-8F4F-8640-10A19FA7DB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793" y="3151277"/>
            <a:ext cx="5923046" cy="1874453"/>
          </a:xfrm>
        </p:spPr>
        <p:txBody>
          <a:bodyPr>
            <a:normAutofit fontScale="90000"/>
          </a:bodyPr>
          <a:lstStyle/>
          <a:p>
            <a:r>
              <a:rPr lang="lt-LT" dirty="0"/>
              <a:t>Pasirengimas įgyvendinti </a:t>
            </a:r>
            <a:br>
              <a:rPr lang="lt-LT" dirty="0"/>
            </a:br>
            <a:r>
              <a:rPr lang="lt-LT" dirty="0"/>
              <a:t>visuotinį ikimokyklinį ugdymą</a:t>
            </a:r>
            <a:endParaRPr lang="en-LT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E61024-E315-304B-9AB4-A22CE968288F}"/>
              </a:ext>
            </a:extLst>
          </p:cNvPr>
          <p:cNvSpPr txBox="1"/>
          <p:nvPr/>
        </p:nvSpPr>
        <p:spPr>
          <a:xfrm>
            <a:off x="900456" y="5662413"/>
            <a:ext cx="4970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2022 m. spalio 5 d.</a:t>
            </a:r>
            <a:endParaRPr lang="en-LT" dirty="0"/>
          </a:p>
        </p:txBody>
      </p:sp>
      <p:pic>
        <p:nvPicPr>
          <p:cNvPr id="6" name="Paveikslėlis 5">
            <a:extLst>
              <a:ext uri="{FF2B5EF4-FFF2-40B4-BE49-F238E27FC236}">
                <a16:creationId xmlns:a16="http://schemas.microsoft.com/office/drawing/2014/main" id="{5ECB493D-2C89-4DCC-CE25-60EE965DAF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0839" y="0"/>
            <a:ext cx="5491161" cy="6857999"/>
          </a:xfrm>
          <a:prstGeom prst="rect">
            <a:avLst/>
          </a:prstGeom>
        </p:spPr>
      </p:pic>
      <p:pic>
        <p:nvPicPr>
          <p:cNvPr id="2" name="Graphic 6">
            <a:extLst>
              <a:ext uri="{FF2B5EF4-FFF2-40B4-BE49-F238E27FC236}">
                <a16:creationId xmlns:a16="http://schemas.microsoft.com/office/drawing/2014/main" id="{A73E411A-1743-EC9C-4C37-D4986E1539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2592" t="15809" r="34344" b="15940"/>
          <a:stretch/>
        </p:blipFill>
        <p:spPr>
          <a:xfrm>
            <a:off x="6633371" y="-552544"/>
            <a:ext cx="5626098" cy="820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42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02193D8-D19A-B249-BD93-6513996F6655}"/>
              </a:ext>
            </a:extLst>
          </p:cNvPr>
          <p:cNvSpPr/>
          <p:nvPr/>
        </p:nvSpPr>
        <p:spPr>
          <a:xfrm>
            <a:off x="-1" y="0"/>
            <a:ext cx="5496128" cy="68580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algn="just"/>
            <a:endParaRPr lang="en-GB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457200" algn="just"/>
            <a:endParaRPr lang="en-GB" sz="1800" dirty="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  <a:p>
            <a:pPr marL="457200" algn="just"/>
            <a:endParaRPr lang="en-GB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457200" algn="just"/>
            <a:endParaRPr lang="en-GB" sz="1800" dirty="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  <a:p>
            <a:pPr marL="457200" algn="just"/>
            <a:endParaRPr lang="en-GB" dirty="0">
              <a:solidFill>
                <a:srgbClr val="000000"/>
              </a:solidFill>
              <a:ea typeface="Times New Roman" panose="02020603050405020304" pitchFamily="18" charset="0"/>
            </a:endParaRPr>
          </a:p>
          <a:p>
            <a:pPr marL="457200" algn="just"/>
            <a:endParaRPr lang="en-GB" sz="1800" dirty="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  <a:p>
            <a:pPr marL="457200" algn="just"/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2022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metais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savivaldybėse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fiksuoti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b="1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4</a:t>
            </a:r>
            <a:r>
              <a:rPr lang="lt-LT" sz="1800" b="1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GB" sz="1800" b="1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513 </a:t>
            </a:r>
            <a:r>
              <a:rPr lang="en-GB" sz="1800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vaikai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gyvenantys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šeimose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,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kurios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patiria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socialinę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riziką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:</a:t>
            </a:r>
            <a:endParaRPr lang="lt-LT" sz="1800" dirty="0">
              <a:solidFill>
                <a:srgbClr val="000000"/>
              </a:solidFill>
              <a:effectLst/>
              <a:ea typeface="Times New Roman" panose="02020603050405020304" pitchFamily="18" charset="0"/>
            </a:endParaRPr>
          </a:p>
          <a:p>
            <a:pPr marL="457200" algn="just"/>
            <a:endParaRPr lang="lt-LT" sz="1800" dirty="0">
              <a:effectLst/>
              <a:ea typeface="Calibri" panose="020F050202020403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2022 09 30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Mokinių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registro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duomenimis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626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vaikams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buvo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skirtas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privalomas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ikimokyklinis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ugdymas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(per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metus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padaugėjo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213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vaikais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); </a:t>
            </a:r>
            <a:endParaRPr lang="lt-LT" sz="1800" dirty="0">
              <a:effectLst/>
              <a:ea typeface="Times New Roman" panose="02020603050405020304" pitchFamily="18" charset="0"/>
            </a:endParaRPr>
          </a:p>
          <a:p>
            <a:pPr marL="742950" indent="-285750" algn="just">
              <a:buFont typeface="Wingdings" panose="05000000000000000000" pitchFamily="2" charset="2"/>
              <a:buChar char="§"/>
            </a:pPr>
            <a:endParaRPr lang="lt-LT" sz="1800" dirty="0">
              <a:effectLst/>
              <a:ea typeface="Calibri" panose="020F050202020403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2022 06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mėn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.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preliminariais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savivaldybių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duomenimis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, </a:t>
            </a:r>
            <a:r>
              <a:rPr lang="en-GB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2</a:t>
            </a:r>
            <a:r>
              <a:rPr lang="lt-LT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622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vaikai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,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nors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jiems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ir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nebuvo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skirtas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privalomas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ikimokyklinis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ugdymas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,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dalyva</a:t>
            </a:r>
            <a:r>
              <a:rPr lang="lt-LT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vo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instituciame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ugdyme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;</a:t>
            </a:r>
            <a:endParaRPr lang="lt-LT" sz="1800" dirty="0">
              <a:effectLst/>
              <a:ea typeface="Times New Roman" panose="02020603050405020304" pitchFamily="18" charset="0"/>
            </a:endParaRPr>
          </a:p>
          <a:p>
            <a:pPr marL="457200" algn="just"/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 </a:t>
            </a:r>
            <a:endParaRPr lang="lt-LT" sz="1800" dirty="0">
              <a:effectLst/>
              <a:ea typeface="Calibri" panose="020F0502020204030204" pitchFamily="34" charset="0"/>
            </a:endParaRPr>
          </a:p>
          <a:p>
            <a:pPr marL="342900" lvl="0" indent="-342900" algn="just">
              <a:buFont typeface="Wingdings" panose="05000000000000000000" pitchFamily="2" charset="2"/>
              <a:buChar char="§"/>
            </a:pP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2022 06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mėn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.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preliminariais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savivaldybių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duomenimis</a:t>
            </a:r>
            <a:r>
              <a:rPr lang="en-GB" sz="1800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1</a:t>
            </a:r>
            <a:r>
              <a:rPr lang="lt-LT" sz="18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344 </a:t>
            </a:r>
            <a:r>
              <a:rPr lang="en-GB" sz="1800" dirty="0" err="1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vaikų</a:t>
            </a:r>
            <a:r>
              <a:rPr lang="en-GB" sz="18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–</a:t>
            </a:r>
            <a:r>
              <a:rPr lang="en-GB" sz="18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instituciniame</a:t>
            </a:r>
            <a:r>
              <a:rPr lang="en-GB" sz="18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ugdyme</a:t>
            </a:r>
            <a:r>
              <a:rPr lang="en-GB" sz="18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nedalyvauja</a:t>
            </a:r>
            <a:r>
              <a:rPr lang="en-GB" sz="1800" dirty="0"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.</a:t>
            </a:r>
            <a:endParaRPr lang="lt-LT" sz="1800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  <a:p>
            <a:pPr marL="342900" lvl="0" indent="-342900" algn="just">
              <a:buFont typeface="Times New Roman" panose="02020603050405020304" pitchFamily="18" charset="0"/>
              <a:buChar char="-"/>
            </a:pPr>
            <a:endParaRPr lang="lt-LT" dirty="0">
              <a:solidFill>
                <a:srgbClr val="0070C0"/>
              </a:solidFill>
              <a:ea typeface="Times New Roman" panose="02020603050405020304" pitchFamily="18" charset="0"/>
            </a:endParaRPr>
          </a:p>
          <a:p>
            <a:pPr lvl="0" algn="r"/>
            <a:r>
              <a:rPr lang="lt-LT" sz="1600" i="1" dirty="0">
                <a:solidFill>
                  <a:schemeClr val="tx1"/>
                </a:solidFill>
                <a:ea typeface="Times New Roman" panose="02020603050405020304" pitchFamily="18" charset="0"/>
              </a:rPr>
              <a:t>Duomenų šaltinis: Nacionalinė švietimo agentūra</a:t>
            </a:r>
            <a:endParaRPr lang="lt-LT" sz="1600" i="1" dirty="0">
              <a:solidFill>
                <a:schemeClr val="tx1"/>
              </a:solidFill>
              <a:effectLst/>
              <a:ea typeface="Times New Roman" panose="02020603050405020304" pitchFamily="18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9B81AB6-FC4A-254E-BE23-968BA29BE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546" y="208216"/>
            <a:ext cx="5047034" cy="1325563"/>
          </a:xfrm>
        </p:spPr>
        <p:txBody>
          <a:bodyPr>
            <a:normAutofit/>
          </a:bodyPr>
          <a:lstStyle/>
          <a:p>
            <a:pPr algn="ctr"/>
            <a:r>
              <a:rPr lang="en-US" sz="2800" b="0" dirty="0" err="1"/>
              <a:t>Vaik</a:t>
            </a:r>
            <a:r>
              <a:rPr lang="lt-LT" sz="2800" b="0" dirty="0"/>
              <a:t>ų, kuriems skirtas privalomas ikimokyklinis ugdymas, skaičiaus kaita</a:t>
            </a: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CB102629-0DD4-6E42-8217-2DD797EAAA7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52709358"/>
              </p:ext>
            </p:extLst>
          </p:nvPr>
        </p:nvGraphicFramePr>
        <p:xfrm>
          <a:off x="6048963" y="1780914"/>
          <a:ext cx="5585362" cy="37249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11248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2FD47719-34F2-BF4D-8ED0-FFAD722BE9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41196" y="1893370"/>
            <a:ext cx="1492950" cy="1351551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5D14BFEA-58D5-864B-B429-1C412D2273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1198" y="3388480"/>
            <a:ext cx="1492950" cy="1351551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BCDDCC2-9586-A841-A699-3298924332B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1196" y="4881431"/>
            <a:ext cx="1492950" cy="1351551"/>
          </a:xfrm>
          <a:prstGeom prst="rect">
            <a:avLst/>
          </a:prstGeom>
        </p:spPr>
      </p:pic>
      <p:sp>
        <p:nvSpPr>
          <p:cNvPr id="26" name="Title 1">
            <a:extLst>
              <a:ext uri="{FF2B5EF4-FFF2-40B4-BE49-F238E27FC236}">
                <a16:creationId xmlns:a16="http://schemas.microsoft.com/office/drawing/2014/main" id="{04B72E13-5247-DE4A-8D76-A922132B7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34932"/>
            <a:ext cx="9175595" cy="1325563"/>
          </a:xfrm>
        </p:spPr>
        <p:txBody>
          <a:bodyPr>
            <a:normAutofit/>
          </a:bodyPr>
          <a:lstStyle/>
          <a:p>
            <a:r>
              <a:rPr lang="en-US" sz="2800" b="0" dirty="0"/>
              <a:t>2022</a:t>
            </a:r>
            <a:r>
              <a:rPr lang="lt-LT" sz="2800" b="0" dirty="0"/>
              <a:t> m. atlikti darbai rengiantis visuotiniam ikimokykliniam ugdymui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78EC8D4-F6DE-A542-B0BF-C1E65ABDFA48}"/>
              </a:ext>
            </a:extLst>
          </p:cNvPr>
          <p:cNvSpPr txBox="1"/>
          <p:nvPr/>
        </p:nvSpPr>
        <p:spPr>
          <a:xfrm>
            <a:off x="2824252" y="2241310"/>
            <a:ext cx="4412889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lt-LT" dirty="0"/>
              <a:t>Parengta Ikimokyklinio ugdymo plėtros savivaldybėse galimybių studija</a:t>
            </a:r>
            <a:endParaRPr lang="lt-LT" sz="1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3915DE-55C8-E9FB-A125-119A634257AE}"/>
              </a:ext>
            </a:extLst>
          </p:cNvPr>
          <p:cNvSpPr txBox="1"/>
          <p:nvPr/>
        </p:nvSpPr>
        <p:spPr>
          <a:xfrm>
            <a:off x="2824251" y="3174171"/>
            <a:ext cx="7646743" cy="17543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lt-LT" b="0" i="0" dirty="0">
                <a:effectLst/>
              </a:rPr>
              <a:t>Patvirtintos regioninės pažangos priemonės, įtrauktos į Švietimo plėtros programą ir Regionų plėtros programą, Nr. Nr. 12-003-03-01-23 (RE) „Padidinti ugdymo prieinamumą atskirtį patiriantiems vaikams“ finansavimo gairės. Priemonė finansuojama pagal 2021-2027 m. Europos Sąjungos fondų investicijų programą. Investicijų vertė į ikimokyklinio ugdymo infrastruktūrą  – </a:t>
            </a:r>
            <a:r>
              <a:rPr lang="lt-LT" dirty="0"/>
              <a:t>27,7</a:t>
            </a:r>
            <a:r>
              <a:rPr lang="lt-LT" b="0" i="0" dirty="0">
                <a:effectLst/>
              </a:rPr>
              <a:t> mln. Eur</a:t>
            </a:r>
            <a:endParaRPr lang="lt-LT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BA68BB-EB6B-64C6-7C68-9F6B3E691AEF}"/>
              </a:ext>
            </a:extLst>
          </p:cNvPr>
          <p:cNvSpPr txBox="1"/>
          <p:nvPr/>
        </p:nvSpPr>
        <p:spPr>
          <a:xfrm>
            <a:off x="2824251" y="5234040"/>
            <a:ext cx="6386656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lt-LT" dirty="0"/>
              <a:t>Nacionalinėje švietimo agentūroje darbą pradeda ekspertų grupė, kurios užduotis – iki </a:t>
            </a:r>
            <a:r>
              <a:rPr lang="en-US" dirty="0"/>
              <a:t>2023 m. III </a:t>
            </a:r>
            <a:r>
              <a:rPr lang="en-US" dirty="0" err="1"/>
              <a:t>ketv</a:t>
            </a:r>
            <a:r>
              <a:rPr lang="en-US" dirty="0"/>
              <a:t>. </a:t>
            </a:r>
            <a:r>
              <a:rPr lang="en-US" dirty="0" err="1"/>
              <a:t>parengti</a:t>
            </a:r>
            <a:r>
              <a:rPr lang="en-US" dirty="0"/>
              <a:t> </a:t>
            </a:r>
            <a:r>
              <a:rPr lang="en-US" dirty="0" err="1"/>
              <a:t>ikimokyklinio</a:t>
            </a:r>
            <a:r>
              <a:rPr lang="en-US" dirty="0"/>
              <a:t> </a:t>
            </a:r>
            <a:r>
              <a:rPr lang="en-US" dirty="0" err="1"/>
              <a:t>ugdymo</a:t>
            </a:r>
            <a:r>
              <a:rPr lang="en-US" dirty="0"/>
              <a:t> </a:t>
            </a:r>
            <a:r>
              <a:rPr lang="lt-LT" dirty="0"/>
              <a:t>programos</a:t>
            </a:r>
            <a:r>
              <a:rPr lang="en-US" dirty="0"/>
              <a:t> </a:t>
            </a:r>
            <a:r>
              <a:rPr lang="en-US" dirty="0" err="1"/>
              <a:t>gaires</a:t>
            </a:r>
            <a:endParaRPr lang="lt-LT" sz="1200" dirty="0"/>
          </a:p>
        </p:txBody>
      </p:sp>
    </p:spTree>
    <p:extLst>
      <p:ext uri="{BB962C8B-B14F-4D97-AF65-F5344CB8AC3E}">
        <p14:creationId xmlns:p14="http://schemas.microsoft.com/office/powerpoint/2010/main" val="1113402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aveikslėlis 6">
            <a:extLst>
              <a:ext uri="{FF2B5EF4-FFF2-40B4-BE49-F238E27FC236}">
                <a16:creationId xmlns:a16="http://schemas.microsoft.com/office/drawing/2014/main" id="{D38571F2-64CF-0AFC-E7BF-9618DC4BFA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1064" y="674215"/>
            <a:ext cx="3978390" cy="5509569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C4313B6-5F25-CCDF-6FE7-5AAD00775C70}"/>
              </a:ext>
            </a:extLst>
          </p:cNvPr>
          <p:cNvSpPr txBox="1">
            <a:spLocks/>
          </p:cNvSpPr>
          <p:nvPr/>
        </p:nvSpPr>
        <p:spPr>
          <a:xfrm>
            <a:off x="813842" y="1516861"/>
            <a:ext cx="5047034" cy="169469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lt-LT" sz="2800" b="0" dirty="0"/>
              <a:t>Pagrindiniai rezultatai dėl pasirengimo visuotiniam ikimokykliniam ugdymui</a:t>
            </a:r>
          </a:p>
        </p:txBody>
      </p:sp>
    </p:spTree>
    <p:extLst>
      <p:ext uri="{BB962C8B-B14F-4D97-AF65-F5344CB8AC3E}">
        <p14:creationId xmlns:p14="http://schemas.microsoft.com/office/powerpoint/2010/main" val="468238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>
            <a:extLst>
              <a:ext uri="{FF2B5EF4-FFF2-40B4-BE49-F238E27FC236}">
                <a16:creationId xmlns:a16="http://schemas.microsoft.com/office/drawing/2014/main" id="{A11F0C88-9EA5-1CAF-0A06-D70CDBA1AD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958987" y="1349829"/>
            <a:ext cx="8251902" cy="509557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C4313B6-5F25-CCDF-6FE7-5AAD00775C70}"/>
              </a:ext>
            </a:extLst>
          </p:cNvPr>
          <p:cNvSpPr txBox="1">
            <a:spLocks/>
          </p:cNvSpPr>
          <p:nvPr/>
        </p:nvSpPr>
        <p:spPr>
          <a:xfrm>
            <a:off x="624271" y="1349829"/>
            <a:ext cx="3434773" cy="316665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lt-LT" sz="2800" b="0" dirty="0"/>
              <a:t>Ugdomų </a:t>
            </a:r>
            <a:r>
              <a:rPr lang="en-US" sz="2800" b="0" dirty="0"/>
              <a:t>2-5</a:t>
            </a:r>
            <a:r>
              <a:rPr lang="lt-LT" sz="2800" b="0" dirty="0"/>
              <a:t> metų amžiaus vaikų dalis </a:t>
            </a:r>
            <a:r>
              <a:rPr lang="en-US" sz="2800" b="0" dirty="0"/>
              <a:t>2021 m. </a:t>
            </a:r>
            <a:r>
              <a:rPr lang="en-US" sz="2800" b="0" dirty="0" err="1"/>
              <a:t>spalio</a:t>
            </a:r>
            <a:r>
              <a:rPr lang="en-US" sz="2800" b="0" dirty="0"/>
              <a:t> 1 </a:t>
            </a:r>
            <a:r>
              <a:rPr lang="lt-LT" sz="2800" b="0" dirty="0"/>
              <a:t>d.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434056-DD4A-AA04-4E59-AA7A65B80D76}"/>
              </a:ext>
            </a:extLst>
          </p:cNvPr>
          <p:cNvSpPr txBox="1"/>
          <p:nvPr/>
        </p:nvSpPr>
        <p:spPr>
          <a:xfrm>
            <a:off x="175165" y="6501648"/>
            <a:ext cx="66198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Duomenų šaltinis: </a:t>
            </a:r>
            <a:r>
              <a:rPr lang="lt-LT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Ikimokyklinio ugdymo infrastruktūros plėtros galimybių studija</a:t>
            </a:r>
            <a:r>
              <a:rPr lang="en-GB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2022</a:t>
            </a:r>
            <a:r>
              <a:rPr lang="lt-LT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GB" sz="1000" b="1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lt-LT" sz="1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48289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2C4313B6-5F25-CCDF-6FE7-5AAD00775C70}"/>
              </a:ext>
            </a:extLst>
          </p:cNvPr>
          <p:cNvSpPr txBox="1">
            <a:spLocks/>
          </p:cNvSpPr>
          <p:nvPr/>
        </p:nvSpPr>
        <p:spPr>
          <a:xfrm>
            <a:off x="624271" y="1349829"/>
            <a:ext cx="3434773" cy="316665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lt-LT" sz="2800" b="0" dirty="0"/>
              <a:t>Nepatenkintų prašymų ugdyti vaikus ugdymo įstaigoje mastas </a:t>
            </a:r>
            <a:r>
              <a:rPr lang="en-US" sz="2800" b="0" dirty="0"/>
              <a:t>2021 </a:t>
            </a:r>
            <a:r>
              <a:rPr lang="lt-LT" sz="2800" b="0" dirty="0"/>
              <a:t>m. spalio </a:t>
            </a:r>
            <a:r>
              <a:rPr lang="en-US" sz="2800" b="0" dirty="0"/>
              <a:t>1 </a:t>
            </a:r>
            <a:r>
              <a:rPr lang="lt-LT" sz="2800" b="0" dirty="0"/>
              <a:t>d.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1BF7FF61-43AD-5A18-D2B1-55713FBB547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410" y="1349829"/>
            <a:ext cx="6646545" cy="480744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EE4E62-9513-E03E-B5BB-6DA1983C71BD}"/>
              </a:ext>
            </a:extLst>
          </p:cNvPr>
          <p:cNvSpPr txBox="1"/>
          <p:nvPr/>
        </p:nvSpPr>
        <p:spPr>
          <a:xfrm>
            <a:off x="175165" y="6501648"/>
            <a:ext cx="66198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Duomenų šaltinis: </a:t>
            </a:r>
            <a:r>
              <a:rPr lang="lt-LT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Ikimokyklinio ugdymo infrastruktūros plėtros galimybių studija</a:t>
            </a:r>
            <a:r>
              <a:rPr lang="en-GB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2022</a:t>
            </a:r>
            <a:r>
              <a:rPr lang="lt-LT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GB" sz="1000" b="1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lt-LT" sz="1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61013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2C4313B6-5F25-CCDF-6FE7-5AAD00775C70}"/>
              </a:ext>
            </a:extLst>
          </p:cNvPr>
          <p:cNvSpPr txBox="1">
            <a:spLocks/>
          </p:cNvSpPr>
          <p:nvPr/>
        </p:nvSpPr>
        <p:spPr>
          <a:xfrm>
            <a:off x="624271" y="1349829"/>
            <a:ext cx="10036295" cy="316665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2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lt-LT" sz="2800" b="0" dirty="0"/>
              <a:t>Savivaldybių administracijų galimybė užtikrinti ikimokyklinio ugdymo vietą visiems </a:t>
            </a:r>
            <a:r>
              <a:rPr lang="en-US" sz="2800" b="0" dirty="0"/>
              <a:t>2-5 met</a:t>
            </a:r>
            <a:r>
              <a:rPr lang="lt-LT" sz="2800" b="0" dirty="0"/>
              <a:t>ų amžiaus vaikams</a:t>
            </a:r>
          </a:p>
        </p:txBody>
      </p:sp>
      <p:graphicFrame>
        <p:nvGraphicFramePr>
          <p:cNvPr id="2" name="Chart 12">
            <a:extLst>
              <a:ext uri="{FF2B5EF4-FFF2-40B4-BE49-F238E27FC236}">
                <a16:creationId xmlns:a16="http://schemas.microsoft.com/office/drawing/2014/main" id="{E2F46AFA-284D-1E3F-4E56-CF7A7E86B059}"/>
              </a:ext>
            </a:extLst>
          </p:cNvPr>
          <p:cNvGraphicFramePr/>
          <p:nvPr/>
        </p:nvGraphicFramePr>
        <p:xfrm>
          <a:off x="2255521" y="2629700"/>
          <a:ext cx="9065622" cy="3122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9B182F3-87CD-B022-F6FA-A0E0657D4D9C}"/>
              </a:ext>
            </a:extLst>
          </p:cNvPr>
          <p:cNvSpPr txBox="1"/>
          <p:nvPr/>
        </p:nvSpPr>
        <p:spPr>
          <a:xfrm>
            <a:off x="175165" y="6501648"/>
            <a:ext cx="66198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Duomenų šaltinis: </a:t>
            </a:r>
            <a:r>
              <a:rPr lang="lt-LT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Ikimokyklinio ugdymo infrastruktūros plėtros galimybių studija</a:t>
            </a:r>
            <a:r>
              <a:rPr lang="en-GB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2022</a:t>
            </a:r>
            <a:r>
              <a:rPr lang="lt-LT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GB" sz="1000" b="1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lt-LT" sz="1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79481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2FD47719-34F2-BF4D-8ED0-FFAD722BE9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1196" y="1617603"/>
            <a:ext cx="1492950" cy="1351551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5D14BFEA-58D5-864B-B429-1C412D22735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41198" y="3231028"/>
            <a:ext cx="1492950" cy="1351551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3BCDDCC2-9586-A841-A699-3298924332B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41196" y="4842857"/>
            <a:ext cx="1492950" cy="135155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199F3E42-57A2-4847-AC6F-694EB2AE6279}"/>
              </a:ext>
            </a:extLst>
          </p:cNvPr>
          <p:cNvSpPr txBox="1"/>
          <p:nvPr/>
        </p:nvSpPr>
        <p:spPr>
          <a:xfrm>
            <a:off x="8318198" y="1773032"/>
            <a:ext cx="3371399" cy="160043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lt-LT" sz="1600" dirty="0"/>
              <a:t>Sudarytas ikimokyklinio ugdymo programą įgyvendinančių įstaigų žemėlapis. </a:t>
            </a:r>
          </a:p>
          <a:p>
            <a:pPr algn="ctr"/>
            <a:r>
              <a:rPr lang="lt-LT" sz="1600" dirty="0"/>
              <a:t>Viešai publikuojamas ŠVIS sistemoje.</a:t>
            </a:r>
          </a:p>
          <a:p>
            <a:pPr algn="ctr"/>
            <a:r>
              <a:rPr lang="lt-LT" dirty="0"/>
              <a:t> </a:t>
            </a:r>
            <a:endParaRPr lang="lt-LT" sz="1000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78F1B15-B8D6-9B45-B559-DA03A456FC1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947497" y="1893370"/>
            <a:ext cx="370701" cy="370701"/>
          </a:xfrm>
          <a:prstGeom prst="rect">
            <a:avLst/>
          </a:prstGeom>
        </p:spPr>
      </p:pic>
      <p:sp>
        <p:nvSpPr>
          <p:cNvPr id="26" name="Title 1">
            <a:extLst>
              <a:ext uri="{FF2B5EF4-FFF2-40B4-BE49-F238E27FC236}">
                <a16:creationId xmlns:a16="http://schemas.microsoft.com/office/drawing/2014/main" id="{04B72E13-5247-DE4A-8D76-A922132B7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34932"/>
            <a:ext cx="9513815" cy="1325563"/>
          </a:xfrm>
        </p:spPr>
        <p:txBody>
          <a:bodyPr>
            <a:normAutofit/>
          </a:bodyPr>
          <a:lstStyle/>
          <a:p>
            <a:r>
              <a:rPr lang="lt-LT" sz="2800" b="0" dirty="0"/>
              <a:t>Savivaldybėse planuojama ikimokyklinio ugdymo </a:t>
            </a:r>
            <a:r>
              <a:rPr lang="lt-LT" sz="2800" b="0"/>
              <a:t>plėtra 2022–2027 </a:t>
            </a:r>
            <a:r>
              <a:rPr lang="lt-LT" sz="2800" b="0" dirty="0"/>
              <a:t>metais</a:t>
            </a:r>
            <a:endParaRPr lang="lt-LT" sz="2800" b="0" i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78EC8D4-F6DE-A542-B0BF-C1E65ABDFA48}"/>
              </a:ext>
            </a:extLst>
          </p:cNvPr>
          <p:cNvSpPr txBox="1"/>
          <p:nvPr/>
        </p:nvSpPr>
        <p:spPr>
          <a:xfrm>
            <a:off x="2694296" y="1778911"/>
            <a:ext cx="4889352" cy="12464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lt-LT" dirty="0"/>
              <a:t>Naujos grupės </a:t>
            </a:r>
          </a:p>
          <a:p>
            <a:pPr algn="just"/>
            <a:r>
              <a:rPr lang="lt-LT" sz="1200" dirty="0"/>
              <a:t>44-iose savivaldybėse. Galimas naujų vietų skaičius įsteigus bent po vieną grupę – iki 1980. </a:t>
            </a:r>
          </a:p>
          <a:p>
            <a:pPr algn="just"/>
            <a:r>
              <a:rPr lang="lt-LT" sz="1200" dirty="0"/>
              <a:t>2016–2021 metais savivaldybėse įsteigtos naujos grupės 288 švietimo įstaigose.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0991C6A-751C-BF44-B76C-39F73F5A1FAF}"/>
              </a:ext>
            </a:extLst>
          </p:cNvPr>
          <p:cNvSpPr txBox="1"/>
          <p:nvPr/>
        </p:nvSpPr>
        <p:spPr>
          <a:xfrm>
            <a:off x="2604254" y="3069106"/>
            <a:ext cx="5105184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lt-LT" dirty="0"/>
              <a:t>Priestatai, moduliniai statiniai ar kt. patalpų pritaikymas</a:t>
            </a:r>
          </a:p>
          <a:p>
            <a:pPr algn="just"/>
            <a:r>
              <a:rPr lang="lt-LT" sz="1200" dirty="0"/>
              <a:t>24 savivaldybės planuoja priestatų, modulinių pastatų statybą ar pritaikyti kitas patalpas ikimokykliniam ugdymui. Jei skaičiuotume po dvi įsteigiamas grupes, naujų vietų skaičius galėtų siekti apie 1800.</a:t>
            </a:r>
          </a:p>
          <a:p>
            <a:pPr algn="just"/>
            <a:r>
              <a:rPr lang="lt-LT" sz="1200" dirty="0"/>
              <a:t>2016–2021 metais savivaldybėse pastatyti priestatai, moduliniai pastatai ar grupės pritaikytos 38-iose įstaigose.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754F324-E585-F146-8F8D-A2E59C9DD1E2}"/>
              </a:ext>
            </a:extLst>
          </p:cNvPr>
          <p:cNvSpPr txBox="1"/>
          <p:nvPr/>
        </p:nvSpPr>
        <p:spPr>
          <a:xfrm>
            <a:off x="2604252" y="4710720"/>
            <a:ext cx="5105186" cy="180049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lt-LT" dirty="0"/>
              <a:t>Naujos įstaigos statyba</a:t>
            </a:r>
            <a:endParaRPr lang="lt-LT" sz="1200" dirty="0"/>
          </a:p>
          <a:p>
            <a:pPr algn="just"/>
            <a:r>
              <a:rPr lang="lt-LT" sz="1200" dirty="0"/>
              <a:t>7-iose savivaldybėse planuojama statyti naujas ikimokyklinio ugdymo įstaigas (Kaišiadorių rajono, Kauno miesto, Kauno rajono, Klaipėdos rajono, Panevėžio rajono, Vilniaus miesto ir Vilniaus rajono). Skaičiuodami įstaigoje ne mažiau kaip po 4 grupes, naujų vietų skaičius siektų apie – 1520.</a:t>
            </a:r>
          </a:p>
          <a:p>
            <a:pPr algn="just"/>
            <a:r>
              <a:rPr lang="lt-LT" sz="1200" dirty="0"/>
              <a:t>2016–2021 metais savivaldybėse pastatyta 11 naujų ikimokyklinio ugdymo įstaigų.</a:t>
            </a:r>
          </a:p>
        </p:txBody>
      </p:sp>
      <p:sp>
        <p:nvSpPr>
          <p:cNvPr id="2" name="Stačiakampis 1"/>
          <p:cNvSpPr/>
          <p:nvPr/>
        </p:nvSpPr>
        <p:spPr>
          <a:xfrm>
            <a:off x="1351582" y="2058974"/>
            <a:ext cx="7317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3200" dirty="0"/>
              <a:t>99</a:t>
            </a:r>
          </a:p>
        </p:txBody>
      </p:sp>
      <p:sp>
        <p:nvSpPr>
          <p:cNvPr id="3" name="Stačiakampis 2"/>
          <p:cNvSpPr/>
          <p:nvPr/>
        </p:nvSpPr>
        <p:spPr>
          <a:xfrm>
            <a:off x="1345998" y="3435259"/>
            <a:ext cx="639919" cy="739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lt-LT" sz="3200" dirty="0"/>
              <a:t>45</a:t>
            </a:r>
          </a:p>
        </p:txBody>
      </p:sp>
      <p:sp>
        <p:nvSpPr>
          <p:cNvPr id="5" name="Stačiakampis 4"/>
          <p:cNvSpPr/>
          <p:nvPr/>
        </p:nvSpPr>
        <p:spPr>
          <a:xfrm>
            <a:off x="1345998" y="4990145"/>
            <a:ext cx="639919" cy="739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lt-LT" sz="3200" dirty="0"/>
              <a:t>19</a:t>
            </a:r>
          </a:p>
        </p:txBody>
      </p:sp>
      <p:pic>
        <p:nvPicPr>
          <p:cNvPr id="14" name="Paveikslėlis 13"/>
          <p:cNvPicPr/>
          <p:nvPr/>
        </p:nvPicPr>
        <p:blipFill rotWithShape="1">
          <a:blip r:embed="rId11"/>
          <a:srcRect l="22879" t="14112" r="15335" b="6474"/>
          <a:stretch/>
        </p:blipFill>
        <p:spPr bwMode="auto">
          <a:xfrm>
            <a:off x="7879544" y="3244921"/>
            <a:ext cx="4104933" cy="328558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1F9F50-EE37-EA3D-FD32-1F5CEADAF76C}"/>
              </a:ext>
            </a:extLst>
          </p:cNvPr>
          <p:cNvSpPr txBox="1"/>
          <p:nvPr/>
        </p:nvSpPr>
        <p:spPr>
          <a:xfrm>
            <a:off x="175165" y="6501648"/>
            <a:ext cx="66198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000" i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Duomenų šaltinis: </a:t>
            </a:r>
            <a:r>
              <a:rPr lang="lt-LT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Ikimokyklinio ugdymo infrastruktūros plėtros galimybių studija</a:t>
            </a:r>
            <a:r>
              <a:rPr lang="en-GB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2022</a:t>
            </a:r>
            <a:r>
              <a:rPr lang="lt-LT" sz="1000" i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GB" sz="1000" b="1" i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lt-LT" sz="1000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7D2A3B-2999-AE40-598C-26395E9E1621}"/>
              </a:ext>
            </a:extLst>
          </p:cNvPr>
          <p:cNvSpPr txBox="1"/>
          <p:nvPr/>
        </p:nvSpPr>
        <p:spPr>
          <a:xfrm>
            <a:off x="1079382" y="4582579"/>
            <a:ext cx="12679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i="1" dirty="0"/>
              <a:t>Įstaigų sk.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A22299-E699-7787-117D-626451B2ECE7}"/>
              </a:ext>
            </a:extLst>
          </p:cNvPr>
          <p:cNvSpPr txBox="1"/>
          <p:nvPr/>
        </p:nvSpPr>
        <p:spPr>
          <a:xfrm>
            <a:off x="1079382" y="2960794"/>
            <a:ext cx="12679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i="1" dirty="0"/>
              <a:t>Įstaigų sk.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64FE4E-62B4-3EB0-FC95-C068867EBC53}"/>
              </a:ext>
            </a:extLst>
          </p:cNvPr>
          <p:cNvSpPr txBox="1"/>
          <p:nvPr/>
        </p:nvSpPr>
        <p:spPr>
          <a:xfrm>
            <a:off x="1079382" y="1388291"/>
            <a:ext cx="126795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200" i="1" dirty="0"/>
              <a:t>Įstaigų sk.</a:t>
            </a:r>
          </a:p>
        </p:txBody>
      </p:sp>
    </p:spTree>
    <p:extLst>
      <p:ext uri="{BB962C8B-B14F-4D97-AF65-F5344CB8AC3E}">
        <p14:creationId xmlns:p14="http://schemas.microsoft.com/office/powerpoint/2010/main" val="2737290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04B72E13-5247-DE4A-8D76-A922132B7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4932"/>
            <a:ext cx="9197898" cy="1325563"/>
          </a:xfrm>
        </p:spPr>
        <p:txBody>
          <a:bodyPr>
            <a:normAutofit/>
          </a:bodyPr>
          <a:lstStyle/>
          <a:p>
            <a:r>
              <a:rPr lang="lt-LT" sz="2800" b="0" dirty="0"/>
              <a:t>Planuojamos investicijos į ikimokyklinio ugdymo infrastruktūrą</a:t>
            </a:r>
            <a:r>
              <a:rPr lang="en-US" sz="2800" b="0" dirty="0"/>
              <a:t> 2023-2028 m.</a:t>
            </a:r>
            <a:endParaRPr lang="lt-LT" sz="2800" b="0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2FD47719-34F2-BF4D-8ED0-FFAD722BE9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400000">
            <a:off x="3046280" y="2006750"/>
            <a:ext cx="1492950" cy="1351551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E3564480-B07B-EA4B-83DE-284DBD3774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5400000">
            <a:off x="6661839" y="2006750"/>
            <a:ext cx="1492950" cy="135155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9CD258E-A16A-0342-947C-9E1A056A2052}"/>
              </a:ext>
            </a:extLst>
          </p:cNvPr>
          <p:cNvSpPr txBox="1"/>
          <p:nvPr/>
        </p:nvSpPr>
        <p:spPr>
          <a:xfrm>
            <a:off x="2460182" y="3788743"/>
            <a:ext cx="2665146" cy="113877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000" dirty="0" err="1"/>
              <a:t>Investicij</a:t>
            </a:r>
            <a:r>
              <a:rPr lang="lt-LT" sz="2000" dirty="0"/>
              <a:t>ų vertė</a:t>
            </a:r>
          </a:p>
          <a:p>
            <a:pPr algn="ctr"/>
            <a:endParaRPr lang="en-US" sz="2000" dirty="0"/>
          </a:p>
          <a:p>
            <a:pPr algn="ctr"/>
            <a:r>
              <a:rPr lang="en-US" sz="2800" b="1" dirty="0"/>
              <a:t>2</a:t>
            </a:r>
            <a:r>
              <a:rPr lang="lt-LT" sz="2800" b="1" dirty="0"/>
              <a:t>7,7</a:t>
            </a:r>
            <a:r>
              <a:rPr lang="en-US" sz="2800" b="1" dirty="0"/>
              <a:t> </a:t>
            </a:r>
            <a:r>
              <a:rPr lang="lt-LT" sz="2800" b="1" dirty="0"/>
              <a:t>mln. Eur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F0F1B8-9790-2BB2-E253-F8448A651A64}"/>
              </a:ext>
            </a:extLst>
          </p:cNvPr>
          <p:cNvSpPr txBox="1"/>
          <p:nvPr/>
        </p:nvSpPr>
        <p:spPr>
          <a:xfrm>
            <a:off x="6228141" y="3784864"/>
            <a:ext cx="2665146" cy="17543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lt-LT" sz="2000" dirty="0"/>
              <a:t>Sukurtų </a:t>
            </a:r>
            <a:r>
              <a:rPr lang="lt-LT" sz="2000" dirty="0" err="1"/>
              <a:t>naųjų</a:t>
            </a:r>
            <a:r>
              <a:rPr lang="lt-LT" sz="2000" dirty="0"/>
              <a:t> ikimokyklinio ugdymo vietų skaičius</a:t>
            </a:r>
          </a:p>
          <a:p>
            <a:pPr algn="ctr"/>
            <a:endParaRPr lang="en-US" sz="2000" dirty="0"/>
          </a:p>
          <a:p>
            <a:pPr algn="ctr"/>
            <a:r>
              <a:rPr lang="en-US" sz="2800" b="1" dirty="0"/>
              <a:t>2 010 </a:t>
            </a:r>
            <a:endParaRPr lang="lt-LT" sz="2800" b="1" dirty="0"/>
          </a:p>
        </p:txBody>
      </p:sp>
    </p:spTree>
    <p:extLst>
      <p:ext uri="{BB962C8B-B14F-4D97-AF65-F5344CB8AC3E}">
        <p14:creationId xmlns:p14="http://schemas.microsoft.com/office/powerpoint/2010/main" val="3145610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le 1">
            <a:extLst>
              <a:ext uri="{FF2B5EF4-FFF2-40B4-BE49-F238E27FC236}">
                <a16:creationId xmlns:a16="http://schemas.microsoft.com/office/drawing/2014/main" id="{04B72E13-5247-DE4A-8D76-A922132B7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4932"/>
            <a:ext cx="8553450" cy="1325563"/>
          </a:xfrm>
        </p:spPr>
        <p:txBody>
          <a:bodyPr>
            <a:normAutofit/>
          </a:bodyPr>
          <a:lstStyle/>
          <a:p>
            <a:r>
              <a:rPr lang="lt-LT" sz="2800" b="0" dirty="0"/>
              <a:t>Planuojami </a:t>
            </a:r>
            <a:r>
              <a:rPr lang="en-US" sz="2800" b="0" dirty="0" err="1"/>
              <a:t>tolimesni</a:t>
            </a:r>
            <a:r>
              <a:rPr lang="en-US" sz="2800" b="0" dirty="0"/>
              <a:t> </a:t>
            </a:r>
            <a:r>
              <a:rPr lang="lt-LT" sz="2800" b="0" dirty="0"/>
              <a:t>darbai rengiantis visuotiniam ikimokykliniam ugdymui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E3564480-B07B-EA4B-83DE-284DBD3774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5400000">
            <a:off x="2806117" y="-134704"/>
            <a:ext cx="1492950" cy="542878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02C50AE-4F4E-569D-16CB-60EB0D24158C}"/>
              </a:ext>
            </a:extLst>
          </p:cNvPr>
          <p:cNvSpPr txBox="1"/>
          <p:nvPr/>
        </p:nvSpPr>
        <p:spPr>
          <a:xfrm>
            <a:off x="2215039" y="2250242"/>
            <a:ext cx="2675105" cy="496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2000" b="1" dirty="0"/>
              <a:t>2023 m.</a:t>
            </a:r>
            <a:endParaRPr lang="lt-LT" sz="1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9F1A42-B4E1-DAEA-F0A4-52FAA48D210E}"/>
              </a:ext>
            </a:extLst>
          </p:cNvPr>
          <p:cNvSpPr txBox="1"/>
          <p:nvPr/>
        </p:nvSpPr>
        <p:spPr>
          <a:xfrm>
            <a:off x="838202" y="3534040"/>
            <a:ext cx="5428784" cy="28931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lt-LT" sz="1400" dirty="0">
                <a:effectLst/>
                <a:ea typeface="Times New Roman" panose="02020603050405020304" pitchFamily="18" charset="0"/>
              </a:rPr>
              <a:t>Parengtos ikimokyklinio ugdymo programos gairės</a:t>
            </a:r>
            <a:endParaRPr lang="en-US" sz="1400" dirty="0">
              <a:effectLst/>
              <a:ea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sz="14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lt-LT" sz="1400" dirty="0"/>
              <a:t>Stiprinamos ikimokyklinio ugdymo pedagogų kompetencijos diegti atnaujintą ugdymo turinį </a:t>
            </a:r>
            <a:r>
              <a:rPr lang="lt-LT" sz="1400" i="1" dirty="0"/>
              <a:t>(</a:t>
            </a:r>
            <a:r>
              <a:rPr lang="en-US" sz="1400" i="1" dirty="0" err="1"/>
              <a:t>veikl</a:t>
            </a:r>
            <a:r>
              <a:rPr lang="lt-LT" sz="1400" i="1" dirty="0"/>
              <a:t>ų pabaiga 2025 m.)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lt-LT" sz="1400" i="1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lt-LT" sz="1400" dirty="0"/>
              <a:t>Įgyvendinama Vaiko garantijos iniciatyva, stiprinanti socialinės rizikos šeimose gyvenančių vaikų ikimokyklinį ugdymą </a:t>
            </a:r>
            <a:r>
              <a:rPr lang="lt-LT" sz="1400" i="1" dirty="0"/>
              <a:t>(veiklų pabaiga 2026 m.)</a:t>
            </a:r>
            <a:endParaRPr lang="lt-LT" sz="14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lt-LT" sz="14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lt-LT" sz="1400" dirty="0"/>
              <a:t>Įgyvendinami ikimokyklinio ugdymo infrastruktūros modernizavimo plėtros projektai (regioninė priemonė) </a:t>
            </a:r>
            <a:r>
              <a:rPr lang="lt-LT" sz="1400" i="1" dirty="0"/>
              <a:t>(veiklų pabaiga 2028 m.)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lt-LT" sz="1400" i="1" dirty="0"/>
          </a:p>
        </p:txBody>
      </p:sp>
      <p:pic>
        <p:nvPicPr>
          <p:cNvPr id="11" name="Graphic 14">
            <a:extLst>
              <a:ext uri="{FF2B5EF4-FFF2-40B4-BE49-F238E27FC236}">
                <a16:creationId xmlns:a16="http://schemas.microsoft.com/office/drawing/2014/main" id="{B679F456-AB87-409D-7943-8EB7B62E7A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5400000">
            <a:off x="8403656" y="-136906"/>
            <a:ext cx="1492948" cy="5428784"/>
          </a:xfrm>
          <a:prstGeom prst="rect">
            <a:avLst/>
          </a:prstGeom>
        </p:spPr>
      </p:pic>
      <p:graphicFrame>
        <p:nvGraphicFramePr>
          <p:cNvPr id="5" name="Lentelė 5">
            <a:extLst>
              <a:ext uri="{FF2B5EF4-FFF2-40B4-BE49-F238E27FC236}">
                <a16:creationId xmlns:a16="http://schemas.microsoft.com/office/drawing/2014/main" id="{ACC274B3-4B5E-D1C1-D19F-75BB05161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133893"/>
              </p:ext>
            </p:extLst>
          </p:nvPr>
        </p:nvGraphicFramePr>
        <p:xfrm>
          <a:off x="8440009" y="2315860"/>
          <a:ext cx="1420242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0242">
                  <a:extLst>
                    <a:ext uri="{9D8B030D-6E8A-4147-A177-3AD203B41FA5}">
                      <a16:colId xmlns:a16="http://schemas.microsoft.com/office/drawing/2014/main" val="2169537097"/>
                    </a:ext>
                  </a:extLst>
                </a:gridCol>
              </a:tblGrid>
              <a:tr h="257079">
                <a:tc>
                  <a:txBody>
                    <a:bodyPr/>
                    <a:lstStyle/>
                    <a:p>
                      <a:r>
                        <a:rPr lang="lt-LT" sz="2000" dirty="0">
                          <a:solidFill>
                            <a:schemeClr val="bg1">
                              <a:lumMod val="10000"/>
                            </a:schemeClr>
                          </a:solidFill>
                        </a:rPr>
                        <a:t>2024 m.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945821"/>
                  </a:ext>
                </a:extLst>
              </a:tr>
            </a:tbl>
          </a:graphicData>
        </a:graphic>
      </p:graphicFrame>
      <p:graphicFrame>
        <p:nvGraphicFramePr>
          <p:cNvPr id="7" name="Lentelė 7">
            <a:extLst>
              <a:ext uri="{FF2B5EF4-FFF2-40B4-BE49-F238E27FC236}">
                <a16:creationId xmlns:a16="http://schemas.microsoft.com/office/drawing/2014/main" id="{7A4AE0FB-B34F-1236-EFA3-A3F2F78BC7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409189"/>
              </p:ext>
            </p:extLst>
          </p:nvPr>
        </p:nvGraphicFramePr>
        <p:xfrm>
          <a:off x="6435738" y="3534039"/>
          <a:ext cx="5428783" cy="25022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8783">
                  <a:extLst>
                    <a:ext uri="{9D8B030D-6E8A-4147-A177-3AD203B41FA5}">
                      <a16:colId xmlns:a16="http://schemas.microsoft.com/office/drawing/2014/main" val="4004143463"/>
                    </a:ext>
                  </a:extLst>
                </a:gridCol>
              </a:tblGrid>
              <a:tr h="2502265">
                <a:tc>
                  <a:txBody>
                    <a:bodyPr/>
                    <a:lstStyle/>
                    <a:p>
                      <a:pPr marL="171450" marR="0" lvl="0" indent="-17145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lt-LT" sz="1400" b="0" dirty="0">
                          <a:solidFill>
                            <a:schemeClr val="tx1"/>
                          </a:solidFill>
                        </a:rPr>
                        <a:t>Stiprinama ikimokyklinio ugdymo įstaigų tinklaveika (kompetencijų stiprinimas, mokymasis vieniems iš kitų, aprūpinimas moderniomis darbo priemonėmis) </a:t>
                      </a:r>
                      <a:r>
                        <a:rPr lang="lt-LT" sz="1400" b="0" i="1" dirty="0">
                          <a:solidFill>
                            <a:schemeClr val="tx1"/>
                          </a:solidFill>
                        </a:rPr>
                        <a:t>(veiklų pabaiga 2027 m.)</a:t>
                      </a:r>
                      <a:endParaRPr lang="lt-LT" sz="1400" b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endParaRPr lang="lt-LT" sz="1400" b="0" dirty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endParaRPr lang="lt-LT" sz="1400" b="0" dirty="0">
                        <a:solidFill>
                          <a:schemeClr val="tx1"/>
                        </a:solidFill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lt-LT" sz="1400" b="0" dirty="0">
                          <a:solidFill>
                            <a:schemeClr val="tx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2024 m. sausio 1 d. pradedama diegti centralizuota prašymų į valstybines ir savivaldybių mokyklas, vykdančias ikimokyklinio, priešmokyklinio, pradinio, pagrindinio, vidurinio ugdymo programas, sistema (ŠĮ 29 str.);</a:t>
                      </a:r>
                    </a:p>
                    <a:p>
                      <a:endParaRPr lang="lt-LT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437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3607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609CE-40C7-7243-92DC-176DD0942C55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6096000" y="2326403"/>
            <a:ext cx="5970104" cy="1874453"/>
          </a:xfrm>
          <a:prstGeom prst="rect">
            <a:avLst/>
          </a:prstGeom>
        </p:spPr>
        <p:txBody>
          <a:bodyPr/>
          <a:lstStyle/>
          <a:p>
            <a:r>
              <a:rPr lang="en-LT" b="1" dirty="0"/>
              <a:t>Dėkoj</a:t>
            </a:r>
            <a:r>
              <a:rPr lang="lt-LT" b="1" dirty="0"/>
              <a:t>u</a:t>
            </a:r>
            <a:endParaRPr lang="en-LT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8FBB6CA-7EA9-0C49-A280-028DBF699356}"/>
              </a:ext>
            </a:extLst>
          </p:cNvPr>
          <p:cNvSpPr/>
          <p:nvPr/>
        </p:nvSpPr>
        <p:spPr>
          <a:xfrm>
            <a:off x="6096000" y="3762911"/>
            <a:ext cx="6096000" cy="140852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Telefonas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: +370</a:t>
            </a:r>
            <a:r>
              <a:rPr lang="en-GB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 2191154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 </a:t>
            </a:r>
            <a:endParaRPr lang="lt-LT" sz="12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Times" pitchFamily="2" charset="0"/>
            </a:endParaRPr>
          </a:p>
          <a:p>
            <a:pPr>
              <a:lnSpc>
                <a:spcPct val="120000"/>
              </a:lnSpc>
            </a:pP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El. </a:t>
            </a:r>
            <a:r>
              <a:rPr lang="en-US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paštas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: </a:t>
            </a:r>
            <a:r>
              <a:rPr lang="en-US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  <a:hlinkClick r:id="rId2"/>
              </a:rPr>
              <a:t>Ramunas.Skaudzius@smm.lt</a:t>
            </a:r>
            <a:endParaRPr lang="en-US" sz="12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Times" pitchFamily="2" charset="0"/>
            </a:endParaRPr>
          </a:p>
          <a:p>
            <a:pPr>
              <a:lnSpc>
                <a:spcPct val="120000"/>
              </a:lnSpc>
            </a:pPr>
            <a:endParaRPr lang="lt-LT" sz="12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Times" pitchFamily="2" charset="0"/>
            </a:endParaRPr>
          </a:p>
          <a:p>
            <a:pPr>
              <a:lnSpc>
                <a:spcPct val="120000"/>
              </a:lnSpc>
            </a:pP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 </a:t>
            </a:r>
            <a:endParaRPr lang="en-LT" sz="2400" dirty="0">
              <a:solidFill>
                <a:srgbClr val="000000"/>
              </a:solidFill>
              <a:latin typeface="Times" pitchFamily="2" charset="0"/>
              <a:ea typeface="Calibri" panose="020F0502020204030204" pitchFamily="34" charset="0"/>
              <a:cs typeface="Times" pitchFamily="2" charset="0"/>
            </a:endParaRPr>
          </a:p>
          <a:p>
            <a:pPr>
              <a:lnSpc>
                <a:spcPct val="120000"/>
              </a:lnSpc>
            </a:pP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A. </a:t>
            </a:r>
            <a:r>
              <a:rPr lang="en-US" sz="12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Volano</a:t>
            </a:r>
            <a:r>
              <a:rPr lang="en-US" sz="12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" pitchFamily="2" charset="0"/>
              </a:rPr>
              <a:t> g. 2, </a:t>
            </a:r>
            <a:endParaRPr lang="en-LT" sz="2400" dirty="0">
              <a:solidFill>
                <a:srgbClr val="000000"/>
              </a:solidFill>
              <a:latin typeface="Times" pitchFamily="2" charset="0"/>
              <a:ea typeface="Calibri" panose="020F0502020204030204" pitchFamily="34" charset="0"/>
              <a:cs typeface="Times" pitchFamily="2" charset="0"/>
            </a:endParaRPr>
          </a:p>
          <a:p>
            <a:pPr>
              <a:lnSpc>
                <a:spcPct val="125000"/>
              </a:lnSpc>
            </a:pPr>
            <a:r>
              <a:rPr lang="lt-LT" sz="1200" dirty="0">
                <a:latin typeface="Arial" panose="020B0604020202020204" pitchFamily="34" charset="0"/>
                <a:ea typeface="Times New Roman" panose="02020603050405020304" pitchFamily="18" charset="0"/>
              </a:rPr>
              <a:t>LT-01124 Vilnius</a:t>
            </a:r>
            <a:endParaRPr lang="en-LT" sz="14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6899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MSM Spalvos">
      <a:dk1>
        <a:srgbClr val="000000"/>
      </a:dk1>
      <a:lt1>
        <a:srgbClr val="DDDEEB"/>
      </a:lt1>
      <a:dk2>
        <a:srgbClr val="4E806B"/>
      </a:dk2>
      <a:lt2>
        <a:srgbClr val="FFFFFF"/>
      </a:lt2>
      <a:accent1>
        <a:srgbClr val="FFD65C"/>
      </a:accent1>
      <a:accent2>
        <a:srgbClr val="7893C6"/>
      </a:accent2>
      <a:accent3>
        <a:srgbClr val="80A5A3"/>
      </a:accent3>
      <a:accent4>
        <a:srgbClr val="CC9900"/>
      </a:accent4>
      <a:accent5>
        <a:srgbClr val="6FCEE5"/>
      </a:accent5>
      <a:accent6>
        <a:srgbClr val="C7DDD6"/>
      </a:accent6>
      <a:hlink>
        <a:srgbClr val="3C5990"/>
      </a:hlink>
      <a:folHlink>
        <a:srgbClr val="DBD3E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hena_PPT" id="{8EAA1892-22C4-B948-B0E6-28A848B8EBE2}" vid="{91D9D92D-C902-6348-AF89-C960257B9DC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as" ma:contentTypeID="0x0101004286707E91598248B15097CD38408A11" ma:contentTypeVersion="1" ma:contentTypeDescription="Kurkite naują dokumentą." ma:contentTypeScope="" ma:versionID="cf7d10f6db9baa3d5d222fd044bb7f87">
  <xsd:schema xmlns:xsd="http://www.w3.org/2001/XMLSchema" xmlns:xs="http://www.w3.org/2001/XMLSchema" xmlns:p="http://schemas.microsoft.com/office/2006/metadata/properties" xmlns:ns2="28130d43-1b56-4a10-ad88-2cd38123f4c1" targetNamespace="http://schemas.microsoft.com/office/2006/metadata/properties" ma:root="true" ma:fieldsID="8371bbb0e07aa477de93ed9326d97380" ns2:_="">
    <xsd:import namespace="28130d43-1b56-4a10-ad88-2cd38123f4c1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130d43-1b56-4a10-ad88-2cd38123f4c1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kumento ID reikšmė" ma:description="Dokumento ID reikšmė, priskirta šiam elementui." ma:internalName="_dlc_DocId" ma:readOnly="true">
      <xsd:simpleType>
        <xsd:restriction base="dms:Text"/>
      </xsd:simpleType>
    </xsd:element>
    <xsd:element name="_dlc_DocIdUrl" ma:index="9" nillable="true" ma:displayName="Dokumento ID" ma:description="Nuolatinis saitas į šį dokumentą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Bendrinama s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urinio tipas"/>
        <xsd:element ref="dc:title" minOccurs="0" maxOccurs="1" ma:index="4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7E73DF14C9753E449DF9025D61A17F23" ma:contentTypeVersion="2" ma:contentTypeDescription="" ma:contentTypeScope="" ma:versionID="5532d9f8ee81d4d16bc4b1b8dc512328">
  <xsd:schema xmlns:xsd="http://www.w3.org/2001/XMLSchema" xmlns:xs="http://www.w3.org/2001/XMLSchema" xmlns:p="http://schemas.microsoft.com/office/2006/metadata/properties" xmlns:ns1="http://schemas.microsoft.com/sharepoint/v3" xmlns:ns2="4a6cae65-3fae-4748-a4e1-59d3bb63688c" targetNamespace="http://schemas.microsoft.com/office/2006/metadata/properties" ma:root="true" ma:fieldsID="7985e761438e30e6f5576d0d31d54dca" ns1:_="" ns2:_="">
    <xsd:import namespace="http://schemas.microsoft.com/sharepoint/v3"/>
    <xsd:import namespace="4a6cae65-3fae-4748-a4e1-59d3bb63688c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6cae65-3fae-4748-a4e1-59d3bb63688c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agrindinis xmlns="4a6cae65-3fae-4748-a4e1-59d3bb63688c">true</Pagrindinis>
    <TemplateUrl xmlns="http://schemas.microsoft.com/sharepoint/v3" xsi:nil="true"/>
    <Viesas xmlns="4a6cae65-3fae-4748-a4e1-59d3bb63688c">true</Viesas>
    <Antrinis xmlns="4a6cae65-3fae-4748-a4e1-59d3bb63688c">false</Antrinis>
    <rusiavimas xmlns="4a6cae65-3fae-4748-a4e1-59d3bb63688c" xsi:nil="true"/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5F6C688F-4BF7-4912-993D-DDF09F9A1D95}"/>
</file>

<file path=customXml/itemProps2.xml><?xml version="1.0" encoding="utf-8"?>
<ds:datastoreItem xmlns:ds="http://schemas.openxmlformats.org/officeDocument/2006/customXml" ds:itemID="{C0D617B0-80F5-4E09-B32F-CE1D00892D4C}"/>
</file>

<file path=customXml/itemProps3.xml><?xml version="1.0" encoding="utf-8"?>
<ds:datastoreItem xmlns:ds="http://schemas.openxmlformats.org/officeDocument/2006/customXml" ds:itemID="{9D568E39-D200-41A9-855B-FFB5DD19689B}"/>
</file>

<file path=customXml/itemProps4.xml><?xml version="1.0" encoding="utf-8"?>
<ds:datastoreItem xmlns:ds="http://schemas.openxmlformats.org/officeDocument/2006/customXml" ds:itemID="{139226FC-8763-40C0-BED2-2484BAF88AA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4622</TotalTime>
  <Words>661</Words>
  <Application>Microsoft Office PowerPoint</Application>
  <PresentationFormat>Plačiaekranė</PresentationFormat>
  <Paragraphs>82</Paragraphs>
  <Slides>11</Slides>
  <Notes>5</Notes>
  <HiddenSlides>0</HiddenSlides>
  <MMClips>0</MMClips>
  <ScaleCrop>false</ScaleCrop>
  <HeadingPairs>
    <vt:vector size="6" baseType="variant">
      <vt:variant>
        <vt:lpstr>Naudojami šriftai</vt:lpstr>
      </vt:variant>
      <vt:variant>
        <vt:i4>5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11</vt:i4>
      </vt:variant>
    </vt:vector>
  </HeadingPairs>
  <TitlesOfParts>
    <vt:vector size="17" baseType="lpstr">
      <vt:lpstr>Arial</vt:lpstr>
      <vt:lpstr>Calibri</vt:lpstr>
      <vt:lpstr>Times</vt:lpstr>
      <vt:lpstr>Times New Roman</vt:lpstr>
      <vt:lpstr>Wingdings</vt:lpstr>
      <vt:lpstr>Office Theme</vt:lpstr>
      <vt:lpstr>Pasirengimas įgyvendinti  visuotinį ikimokyklinį ugdymą</vt:lpstr>
      <vt:lpstr>Vaikų, kuriems skirtas privalomas ikimokyklinis ugdymas, skaičiaus kaita</vt:lpstr>
      <vt:lpstr>2022 m. atlikti darbai rengiantis visuotiniam ikimokykliniam ugdymui</vt:lpstr>
      <vt:lpstr>„PowerPoint“ pateiktis</vt:lpstr>
      <vt:lpstr>„PowerPoint“ pateiktis</vt:lpstr>
      <vt:lpstr>„PowerPoint“ pateiktis</vt:lpstr>
      <vt:lpstr>„PowerPoint“ pateiktis</vt:lpstr>
      <vt:lpstr>Savivaldybėse planuojama ikimokyklinio ugdymo plėtra 2022–2027 metais</vt:lpstr>
      <vt:lpstr>Planuojamos investicijos į ikimokyklinio ugdymo infrastruktūrą 2023-2028 m.</vt:lpstr>
      <vt:lpstr>Planuojami tolimesni darbai rengiantis visuotiniam ikimokykliniam ugdymui</vt:lpstr>
      <vt:lpstr>Dėkoju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Jolanta Navickaitė</cp:lastModifiedBy>
  <cp:revision>69</cp:revision>
  <dcterms:created xsi:type="dcterms:W3CDTF">2021-07-30T14:40:06Z</dcterms:created>
  <dcterms:modified xsi:type="dcterms:W3CDTF">2022-10-07T05:41:08Z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0x01010030D9DBA0AD9F4678BDDB4D5C3B1BB0E2007E73DF14C9753E449DF9025D61A17F23</vt:lpwstr>
  </property>
  <property fmtid="{D5CDD505-2E9C-101B-9397-08002B2CF9AE}" pid="3" name="_dlc_DocIdItemGuid">
    <vt:lpwstr>423a913c-65a0-4c3f-be50-98952aff2042</vt:lpwstr>
  </property>
</Properties>
</file>