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350" r:id="rId6"/>
    <p:sldId id="397" r:id="rId7"/>
    <p:sldId id="368" r:id="rId8"/>
    <p:sldId id="394" r:id="rId9"/>
    <p:sldId id="395" r:id="rId10"/>
    <p:sldId id="30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99" autoAdjust="0"/>
    <p:restoredTop sz="81382" autoAdjust="0"/>
  </p:normalViewPr>
  <p:slideViewPr>
    <p:cSldViewPr snapToGrid="0">
      <p:cViewPr varScale="1">
        <p:scale>
          <a:sx n="64" d="100"/>
          <a:sy n="64" d="100"/>
        </p:scale>
        <p:origin x="168" y="40"/>
      </p:cViewPr>
      <p:guideLst/>
    </p:cSldViewPr>
  </p:slideViewPr>
  <p:outlineViewPr>
    <p:cViewPr>
      <p:scale>
        <a:sx n="33" d="100"/>
        <a:sy n="33" d="100"/>
      </p:scale>
      <p:origin x="0" y="-1556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20" d="100"/>
        <a:sy n="120" d="100"/>
      </p:scale>
      <p:origin x="0" y="-3564"/>
    </p:cViewPr>
  </p:sorterViewPr>
  <p:notesViewPr>
    <p:cSldViewPr snapToGrid="0">
      <p:cViewPr>
        <p:scale>
          <a:sx n="50" d="100"/>
          <a:sy n="50" d="100"/>
        </p:scale>
        <p:origin x="2640" y="3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1" Type="http://schemas.openxmlformats.org/officeDocument/2006/relationships/slide" Target="slides/slide7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4/17/2025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F815A-5A10-42A8-9FEC-3938D2D9BA48}" type="datetimeFigureOut">
              <a:rPr lang="en-US" noProof="0" smtClean="0"/>
              <a:t>4/17/2025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49DAF-093F-4482-AA38-346E9A2DEE9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6813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21393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Šias veiklas / funkcijas įgyvendina Augalininkystės tarnybos </a:t>
            </a:r>
            <a:r>
              <a:rPr lang="lt-LT" b="1" u="sng" dirty="0"/>
              <a:t>centriniai </a:t>
            </a:r>
            <a:r>
              <a:rPr lang="lt-LT" dirty="0"/>
              <a:t>(Teisės</a:t>
            </a:r>
            <a:r>
              <a:rPr lang="lt-LT" baseline="0" dirty="0"/>
              <a:t> ir personalo, Turto valdymo ir viešųjų pirkimų, Finansų ir veikos planavimo, Veiklos koordinavimo ir tarptautinių ryšių skyriai), </a:t>
            </a:r>
            <a:r>
              <a:rPr lang="lt-LT" b="1" u="sng" baseline="0" dirty="0"/>
              <a:t>metodiniai</a:t>
            </a:r>
            <a:r>
              <a:rPr lang="lt-LT" baseline="0" dirty="0"/>
              <a:t> (</a:t>
            </a:r>
            <a:r>
              <a:rPr lang="lt-LT" baseline="0" dirty="0" err="1"/>
              <a:t>Fitosanitarijos</a:t>
            </a:r>
            <a:r>
              <a:rPr lang="lt-LT" baseline="0" dirty="0"/>
              <a:t>, Agrochemijos, Augalų dauginamosios medžiagos, Augalų veislių, Augalų apsaugos produktų registravimo, Augalininkystės produktų kokybės tyrimų laboratorija (skyrius), Fitosanitarinių tyrimų laboratorija (skyrius), </a:t>
            </a:r>
            <a:r>
              <a:rPr lang="lt-LT" b="1" u="sng" baseline="0" dirty="0"/>
              <a:t>18 teritorinių skyrių</a:t>
            </a:r>
            <a:r>
              <a:rPr lang="lt-LT" baseline="0" dirty="0"/>
              <a:t>:  </a:t>
            </a:r>
            <a:r>
              <a:rPr lang="lt-LT" b="1" u="none" baseline="0" dirty="0"/>
              <a:t>10 regioninių skyrių; 4 </a:t>
            </a:r>
            <a:r>
              <a:rPr lang="lt-LT" b="1" u="none" baseline="0" dirty="0" err="1"/>
              <a:t>fitosanitarijos</a:t>
            </a:r>
            <a:r>
              <a:rPr lang="lt-LT" b="1" u="none" baseline="0" dirty="0"/>
              <a:t> postai (skyriai): </a:t>
            </a:r>
            <a:r>
              <a:rPr lang="lt-LT" b="0" u="none" baseline="0" dirty="0"/>
              <a:t>Klaipėdos, Kybartų, Medininkų, Šalčininkų </a:t>
            </a:r>
            <a:r>
              <a:rPr lang="lt-LT" b="1" u="none" baseline="0" dirty="0"/>
              <a:t>– </a:t>
            </a:r>
            <a:r>
              <a:rPr lang="lt-LT" b="0" u="none" baseline="0" dirty="0"/>
              <a:t>užtikrina importo kontrolę</a:t>
            </a:r>
            <a:r>
              <a:rPr lang="lt-LT" b="1" u="none" baseline="0" dirty="0"/>
              <a:t>; 4 augalų veislių skyriai: </a:t>
            </a:r>
            <a:r>
              <a:rPr lang="lt-LT" b="0" u="none" baseline="0" dirty="0"/>
              <a:t>Kauno, Pasvalio, Plungės, Utenos </a:t>
            </a:r>
            <a:r>
              <a:rPr lang="lt-LT" b="1" u="none" baseline="0" dirty="0"/>
              <a:t>– </a:t>
            </a:r>
            <a:r>
              <a:rPr lang="lt-LT" b="0" u="none" baseline="0" dirty="0"/>
              <a:t>atlieka ūkinio vertingumo tyrimus. </a:t>
            </a:r>
          </a:p>
          <a:p>
            <a:r>
              <a:rPr lang="lt-LT" b="0" u="none" baseline="0" dirty="0"/>
              <a:t>Tarnyboje dirba 280 darbuotojų. </a:t>
            </a:r>
            <a:endParaRPr lang="en-US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21718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14956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Bendri seminarai/mokymai/susitikimai su LŪS, NMA, Konsultavimo tarnyba</a:t>
            </a:r>
          </a:p>
          <a:p>
            <a:r>
              <a:rPr lang="lt-LT" dirty="0"/>
              <a:t>Kartą per mėnesį bus organizuojamos nuotolinės konsultacijų dienos kiekviename regioniniame skyriuje</a:t>
            </a:r>
          </a:p>
          <a:p>
            <a:r>
              <a:rPr lang="lt-LT" dirty="0"/>
              <a:t>Kiekvienoje savivaldybėje bus organizuojami susitikimai, konsultacijos gyvai, bendradarbiaujant su savivaldybių administracijų žemės ūkio skyriais, žemdirbių asociacijomis ir kitais socialiniais partneriais</a:t>
            </a:r>
          </a:p>
          <a:p>
            <a:r>
              <a:rPr lang="lt-LT" dirty="0"/>
              <a:t>Ūkio subjekto prašymu atliekamas ūkio subjekto vizitavimas – ūkio subjekto veiklos ir konsultavimo bei kitokios metodinės pagalbos teikimo tikslais</a:t>
            </a:r>
          </a:p>
          <a:p>
            <a:r>
              <a:rPr lang="lt-LT" dirty="0"/>
              <a:t>Informacijos reguliarus atnaujinimas VATŽŪM interneto svetainėje </a:t>
            </a:r>
          </a:p>
          <a:p>
            <a:endParaRPr lang="lt-LT" dirty="0"/>
          </a:p>
          <a:p>
            <a:pPr>
              <a:buFont typeface="Wingdings" panose="05000000000000000000" pitchFamily="2" charset="2"/>
              <a:buChar char="§"/>
            </a:pPr>
            <a:r>
              <a:rPr lang="lt-LT" dirty="0"/>
              <a:t>Pagrindinis dėmesys bendradarbiavimui su ūkininkais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Finansinių nusikaltimų tyrimų tarnyba (FNTT)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ŽŪM</a:t>
            </a:r>
            <a:endParaRPr lang="en-US" sz="1200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VMVT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Nacionalinis maisto ir veterinarijos rizikos vertinimo institutas</a:t>
            </a:r>
            <a:endParaRPr lang="en-US" sz="1200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Lietuvos Respublikos muitinės departamentas prie Lietuvos Respublikos finansų ministerijos</a:t>
            </a:r>
            <a:endParaRPr lang="en-US" sz="1200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Nacionalinė mokėjimo agentūra prie Žemės ūkio ministerijos</a:t>
            </a:r>
            <a:endParaRPr lang="en-US" sz="1200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VšĮ Lietuvos žemės ūkio konsultavimo tarnyba </a:t>
            </a:r>
            <a:endParaRPr lang="en-US" sz="1200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VĮ Žemės ūkio duomenų centras</a:t>
            </a:r>
            <a:endParaRPr lang="en-US" sz="1200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Viešoji įstaiga „</a:t>
            </a:r>
            <a:r>
              <a:rPr lang="lt-LT" sz="1200" dirty="0" err="1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Ekoagros</a:t>
            </a:r>
            <a:r>
              <a:rPr lang="lt-LT" sz="1200" dirty="0">
                <a:solidFill>
                  <a:srgbClr val="33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</a:p>
          <a:p>
            <a:endParaRPr lang="en-US" dirty="0"/>
          </a:p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85101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Įgyvendinta:</a:t>
            </a:r>
            <a:r>
              <a:rPr lang="lt-LT" baseline="0" dirty="0"/>
              <a:t> </a:t>
            </a:r>
          </a:p>
          <a:p>
            <a:pPr marL="228600" indent="-228600">
              <a:buAutoNum type="arabicParenR"/>
            </a:pPr>
            <a:r>
              <a:rPr lang="lt-LT" baseline="0" dirty="0"/>
              <a:t>30% sumažinta 2025 m. planinių patikrinimų palyginus su 2024 m. </a:t>
            </a:r>
          </a:p>
          <a:p>
            <a:pPr marL="228600" indent="-228600">
              <a:buAutoNum type="arabicParenR"/>
            </a:pPr>
            <a:r>
              <a:rPr lang="lt-LT" baseline="0" dirty="0"/>
              <a:t>2024 m. AAP žurnalas pildytas 30 d. po AAP panaudojimo, dabar vieną kartą iki gruodžio 1 d. </a:t>
            </a:r>
          </a:p>
          <a:p>
            <a:pPr marL="228600" indent="-228600">
              <a:buAutoNum type="arabicParenR"/>
            </a:pPr>
            <a:r>
              <a:rPr lang="lt-LT" baseline="0" dirty="0"/>
              <a:t>TP žurnalas buvo pildytas du kartus į metus, dabar pildomas vieną kartą iki gruodžio 1 d. </a:t>
            </a:r>
          </a:p>
          <a:p>
            <a:pPr marL="228600" indent="-228600">
              <a:buAutoNum type="arabicParenR"/>
            </a:pPr>
            <a:r>
              <a:rPr lang="lt-LT" baseline="0" dirty="0"/>
              <a:t>TP buvo prievolė pildyti žurnalą PPIS, AAP žurnalą pildyti PPIS reikėjo nuo 150 ha. </a:t>
            </a:r>
          </a:p>
          <a:p>
            <a:pPr marL="228600" indent="-228600">
              <a:buAutoNum type="arabicParenR"/>
            </a:pPr>
            <a:endParaRPr lang="lt-LT" baseline="0" dirty="0"/>
          </a:p>
          <a:p>
            <a:pPr marL="0" indent="0">
              <a:buNone/>
            </a:pPr>
            <a:r>
              <a:rPr lang="lt-LT" baseline="0" dirty="0"/>
              <a:t>Pateikti nauji siūlymai: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lt-LT" sz="1200" b="0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Siūlymas visiškai atsisakyti popierinių ar skaitmeninių augalų apsaugos pažymėjimų pateikimo reikalavimo.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lt-LT" sz="1200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Siūlymas</a:t>
            </a:r>
            <a:r>
              <a:rPr lang="lt-LT" sz="1200" kern="1200" baseline="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1200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supaprastinti pluoštinių kanapių sėklos, plotų ir derliaus, įsigytų</a:t>
            </a:r>
            <a:r>
              <a:rPr lang="lt-LT" sz="1200" kern="1200" baseline="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1200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produktų registracijos žurnalą.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lt-LT" sz="1200" b="0" i="0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Siūlymas atsisakyti</a:t>
            </a:r>
            <a:r>
              <a:rPr lang="lt-LT" sz="1200" b="0" i="1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1200" b="0" i="0" kern="120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grūdus superkančių laboratorijų atestavimo arba supaprastinti jų</a:t>
            </a:r>
            <a:r>
              <a:rPr lang="lt-LT" sz="1200" b="0" i="0" kern="1200" baseline="0" noProof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atestavimo procesą.</a:t>
            </a:r>
            <a:endParaRPr lang="lt-LT" baseline="0" dirty="0"/>
          </a:p>
          <a:p>
            <a:endParaRPr lang="en-US" dirty="0"/>
          </a:p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60275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842164" cy="366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022830" y="0"/>
            <a:ext cx="3842164" cy="366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97075" y="547688"/>
            <a:ext cx="4872038" cy="2741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886653" y="3472166"/>
            <a:ext cx="7093226" cy="32907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lt-LT" dirty="0"/>
              <a:t>AAP</a:t>
            </a:r>
            <a:r>
              <a:rPr lang="lt-LT" baseline="0" dirty="0"/>
              <a:t> registravimas už 2024–2025 m. </a:t>
            </a:r>
          </a:p>
          <a:p>
            <a:r>
              <a:rPr lang="lt-LT" baseline="0" dirty="0"/>
              <a:t>Nelegalūs AAP už 2022–2025 m. 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944333"/>
            <a:ext cx="3842164" cy="3645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022830" y="6944333"/>
            <a:ext cx="3842164" cy="3645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783624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46655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768422"/>
            <a:ext cx="6840000" cy="2387600"/>
          </a:xfrm>
          <a:solidFill>
            <a:schemeClr val="tx1">
              <a:alpha val="80000"/>
            </a:schemeClr>
          </a:solidFill>
        </p:spPr>
        <p:txBody>
          <a:bodyPr lIns="432000" rIns="432000" bIns="144000" anchor="b"/>
          <a:lstStyle>
            <a:lvl1pPr algn="l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53578"/>
            <a:ext cx="6840000" cy="936000"/>
          </a:xfrm>
          <a:solidFill>
            <a:schemeClr val="tx1">
              <a:alpha val="90000"/>
            </a:schemeClr>
          </a:solidFill>
        </p:spPr>
        <p:txBody>
          <a:bodyPr lIns="432000" tIns="144000"/>
          <a:lstStyle>
            <a:lvl1pPr marL="0" indent="0" algn="l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Half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4" y="86714"/>
            <a:ext cx="6009285" cy="6684572"/>
          </a:xfrm>
          <a:solidFill>
            <a:schemeClr val="bg1">
              <a:lumMod val="85000"/>
            </a:schemeClr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474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and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000" y="3517901"/>
            <a:ext cx="6012000" cy="1409700"/>
          </a:xfrm>
          <a:solidFill>
            <a:schemeClr val="tx1"/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000" y="4927600"/>
            <a:ext cx="6012000" cy="1845743"/>
          </a:xfrm>
          <a:solidFill>
            <a:schemeClr val="tx1">
              <a:lumMod val="85000"/>
              <a:lumOff val="15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4000" y="86714"/>
            <a:ext cx="6009285" cy="3431187"/>
          </a:xfrm>
          <a:solidFill>
            <a:srgbClr val="333333"/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D5F0C9D-A08F-4539-BA26-61D24BBE6E9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64300" y="1152000"/>
            <a:ext cx="5307700" cy="4680000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728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11340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E0A84F6-FEAA-4BDD-9282-20006CFE8BD1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CD00A51-7C86-40CE-9A85-9305A72856F5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2581C84-47AA-4227-BB97-9D73745C635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3D0208D-7363-46C1-93C0-34D5C7CC03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BF00BA4-FF52-480A-802E-02DFDD8C7441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8FC3C8E-D2F9-46FE-B29F-17C02B89FFCC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AC53E23-4CA7-479D-B22A-A5FCB3E5B5F6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6F0F1DB-0C5F-4895-B71A-86B7D122DD4B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34BF4B3-A394-4B33-84E8-433CB3F4D710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6E11BA4-7EBA-47E5-8E07-57E665A74955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A178943-1EAE-4532-95FB-DFD1B8A936ED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1603A2C-1F9D-4BAB-BF6C-C411F8898F5A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019487C-9065-4D0C-8A4F-0BEC960FF5E1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2E39A85-934A-4BF2-93E3-761989F1B981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472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94AA1D0D-4A88-48E6-9F92-152A70F62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0384" y="1140847"/>
            <a:ext cx="5471616" cy="5036116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BAF7-A9F4-4666-A96D-E0820914D8A4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210B130-61BF-42BB-A9D3-54F0E9975E1E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ED4637A-B150-47D5-91AA-5443ECDF24E5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345A228-3ACD-436B-BAEA-C19CFB995DFF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808980A-AE2C-4B9A-923B-70728FF4B383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90E16CE-7F71-45E1-88F3-0F2422E4E14F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024FFFC-3734-4C7F-8BB4-1D72D8764C19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5E243F7-C034-42A6-94F7-39C26EF11897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F7416F4-3283-4DFF-BF8E-0F1B10C57C7B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E43006F-FE7C-4D9C-9803-C7A1705E2E29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0B601BE-5173-46B7-B727-24C354628A9A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840A278-AE7C-4997-AAEA-F758452843B7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AE5DE6-4BFB-4DB3-8207-ABE7B804220D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06BC0376-95EB-4B85-AD13-AB07742066DC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360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216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148060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3 x Image Bullet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22F44C7F-FA9B-CB41-B5C2-6A40A969176A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1366589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ACFECE1-DAAF-5642-BD0B-7A8FE9D241D9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2931225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0294551-87F8-DE4F-B54E-8231A9CAF5BF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4495861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24854E3-04DE-4154-AD8A-9F8AC3E4EE33}"/>
              </a:ext>
            </a:extLst>
          </p:cNvPr>
          <p:cNvSpPr/>
          <p:nvPr userDrawn="1"/>
        </p:nvSpPr>
        <p:spPr>
          <a:xfrm>
            <a:off x="105351" y="86714"/>
            <a:ext cx="6208363" cy="668457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31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BDDC1CFF-7E89-421D-9524-BB3AECAFE005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105351" y="496139"/>
            <a:ext cx="6208364" cy="6275148"/>
          </a:xfrm>
          <a:custGeom>
            <a:avLst/>
            <a:gdLst>
              <a:gd name="connsiteX0" fmla="*/ 0 w 4441248"/>
              <a:gd name="connsiteY0" fmla="*/ 5980106 h 6321393"/>
              <a:gd name="connsiteX1" fmla="*/ 1034410 w 4441248"/>
              <a:gd name="connsiteY1" fmla="*/ 6048613 h 6321393"/>
              <a:gd name="connsiteX2" fmla="*/ 1778431 w 4441248"/>
              <a:gd name="connsiteY2" fmla="*/ 6321393 h 6321393"/>
              <a:gd name="connsiteX3" fmla="*/ 0 w 4441248"/>
              <a:gd name="connsiteY3" fmla="*/ 6321393 h 6321393"/>
              <a:gd name="connsiteX4" fmla="*/ 2269200 w 4441248"/>
              <a:gd name="connsiteY4" fmla="*/ 5443908 h 6321393"/>
              <a:gd name="connsiteX5" fmla="*/ 2395460 w 4441248"/>
              <a:gd name="connsiteY5" fmla="*/ 5885070 h 6321393"/>
              <a:gd name="connsiteX6" fmla="*/ 1997461 w 4441248"/>
              <a:gd name="connsiteY6" fmla="*/ 6195222 h 6321393"/>
              <a:gd name="connsiteX7" fmla="*/ 1526609 w 4441248"/>
              <a:gd name="connsiteY7" fmla="*/ 5931629 h 6321393"/>
              <a:gd name="connsiteX8" fmla="*/ 4441248 w 4441248"/>
              <a:gd name="connsiteY8" fmla="*/ 4283292 h 6321393"/>
              <a:gd name="connsiteX9" fmla="*/ 4441248 w 4441248"/>
              <a:gd name="connsiteY9" fmla="*/ 6321393 h 6321393"/>
              <a:gd name="connsiteX10" fmla="*/ 2296366 w 4441248"/>
              <a:gd name="connsiteY10" fmla="*/ 6321393 h 6321393"/>
              <a:gd name="connsiteX11" fmla="*/ 2056375 w 4441248"/>
              <a:gd name="connsiteY11" fmla="*/ 6224358 h 6321393"/>
              <a:gd name="connsiteX12" fmla="*/ 0 w 4441248"/>
              <a:gd name="connsiteY12" fmla="*/ 2359561 h 6321393"/>
              <a:gd name="connsiteX13" fmla="*/ 828613 w 4441248"/>
              <a:gd name="connsiteY13" fmla="*/ 2588947 h 6321393"/>
              <a:gd name="connsiteX14" fmla="*/ 0 w 4441248"/>
              <a:gd name="connsiteY14" fmla="*/ 3479506 h 6321393"/>
              <a:gd name="connsiteX15" fmla="*/ 3025930 w 4441248"/>
              <a:gd name="connsiteY15" fmla="*/ 144202 h 6321393"/>
              <a:gd name="connsiteX16" fmla="*/ 4441248 w 4441248"/>
              <a:gd name="connsiteY16" fmla="*/ 1340385 h 6321393"/>
              <a:gd name="connsiteX17" fmla="*/ 4441248 w 4441248"/>
              <a:gd name="connsiteY17" fmla="*/ 4098899 h 6321393"/>
              <a:gd name="connsiteX18" fmla="*/ 1417099 w 4441248"/>
              <a:gd name="connsiteY18" fmla="*/ 5846153 h 6321393"/>
              <a:gd name="connsiteX19" fmla="*/ 0 w 4441248"/>
              <a:gd name="connsiteY19" fmla="*/ 5428711 h 6321393"/>
              <a:gd name="connsiteX20" fmla="*/ 0 w 4441248"/>
              <a:gd name="connsiteY20" fmla="*/ 3724470 h 6321393"/>
              <a:gd name="connsiteX21" fmla="*/ 2684090 w 4441248"/>
              <a:gd name="connsiteY21" fmla="*/ 0 h 6321393"/>
              <a:gd name="connsiteX22" fmla="*/ 2784132 w 4441248"/>
              <a:gd name="connsiteY22" fmla="*/ 186781 h 6321393"/>
              <a:gd name="connsiteX23" fmla="*/ 1027256 w 4441248"/>
              <a:gd name="connsiteY23" fmla="*/ 2337985 h 6321393"/>
              <a:gd name="connsiteX24" fmla="*/ 451581 w 4441248"/>
              <a:gd name="connsiteY24" fmla="*/ 2265656 h 6321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441248" h="6321393">
                <a:moveTo>
                  <a:pt x="0" y="5980106"/>
                </a:moveTo>
                <a:lnTo>
                  <a:pt x="1034410" y="6048613"/>
                </a:lnTo>
                <a:lnTo>
                  <a:pt x="1778431" y="6321393"/>
                </a:lnTo>
                <a:lnTo>
                  <a:pt x="0" y="6321393"/>
                </a:lnTo>
                <a:close/>
                <a:moveTo>
                  <a:pt x="2269200" y="5443908"/>
                </a:moveTo>
                <a:lnTo>
                  <a:pt x="2395460" y="5885070"/>
                </a:lnTo>
                <a:lnTo>
                  <a:pt x="1997461" y="6195222"/>
                </a:lnTo>
                <a:lnTo>
                  <a:pt x="1526609" y="5931629"/>
                </a:lnTo>
                <a:close/>
                <a:moveTo>
                  <a:pt x="4441248" y="4283292"/>
                </a:moveTo>
                <a:lnTo>
                  <a:pt x="4441248" y="6321393"/>
                </a:lnTo>
                <a:lnTo>
                  <a:pt x="2296366" y="6321393"/>
                </a:lnTo>
                <a:lnTo>
                  <a:pt x="2056375" y="6224358"/>
                </a:lnTo>
                <a:close/>
                <a:moveTo>
                  <a:pt x="0" y="2359561"/>
                </a:moveTo>
                <a:lnTo>
                  <a:pt x="828613" y="2588947"/>
                </a:lnTo>
                <a:lnTo>
                  <a:pt x="0" y="3479506"/>
                </a:lnTo>
                <a:close/>
                <a:moveTo>
                  <a:pt x="3025930" y="144202"/>
                </a:moveTo>
                <a:lnTo>
                  <a:pt x="4441248" y="1340385"/>
                </a:lnTo>
                <a:lnTo>
                  <a:pt x="4441248" y="4098899"/>
                </a:lnTo>
                <a:lnTo>
                  <a:pt x="1417099" y="5846153"/>
                </a:lnTo>
                <a:lnTo>
                  <a:pt x="0" y="5428711"/>
                </a:lnTo>
                <a:lnTo>
                  <a:pt x="0" y="3724470"/>
                </a:lnTo>
                <a:close/>
                <a:moveTo>
                  <a:pt x="2684090" y="0"/>
                </a:moveTo>
                <a:lnTo>
                  <a:pt x="2784132" y="186781"/>
                </a:lnTo>
                <a:lnTo>
                  <a:pt x="1027256" y="2337985"/>
                </a:lnTo>
                <a:lnTo>
                  <a:pt x="451581" y="22656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8457" y="432000"/>
            <a:ext cx="4703542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8283" y="3582825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68283" y="5147461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768283" y="1369128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68283" y="2933764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768283" y="4498400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768283" y="1975094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Octagon 50">
            <a:extLst>
              <a:ext uri="{FF2B5EF4-FFF2-40B4-BE49-F238E27FC236}">
                <a16:creationId xmlns:a16="http://schemas.microsoft.com/office/drawing/2014/main" id="{758B0359-60B9-4D73-825D-ACE303A61C50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9921541-DECE-43BB-BF92-A4B5D5EE5469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3095B3B-1284-4E49-BE50-9C84BE7E58B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491DD10-64CD-40CA-A0BB-397696C0C168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8702E81C-40F0-489E-8339-0139157E632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089FAF0-BF60-4AB9-A62E-595008DC4646}"/>
              </a:ext>
            </a:extLst>
          </p:cNvPr>
          <p:cNvGrpSpPr/>
          <p:nvPr userDrawn="1"/>
        </p:nvGrpSpPr>
        <p:grpSpPr>
          <a:xfrm>
            <a:off x="1892000" y="2269752"/>
            <a:ext cx="3081180" cy="3011457"/>
            <a:chOff x="1892000" y="2269752"/>
            <a:chExt cx="3081180" cy="3011457"/>
          </a:xfrm>
        </p:grpSpPr>
        <p:sp>
          <p:nvSpPr>
            <p:cNvPr id="26" name="Freeform: Shape 13">
              <a:extLst>
                <a:ext uri="{FF2B5EF4-FFF2-40B4-BE49-F238E27FC236}">
                  <a16:creationId xmlns:a16="http://schemas.microsoft.com/office/drawing/2014/main" id="{ED7DCD52-0637-49D9-AD21-2DF94DD3E348}"/>
                </a:ext>
              </a:extLst>
            </p:cNvPr>
            <p:cNvSpPr/>
            <p:nvPr/>
          </p:nvSpPr>
          <p:spPr>
            <a:xfrm rot="4308689">
              <a:off x="2464728" y="2678543"/>
              <a:ext cx="1980696" cy="2066510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0696" h="2066510">
                  <a:moveTo>
                    <a:pt x="0" y="2066510"/>
                  </a:moveTo>
                  <a:lnTo>
                    <a:pt x="1138078" y="0"/>
                  </a:lnTo>
                  <a:lnTo>
                    <a:pt x="1980696" y="1530016"/>
                  </a:lnTo>
                  <a:lnTo>
                    <a:pt x="1459417" y="206651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6863CC2-FBFD-47D7-AB8F-DB2367EABF92}"/>
                </a:ext>
              </a:extLst>
            </p:cNvPr>
            <p:cNvSpPr/>
            <p:nvPr/>
          </p:nvSpPr>
          <p:spPr>
            <a:xfrm rot="13830869">
              <a:off x="2730967" y="5004791"/>
              <a:ext cx="346713" cy="206124"/>
            </a:xfrm>
            <a:custGeom>
              <a:avLst/>
              <a:gdLst>
                <a:gd name="connsiteX0" fmla="*/ 346713 w 346713"/>
                <a:gd name="connsiteY0" fmla="*/ 206124 h 206124"/>
                <a:gd name="connsiteX1" fmla="*/ 0 w 346713"/>
                <a:gd name="connsiteY1" fmla="*/ 206124 h 206124"/>
                <a:gd name="connsiteX2" fmla="*/ 86666 w 346713"/>
                <a:gd name="connsiteY2" fmla="*/ 0 h 206124"/>
                <a:gd name="connsiteX3" fmla="*/ 346713 w 346713"/>
                <a:gd name="connsiteY3" fmla="*/ 206124 h 206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713" h="206124">
                  <a:moveTo>
                    <a:pt x="346713" y="206124"/>
                  </a:moveTo>
                  <a:lnTo>
                    <a:pt x="0" y="206124"/>
                  </a:lnTo>
                  <a:lnTo>
                    <a:pt x="86666" y="0"/>
                  </a:lnTo>
                  <a:lnTo>
                    <a:pt x="346713" y="206124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8" name="Freeform: Shape 17">
              <a:extLst>
                <a:ext uri="{FF2B5EF4-FFF2-40B4-BE49-F238E27FC236}">
                  <a16:creationId xmlns:a16="http://schemas.microsoft.com/office/drawing/2014/main" id="{09ADFC5E-3BBA-404B-A496-A4035DF5E859}"/>
                </a:ext>
              </a:extLst>
            </p:cNvPr>
            <p:cNvSpPr/>
            <p:nvPr/>
          </p:nvSpPr>
          <p:spPr>
            <a:xfrm rot="12431080">
              <a:off x="2802151" y="4740752"/>
              <a:ext cx="710669" cy="335543"/>
            </a:xfrm>
            <a:custGeom>
              <a:avLst/>
              <a:gdLst>
                <a:gd name="connsiteX0" fmla="*/ 710669 w 710669"/>
                <a:gd name="connsiteY0" fmla="*/ 176660 h 335543"/>
                <a:gd name="connsiteX1" fmla="*/ 0 w 710669"/>
                <a:gd name="connsiteY1" fmla="*/ 335543 h 335543"/>
                <a:gd name="connsiteX2" fmla="*/ 141082 w 710669"/>
                <a:gd name="connsiteY2" fmla="*/ 0 h 335543"/>
                <a:gd name="connsiteX3" fmla="*/ 487795 w 710669"/>
                <a:gd name="connsiteY3" fmla="*/ 0 h 335543"/>
                <a:gd name="connsiteX4" fmla="*/ 710669 w 710669"/>
                <a:gd name="connsiteY4" fmla="*/ 176660 h 33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0669" h="335543">
                  <a:moveTo>
                    <a:pt x="710669" y="176660"/>
                  </a:moveTo>
                  <a:lnTo>
                    <a:pt x="0" y="335543"/>
                  </a:lnTo>
                  <a:lnTo>
                    <a:pt x="141082" y="0"/>
                  </a:lnTo>
                  <a:lnTo>
                    <a:pt x="487795" y="0"/>
                  </a:lnTo>
                  <a:lnTo>
                    <a:pt x="710669" y="17666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9" name="Freeform: Shape 19">
              <a:extLst>
                <a:ext uri="{FF2B5EF4-FFF2-40B4-BE49-F238E27FC236}">
                  <a16:creationId xmlns:a16="http://schemas.microsoft.com/office/drawing/2014/main" id="{56E90DCD-03FB-4E9A-BD40-5269E9ACF1B1}"/>
                </a:ext>
              </a:extLst>
            </p:cNvPr>
            <p:cNvSpPr/>
            <p:nvPr/>
          </p:nvSpPr>
          <p:spPr>
            <a:xfrm rot="4308689">
              <a:off x="2058980" y="2102772"/>
              <a:ext cx="1246227" cy="1580187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  <a:gd name="connsiteX0" fmla="*/ 0 w 1980696"/>
                <a:gd name="connsiteY0" fmla="*/ 1680311 h 1680311"/>
                <a:gd name="connsiteX1" fmla="*/ 1337031 w 1980696"/>
                <a:gd name="connsiteY1" fmla="*/ 0 h 1680311"/>
                <a:gd name="connsiteX2" fmla="*/ 1980696 w 1980696"/>
                <a:gd name="connsiteY2" fmla="*/ 1143817 h 1680311"/>
                <a:gd name="connsiteX3" fmla="*/ 1459417 w 1980696"/>
                <a:gd name="connsiteY3" fmla="*/ 1680311 h 1680311"/>
                <a:gd name="connsiteX4" fmla="*/ 0 w 1980696"/>
                <a:gd name="connsiteY4" fmla="*/ 1680311 h 1680311"/>
                <a:gd name="connsiteX0" fmla="*/ 0 w 1459417"/>
                <a:gd name="connsiteY0" fmla="*/ 1680311 h 1680311"/>
                <a:gd name="connsiteX1" fmla="*/ 1337031 w 1459417"/>
                <a:gd name="connsiteY1" fmla="*/ 0 h 1680311"/>
                <a:gd name="connsiteX2" fmla="*/ 1360698 w 1459417"/>
                <a:gd name="connsiteY2" fmla="*/ 208215 h 1680311"/>
                <a:gd name="connsiteX3" fmla="*/ 1459417 w 1459417"/>
                <a:gd name="connsiteY3" fmla="*/ 1680311 h 1680311"/>
                <a:gd name="connsiteX4" fmla="*/ 0 w 1459417"/>
                <a:gd name="connsiteY4" fmla="*/ 1680311 h 1680311"/>
                <a:gd name="connsiteX0" fmla="*/ 0 w 1360698"/>
                <a:gd name="connsiteY0" fmla="*/ 1680311 h 1688402"/>
                <a:gd name="connsiteX1" fmla="*/ 1337031 w 1360698"/>
                <a:gd name="connsiteY1" fmla="*/ 0 h 1688402"/>
                <a:gd name="connsiteX2" fmla="*/ 1360698 w 1360698"/>
                <a:gd name="connsiteY2" fmla="*/ 208215 h 1688402"/>
                <a:gd name="connsiteX3" fmla="*/ 278710 w 1360698"/>
                <a:gd name="connsiteY3" fmla="*/ 1688402 h 1688402"/>
                <a:gd name="connsiteX4" fmla="*/ 0 w 1360698"/>
                <a:gd name="connsiteY4" fmla="*/ 1680311 h 1688402"/>
                <a:gd name="connsiteX0" fmla="*/ 0 w 1360698"/>
                <a:gd name="connsiteY0" fmla="*/ 1680311 h 1698354"/>
                <a:gd name="connsiteX1" fmla="*/ 1337031 w 1360698"/>
                <a:gd name="connsiteY1" fmla="*/ 0 h 1698354"/>
                <a:gd name="connsiteX2" fmla="*/ 1360698 w 1360698"/>
                <a:gd name="connsiteY2" fmla="*/ 208215 h 1698354"/>
                <a:gd name="connsiteX3" fmla="*/ 415804 w 1360698"/>
                <a:gd name="connsiteY3" fmla="*/ 1698354 h 1698354"/>
                <a:gd name="connsiteX4" fmla="*/ 0 w 1360698"/>
                <a:gd name="connsiteY4" fmla="*/ 1680311 h 1698354"/>
                <a:gd name="connsiteX0" fmla="*/ 0 w 1360698"/>
                <a:gd name="connsiteY0" fmla="*/ 1556337 h 1574380"/>
                <a:gd name="connsiteX1" fmla="*/ 1226116 w 1360698"/>
                <a:gd name="connsiteY1" fmla="*/ 0 h 1574380"/>
                <a:gd name="connsiteX2" fmla="*/ 1360698 w 1360698"/>
                <a:gd name="connsiteY2" fmla="*/ 84241 h 1574380"/>
                <a:gd name="connsiteX3" fmla="*/ 415804 w 1360698"/>
                <a:gd name="connsiteY3" fmla="*/ 1574380 h 1574380"/>
                <a:gd name="connsiteX4" fmla="*/ 0 w 1360698"/>
                <a:gd name="connsiteY4" fmla="*/ 1556337 h 1574380"/>
                <a:gd name="connsiteX0" fmla="*/ 0 w 1303560"/>
                <a:gd name="connsiteY0" fmla="*/ 1556337 h 1574380"/>
                <a:gd name="connsiteX1" fmla="*/ 1226116 w 1303560"/>
                <a:gd name="connsiteY1" fmla="*/ 0 h 1574380"/>
                <a:gd name="connsiteX2" fmla="*/ 1303560 w 1303560"/>
                <a:gd name="connsiteY2" fmla="*/ 105569 h 1574380"/>
                <a:gd name="connsiteX3" fmla="*/ 415804 w 1303560"/>
                <a:gd name="connsiteY3" fmla="*/ 1574380 h 1574380"/>
                <a:gd name="connsiteX4" fmla="*/ 0 w 1303560"/>
                <a:gd name="connsiteY4" fmla="*/ 1556337 h 1574380"/>
                <a:gd name="connsiteX0" fmla="*/ 0 w 1246227"/>
                <a:gd name="connsiteY0" fmla="*/ 1580187 h 1580187"/>
                <a:gd name="connsiteX1" fmla="*/ 1168783 w 1246227"/>
                <a:gd name="connsiteY1" fmla="*/ 0 h 1580187"/>
                <a:gd name="connsiteX2" fmla="*/ 1246227 w 1246227"/>
                <a:gd name="connsiteY2" fmla="*/ 105569 h 1580187"/>
                <a:gd name="connsiteX3" fmla="*/ 358471 w 1246227"/>
                <a:gd name="connsiteY3" fmla="*/ 1574380 h 1580187"/>
                <a:gd name="connsiteX4" fmla="*/ 0 w 1246227"/>
                <a:gd name="connsiteY4" fmla="*/ 1580187 h 158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6227" h="1580187">
                  <a:moveTo>
                    <a:pt x="0" y="1580187"/>
                  </a:moveTo>
                  <a:lnTo>
                    <a:pt x="1168783" y="0"/>
                  </a:lnTo>
                  <a:lnTo>
                    <a:pt x="1246227" y="105569"/>
                  </a:lnTo>
                  <a:lnTo>
                    <a:pt x="358471" y="1574380"/>
                  </a:lnTo>
                  <a:lnTo>
                    <a:pt x="0" y="1580187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0" name="Freeform: Shape 23">
              <a:extLst>
                <a:ext uri="{FF2B5EF4-FFF2-40B4-BE49-F238E27FC236}">
                  <a16:creationId xmlns:a16="http://schemas.microsoft.com/office/drawing/2014/main" id="{529D90B1-BC17-4168-A297-1DF303FB3C48}"/>
                </a:ext>
              </a:extLst>
            </p:cNvPr>
            <p:cNvSpPr/>
            <p:nvPr/>
          </p:nvSpPr>
          <p:spPr>
            <a:xfrm rot="17193105">
              <a:off x="4648324" y="3873318"/>
              <a:ext cx="243160" cy="406553"/>
            </a:xfrm>
            <a:custGeom>
              <a:avLst/>
              <a:gdLst>
                <a:gd name="connsiteX0" fmla="*/ 243160 w 243160"/>
                <a:gd name="connsiteY0" fmla="*/ 342071 h 406553"/>
                <a:gd name="connsiteX1" fmla="*/ 156493 w 243160"/>
                <a:gd name="connsiteY1" fmla="*/ 406553 h 406553"/>
                <a:gd name="connsiteX2" fmla="*/ 0 w 243160"/>
                <a:gd name="connsiteY2" fmla="*/ 0 h 406553"/>
                <a:gd name="connsiteX3" fmla="*/ 243160 w 243160"/>
                <a:gd name="connsiteY3" fmla="*/ 342071 h 406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160" h="406553">
                  <a:moveTo>
                    <a:pt x="243160" y="342071"/>
                  </a:moveTo>
                  <a:lnTo>
                    <a:pt x="156493" y="406553"/>
                  </a:lnTo>
                  <a:lnTo>
                    <a:pt x="0" y="0"/>
                  </a:lnTo>
                  <a:lnTo>
                    <a:pt x="243160" y="342071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C5DEA8E-5C03-42CC-987D-490297890048}"/>
                </a:ext>
              </a:extLst>
            </p:cNvPr>
            <p:cNvSpPr/>
            <p:nvPr/>
          </p:nvSpPr>
          <p:spPr>
            <a:xfrm rot="17193105">
              <a:off x="4152588" y="3654247"/>
              <a:ext cx="692798" cy="510610"/>
            </a:xfrm>
            <a:custGeom>
              <a:avLst/>
              <a:gdLst>
                <a:gd name="connsiteX0" fmla="*/ 692798 w 692798"/>
                <a:gd name="connsiteY0" fmla="*/ 224339 h 510610"/>
                <a:gd name="connsiteX1" fmla="*/ 308036 w 692798"/>
                <a:gd name="connsiteY1" fmla="*/ 510610 h 510610"/>
                <a:gd name="connsiteX2" fmla="*/ 64876 w 692798"/>
                <a:gd name="connsiteY2" fmla="*/ 168539 h 510610"/>
                <a:gd name="connsiteX3" fmla="*/ 0 w 692798"/>
                <a:gd name="connsiteY3" fmla="*/ 0 h 510610"/>
                <a:gd name="connsiteX4" fmla="*/ 692798 w 692798"/>
                <a:gd name="connsiteY4" fmla="*/ 224339 h 510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2798" h="510610">
                  <a:moveTo>
                    <a:pt x="692798" y="224339"/>
                  </a:moveTo>
                  <a:lnTo>
                    <a:pt x="308036" y="510610"/>
                  </a:lnTo>
                  <a:lnTo>
                    <a:pt x="64876" y="168539"/>
                  </a:lnTo>
                  <a:lnTo>
                    <a:pt x="0" y="0"/>
                  </a:lnTo>
                  <a:lnTo>
                    <a:pt x="692798" y="224339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2" name="Freeform: Shape 28">
              <a:extLst>
                <a:ext uri="{FF2B5EF4-FFF2-40B4-BE49-F238E27FC236}">
                  <a16:creationId xmlns:a16="http://schemas.microsoft.com/office/drawing/2014/main" id="{404E048B-9C67-4EC0-82E9-DC9D4AEE9703}"/>
                </a:ext>
              </a:extLst>
            </p:cNvPr>
            <p:cNvSpPr/>
            <p:nvPr/>
          </p:nvSpPr>
          <p:spPr>
            <a:xfrm rot="4308689">
              <a:off x="3831248" y="2441608"/>
              <a:ext cx="648657" cy="777553"/>
            </a:xfrm>
            <a:custGeom>
              <a:avLst/>
              <a:gdLst>
                <a:gd name="connsiteX0" fmla="*/ 0 w 648657"/>
                <a:gd name="connsiteY0" fmla="*/ 777553 h 777553"/>
                <a:gd name="connsiteX1" fmla="*/ 255474 w 648657"/>
                <a:gd name="connsiteY1" fmla="*/ 0 h 777553"/>
                <a:gd name="connsiteX2" fmla="*/ 648657 w 648657"/>
                <a:gd name="connsiteY2" fmla="*/ 713937 h 777553"/>
                <a:gd name="connsiteX3" fmla="*/ 0 w 648657"/>
                <a:gd name="connsiteY3" fmla="*/ 777553 h 777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8657" h="777553">
                  <a:moveTo>
                    <a:pt x="0" y="777553"/>
                  </a:moveTo>
                  <a:lnTo>
                    <a:pt x="255474" y="0"/>
                  </a:lnTo>
                  <a:lnTo>
                    <a:pt x="648657" y="713937"/>
                  </a:lnTo>
                  <a:lnTo>
                    <a:pt x="0" y="77755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8" name="Picture Placeholder 3">
            <a:extLst>
              <a:ext uri="{FF2B5EF4-FFF2-40B4-BE49-F238E27FC236}">
                <a16:creationId xmlns:a16="http://schemas.microsoft.com/office/drawing/2014/main" id="{EC82E52C-5E33-5942-8474-7ED4354EC95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405874" y="4835817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9" name="Picture Placeholder 3">
            <a:extLst>
              <a:ext uri="{FF2B5EF4-FFF2-40B4-BE49-F238E27FC236}">
                <a16:creationId xmlns:a16="http://schemas.microsoft.com/office/drawing/2014/main" id="{07EC0147-5BE6-9248-BF42-BD99608F459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7405874" y="3271181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0" name="Picture Placeholder 3">
            <a:extLst>
              <a:ext uri="{FF2B5EF4-FFF2-40B4-BE49-F238E27FC236}">
                <a16:creationId xmlns:a16="http://schemas.microsoft.com/office/drawing/2014/main" id="{2B8E1942-1472-BC49-A624-3A31190A69E1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7405874" y="1706545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36" name="Straight Connector 35" descr="First divider line on slide">
            <a:extLst>
              <a:ext uri="{FF2B5EF4-FFF2-40B4-BE49-F238E27FC236}">
                <a16:creationId xmlns:a16="http://schemas.microsoft.com/office/drawing/2014/main" id="{A140998F-B877-4BDC-843C-0071F50663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768283" y="2616579"/>
            <a:ext cx="237868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 descr="Second divider line on slide">
            <a:extLst>
              <a:ext uri="{FF2B5EF4-FFF2-40B4-BE49-F238E27FC236}">
                <a16:creationId xmlns:a16="http://schemas.microsoft.com/office/drawing/2014/main" id="{2084D353-BE8A-4AAA-8BEC-B71CEE9DD7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768283" y="4109914"/>
            <a:ext cx="237868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91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725BC56-C7B6-400F-80F9-3F968E2CAE0E}"/>
              </a:ext>
            </a:extLst>
          </p:cNvPr>
          <p:cNvGrpSpPr/>
          <p:nvPr userDrawn="1"/>
        </p:nvGrpSpPr>
        <p:grpSpPr>
          <a:xfrm>
            <a:off x="3383603" y="1013721"/>
            <a:ext cx="7749965" cy="5100743"/>
            <a:chOff x="510812" y="938373"/>
            <a:chExt cx="8073393" cy="5313612"/>
          </a:xfrm>
        </p:grpSpPr>
        <p:sp>
          <p:nvSpPr>
            <p:cNvPr id="44" name="Rounded Rectangle 15">
              <a:extLst>
                <a:ext uri="{FF2B5EF4-FFF2-40B4-BE49-F238E27FC236}">
                  <a16:creationId xmlns:a16="http://schemas.microsoft.com/office/drawing/2014/main" id="{1EC806EC-A1B2-4893-9504-1D7FFE8E238F}"/>
                </a:ext>
              </a:extLst>
            </p:cNvPr>
            <p:cNvSpPr/>
            <p:nvPr/>
          </p:nvSpPr>
          <p:spPr>
            <a:xfrm>
              <a:off x="877709" y="938373"/>
              <a:ext cx="7339600" cy="5234482"/>
            </a:xfrm>
            <a:prstGeom prst="round2SameRect">
              <a:avLst>
                <a:gd name="adj1" fmla="val 560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5" name="Rounded Rectangle 15">
              <a:extLst>
                <a:ext uri="{FF2B5EF4-FFF2-40B4-BE49-F238E27FC236}">
                  <a16:creationId xmlns:a16="http://schemas.microsoft.com/office/drawing/2014/main" id="{535A1B12-6F16-41A0-A6B1-4AD0CCB5A081}"/>
                </a:ext>
              </a:extLst>
            </p:cNvPr>
            <p:cNvSpPr/>
            <p:nvPr/>
          </p:nvSpPr>
          <p:spPr>
            <a:xfrm>
              <a:off x="930758" y="995668"/>
              <a:ext cx="7233502" cy="5177187"/>
            </a:xfrm>
            <a:prstGeom prst="round2SameRect">
              <a:avLst>
                <a:gd name="adj1" fmla="val 4499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379B244F-CF81-4500-A78E-495ABA6828BA}"/>
                </a:ext>
              </a:extLst>
            </p:cNvPr>
            <p:cNvSpPr/>
            <p:nvPr/>
          </p:nvSpPr>
          <p:spPr>
            <a:xfrm rot="16200000">
              <a:off x="2264894" y="295974"/>
              <a:ext cx="4565229" cy="6599909"/>
            </a:xfrm>
            <a:prstGeom prst="roundRect">
              <a:avLst>
                <a:gd name="adj" fmla="val 1476"/>
              </a:avLst>
            </a:prstGeom>
            <a:solidFill>
              <a:schemeClr val="bg1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7" name="Rounded Rectangle 15">
              <a:extLst>
                <a:ext uri="{FF2B5EF4-FFF2-40B4-BE49-F238E27FC236}">
                  <a16:creationId xmlns:a16="http://schemas.microsoft.com/office/drawing/2014/main" id="{EE88F157-E260-486F-937E-C18428699861}"/>
                </a:ext>
              </a:extLst>
            </p:cNvPr>
            <p:cNvSpPr/>
            <p:nvPr/>
          </p:nvSpPr>
          <p:spPr>
            <a:xfrm rot="10800000">
              <a:off x="510812" y="5998253"/>
              <a:ext cx="8073393" cy="24897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8" name="Rounded Rectangle 15">
              <a:extLst>
                <a:ext uri="{FF2B5EF4-FFF2-40B4-BE49-F238E27FC236}">
                  <a16:creationId xmlns:a16="http://schemas.microsoft.com/office/drawing/2014/main" id="{F736AFAF-44AD-47CE-A63B-210102A4BF0B}"/>
                </a:ext>
              </a:extLst>
            </p:cNvPr>
            <p:cNvSpPr/>
            <p:nvPr userDrawn="1"/>
          </p:nvSpPr>
          <p:spPr>
            <a:xfrm>
              <a:off x="3668019" y="6206338"/>
              <a:ext cx="1758981" cy="45647"/>
            </a:xfrm>
            <a:prstGeom prst="round2SameRect">
              <a:avLst>
                <a:gd name="adj1" fmla="val 50000"/>
                <a:gd name="adj2" fmla="val 0"/>
              </a:avLst>
            </a:prstGeom>
            <a:gradFill>
              <a:gsLst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31000"/>
                  </a:schemeClr>
                </a:gs>
              </a:gsLst>
              <a:lin ang="16200000" scaled="0"/>
            </a:gra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A4F6457E-3660-4E80-82BC-8894D701DEE9}"/>
                </a:ext>
              </a:extLst>
            </p:cNvPr>
            <p:cNvSpPr/>
            <p:nvPr/>
          </p:nvSpPr>
          <p:spPr>
            <a:xfrm rot="16200000">
              <a:off x="4660498" y="1119143"/>
              <a:ext cx="48680" cy="486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0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8230416-7E55-4CB0-9548-491BA471E9E8}"/>
                </a:ext>
              </a:extLst>
            </p:cNvPr>
            <p:cNvSpPr/>
            <p:nvPr/>
          </p:nvSpPr>
          <p:spPr>
            <a:xfrm rot="16200000">
              <a:off x="4505961" y="1106017"/>
              <a:ext cx="83096" cy="830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E3C1810-AD4F-4393-928E-CFA8053A2CC2}"/>
                </a:ext>
              </a:extLst>
            </p:cNvPr>
            <p:cNvSpPr/>
            <p:nvPr/>
          </p:nvSpPr>
          <p:spPr>
            <a:xfrm rot="16200000">
              <a:off x="4524686" y="1124741"/>
              <a:ext cx="45647" cy="4564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152000"/>
            <a:ext cx="2951603" cy="219623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5429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8096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0763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Emphasized text can go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C1EA41E-F6C4-484F-95E9-42978FF216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092796" y="1376357"/>
            <a:ext cx="6333545" cy="4379625"/>
          </a:xfrm>
          <a:prstGeom prst="roundRect">
            <a:avLst>
              <a:gd name="adj" fmla="val 135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5FD3B7C-17C6-4327-986C-A8A6D6EC1B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800" y="3509766"/>
            <a:ext cx="2951163" cy="2322709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6286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0F7266-25A0-4B3A-A8CE-F083ECC9D4C6}"/>
              </a:ext>
            </a:extLst>
          </p:cNvPr>
          <p:cNvSpPr/>
          <p:nvPr userDrawn="1"/>
        </p:nvSpPr>
        <p:spPr>
          <a:xfrm>
            <a:off x="0" y="2539992"/>
            <a:ext cx="5373076" cy="4318008"/>
          </a:xfrm>
          <a:custGeom>
            <a:avLst/>
            <a:gdLst>
              <a:gd name="connsiteX0" fmla="*/ 4972877 w 5373076"/>
              <a:gd name="connsiteY0" fmla="*/ 1816430 h 4318008"/>
              <a:gd name="connsiteX1" fmla="*/ 5211912 w 5373076"/>
              <a:gd name="connsiteY1" fmla="*/ 2046590 h 4318008"/>
              <a:gd name="connsiteX2" fmla="*/ 4866804 w 5373076"/>
              <a:gd name="connsiteY2" fmla="*/ 2013272 h 4318008"/>
              <a:gd name="connsiteX3" fmla="*/ 3721849 w 5373076"/>
              <a:gd name="connsiteY3" fmla="*/ 1808102 h 4318008"/>
              <a:gd name="connsiteX4" fmla="*/ 3854624 w 5373076"/>
              <a:gd name="connsiteY4" fmla="*/ 2524110 h 4318008"/>
              <a:gd name="connsiteX5" fmla="*/ 3419634 w 5373076"/>
              <a:gd name="connsiteY5" fmla="*/ 2322178 h 4318008"/>
              <a:gd name="connsiteX6" fmla="*/ 3604566 w 5373076"/>
              <a:gd name="connsiteY6" fmla="*/ 1945430 h 4318008"/>
              <a:gd name="connsiteX7" fmla="*/ 2301472 w 5373076"/>
              <a:gd name="connsiteY7" fmla="*/ 1771765 h 4318008"/>
              <a:gd name="connsiteX8" fmla="*/ 3237442 w 5373076"/>
              <a:gd name="connsiteY8" fmla="*/ 2134997 h 4318008"/>
              <a:gd name="connsiteX9" fmla="*/ 3266331 w 5373076"/>
              <a:gd name="connsiteY9" fmla="*/ 2949530 h 4318008"/>
              <a:gd name="connsiteX10" fmla="*/ 1897852 w 5373076"/>
              <a:gd name="connsiteY10" fmla="*/ 4318008 h 4318008"/>
              <a:gd name="connsiteX11" fmla="*/ 134565 w 5373076"/>
              <a:gd name="connsiteY11" fmla="*/ 4318008 h 4318008"/>
              <a:gd name="connsiteX12" fmla="*/ 0 w 5373076"/>
              <a:gd name="connsiteY12" fmla="*/ 4183443 h 4318008"/>
              <a:gd name="connsiteX13" fmla="*/ 0 w 5373076"/>
              <a:gd name="connsiteY13" fmla="*/ 2855805 h 4318008"/>
              <a:gd name="connsiteX14" fmla="*/ 5243699 w 5373076"/>
              <a:gd name="connsiteY14" fmla="*/ 652159 h 4318008"/>
              <a:gd name="connsiteX15" fmla="*/ 5058767 w 5373076"/>
              <a:gd name="connsiteY15" fmla="*/ 1028908 h 4318008"/>
              <a:gd name="connsiteX16" fmla="*/ 4960786 w 5373076"/>
              <a:gd name="connsiteY16" fmla="*/ 983422 h 4318008"/>
              <a:gd name="connsiteX17" fmla="*/ 3473588 w 5373076"/>
              <a:gd name="connsiteY17" fmla="*/ 405712 h 4318008"/>
              <a:gd name="connsiteX18" fmla="*/ 4094196 w 5373076"/>
              <a:gd name="connsiteY18" fmla="*/ 1366894 h 4318008"/>
              <a:gd name="connsiteX19" fmla="*/ 3778134 w 5373076"/>
              <a:gd name="connsiteY19" fmla="*/ 1741309 h 4318008"/>
              <a:gd name="connsiteX20" fmla="*/ 2824519 w 5373076"/>
              <a:gd name="connsiteY20" fmla="*/ 1808100 h 4318008"/>
              <a:gd name="connsiteX21" fmla="*/ 4454991 w 5373076"/>
              <a:gd name="connsiteY21" fmla="*/ 0 h 4318008"/>
              <a:gd name="connsiteX22" fmla="*/ 5373076 w 5373076"/>
              <a:gd name="connsiteY22" fmla="*/ 32358 h 4318008"/>
              <a:gd name="connsiteX23" fmla="*/ 4628717 w 5373076"/>
              <a:gd name="connsiteY23" fmla="*/ 1349015 h 4318008"/>
              <a:gd name="connsiteX24" fmla="*/ 4094010 w 5373076"/>
              <a:gd name="connsiteY24" fmla="*/ 779481 h 43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373076" h="4318008">
                <a:moveTo>
                  <a:pt x="4972877" y="1816430"/>
                </a:moveTo>
                <a:lnTo>
                  <a:pt x="5211912" y="2046590"/>
                </a:lnTo>
                <a:lnTo>
                  <a:pt x="4866804" y="2013272"/>
                </a:lnTo>
                <a:close/>
                <a:moveTo>
                  <a:pt x="3721849" y="1808102"/>
                </a:moveTo>
                <a:lnTo>
                  <a:pt x="3854624" y="2524110"/>
                </a:lnTo>
                <a:lnTo>
                  <a:pt x="3419634" y="2322178"/>
                </a:lnTo>
                <a:lnTo>
                  <a:pt x="3604566" y="1945430"/>
                </a:lnTo>
                <a:close/>
                <a:moveTo>
                  <a:pt x="2301472" y="1771765"/>
                </a:moveTo>
                <a:lnTo>
                  <a:pt x="3237442" y="2134997"/>
                </a:lnTo>
                <a:lnTo>
                  <a:pt x="3266331" y="2949530"/>
                </a:lnTo>
                <a:lnTo>
                  <a:pt x="1897852" y="4318008"/>
                </a:lnTo>
                <a:lnTo>
                  <a:pt x="134565" y="4318008"/>
                </a:lnTo>
                <a:lnTo>
                  <a:pt x="0" y="4183443"/>
                </a:lnTo>
                <a:lnTo>
                  <a:pt x="0" y="2855805"/>
                </a:lnTo>
                <a:close/>
                <a:moveTo>
                  <a:pt x="5243699" y="652159"/>
                </a:moveTo>
                <a:lnTo>
                  <a:pt x="5058767" y="1028908"/>
                </a:lnTo>
                <a:lnTo>
                  <a:pt x="4960786" y="983422"/>
                </a:lnTo>
                <a:close/>
                <a:moveTo>
                  <a:pt x="3473588" y="405712"/>
                </a:moveTo>
                <a:lnTo>
                  <a:pt x="4094196" y="1366894"/>
                </a:lnTo>
                <a:lnTo>
                  <a:pt x="3778134" y="1741309"/>
                </a:lnTo>
                <a:lnTo>
                  <a:pt x="2824519" y="1808100"/>
                </a:lnTo>
                <a:close/>
                <a:moveTo>
                  <a:pt x="4454991" y="0"/>
                </a:moveTo>
                <a:lnTo>
                  <a:pt x="5373076" y="32358"/>
                </a:lnTo>
                <a:lnTo>
                  <a:pt x="4628717" y="1349015"/>
                </a:lnTo>
                <a:lnTo>
                  <a:pt x="4094010" y="779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 userDrawn="1">
            <p:ph sz="half" idx="1"/>
          </p:nvPr>
        </p:nvSpPr>
        <p:spPr>
          <a:xfrm>
            <a:off x="906843" y="3429050"/>
            <a:ext cx="4522314" cy="2762949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 userDrawn="1">
            <p:ph type="body" sz="quarter" idx="12"/>
          </p:nvPr>
        </p:nvSpPr>
        <p:spPr>
          <a:xfrm>
            <a:off x="6774740" y="3429000"/>
            <a:ext cx="4522407" cy="2762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EF984BB-176D-4924-ADAD-52FBC95B07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06463" y="2278063"/>
            <a:ext cx="4522787" cy="885825"/>
          </a:xfrm>
        </p:spPr>
        <p:txBody>
          <a:bodyPr anchor="ctr"/>
          <a:lstStyle>
            <a:lvl1pPr marL="0" indent="0">
              <a:buNone/>
              <a:defRPr sz="8000" b="1">
                <a:latin typeface="+mj-lt"/>
              </a:defRPr>
            </a:lvl1pPr>
            <a:lvl2pPr marL="266700" indent="0">
              <a:buNone/>
              <a:defRPr sz="8000">
                <a:latin typeface="+mj-lt"/>
              </a:defRPr>
            </a:lvl2pPr>
            <a:lvl3pPr marL="542925" indent="0">
              <a:buNone/>
              <a:defRPr sz="8000">
                <a:latin typeface="+mj-lt"/>
              </a:defRPr>
            </a:lvl3pPr>
            <a:lvl4pPr marL="809625" indent="0">
              <a:buNone/>
              <a:defRPr sz="8000">
                <a:latin typeface="+mj-lt"/>
              </a:defRPr>
            </a:lvl4pPr>
            <a:lvl5pPr marL="1076325" indent="0">
              <a:buNone/>
              <a:defRPr sz="8000">
                <a:latin typeface="+mj-lt"/>
              </a:defRPr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C59BE1D7-885A-4749-99BA-6909D64AFA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2750" y="2278063"/>
            <a:ext cx="4522787" cy="885825"/>
          </a:xfrm>
        </p:spPr>
        <p:txBody>
          <a:bodyPr anchor="ctr"/>
          <a:lstStyle>
            <a:lvl1pPr marL="0" indent="0">
              <a:buNone/>
              <a:defRPr sz="8000" b="1" i="0"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cxnSp>
        <p:nvCxnSpPr>
          <p:cNvPr id="10" name="Straight Connector 9" descr="Middle divider line">
            <a:extLst>
              <a:ext uri="{FF2B5EF4-FFF2-40B4-BE49-F238E27FC236}">
                <a16:creationId xmlns:a16="http://schemas.microsoft.com/office/drawing/2014/main" id="{2B940646-DE40-4E0F-AE42-6530784C9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6096000" y="1391763"/>
            <a:ext cx="0" cy="4588123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449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AAF5B5B-E896-400A-9E43-EAF605A0AC8B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A2F5A3D-36C4-4B97-A62C-2AEA3B6FC1CF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B474E17-6556-4551-AD1B-351EE2DA98E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860E6D1-2C9F-477C-AE22-BFF5ADE85C60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5EC6C60-C605-4022-9718-ED56F34D6448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47BB28-400F-4C54-ADDA-0055CEB6593B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86F148-99E1-4ED6-B4DA-151A6DB27D67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A0565DA-6430-4984-ACB6-E7FACACC71AF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DE18DFF-F9E6-4839-817B-4DD871CEAE6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0038A3A-7324-4606-9C92-00C9AB1759F4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C0291BA-50C5-406F-B24E-14C9CAF652D7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52EBA81-38BC-4DF6-93C3-4A1A02FD2789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F80622-5597-45AD-92C3-2C4C3797720A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833793E-EB91-43B4-8444-36ADD2A48E55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472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337FD81-6DFD-43B7-A7D9-59E45ECDF3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17B7460-0559-435A-9C2F-1B12BC6CE1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EA7B8348-A00A-4AAE-B1F6-924515577B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0000" y="1581663"/>
            <a:ext cx="5472000" cy="46080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521CFCD-C079-4019-942D-035558CAFC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8002" y="1151785"/>
            <a:ext cx="5483998" cy="354868"/>
          </a:xfrm>
        </p:spPr>
        <p:txBody>
          <a:bodyPr vert="horz" lIns="0" tIns="0" rIns="0" bIns="0" rtlCol="0" anchor="t">
            <a:noAutofit/>
          </a:bodyPr>
          <a:lstStyle>
            <a:lvl1pPr marL="0" indent="0">
              <a:buNone/>
              <a:defRPr lang="en-US" sz="2400" b="1"/>
            </a:lvl1pPr>
          </a:lstStyle>
          <a:p>
            <a:pPr marL="266700" lvl="0" indent="-266700"/>
            <a:r>
              <a:rPr lang="en-US" noProof="0"/>
              <a:t>Edit Master text styles</a:t>
            </a:r>
          </a:p>
        </p:txBody>
      </p:sp>
      <p:cxnSp>
        <p:nvCxnSpPr>
          <p:cNvPr id="28" name="Straight Connector 27" descr="Center divider line">
            <a:extLst>
              <a:ext uri="{FF2B5EF4-FFF2-40B4-BE49-F238E27FC236}">
                <a16:creationId xmlns:a16="http://schemas.microsoft.com/office/drawing/2014/main" id="{AEACA101-2521-41AA-8F51-FF0BF783E4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6096000" y="2438720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396" y="2463936"/>
            <a:ext cx="3726003" cy="3314545"/>
          </a:xfrm>
          <a:prstGeom prst="rightArrowCallout">
            <a:avLst>
              <a:gd name="adj1" fmla="val 50000"/>
              <a:gd name="adj2" fmla="val 2500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13985" y="2463801"/>
            <a:ext cx="3726469" cy="3314200"/>
          </a:xfrm>
          <a:prstGeom prst="rightArrowCallout">
            <a:avLst>
              <a:gd name="adj1" fmla="val 50000"/>
              <a:gd name="adj2" fmla="val 25000"/>
              <a:gd name="adj3" fmla="val 16186"/>
              <a:gd name="adj4" fmla="val 80493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83985" y="2463801"/>
            <a:ext cx="2963619" cy="3314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8E9D1B9-1C3A-4397-B3B4-9A921D64159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4F049D-3C57-44BB-ACE2-1363AF36D9E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44236" y="1647240"/>
            <a:ext cx="2975578" cy="648000"/>
          </a:xfrm>
          <a:ln>
            <a:solidFill>
              <a:schemeClr val="accent1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9B793F-A64B-475C-96F3-FB40100E01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08336" y="1647040"/>
            <a:ext cx="2975578" cy="648000"/>
          </a:xfrm>
          <a:ln>
            <a:solidFill>
              <a:schemeClr val="accent2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F53567-5287-43FB-B07E-A12F3AEEDB9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483986" y="1647240"/>
            <a:ext cx="2975578" cy="648000"/>
          </a:xfrm>
          <a:ln>
            <a:solidFill>
              <a:schemeClr val="accent3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</p:spTree>
    <p:extLst>
      <p:ext uri="{BB962C8B-B14F-4D97-AF65-F5344CB8AC3E}">
        <p14:creationId xmlns:p14="http://schemas.microsoft.com/office/powerpoint/2010/main" val="3755733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2158F80-0C1A-4B9E-9335-A5A0015187F7}"/>
              </a:ext>
            </a:extLst>
          </p:cNvPr>
          <p:cNvCxnSpPr/>
          <p:nvPr userDrawn="1"/>
        </p:nvCxnSpPr>
        <p:spPr>
          <a:xfrm>
            <a:off x="431800" y="3866682"/>
            <a:ext cx="11339513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723DA611-B88C-4D7E-82A4-5E4CA9DC2E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29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180A0FA4-75CD-4A61-AA79-9C3C5F97ED8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EBB89A53-1B07-4560-B98E-03BECDB832C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381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22D34AD8-D83D-4409-A418-C00840A085A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758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3EAA6A46-63F3-49A5-8E0B-758176E4429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4785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BB051A6E-4868-4F3F-93DB-AD07020E934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0771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61519886-189E-4C69-AEED-FD9BDD3E567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31986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0F084DDF-04EE-46A9-9F77-D5FD94D1B54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9188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743DE8AB-BF74-4CC9-AD19-8BBBF44867A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6390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2ECC5C24-2CE5-491E-89DC-F9C5AE98B06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67995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ADB0F187-5781-4076-B761-264B1C683A6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73591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B2E776B2-D388-4243-80AE-BD8AF47C8A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20793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79F3A104-EDC0-4A25-9585-3F9F8C1022C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1519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23DA3E7C-9F0E-4A57-B6EA-C01C72788E9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62398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A8ABC110-DC97-4A71-9A16-67581EAC989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959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81058125-332B-41A7-BCD5-72CAE3F9F97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56801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E32DE8FD-6391-4094-BAEC-CC0836CC67E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04002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5C53C0F3-9308-422B-BC6E-1ACA5029027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51204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06DFFA03-9EA6-4F70-9519-AB1361BAF7C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9840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49CD8693-3557-4241-BB88-518160D989C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5608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4884DF69-4936-4F90-BFB8-ED04A228DA2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9280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00804F61-8052-4AD8-8370-ED72B261BC2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034414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313F370F-A9EC-477E-BED7-BF4E875274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0011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9E687ADD-FE6C-441E-991F-E71EA0572C3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87213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5E0252B4-80AE-40E9-BA32-6EDAAC625211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081616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8A807DF0-23B6-4B83-B3F6-8D0BE9A851F6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128818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F3591345-36C8-481A-AD5B-5F69B03D171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360988" y="2190750"/>
            <a:ext cx="1793875" cy="561975"/>
          </a:xfrm>
          <a:noFill/>
          <a:ln>
            <a:noFill/>
          </a:ln>
        </p:spPr>
        <p:txBody>
          <a:bodyPr tIns="36000" anchor="t"/>
          <a:lstStyle>
            <a:lvl1pPr marL="0" indent="0" algn="ctr"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50" name="Text Placeholder 36">
            <a:extLst>
              <a:ext uri="{FF2B5EF4-FFF2-40B4-BE49-F238E27FC236}">
                <a16:creationId xmlns:a16="http://schemas.microsoft.com/office/drawing/2014/main" id="{954C0732-1924-4A1B-9272-95C51D0B36FE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395728" y="2531196"/>
            <a:ext cx="1724394" cy="18580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</p:spTree>
    <p:extLst>
      <p:ext uri="{BB962C8B-B14F-4D97-AF65-F5344CB8AC3E}">
        <p14:creationId xmlns:p14="http://schemas.microsoft.com/office/powerpoint/2010/main" val="906707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03945" y="3995705"/>
            <a:ext cx="1964171" cy="216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55887" y="3995705"/>
            <a:ext cx="1964171" cy="216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07829" y="3991240"/>
            <a:ext cx="1964171" cy="216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03945" y="3424428"/>
            <a:ext cx="1964170" cy="504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55887" y="3424428"/>
            <a:ext cx="1964171" cy="504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807830" y="3424428"/>
            <a:ext cx="1964170" cy="504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806A4855-25AA-40D4-B1A4-A271486B6C9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31800" y="2808242"/>
            <a:ext cx="1505966" cy="150596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31E10A24-B676-4117-9507-B4B0EB406F0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83742" y="2808242"/>
            <a:ext cx="1505966" cy="150596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6549D851-9848-44AC-937A-9B1EF867E59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135683" y="2808242"/>
            <a:ext cx="1505966" cy="150596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6DD16A0-27CF-480C-8ADD-7BB99E0031A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7CA876-2153-4136-850D-EE098BDC242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103945" y="4311393"/>
            <a:ext cx="1964172" cy="1130300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9B21C2-C689-49C2-B45F-14C5C53A587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955887" y="4311393"/>
            <a:ext cx="1963737" cy="1130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33D8E11-F7FD-4AD9-BEC6-78C6500F817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807829" y="4311393"/>
            <a:ext cx="1981200" cy="11382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/>
              <a:t>Short Bio</a:t>
            </a:r>
          </a:p>
        </p:txBody>
      </p:sp>
    </p:spTree>
    <p:extLst>
      <p:ext uri="{BB962C8B-B14F-4D97-AF65-F5344CB8AC3E}">
        <p14:creationId xmlns:p14="http://schemas.microsoft.com/office/powerpoint/2010/main" val="3624119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40113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8426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56739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65052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40113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48426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56739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01E9EA3-8BD6-4531-812C-663C75428B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65052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1800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4089E01F-0C47-4C6A-A9A8-A1A7E470F31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17088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806A4855-25AA-40D4-B1A4-A271486B6C9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62540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31E10A24-B676-4117-9507-B4B0EB406F0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533714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6549D851-9848-44AC-937A-9B1EF867E59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442027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22">
            <a:extLst>
              <a:ext uri="{FF2B5EF4-FFF2-40B4-BE49-F238E27FC236}">
                <a16:creationId xmlns:a16="http://schemas.microsoft.com/office/drawing/2014/main" id="{B765F5D3-7CB7-4E55-8217-E9EEA9F2945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8350340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8CB2CA38-4C7F-4D6B-9B34-606F1A007A17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25865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DA42CA-D117-4AF7-9FEC-03EB2BBB756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73363" y="3925888"/>
            <a:ext cx="1800000" cy="504825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F9CEF5A-8DCE-4156-9138-C113C0D3A79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973363" y="4505325"/>
            <a:ext cx="1800000" cy="9001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503510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29137C9-7B18-454C-AB56-2B4631DFE59D}"/>
              </a:ext>
            </a:extLst>
          </p:cNvPr>
          <p:cNvSpPr/>
          <p:nvPr userDrawn="1"/>
        </p:nvSpPr>
        <p:spPr>
          <a:xfrm rot="14199158">
            <a:off x="10161654" y="-236402"/>
            <a:ext cx="1957093" cy="1399810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57093" h="1399810">
                <a:moveTo>
                  <a:pt x="0" y="318772"/>
                </a:moveTo>
                <a:lnTo>
                  <a:pt x="858544" y="36067"/>
                </a:lnTo>
                <a:lnTo>
                  <a:pt x="1957093" y="0"/>
                </a:lnTo>
                <a:lnTo>
                  <a:pt x="1012700" y="1399810"/>
                </a:lnTo>
                <a:lnTo>
                  <a:pt x="172487" y="1221089"/>
                </a:lnTo>
                <a:lnTo>
                  <a:pt x="0" y="31877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6973557">
            <a:off x="9799840" y="198216"/>
            <a:ext cx="748251" cy="780669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5483574">
            <a:off x="9854193" y="80859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ACAC53-33A6-4BBC-8C68-0C56D0B39F57}"/>
              </a:ext>
            </a:extLst>
          </p:cNvPr>
          <p:cNvSpPr/>
          <p:nvPr userDrawn="1"/>
        </p:nvSpPr>
        <p:spPr>
          <a:xfrm rot="14235708">
            <a:off x="11753205" y="112024"/>
            <a:ext cx="332291" cy="247882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  <a:gd name="connsiteX0" fmla="*/ 0 w 1449157"/>
              <a:gd name="connsiteY0" fmla="*/ 282705 h 1363743"/>
              <a:gd name="connsiteX1" fmla="*/ 858544 w 1449157"/>
              <a:gd name="connsiteY1" fmla="*/ 0 h 1363743"/>
              <a:gd name="connsiteX2" fmla="*/ 1449157 w 1449157"/>
              <a:gd name="connsiteY2" fmla="*/ 715834 h 1363743"/>
              <a:gd name="connsiteX3" fmla="*/ 1012700 w 1449157"/>
              <a:gd name="connsiteY3" fmla="*/ 1363743 h 1363743"/>
              <a:gd name="connsiteX4" fmla="*/ 172487 w 1449157"/>
              <a:gd name="connsiteY4" fmla="*/ 1185022 h 1363743"/>
              <a:gd name="connsiteX5" fmla="*/ 0 w 1449157"/>
              <a:gd name="connsiteY5" fmla="*/ 282705 h 1363743"/>
              <a:gd name="connsiteX0" fmla="*/ 0 w 1449157"/>
              <a:gd name="connsiteY0" fmla="*/ 0 h 1081038"/>
              <a:gd name="connsiteX1" fmla="*/ 1449157 w 1449157"/>
              <a:gd name="connsiteY1" fmla="*/ 433129 h 1081038"/>
              <a:gd name="connsiteX2" fmla="*/ 1012700 w 1449157"/>
              <a:gd name="connsiteY2" fmla="*/ 1081038 h 1081038"/>
              <a:gd name="connsiteX3" fmla="*/ 172487 w 1449157"/>
              <a:gd name="connsiteY3" fmla="*/ 902317 h 1081038"/>
              <a:gd name="connsiteX4" fmla="*/ 0 w 1449157"/>
              <a:gd name="connsiteY4" fmla="*/ 0 h 108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9157" h="1081038">
                <a:moveTo>
                  <a:pt x="0" y="0"/>
                </a:moveTo>
                <a:lnTo>
                  <a:pt x="1449157" y="433129"/>
                </a:lnTo>
                <a:lnTo>
                  <a:pt x="1012700" y="1081038"/>
                </a:lnTo>
                <a:lnTo>
                  <a:pt x="172487" y="90231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86A7C4-9F1E-4F96-8AD9-5B75BEE364BE}"/>
              </a:ext>
            </a:extLst>
          </p:cNvPr>
          <p:cNvSpPr/>
          <p:nvPr userDrawn="1"/>
        </p:nvSpPr>
        <p:spPr>
          <a:xfrm rot="13336516">
            <a:off x="10313236" y="1084299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63BFE72-A1DE-4CFE-9B52-553C99D52699}"/>
              </a:ext>
            </a:extLst>
          </p:cNvPr>
          <p:cNvSpPr/>
          <p:nvPr userDrawn="1"/>
        </p:nvSpPr>
        <p:spPr>
          <a:xfrm rot="5738060">
            <a:off x="9844293" y="1032301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C266CD9-D77B-4B4D-8673-531E2784C610}"/>
              </a:ext>
            </a:extLst>
          </p:cNvPr>
          <p:cNvSpPr/>
          <p:nvPr userDrawn="1"/>
        </p:nvSpPr>
        <p:spPr>
          <a:xfrm rot="8291645">
            <a:off x="10081798" y="798094"/>
            <a:ext cx="371360" cy="273702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989658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No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03350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494607" y="2237328"/>
            <a:ext cx="7202786" cy="1449788"/>
          </a:xfrm>
          <a:solidFill>
            <a:schemeClr val="tx1">
              <a:alpha val="80000"/>
            </a:schemeClr>
          </a:solidFill>
        </p:spPr>
        <p:txBody>
          <a:bodyPr lIns="288000" rIns="2160000" bIns="144000" anchor="b" anchorCtr="0"/>
          <a:lstStyle>
            <a:lvl1pPr algn="r">
              <a:defRPr sz="66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7" y="3684672"/>
            <a:ext cx="5282503" cy="1604172"/>
          </a:xfrm>
          <a:solidFill>
            <a:schemeClr val="tx1">
              <a:alpha val="90000"/>
            </a:schemeClr>
          </a:solidFill>
        </p:spPr>
        <p:txBody>
          <a:bodyPr lIns="216000" tIns="144000" rIns="576000"/>
          <a:lstStyle>
            <a:lvl1pPr marL="0" indent="0" algn="r">
              <a:buNone/>
              <a:defRPr sz="21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688AEDF-1396-4322-8818-9D1C7976FCDF}"/>
              </a:ext>
            </a:extLst>
          </p:cNvPr>
          <p:cNvCxnSpPr>
            <a:cxnSpLocks/>
          </p:cNvCxnSpPr>
          <p:nvPr userDrawn="1"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C122267-81F5-4D7C-8854-830FD491A4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67000" y="4142258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Contact Number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624B9A-AB57-40B6-89A6-D34ED60BBF0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67000" y="4448040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61EA5FFD-797F-43FF-B13A-5DA8C820EE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65008" y="2587752"/>
            <a:ext cx="1344168" cy="7040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Logo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436EF9B-F86C-114A-BB87-C439E5F1299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67000" y="4753821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Website Address</a:t>
            </a:r>
          </a:p>
        </p:txBody>
      </p:sp>
    </p:spTree>
    <p:extLst>
      <p:ext uri="{BB962C8B-B14F-4D97-AF65-F5344CB8AC3E}">
        <p14:creationId xmlns:p14="http://schemas.microsoft.com/office/powerpoint/2010/main" val="34759506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768422"/>
            <a:ext cx="6840000" cy="2387600"/>
          </a:xfrm>
          <a:solidFill>
            <a:schemeClr val="tx1">
              <a:alpha val="80000"/>
            </a:schemeClr>
          </a:solidFill>
        </p:spPr>
        <p:txBody>
          <a:bodyPr lIns="432000" rIns="432000" bIns="144000" anchor="b"/>
          <a:lstStyle>
            <a:lvl1pPr algn="l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53578"/>
            <a:ext cx="6840000" cy="936000"/>
          </a:xfrm>
          <a:solidFill>
            <a:schemeClr val="tx1">
              <a:alpha val="90000"/>
            </a:schemeClr>
          </a:solidFill>
        </p:spPr>
        <p:txBody>
          <a:bodyPr lIns="432000" tIns="144000"/>
          <a:lstStyle>
            <a:lvl1pPr marL="0" indent="0" algn="l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3A733F0-30A3-4125-9B9B-2A07E1461F1B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E236A80-227E-4FE4-AA47-7802636969A0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AF58058-47D7-451D-B2D5-713873CFA06B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6D9AC51-13A8-43F2-B0AE-A475CD84575E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BA8CC4C-FA3C-45FB-A5CE-C0F41063A4AA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20D0EA4-6C0E-4F3B-B209-84132CF9DCEE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2637900-ABE5-44BB-8955-B59B20FACF68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78CEF9-0D4E-43CF-A1AC-B8A752A7EDD3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15716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0052C3A-3942-4B16-A466-441F8E3C2260}"/>
              </a:ext>
            </a:extLst>
          </p:cNvPr>
          <p:cNvSpPr/>
          <p:nvPr userDrawn="1"/>
        </p:nvSpPr>
        <p:spPr>
          <a:xfrm>
            <a:off x="0" y="2539992"/>
            <a:ext cx="5373076" cy="4318008"/>
          </a:xfrm>
          <a:custGeom>
            <a:avLst/>
            <a:gdLst>
              <a:gd name="connsiteX0" fmla="*/ 4972877 w 5373076"/>
              <a:gd name="connsiteY0" fmla="*/ 1816430 h 4318008"/>
              <a:gd name="connsiteX1" fmla="*/ 5211912 w 5373076"/>
              <a:gd name="connsiteY1" fmla="*/ 2046590 h 4318008"/>
              <a:gd name="connsiteX2" fmla="*/ 4866804 w 5373076"/>
              <a:gd name="connsiteY2" fmla="*/ 2013272 h 4318008"/>
              <a:gd name="connsiteX3" fmla="*/ 3721849 w 5373076"/>
              <a:gd name="connsiteY3" fmla="*/ 1808102 h 4318008"/>
              <a:gd name="connsiteX4" fmla="*/ 3854624 w 5373076"/>
              <a:gd name="connsiteY4" fmla="*/ 2524110 h 4318008"/>
              <a:gd name="connsiteX5" fmla="*/ 3419634 w 5373076"/>
              <a:gd name="connsiteY5" fmla="*/ 2322178 h 4318008"/>
              <a:gd name="connsiteX6" fmla="*/ 3604566 w 5373076"/>
              <a:gd name="connsiteY6" fmla="*/ 1945430 h 4318008"/>
              <a:gd name="connsiteX7" fmla="*/ 2301472 w 5373076"/>
              <a:gd name="connsiteY7" fmla="*/ 1771765 h 4318008"/>
              <a:gd name="connsiteX8" fmla="*/ 3237442 w 5373076"/>
              <a:gd name="connsiteY8" fmla="*/ 2134997 h 4318008"/>
              <a:gd name="connsiteX9" fmla="*/ 3266331 w 5373076"/>
              <a:gd name="connsiteY9" fmla="*/ 2949530 h 4318008"/>
              <a:gd name="connsiteX10" fmla="*/ 1897852 w 5373076"/>
              <a:gd name="connsiteY10" fmla="*/ 4318008 h 4318008"/>
              <a:gd name="connsiteX11" fmla="*/ 134565 w 5373076"/>
              <a:gd name="connsiteY11" fmla="*/ 4318008 h 4318008"/>
              <a:gd name="connsiteX12" fmla="*/ 0 w 5373076"/>
              <a:gd name="connsiteY12" fmla="*/ 4183443 h 4318008"/>
              <a:gd name="connsiteX13" fmla="*/ 0 w 5373076"/>
              <a:gd name="connsiteY13" fmla="*/ 2855805 h 4318008"/>
              <a:gd name="connsiteX14" fmla="*/ 5243699 w 5373076"/>
              <a:gd name="connsiteY14" fmla="*/ 652159 h 4318008"/>
              <a:gd name="connsiteX15" fmla="*/ 5058767 w 5373076"/>
              <a:gd name="connsiteY15" fmla="*/ 1028908 h 4318008"/>
              <a:gd name="connsiteX16" fmla="*/ 4960786 w 5373076"/>
              <a:gd name="connsiteY16" fmla="*/ 983422 h 4318008"/>
              <a:gd name="connsiteX17" fmla="*/ 3473588 w 5373076"/>
              <a:gd name="connsiteY17" fmla="*/ 405712 h 4318008"/>
              <a:gd name="connsiteX18" fmla="*/ 4094196 w 5373076"/>
              <a:gd name="connsiteY18" fmla="*/ 1366894 h 4318008"/>
              <a:gd name="connsiteX19" fmla="*/ 3778134 w 5373076"/>
              <a:gd name="connsiteY19" fmla="*/ 1741309 h 4318008"/>
              <a:gd name="connsiteX20" fmla="*/ 2824519 w 5373076"/>
              <a:gd name="connsiteY20" fmla="*/ 1808100 h 4318008"/>
              <a:gd name="connsiteX21" fmla="*/ 4454991 w 5373076"/>
              <a:gd name="connsiteY21" fmla="*/ 0 h 4318008"/>
              <a:gd name="connsiteX22" fmla="*/ 5373076 w 5373076"/>
              <a:gd name="connsiteY22" fmla="*/ 32358 h 4318008"/>
              <a:gd name="connsiteX23" fmla="*/ 4628717 w 5373076"/>
              <a:gd name="connsiteY23" fmla="*/ 1349015 h 4318008"/>
              <a:gd name="connsiteX24" fmla="*/ 4094010 w 5373076"/>
              <a:gd name="connsiteY24" fmla="*/ 779481 h 43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373076" h="4318008">
                <a:moveTo>
                  <a:pt x="4972877" y="1816430"/>
                </a:moveTo>
                <a:lnTo>
                  <a:pt x="5211912" y="2046590"/>
                </a:lnTo>
                <a:lnTo>
                  <a:pt x="4866804" y="2013272"/>
                </a:lnTo>
                <a:close/>
                <a:moveTo>
                  <a:pt x="3721849" y="1808102"/>
                </a:moveTo>
                <a:lnTo>
                  <a:pt x="3854624" y="2524110"/>
                </a:lnTo>
                <a:lnTo>
                  <a:pt x="3419634" y="2322178"/>
                </a:lnTo>
                <a:lnTo>
                  <a:pt x="3604566" y="1945430"/>
                </a:lnTo>
                <a:close/>
                <a:moveTo>
                  <a:pt x="2301472" y="1771765"/>
                </a:moveTo>
                <a:lnTo>
                  <a:pt x="3237442" y="2134997"/>
                </a:lnTo>
                <a:lnTo>
                  <a:pt x="3266331" y="2949530"/>
                </a:lnTo>
                <a:lnTo>
                  <a:pt x="1897852" y="4318008"/>
                </a:lnTo>
                <a:lnTo>
                  <a:pt x="134565" y="4318008"/>
                </a:lnTo>
                <a:lnTo>
                  <a:pt x="0" y="4183443"/>
                </a:lnTo>
                <a:lnTo>
                  <a:pt x="0" y="2855805"/>
                </a:lnTo>
                <a:close/>
                <a:moveTo>
                  <a:pt x="5243699" y="652159"/>
                </a:moveTo>
                <a:lnTo>
                  <a:pt x="5058767" y="1028908"/>
                </a:lnTo>
                <a:lnTo>
                  <a:pt x="4960786" y="983422"/>
                </a:lnTo>
                <a:close/>
                <a:moveTo>
                  <a:pt x="3473588" y="405712"/>
                </a:moveTo>
                <a:lnTo>
                  <a:pt x="4094196" y="1366894"/>
                </a:lnTo>
                <a:lnTo>
                  <a:pt x="3778134" y="1741309"/>
                </a:lnTo>
                <a:lnTo>
                  <a:pt x="2824519" y="1808100"/>
                </a:lnTo>
                <a:close/>
                <a:moveTo>
                  <a:pt x="4454991" y="0"/>
                </a:moveTo>
                <a:lnTo>
                  <a:pt x="5373076" y="32358"/>
                </a:lnTo>
                <a:lnTo>
                  <a:pt x="4628717" y="1349015"/>
                </a:lnTo>
                <a:lnTo>
                  <a:pt x="4094010" y="779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00252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73E47D5-BDE7-46E7-8C4E-6111A41AF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4D90A547-C01D-42BC-98ED-831FDD76F3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EBF3BE3-47D8-4511-B598-743DF88DF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3311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1434632-BEE5-428E-872A-794325BA8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CB95FD3-7DAC-4417-8633-7EFA4852E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4CDAD6C-9665-443F-B344-147513A6C1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947631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648780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E95EE9-F504-4463-91FE-65526A624B0E}"/>
              </a:ext>
            </a:extLst>
          </p:cNvPr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7036F64-B39D-4022-821B-D38AD2FB4E6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8AFC6-57D5-43C5-9DBB-4489069B039D}" type="slidenum">
              <a:rPr lang="lt-LT" altLang="en-US"/>
              <a:pPr>
                <a:defRPr/>
              </a:pPr>
              <a:t>‹#›</a:t>
            </a:fld>
            <a:endParaRPr lang="lt-LT" altLang="en-US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5F9B20CA-A549-4B80-BCAC-6C5FD5658C12}"/>
              </a:ext>
            </a:extLst>
          </p:cNvPr>
          <p:cNvSpPr>
            <a:spLocks noGrp="1" noChangeArrowheads="1"/>
          </p:cNvSpPr>
          <p:nvPr>
            <p:ph type="dt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 altLang="en-US"/>
          </a:p>
        </p:txBody>
      </p:sp>
    </p:spTree>
    <p:extLst>
      <p:ext uri="{BB962C8B-B14F-4D97-AF65-F5344CB8AC3E}">
        <p14:creationId xmlns:p14="http://schemas.microsoft.com/office/powerpoint/2010/main" val="2800645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ctagon 6">
            <a:extLst>
              <a:ext uri="{FF2B5EF4-FFF2-40B4-BE49-F238E27FC236}">
                <a16:creationId xmlns:a16="http://schemas.microsoft.com/office/drawing/2014/main" id="{12B87281-2FCA-44C5-BFC9-FD653787EFC4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40000" cy="46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188628"/>
            <a:ext cx="878494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369" y="6155190"/>
            <a:ext cx="432000" cy="432000"/>
          </a:xfrm>
          <a:prstGeom prst="ellipse">
            <a:avLst/>
          </a:prstGeom>
          <a:noFill/>
          <a:ln w="3175">
            <a:solidFill>
              <a:schemeClr val="accent1"/>
            </a:solidFill>
          </a:ln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66BF03E-F48E-4C0A-9078-07AC4DDF896A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F827500-FC74-463C-9312-BC59104AEBD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0EE18F-610D-4230-BA82-4E5007401ADD}"/>
              </a:ext>
            </a:extLst>
          </p:cNvPr>
          <p:cNvSpPr txBox="1"/>
          <p:nvPr userDrawn="1"/>
        </p:nvSpPr>
        <p:spPr>
          <a:xfrm>
            <a:off x="8734570" y="6278857"/>
            <a:ext cx="2510557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200" noProof="0" dirty="0">
                <a:solidFill>
                  <a:schemeClr val="tx2"/>
                </a:solidFill>
                <a:latin typeface="+mj-lt"/>
              </a:rPr>
              <a:t>Your Logo or Name Here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AF375EA-F235-4EAA-A52F-D6BF0D6EDDCA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3C8C5B-6356-4B7C-887C-A436D7DB4059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120C00-0FF6-411F-B2D6-C625ED6BD241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D142C1D-78E5-4AD5-BEF3-C015D6E3FEBD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00D9306-2240-47FF-AA2F-DC7C26A008A4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64" r:id="rId3"/>
    <p:sldLayoutId id="2147483650" r:id="rId4"/>
    <p:sldLayoutId id="2147483652" r:id="rId5"/>
    <p:sldLayoutId id="2147483656" r:id="rId6"/>
    <p:sldLayoutId id="2147483657" r:id="rId7"/>
    <p:sldLayoutId id="2147483683" r:id="rId8"/>
    <p:sldLayoutId id="2147483668" r:id="rId9"/>
    <p:sldLayoutId id="2147483670" r:id="rId10"/>
    <p:sldLayoutId id="2147483653" r:id="rId11"/>
    <p:sldLayoutId id="2147483673" r:id="rId12"/>
    <p:sldLayoutId id="2147483674" r:id="rId13"/>
    <p:sldLayoutId id="2147483676" r:id="rId14"/>
    <p:sldLayoutId id="2147483677" r:id="rId15"/>
    <p:sldLayoutId id="2147483654" r:id="rId16"/>
    <p:sldLayoutId id="2147483660" r:id="rId17"/>
    <p:sldLayoutId id="2147483661" r:id="rId18"/>
    <p:sldLayoutId id="2147483678" r:id="rId19"/>
    <p:sldLayoutId id="2147483686" r:id="rId20"/>
    <p:sldLayoutId id="2147483687" r:id="rId21"/>
    <p:sldLayoutId id="2147483689" r:id="rId22"/>
    <p:sldLayoutId id="2147483690" r:id="rId23"/>
    <p:sldLayoutId id="2147483688" r:id="rId24"/>
    <p:sldLayoutId id="2147483691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3.svg"/><Relationship Id="rId11" Type="http://schemas.openxmlformats.org/officeDocument/2006/relationships/image" Target="../media/image17.svg"/><Relationship Id="rId5" Type="http://schemas.openxmlformats.org/officeDocument/2006/relationships/image" Target="../media/image11.png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hyperlink" Target="https://vatzum.lrv.lt/l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 descr="Arial view of open farm land">
            <a:extLst>
              <a:ext uri="{FF2B5EF4-FFF2-40B4-BE49-F238E27FC236}">
                <a16:creationId xmlns:a16="http://schemas.microsoft.com/office/drawing/2014/main" id="{3072B96B-8E35-4D15-80A0-1DD4745F75B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6715" y="0"/>
            <a:ext cx="12018572" cy="6684572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E3EA56B-BEB0-4656-A20B-D15F03B7AC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125" y="1178560"/>
            <a:ext cx="11338560" cy="3877750"/>
          </a:xfrm>
          <a:solidFill>
            <a:schemeClr val="tx2">
              <a:lumMod val="40000"/>
              <a:lumOff val="60000"/>
              <a:alpha val="80000"/>
            </a:schemeClr>
          </a:solidFill>
        </p:spPr>
        <p:txBody>
          <a:bodyPr/>
          <a:lstStyle/>
          <a:p>
            <a:pPr algn="ctr"/>
            <a:r>
              <a:rPr lang="en-US" sz="4800" b="1" spc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VALSTYBIN</a:t>
            </a:r>
            <a:r>
              <a:rPr lang="lt-LT" sz="4800" b="1" spc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Ė AUGALININKYSTĖS TARNYB</a:t>
            </a:r>
            <a:r>
              <a:rPr lang="en-US" sz="4800" b="1" spc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lt-LT" sz="4800" b="1" spc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 ŽEMĖS ŪKIO MINISTERIJOS </a:t>
            </a:r>
            <a:endParaRPr lang="en-US" sz="4800" b="1" spc="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B6D0B8EE-8E06-4051-87BF-62C153F3FB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4308689">
            <a:off x="3814893" y="821962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AutoShape 2" descr="data:image/jpg;base64,/9j/4AAQSkZJRgABAQEA3ADcAAD/2wBDAAUDBAQEAwUEBAQFBQUGBwwIBwcHBw8LCwkMEQ8SEhEPERETFhwXExQaFRERGCEYGh0dHx8fExciJCIeJBweHx7/2wBDAQUFBQcGBw4ICA4eFBEUHh4eHh4eHh4eHh4eHh4eHh4eHh4eHh4eHh4eHh4eHh4eHh4eHh4eHh4eHh4eHh4eHh7/wAARCAHxAp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g0UhoAM0V4f+0J4h+JXguWPXPD+pI2hSYSVWtI3NtJ0GSVztbsT347ivHv8AhfnxMx/yGLb/AMAo/wDColUS0Z51bMqdGbjNM+0qM18W/wDC/PiX/wBBe3/8Ao/8KP8AhfnxL/6C9v8A+AUf+FT7WJj/AGzQ7M+0s0Zr4t/4X58S/wDoL2//AIBR/wCFH/C/PiX/ANBe3/8AAKP/AAo9rEP7ZodmfaNHFfF3/C/PiX/0GLb/AMAo/wD4mpof2gviRG4Z76wlGOVezXB/LFHtYjWc0OzPsujNeI/CX496b4mvYNG8RWselanKdsUqMTbzPnhRnlCewJI984Fe2qc1opJo76NeFaPNB3HUUUUzcKKKKACiiigAooooAKKKKACiiigAooooAKSquo31np9s9zfXUVtCv3nlcKB+dcNrXxY0G0kaLT4bjUWH8aDZH+Z5/SuetiaVFXnKxnOrCHxM9EpK8Wu/ivrc7t9ks7O2jP3dwaRh+OQD+VQj4jeKJD/x8QL/ALsI/rXm1M9wsH1Zj9cpnt+aM14qnj7xMet6n/flf8Knj8c+JGPN4n/flf8ACsXxHhV0YfW4HseaM15InjTxA3W7T/v0v+FXdO8TeJL66jtYZ1aSQ4A8ofn06Uo8R4aUlGMW2xrFQbsenDFLVexWZLaNbiTzZQPmfGMmrAr34u6TOkSiiuU+Ifj7w54G077Vrd6FlcEw2sfzTTEf3V9Pc4A9aq9iJzjBc0nZHV0tfKPin9pTxJdXJXw7pVlp1sOjXGZpW9+wH0wfrXPRfH74lRzNI2pWcinpG1mm0fkAf1rP2sTzpZvh07bn2dRXzT4K/aWm3pb+L9GQqSB9qscjaPeNic+uQR9K+gvDWv6R4j0uPU9Fv4b60k4EkTZwfQjqp9jzVKSlsddDF0q/wM1aKKDVHSIDRmuT8ZXmuaaRd2c4NqcBh5YJQ/4GuZ/4S7Xf+fpf+/Yr5fMOKsLl9Z0a0JJ/menhsrq4iHPBqx6nxRxXlv8Awl2uf8/C/wDftaP+Eu1z/n5X/v2K4f8AXvL+0vu/4Jv/AGFie6+89Sory3/hLtc/5+V/79ij/hLtc/5+F/79j/Cj/XvL+0g/sLE91956jmgV5gnjDXF6yxt9YxWnp/jqUYW+sw3P3ojj9D/jXTh+NMsrPlbcfVGVTJsVBXtf0O8zRWXpOuadqWBbXC+ZjJjbhh+FaZ6da+moYmliIc9KSa8jzJwlB2krMXiivKvifZfFywEuo+Ctfh1C2A3GxmtIhOvrtbaA/wBDg/U14Rd/HP4qWlzLa3WoxQTxMUkjksI1ZGHUEEcGtJTUdzzq+YQoO04s+zaM18W/8L8+Jn/QYtv/AACj/wAKP+F+fEv/AKC9v/4BR/4VPtYnP/bNDsz7SzRmvi3/AIX58S/+gvb/APgFH/hR/wAL8+Jf/QXt/wDwCj/wo9rEP7ZodmfaWaM18W/8L8+Jf/QXt/8AwCj/AMKP+F+fEv8A6C9v/wCAUf8AhR7WIf2zQ7M+0s0Zr4t/4X58S/8AoL2//gFH/hR/wvz4l/8AQXt//AKP/Cj2sQ/tmh2Z9pZozXxb/wAL8+Jf/QXt/wDwCj/wo/4X58S/+gvb/wDgFH/hR7WIf2zQ7M+0s0Zr4t/4X58S/wDoL2//AIBR/wCFH/C/PiX/ANBe3/8AAKP/AAo9rEP7ZodmfaWaM18W/wDC/PiX/wBBe3/8Ao/8KP8AhfnxL/6C9v8A+AUf+FHtYh/bNDsz7SzRmvi3/hfnxL/6C9v/AOAUf+FH/C/PiX/0F7f/AMAo/wDCj2sQ/tmh2Z9o0Zr4u/4X58S/+gvb/wDgFH/hXdfAn4pePvGHxIstJ1TUYZrARSy3KpaxqdoQ45AyPmK01UizSlmtGpNRSep9MCiiitD0wooooAKKKKACiiigAooooAKKKKAKWs6dZ6tplzpuoW6XFpcxmOWNujKRgiviX40fDy8+H/iZrfDzaVckvY3BGcrn7jH+8vGfXg19zVznxB8JaX408M3Oh6pGNko3RSgZaGQfddfcfqMjoaicOZHBj8GsTDzR8BUVteN/DOqeEPElzoerRFJoW+RwPllTs6+x/wDrdqxa5HofITg4PlluFFFFBIUUUUAH04PrX1D+zX8Wjq0UXg/xLdD7fGoWxuZG/wCPhR0jY93HY9x79fl6nW8stvOlxbyvDNGwdHRiGVhyCCOhqoS5WdWExUsPPmXzP0eoryz9n/4nw+ONDFhqMqJr9mgFwnA89OglUdPYgdD7EV6oK607q6PsaNaNWClEKKKKZqFFFFABRRRQAUUUUAFFFNZsDOeO9AASK81+InxS0/QpJdO0cR3+ojKu2cxQn0PqfYfie1cl8W/is1xJNoPhi4KwglLi9Q/f9VjPYdt3ftxyfJoe3WvGxuYcnuU9+55WKx9ny0/vN7Wdc1bXrw3WrXstw+eAThF9lXoPwqOCqMNXoK+YrTctZM89Scndl6H+lXYapQ/0q7DXBM1Rbjq1HVWOrUdcsiy3ArO6oilmYgAAck16v4J8PjSrQXFwoN3KPm/2B/d/xrF+HPhvaq6vfR/MRm3Q9h/e/wAK74cV9fkOU+zSxFVavZHo4ajZc0haWisrxTrun+G9Cuta1WdYLS1Te7HqewA9STgAepr6o6pSUVdmH8V/HWneA/C0uqXZWS6fKWdtnmaT0+g6k+nuQK+IPE+u6p4l1y51nWLp7m7uG3MzHhR2VR2UdAO1bHxR8b6l488Uzatelo7dcpaW2eII88D6nqT3PsBXKjpXLUnzM+TzDGvETtH4ULRRRWZ5oV2fwk+IOp+APEaXlu0k2nTELeWm7iRPUDoHHY/h0NcZRTTaZpTqSpyUo7n6IeH9Y0/XtGtdX0q5S5s7pN8UqHgj09iDkEdiCK0a+OP2dvig/gzVxourzMdBvH5Zv+XWQ8b/APd/vD8fr9hxSLJGsiMGVgCrA5BHrXXCSkj7DBYuOJp3W/Ubcwx3EDwyqHRwQwPQivLPFGiy6PfFRlrdzmN/6H3r1giqOs6fBqVk9rOuVboe6nsRXz/EORwzShZaTWz/AEPcy/HSwlS/2XuePjrS15v498deI/Bfia50LVvD1uJYjuilEzbZoyfldeOh/Mcg8isH/hc99/0Arf8A7/t/hX5o+Ds1/k/FHpz4wyuEnGU3deTPZqK8Z/4XNff9AO2/7/t/hR/wue9/6Adv/wB/2/wpf6nZr/J+KJ/1zyr+f8GezUV4z/wue9/6Adv/AN/2/wAKP+Fz3v8A0A7f/v8At/hR/qdmv8n4oP8AXPKv5/wZ7KCysGVirA8EHpXUeH/F11aFYNQzcQdA/wDGv+P86+cv+FzXv/QCt/8Av+3+FJ/wua9P/MDt/wDv+3+Fejl+R59gKinRVvK+hzYjijJcRHlnL8GfZdndQXlus9vIskbDIZTwa4X4s/CrQfHtk0skaWWsIhEF9GvzZxwHH8a8DryOxFeEeE/2gNQ0fUYzNoiNZO48+NJyTjuVyMbv519UeHdZ03xBo1rrGk3SXVlcpvjkU9R3B9CDkEdiCK/UMFUrVaKeIhyy6nzsq+DxblClLmR8FeNPDGseENem0bW7Yw3EZyjD7kqZ4dT3Bx/k1iivuz4ueAdN8e+GZLC4Cw30QL2dzjmJ8dD6qe4/qBXw9rOm3ujatdaVqMDQXdrKY5Ub+Fh/P61c4cp8xj8E8NPT4WVaKKKzOAKKKKACiiigAooooAKKKKACiiigAooooAK98/Y00iSbxNrWuMp8q2tUt1JHVnbP6BP1FeBV9rfs4+FW8MfDKy+0Li81E/bZx/d3AbV/BQv4k1rSjeR6eU0eeupdj0sUtAorpPrQooooAKKKKACiiigAooooAKKKKACkpaKAPOPjl8N7Xx94bYQqkWtWil7KcgDce8bH+6f0OD6g/Fd/a3On309jewvBdW8hjlicYZGBwQa/Rk14Z+0x8LBr9i/izQbcnVrZP9KhQc3MQ7gd3UfmBjqBWNSF9UeLmmB9ovaw3R8p0Ugpa5z5kKKKKACiiigC/wCHNa1Lw7rlrrOk3DQXlrIHRgeD6g+oPQjuK+4/hV4403x34Wh1azxHOv7u7tifmhk7j6HqD3B9civg2ur+FPjjUPAPiqLVbTdLbSYjvLbPE0eef+BDqD2PsTWlOfKz0suxrw8+WXws+9QaXtWZ4a1rTvEGiWmsaXcLcWd0m+Jx+RB9CDkEdiDWn3rqPrYtNXQUUUUDCiiigAoopDQAHpXgnx4+JTSyy+FfD9x8gyl/cIeSc8xKf5n8PWt74+/Ef/hHrE+HdHmA1a6T97Ip5toz39mPb0HPpXzhESx3MSSTySa8zG4my5InkY/G2/dw+Zchq9D2qlDV6HtXz9Q8mJdhq7BVKGrsFcEzeBeh/pV2GqUP9KuQ1w1NjaJbjrtvh34bbVbr7fdp/oULcA/8tW9PoO//AOusPwXoM2v6mIVytvHgzyf3R6D3Ne4WNrBZ2kdtbxiOKNQqqOwr2smyr28/bVF7q2O7DUeZ8z2J1XaoUYAApaWkPrX2yVj0iG6nit7eS4nkWKKNSzu5wqgDJJPYYr41/aB+Js3jrXf7P02Rl0GyciBQcfaH6GU+3YDsOe5Fdn+0/wDFM3k03gjw/c/6PGdup3Ebf6xgf9SD6A/e9Tx2OfnsVz1Z9EfN5pjuZ+yht1CloorE8MKKKKACiiigAr6O/Zg+KfEPgfxDcncPl0y4kbr/ANMSf/Qf++fSvnGiN3ikWWN2R0IZWU4II6EGqjJxZ04XEyw8+aJ+kAINHWvIv2dvignjPRho+rShdesoxvJP/HzGOBIPccBh6898D10dK64tNXPsqNaNaCnHqeffG34cWfxA8MtAvlQatbAvY3LDoe6Meu0/ocHnGK+ItTsbzS9RuNO1C3e3u7aQxzROOUYHBFfo9XiP7SPwn/4Su0PiXQYQNatkAmjA/wCPqIdsAcuO3qOPShnj5tln1j95TXvfmfI1FXG06RWKtNCCDgg7v8KP7Pk/57w/+Pf4Vj7en3PLXC+bNXVCX3FOirZ0+T/n4h/8e/wpf7Pk/wCfiD/x7/Cl7en/ADD/ANV82/6B5fcU6Kuf2fJ/z8Q/+Pf4Uf2fJ/z8Qf8Aj3+FP29PuH+q+b/9A8vuKX517H+zF8RJfC/iZPDmozMdI1SUIuTxBOeFb2B4B/A9jXlP2CT/AJ+If/Hv8KT+z5M58+H6/N/hR7en3N8Nw/nOHqKcaEtPI/RsHIr5u/bA8GoFsvGtnFhiwtb7A6j/AJZufyK5919K9W+BXid/FHw50+6uZvNvrZfst02SSzoANxJ5JIwfqa2viNoa+JPA2saKYw7XVq6xgj/loBlD+DAGtHaUdD6DG4aVSlKnONn28z4BopOQcEYIPINLXIfEbaBRRRQAUUUUAFFFFABRRRQAUUUUAFFFdZ8LvAWs+PvEC6fpyGK1iIN3dsuUgU/zY4OB39gCaEm2XTpyqSUYrU6T9nb4ey+M/Fsd/ewk6LpsgkuGZcrM45WL3z1Pt9RX2eg2risbwb4c0vwroFtomkQeVbW64ycFnbuzHux9a2664R5UfYYHCLDU7dXuFFFFWdoUUUUAFFFFABRRRQAUUUUAFFFFABRRRQAUjAEUtFAHyn+018Lf7Eu5fGOgW+NNnfN9AgOLeQn749FYn8CfQ8eEjpX6M31pb3tpLaXkMc9vMhSWKRQVdSMEEHqK+LPjp8NrnwD4i32qyS6HdsWs5jk+WevlMfUdj3HPrjnqwtqj5rNMByP2sFoedUUUVieIFFFFABSUtFAHq/7PPxPfwVrI0jVpidBvZBvJ/wCXaQ4HmD/Z/vD8e3P2LBLHNEksTq8bgMrKcggjgg1+cR6V9H/sv/FM/ufA3iC5JI+XTLiRuv8A0xJ/9B/759BW1KfRnu5Xj+V+ym9Oh9J0UmaUV0H0YUUUUAJ0rhvjB49tfA/h4zjbLqdzlLOAnq2OXP8Asjv7kDvW7418TaZ4T8O3OtapMqwwr8qZG6V8cIvqT/8AXr4w8Z+KNS8YeI7jW9Tc75DtiiB+WGMfdQfT9Tk965sRV5I2W552Pxiox5Y/EyC9vrvUtRn1C+nae6uJDJLI3VmJ5/8A1dqmhqjD2q9DXhVHdnzqbbuy7DV6HtVGGr0PauKobRLsNXYKpQ1dgrgqG8C9D/Stjw/pt1q2pRWNmm6SQ8nHCjuT7CsqyiluJ44IY2klkYIiqOST0Fe+fDzwvH4f0wNMqtfzgGZ/7v8AsD2H6mtsvy+WLqf3UduGoupLyNXwzotroelx2VsM45dyOXbuTWtRRX3FOnGnFRirJHsJJKyE6V4v+0j8Uv8AhFdLbw7odxjW7yP55EPNrEf4vZz29OvpnrPjP8QrPwB4Ya6O2bU7ndHY2xP33xyx/wBlcgn6gd6+JNX1G+1fVLnVNSuHuby5kMksrnlmP8vYdhSqTtojyMzx3so+zg9WViWYlmJZicknqTRSUc1zHy7YtFFFABRRRQAUUUUAFFFFAF3QNX1DQdatdY0q4a3u7WQPE6+vofUEcEdwa+3/AIR+PdP8e+F49RtysV7EAl7bA8wyf/EnGQf6g18JV1Hwy8aal4F8UQ6xp7F4jhLq3J+WeLPK+x7g9j+NaU58rPRy/GvDzs/hZ98igjNZHhHxBpvifw/aa3pM4mtLlNynup6FSOxByD7iteuo+tjJSV0eJ/Gj4LweIXm17wysdtqrZeaA/LHcnHb+659eh7+tfNGsaXqOjahJp+q2c9ndRH5o5VII9/ce/Sv0CIrE8U+FdA8T2bWuuaZb3aEYVmXDp/usOV/A1x18HGprHRn1eUcT1cGlTrLmh+KPg0dqWvpLxP8As5aZM/m+Htbnsz/zxuU81fwYYI/HNcJrPwC8eWK7rNdP1MZwFhn2Nj1w4A/WvPlhKseh9ph+JMurL47ep5RRXa3Hwo+Ilu22TwreE/7Do4/NWIqA/DH4gf8AQq6l/wB8D/Gs/Y1P5Wd6zPBvarH70cjRXX/8Kx8f/wDQqal/3wP8aP8AhWPj/wD6FTUv++B/jS9lU7Mr+0sH/wA/Y/ej0v8AZA1ho9T1rQnYlJYkuoxnoVO1vzDL+VfSLfdNfMf7PvhLxl4b+JNtd6l4dvbazmglhmlkTCpkbgfzUD8a+nR0r2MJf2aUj8v4l9lLHSnSaaavofn98RbNdP8AH+v2UYASHUZ1UDsN5wKwa7X47Qrb/F/xLGvAN4X/ABZQ39a4qs5bn5NiI8tWS8wooopGQUUUUAFFW9F0vUda1SHS9KtJLy8nJEcMY+ZsAk/oCfwrq0+EvxIdsL4R1D6naB+poUWzWFGpNXjFs4mivQIvgt8UJDhfCkw/3rqBf5vWnpXwA+JV7OI7nTbPTkxkyXN4hX6fuy5/SqUJdjSODrvaLPK6K+i/Dn7MkxmR/EXiVBEPvw2MJyfo7dP++TXsPgf4XeC/COJNK0eN7oEH7Vc/vZcj0J+7/wABxVKlI7KOUVpv3tEfOPws+BPiPxNNHe6/HLoulAqx8xMTzL1wqn7vHdvXgGvqrwn4c0fwvo0Ok6JZR2trEOijlz3Zj1Yn1NbIGKK6IwUT38LgqeGXu79xaKKKo7AooooAKKKKACiiigAooooAKKKKACiiigAooooAKKKKAErE8aeGtM8WeHrrRNWgEttOuMjG5G7Mp7EHnNbdFD1JlFSVmfn/APELwjqngnxPcaJqi5KfPBMBhZ4z0cf4djkVz9fc3xk+H1j4+8MPZvsh1KDL2NyR/q3/ALp77T0I+h7V8R6vpt9o+qXOl6lbvbXltIY5om6qw/z171y1IcrPkcfgnh53Xwsq0UUVmeeFFFFABQjyRyLLE7JIhDKynBBHQg9jRRQCve59i/s8fE6Pxnoi6TqkwGv2Uf73J/4+IxwJB79A3vz0Netivzq0XU7/AEbVbbVNLuXtry3cPFKnUEfzHbHevsj4J/FXTfHumra3LR2mvQJ+/tc8SAYzInqvt1H5E9NOpdWZ9PluYKqvZz3PTc1W1K+tdOsZ769nSC2gjMksjnAVQMkmrNcD8cPBmreOPCH9laTq32GRZRK0bf6u5A6I5HIGeR1GRyO40bsj1aspRg3FXZ8z/Gb4h3Pj3xKzQs8Wj2rFbKHJG4d5G/2j+gwPUnjYKm1/w/rXhrUjp2uabPY3QGdko4YeqkcMPcEioYOleTWbbuz46rKcpt1Ny9D2+tXoaow9vrV6GvPqDjuXYavQ9qow1di7Vx1DeJehq/ZxvLKsUSM8jkKqqMlj6AVoeDvB+u+JJU+wWbLbFsNcyDbGv49/oM17p4E8BaX4ajW4bF3qBGGndeF/3R2+vX+VVh8tq4h9kehh8LOp5IzPhd4HOjquraoqm+df3cR5EIP/ALN/KvRO1IBilr6nDYeGHgoQR7VOmoR5ULTXzg469qdRXQWeAeNvgd4o8ceKrjW9f8X2cO/5YYobVpBBGOiLll6evckmqMX7LtuB+88ZTN67dPA/9qGvozNJuX1FQ4ROGWX4eT5pK7PnKb9l2Eg+V4zkU9t2nA/ykFYuofsyeI41Y2HiPS7hgflE0UkWR+G6vqfcPUfnS5peziyHleGfQ+GPEfwj+IehGRrrw3czwxk/vrQidWA/iwpLAfUA1wxyDgggjqCK/R8gEVxvjr4Z+D/GUR/tbSo1ueq3dviOYH/eA+b6MCKiVHscNbJVa9NnwlRXqXxV+CviPwYJdQsd2saOu5mniT95Ao/56L6Y/iHHBzivLBWLTT1PDrUJ0Zcs1Zi0UUUjIKKKKACiiigD0z4BfEybwLr/ANjv5JH0K+cC4Tr5LdBKB7DqB1HuBX2daXEN1bRXNvMksMqh43Rsq6kZBB7jFfnIa9//AGYvil/Z9xF4J8QXH+iTMF02eRv9U5/5ZEnsT930PHcY2pTtoz3Mrx/I/ZTenQ+o6Q0A5pa6D6QTFGPalooATHFBUelLRQAmKMUtFADcUpHFLSN0oA+Gv2gf+SyeI/8Ar4T/ANFrXCV3f7QP/JZPEf8A18J/6LWuEriluz4bE/xpeoUUUUjAKKKKAPQv2b/+S1eHv9+f/wBESV9vAcV8Q/s3/wDJa/D3+/P/AOiJK+3x0roo/CfT5L/BfqJiloorY9kSlFFFABRRRQAUUUUAFFFFABRRRQAUUUUAFFFFABRRRQAUUUUAFFFFABRRRQAUUUUAI1eM/tHfC0eLNLPiDRLcHXbOP5kUc3UQ/h93Hb16emPZ6QilKKasY16Ma0HCR+b5yDg5BHUGivoT9p/4Wm1nm8b+H7f9w53albxr9xv+ewA7H+L357nHz0K45RcXY+NxOHlh6jhIWiiikc4UUUUAFTWF5d6ffQ3thcy211CweKWJirIfUEVDRRcabTuj6f8AhH+0FZXyRaV44eOyu/urqAXbDJ6bwPuH3+79K98t5oriBJoJElikUMjoQwYHoQR1FfnHiuu8CfEjxf4LbbouqObUnm0uP3kB+in7v1Ug1tCr3PbwmbuC5auvmfcGv6Fo+v2L2Os6dbX1uwI2zIDj3B6qfcc15P4l/Z58OXR8zQNSutKfdny5B58ePQZIYfUsazPCP7Smh3Qht/E2kXWnSnAee2/exA9zj7wHsAxr1LQPiN4H1x44tN8UaZLLKQqQvMI5GJ7BGwxP4VbjCpuepz4TFLWzPFLj9nvxPGf9F1nSZRngyeYmfyU0tt8B/GG795qGjKO+JpCf/QK+lAynowNLketYPBUmxf2dhzwjSfgNd+Yral4giVAfmW3gLEj2LEY/I16B4c+F/hHRZFmWxa+nXo923mfjtwF/Su3yPWjNVDB0YaqJ0U8LRh8KGxRpEipGgRQMAAYAFSUgpa6rWOkKDSVyHxA8cWPhe38pcXGoSLmKAHoP7zeg/U/rWVWrClHmk7Imc1BXkdFq+qafpNm15qN3FbQJ1eRsDPp7n2ryfxd8a4IPMt/Dlh57g4W5uQQh9wo5P4kfSvM/FOu6p4gvmu9UunmbPyoOEQegXoK5+Yda8Gtm0pu1PRHkV8fJ6Q0N7xB8SPGmq/LNrtxbJnIW0Pk4/FcE/iTXJXmsaxM5ebVr+Vu5e5cn9TSzCqUwrGNacnqzy51akt2RvqmqRncmp3qnPBE7D+taui/Erx1oc3mWfiW/lU4zHdSfaEwO2Hzj8MGsGYdapTCuylUkuph7WpF6Nnuvgz9o6aNlt/F+kq6lgPtVjwQPVkY8+uQR9K948K+JtC8Uad9v0HU4L6DOGMZ5Q+jKeVPsQK+BJh1rvv2evDniTXfHkM+h6hdaZbWTLJe3cLEAJn/V+jFsEYORjJPSvSo1ZPRno4PMqzmoSV7n2m6q6FGAZSMEEcEV88/Hb4GR3Kz+JPBNqEucmS601BxLnHzRDsepK9D2weD9EKOKUiulxUlqe3iMNCvDlmj832DKxVlKsDggjkGivqH9o74QDVo5/F3he1A1BAXvbSNf+PkcfOoH8Y5JH8Q9/vfLoPFcsouLPkcXhZ4efLIWikFLUnKFFFFABScgggkEHgg9KWigD60/Zr+KQ8T6cvhnXLgf21aRjyZHPN1EB193Xv6jB9a9sHSvzn0rUL3SdSt9S0+4e3u7aQSQyoeVYV9s/BT4iWfj/wAMC4O2HVLXbHfQDs2OHX/ZbBx6YI7V0053VmfUZZjvar2c3qj0CikFLWp7AUUUUAFFFFABQaKDQB8M/tA/8lk8R/8AXwn/AKLWuEru/wBoH/ksniP/AK+E/wDRa1wlcUviZ8Nif40vUKKKKRgFFFFAHoX7N/8AyWvw9/vz/wDoiSvt4V8Q/s3/APJa/D3+/P8A+iJK+3hXTR+E+nyX+C/UWiiitT2QooooAKKKKACiiigAooooAKKKKACiiigAooooAKKKKACiiigAooooAKKKKACiiigApDS0UAQ3EMdxA8M0ayRupV1Zcgg9QR3FfGn7QPwxl8Da8dQ02Fm0C9cmBuv2d+piJ/Mqe445INfaBrK8UaHpviTQ7rRtVtxPaXKFHU9R6EHsQeQexqZxUkcWNwkcTC3XofnpRXU/FHwRqXgPxRNpF9mSBvntLgDAnj7H2I6Edj7YNctXG00z4+pCVOTjLdBRRRQQFFFFABRRRQAUmKWigC1Z6lqVmpWz1C7twTyIpmT+RrQt/F3iy3XEHijW4h6Jfyj+TVi0nfjnPQU7s0VSa0TOn03xJ4+1nUbfS7LxJ4hu7q5cRxQjUZSXY9By1fZHwm8HzeD/AAwlpfajcajqc5El5cyzM4L/AN1d3IUdB68nvXD/ALN3ws/4RbTV8Sa5b41y7j/dxuObSI/w4PRz39Onrn2oV0U4tK7Pp8tws6ceeo9WFH4UdqyvE2tWuhaXJfXTZ28IgPLt2UU5zjTi5Sdkj1G0ldmR8RvFcXhvTNsJV7+YEQp/d/2z7D9TXz5qdxPeXUl1dStNNKxZ3Y5JNa/iHU7vWNSlv72QtLIeB2UdlHsKxZhXxeOzCWKqafCjxcTWdR+RQmqjMK0JhVGasqbOCRQmFUpxV+cVSnrupsxkZ8wqlNV+brUEFpc317DZWcLz3M7iOKNBksxOAK7qWpi027Id4T8N6n4r8Q22i6VCZJ52+ZiPljTu7HsB/nmvtf4e+EdM8F+GbfRdMQYj+aaYjDTSH7zt9fTsMDtXPfBP4d23gbQN1wqS6zdqGu5hzt9I19h39Tz6Y9EAr2qFPkjrufR5dglRjzS+JgKWiitz0xpGa+X/ANpn4U/2fLP408O25+ySNu1G3Qf6pj1lA7Ke47HnoTj6hqK5hiuIHgnjSWKRSro65DAjkEHqKmUVLQ5sVho4iHKz84xS16f8f/hlN4F143+nRM2gXr/6O2c+Q/UxMfzIPce4NeYVySi07HxtajKjNwl0CiiikZBRRRQAVveAfFeqeDPE9trmlyEPEdssROFmjP3kb2P6HB7Vg0UJtMqE3BqS3R+gXgXxRpfjDw3a65pMoaGZfnQn5on/AIkb0I/wPQ1vZr4f+B/xGuvAHiVWlZ5dGu2CXsAPQdpFH94fqMj0I+19NvbXUrCC/sp0ntp4xJFIhyHUjIIrrhPmR9fgcYsTDzW5aoooqzvCiiigAoNFBoA+Gf2gf+SyeI/+vhP/AEWtcJXd/tA/8lk8R/8AXwn/AKLWuEril8TPhsT/ABpeoUUUUjAKKKKAPQv2b/8Aktfh7/fn/wDRElfbwr4h/Zv/AOS1+Hv9+f8A9ESV9vCumj8J9Pkv8F+otFFFanshRRRQAUUUUAFFFFABRRRQAUUUUAFFFFABRRRQAUUUUAFFFFABRRRQAUUUUAFFFFABRRRQAUUUUAcd8V/AunePPC0ul3mIrlMyWdwBzDJjg+6noR3Hvivh7xJo2o+HtcutG1W3aC8tXKSIf0I9QRgg9wRX6IkV5L+0L8MI/G2i/wBqaXGq67Yxnyu32hOvln37qfXI71lUhzank5ngVWjzx3R8cClp0sckMzwzRtHIjFXRhgqRwQQehptcx8rZrQKKKKACiiigAoopKAA9K+gf2Y/hX9unh8beILY/Zom3adbyLjzGHSUj+6O3qeewzxnwC+GU3jvXvtmoRuug2Tg3LZx579REp6+5PYe5FfZtrBDbW8cFvEkUUahURFACgdAAOgralDqz3MqwPM/az26E44ooprnAzXQfSEN7cw2lrJcXDhIo1LOx7CvC/G/iCfxBqZmOUtY8rBET0Hqfc/4elb3xG8SnVbk6faOfsUTfMwP+tb1+g7f/AKq4iQda+JznNPbS9jTei3POxNfmfKtijMKozVoTCqU4ryKbPPkZ8w61SnFaEwqjMK7qbMJGfOKpTitCcdaoz9K7qbMJGfMM9OTX0l8AfhmPD1mniPW7fGr3CfuYnH/HtGfbs57+g49awPgJ8NftEsHizXoSIVIewt3H3z2lI9PQd+vpn39RivfwWHaXPI9bL8Fb95P5DqKKK9I9kKKKKACiiigDL8UaHpviPQ7rRtWt1uLS5Qq6nqPQj0IPIPY18NfFHwTqXgPxTNo99mWFvntLkDCzx9j7EdCOxHpivvg1xvxX8C6f498LzaXdBYrpMyWdzt+aGTHB/wB09CO49wKzqQ5kebmGCWIhdfEj4Roq94h0fUfD+t3Wj6rbtb3lrJskQ/oR6gjBB7g1QrlPkpRcXZi0UUUCCiiigBD0r2/9mn4pHw/qCeE9eucaTdSf6LM54tpT2PojH8ic9Ca8RpKcZOLub4evKhNTifpAGyAfWlFeB/sx/FI6xaxeDdfuM6jbx4sZnPM8aj7h9XUD8QPUc++DkV1xkpK59lh68a8FOItFFFUbhQaKDQB8M/tA/wDJZPEf/Xwn/otK4Su7/aB/5LJ4k/6+F/8ARaVwlcUt2fDYn+NL1CiiikYBRRRQB6F+zf8A8lr8Pf78/wD6Ikr7eFfEP7N//Ja/D3+/P/6Ikr7eFdNH4T6fJf4L9RaKKK1PZCiiigAooooAKKKKACiiigAooooAKKKKACiiigAooooAKKKKACiiigAooooAKKKKACiiigAooooAKQjNLRQB84/tQfCvzRN448P22ZVG7U7eMfeAH+uA9R/F69fWvmsV+j0qK6MrKCrAggjgivj/APaL+F7eD9WOvaNAf7CvZDlEHFpIedn+6edvp07DOFWHVHzuaYCz9rTXqeRUUlLWB4IUUUUAJXUfDHwXqPjvxVDo1jmOEfvLq4I+WCIdW+p6AdyR2yax/Duj6h4g1u10bS7dp7y7kCRoP1J9ABkk9gCa+4PhN4E03wF4Xj0y1xLdSYkvLjHM0mP0UdAP6k1pThzM9HL8E8RO72RueFdB03w1odrouk26wWlsgVF7k92J7knknua1aKK6j62MVFWQE+tcF8RvEnlo2kWMnzsMTuD90f3fr61teM9fXSbMwwEG7lHyD+4P7xryics7s7szMxySTkk18tnubezX1ek9XucuJrW91FGQYNVZBVyWqsor4+LPOKM4qlNV+YcVSmFdVMiRQmHNUZhWhP1qjMOtd1NmEkZ8wr0P4M/DlvEV5HrmswkaTC2Yo2H/AB8sD0/3QRz69PWrPwv+Gtx4gmj1TWo3g0kHcqH5XuPp6L79+3qPoK2ghtrdILeJIoo1CoiLgKB0AHavo8vwTl+8nsd2DwXM+eew+KNYkVEUKijCgDAAqSj0or3keyFFFFABRRRQAUUUUAFIRS0UAeR/tD/DCPxpov8Aa2lRBdeskPl44+0xjnyz791Prx3r47kjkhkaKVGjkRirIwwVI6gjsa/R48184ftQfCzd53jjw/b/ADD5tTt416j/AJ7Af+hfn6msasL6o8PNMDzL2sN+p83UtJS1znzYUUUUAFFFFAElpcXFndw3drM8M8Lh4pEbDIwOQQexr7R+BHxKt/Hnh/yrt44tcslAu4cgeYP+eqj0Pf0P1FfFVavhDxFqnhXxDa65pMxjurds4P3ZF7ow7girhLlZ3YHGSw0/Jn6Fg5ormfhx4x0zxv4Zt9a01wNw2zwk5aCQDlD/AI9xzXTV13ufYQmpxUo7MWg0UhoKPhr9oH/ksniP/r4T/wBFrXCV3f7QP/JZPEf/AF8J/wCi1rhK4pfEz4bE/wAaXqFFFFIwCiiigD0L9m//AJLX4e/35/8A0RJX28K+If2b/wDktfh7/fn/APRElfbwrpo/CfT5L/BfqLRRRWp7IUUUUAFFFFABRRRQAUUUUAFFFFABRRRQAUUUUAFFFFABRRRQAUUUUAFFFFABRRRQAUUUUAFFFFABRRRQAGqeq6fZ6pYTWGoW8dzazoUlikXKsp7Vc7UUCaTVmfI/xb+A+taFdzal4Tgl1XSmJb7Og3XFuPTH8Y9COfUd68WkR45GjkVkdThlYYIPpX6PlRWPrPhXwzrLl9W8P6Xfvj79xaJI35kZrGVJPY8XEZPGcuam7H575rf8G+DvEvi69FroGlXF1hgrzbcRR57s54H86+07H4Y/D+ykaSDwho+5jnMlqsmPpuzj8K6q1tbe1hWG1gjhjXokahQPwFJUe5lSyR39+Wh5t8FPhPp/gCzN3cSJe65Om2a5AO2MddiZ7ep6n26V6cOlGKMVskktD3KVKNKKjBaBWbr+qQ6VYtcS8seETux9K0qo6hpNhfur3dusrKMKSTwKxxCqOm1S0ZUr20PJNTuZr27kurhi0jnJPp7D2rPlr2E+GdDPWwj/ADP+NNPhXQD102P8z/jXx8uGcTKTlKabZwvCSetzxWaqk1e6Hwj4dPXTIvzP+NNPg7w2eulQ/mf8aqPDNZfaQfU5dzwKaqU1fRsXhLw3H93RrNv9+MN/OrNvoOi27boNKsYj6pbqP5Cuinw7UXxTF9Sfc+cNL8O61rLbdN024nXON+3CA+7HivTfBPwmtbKZL7xDJHezLhkt0/1Sn/az976cD616isaqAFUADoBTu1ethcopUXeWrNaeDhB3eo2NFRAqgKoGAAOgp9FFeujsCiiigAooooAKKKKACiiigAooooAKjmjWSNo3UMjAgqRkEelSUGgD44/aK+F7eDdZbW9IhJ0K9kOFUf8AHrIeSh/2TyV9OnYE+SV+ims6XYaxps2m6naxXVpOu2WKQZDCuQ/4U98Nf+hTsv8Avp//AIqsZUrvQ8HE5Pzzcqbsj4Zpfxr7n/4VB8Nv+hSsfzb/ABpf+FQ/Df8A6FKw/wDHv8an2LMP7Eq/zI+F/wAaPxr7p/4VF8N/+hS0/wD75P8AjSj4R/Dj/oUdO/75P+NHsWH9iVf5kfCtH4191f8ACpfhx/0KOm/98H/Gnf8ACpvhz/0KOmf9+/8A69L2LD+xKv8AMfI/wf8AiBfeAPFC30e+bTp8R31sD/rE9R23DqD9R3Nfb+iapY6zpNtqmmXKXNpcoJIpV6MD/L6dq5j/AIVP8Of+hR0v/v1XReHtB0jw/YfYdFsYrG13F/KiGFBPU4rWEXHc9TA4arh04yd0alI3SlorQ9E+GP2gf+SyeJP+vhP/AEWtcJX3jrfwy8C61qk+qap4ctbm8uG3SyuWyxxjsfQVT/4U78Nf+hTsvzf/ABrB0m2fPVsnqTm5KS1Phr8aK+5f+FPfDX/oU7L83/xo/wCFPfDX/oU7L83/AMaXsWZ/2JV/mR8NflR+Vfcv/Cnfhr/0Kdl+b/8AxVH/AAp34a/9CnZfm/8A8VR7Fh/YlX+ZHy7+zf8A8lq8O/78/wD6Ikr7eFchoPw08D6Fq0Gq6T4dtbS9g3GKZC2VyCp6n0JFdh2rWEeVHr5fhZYam4yYUUUVZ3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H/2Q=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8633" y="2306162"/>
            <a:ext cx="2031858" cy="70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3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>
                <a:solidFill>
                  <a:srgbClr val="333333"/>
                </a:solidFill>
              </a:rPr>
              <a:pPr/>
              <a:t>2</a:t>
            </a:fld>
            <a:endParaRPr lang="en-US" noProof="0" dirty="0">
              <a:solidFill>
                <a:srgbClr val="333333"/>
              </a:solidFill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7DD93E30-971E-FFBA-60CC-CA9476478C4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00201" y="1183840"/>
            <a:ext cx="8799684" cy="458390"/>
          </a:xfrm>
        </p:spPr>
        <p:txBody>
          <a:bodyPr/>
          <a:lstStyle/>
          <a:p>
            <a:pPr algn="ctr"/>
            <a:r>
              <a:rPr lang="lt-LT" altLang="lt-LT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Augalininkystės tarnybos kompetencijos sritys:</a:t>
            </a:r>
            <a:endParaRPr lang="lt-LT" altLang="lt-LT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9C5A1E8-FA90-1C65-8A91-DE5AA2C85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2720" y="1940388"/>
            <a:ext cx="1935481" cy="1015371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endParaRPr lang="lt-LT" altLang="lt-LT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Fitosanitarija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48B96A-8184-56FA-D08A-EA20402F4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5850" y="1940387"/>
            <a:ext cx="2114550" cy="1015371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Augalų apsaugos produktų registravimas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96C6AE3-ED41-8086-5F99-2FAD2B548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2720" y="3303239"/>
            <a:ext cx="1935481" cy="1192561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Augalų dauginamoji medžiaga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CF571DC-19C1-FC68-6ED1-B99B41ED9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5850" y="3303985"/>
            <a:ext cx="2114550" cy="1191814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endParaRPr lang="lt-LT" altLang="lt-LT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Augalų veislės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DBDBC03-EE0D-65D9-7811-9C5CAEDD1C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324" y="3303239"/>
            <a:ext cx="2130275" cy="1192561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Kanapių auginimas, kanapių produktai</a:t>
            </a:r>
          </a:p>
        </p:txBody>
      </p:sp>
      <p:sp>
        <p:nvSpPr>
          <p:cNvPr id="15" name="Rounded Rectangle 2">
            <a:extLst>
              <a:ext uri="{FF2B5EF4-FFF2-40B4-BE49-F238E27FC236}">
                <a16:creationId xmlns:a16="http://schemas.microsoft.com/office/drawing/2014/main" id="{CCA16AD8-2D3F-3F6F-45D2-F03C012ED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2720" y="4793958"/>
            <a:ext cx="1993075" cy="971550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endParaRPr lang="lt-LT" altLang="lt-LT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Importo kontrolė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AA3D9C7-5A3A-76E9-C10F-E0434F50F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5851" y="4793958"/>
            <a:ext cx="2114549" cy="971550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endParaRPr lang="lt-LT" altLang="lt-LT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Fitosanitariniai tyrimai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8102A3A-85D6-8DD0-2401-53584D2D1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2323" y="4782893"/>
            <a:ext cx="2130275" cy="971550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Augalininkystės produktų kokybės tyrimai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8B6426E-2942-3C41-5FC0-0F18F7949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6152" y="1940387"/>
            <a:ext cx="2076446" cy="1029033"/>
          </a:xfrm>
          <a:prstGeom prst="roundRect">
            <a:avLst>
              <a:gd name="adj" fmla="val 16667"/>
            </a:avLst>
          </a:prstGeom>
          <a:noFill/>
          <a:ln w="19050" algn="ctr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defTabSz="336947">
              <a:lnSpc>
                <a:spcPct val="80000"/>
              </a:lnSpc>
              <a:defRPr/>
            </a:pPr>
            <a:endParaRPr lang="lt-LT" altLang="lt-LT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336947">
              <a:lnSpc>
                <a:spcPct val="80000"/>
              </a:lnSpc>
              <a:defRPr/>
            </a:pPr>
            <a:r>
              <a:rPr lang="lt-LT" altLang="lt-LT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Agrochemija</a:t>
            </a:r>
          </a:p>
          <a:p>
            <a:pPr algn="ctr" defTabSz="336947">
              <a:defRPr/>
            </a:pPr>
            <a:endParaRPr lang="lt-LT" altLang="lt-LT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185" y="6049651"/>
            <a:ext cx="2031858" cy="70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603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D215A-7D9D-4B71-81A1-3220FCFE3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735" y="339047"/>
            <a:ext cx="5342634" cy="835195"/>
          </a:xfrm>
        </p:spPr>
        <p:txBody>
          <a:bodyPr/>
          <a:lstStyle/>
          <a:p>
            <a:pPr algn="ctr"/>
            <a:r>
              <a:rPr lang="lt-LT" b="1" noProof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Ūkio subjektų veiklos priežiūros perspektyvos</a:t>
            </a:r>
            <a:endParaRPr lang="lt-LT" b="1" noProof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6" name="Text Placeholder 3">
            <a:extLst>
              <a:ext uri="{FF2B5EF4-FFF2-40B4-BE49-F238E27FC236}">
                <a16:creationId xmlns:a16="http://schemas.microsoft.com/office/drawing/2014/main" id="{4BB1D872-AE86-6841-98FC-E66E618311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503921" y="1661886"/>
            <a:ext cx="3424448" cy="1045918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lt-LT" sz="2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Konsultavimas</a:t>
            </a:r>
          </a:p>
          <a:p>
            <a:pPr lvl="0">
              <a:spcBef>
                <a:spcPts val="0"/>
              </a:spcBef>
            </a:pPr>
            <a:r>
              <a:rPr lang="lt-LT" sz="2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Bendradarbiavimas</a:t>
            </a:r>
          </a:p>
          <a:p>
            <a:endParaRPr lang="lt-LT" sz="2800" dirty="0"/>
          </a:p>
        </p:txBody>
      </p:sp>
      <p:sp>
        <p:nvSpPr>
          <p:cNvPr id="77" name="Text Placeholder 4">
            <a:extLst>
              <a:ext uri="{FF2B5EF4-FFF2-40B4-BE49-F238E27FC236}">
                <a16:creationId xmlns:a16="http://schemas.microsoft.com/office/drawing/2014/main" id="{428D8FC0-4DC8-7F4A-AA1F-F12F19656F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14171" y="4586580"/>
            <a:ext cx="3294277" cy="995691"/>
          </a:xfrm>
        </p:spPr>
        <p:txBody>
          <a:bodyPr/>
          <a:lstStyle/>
          <a:p>
            <a:pPr lvl="0"/>
            <a:r>
              <a:rPr lang="lt-LT" sz="2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Nelegalių produktų užkardymas ir naujų AAP registravimas</a:t>
            </a:r>
          </a:p>
          <a:p>
            <a:endParaRPr lang="lt-LT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A7A116-BC28-4E39-B586-25212F9948F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185" y="6049651"/>
            <a:ext cx="2031858" cy="7032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  <p:pic>
        <p:nvPicPr>
          <p:cNvPr id="16" name="Picture Placeholder 96" descr="apple">
            <a:extLst>
              <a:ext uri="{FF2B5EF4-FFF2-40B4-BE49-F238E27FC236}">
                <a16:creationId xmlns:a16="http://schemas.microsoft.com/office/drawing/2014/main" id="{41A48230-7A6F-634A-84FA-2508F0A6B9D5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7453441" y="1693744"/>
            <a:ext cx="627518" cy="627518"/>
          </a:xfrm>
          <a:prstGeom prst="rect">
            <a:avLst/>
          </a:prstGeom>
        </p:spPr>
      </p:pic>
      <p:pic>
        <p:nvPicPr>
          <p:cNvPr id="18" name="Picture Placeholder 96" descr="apple">
            <a:extLst>
              <a:ext uri="{FF2B5EF4-FFF2-40B4-BE49-F238E27FC236}">
                <a16:creationId xmlns:a16="http://schemas.microsoft.com/office/drawing/2014/main" id="{41A48230-7A6F-634A-84FA-2508F0A6B9D5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7464259" y="3235836"/>
            <a:ext cx="627519" cy="627519"/>
          </a:xfrm>
          <a:prstGeom prst="rect">
            <a:avLst/>
          </a:prstGeom>
        </p:spPr>
      </p:pic>
      <p:pic>
        <p:nvPicPr>
          <p:cNvPr id="20" name="Picture Placeholder 96" descr="apple">
            <a:extLst>
              <a:ext uri="{FF2B5EF4-FFF2-40B4-BE49-F238E27FC236}">
                <a16:creationId xmlns:a16="http://schemas.microsoft.com/office/drawing/2014/main" id="{41A48230-7A6F-634A-84FA-2508F0A6B9D5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7464259" y="4851942"/>
            <a:ext cx="627519" cy="627519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557890" y="2874385"/>
            <a:ext cx="3424448" cy="1022655"/>
          </a:xfrm>
        </p:spPr>
        <p:txBody>
          <a:bodyPr/>
          <a:lstStyle/>
          <a:p>
            <a:pPr lvl="0"/>
            <a:r>
              <a:rPr lang="lt-LT" sz="2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Perteklinių reikalavimų atsisakymas, patikrinimų mažinimas</a:t>
            </a:r>
          </a:p>
          <a:p>
            <a:endParaRPr lang="en-US" dirty="0">
              <a:solidFill>
                <a:srgbClr val="333333"/>
              </a:solidFill>
            </a:endParaRP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27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85143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2049" y="380781"/>
            <a:ext cx="7387697" cy="439025"/>
          </a:xfrm>
        </p:spPr>
        <p:txBody>
          <a:bodyPr/>
          <a:lstStyle/>
          <a:p>
            <a:r>
              <a:rPr lang="lt-LT" sz="3600" b="1" i="1" noProof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Konsultavimas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4</a:t>
            </a:fld>
            <a:endParaRPr lang="en-US" noProof="0" dirty="0"/>
          </a:p>
        </p:txBody>
      </p:sp>
      <p:sp>
        <p:nvSpPr>
          <p:cNvPr id="8" name="Turinio vietos rezervavimo ženklas 2">
            <a:extLst>
              <a:ext uri="{FF2B5EF4-FFF2-40B4-BE49-F238E27FC236}">
                <a16:creationId xmlns:a16="http://schemas.microsoft.com/office/drawing/2014/main" id="{368AD85C-D878-1717-31BE-0CD8BC1ED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2049" y="945960"/>
            <a:ext cx="10764320" cy="3813413"/>
          </a:xfrm>
        </p:spPr>
        <p:txBody>
          <a:bodyPr/>
          <a:lstStyle/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Konsultacijos iki patikrinimų atlikimo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Regioniniu lygiu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Dalyvavimas parodose, mugėse, ūkininkų susitikimuose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Pasitikėjimo linija 24/7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Atmintinė verslo naujokams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VATIS dažnai užduodami klausimai (DUK)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Socialiniai tinklai</a:t>
            </a:r>
          </a:p>
          <a:p>
            <a:pPr marL="0" indent="0">
              <a:buNone/>
            </a:pPr>
            <a:r>
              <a:rPr lang="lt-LT" sz="3600" b="1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Bendradarbiavimas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Žemdirbių organizacijos, asociacijos, socialiniai partneriai</a:t>
            </a:r>
          </a:p>
          <a:p>
            <a:r>
              <a:rPr lang="lt-LT" sz="32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Tarpinstitucinis</a:t>
            </a:r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bendradarbiavimas   </a:t>
            </a:r>
            <a:endParaRPr lang="en-US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lt-LT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/>
            <a:endParaRPr lang="en-US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26A04-DAF1-21FF-6E77-EA9553654F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185" y="6049651"/>
            <a:ext cx="2031858" cy="703232"/>
          </a:xfrm>
          <a:prstGeom prst="rect">
            <a:avLst/>
          </a:prstGeom>
        </p:spPr>
      </p:pic>
      <p:pic>
        <p:nvPicPr>
          <p:cNvPr id="6" name="Paveikslėlis 4">
            <a:extLst>
              <a:ext uri="{FF2B5EF4-FFF2-40B4-BE49-F238E27FC236}">
                <a16:creationId xmlns:a16="http://schemas.microsoft.com/office/drawing/2014/main" id="{5053B1D1-2420-8756-DD81-A18EB6CC6B8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6685" y="203748"/>
            <a:ext cx="2621684" cy="148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11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394" y="254657"/>
            <a:ext cx="11603421" cy="565179"/>
          </a:xfrm>
        </p:spPr>
        <p:txBody>
          <a:bodyPr/>
          <a:lstStyle/>
          <a:p>
            <a:r>
              <a:rPr lang="lt-LT" sz="3600" b="1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Perteklinių reikalavimų atsisakymas, patikrinimų mažinimas</a:t>
            </a:r>
            <a:r>
              <a:rPr lang="lt-LT" sz="3600" b="1" i="1" noProof="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5</a:t>
            </a:fld>
            <a:endParaRPr lang="en-US" noProof="0" dirty="0"/>
          </a:p>
        </p:txBody>
      </p:sp>
      <p:sp>
        <p:nvSpPr>
          <p:cNvPr id="8" name="Turinio vietos rezervavimo ženklas 2">
            <a:extLst>
              <a:ext uri="{FF2B5EF4-FFF2-40B4-BE49-F238E27FC236}">
                <a16:creationId xmlns:a16="http://schemas.microsoft.com/office/drawing/2014/main" id="{368AD85C-D878-1717-31BE-0CD8BC1ED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9394" y="935450"/>
            <a:ext cx="11603420" cy="3813413"/>
          </a:xfrm>
        </p:spPr>
        <p:txBody>
          <a:bodyPr/>
          <a:lstStyle/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Visų sričių ūkio subjektų patikrinimų skaičius </a:t>
            </a:r>
            <a:r>
              <a:rPr lang="lt-LT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sumažintas 30%</a:t>
            </a:r>
          </a:p>
          <a:p>
            <a:r>
              <a:rPr lang="lt-LT" sz="32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AAP žurnalas </a:t>
            </a:r>
            <a:r>
              <a:rPr lang="lt-LT" sz="32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pildomas iki einamųjų kalendorinių metų </a:t>
            </a:r>
            <a:r>
              <a:rPr lang="lt-LT" sz="32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gruodžio 1 d.</a:t>
            </a:r>
          </a:p>
          <a:p>
            <a:r>
              <a:rPr lang="lt-LT" sz="32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TP žurnalas </a:t>
            </a:r>
            <a:r>
              <a:rPr lang="lt-LT" sz="32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pildomas </a:t>
            </a:r>
            <a:r>
              <a:rPr lang="lt-LT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vieną kartą per metus iki gruodžio 1 d.</a:t>
            </a:r>
          </a:p>
          <a:p>
            <a:r>
              <a:rPr lang="lt-LT" sz="32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AAP ir TP </a:t>
            </a:r>
            <a:r>
              <a:rPr lang="lt-LT" sz="32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žurnalai </a:t>
            </a:r>
            <a:r>
              <a:rPr lang="lt-LT" sz="32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pildomi popieriuje arba PPIS</a:t>
            </a:r>
          </a:p>
          <a:p>
            <a:pPr marL="0" indent="0">
              <a:buNone/>
            </a:pPr>
            <a:endParaRPr lang="lt-LT" sz="1500" b="1" kern="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lt-LT" sz="3600" b="1" i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Pateikti pasiūlymai dėl naštos mažinimo </a:t>
            </a:r>
          </a:p>
          <a:p>
            <a:pPr lvl="0"/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Dėl Augalų apsaugos produktų platinimo leidimų išdavimo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Dėl Pluoštinių kanapių auginimo priežiūros ir pluoštinių kanapių produktų tiekimo rinkai kontrolės</a:t>
            </a:r>
          </a:p>
          <a:p>
            <a:r>
              <a:rPr lang="lt-LT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Dėl Grūdus superkančių ūkio subjektų grūdų kokybės tyrimo laboratorijų atestavimo</a:t>
            </a:r>
            <a:endParaRPr lang="lt-LT" sz="3200" kern="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lt-LT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3200" b="1" kern="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3200" b="1" kern="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32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32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lt-LT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lt-LT" sz="32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/>
            <a:endParaRPr lang="en-US" dirty="0">
              <a:solidFill>
                <a:srgbClr val="33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26A04-DAF1-21FF-6E77-EA9553654F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8801" y="6120603"/>
            <a:ext cx="1826852" cy="63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68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82291" y="247775"/>
            <a:ext cx="11214537" cy="5934858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-9222" b="-9222"/>
            </a:stretch>
          </a:blipFill>
        </p:spPr>
        <p:txBody>
          <a:bodyPr/>
          <a:lstStyle/>
          <a:p>
            <a:endParaRPr lang="lt-LT" dirty="0"/>
          </a:p>
        </p:txBody>
      </p:sp>
      <p:grpSp>
        <p:nvGrpSpPr>
          <p:cNvPr id="3" name="Group 3"/>
          <p:cNvGrpSpPr/>
          <p:nvPr/>
        </p:nvGrpSpPr>
        <p:grpSpPr>
          <a:xfrm>
            <a:off x="840829" y="1709118"/>
            <a:ext cx="5151306" cy="3747216"/>
            <a:chOff x="0" y="0"/>
            <a:chExt cx="1306647" cy="1952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06647" cy="1952758"/>
            </a:xfrm>
            <a:custGeom>
              <a:avLst/>
              <a:gdLst/>
              <a:ahLst/>
              <a:cxnLst/>
              <a:rect l="l" t="t" r="r" b="b"/>
              <a:pathLst>
                <a:path w="1306647" h="1952758">
                  <a:moveTo>
                    <a:pt x="42134" y="0"/>
                  </a:moveTo>
                  <a:lnTo>
                    <a:pt x="1264513" y="0"/>
                  </a:lnTo>
                  <a:cubicBezTo>
                    <a:pt x="1275688" y="0"/>
                    <a:pt x="1286405" y="4439"/>
                    <a:pt x="1294306" y="12341"/>
                  </a:cubicBezTo>
                  <a:cubicBezTo>
                    <a:pt x="1302208" y="20242"/>
                    <a:pt x="1306647" y="30959"/>
                    <a:pt x="1306647" y="42134"/>
                  </a:cubicBezTo>
                  <a:lnTo>
                    <a:pt x="1306647" y="1910624"/>
                  </a:lnTo>
                  <a:cubicBezTo>
                    <a:pt x="1306647" y="1921799"/>
                    <a:pt x="1302208" y="1932516"/>
                    <a:pt x="1294306" y="1940417"/>
                  </a:cubicBezTo>
                  <a:cubicBezTo>
                    <a:pt x="1286405" y="1948319"/>
                    <a:pt x="1275688" y="1952758"/>
                    <a:pt x="1264513" y="1952758"/>
                  </a:cubicBezTo>
                  <a:lnTo>
                    <a:pt x="42134" y="1952758"/>
                  </a:lnTo>
                  <a:cubicBezTo>
                    <a:pt x="30959" y="1952758"/>
                    <a:pt x="20242" y="1948319"/>
                    <a:pt x="12341" y="1940417"/>
                  </a:cubicBezTo>
                  <a:cubicBezTo>
                    <a:pt x="4439" y="1932516"/>
                    <a:pt x="0" y="1921799"/>
                    <a:pt x="0" y="1910624"/>
                  </a:cubicBezTo>
                  <a:lnTo>
                    <a:pt x="0" y="42134"/>
                  </a:lnTo>
                  <a:cubicBezTo>
                    <a:pt x="0" y="30959"/>
                    <a:pt x="4439" y="20242"/>
                    <a:pt x="12341" y="12341"/>
                  </a:cubicBezTo>
                  <a:cubicBezTo>
                    <a:pt x="20242" y="4439"/>
                    <a:pt x="30959" y="0"/>
                    <a:pt x="42134" y="0"/>
                  </a:cubicBezTo>
                  <a:close/>
                </a:path>
              </a:pathLst>
            </a:custGeom>
            <a:solidFill>
              <a:srgbClr val="487307"/>
            </a:solidFill>
            <a:ln w="38100" cap="rnd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lt-LT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306647" cy="199085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250673" y="1709118"/>
            <a:ext cx="5348307" cy="3747216"/>
            <a:chOff x="0" y="0"/>
            <a:chExt cx="1306647" cy="195275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06647" cy="1952758"/>
            </a:xfrm>
            <a:custGeom>
              <a:avLst/>
              <a:gdLst/>
              <a:ahLst/>
              <a:cxnLst/>
              <a:rect l="l" t="t" r="r" b="b"/>
              <a:pathLst>
                <a:path w="1306647" h="1952758">
                  <a:moveTo>
                    <a:pt x="42134" y="0"/>
                  </a:moveTo>
                  <a:lnTo>
                    <a:pt x="1264513" y="0"/>
                  </a:lnTo>
                  <a:cubicBezTo>
                    <a:pt x="1275688" y="0"/>
                    <a:pt x="1286405" y="4439"/>
                    <a:pt x="1294306" y="12341"/>
                  </a:cubicBezTo>
                  <a:cubicBezTo>
                    <a:pt x="1302208" y="20242"/>
                    <a:pt x="1306647" y="30959"/>
                    <a:pt x="1306647" y="42134"/>
                  </a:cubicBezTo>
                  <a:lnTo>
                    <a:pt x="1306647" y="1910624"/>
                  </a:lnTo>
                  <a:cubicBezTo>
                    <a:pt x="1306647" y="1921799"/>
                    <a:pt x="1302208" y="1932516"/>
                    <a:pt x="1294306" y="1940417"/>
                  </a:cubicBezTo>
                  <a:cubicBezTo>
                    <a:pt x="1286405" y="1948319"/>
                    <a:pt x="1275688" y="1952758"/>
                    <a:pt x="1264513" y="1952758"/>
                  </a:cubicBezTo>
                  <a:lnTo>
                    <a:pt x="42134" y="1952758"/>
                  </a:lnTo>
                  <a:cubicBezTo>
                    <a:pt x="30959" y="1952758"/>
                    <a:pt x="20242" y="1948319"/>
                    <a:pt x="12341" y="1940417"/>
                  </a:cubicBezTo>
                  <a:cubicBezTo>
                    <a:pt x="4439" y="1932516"/>
                    <a:pt x="0" y="1921799"/>
                    <a:pt x="0" y="1910624"/>
                  </a:cubicBezTo>
                  <a:lnTo>
                    <a:pt x="0" y="42134"/>
                  </a:lnTo>
                  <a:cubicBezTo>
                    <a:pt x="0" y="30959"/>
                    <a:pt x="4439" y="20242"/>
                    <a:pt x="12341" y="12341"/>
                  </a:cubicBezTo>
                  <a:cubicBezTo>
                    <a:pt x="20242" y="4439"/>
                    <a:pt x="30959" y="0"/>
                    <a:pt x="42134" y="0"/>
                  </a:cubicBezTo>
                  <a:close/>
                </a:path>
              </a:pathLst>
            </a:custGeom>
            <a:solidFill>
              <a:srgbClr val="487307"/>
            </a:solidFill>
            <a:ln w="38100" cap="rnd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306647" cy="199085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021121" y="-4282127"/>
            <a:ext cx="3823756" cy="6336834"/>
          </a:xfrm>
          <a:prstGeom prst="rect">
            <a:avLst/>
          </a:prstGeom>
        </p:spPr>
        <p:txBody>
          <a:bodyPr lIns="25400" tIns="25400" rIns="25400" bIns="25400" rtlCol="0" anchor="ctr"/>
          <a:lstStyle/>
          <a:p>
            <a:pPr algn="ctr">
              <a:lnSpc>
                <a:spcPts val="1330"/>
              </a:lnSpc>
            </a:pPr>
            <a:endParaRPr/>
          </a:p>
        </p:txBody>
      </p:sp>
      <p:sp>
        <p:nvSpPr>
          <p:cNvPr id="25" name="TextBox 25"/>
          <p:cNvSpPr txBox="1"/>
          <p:nvPr/>
        </p:nvSpPr>
        <p:spPr>
          <a:xfrm>
            <a:off x="1027641" y="937151"/>
            <a:ext cx="10571339" cy="5251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lt-LT" sz="5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 Bold"/>
              </a:rPr>
              <a:t>AAP registravimas ir nelegalių a</a:t>
            </a:r>
            <a:r>
              <a:rPr lang="en-US" sz="5000" b="1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 Bold"/>
              </a:rPr>
              <a:t>tvej</a:t>
            </a:r>
            <a:r>
              <a:rPr lang="lt-LT" sz="5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 Bold"/>
              </a:rPr>
              <a:t>ai</a:t>
            </a:r>
            <a:r>
              <a:rPr lang="en-US" sz="5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 Bold"/>
              </a:rPr>
              <a:t>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726621" y="2179593"/>
            <a:ext cx="4351282" cy="2180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85"/>
              </a:lnSpc>
            </a:pPr>
            <a:r>
              <a:rPr lang="lt-LT" sz="3500" b="1" dirty="0">
                <a:solidFill>
                  <a:srgbClr val="FFFAF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 Bold"/>
              </a:rPr>
              <a:t>Nelegalių AAP atvejai</a:t>
            </a:r>
            <a:endParaRPr lang="en-US" sz="3500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559661" y="2803274"/>
            <a:ext cx="4805167" cy="34009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lt-LT" sz="2300" dirty="0">
                <a:solidFill>
                  <a:srgbClr val="FFFAF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"/>
              </a:rPr>
              <a:t>Nelegalių AAP saugojimo atvejai – 16</a:t>
            </a:r>
          </a:p>
          <a:p>
            <a:endParaRPr lang="lt-LT" sz="2300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r>
              <a:rPr lang="lt-LT" sz="2300" dirty="0">
                <a:solidFill>
                  <a:srgbClr val="FFFAF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"/>
              </a:rPr>
              <a:t>Nelegalių AAP naudojimo atvejai – 23</a:t>
            </a:r>
          </a:p>
          <a:p>
            <a:endParaRPr lang="lt-LT" sz="2300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r>
              <a:rPr lang="lt-LT" sz="2300" dirty="0">
                <a:solidFill>
                  <a:srgbClr val="FFFAF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"/>
              </a:rPr>
              <a:t>Nelegalių AAP tiekimo rinkai atvejai – 31 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lt-LT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lt-LT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pPr algn="ctr">
              <a:lnSpc>
                <a:spcPts val="1512"/>
              </a:lnSpc>
            </a:pPr>
            <a:endParaRPr lang="lt-LT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pPr algn="ctr">
              <a:lnSpc>
                <a:spcPts val="1512"/>
              </a:lnSpc>
            </a:pPr>
            <a:endParaRPr lang="lt-LT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pPr algn="ctr">
              <a:lnSpc>
                <a:spcPts val="1512"/>
              </a:lnSpc>
            </a:pPr>
            <a:endParaRPr lang="lt-LT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"/>
            </a:endParaRPr>
          </a:p>
          <a:p>
            <a:pPr algn="ctr">
              <a:lnSpc>
                <a:spcPts val="1512"/>
              </a:lnSpc>
            </a:pPr>
            <a:endParaRPr lang="en-US" dirty="0">
              <a:solidFill>
                <a:srgbClr val="FFFAF5"/>
              </a:solidFill>
              <a:ea typeface="Garet"/>
              <a:cs typeface="Garet"/>
              <a:sym typeface="Garet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1639592" y="2197656"/>
            <a:ext cx="3710174" cy="2180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85"/>
              </a:lnSpc>
            </a:pPr>
            <a:r>
              <a:rPr lang="lt-LT" sz="3500" b="1" dirty="0">
                <a:solidFill>
                  <a:srgbClr val="FFFAF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Garet Bold"/>
              </a:rPr>
              <a:t>AAP registravimas</a:t>
            </a:r>
            <a:endParaRPr lang="en-US" sz="3500" b="1" dirty="0">
              <a:solidFill>
                <a:srgbClr val="FFFAF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Garet Bold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1237256" y="2779265"/>
            <a:ext cx="4729654" cy="28546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lt-LT" sz="23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Įregistruoti AAP -  75</a:t>
            </a:r>
          </a:p>
          <a:p>
            <a:endParaRPr lang="en-US" sz="23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23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Atnaujinta AAP registracija – 13</a:t>
            </a:r>
          </a:p>
          <a:p>
            <a:endParaRPr lang="en-US" sz="23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23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Išplėstas AAP naudojimas – 11 (atsižvelgus į ūkininkų prašymus)</a:t>
            </a:r>
            <a:endParaRPr lang="en-US" sz="23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lt-LT" sz="25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25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ts val="1512"/>
              </a:lnSpc>
            </a:pPr>
            <a:endParaRPr lang="en-US" dirty="0">
              <a:solidFill>
                <a:schemeClr val="bg1"/>
              </a:solidFill>
              <a:ea typeface="Garet"/>
              <a:cs typeface="Garet"/>
              <a:sym typeface="Garet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E0D8AFC6-57D5-43C5-9DBB-4489069B039D}" type="slidenum">
              <a:rPr lang="lt-LT" altLang="en-US" smtClean="0"/>
              <a:pPr>
                <a:defRPr/>
              </a:pPr>
              <a:t>6</a:t>
            </a:fld>
            <a:endParaRPr lang="lt-LT" altLang="en-US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4185" y="6152141"/>
            <a:ext cx="2031858" cy="600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18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arial view of ocean and land near the ocean">
            <a:extLst>
              <a:ext uri="{FF2B5EF4-FFF2-40B4-BE49-F238E27FC236}">
                <a16:creationId xmlns:a16="http://schemas.microsoft.com/office/drawing/2014/main" id="{7DD607C7-7CF7-4A0F-BFF7-6F3C46205E6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cxnSp>
        <p:nvCxnSpPr>
          <p:cNvPr id="5" name="Straight Connector 4" descr="Divider line">
            <a:extLst>
              <a:ext uri="{FF2B5EF4-FFF2-40B4-BE49-F238E27FC236}">
                <a16:creationId xmlns:a16="http://schemas.microsoft.com/office/drawing/2014/main" id="{FE07C9EC-5158-440C-995A-EAC50D3E05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Placeholder 28" descr="company logo">
            <a:extLst>
              <a:ext uri="{FF2B5EF4-FFF2-40B4-BE49-F238E27FC236}">
                <a16:creationId xmlns:a16="http://schemas.microsoft.com/office/drawing/2014/main" id="{F7A1C9A3-D9CA-3245-A622-A160A2C4AC8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66608" y="2488780"/>
            <a:ext cx="1344168" cy="704088"/>
          </a:xfrm>
        </p:spPr>
      </p:pic>
      <p:sp>
        <p:nvSpPr>
          <p:cNvPr id="7" name="Subtitle 6">
            <a:extLst>
              <a:ext uri="{FF2B5EF4-FFF2-40B4-BE49-F238E27FC236}">
                <a16:creationId xmlns:a16="http://schemas.microsoft.com/office/drawing/2014/main" id="{ACCCCDAD-0E0B-437F-8CAA-0536470B2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6455" y="3684672"/>
            <a:ext cx="8468186" cy="1604172"/>
          </a:xfrm>
        </p:spPr>
        <p:txBody>
          <a:bodyPr/>
          <a:lstStyle/>
          <a:p>
            <a:r>
              <a:rPr lang="lt-LT" sz="1400" dirty="0"/>
              <a:t>V</a:t>
            </a:r>
            <a:r>
              <a:rPr lang="en-US" sz="1400" dirty="0" err="1"/>
              <a:t>alstybi</a:t>
            </a:r>
            <a:r>
              <a:rPr lang="lt-LT" sz="1400" dirty="0"/>
              <a:t>nė augalininkystės tarnyba prie Žemės ūkio ministerijos</a:t>
            </a:r>
            <a:endParaRPr lang="en-US" sz="14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50F9D0C-7F14-4B83-A0A3-5710128C81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+37052375631</a:t>
            </a:r>
          </a:p>
        </p:txBody>
      </p:sp>
      <p:pic>
        <p:nvPicPr>
          <p:cNvPr id="15" name="Graphic 14" descr="Phone icon">
            <a:extLst>
              <a:ext uri="{FF2B5EF4-FFF2-40B4-BE49-F238E27FC236}">
                <a16:creationId xmlns:a16="http://schemas.microsoft.com/office/drawing/2014/main" id="{E276E47B-4C08-4FEC-AAE8-3DCCBA7EE72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284624" y="4196776"/>
            <a:ext cx="164463" cy="164463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EF9E03C-A81E-4083-9F20-EF8FFAF5914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/>
              <a:t>info@vatzum.lt</a:t>
            </a:r>
            <a:endParaRPr lang="en-US" dirty="0"/>
          </a:p>
        </p:txBody>
      </p:sp>
      <p:pic>
        <p:nvPicPr>
          <p:cNvPr id="14" name="Graphic 13" descr="Email icon">
            <a:extLst>
              <a:ext uri="{FF2B5EF4-FFF2-40B4-BE49-F238E27FC236}">
                <a16:creationId xmlns:a16="http://schemas.microsoft.com/office/drawing/2014/main" id="{4F2D4997-93AD-4A62-8488-4572923DB81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284624" y="4530964"/>
            <a:ext cx="164463" cy="164463"/>
          </a:xfrm>
          <a:prstGeom prst="rect">
            <a:avLst/>
          </a:prstGeom>
        </p:spPr>
      </p:pic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88557579-7DEF-FF4C-AD37-0E81A6BB3B7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hlinkClick r:id="rId9"/>
              </a:rPr>
              <a:t>https://vatzum.lrv.lt/lt/</a:t>
            </a:r>
            <a:r>
              <a:rPr lang="lt-LT" dirty="0"/>
              <a:t> </a:t>
            </a:r>
            <a:r>
              <a:rPr lang="en-US" dirty="0"/>
              <a:t> </a:t>
            </a:r>
          </a:p>
        </p:txBody>
      </p:sp>
      <p:pic>
        <p:nvPicPr>
          <p:cNvPr id="30" name="Graphic 29" descr="World web icon">
            <a:extLst>
              <a:ext uri="{FF2B5EF4-FFF2-40B4-BE49-F238E27FC236}">
                <a16:creationId xmlns:a16="http://schemas.microsoft.com/office/drawing/2014/main" id="{07973E30-0C12-8442-90B5-47D1C45545A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278999" y="4843614"/>
            <a:ext cx="170088" cy="1700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8330" y="4225426"/>
            <a:ext cx="1922446" cy="7032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6455" y="2237328"/>
            <a:ext cx="8468186" cy="1447344"/>
          </a:xfrm>
        </p:spPr>
        <p:txBody>
          <a:bodyPr/>
          <a:lstStyle/>
          <a:p>
            <a:pPr algn="ctr"/>
            <a:r>
              <a:rPr lang="lt-LT" dirty="0"/>
              <a:t>Ačiū už dėmesį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24871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at Pitch Decks - Environment">
      <a:dk1>
        <a:sysClr val="windowText" lastClr="000000"/>
      </a:dk1>
      <a:lt1>
        <a:sysClr val="window" lastClr="FFFFFF"/>
      </a:lt1>
      <a:dk2>
        <a:srgbClr val="375C1E"/>
      </a:dk2>
      <a:lt2>
        <a:srgbClr val="E2DFCC"/>
      </a:lt2>
      <a:accent1>
        <a:srgbClr val="9ACB39"/>
      </a:accent1>
      <a:accent2>
        <a:srgbClr val="64C24A"/>
      </a:accent2>
      <a:accent3>
        <a:srgbClr val="297D53"/>
      </a:accent3>
      <a:accent4>
        <a:srgbClr val="FECF3F"/>
      </a:accent4>
      <a:accent5>
        <a:srgbClr val="F99D40"/>
      </a:accent5>
      <a:accent6>
        <a:srgbClr val="715C21"/>
      </a:accent6>
      <a:hlink>
        <a:srgbClr val="63A537"/>
      </a:hlink>
      <a:folHlink>
        <a:srgbClr val="63A537"/>
      </a:folHlink>
    </a:clrScheme>
    <a:fontScheme name="Custom 143">
      <a:majorFont>
        <a:latin typeface="Rockwel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algn="l"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F16411175_Green pitch deck_AAS_v4" id="{7774237F-020F-43A5-B912-064E6C199417}" vid="{D87B7C14-9379-4774-A3D4-9FA5066AD9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3B2FD243BF1AFA4B98FDDC15C0A1382E" ma:contentTypeVersion="2" ma:contentTypeDescription="" ma:contentTypeScope="" ma:versionID="33d3bab3959d5dd6bcae936c0ea2b4ec">
  <xsd:schema xmlns:xsd="http://www.w3.org/2001/XMLSchema" xmlns:xs="http://www.w3.org/2001/XMLSchema" xmlns:p="http://schemas.microsoft.com/office/2006/metadata/properties" xmlns:ns1="http://schemas.microsoft.com/sharepoint/v3" xmlns:ns2="b31411fc-6d44-46f9-9a4e-53a2ba024e74" targetNamespace="http://schemas.microsoft.com/office/2006/metadata/properties" ma:root="true" ma:fieldsID="454f2115818b76341e322776920d8197" ns1:_="" ns2:_="">
    <xsd:import namespace="http://schemas.microsoft.com/sharepoint/v3"/>
    <xsd:import namespace="b31411fc-6d44-46f9-9a4e-53a2ba024e7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411fc-6d44-46f9-9a4e-53a2ba024e74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Viesas xmlns="b31411fc-6d44-46f9-9a4e-53a2ba024e74">true</Viesas>
    <rusiavimas xmlns="b31411fc-6d44-46f9-9a4e-53a2ba024e74" xsi:nil="true"/>
    <xd_ProgID xmlns="http://schemas.microsoft.com/sharepoint/v3" xsi:nil="true"/>
    <Pagrindinis xmlns="b31411fc-6d44-46f9-9a4e-53a2ba024e74">true</Pagrindinis>
    <Antrinis xmlns="b31411fc-6d44-46f9-9a4e-53a2ba024e74">false</Antrinis>
  </documentManagement>
</p:properties>
</file>

<file path=customXml/itemProps1.xml><?xml version="1.0" encoding="utf-8"?>
<ds:datastoreItem xmlns:ds="http://schemas.openxmlformats.org/officeDocument/2006/customXml" ds:itemID="{BE1961DD-CF27-443B-BFF6-660110ED05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872FB43-6CA0-4F87-AA47-2E13BEA11A2A}"/>
</file>

<file path=customXml/itemProps3.xml><?xml version="1.0" encoding="utf-8"?>
<ds:datastoreItem xmlns:ds="http://schemas.openxmlformats.org/officeDocument/2006/customXml" ds:itemID="{5F490261-1200-4EC7-95B0-2241EE54AA34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16c05727-aa75-4e4a-9b5f-8a80a1165891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71af3243-3dd4-4a8d-8c0d-dd76da1f02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Verdant pitch deck</Template>
  <TotalTime>3</TotalTime>
  <Words>622</Words>
  <Application>Microsoft Office PowerPoint</Application>
  <PresentationFormat>Plačiaekranė</PresentationFormat>
  <Paragraphs>116</Paragraphs>
  <Slides>7</Slides>
  <Notes>7</Notes>
  <HiddenSlides>0</HiddenSlides>
  <MMClips>0</MMClips>
  <ScaleCrop>false</ScaleCrop>
  <HeadingPairs>
    <vt:vector size="6" baseType="variant">
      <vt:variant>
        <vt:lpstr>Naudojami šriftai</vt:lpstr>
      </vt:variant>
      <vt:variant>
        <vt:i4>8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Garet</vt:lpstr>
      <vt:lpstr>Garet Bold</vt:lpstr>
      <vt:lpstr>Rockwell</vt:lpstr>
      <vt:lpstr>Times New Roman</vt:lpstr>
      <vt:lpstr>Wingdings</vt:lpstr>
      <vt:lpstr>Office Theme</vt:lpstr>
      <vt:lpstr>VALSTYBINĖ AUGALININKYSTĖS TARNYBA PRIE ŽEMĖS ŪKIO MINISTERIJOS </vt:lpstr>
      <vt:lpstr>Augalininkystės tarnybos kompetencijos sritys:</vt:lpstr>
      <vt:lpstr>Ūkio subjektų veiklos priežiūros perspektyvos</vt:lpstr>
      <vt:lpstr>Konsultavimas </vt:lpstr>
      <vt:lpstr>Perteklinių reikalavimų atsisakymas, patikrinimų mažinimas </vt:lpstr>
      <vt:lpstr>„PowerPoint“ pateiktis</vt:lpstr>
      <vt:lpstr>Ačiū už dėmesį!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VAT Prezentacija</dc:title>
  <dc:creator>Liudmila Rybnikova</dc:creator>
  <cp:lastModifiedBy>KAIRIENĖ Simantė</cp:lastModifiedBy>
  <cp:revision>3</cp:revision>
  <dcterms:created xsi:type="dcterms:W3CDTF">2025-02-26T08:50:26Z</dcterms:created>
  <dcterms:modified xsi:type="dcterms:W3CDTF">2025-04-17T06:28:25Z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0x01010030D9DBA0AD9F4678BDDB4D5C3B1BB0E2003B2FD243BF1AFA4B98FDDC15C0A1382E</vt:lpwstr>
  </property>
</Properties>
</file>