
<file path=[Content_Types].xml><?xml version="1.0" encoding="utf-8"?>
<Types xmlns="http://schemas.openxmlformats.org/package/2006/content-types">
  <Default Extension="png" ContentType="image/png"/>
  <Default Extension="rels" ContentType="application/vnd.openxmlformats-package.relationships+xml"/>
  <Default Extension="fntdata" ContentType="application/x-fontdata"/>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12.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customXml/itemProps1.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bookmarkIdSeed="2">
  <p:sldMasterIdLst>
    <p:sldMasterId id="2147483648" r:id="rId3"/>
  </p:sldMasterIdLst>
  <p:notesMasterIdLst>
    <p:notesMasterId r:id="rId16"/>
  </p:notesMasterIdLst>
  <p:sldIdLst>
    <p:sldId id="256" r:id="rId4"/>
    <p:sldId id="339" r:id="rId5"/>
    <p:sldId id="340" r:id="rId6"/>
    <p:sldId id="314" r:id="rId7"/>
    <p:sldId id="257" r:id="rId8"/>
    <p:sldId id="346" r:id="rId9"/>
    <p:sldId id="349" r:id="rId10"/>
    <p:sldId id="353" r:id="rId11"/>
    <p:sldId id="354" r:id="rId12"/>
    <p:sldId id="348" r:id="rId13"/>
    <p:sldId id="355" r:id="rId14"/>
    <p:sldId id="305" r:id="rId15"/>
  </p:sldIdLst>
  <p:sldSz cx="12192000" cy="6858000"/>
  <p:notesSz cx="6858000" cy="12192000"/>
  <p:embeddedFontLst>
    <p:embeddedFont>
      <p:font typeface="Lato" panose="020F0502020204030203" pitchFamily="34" charset="0"/>
      <p:regular r:id="rId17"/>
      <p:bold r:id="rId18"/>
      <p:italic r:id="rId19"/>
      <p:boldItalic r:id="rId20"/>
    </p:embeddedFont>
    <p:embeddedFont>
      <p:font typeface="Roboto" panose="02000000000000000000" pitchFamily="2"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101BBC-A0FD-42D4-9381-48D1C5E076DD}" v="5" dt="2025-11-25T15:12:33.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64744" autoAdjust="0"/>
  </p:normalViewPr>
  <p:slideViewPr>
    <p:cSldViewPr snapToGrid="0">
      <p:cViewPr varScale="1">
        <p:scale>
          <a:sx n="41" d="100"/>
          <a:sy n="41" d="100"/>
        </p:scale>
        <p:origin x="1348"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Master" Target="slideMasters/slideMaster1.xml"/><Relationship Id="rId21" Type="http://schemas.openxmlformats.org/officeDocument/2006/relationships/font" Target="fonts/font5.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microsoft.com/office/2015/10/relationships/revisionInfo" Target="revisionInfo.xml"/><Relationship Id="rId24" Type="http://schemas.openxmlformats.org/officeDocument/2006/relationships/font" Target="fonts/font8.fntdata"/><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6.fntdata"/><Relationship Id="rId27" Type="http://schemas.openxmlformats.org/officeDocument/2006/relationships/theme" Target="theme/theme1.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944E84C3-AE8C-4926-9D19-937AF08C972F}" type="datetimeFigureOut">
              <a:t>11/25/2025</a:t>
            </a:fld>
            <a:endParaRPr lang="lt-LT"/>
          </a:p>
        </p:txBody>
      </p:sp>
      <p:sp>
        <p:nvSpPr>
          <p:cNvPr id="4" name="Skaidrės vaizdo vietos rezervavimo ženklas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lt-LT"/>
          </a:p>
        </p:txBody>
      </p:sp>
      <p:sp>
        <p:nvSpPr>
          <p:cNvPr id="5" name="Pastabų vietos rezervavimo ženklas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lt-LT"/>
          </a:p>
        </p:txBody>
      </p:sp>
      <p:sp>
        <p:nvSpPr>
          <p:cNvPr id="7" name="Skaidrės numerio vietos rezervavimo ženklas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BB889FBE-34C4-47A8-9B07-4D5BDB5B3233}" type="slidenum">
              <a:t>‹#›</a:t>
            </a:fld>
            <a:endParaRPr lang="lt-LT"/>
          </a:p>
        </p:txBody>
      </p:sp>
    </p:spTree>
    <p:extLst>
      <p:ext uri="{BB962C8B-B14F-4D97-AF65-F5344CB8AC3E}">
        <p14:creationId xmlns:p14="http://schemas.microsoft.com/office/powerpoint/2010/main" val="227795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B9922-DF22-1956-1987-B38B8F8DB9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AE87B7-84E1-1B36-2115-F5DB5F3C83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7AFF8F-BA4A-8AAE-3844-140194037C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28195-BFC7-E17D-94F3-2EEEF4B7F32A}"/>
              </a:ext>
            </a:extLst>
          </p:cNvPr>
          <p:cNvSpPr>
            <a:spLocks noGrp="1"/>
          </p:cNvSpPr>
          <p:nvPr>
            <p:ph type="sldNum" sz="quarter" idx="10"/>
          </p:nvPr>
        </p:nvSpPr>
        <p:spPr/>
        <p:txBody>
          <a:bodyPr/>
          <a:lstStyle/>
          <a:p>
            <a:fld id="{F7021451-1387-4CA6-816F-3879F97B5CBC}" type="slidenum">
              <a:rPr lang="en-US" smtClean="0"/>
              <a:t>2</a:t>
            </a:fld>
            <a:endParaRPr lang="en-US" dirty="0"/>
          </a:p>
        </p:txBody>
      </p:sp>
    </p:spTree>
    <p:extLst>
      <p:ext uri="{BB962C8B-B14F-4D97-AF65-F5344CB8AC3E}">
        <p14:creationId xmlns:p14="http://schemas.microsoft.com/office/powerpoint/2010/main" val="850519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F7BE4-F4BF-3417-01ED-444C2CF097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D5FE3-33CE-D193-2E8E-E837796387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8666FA-BE3D-99E9-DD13-23482842C0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608A6C-E31E-A908-699C-8721E8269A43}"/>
              </a:ext>
            </a:extLst>
          </p:cNvPr>
          <p:cNvSpPr>
            <a:spLocks noGrp="1"/>
          </p:cNvSpPr>
          <p:nvPr>
            <p:ph type="sldNum" sz="quarter" idx="10"/>
          </p:nvPr>
        </p:nvSpPr>
        <p:spPr/>
        <p:txBody>
          <a:bodyPr/>
          <a:lstStyle/>
          <a:p>
            <a:fld id="{F7021451-1387-4CA6-816F-3879F97B5CBC}" type="slidenum">
              <a:rPr lang="en-US" smtClean="0"/>
              <a:t>3</a:t>
            </a:fld>
            <a:endParaRPr lang="en-US" dirty="0"/>
          </a:p>
        </p:txBody>
      </p:sp>
    </p:spTree>
    <p:extLst>
      <p:ext uri="{BB962C8B-B14F-4D97-AF65-F5344CB8AC3E}">
        <p14:creationId xmlns:p14="http://schemas.microsoft.com/office/powerpoint/2010/main" val="2519852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E5CFA-C6EE-A44B-7814-B7762B4BCA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2B717-006D-9709-B90C-DBCE60EACB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2B0E2-6BC7-2543-0917-98CB0C36F6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378420-D075-5A2E-D765-A8913CDC9E47}"/>
              </a:ext>
            </a:extLst>
          </p:cNvPr>
          <p:cNvSpPr>
            <a:spLocks noGrp="1"/>
          </p:cNvSpPr>
          <p:nvPr>
            <p:ph type="sldNum" sz="quarter" idx="10"/>
          </p:nvPr>
        </p:nvSpPr>
        <p:spPr/>
        <p:txBody>
          <a:bodyPr/>
          <a:lstStyle/>
          <a:p>
            <a:fld id="{F7021451-1387-4CA6-816F-3879F97B5CBC}" type="slidenum">
              <a:rPr lang="en-US" smtClean="0"/>
              <a:t>4</a:t>
            </a:fld>
            <a:endParaRPr lang="en-US" dirty="0"/>
          </a:p>
        </p:txBody>
      </p:sp>
    </p:spTree>
    <p:extLst>
      <p:ext uri="{BB962C8B-B14F-4D97-AF65-F5344CB8AC3E}">
        <p14:creationId xmlns:p14="http://schemas.microsoft.com/office/powerpoint/2010/main" val="81605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DCCB7-36E2-9805-9DFE-21E6405395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B81B8-7E92-3B7C-4E07-6901315930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8A176-20B2-7353-F2BC-9EEC637BF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ABFB03-FF7A-55CC-95DB-DD025B25F292}"/>
              </a:ext>
            </a:extLst>
          </p:cNvPr>
          <p:cNvSpPr>
            <a:spLocks noGrp="1"/>
          </p:cNvSpPr>
          <p:nvPr>
            <p:ph type="sldNum" sz="quarter" idx="10"/>
          </p:nvPr>
        </p:nvSpPr>
        <p:spPr/>
        <p:txBody>
          <a:bodyPr/>
          <a:lstStyle/>
          <a:p>
            <a:fld id="{F7021451-1387-4CA6-816F-3879F97B5CBC}" type="slidenum">
              <a:rPr lang="en-US" smtClean="0"/>
              <a:t>6</a:t>
            </a:fld>
            <a:endParaRPr lang="en-US"/>
          </a:p>
        </p:txBody>
      </p:sp>
    </p:spTree>
    <p:extLst>
      <p:ext uri="{BB962C8B-B14F-4D97-AF65-F5344CB8AC3E}">
        <p14:creationId xmlns:p14="http://schemas.microsoft.com/office/powerpoint/2010/main" val="2607190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7CB0F-92F1-8406-AE8D-7077260FC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BCAE8-841B-C6F0-7838-5D06183A49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3A3EAD-F880-265D-D0BA-75BF355F39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4C2998-7403-B35B-5477-664EE0A4D055}"/>
              </a:ext>
            </a:extLst>
          </p:cNvPr>
          <p:cNvSpPr>
            <a:spLocks noGrp="1"/>
          </p:cNvSpPr>
          <p:nvPr>
            <p:ph type="sldNum" sz="quarter" idx="10"/>
          </p:nvPr>
        </p:nvSpPr>
        <p:spPr/>
        <p:txBody>
          <a:bodyPr/>
          <a:lstStyle/>
          <a:p>
            <a:fld id="{F7021451-1387-4CA6-816F-3879F97B5CBC}" type="slidenum">
              <a:rPr lang="en-US" smtClean="0"/>
              <a:t>7</a:t>
            </a:fld>
            <a:endParaRPr lang="en-US" dirty="0"/>
          </a:p>
        </p:txBody>
      </p:sp>
    </p:spTree>
    <p:extLst>
      <p:ext uri="{BB962C8B-B14F-4D97-AF65-F5344CB8AC3E}">
        <p14:creationId xmlns:p14="http://schemas.microsoft.com/office/powerpoint/2010/main" val="3198459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F3B31-0BF8-9D80-62DA-01B7C5BBBD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B89F1F-510C-EE83-AAF8-BAE78DD115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23CCEA-EB94-0302-02A3-ACAA941F0B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A22567-81C3-99B0-B561-ED9CA5B1A29E}"/>
              </a:ext>
            </a:extLst>
          </p:cNvPr>
          <p:cNvSpPr>
            <a:spLocks noGrp="1"/>
          </p:cNvSpPr>
          <p:nvPr>
            <p:ph type="sldNum" sz="quarter" idx="10"/>
          </p:nvPr>
        </p:nvSpPr>
        <p:spPr/>
        <p:txBody>
          <a:bodyPr/>
          <a:lstStyle/>
          <a:p>
            <a:fld id="{F7021451-1387-4CA6-816F-3879F97B5CBC}" type="slidenum">
              <a:rPr lang="en-US" smtClean="0"/>
              <a:t>8</a:t>
            </a:fld>
            <a:endParaRPr lang="en-US" dirty="0"/>
          </a:p>
        </p:txBody>
      </p:sp>
    </p:spTree>
    <p:extLst>
      <p:ext uri="{BB962C8B-B14F-4D97-AF65-F5344CB8AC3E}">
        <p14:creationId xmlns:p14="http://schemas.microsoft.com/office/powerpoint/2010/main" val="3240056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BB998-4197-0E9D-A3F8-8D21D9D7F6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2D603F-38E7-3E08-1406-3792271610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92C5E-07AE-6B93-D638-9404C1C864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6B93DA-D4E5-8215-AC7E-8E53E75A61AD}"/>
              </a:ext>
            </a:extLst>
          </p:cNvPr>
          <p:cNvSpPr>
            <a:spLocks noGrp="1"/>
          </p:cNvSpPr>
          <p:nvPr>
            <p:ph type="sldNum" sz="quarter" idx="10"/>
          </p:nvPr>
        </p:nvSpPr>
        <p:spPr/>
        <p:txBody>
          <a:bodyPr/>
          <a:lstStyle/>
          <a:p>
            <a:fld id="{F7021451-1387-4CA6-816F-3879F97B5CBC}" type="slidenum">
              <a:rPr lang="en-US" smtClean="0"/>
              <a:t>9</a:t>
            </a:fld>
            <a:endParaRPr lang="en-US" dirty="0"/>
          </a:p>
        </p:txBody>
      </p:sp>
    </p:spTree>
    <p:extLst>
      <p:ext uri="{BB962C8B-B14F-4D97-AF65-F5344CB8AC3E}">
        <p14:creationId xmlns:p14="http://schemas.microsoft.com/office/powerpoint/2010/main" val="3304159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7B01D-C289-92D7-2A74-C0A01AEE97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AF579B-534E-9785-9533-BFB4603D9C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2F4AF6-49BA-690D-0774-D65B3535A3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C39F78-1858-70DB-26AD-1A6A7C7AE03A}"/>
              </a:ext>
            </a:extLst>
          </p:cNvPr>
          <p:cNvSpPr>
            <a:spLocks noGrp="1"/>
          </p:cNvSpPr>
          <p:nvPr>
            <p:ph type="sldNum" sz="quarter" idx="10"/>
          </p:nvPr>
        </p:nvSpPr>
        <p:spPr/>
        <p:txBody>
          <a:bodyPr/>
          <a:lstStyle/>
          <a:p>
            <a:fld id="{F7021451-1387-4CA6-816F-3879F97B5CBC}" type="slidenum">
              <a:rPr lang="en-US" smtClean="0"/>
              <a:t>10</a:t>
            </a:fld>
            <a:endParaRPr lang="en-US" dirty="0"/>
          </a:p>
        </p:txBody>
      </p:sp>
    </p:spTree>
    <p:extLst>
      <p:ext uri="{BB962C8B-B14F-4D97-AF65-F5344CB8AC3E}">
        <p14:creationId xmlns:p14="http://schemas.microsoft.com/office/powerpoint/2010/main" val="4239117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1D636-C9D3-1409-044A-EA212AA7DF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C9C50-1D7E-8E37-699B-535299577D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25C293-D008-6F98-84B4-49DD74C075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988ECF-58C7-A074-A817-3B851E0A34D0}"/>
              </a:ext>
            </a:extLst>
          </p:cNvPr>
          <p:cNvSpPr>
            <a:spLocks noGrp="1"/>
          </p:cNvSpPr>
          <p:nvPr>
            <p:ph type="sldNum" sz="quarter" idx="10"/>
          </p:nvPr>
        </p:nvSpPr>
        <p:spPr/>
        <p:txBody>
          <a:bodyPr/>
          <a:lstStyle/>
          <a:p>
            <a:fld id="{F7021451-1387-4CA6-816F-3879F97B5CBC}" type="slidenum">
              <a:rPr lang="en-US" smtClean="0"/>
              <a:t>11</a:t>
            </a:fld>
            <a:endParaRPr lang="en-US"/>
          </a:p>
        </p:txBody>
      </p:sp>
    </p:spTree>
    <p:extLst>
      <p:ext uri="{BB962C8B-B14F-4D97-AF65-F5344CB8AC3E}">
        <p14:creationId xmlns:p14="http://schemas.microsoft.com/office/powerpoint/2010/main" val="657080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smtClean="0"/>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703477" y="5094430"/>
            <a:ext cx="9581065" cy="506521"/>
          </a:xfrm>
          <a:prstGeom prst="rect">
            <a:avLst/>
          </a:prstGeom>
          <a:noFill/>
        </p:spPr>
        <p:txBody>
          <a:bodyPr wrap="square" lIns="0" tIns="0" rIns="0" bIns="0" rtlCol="0" anchor="t"/>
          <a:lstStyle/>
          <a:p>
            <a:pPr algn="ctr">
              <a:buNone/>
            </a:pPr>
            <a:r>
              <a:rPr lang="lt-LT" sz="2400" b="1" dirty="0">
                <a:latin typeface="Jost"/>
              </a:rPr>
              <a:t>PIRKIMŲ PROBLEMATIKA IR SIŪLOMI SPRENDIMAI</a:t>
            </a:r>
            <a:endParaRPr lang="en-US" sz="2400" dirty="0"/>
          </a:p>
        </p:txBody>
      </p:sp>
      <p:sp>
        <p:nvSpPr>
          <p:cNvPr id="3" name="Object 2"/>
          <p:cNvSpPr/>
          <p:nvPr/>
        </p:nvSpPr>
        <p:spPr>
          <a:xfrm>
            <a:off x="2207812" y="5934072"/>
            <a:ext cx="6986745" cy="332101"/>
          </a:xfrm>
          <a:prstGeom prst="rect">
            <a:avLst/>
          </a:prstGeom>
          <a:noFill/>
        </p:spPr>
        <p:txBody>
          <a:bodyPr wrap="square" lIns="0" tIns="0" rIns="0" bIns="0" rtlCol="0" anchor="t"/>
          <a:lstStyle/>
          <a:p>
            <a:pPr algn="ctr">
              <a:lnSpc>
                <a:spcPts val="2616"/>
              </a:lnSpc>
              <a:spcBef>
                <a:spcPts val="542"/>
              </a:spcBef>
              <a:buNone/>
            </a:pPr>
            <a:r>
              <a:rPr lang="lt-LT" sz="1913" kern="0" spc="38" dirty="0">
                <a:solidFill>
                  <a:srgbClr val="0F3332"/>
                </a:solidFill>
                <a:latin typeface="Lato" pitchFamily="34" charset="0"/>
                <a:ea typeface="Lato" pitchFamily="34" charset="-122"/>
                <a:cs typeface="Lato" pitchFamily="34" charset="-120"/>
              </a:rPr>
              <a:t>Darius Vedrickas</a:t>
            </a:r>
          </a:p>
          <a:p>
            <a:pPr algn="ctr">
              <a:lnSpc>
                <a:spcPts val="2616"/>
              </a:lnSpc>
              <a:spcBef>
                <a:spcPts val="542"/>
              </a:spcBef>
              <a:buNone/>
            </a:pPr>
            <a:r>
              <a:rPr lang="en-US" sz="1400" kern="0" spc="38" dirty="0">
                <a:solidFill>
                  <a:srgbClr val="0F3332"/>
                </a:solidFill>
                <a:latin typeface="Lato" pitchFamily="34" charset="0"/>
                <a:ea typeface="Lato" pitchFamily="34" charset="-122"/>
                <a:cs typeface="Lato" pitchFamily="34" charset="-120"/>
              </a:rPr>
              <a:t>2025</a:t>
            </a:r>
            <a:r>
              <a:rPr lang="lt-LT" sz="1400" kern="0" spc="38" dirty="0">
                <a:solidFill>
                  <a:srgbClr val="0F3332"/>
                </a:solidFill>
                <a:latin typeface="Lato" pitchFamily="34" charset="0"/>
                <a:ea typeface="Lato" pitchFamily="34" charset="-122"/>
                <a:cs typeface="Lato" pitchFamily="34" charset="-120"/>
              </a:rPr>
              <a:t>-11-</a:t>
            </a:r>
            <a:r>
              <a:rPr lang="en-GB" sz="1400" kern="0" spc="38" dirty="0">
                <a:solidFill>
                  <a:srgbClr val="0F3332"/>
                </a:solidFill>
                <a:latin typeface="Lato" pitchFamily="34" charset="0"/>
                <a:ea typeface="Lato" pitchFamily="34" charset="-122"/>
                <a:cs typeface="Lato" pitchFamily="34" charset="-120"/>
              </a:rPr>
              <a:t>26</a:t>
            </a:r>
            <a:endParaRPr lang="en-US" sz="1400" dirty="0"/>
          </a:p>
        </p:txBody>
      </p:sp>
      <p:pic>
        <p:nvPicPr>
          <p:cNvPr id="4" name="Object 3" descr="preencoded.png"/>
          <p:cNvPicPr>
            <a:picLocks noChangeAspect="1"/>
          </p:cNvPicPr>
          <p:nvPr/>
        </p:nvPicPr>
        <p:blipFill>
          <a:blip r:embed="rId3"/>
          <a:srcRect t="23958" b="23958"/>
          <a:stretch/>
        </p:blipFill>
        <p:spPr>
          <a:xfrm>
            <a:off x="0" y="0"/>
            <a:ext cx="12188952" cy="4761309"/>
          </a:xfrm>
          <a:prstGeom prst="rect">
            <a:avLst/>
          </a:prstGeom>
        </p:spPr>
      </p:pic>
      <p:pic>
        <p:nvPicPr>
          <p:cNvPr id="5" name="Object 4" descr="preencoded.png"/>
          <p:cNvPicPr>
            <a:picLocks noChangeAspect="1"/>
          </p:cNvPicPr>
          <p:nvPr/>
        </p:nvPicPr>
        <p:blipFill>
          <a:blip r:embed="rId4"/>
          <a:srcRect/>
          <a:stretch/>
        </p:blipFill>
        <p:spPr>
          <a:xfrm>
            <a:off x="10030816" y="4901878"/>
            <a:ext cx="1748709" cy="15921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EB7B252-FAE2-8E8C-F290-F7387736421B}"/>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BA587AE8-2267-465F-72EB-B1BE26221778}"/>
              </a:ext>
            </a:extLst>
          </p:cNvPr>
          <p:cNvSpPr/>
          <p:nvPr/>
        </p:nvSpPr>
        <p:spPr>
          <a:xfrm>
            <a:off x="0"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1BAB8B5E-4ED4-0E77-A148-3FE8DDB51C3E}"/>
              </a:ext>
            </a:extLst>
          </p:cNvPr>
          <p:cNvSpPr/>
          <p:nvPr/>
        </p:nvSpPr>
        <p:spPr>
          <a:xfrm>
            <a:off x="5286229" y="221378"/>
            <a:ext cx="5804527" cy="516295"/>
          </a:xfrm>
          <a:prstGeom prst="rect">
            <a:avLst/>
          </a:prstGeom>
          <a:noFill/>
        </p:spPr>
        <p:txBody>
          <a:bodyPr wrap="square" lIns="0" tIns="0" rIns="0" bIns="0" rtlCol="0" anchor="t"/>
          <a:lstStyle/>
          <a:p>
            <a:pPr marL="342900" indent="-342900">
              <a:buAutoNum type="arabicPeriod"/>
            </a:pPr>
            <a:r>
              <a:rPr lang="lt-LT" dirty="0"/>
              <a:t>Nuo </a:t>
            </a:r>
            <a:r>
              <a:rPr lang="en-GB" dirty="0"/>
              <a:t>2023-01-01 </a:t>
            </a:r>
            <a:r>
              <a:rPr lang="en-GB" dirty="0" err="1"/>
              <a:t>kiekviena</a:t>
            </a:r>
            <a:r>
              <a:rPr lang="en-GB" dirty="0"/>
              <a:t> </a:t>
            </a:r>
            <a:r>
              <a:rPr lang="en-GB" dirty="0" err="1"/>
              <a:t>perkan</a:t>
            </a:r>
            <a:r>
              <a:rPr lang="lt-LT" dirty="0" err="1"/>
              <a:t>čioji</a:t>
            </a:r>
            <a:r>
              <a:rPr lang="lt-LT" dirty="0"/>
              <a:t> organizacija pagal Lietuvos Respublikos viešųjų pirkimų įstatymą privalo būti pasitvirtinusi Pirkimų organizavimo ir kontrolės tvarkos aprašą (toliau – Aprašas);</a:t>
            </a:r>
          </a:p>
          <a:p>
            <a:pPr marL="342900" indent="-342900">
              <a:buAutoNum type="arabicPeriod"/>
            </a:pPr>
            <a:endParaRPr lang="lt-LT" dirty="0"/>
          </a:p>
          <a:p>
            <a:pPr marL="342900" indent="-342900">
              <a:buAutoNum type="arabicPeriod"/>
            </a:pPr>
            <a:r>
              <a:rPr lang="lt-LT" dirty="0"/>
              <a:t>202</a:t>
            </a:r>
            <a:r>
              <a:rPr lang="en-GB" dirty="0"/>
              <a:t>4-07-</a:t>
            </a:r>
            <a:r>
              <a:rPr lang="lt-LT" dirty="0"/>
              <a:t>0</a:t>
            </a:r>
            <a:r>
              <a:rPr lang="en-GB" dirty="0"/>
              <a:t>1 V</a:t>
            </a:r>
            <a:r>
              <a:rPr lang="lt-LT" dirty="0" err="1"/>
              <a:t>iešųjų</a:t>
            </a:r>
            <a:r>
              <a:rPr lang="lt-LT" dirty="0"/>
              <a:t> pirkimų tarnyba, atsižvelgdama į Valstybės kontrolės audito metu pastebėtus viešųjų pirkimų valdysenos trūkumus, iš esmės atnaujino </a:t>
            </a:r>
            <a:r>
              <a:rPr lang="lt-LT" b="1" dirty="0"/>
              <a:t>pavyzdinį</a:t>
            </a:r>
            <a:r>
              <a:rPr lang="lt-LT" dirty="0"/>
              <a:t> Aprašą;</a:t>
            </a:r>
          </a:p>
          <a:p>
            <a:pPr marL="342900" indent="-342900">
              <a:buAutoNum type="arabicPeriod"/>
            </a:pPr>
            <a:endParaRPr lang="lt-LT" dirty="0"/>
          </a:p>
          <a:p>
            <a:pPr marL="342900" indent="-342900">
              <a:buAutoNum type="arabicPeriod"/>
            </a:pPr>
            <a:r>
              <a:rPr lang="lt-LT" dirty="0"/>
              <a:t>Per ~</a:t>
            </a:r>
            <a:r>
              <a:rPr lang="en-GB" dirty="0"/>
              <a:t>1,5</a:t>
            </a:r>
            <a:r>
              <a:rPr lang="lt-LT" dirty="0"/>
              <a:t> metų tikrinimo laikotarpį nei viena perkančioji organizacija</a:t>
            </a:r>
            <a:r>
              <a:rPr lang="en-GB" dirty="0"/>
              <a:t> (</a:t>
            </a:r>
            <a:r>
              <a:rPr lang="lt-LT" dirty="0"/>
              <a:t>17</a:t>
            </a:r>
            <a:r>
              <a:rPr lang="en-GB" dirty="0"/>
              <a:t> </a:t>
            </a:r>
            <a:r>
              <a:rPr lang="en-GB" dirty="0" err="1"/>
              <a:t>tikrint</a:t>
            </a:r>
            <a:r>
              <a:rPr lang="lt-LT" dirty="0"/>
              <a:t>ų) nebuvo atnaujinusi savo Aprašo pagal rekomendacijas ir beveik visose organizacijose nustatomi tie patys valdysenos trūkumai, kurie buvo pastebėti Valstybės kontrolės</a:t>
            </a:r>
            <a:r>
              <a:rPr lang="en-GB" dirty="0"/>
              <a:t> </a:t>
            </a:r>
            <a:r>
              <a:rPr lang="en-GB" dirty="0" err="1"/>
              <a:t>ataskaitoje</a:t>
            </a:r>
            <a:r>
              <a:rPr lang="en-GB" dirty="0"/>
              <a:t> (</a:t>
            </a:r>
            <a:r>
              <a:rPr lang="en-GB" dirty="0" err="1"/>
              <a:t>apie</a:t>
            </a:r>
            <a:r>
              <a:rPr lang="en-GB" dirty="0"/>
              <a:t> </a:t>
            </a:r>
            <a:r>
              <a:rPr lang="en-GB" dirty="0" err="1"/>
              <a:t>juos</a:t>
            </a:r>
            <a:r>
              <a:rPr lang="en-GB" dirty="0"/>
              <a:t> </a:t>
            </a:r>
            <a:r>
              <a:rPr lang="en-GB" dirty="0" err="1"/>
              <a:t>pla</a:t>
            </a:r>
            <a:r>
              <a:rPr lang="lt-LT" dirty="0" err="1"/>
              <a:t>čiau</a:t>
            </a:r>
            <a:r>
              <a:rPr lang="lt-LT" dirty="0"/>
              <a:t> kitoje skaidrėje);</a:t>
            </a:r>
          </a:p>
          <a:p>
            <a:pPr marL="342900" indent="-342900">
              <a:buAutoNum type="arabicPeriod"/>
            </a:pPr>
            <a:endParaRPr lang="lt-LT" dirty="0"/>
          </a:p>
          <a:p>
            <a:pPr marL="342900" indent="-342900">
              <a:buAutoNum type="arabicPeriod"/>
            </a:pPr>
            <a:r>
              <a:rPr lang="lt-LT" dirty="0"/>
              <a:t>Ne visos perkančiosios organizacijos sutinka įgyvendinti Viešųjų pirkimų tarnybos rekomendacijas, susijusias su pastebėtais pirkimų valdysenos trūkumais.</a:t>
            </a:r>
          </a:p>
        </p:txBody>
      </p:sp>
      <p:sp>
        <p:nvSpPr>
          <p:cNvPr id="2" name="TextBox 1">
            <a:extLst>
              <a:ext uri="{FF2B5EF4-FFF2-40B4-BE49-F238E27FC236}">
                <a16:creationId xmlns:a16="http://schemas.microsoft.com/office/drawing/2014/main" id="{AE09F64B-CBED-A1C3-0464-89B2C3807E2A}"/>
              </a:ext>
            </a:extLst>
          </p:cNvPr>
          <p:cNvSpPr txBox="1"/>
          <p:nvPr/>
        </p:nvSpPr>
        <p:spPr>
          <a:xfrm flipH="1">
            <a:off x="195466" y="221378"/>
            <a:ext cx="4473676" cy="3847207"/>
          </a:xfrm>
          <a:prstGeom prst="rect">
            <a:avLst/>
          </a:prstGeom>
          <a:noFill/>
        </p:spPr>
        <p:txBody>
          <a:bodyPr wrap="square" rtlCol="0">
            <a:spAutoFit/>
          </a:bodyPr>
          <a:lstStyle/>
          <a:p>
            <a:r>
              <a:rPr lang="lt-LT" sz="2800" b="1" dirty="0"/>
              <a:t> #</a:t>
            </a:r>
            <a:r>
              <a:rPr lang="en-GB" sz="2800" b="1" dirty="0"/>
              <a:t>1</a:t>
            </a:r>
            <a:r>
              <a:rPr lang="lt-LT" sz="2800" b="1" dirty="0"/>
              <a:t> problema</a:t>
            </a:r>
          </a:p>
          <a:p>
            <a:endParaRPr lang="lt-LT" sz="2400" dirty="0"/>
          </a:p>
          <a:p>
            <a:r>
              <a:rPr lang="lt-LT" sz="2400" b="1" dirty="0"/>
              <a:t>Perkančiųjų organizacijų pirkimų organizavimas ir kontrolė neužtikrina numatytų pirkimų rodiklių pasiekimo bei nesudaro pakankamų sąlygų rizikų prevencijai ir veiklos tobulinimui</a:t>
            </a:r>
            <a:endParaRPr lang="lt-LT" sz="1600" b="1" dirty="0"/>
          </a:p>
        </p:txBody>
      </p:sp>
      <p:pic>
        <p:nvPicPr>
          <p:cNvPr id="9" name="Picture 8" descr="Skydiving group at sunset">
            <a:extLst>
              <a:ext uri="{FF2B5EF4-FFF2-40B4-BE49-F238E27FC236}">
                <a16:creationId xmlns:a16="http://schemas.microsoft.com/office/drawing/2014/main" id="{93CDF59B-606D-118F-1D6C-614CC14B47DF}"/>
              </a:ext>
            </a:extLst>
          </p:cNvPr>
          <p:cNvPicPr>
            <a:picLocks noChangeAspect="1"/>
          </p:cNvPicPr>
          <p:nvPr/>
        </p:nvPicPr>
        <p:blipFill>
          <a:blip r:embed="rId3"/>
          <a:stretch>
            <a:fillRect/>
          </a:stretch>
        </p:blipFill>
        <p:spPr>
          <a:xfrm>
            <a:off x="5287" y="4123944"/>
            <a:ext cx="4856328" cy="2734056"/>
          </a:xfrm>
          <a:prstGeom prst="rect">
            <a:avLst/>
          </a:prstGeom>
        </p:spPr>
      </p:pic>
    </p:spTree>
    <p:extLst>
      <p:ext uri="{BB962C8B-B14F-4D97-AF65-F5344CB8AC3E}">
        <p14:creationId xmlns:p14="http://schemas.microsoft.com/office/powerpoint/2010/main" val="301067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4B848B6-2C92-3A41-274B-B396FF8BB869}"/>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61BC4522-6A84-9D75-B56E-AC6F3FAC29C4}"/>
              </a:ext>
            </a:extLst>
          </p:cNvPr>
          <p:cNvSpPr/>
          <p:nvPr/>
        </p:nvSpPr>
        <p:spPr>
          <a:xfrm>
            <a:off x="0"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4B204D71-4194-F0E8-2451-0FDA866536FA}"/>
              </a:ext>
            </a:extLst>
          </p:cNvPr>
          <p:cNvSpPr/>
          <p:nvPr/>
        </p:nvSpPr>
        <p:spPr>
          <a:xfrm>
            <a:off x="5488526" y="670351"/>
            <a:ext cx="5804527" cy="516295"/>
          </a:xfrm>
          <a:prstGeom prst="rect">
            <a:avLst/>
          </a:prstGeom>
          <a:noFill/>
        </p:spPr>
        <p:txBody>
          <a:bodyPr wrap="square" lIns="0" tIns="0" rIns="0" bIns="0" rtlCol="0" anchor="t"/>
          <a:lstStyle/>
          <a:p>
            <a:pPr marL="342900" indent="-342900">
              <a:buAutoNum type="arabicParenR"/>
            </a:pPr>
            <a:r>
              <a:rPr lang="en-GB" dirty="0"/>
              <a:t>Neu</a:t>
            </a:r>
            <a:r>
              <a:rPr lang="lt-LT" dirty="0" err="1"/>
              <a:t>žtikrinama</a:t>
            </a:r>
            <a:r>
              <a:rPr lang="lt-LT" dirty="0"/>
              <a:t> interesų konfliktų prevencija;</a:t>
            </a:r>
          </a:p>
          <a:p>
            <a:pPr marL="342900" indent="-342900">
              <a:buAutoNum type="arabicParenR"/>
            </a:pPr>
            <a:r>
              <a:rPr lang="lt-LT" dirty="0"/>
              <a:t>Neužtikrinamas sistemingas pirkimų specialistų kvalifikacijos kėlimas;</a:t>
            </a:r>
          </a:p>
          <a:p>
            <a:pPr marL="342900" indent="-342900">
              <a:buAutoNum type="arabicParenR"/>
            </a:pPr>
            <a:r>
              <a:rPr lang="lt-LT" dirty="0"/>
              <a:t>Dalis procesų nereglamentuota, nenustatyti jų vykdytojai;</a:t>
            </a:r>
          </a:p>
          <a:p>
            <a:pPr marL="342900" indent="-342900">
              <a:buAutoNum type="arabicParenR"/>
            </a:pPr>
            <a:r>
              <a:rPr lang="lt-LT" dirty="0"/>
              <a:t>Neapibrėžtos procese dalyvaujančių asmenų funkcijos ir atsakomybės;</a:t>
            </a:r>
          </a:p>
          <a:p>
            <a:pPr marL="342900" indent="-342900">
              <a:buAutoNum type="arabicParenR"/>
            </a:pPr>
            <a:r>
              <a:rPr lang="lt-LT" dirty="0"/>
              <a:t>Nevaldomos klaidų ir pažeidimų atsiradimo rizikos;</a:t>
            </a:r>
          </a:p>
          <a:p>
            <a:pPr marL="342900" indent="-342900">
              <a:buFontTx/>
              <a:buAutoNum type="arabicParenR"/>
            </a:pPr>
            <a:r>
              <a:rPr lang="lt-LT" dirty="0"/>
              <a:t>Nėra veiklos tobulinimo procesų, neanalizuojama, kaip pagerinti viešųjų pirkimų sistemos efektyvumo rodiklius, įskaitant mažą tiekėjų konkurencingumą, vidutinį tiekėjų pasiūlymų skaičių;</a:t>
            </a:r>
          </a:p>
          <a:p>
            <a:pPr marL="342900" indent="-342900">
              <a:buFontTx/>
              <a:buAutoNum type="arabicParenR"/>
            </a:pPr>
            <a:r>
              <a:rPr lang="lt-LT" b="1" dirty="0"/>
              <a:t>Nevaldomos korupcinės rizikos, pavyzdžiui, nėra nustatomi objektyvūs kriterijai, kuriais vadovaujantis tiekėjai atrenkami į neskelbiamus pirkimus;</a:t>
            </a:r>
          </a:p>
          <a:p>
            <a:r>
              <a:rPr lang="lt-LT" dirty="0"/>
              <a:t>Ir kt.</a:t>
            </a:r>
          </a:p>
          <a:p>
            <a:pPr marL="342900" indent="-342900">
              <a:buAutoNum type="arabicParenR"/>
            </a:pPr>
            <a:endParaRPr lang="en-GB" dirty="0"/>
          </a:p>
        </p:txBody>
      </p:sp>
      <p:sp>
        <p:nvSpPr>
          <p:cNvPr id="2" name="TextBox 1">
            <a:extLst>
              <a:ext uri="{FF2B5EF4-FFF2-40B4-BE49-F238E27FC236}">
                <a16:creationId xmlns:a16="http://schemas.microsoft.com/office/drawing/2014/main" id="{AFED0C76-6601-E895-3C9F-C006F74BC9A1}"/>
              </a:ext>
            </a:extLst>
          </p:cNvPr>
          <p:cNvSpPr txBox="1"/>
          <p:nvPr/>
        </p:nvSpPr>
        <p:spPr>
          <a:xfrm flipH="1">
            <a:off x="623918" y="1157115"/>
            <a:ext cx="3616772" cy="1384995"/>
          </a:xfrm>
          <a:prstGeom prst="rect">
            <a:avLst/>
          </a:prstGeom>
          <a:noFill/>
        </p:spPr>
        <p:txBody>
          <a:bodyPr wrap="square" rtlCol="0">
            <a:spAutoFit/>
          </a:bodyPr>
          <a:lstStyle/>
          <a:p>
            <a:r>
              <a:rPr lang="lt-LT" sz="2800" b="1" dirty="0"/>
              <a:t>#</a:t>
            </a:r>
            <a:r>
              <a:rPr lang="en-GB" sz="2800" b="1" dirty="0"/>
              <a:t>1</a:t>
            </a:r>
            <a:endParaRPr lang="lt-LT" sz="2800" b="1" dirty="0"/>
          </a:p>
          <a:p>
            <a:endParaRPr lang="lt-LT" sz="2800" b="1" dirty="0"/>
          </a:p>
          <a:p>
            <a:r>
              <a:rPr lang="lt-LT" sz="2800" b="1" dirty="0"/>
              <a:t>Pastebimi trūkumai</a:t>
            </a:r>
          </a:p>
        </p:txBody>
      </p:sp>
      <p:sp>
        <p:nvSpPr>
          <p:cNvPr id="4" name="TextBox 3">
            <a:extLst>
              <a:ext uri="{FF2B5EF4-FFF2-40B4-BE49-F238E27FC236}">
                <a16:creationId xmlns:a16="http://schemas.microsoft.com/office/drawing/2014/main" id="{67E7B43E-0FC2-FBFD-7B6E-16F607D6320D}"/>
              </a:ext>
            </a:extLst>
          </p:cNvPr>
          <p:cNvSpPr txBox="1"/>
          <p:nvPr/>
        </p:nvSpPr>
        <p:spPr>
          <a:xfrm>
            <a:off x="5295374" y="525349"/>
            <a:ext cx="184731" cy="523220"/>
          </a:xfrm>
          <a:prstGeom prst="rect">
            <a:avLst/>
          </a:prstGeom>
          <a:noFill/>
        </p:spPr>
        <p:txBody>
          <a:bodyPr wrap="none" rtlCol="0">
            <a:spAutoFit/>
          </a:bodyPr>
          <a:lstStyle/>
          <a:p>
            <a:endParaRPr lang="lt-LT" sz="2800" b="1" dirty="0"/>
          </a:p>
        </p:txBody>
      </p:sp>
      <p:pic>
        <p:nvPicPr>
          <p:cNvPr id="9" name="Picture 8" descr="Close up of pages of an open book in a bright studio">
            <a:extLst>
              <a:ext uri="{FF2B5EF4-FFF2-40B4-BE49-F238E27FC236}">
                <a16:creationId xmlns:a16="http://schemas.microsoft.com/office/drawing/2014/main" id="{3392EE9E-ABC4-7B2E-4855-5E881C9DB8D8}"/>
              </a:ext>
            </a:extLst>
          </p:cNvPr>
          <p:cNvPicPr>
            <a:picLocks noChangeAspect="1"/>
          </p:cNvPicPr>
          <p:nvPr/>
        </p:nvPicPr>
        <p:blipFill>
          <a:blip r:embed="rId3"/>
          <a:stretch>
            <a:fillRect/>
          </a:stretch>
        </p:blipFill>
        <p:spPr>
          <a:xfrm>
            <a:off x="-16375" y="3593592"/>
            <a:ext cx="4896612" cy="3264408"/>
          </a:xfrm>
          <a:prstGeom prst="rect">
            <a:avLst/>
          </a:prstGeom>
        </p:spPr>
      </p:pic>
      <p:sp>
        <p:nvSpPr>
          <p:cNvPr id="10" name="Object 2">
            <a:extLst>
              <a:ext uri="{FF2B5EF4-FFF2-40B4-BE49-F238E27FC236}">
                <a16:creationId xmlns:a16="http://schemas.microsoft.com/office/drawing/2014/main" id="{D04D2CA4-D5A6-03C9-DE0A-D71CE853F71D}"/>
              </a:ext>
            </a:extLst>
          </p:cNvPr>
          <p:cNvSpPr/>
          <p:nvPr/>
        </p:nvSpPr>
        <p:spPr>
          <a:xfrm>
            <a:off x="5389643" y="1648019"/>
            <a:ext cx="5804527" cy="516295"/>
          </a:xfrm>
          <a:prstGeom prst="rect">
            <a:avLst/>
          </a:prstGeom>
          <a:noFill/>
        </p:spPr>
        <p:txBody>
          <a:bodyPr wrap="square" lIns="0" tIns="0" rIns="0" bIns="0" rtlCol="0" anchor="t"/>
          <a:lstStyle/>
          <a:p>
            <a:endParaRPr lang="lt-LT" dirty="0"/>
          </a:p>
        </p:txBody>
      </p:sp>
    </p:spTree>
    <p:extLst>
      <p:ext uri="{BB962C8B-B14F-4D97-AF65-F5344CB8AC3E}">
        <p14:creationId xmlns:p14="http://schemas.microsoft.com/office/powerpoint/2010/main" val="321187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nodePh="1">
                                  <p:stCondLst>
                                    <p:cond delay="0"/>
                                  </p:stCondLst>
                                  <p:endCondLst>
                                    <p:cond evt="begin" delay="0">
                                      <p:tn val="15"/>
                                    </p:cond>
                                  </p:end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8EBB771-C372-F3AC-4B88-017AFD830901}"/>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15FE27B2-9133-8F60-FD3B-3E57F1F67776}"/>
              </a:ext>
            </a:extLst>
          </p:cNvPr>
          <p:cNvSpPr/>
          <p:nvPr/>
        </p:nvSpPr>
        <p:spPr>
          <a:xfrm>
            <a:off x="0"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B4081583-E445-A3D1-7544-2B1DD40126C6}"/>
              </a:ext>
            </a:extLst>
          </p:cNvPr>
          <p:cNvSpPr/>
          <p:nvPr/>
        </p:nvSpPr>
        <p:spPr>
          <a:xfrm>
            <a:off x="5307346" y="895094"/>
            <a:ext cx="5804527" cy="516295"/>
          </a:xfrm>
          <a:prstGeom prst="rect">
            <a:avLst/>
          </a:prstGeom>
          <a:noFill/>
        </p:spPr>
        <p:txBody>
          <a:bodyPr wrap="square" lIns="0" tIns="0" rIns="0" bIns="0" rtlCol="0" anchor="t"/>
          <a:lstStyle/>
          <a:p>
            <a:r>
              <a:rPr lang="en-GB" dirty="0"/>
              <a:t>1. </a:t>
            </a:r>
            <a:r>
              <a:rPr lang="en-GB" b="1" dirty="0" err="1"/>
              <a:t>Pakeisti</a:t>
            </a:r>
            <a:r>
              <a:rPr lang="en-GB" b="1" dirty="0"/>
              <a:t> V</a:t>
            </a:r>
            <a:r>
              <a:rPr lang="lt-LT" b="1" dirty="0"/>
              <a:t>PĮ 9</a:t>
            </a:r>
            <a:r>
              <a:rPr lang="en-GB" b="1" dirty="0"/>
              <a:t>7 str. </a:t>
            </a:r>
            <a:r>
              <a:rPr lang="en-GB" dirty="0"/>
              <a:t>(ir </a:t>
            </a:r>
            <a:r>
              <a:rPr lang="en-GB" dirty="0" err="1"/>
              <a:t>kitus</a:t>
            </a:r>
            <a:r>
              <a:rPr lang="en-GB" dirty="0"/>
              <a:t> vie</a:t>
            </a:r>
            <a:r>
              <a:rPr lang="lt-LT" dirty="0" err="1"/>
              <a:t>šųjų</a:t>
            </a:r>
            <a:r>
              <a:rPr lang="lt-LT" dirty="0"/>
              <a:t> pirkimų įstatymus)</a:t>
            </a:r>
            <a:r>
              <a:rPr lang="en-GB" dirty="0"/>
              <a:t>:</a:t>
            </a:r>
            <a:endParaRPr lang="lt-LT" dirty="0"/>
          </a:p>
          <a:p>
            <a:r>
              <a:rPr lang="en-GB" dirty="0"/>
              <a:t>1) </a:t>
            </a:r>
            <a:r>
              <a:rPr lang="lt-LT" dirty="0"/>
              <a:t>Suteikiant Viešųjų pirkimų tarnybai </a:t>
            </a:r>
            <a:r>
              <a:rPr lang="en-GB" dirty="0" err="1"/>
              <a:t>teis</a:t>
            </a:r>
            <a:r>
              <a:rPr lang="lt-LT" dirty="0"/>
              <a:t>ę tvirtinti </a:t>
            </a:r>
            <a:r>
              <a:rPr lang="en-GB" dirty="0" err="1"/>
              <a:t>privalom</a:t>
            </a:r>
            <a:r>
              <a:rPr lang="lt-LT" dirty="0"/>
              <a:t>ą </a:t>
            </a:r>
            <a:r>
              <a:rPr lang="en-GB" dirty="0"/>
              <a:t>A</a:t>
            </a:r>
            <a:r>
              <a:rPr lang="lt-LT" dirty="0"/>
              <a:t>prašą, išskyrus atvejus, kai perkančioji organizacija pagrindžia, kad jos pirkimų organizavimo ir vidaus kontrolės tvarkos aprašas leidžia lygiaverčiai užtikrinti Vidaus kontrolės ir vidaus audito įstatyme nurodytų vidaus kontrolės tikslų pasiekimą per visą pirkimo procesą;</a:t>
            </a:r>
            <a:endParaRPr lang="en-GB" dirty="0"/>
          </a:p>
          <a:p>
            <a:endParaRPr lang="lt-LT" dirty="0"/>
          </a:p>
          <a:p>
            <a:r>
              <a:rPr lang="en-GB" dirty="0"/>
              <a:t>2) </a:t>
            </a:r>
            <a:r>
              <a:rPr lang="lt-LT" dirty="0"/>
              <a:t>Viešųjų pirkimų tarnybai nustačius perkančiosios organizacijos pirkimų vidaus kontrolės sistemos neatitiktis viešųjų pirkimų vidaus kontrolei keliamiems tikslams, </a:t>
            </a:r>
            <a:r>
              <a:rPr lang="en-GB" dirty="0" err="1"/>
              <a:t>numatyti</a:t>
            </a:r>
            <a:r>
              <a:rPr lang="en-GB" dirty="0"/>
              <a:t>, </a:t>
            </a:r>
            <a:r>
              <a:rPr lang="en-GB" dirty="0" err="1"/>
              <a:t>kad</a:t>
            </a:r>
            <a:r>
              <a:rPr lang="en-GB" dirty="0"/>
              <a:t> </a:t>
            </a:r>
            <a:r>
              <a:rPr lang="lt-LT" dirty="0"/>
              <a:t>perkančioji organizacija privalo atlikti reikalingas vidaus kontrolės sistemos korekcijas pagal Viešųjų pirkimų tarnybos pateiktas</a:t>
            </a:r>
            <a:r>
              <a:rPr lang="en-GB" dirty="0"/>
              <a:t> </a:t>
            </a:r>
            <a:r>
              <a:rPr lang="lt-LT" dirty="0"/>
              <a:t>rekomendacijas.</a:t>
            </a:r>
            <a:endParaRPr lang="en-GB" dirty="0"/>
          </a:p>
          <a:p>
            <a:pPr marL="342900" indent="-342900">
              <a:buAutoNum type="arabicPeriod"/>
            </a:pPr>
            <a:endParaRPr lang="lt-LT" dirty="0"/>
          </a:p>
        </p:txBody>
      </p:sp>
      <p:sp>
        <p:nvSpPr>
          <p:cNvPr id="2" name="TextBox 1">
            <a:extLst>
              <a:ext uri="{FF2B5EF4-FFF2-40B4-BE49-F238E27FC236}">
                <a16:creationId xmlns:a16="http://schemas.microsoft.com/office/drawing/2014/main" id="{13C57845-1671-F2D4-9EAB-0769EA790D8F}"/>
              </a:ext>
            </a:extLst>
          </p:cNvPr>
          <p:cNvSpPr txBox="1"/>
          <p:nvPr/>
        </p:nvSpPr>
        <p:spPr>
          <a:xfrm flipH="1">
            <a:off x="541622" y="595781"/>
            <a:ext cx="3616772" cy="1631216"/>
          </a:xfrm>
          <a:prstGeom prst="rect">
            <a:avLst/>
          </a:prstGeom>
          <a:noFill/>
        </p:spPr>
        <p:txBody>
          <a:bodyPr wrap="square" rtlCol="0">
            <a:spAutoFit/>
          </a:bodyPr>
          <a:lstStyle/>
          <a:p>
            <a:r>
              <a:rPr lang="lt-LT" sz="2800" b="1" dirty="0"/>
              <a:t> #1</a:t>
            </a:r>
          </a:p>
          <a:p>
            <a:endParaRPr lang="lt-LT" sz="2400" dirty="0"/>
          </a:p>
          <a:p>
            <a:r>
              <a:rPr lang="lt-LT" sz="2400" b="1" dirty="0"/>
              <a:t>Siūlomi problemos sprendimai</a:t>
            </a:r>
          </a:p>
        </p:txBody>
      </p:sp>
      <p:pic>
        <p:nvPicPr>
          <p:cNvPr id="9" name="Picture 8" descr="Doctor pointing at x-ray scan">
            <a:extLst>
              <a:ext uri="{FF2B5EF4-FFF2-40B4-BE49-F238E27FC236}">
                <a16:creationId xmlns:a16="http://schemas.microsoft.com/office/drawing/2014/main" id="{7DA8883E-90C0-F7E0-B20C-9756B2A89010}"/>
              </a:ext>
            </a:extLst>
          </p:cNvPr>
          <p:cNvPicPr>
            <a:picLocks noChangeAspect="1"/>
          </p:cNvPicPr>
          <p:nvPr/>
        </p:nvPicPr>
        <p:blipFill>
          <a:blip r:embed="rId3"/>
          <a:stretch>
            <a:fillRect/>
          </a:stretch>
        </p:blipFill>
        <p:spPr>
          <a:xfrm>
            <a:off x="0" y="3561442"/>
            <a:ext cx="4864608" cy="3243072"/>
          </a:xfrm>
          <a:prstGeom prst="rect">
            <a:avLst/>
          </a:prstGeom>
        </p:spPr>
      </p:pic>
    </p:spTree>
    <p:extLst>
      <p:ext uri="{BB962C8B-B14F-4D97-AF65-F5344CB8AC3E}">
        <p14:creationId xmlns:p14="http://schemas.microsoft.com/office/powerpoint/2010/main" val="1276370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574" y="0"/>
            <a:ext cx="12188955" cy="1228418"/>
          </a:xfrm>
          <a:prstGeom prst="rect">
            <a:avLst/>
          </a:prstGeom>
          <a:solidFill>
            <a:srgbClr val="F1B434"/>
          </a:solidFill>
        </p:spPr>
        <p:txBody>
          <a:bodyPr/>
          <a:lstStyle/>
          <a:p>
            <a:endParaRPr lang="lt-LT" dirty="0"/>
          </a:p>
        </p:txBody>
      </p:sp>
      <p:sp>
        <p:nvSpPr>
          <p:cNvPr id="3" name="Object 2"/>
          <p:cNvSpPr/>
          <p:nvPr/>
        </p:nvSpPr>
        <p:spPr>
          <a:xfrm>
            <a:off x="476131" y="414234"/>
            <a:ext cx="12188952" cy="405604"/>
          </a:xfrm>
          <a:prstGeom prst="rect">
            <a:avLst/>
          </a:prstGeom>
          <a:noFill/>
        </p:spPr>
        <p:txBody>
          <a:bodyPr wrap="square" lIns="0" tIns="0" rIns="0" bIns="0" rtlCol="0" anchor="t"/>
          <a:lstStyle/>
          <a:p>
            <a:pPr algn="l">
              <a:lnSpc>
                <a:spcPts val="3195"/>
              </a:lnSpc>
              <a:buNone/>
            </a:pPr>
            <a:endParaRPr lang="en-US" dirty="0"/>
          </a:p>
        </p:txBody>
      </p:sp>
      <p:sp>
        <p:nvSpPr>
          <p:cNvPr id="4" name="Object 3"/>
          <p:cNvSpPr/>
          <p:nvPr/>
        </p:nvSpPr>
        <p:spPr>
          <a:xfrm>
            <a:off x="778091" y="1988710"/>
            <a:ext cx="9970064" cy="1028810"/>
          </a:xfrm>
          <a:prstGeom prst="rect">
            <a:avLst/>
          </a:prstGeom>
          <a:noFill/>
        </p:spPr>
        <p:txBody>
          <a:bodyPr wrap="square" lIns="0" tIns="0" rIns="0" bIns="0" rtlCol="0" anchor="t"/>
          <a:lstStyle/>
          <a:p>
            <a:pPr marL="342900" indent="-342900">
              <a:buAutoNum type="arabicPeriod"/>
            </a:pPr>
            <a:r>
              <a:rPr lang="en-GB" b="1" dirty="0" err="1"/>
              <a:t>Perkan</a:t>
            </a:r>
            <a:r>
              <a:rPr lang="lt-LT" b="1" dirty="0" err="1"/>
              <a:t>čioji</a:t>
            </a:r>
            <a:r>
              <a:rPr lang="lt-LT" b="1" dirty="0"/>
              <a:t> organizacija pildo Potencialių tiekėjų, kurie išreiškia norą dalyvauti jos pirkimuose, sąrašą;</a:t>
            </a:r>
          </a:p>
          <a:p>
            <a:endParaRPr lang="lt-LT" b="1" dirty="0"/>
          </a:p>
          <a:p>
            <a:r>
              <a:rPr lang="en-GB" b="1" dirty="0"/>
              <a:t>2. </a:t>
            </a:r>
            <a:r>
              <a:rPr lang="lt-LT" b="1" dirty="0"/>
              <a:t>Į sąrašą įtraukiami tik šiuos kriterijus atitinkantys tiekėjai:</a:t>
            </a:r>
          </a:p>
          <a:p>
            <a:pPr marL="342900" indent="-342900">
              <a:buAutoNum type="arabicParenR"/>
            </a:pPr>
            <a:r>
              <a:rPr lang="lt-LT" dirty="0"/>
              <a:t>tiekėjas yra siūlomų prekių augintojas /gamintojas (arba oficialus gamintojo atstovas), savo jėgomis teikia siūlomas paslaugas arba atlieka siūlomus darbus</a:t>
            </a:r>
            <a:r>
              <a:rPr lang="lt-LT" i="1" dirty="0"/>
              <a:t>; </a:t>
            </a:r>
          </a:p>
          <a:p>
            <a:endParaRPr lang="en-GB" i="1" dirty="0"/>
          </a:p>
          <a:p>
            <a:r>
              <a:rPr lang="lt-LT" dirty="0"/>
              <a:t>2) tiekėjas turi leidimus, licencijas ar kitus privalomus dokumentus siūlomoms prekėms, paslaugoms ar darbams parduoti; </a:t>
            </a:r>
          </a:p>
          <a:p>
            <a:endParaRPr lang="en-GB" dirty="0"/>
          </a:p>
          <a:p>
            <a:r>
              <a:rPr lang="lt-LT" dirty="0"/>
              <a:t>3) tiekėjo pajėgumai, kuriuos galima patikrinti viešai, nekelia abejonių dėl jo galimybės tinkamai vykdyti įsipareigojimus laimėjimo atveju (</a:t>
            </a:r>
            <a:r>
              <a:rPr lang="lt-LT" i="1" dirty="0"/>
              <a:t>darbuotojų skaičius, finansai ir kt. viešai prieinama informacija</a:t>
            </a:r>
            <a:r>
              <a:rPr lang="lt-LT" dirty="0"/>
              <a:t>); </a:t>
            </a:r>
          </a:p>
          <a:p>
            <a:endParaRPr lang="en-GB" dirty="0"/>
          </a:p>
          <a:p>
            <a:r>
              <a:rPr lang="lt-LT" dirty="0"/>
              <a:t>4) tiekėjas pagal viešai skelbiamus duomenis yra patikimas (</a:t>
            </a:r>
            <a:r>
              <a:rPr lang="lt-LT" i="1" dirty="0"/>
              <a:t>patikrinami: Melagingą informaciją pateikusių tiekėjų sąrašas; Nepatikimų tiekėjų sąrašas; nacionalinės duomenų bazės dėl sumokėtų mokesčių ir t.t.</a:t>
            </a:r>
            <a:r>
              <a:rPr lang="lt-LT" dirty="0"/>
              <a:t>). </a:t>
            </a:r>
            <a:endParaRPr lang="lt-LT" b="1" dirty="0"/>
          </a:p>
          <a:p>
            <a:endParaRPr lang="lt-LT" b="1" dirty="0"/>
          </a:p>
        </p:txBody>
      </p:sp>
      <p:sp>
        <p:nvSpPr>
          <p:cNvPr id="5" name="TextBox 4">
            <a:extLst>
              <a:ext uri="{FF2B5EF4-FFF2-40B4-BE49-F238E27FC236}">
                <a16:creationId xmlns:a16="http://schemas.microsoft.com/office/drawing/2014/main" id="{696D00B7-53F0-D5BE-4B55-D9974C335F94}"/>
              </a:ext>
            </a:extLst>
          </p:cNvPr>
          <p:cNvSpPr txBox="1"/>
          <p:nvPr/>
        </p:nvSpPr>
        <p:spPr>
          <a:xfrm>
            <a:off x="584462" y="321821"/>
            <a:ext cx="10357323" cy="461665"/>
          </a:xfrm>
          <a:prstGeom prst="rect">
            <a:avLst/>
          </a:prstGeom>
          <a:noFill/>
        </p:spPr>
        <p:txBody>
          <a:bodyPr wrap="none" rtlCol="0">
            <a:spAutoFit/>
          </a:bodyPr>
          <a:lstStyle/>
          <a:p>
            <a:r>
              <a:rPr lang="lt-LT" sz="2400" b="1" dirty="0"/>
              <a:t>Objektyvios tiekėjų atrankos į neskelbiamus pirkimus užtikrinimas</a:t>
            </a:r>
            <a:r>
              <a:rPr lang="en-GB" sz="2400" b="1" dirty="0"/>
              <a:t> (1)</a:t>
            </a:r>
            <a:endParaRPr lang="en-US" sz="2400" b="1" dirty="0"/>
          </a:p>
        </p:txBody>
      </p:sp>
      <p:sp>
        <p:nvSpPr>
          <p:cNvPr id="9" name="TextBox 8">
            <a:extLst>
              <a:ext uri="{FF2B5EF4-FFF2-40B4-BE49-F238E27FC236}">
                <a16:creationId xmlns:a16="http://schemas.microsoft.com/office/drawing/2014/main" id="{86D7FEC4-7A49-4BC1-C1AA-988BB3D23B9A}"/>
              </a:ext>
            </a:extLst>
          </p:cNvPr>
          <p:cNvSpPr txBox="1"/>
          <p:nvPr/>
        </p:nvSpPr>
        <p:spPr>
          <a:xfrm>
            <a:off x="778091" y="1453896"/>
            <a:ext cx="9003234" cy="369332"/>
          </a:xfrm>
          <a:prstGeom prst="rect">
            <a:avLst/>
          </a:prstGeom>
          <a:noFill/>
        </p:spPr>
        <p:txBody>
          <a:bodyPr wrap="none" rtlCol="0">
            <a:spAutoFit/>
          </a:bodyPr>
          <a:lstStyle/>
          <a:p>
            <a:r>
              <a:rPr lang="en-GB" b="1" dirty="0" err="1"/>
              <a:t>Rekomenduojame</a:t>
            </a:r>
            <a:r>
              <a:rPr lang="en-GB" b="1" dirty="0"/>
              <a:t> Apra</a:t>
            </a:r>
            <a:r>
              <a:rPr lang="lt-LT" b="1" dirty="0"/>
              <a:t>še, o pakeitus VPĮ – privalomame Apraše – numatyti, kad: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A0BD5-EB7F-FC4B-48FE-6AFEAF3EB6FA}"/>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86577481-3BE6-820B-A492-D95F43F6497F}"/>
              </a:ext>
            </a:extLst>
          </p:cNvPr>
          <p:cNvSpPr/>
          <p:nvPr/>
        </p:nvSpPr>
        <p:spPr>
          <a:xfrm>
            <a:off x="-574" y="0"/>
            <a:ext cx="12188955" cy="1228418"/>
          </a:xfrm>
          <a:prstGeom prst="rect">
            <a:avLst/>
          </a:prstGeom>
          <a:solidFill>
            <a:srgbClr val="F1B434"/>
          </a:solidFill>
        </p:spPr>
        <p:txBody>
          <a:bodyPr/>
          <a:lstStyle/>
          <a:p>
            <a:endParaRPr lang="lt-LT" dirty="0"/>
          </a:p>
        </p:txBody>
      </p:sp>
      <p:sp>
        <p:nvSpPr>
          <p:cNvPr id="3" name="Object 2">
            <a:extLst>
              <a:ext uri="{FF2B5EF4-FFF2-40B4-BE49-F238E27FC236}">
                <a16:creationId xmlns:a16="http://schemas.microsoft.com/office/drawing/2014/main" id="{660C0067-63F6-B273-812E-35EB168D9843}"/>
              </a:ext>
            </a:extLst>
          </p:cNvPr>
          <p:cNvSpPr/>
          <p:nvPr/>
        </p:nvSpPr>
        <p:spPr>
          <a:xfrm>
            <a:off x="476131" y="414234"/>
            <a:ext cx="12188952" cy="405604"/>
          </a:xfrm>
          <a:prstGeom prst="rect">
            <a:avLst/>
          </a:prstGeom>
          <a:noFill/>
        </p:spPr>
        <p:txBody>
          <a:bodyPr wrap="square" lIns="0" tIns="0" rIns="0" bIns="0" rtlCol="0" anchor="t"/>
          <a:lstStyle/>
          <a:p>
            <a:pPr algn="l">
              <a:lnSpc>
                <a:spcPts val="3195"/>
              </a:lnSpc>
              <a:buNone/>
            </a:pPr>
            <a:endParaRPr lang="en-US" dirty="0"/>
          </a:p>
        </p:txBody>
      </p:sp>
      <p:sp>
        <p:nvSpPr>
          <p:cNvPr id="5" name="TextBox 4">
            <a:extLst>
              <a:ext uri="{FF2B5EF4-FFF2-40B4-BE49-F238E27FC236}">
                <a16:creationId xmlns:a16="http://schemas.microsoft.com/office/drawing/2014/main" id="{5A1B0074-B6DC-D735-64A8-E9950CD46DE3}"/>
              </a:ext>
            </a:extLst>
          </p:cNvPr>
          <p:cNvSpPr txBox="1"/>
          <p:nvPr/>
        </p:nvSpPr>
        <p:spPr>
          <a:xfrm>
            <a:off x="584462" y="321821"/>
            <a:ext cx="10357323" cy="461665"/>
          </a:xfrm>
          <a:prstGeom prst="rect">
            <a:avLst/>
          </a:prstGeom>
          <a:noFill/>
        </p:spPr>
        <p:txBody>
          <a:bodyPr wrap="none" rtlCol="0">
            <a:spAutoFit/>
          </a:bodyPr>
          <a:lstStyle/>
          <a:p>
            <a:r>
              <a:rPr lang="lt-LT" sz="2400" b="1" dirty="0"/>
              <a:t>Objektyvios tiekėjų atrankos į neskelbiamus pirkimus užtikrinimas</a:t>
            </a:r>
            <a:r>
              <a:rPr lang="en-GB" sz="2400" b="1" dirty="0"/>
              <a:t> (2)</a:t>
            </a:r>
            <a:endParaRPr lang="en-US" sz="2400" b="1" dirty="0"/>
          </a:p>
        </p:txBody>
      </p:sp>
      <p:sp>
        <p:nvSpPr>
          <p:cNvPr id="26" name="Rectangle 19">
            <a:extLst>
              <a:ext uri="{FF2B5EF4-FFF2-40B4-BE49-F238E27FC236}">
                <a16:creationId xmlns:a16="http://schemas.microsoft.com/office/drawing/2014/main" id="{9C1B1616-8B82-8BD9-E33C-F3CD2AF3FD6A}"/>
              </a:ext>
            </a:extLst>
          </p:cNvPr>
          <p:cNvSpPr>
            <a:spLocks noChangeArrowheads="1"/>
          </p:cNvSpPr>
          <p:nvPr/>
        </p:nvSpPr>
        <p:spPr bwMode="auto">
          <a:xfrm>
            <a:off x="730766" y="1389300"/>
            <a:ext cx="974407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lt-LT" b="1" dirty="0"/>
              <a:t>3. Kai </a:t>
            </a:r>
            <a:r>
              <a:rPr lang="en-GB" altLang="lt-LT" b="1" dirty="0" err="1"/>
              <a:t>atliekamas</a:t>
            </a:r>
            <a:r>
              <a:rPr lang="en-GB" altLang="lt-LT" b="1" dirty="0"/>
              <a:t> </a:t>
            </a:r>
            <a:r>
              <a:rPr lang="en-GB" altLang="lt-LT" b="1" dirty="0" err="1"/>
              <a:t>neskelbiamas</a:t>
            </a:r>
            <a:r>
              <a:rPr lang="en-GB" altLang="lt-LT" b="1" dirty="0"/>
              <a:t> </a:t>
            </a:r>
            <a:r>
              <a:rPr lang="en-GB" altLang="lt-LT" b="1" dirty="0" err="1"/>
              <a:t>pirkimas</a:t>
            </a:r>
            <a:r>
              <a:rPr lang="en-GB" altLang="lt-LT" b="1" dirty="0"/>
              <a:t> ir </a:t>
            </a:r>
            <a:r>
              <a:rPr lang="en-GB" altLang="lt-LT" b="1" dirty="0" err="1"/>
              <a:t>sutarties</a:t>
            </a:r>
            <a:r>
              <a:rPr lang="en-GB" altLang="lt-LT" b="1" dirty="0"/>
              <a:t> vert</a:t>
            </a:r>
            <a:r>
              <a:rPr lang="lt-LT" altLang="lt-LT" b="1" dirty="0"/>
              <a:t>ė didesnė nei </a:t>
            </a:r>
            <a:r>
              <a:rPr lang="en-GB" altLang="lt-LT" b="1" dirty="0"/>
              <a:t>5000 </a:t>
            </a:r>
            <a:r>
              <a:rPr lang="en-GB" altLang="lt-LT" b="1" dirty="0" err="1"/>
              <a:t>Eur</a:t>
            </a:r>
            <a:r>
              <a:rPr lang="en-GB" altLang="lt-LT" b="1" dirty="0"/>
              <a:t> be PVM</a:t>
            </a:r>
            <a:r>
              <a:rPr lang="lt-LT" altLang="lt-LT" b="1" dirty="0"/>
              <a:t>, perkančioji organizacija</a:t>
            </a:r>
            <a:r>
              <a:rPr lang="en-GB" altLang="lt-LT" b="1" dirty="0"/>
              <a:t>:</a:t>
            </a:r>
            <a:endParaRPr lang="lt-LT" altLang="lt-LT" b="1"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lt-LT" b="1" dirty="0"/>
          </a:p>
          <a:p>
            <a:pPr marL="342900" marR="0" lvl="0" indent="-342900" algn="l" defTabSz="914400" rtl="0" eaLnBrk="0" fontAlgn="base" latinLnBrk="0" hangingPunct="0">
              <a:lnSpc>
                <a:spcPct val="100000"/>
              </a:lnSpc>
              <a:spcBef>
                <a:spcPct val="0"/>
              </a:spcBef>
              <a:spcAft>
                <a:spcPct val="0"/>
              </a:spcAft>
              <a:buClrTx/>
              <a:buSzTx/>
              <a:buFontTx/>
              <a:buAutoNum type="arabicParenR"/>
              <a:tabLst/>
            </a:pPr>
            <a:r>
              <a:rPr lang="en-GB" altLang="lt-LT" dirty="0"/>
              <a:t>į </a:t>
            </a:r>
            <a:r>
              <a:rPr lang="en-GB" altLang="lt-LT" dirty="0" err="1"/>
              <a:t>pirkimą</a:t>
            </a:r>
            <a:r>
              <a:rPr lang="en-GB" altLang="lt-LT" dirty="0"/>
              <a:t> </a:t>
            </a:r>
            <a:r>
              <a:rPr lang="en-GB" altLang="lt-LT" dirty="0" err="1"/>
              <a:t>kviečia</a:t>
            </a:r>
            <a:r>
              <a:rPr lang="en-GB" altLang="lt-LT" dirty="0"/>
              <a:t> ne </a:t>
            </a:r>
            <a:r>
              <a:rPr lang="en-GB" altLang="lt-LT" dirty="0" err="1"/>
              <a:t>mažiau</a:t>
            </a:r>
            <a:r>
              <a:rPr lang="en-GB" altLang="lt-LT" dirty="0"/>
              <a:t> </a:t>
            </a:r>
            <a:r>
              <a:rPr lang="en-GB" altLang="lt-LT" dirty="0" err="1"/>
              <a:t>kaip</a:t>
            </a:r>
            <a:r>
              <a:rPr lang="en-GB" altLang="lt-LT" dirty="0"/>
              <a:t> 5 (</a:t>
            </a:r>
            <a:r>
              <a:rPr lang="en-GB" altLang="lt-LT" dirty="0" err="1"/>
              <a:t>penkis</a:t>
            </a:r>
            <a:r>
              <a:rPr lang="en-GB" altLang="lt-LT" dirty="0"/>
              <a:t>) </a:t>
            </a:r>
            <a:r>
              <a:rPr lang="en-GB" altLang="lt-LT" dirty="0" err="1"/>
              <a:t>tiekėjus</a:t>
            </a:r>
            <a:r>
              <a:rPr lang="en-GB" altLang="lt-LT" dirty="0"/>
              <a:t> (kai </a:t>
            </a:r>
            <a:r>
              <a:rPr lang="en-GB" altLang="lt-LT" dirty="0" err="1"/>
              <a:t>įvertinus</a:t>
            </a:r>
            <a:r>
              <a:rPr lang="en-GB" altLang="lt-LT" dirty="0"/>
              <a:t> </a:t>
            </a:r>
            <a:r>
              <a:rPr lang="en-GB" altLang="lt-LT" dirty="0" err="1"/>
              <a:t>pirkimo</a:t>
            </a:r>
            <a:r>
              <a:rPr lang="en-GB" altLang="lt-LT" dirty="0"/>
              <a:t> </a:t>
            </a:r>
            <a:r>
              <a:rPr lang="en-GB" altLang="lt-LT" dirty="0" err="1"/>
              <a:t>ypatumus</a:t>
            </a:r>
            <a:r>
              <a:rPr lang="en-GB" altLang="lt-LT" dirty="0"/>
              <a:t> </a:t>
            </a:r>
            <a:r>
              <a:rPr lang="en-GB" altLang="lt-LT" dirty="0" err="1"/>
              <a:t>gali</a:t>
            </a:r>
            <a:r>
              <a:rPr lang="en-GB" altLang="lt-LT" dirty="0"/>
              <a:t> </a:t>
            </a:r>
            <a:r>
              <a:rPr lang="en-GB" altLang="lt-LT" dirty="0" err="1"/>
              <a:t>būti</a:t>
            </a:r>
            <a:r>
              <a:rPr lang="en-GB" altLang="lt-LT" dirty="0"/>
              <a:t> </a:t>
            </a:r>
            <a:r>
              <a:rPr lang="en-GB" altLang="lt-LT" dirty="0" err="1"/>
              <a:t>kreipiamasi</a:t>
            </a:r>
            <a:r>
              <a:rPr lang="en-GB" altLang="lt-LT" dirty="0"/>
              <a:t> į </a:t>
            </a:r>
            <a:r>
              <a:rPr lang="en-GB" altLang="lt-LT" dirty="0" err="1"/>
              <a:t>kelis</a:t>
            </a:r>
            <a:r>
              <a:rPr lang="en-GB" altLang="lt-LT" dirty="0"/>
              <a:t> </a:t>
            </a:r>
            <a:r>
              <a:rPr lang="en-GB" altLang="lt-LT" dirty="0" err="1"/>
              <a:t>tiekėjus</a:t>
            </a:r>
            <a:r>
              <a:rPr lang="en-GB" altLang="lt-LT" dirty="0"/>
              <a:t>), </a:t>
            </a:r>
            <a:r>
              <a:rPr lang="en-GB" altLang="lt-LT" dirty="0" err="1"/>
              <a:t>iš</a:t>
            </a:r>
            <a:r>
              <a:rPr lang="en-GB" altLang="lt-LT" dirty="0"/>
              <a:t> </a:t>
            </a:r>
            <a:r>
              <a:rPr lang="en-GB" altLang="lt-LT" dirty="0" err="1"/>
              <a:t>jų</a:t>
            </a:r>
            <a:r>
              <a:rPr lang="en-GB" altLang="lt-LT" dirty="0"/>
              <a:t> – bent 3 (tris) </a:t>
            </a:r>
            <a:r>
              <a:rPr lang="en-GB" altLang="lt-LT" dirty="0" err="1"/>
              <a:t>tiekėjus</a:t>
            </a:r>
            <a:r>
              <a:rPr lang="en-GB" altLang="lt-LT" dirty="0"/>
              <a:t>, </a:t>
            </a:r>
            <a:r>
              <a:rPr lang="en-GB" altLang="lt-LT" dirty="0" err="1"/>
              <a:t>esančius</a:t>
            </a:r>
            <a:r>
              <a:rPr lang="en-GB" altLang="lt-LT" dirty="0"/>
              <a:t> </a:t>
            </a:r>
            <a:r>
              <a:rPr lang="en-GB" altLang="lt-LT" dirty="0" err="1"/>
              <a:t>Potencialių</a:t>
            </a:r>
            <a:r>
              <a:rPr lang="en-GB" altLang="lt-LT" dirty="0"/>
              <a:t> </a:t>
            </a:r>
            <a:r>
              <a:rPr lang="en-GB" altLang="lt-LT" dirty="0" err="1"/>
              <a:t>tiekėjų</a:t>
            </a:r>
            <a:r>
              <a:rPr lang="en-GB" altLang="lt-LT" dirty="0"/>
              <a:t> </a:t>
            </a:r>
            <a:r>
              <a:rPr lang="en-GB" altLang="lt-LT" dirty="0" err="1"/>
              <a:t>sąraše</a:t>
            </a:r>
            <a:r>
              <a:rPr lang="en-GB" altLang="lt-LT" dirty="0"/>
              <a:t> (</a:t>
            </a:r>
            <a:r>
              <a:rPr lang="en-GB" altLang="lt-LT" dirty="0" err="1"/>
              <a:t>jei</a:t>
            </a:r>
            <a:r>
              <a:rPr lang="en-GB" altLang="lt-LT" dirty="0"/>
              <a:t> </a:t>
            </a:r>
            <a:r>
              <a:rPr lang="en-GB" altLang="lt-LT" dirty="0" err="1"/>
              <a:t>šiame</a:t>
            </a:r>
            <a:r>
              <a:rPr lang="en-GB" altLang="lt-LT" dirty="0"/>
              <a:t> </a:t>
            </a:r>
            <a:r>
              <a:rPr lang="en-GB" altLang="lt-LT" dirty="0" err="1"/>
              <a:t>sąraše</a:t>
            </a:r>
            <a:r>
              <a:rPr lang="en-GB" altLang="lt-LT" dirty="0"/>
              <a:t> </a:t>
            </a:r>
            <a:r>
              <a:rPr lang="en-GB" altLang="lt-LT" dirty="0" err="1"/>
              <a:t>yra</a:t>
            </a:r>
            <a:r>
              <a:rPr lang="en-GB" altLang="lt-LT" dirty="0"/>
              <a:t> </a:t>
            </a:r>
            <a:r>
              <a:rPr lang="en-GB" altLang="lt-LT" dirty="0" err="1"/>
              <a:t>tiekėjų</a:t>
            </a:r>
            <a:r>
              <a:rPr lang="en-GB" altLang="lt-LT" dirty="0"/>
              <a:t>, </a:t>
            </a:r>
            <a:r>
              <a:rPr lang="en-GB" altLang="lt-LT" dirty="0" err="1"/>
              <a:t>galinčių</a:t>
            </a:r>
            <a:r>
              <a:rPr lang="en-GB" altLang="lt-LT" dirty="0"/>
              <a:t> </a:t>
            </a:r>
            <a:r>
              <a:rPr lang="en-GB" altLang="lt-LT" dirty="0" err="1"/>
              <a:t>pasiūlyti</a:t>
            </a:r>
            <a:r>
              <a:rPr lang="en-GB" altLang="lt-LT" dirty="0"/>
              <a:t> </a:t>
            </a:r>
            <a:r>
              <a:rPr lang="en-GB" altLang="lt-LT" dirty="0" err="1"/>
              <a:t>pirkimo</a:t>
            </a:r>
            <a:r>
              <a:rPr lang="en-GB" altLang="lt-LT" dirty="0"/>
              <a:t> </a:t>
            </a:r>
            <a:r>
              <a:rPr lang="en-GB" altLang="lt-LT" dirty="0" err="1"/>
              <a:t>objektą</a:t>
            </a:r>
            <a:r>
              <a:rPr lang="en-GB" altLang="lt-LT" dirty="0"/>
              <a:t>);</a:t>
            </a:r>
            <a:endParaRPr lang="lt-LT" altLang="lt-LT" dirty="0"/>
          </a:p>
          <a:p>
            <a:pPr marL="342900" marR="0" lvl="0" indent="-342900" algn="l" defTabSz="914400" rtl="0" eaLnBrk="0" fontAlgn="base" latinLnBrk="0" hangingPunct="0">
              <a:lnSpc>
                <a:spcPct val="100000"/>
              </a:lnSpc>
              <a:spcBef>
                <a:spcPct val="0"/>
              </a:spcBef>
              <a:spcAft>
                <a:spcPct val="0"/>
              </a:spcAft>
              <a:buClrTx/>
              <a:buSzTx/>
              <a:buFontTx/>
              <a:buAutoNum type="arabicParenR"/>
              <a:tabLst/>
            </a:pPr>
            <a:endParaRPr lang="lt-LT" altLang="lt-LT" dirty="0"/>
          </a:p>
          <a:p>
            <a:pPr marL="342900" marR="0" lvl="0" indent="-342900" algn="l" defTabSz="914400" rtl="0" eaLnBrk="0" fontAlgn="base" latinLnBrk="0" hangingPunct="0">
              <a:lnSpc>
                <a:spcPct val="100000"/>
              </a:lnSpc>
              <a:spcBef>
                <a:spcPct val="0"/>
              </a:spcBef>
              <a:spcAft>
                <a:spcPct val="0"/>
              </a:spcAft>
              <a:buClrTx/>
              <a:buSzTx/>
              <a:buFontTx/>
              <a:buAutoNum type="arabicParenR"/>
              <a:tabLst/>
            </a:pPr>
            <a:r>
              <a:rPr lang="lt-LT" altLang="lt-LT" dirty="0"/>
              <a:t>j</a:t>
            </a:r>
            <a:r>
              <a:rPr lang="en-GB" altLang="lt-LT" dirty="0" err="1"/>
              <a:t>ei</a:t>
            </a:r>
            <a:r>
              <a:rPr lang="en-GB" altLang="lt-LT" dirty="0"/>
              <a:t> </a:t>
            </a:r>
            <a:r>
              <a:rPr lang="en-GB" altLang="lt-LT" dirty="0" err="1"/>
              <a:t>Potencialių</a:t>
            </a:r>
            <a:r>
              <a:rPr lang="en-GB" altLang="lt-LT" dirty="0"/>
              <a:t> pirkimų </a:t>
            </a:r>
            <a:r>
              <a:rPr lang="en-GB" altLang="lt-LT" dirty="0" err="1"/>
              <a:t>tiekėjų</a:t>
            </a:r>
            <a:r>
              <a:rPr lang="en-GB" altLang="lt-LT" dirty="0"/>
              <a:t> </a:t>
            </a:r>
            <a:r>
              <a:rPr lang="en-GB" altLang="lt-LT" dirty="0" err="1"/>
              <a:t>sąraše</a:t>
            </a:r>
            <a:r>
              <a:rPr lang="en-GB" altLang="lt-LT" dirty="0"/>
              <a:t> </a:t>
            </a:r>
            <a:r>
              <a:rPr lang="en-GB" altLang="lt-LT" dirty="0" err="1"/>
              <a:t>yra</a:t>
            </a:r>
            <a:r>
              <a:rPr lang="en-GB" altLang="lt-LT" dirty="0"/>
              <a:t> </a:t>
            </a:r>
            <a:r>
              <a:rPr lang="en-GB" altLang="lt-LT" dirty="0" err="1"/>
              <a:t>daugiau</a:t>
            </a:r>
            <a:r>
              <a:rPr lang="en-GB" altLang="lt-LT" dirty="0"/>
              <a:t> </a:t>
            </a:r>
            <a:r>
              <a:rPr lang="en-GB" altLang="lt-LT" dirty="0" err="1"/>
              <a:t>nei</a:t>
            </a:r>
            <a:r>
              <a:rPr lang="en-GB" altLang="lt-LT" dirty="0"/>
              <a:t> 3 (tris) </a:t>
            </a:r>
            <a:r>
              <a:rPr lang="en-GB" altLang="lt-LT" dirty="0" err="1"/>
              <a:t>tiekėjai</a:t>
            </a:r>
            <a:r>
              <a:rPr lang="en-GB" altLang="lt-LT" dirty="0"/>
              <a:t>, </a:t>
            </a:r>
            <a:r>
              <a:rPr lang="en-GB" altLang="lt-LT" dirty="0" err="1"/>
              <a:t>vykdant</a:t>
            </a:r>
            <a:r>
              <a:rPr lang="en-GB" altLang="lt-LT" dirty="0"/>
              <a:t> </a:t>
            </a:r>
            <a:r>
              <a:rPr lang="en-GB" altLang="lt-LT" dirty="0" err="1"/>
              <a:t>atskirus</a:t>
            </a:r>
            <a:r>
              <a:rPr lang="en-GB" altLang="lt-LT" dirty="0"/>
              <a:t> </a:t>
            </a:r>
            <a:r>
              <a:rPr lang="en-GB" altLang="lt-LT" dirty="0" err="1"/>
              <a:t>pirkimus</a:t>
            </a:r>
            <a:r>
              <a:rPr lang="en-GB" altLang="lt-LT" dirty="0"/>
              <a:t>, </a:t>
            </a:r>
            <a:r>
              <a:rPr lang="en-GB" altLang="lt-LT" dirty="0" err="1"/>
              <a:t>jie</a:t>
            </a:r>
            <a:r>
              <a:rPr lang="en-GB" altLang="lt-LT" dirty="0"/>
              <a:t> </a:t>
            </a:r>
            <a:r>
              <a:rPr lang="en-GB" altLang="lt-LT" dirty="0" err="1"/>
              <a:t>rotuojami</a:t>
            </a:r>
            <a:r>
              <a:rPr lang="en-GB" altLang="lt-LT" dirty="0"/>
              <a:t> </a:t>
            </a:r>
            <a:r>
              <a:rPr lang="en-GB" altLang="lt-LT" dirty="0" err="1"/>
              <a:t>Potencialių</a:t>
            </a:r>
            <a:r>
              <a:rPr lang="en-GB" altLang="lt-LT" dirty="0"/>
              <a:t> </a:t>
            </a:r>
            <a:r>
              <a:rPr lang="en-GB" altLang="lt-LT" dirty="0" err="1"/>
              <a:t>tiekėjų</a:t>
            </a:r>
            <a:r>
              <a:rPr lang="en-GB" altLang="lt-LT" dirty="0"/>
              <a:t> </a:t>
            </a:r>
            <a:r>
              <a:rPr lang="en-GB" altLang="lt-LT" dirty="0" err="1"/>
              <a:t>sąrašo</a:t>
            </a:r>
            <a:r>
              <a:rPr lang="en-GB" altLang="lt-LT" dirty="0"/>
              <a:t> </a:t>
            </a:r>
            <a:r>
              <a:rPr lang="en-GB" altLang="lt-LT" dirty="0" err="1"/>
              <a:t>registre</a:t>
            </a:r>
            <a:r>
              <a:rPr lang="en-GB" altLang="lt-LT" dirty="0"/>
              <a:t> </a:t>
            </a:r>
            <a:r>
              <a:rPr lang="en-GB" altLang="lt-LT" dirty="0" err="1"/>
              <a:t>nurodytu</a:t>
            </a:r>
            <a:r>
              <a:rPr lang="en-GB" altLang="lt-LT" dirty="0"/>
              <a:t> </a:t>
            </a:r>
            <a:r>
              <a:rPr lang="en-GB" altLang="lt-LT" dirty="0" err="1"/>
              <a:t>eiliškumu</a:t>
            </a:r>
            <a:r>
              <a:rPr lang="lt-LT" altLang="lt-LT" dirty="0"/>
              <a:t>;</a:t>
            </a:r>
            <a:r>
              <a:rPr lang="en-GB" altLang="lt-LT" dirty="0"/>
              <a:t> </a:t>
            </a:r>
            <a:endParaRPr lang="lt-LT" altLang="lt-LT" dirty="0"/>
          </a:p>
          <a:p>
            <a:pPr marL="342900" marR="0" lvl="0" indent="-342900" algn="l" defTabSz="914400" rtl="0" eaLnBrk="0" fontAlgn="base" latinLnBrk="0" hangingPunct="0">
              <a:lnSpc>
                <a:spcPct val="100000"/>
              </a:lnSpc>
              <a:spcBef>
                <a:spcPct val="0"/>
              </a:spcBef>
              <a:spcAft>
                <a:spcPct val="0"/>
              </a:spcAft>
              <a:buClrTx/>
              <a:buSzTx/>
              <a:buFontTx/>
              <a:buAutoNum type="arabicParenR"/>
              <a:tabLst/>
            </a:pPr>
            <a:endParaRPr lang="lt-LT" altLang="lt-LT" dirty="0"/>
          </a:p>
          <a:p>
            <a:pPr marL="342900" marR="0" lvl="0" indent="-342900" algn="l" defTabSz="914400" rtl="0" eaLnBrk="0" fontAlgn="base" latinLnBrk="0" hangingPunct="0">
              <a:lnSpc>
                <a:spcPct val="100000"/>
              </a:lnSpc>
              <a:spcBef>
                <a:spcPct val="0"/>
              </a:spcBef>
              <a:spcAft>
                <a:spcPct val="0"/>
              </a:spcAft>
              <a:buClrTx/>
              <a:buSzTx/>
              <a:buFontTx/>
              <a:buAutoNum type="arabicParenR"/>
              <a:tabLst/>
            </a:pPr>
            <a:r>
              <a:rPr lang="lt-LT" altLang="lt-LT" dirty="0"/>
              <a:t>k</a:t>
            </a:r>
            <a:r>
              <a:rPr lang="en-GB" altLang="lt-LT" dirty="0" err="1"/>
              <a:t>iti</a:t>
            </a:r>
            <a:r>
              <a:rPr lang="en-GB" altLang="lt-LT" dirty="0"/>
              <a:t> </a:t>
            </a:r>
            <a:r>
              <a:rPr lang="en-GB" altLang="lt-LT" dirty="0" err="1"/>
              <a:t>kviečiami</a:t>
            </a:r>
            <a:r>
              <a:rPr lang="en-GB" altLang="lt-LT" dirty="0"/>
              <a:t> </a:t>
            </a:r>
            <a:r>
              <a:rPr lang="en-GB" altLang="lt-LT" dirty="0" err="1"/>
              <a:t>tiekėjai</a:t>
            </a:r>
            <a:r>
              <a:rPr lang="en-GB" altLang="lt-LT" dirty="0"/>
              <a:t> </a:t>
            </a:r>
            <a:r>
              <a:rPr lang="en-GB" altLang="lt-LT" dirty="0" err="1"/>
              <a:t>privalo</a:t>
            </a:r>
            <a:r>
              <a:rPr lang="en-GB" altLang="lt-LT" dirty="0"/>
              <a:t> </a:t>
            </a:r>
            <a:r>
              <a:rPr lang="en-GB" altLang="lt-LT" dirty="0" err="1"/>
              <a:t>atitikti</a:t>
            </a:r>
            <a:r>
              <a:rPr lang="en-GB" altLang="lt-LT" dirty="0"/>
              <a:t> </a:t>
            </a:r>
            <a:r>
              <a:rPr lang="en-GB" altLang="lt-LT" dirty="0" err="1"/>
              <a:t>anks</a:t>
            </a:r>
            <a:r>
              <a:rPr lang="lt-LT" altLang="lt-LT" dirty="0" err="1"/>
              <a:t>čiau</a:t>
            </a:r>
            <a:r>
              <a:rPr lang="lt-LT" altLang="lt-LT" dirty="0"/>
              <a:t> </a:t>
            </a:r>
            <a:r>
              <a:rPr lang="en-GB" altLang="lt-LT" dirty="0"/>
              <a:t>nu</a:t>
            </a:r>
            <a:r>
              <a:rPr lang="lt-LT" altLang="lt-LT" dirty="0"/>
              <a:t>rodytus</a:t>
            </a:r>
            <a:r>
              <a:rPr lang="en-GB" altLang="lt-LT" dirty="0"/>
              <a:t> </a:t>
            </a:r>
            <a:r>
              <a:rPr lang="en-GB" altLang="lt-LT" dirty="0" err="1"/>
              <a:t>kriterijus</a:t>
            </a:r>
            <a:r>
              <a:rPr lang="en-GB" altLang="lt-LT" dirty="0"/>
              <a:t>, </a:t>
            </a:r>
            <a:r>
              <a:rPr lang="en-GB" altLang="lt-LT" dirty="0" err="1"/>
              <a:t>i</a:t>
            </a:r>
            <a:r>
              <a:rPr lang="lt-LT" altLang="lt-LT" dirty="0" err="1"/>
              <a:t>šskyrus</a:t>
            </a:r>
            <a:r>
              <a:rPr lang="lt-LT" altLang="lt-LT" dirty="0"/>
              <a:t> atvejus</a:t>
            </a:r>
            <a:r>
              <a:rPr lang="en-GB" altLang="lt-LT" dirty="0"/>
              <a:t> kai </a:t>
            </a:r>
            <a:r>
              <a:rPr lang="en-GB" altLang="lt-LT" dirty="0" err="1"/>
              <a:t>būtina</a:t>
            </a:r>
            <a:r>
              <a:rPr lang="en-GB" altLang="lt-LT" dirty="0"/>
              <a:t> </a:t>
            </a:r>
            <a:r>
              <a:rPr lang="en-GB" altLang="lt-LT" dirty="0" err="1"/>
              <a:t>užtikrinti</a:t>
            </a:r>
            <a:r>
              <a:rPr lang="en-GB" altLang="lt-LT" dirty="0"/>
              <a:t> </a:t>
            </a:r>
            <a:r>
              <a:rPr lang="en-GB" altLang="lt-LT" dirty="0" err="1"/>
              <a:t>viešojo</a:t>
            </a:r>
            <a:r>
              <a:rPr lang="en-GB" altLang="lt-LT" dirty="0"/>
              <a:t> </a:t>
            </a:r>
            <a:r>
              <a:rPr lang="en-GB" altLang="lt-LT" dirty="0" err="1"/>
              <a:t>intereso</a:t>
            </a:r>
            <a:r>
              <a:rPr lang="en-GB" altLang="lt-LT" dirty="0"/>
              <a:t> </a:t>
            </a:r>
            <a:r>
              <a:rPr lang="en-GB" altLang="lt-LT" dirty="0" err="1"/>
              <a:t>apsaugą</a:t>
            </a:r>
            <a:r>
              <a:rPr lang="en-GB" altLang="lt-LT" dirty="0"/>
              <a:t>, </a:t>
            </a:r>
            <a:r>
              <a:rPr lang="en-GB" altLang="lt-LT" dirty="0" err="1"/>
              <a:t>nėra</a:t>
            </a:r>
            <a:r>
              <a:rPr lang="en-GB" altLang="lt-LT" dirty="0"/>
              <a:t> </a:t>
            </a:r>
            <a:r>
              <a:rPr lang="en-GB" altLang="lt-LT" dirty="0" err="1"/>
              <a:t>kitų</a:t>
            </a:r>
            <a:r>
              <a:rPr lang="en-GB" altLang="lt-LT" dirty="0"/>
              <a:t> </a:t>
            </a:r>
            <a:r>
              <a:rPr lang="en-GB" altLang="lt-LT" dirty="0" err="1"/>
              <a:t>alternatyvų</a:t>
            </a:r>
            <a:r>
              <a:rPr lang="en-GB" altLang="lt-LT" dirty="0"/>
              <a:t> </a:t>
            </a:r>
            <a:r>
              <a:rPr lang="en-GB" altLang="lt-LT" dirty="0" err="1"/>
              <a:t>arba</a:t>
            </a:r>
            <a:r>
              <a:rPr lang="en-GB" altLang="lt-LT" dirty="0"/>
              <a:t> </a:t>
            </a:r>
            <a:r>
              <a:rPr lang="en-GB" altLang="lt-LT" dirty="0" err="1"/>
              <a:t>kitu</a:t>
            </a:r>
            <a:r>
              <a:rPr lang="en-GB" altLang="lt-LT" dirty="0"/>
              <a:t> </a:t>
            </a:r>
            <a:r>
              <a:rPr lang="en-GB" altLang="lt-LT" dirty="0" err="1"/>
              <a:t>atveju</a:t>
            </a:r>
            <a:r>
              <a:rPr lang="en-GB" altLang="lt-LT" dirty="0"/>
              <a:t> </a:t>
            </a:r>
            <a:r>
              <a:rPr lang="en-GB" altLang="lt-LT" dirty="0" err="1"/>
              <a:t>nebus</a:t>
            </a:r>
            <a:r>
              <a:rPr lang="en-GB" altLang="lt-LT" dirty="0"/>
              <a:t> </a:t>
            </a:r>
            <a:r>
              <a:rPr lang="en-GB" altLang="lt-LT" dirty="0" err="1"/>
              <a:t>pasiekti</a:t>
            </a:r>
            <a:r>
              <a:rPr lang="lt-LT" altLang="lt-LT" dirty="0"/>
              <a:t> </a:t>
            </a:r>
            <a:r>
              <a:rPr lang="en-GB" altLang="lt-LT" dirty="0" err="1"/>
              <a:t>nustatyti</a:t>
            </a:r>
            <a:r>
              <a:rPr lang="en-GB" altLang="lt-LT" dirty="0"/>
              <a:t> pirkimų </a:t>
            </a:r>
            <a:r>
              <a:rPr lang="en-GB" altLang="lt-LT" dirty="0" err="1"/>
              <a:t>tikslai</a:t>
            </a:r>
            <a:r>
              <a:rPr lang="lt-LT" altLang="lt-LT" dirty="0"/>
              <a:t>.</a:t>
            </a:r>
            <a:endParaRPr lang="en-GB" altLang="lt-LT" dirty="0"/>
          </a:p>
        </p:txBody>
      </p:sp>
    </p:spTree>
    <p:extLst>
      <p:ext uri="{BB962C8B-B14F-4D97-AF65-F5344CB8AC3E}">
        <p14:creationId xmlns:p14="http://schemas.microsoft.com/office/powerpoint/2010/main" val="2427238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155E15B-A423-DF6C-8895-112A8411E93A}"/>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9D3AB44C-2477-9199-414F-9549CD75DE7F}"/>
              </a:ext>
            </a:extLst>
          </p:cNvPr>
          <p:cNvSpPr/>
          <p:nvPr/>
        </p:nvSpPr>
        <p:spPr>
          <a:xfrm>
            <a:off x="0" y="0"/>
            <a:ext cx="5297714"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4706D88C-D020-7150-9F84-6348DA45D9B0}"/>
              </a:ext>
            </a:extLst>
          </p:cNvPr>
          <p:cNvSpPr/>
          <p:nvPr/>
        </p:nvSpPr>
        <p:spPr>
          <a:xfrm>
            <a:off x="5733535" y="580767"/>
            <a:ext cx="5844746" cy="5869459"/>
          </a:xfrm>
          <a:prstGeom prst="rect">
            <a:avLst/>
          </a:prstGeom>
          <a:noFill/>
        </p:spPr>
        <p:txBody>
          <a:bodyPr wrap="square" lIns="0" tIns="0" rIns="0" bIns="0" rtlCol="0" anchor="t"/>
          <a:lstStyle/>
          <a:p>
            <a:pPr marL="342900" indent="-342900">
              <a:buAutoNum type="arabicPeriod"/>
            </a:pPr>
            <a:r>
              <a:rPr lang="lt-LT" dirty="0"/>
              <a:t>Viešųjų pirkimų tarnyba, atlikdama tikrinimus viešųjų pirkimų srityje, pažeidimus konstatuoja juridiniam asmeniui – perkančiajai organizacijai. </a:t>
            </a:r>
          </a:p>
          <a:p>
            <a:pPr marL="342900" indent="-342900">
              <a:buAutoNum type="arabicPeriod"/>
            </a:pPr>
            <a:endParaRPr lang="lt-LT" dirty="0"/>
          </a:p>
          <a:p>
            <a:pPr marL="342900" indent="-342900">
              <a:buAutoNum type="arabicPeriod"/>
            </a:pPr>
            <a:r>
              <a:rPr lang="lt-LT" dirty="0"/>
              <a:t>Atlikusi tikrinimą, Viešųjų pirkimų tarnyba suformuoja rekomendacijas ir (arba) įpareigojimus perkančiajai organizacijai, kuriuos perkančioji organizacija ne visada sutinka vykdyti arba tinkamai įgyvendinti. </a:t>
            </a:r>
          </a:p>
          <a:p>
            <a:pPr marL="342900" indent="-342900">
              <a:buAutoNum type="arabicPeriod"/>
            </a:pPr>
            <a:endParaRPr lang="lt-LT" dirty="0"/>
          </a:p>
          <a:p>
            <a:pPr marL="342900" indent="-342900">
              <a:buAutoNum type="arabicPeriod"/>
            </a:pPr>
            <a:r>
              <a:rPr lang="lt-LT" dirty="0"/>
              <a:t>Pagal Administracinių nusižengimų kodeksą administracinės atsakomybės subjektu yra tik fizinis asmuo, dėl to, jokių realių poveikio priemonių perkančiųjų organizacijų atžvilgiu šiuo metu Viešųjų pirkimų tarnyba panaudoti negali, o tai sukuria nebaudžiamumo jausmą.</a:t>
            </a:r>
          </a:p>
          <a:p>
            <a:pPr marL="342900" indent="-342900">
              <a:buAutoNum type="arabicPeriod"/>
            </a:pPr>
            <a:endParaRPr lang="lt-LT" dirty="0"/>
          </a:p>
          <a:p>
            <a:pPr marL="342900" indent="-342900">
              <a:buAutoNum type="arabicPeriod"/>
            </a:pPr>
            <a:endParaRPr lang="lt-LT" dirty="0"/>
          </a:p>
          <a:p>
            <a:pPr marL="342900" indent="-342900">
              <a:buAutoNum type="arabicPeriod"/>
            </a:pPr>
            <a:endParaRPr lang="lt-LT" dirty="0"/>
          </a:p>
          <a:p>
            <a:pPr marL="342900" indent="-342900">
              <a:buAutoNum type="arabicPeriod"/>
            </a:pPr>
            <a:endParaRPr lang="lt-LT" dirty="0"/>
          </a:p>
          <a:p>
            <a:endParaRPr lang="lt-LT" dirty="0"/>
          </a:p>
        </p:txBody>
      </p:sp>
      <p:sp>
        <p:nvSpPr>
          <p:cNvPr id="2" name="TextBox 1">
            <a:extLst>
              <a:ext uri="{FF2B5EF4-FFF2-40B4-BE49-F238E27FC236}">
                <a16:creationId xmlns:a16="http://schemas.microsoft.com/office/drawing/2014/main" id="{2DD94EB8-D266-EBA0-14C5-D0C5889274C4}"/>
              </a:ext>
            </a:extLst>
          </p:cNvPr>
          <p:cNvSpPr txBox="1"/>
          <p:nvPr/>
        </p:nvSpPr>
        <p:spPr>
          <a:xfrm flipH="1">
            <a:off x="239007" y="163321"/>
            <a:ext cx="4942592" cy="5262979"/>
          </a:xfrm>
          <a:prstGeom prst="rect">
            <a:avLst/>
          </a:prstGeom>
          <a:noFill/>
        </p:spPr>
        <p:txBody>
          <a:bodyPr wrap="square" rtlCol="0">
            <a:spAutoFit/>
          </a:bodyPr>
          <a:lstStyle/>
          <a:p>
            <a:r>
              <a:rPr lang="lt-LT" sz="2800" b="1" dirty="0"/>
              <a:t> #2 problema</a:t>
            </a:r>
          </a:p>
          <a:p>
            <a:endParaRPr lang="lt-LT" sz="2800" b="1" dirty="0"/>
          </a:p>
          <a:p>
            <a:r>
              <a:rPr lang="lt-LT" sz="2800" b="1" dirty="0"/>
              <a:t>Viešųjų pirkimų tarnyba neturi įgaliojimų perkančiajai organizacijai, įvykdžiusiai viešųjų pirkimų įstatymų pažeidimus ir/ arba nevykdančiai Viešųjų pirkimų tarnybos pateiktų įpareigojimų ar rekomendacijų, skirti kokias nors sankcijas</a:t>
            </a:r>
            <a:endParaRPr lang="lt-LT" b="1" dirty="0"/>
          </a:p>
        </p:txBody>
      </p:sp>
    </p:spTree>
    <p:extLst>
      <p:ext uri="{BB962C8B-B14F-4D97-AF65-F5344CB8AC3E}">
        <p14:creationId xmlns:p14="http://schemas.microsoft.com/office/powerpoint/2010/main" val="142468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87F75F1-1BF4-D055-EEB5-D03DAAE2D172}"/>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9B3AFC41-C9F3-9287-3041-7BEE7D4604E1}"/>
              </a:ext>
            </a:extLst>
          </p:cNvPr>
          <p:cNvSpPr/>
          <p:nvPr/>
        </p:nvSpPr>
        <p:spPr>
          <a:xfrm>
            <a:off x="0"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B624A17F-7AD0-EEF5-7554-726E3A42760F}"/>
              </a:ext>
            </a:extLst>
          </p:cNvPr>
          <p:cNvSpPr/>
          <p:nvPr/>
        </p:nvSpPr>
        <p:spPr>
          <a:xfrm>
            <a:off x="5152768" y="778475"/>
            <a:ext cx="6672648" cy="5325763"/>
          </a:xfrm>
          <a:prstGeom prst="rect">
            <a:avLst/>
          </a:prstGeom>
          <a:noFill/>
        </p:spPr>
        <p:txBody>
          <a:bodyPr wrap="square" lIns="0" tIns="0" rIns="0" bIns="0" rtlCol="0" anchor="t"/>
          <a:lstStyle/>
          <a:p>
            <a:pPr marL="342900" indent="-342900">
              <a:buAutoNum type="arabicPeriod"/>
            </a:pPr>
            <a:r>
              <a:rPr lang="lt-LT" dirty="0"/>
              <a:t>Alternatyvių sankcijų taikymas perkančiosioms organizacijoms yra laiko sąnaudų reikalaujantis procesas, todėl, kad jas gali pritaikyti </a:t>
            </a:r>
            <a:r>
              <a:rPr lang="lt-LT" b="1" dirty="0"/>
              <a:t>tik teismas</a:t>
            </a:r>
            <a:r>
              <a:rPr lang="lt-LT" dirty="0"/>
              <a:t>. </a:t>
            </a:r>
          </a:p>
          <a:p>
            <a:pPr marL="342900" indent="-342900">
              <a:buAutoNum type="arabicPeriod"/>
            </a:pPr>
            <a:endParaRPr lang="lt-LT" altLang="lt-LT" dirty="0"/>
          </a:p>
          <a:p>
            <a:pPr marL="342900" indent="-342900">
              <a:buFontTx/>
              <a:buAutoNum type="arabicPeriod"/>
            </a:pPr>
            <a:r>
              <a:rPr lang="lt-LT" dirty="0"/>
              <a:t>Viešųjų pirkimų tarnyba neturi teisėtų priemonių kaip spręsti, kad sistemingi, besikartojantys, ignoruojami viešųjų pirkimų įstatymų pažeidimai nesikartotų, perkančiosios organizacijos elgtųsi atsakingai. </a:t>
            </a:r>
          </a:p>
          <a:p>
            <a:pPr marL="342900" indent="-342900">
              <a:buFontTx/>
              <a:buAutoNum type="arabicPeriod"/>
            </a:pPr>
            <a:endParaRPr lang="lt-LT" altLang="lt-LT" dirty="0"/>
          </a:p>
          <a:p>
            <a:pPr marL="342900" indent="-342900">
              <a:buFontTx/>
              <a:buAutoNum type="arabicPeriod"/>
            </a:pPr>
            <a:r>
              <a:rPr lang="lt-LT" altLang="lt-LT" dirty="0"/>
              <a:t>Administracinės atsakomybės taikymo subjektu pagal ANK yra fizinis asmuo, o ne juridinis asmuo  - perkančioji organizacija, todėl perkančioji organizacija nepatiria jokių neigiamų pasekmių dėl konstatuotų viešųjų pirkimų pažeidimų.</a:t>
            </a:r>
          </a:p>
          <a:p>
            <a:pPr marL="342900" indent="-342900">
              <a:buFontTx/>
              <a:buAutoNum type="arabicPeriod"/>
            </a:pPr>
            <a:endParaRPr lang="lt-LT" dirty="0"/>
          </a:p>
          <a:p>
            <a:pPr marL="342900" indent="-342900">
              <a:buFontTx/>
              <a:buAutoNum type="arabicPeriod"/>
            </a:pPr>
            <a:r>
              <a:rPr lang="lt-LT" dirty="0"/>
              <a:t>Administracinės atsakomybės pritaikymas fiziniam asmeniui nereiškia, kad perkančioji organizacija ateityje nedarys tų pačių viešųjų pirkimų pažeidimų.</a:t>
            </a:r>
          </a:p>
          <a:p>
            <a:endParaRPr lang="lt-LT" altLang="lt-LT" dirty="0"/>
          </a:p>
        </p:txBody>
      </p:sp>
      <p:sp>
        <p:nvSpPr>
          <p:cNvPr id="2" name="TextBox 1">
            <a:extLst>
              <a:ext uri="{FF2B5EF4-FFF2-40B4-BE49-F238E27FC236}">
                <a16:creationId xmlns:a16="http://schemas.microsoft.com/office/drawing/2014/main" id="{B7F1B750-EEDB-70EB-C19C-ED3E3B785F1C}"/>
              </a:ext>
            </a:extLst>
          </p:cNvPr>
          <p:cNvSpPr txBox="1"/>
          <p:nvPr/>
        </p:nvSpPr>
        <p:spPr>
          <a:xfrm flipH="1">
            <a:off x="623918" y="1157115"/>
            <a:ext cx="3616772" cy="1384995"/>
          </a:xfrm>
          <a:prstGeom prst="rect">
            <a:avLst/>
          </a:prstGeom>
          <a:noFill/>
        </p:spPr>
        <p:txBody>
          <a:bodyPr wrap="square" rtlCol="0">
            <a:spAutoFit/>
          </a:bodyPr>
          <a:lstStyle/>
          <a:p>
            <a:r>
              <a:rPr lang="lt-LT" sz="2800" b="1" dirty="0"/>
              <a:t>#2</a:t>
            </a:r>
          </a:p>
          <a:p>
            <a:endParaRPr lang="lt-LT" sz="2800" b="1" dirty="0"/>
          </a:p>
          <a:p>
            <a:r>
              <a:rPr lang="lt-LT" sz="2800" b="1" dirty="0"/>
              <a:t>Pastebimi trūkumai</a:t>
            </a:r>
          </a:p>
        </p:txBody>
      </p:sp>
      <p:sp>
        <p:nvSpPr>
          <p:cNvPr id="4" name="TextBox 3">
            <a:extLst>
              <a:ext uri="{FF2B5EF4-FFF2-40B4-BE49-F238E27FC236}">
                <a16:creationId xmlns:a16="http://schemas.microsoft.com/office/drawing/2014/main" id="{16EE92E0-4208-2A53-0673-E68D08071925}"/>
              </a:ext>
            </a:extLst>
          </p:cNvPr>
          <p:cNvSpPr txBox="1"/>
          <p:nvPr/>
        </p:nvSpPr>
        <p:spPr>
          <a:xfrm>
            <a:off x="5295374" y="525349"/>
            <a:ext cx="184731" cy="523220"/>
          </a:xfrm>
          <a:prstGeom prst="rect">
            <a:avLst/>
          </a:prstGeom>
          <a:noFill/>
        </p:spPr>
        <p:txBody>
          <a:bodyPr wrap="none" rtlCol="0">
            <a:spAutoFit/>
          </a:bodyPr>
          <a:lstStyle/>
          <a:p>
            <a:endParaRPr lang="lt-LT" sz="2800" b="1" dirty="0"/>
          </a:p>
        </p:txBody>
      </p:sp>
      <p:pic>
        <p:nvPicPr>
          <p:cNvPr id="9" name="Picture 8" descr="Close up of pages of an open book in a bright studio">
            <a:extLst>
              <a:ext uri="{FF2B5EF4-FFF2-40B4-BE49-F238E27FC236}">
                <a16:creationId xmlns:a16="http://schemas.microsoft.com/office/drawing/2014/main" id="{16CD0F85-372A-CBEE-1192-5C91C8CE5B2D}"/>
              </a:ext>
            </a:extLst>
          </p:cNvPr>
          <p:cNvPicPr>
            <a:picLocks noChangeAspect="1"/>
          </p:cNvPicPr>
          <p:nvPr/>
        </p:nvPicPr>
        <p:blipFill>
          <a:blip r:embed="rId3"/>
          <a:stretch>
            <a:fillRect/>
          </a:stretch>
        </p:blipFill>
        <p:spPr>
          <a:xfrm>
            <a:off x="-16375" y="3593592"/>
            <a:ext cx="4896612" cy="3264408"/>
          </a:xfrm>
          <a:prstGeom prst="rect">
            <a:avLst/>
          </a:prstGeom>
        </p:spPr>
      </p:pic>
      <p:sp>
        <p:nvSpPr>
          <p:cNvPr id="10" name="Object 2">
            <a:extLst>
              <a:ext uri="{FF2B5EF4-FFF2-40B4-BE49-F238E27FC236}">
                <a16:creationId xmlns:a16="http://schemas.microsoft.com/office/drawing/2014/main" id="{36E1A62A-4836-59E6-18CF-AFFA69133962}"/>
              </a:ext>
            </a:extLst>
          </p:cNvPr>
          <p:cNvSpPr/>
          <p:nvPr/>
        </p:nvSpPr>
        <p:spPr>
          <a:xfrm>
            <a:off x="5389643" y="1648019"/>
            <a:ext cx="5804527" cy="516295"/>
          </a:xfrm>
          <a:prstGeom prst="rect">
            <a:avLst/>
          </a:prstGeom>
          <a:noFill/>
        </p:spPr>
        <p:txBody>
          <a:bodyPr wrap="square" lIns="0" tIns="0" rIns="0" bIns="0" rtlCol="0" anchor="t"/>
          <a:lstStyle/>
          <a:p>
            <a:endParaRPr lang="lt-LT" dirty="0"/>
          </a:p>
        </p:txBody>
      </p:sp>
    </p:spTree>
    <p:extLst>
      <p:ext uri="{BB962C8B-B14F-4D97-AF65-F5344CB8AC3E}">
        <p14:creationId xmlns:p14="http://schemas.microsoft.com/office/powerpoint/2010/main" val="4253350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nodePh="1">
                                  <p:stCondLst>
                                    <p:cond delay="0"/>
                                  </p:stCondLst>
                                  <p:endCondLst>
                                    <p:cond evt="begin" delay="0">
                                      <p:tn val="15"/>
                                    </p:cond>
                                  </p:end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91CE0DE-6E77-6493-F82E-E62ED6372EEF}"/>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19334250-0301-6389-26C4-3A5B2F462B9B}"/>
              </a:ext>
            </a:extLst>
          </p:cNvPr>
          <p:cNvSpPr/>
          <p:nvPr/>
        </p:nvSpPr>
        <p:spPr>
          <a:xfrm>
            <a:off x="-193152"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9554FE7D-6CE2-DD17-D5A1-EB195309A10F}"/>
              </a:ext>
            </a:extLst>
          </p:cNvPr>
          <p:cNvSpPr/>
          <p:nvPr/>
        </p:nvSpPr>
        <p:spPr>
          <a:xfrm>
            <a:off x="4946754" y="299803"/>
            <a:ext cx="6865494" cy="6558197"/>
          </a:xfrm>
          <a:prstGeom prst="rect">
            <a:avLst/>
          </a:prstGeom>
          <a:noFill/>
        </p:spPr>
        <p:txBody>
          <a:bodyPr wrap="square" lIns="0" tIns="0" rIns="0" bIns="0" rtlCol="0" anchor="t"/>
          <a:lstStyle/>
          <a:p>
            <a:endParaRPr lang="lt-LT" altLang="lt-LT" dirty="0"/>
          </a:p>
          <a:p>
            <a:r>
              <a:rPr lang="lt-LT" dirty="0"/>
              <a:t>5. Lietuvos teismų jurisprudencija, suformuota administracinių nusižengimų bylose dėl viešųjų pirkimų pažeidimų, aiškiai suponuoja, kad fizinis asmuo yra silpnesnioji pusė, todėl teisminiuose ginčuose dažnai pritaikomas ANK 16 straipsnis, reglamentuojantis būtinąjį reikalingumą, kurio sąvoka teismų praktikoje aiškinama plečiamai. </a:t>
            </a:r>
          </a:p>
          <a:p>
            <a:endParaRPr lang="lt-LT" dirty="0"/>
          </a:p>
          <a:p>
            <a:r>
              <a:rPr lang="lt-LT" dirty="0"/>
              <a:t>6. Administracinės nuobaudos skyrimas pagal ANK arba alternatyvių sankcijų dėl nustatytų pažeidimų reikalauja papildomo proceso – atitinkamos bylos nagrinėjimo.</a:t>
            </a:r>
          </a:p>
          <a:p>
            <a:endParaRPr lang="lt-LT" dirty="0"/>
          </a:p>
          <a:p>
            <a:r>
              <a:rPr lang="lt-LT" dirty="0"/>
              <a:t>7. Esama situacija nesudaro galimybės Viešųjų pirkimų tarnybai, nustačius viešųjų pirkimų įstatymų pažeidimus, laiku ir efektyviai, mažiausiomis sąnaudomis taikyti poveikio priemones perkančiosioms organizacijoms. </a:t>
            </a:r>
          </a:p>
          <a:p>
            <a:r>
              <a:rPr lang="lt-LT" dirty="0"/>
              <a:t> </a:t>
            </a:r>
          </a:p>
          <a:p>
            <a:endParaRPr lang="en-GB" dirty="0"/>
          </a:p>
        </p:txBody>
      </p:sp>
      <p:sp>
        <p:nvSpPr>
          <p:cNvPr id="2" name="TextBox 1">
            <a:extLst>
              <a:ext uri="{FF2B5EF4-FFF2-40B4-BE49-F238E27FC236}">
                <a16:creationId xmlns:a16="http://schemas.microsoft.com/office/drawing/2014/main" id="{E94A2F11-2FA3-9AD9-3573-E5CA801FB266}"/>
              </a:ext>
            </a:extLst>
          </p:cNvPr>
          <p:cNvSpPr txBox="1"/>
          <p:nvPr/>
        </p:nvSpPr>
        <p:spPr>
          <a:xfrm flipH="1">
            <a:off x="623918" y="1157115"/>
            <a:ext cx="3616772" cy="1384995"/>
          </a:xfrm>
          <a:prstGeom prst="rect">
            <a:avLst/>
          </a:prstGeom>
          <a:noFill/>
        </p:spPr>
        <p:txBody>
          <a:bodyPr wrap="square" rtlCol="0">
            <a:spAutoFit/>
          </a:bodyPr>
          <a:lstStyle/>
          <a:p>
            <a:r>
              <a:rPr lang="lt-LT" sz="2800" b="1" dirty="0"/>
              <a:t>#</a:t>
            </a:r>
            <a:r>
              <a:rPr lang="en-US" sz="2800" b="1" dirty="0"/>
              <a:t>2</a:t>
            </a:r>
            <a:endParaRPr lang="lt-LT" sz="2800" b="1" dirty="0"/>
          </a:p>
          <a:p>
            <a:endParaRPr lang="lt-LT" sz="2800" b="1" dirty="0"/>
          </a:p>
          <a:p>
            <a:r>
              <a:rPr lang="lt-LT" sz="2800" b="1" dirty="0"/>
              <a:t>Pastebimi trūkumai</a:t>
            </a:r>
          </a:p>
        </p:txBody>
      </p:sp>
      <p:pic>
        <p:nvPicPr>
          <p:cNvPr id="9" name="Picture 8" descr="Close up of pages of an open book in a bright studio">
            <a:extLst>
              <a:ext uri="{FF2B5EF4-FFF2-40B4-BE49-F238E27FC236}">
                <a16:creationId xmlns:a16="http://schemas.microsoft.com/office/drawing/2014/main" id="{69B19055-2940-46C0-A87F-F275343D6F8C}"/>
              </a:ext>
            </a:extLst>
          </p:cNvPr>
          <p:cNvPicPr>
            <a:picLocks noChangeAspect="1"/>
          </p:cNvPicPr>
          <p:nvPr/>
        </p:nvPicPr>
        <p:blipFill>
          <a:blip r:embed="rId3"/>
          <a:stretch>
            <a:fillRect/>
          </a:stretch>
        </p:blipFill>
        <p:spPr>
          <a:xfrm>
            <a:off x="-225156" y="3593592"/>
            <a:ext cx="4896612" cy="3264408"/>
          </a:xfrm>
          <a:prstGeom prst="rect">
            <a:avLst/>
          </a:prstGeom>
        </p:spPr>
      </p:pic>
      <p:sp>
        <p:nvSpPr>
          <p:cNvPr id="10" name="Object 2">
            <a:extLst>
              <a:ext uri="{FF2B5EF4-FFF2-40B4-BE49-F238E27FC236}">
                <a16:creationId xmlns:a16="http://schemas.microsoft.com/office/drawing/2014/main" id="{5C295AFE-28FB-79E1-0560-FE0A9124BD21}"/>
              </a:ext>
            </a:extLst>
          </p:cNvPr>
          <p:cNvSpPr/>
          <p:nvPr/>
        </p:nvSpPr>
        <p:spPr>
          <a:xfrm>
            <a:off x="5389643" y="1648019"/>
            <a:ext cx="5804527" cy="516295"/>
          </a:xfrm>
          <a:prstGeom prst="rect">
            <a:avLst/>
          </a:prstGeom>
          <a:noFill/>
        </p:spPr>
        <p:txBody>
          <a:bodyPr wrap="square" lIns="0" tIns="0" rIns="0" bIns="0" rtlCol="0" anchor="t"/>
          <a:lstStyle/>
          <a:p>
            <a:endParaRPr lang="lt-LT" dirty="0"/>
          </a:p>
        </p:txBody>
      </p:sp>
    </p:spTree>
    <p:extLst>
      <p:ext uri="{BB962C8B-B14F-4D97-AF65-F5344CB8AC3E}">
        <p14:creationId xmlns:p14="http://schemas.microsoft.com/office/powerpoint/2010/main" val="413760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50D124A1-FA53-69D9-3F09-8036B0F31579}"/>
            </a:ext>
          </a:extLst>
        </p:cNvPr>
        <p:cNvGrpSpPr/>
        <p:nvPr/>
      </p:nvGrpSpPr>
      <p:grpSpPr>
        <a:xfrm>
          <a:off x="0" y="0"/>
          <a:ext cx="0" cy="0"/>
          <a:chOff x="0" y="0"/>
          <a:chExt cx="0" cy="0"/>
        </a:xfrm>
      </p:grpSpPr>
      <p:sp>
        <p:nvSpPr>
          <p:cNvPr id="5" name="Object 1">
            <a:extLst>
              <a:ext uri="{FF2B5EF4-FFF2-40B4-BE49-F238E27FC236}">
                <a16:creationId xmlns:a16="http://schemas.microsoft.com/office/drawing/2014/main" id="{8540596D-5F5C-27CF-9F57-90D0224CA8C1}"/>
              </a:ext>
            </a:extLst>
          </p:cNvPr>
          <p:cNvSpPr/>
          <p:nvPr/>
        </p:nvSpPr>
        <p:spPr>
          <a:xfrm>
            <a:off x="0" y="0"/>
            <a:ext cx="4864608" cy="6858000"/>
          </a:xfrm>
          <a:prstGeom prst="rect">
            <a:avLst/>
          </a:prstGeom>
          <a:solidFill>
            <a:srgbClr val="F1B434"/>
          </a:solidFill>
        </p:spPr>
        <p:txBody>
          <a:bodyPr/>
          <a:lstStyle/>
          <a:p>
            <a:endParaRPr lang="lt-LT" sz="1400" dirty="0"/>
          </a:p>
        </p:txBody>
      </p:sp>
      <p:sp>
        <p:nvSpPr>
          <p:cNvPr id="3" name="Object 2">
            <a:extLst>
              <a:ext uri="{FF2B5EF4-FFF2-40B4-BE49-F238E27FC236}">
                <a16:creationId xmlns:a16="http://schemas.microsoft.com/office/drawing/2014/main" id="{2848C305-4EC9-89C0-128C-BB4828B74EEE}"/>
              </a:ext>
            </a:extLst>
          </p:cNvPr>
          <p:cNvSpPr/>
          <p:nvPr/>
        </p:nvSpPr>
        <p:spPr>
          <a:xfrm>
            <a:off x="5307346" y="595782"/>
            <a:ext cx="5804527" cy="815608"/>
          </a:xfrm>
          <a:prstGeom prst="rect">
            <a:avLst/>
          </a:prstGeom>
          <a:noFill/>
        </p:spPr>
        <p:txBody>
          <a:bodyPr wrap="square" lIns="0" tIns="0" rIns="0" bIns="0" rtlCol="0" anchor="t"/>
          <a:lstStyle/>
          <a:p>
            <a:pPr marL="342900" indent="-342900">
              <a:buFontTx/>
              <a:buAutoNum type="arabicPeriod"/>
            </a:pPr>
            <a:r>
              <a:rPr lang="en-GB" b="1" dirty="0" err="1"/>
              <a:t>Pakeisti</a:t>
            </a:r>
            <a:r>
              <a:rPr lang="en-GB" b="1" dirty="0"/>
              <a:t> V</a:t>
            </a:r>
            <a:r>
              <a:rPr lang="lt-LT" b="1" dirty="0"/>
              <a:t>PĮ 95</a:t>
            </a:r>
            <a:r>
              <a:rPr lang="en-GB" b="1" dirty="0"/>
              <a:t> str.</a:t>
            </a:r>
            <a:r>
              <a:rPr lang="lt-LT" b="1" dirty="0"/>
              <a:t> ir papildyti jį 95</a:t>
            </a:r>
            <a:r>
              <a:rPr lang="lt-LT" b="1" baseline="30000" dirty="0"/>
              <a:t>1</a:t>
            </a:r>
            <a:r>
              <a:rPr lang="en-GB" b="1" dirty="0"/>
              <a:t> </a:t>
            </a:r>
            <a:r>
              <a:rPr lang="lt-LT" b="1" dirty="0"/>
              <a:t>str.</a:t>
            </a:r>
            <a:r>
              <a:rPr lang="en-GB" dirty="0"/>
              <a:t>(</a:t>
            </a:r>
            <a:r>
              <a:rPr lang="lt-LT" dirty="0"/>
              <a:t>atitinkamai kitų</a:t>
            </a:r>
            <a:r>
              <a:rPr lang="en-GB" dirty="0"/>
              <a:t> vie</a:t>
            </a:r>
            <a:r>
              <a:rPr lang="lt-LT" dirty="0" err="1"/>
              <a:t>šuosius</a:t>
            </a:r>
            <a:r>
              <a:rPr lang="lt-LT" dirty="0"/>
              <a:t> pirkimus reglamentuojančių įstatymų pakeitimai) </a:t>
            </a:r>
            <a:r>
              <a:rPr lang="en-GB" dirty="0"/>
              <a:t>:</a:t>
            </a:r>
            <a:endParaRPr lang="lt-LT" dirty="0"/>
          </a:p>
          <a:p>
            <a:endParaRPr lang="lt-LT" dirty="0"/>
          </a:p>
          <a:p>
            <a:r>
              <a:rPr lang="en-GB" dirty="0"/>
              <a:t>1) </a:t>
            </a:r>
            <a:r>
              <a:rPr lang="lt-LT" dirty="0"/>
              <a:t>Suteikiant Viešųjų pirkimų tarnybai </a:t>
            </a:r>
            <a:r>
              <a:rPr lang="en-GB" dirty="0" err="1"/>
              <a:t>teis</a:t>
            </a:r>
            <a:r>
              <a:rPr lang="lt-LT" dirty="0"/>
              <a:t>ę, nustačius viešųjų pirkimų įstatymų ir su jų įgyvendinimu susijusių teisės aktų pažeidimus ir vadovaujantis teisingumo, protingumo ir proporcingumo kriterijais, skirti juridiniam asmeniui veiksmingas ir atgrasomas pinigines baudas.</a:t>
            </a:r>
          </a:p>
          <a:p>
            <a:endParaRPr lang="lt-LT" dirty="0"/>
          </a:p>
          <a:p>
            <a:r>
              <a:rPr lang="en-GB" dirty="0"/>
              <a:t>2) </a:t>
            </a:r>
            <a:r>
              <a:rPr lang="lt-LT" dirty="0"/>
              <a:t>Siūloma juridiniam asmeniui skirti piniginę baudą iki 0,5 procento juridinio asmens metinio biudžeto einamaisiais metais, bet ne daugiau kaip šešiasdešimt tūkstančių eurų (</a:t>
            </a:r>
            <a:r>
              <a:rPr lang="lt-LT" i="1" dirty="0"/>
              <a:t>pagal analogiją baudos dydis „iki 0,5 procento“ yra įtvirtintas ir Konkurencijos įstatymo 36 straipsnio 7 dalyje bei Asmens duomenų teisinės apsaugos įstatymo 33 straipsnio 1 dalyje</a:t>
            </a:r>
            <a:r>
              <a:rPr lang="lt-LT" dirty="0"/>
              <a:t>).</a:t>
            </a:r>
          </a:p>
        </p:txBody>
      </p:sp>
      <p:sp>
        <p:nvSpPr>
          <p:cNvPr id="2" name="TextBox 1">
            <a:extLst>
              <a:ext uri="{FF2B5EF4-FFF2-40B4-BE49-F238E27FC236}">
                <a16:creationId xmlns:a16="http://schemas.microsoft.com/office/drawing/2014/main" id="{25C45604-11C6-C178-5A44-7E070D160448}"/>
              </a:ext>
            </a:extLst>
          </p:cNvPr>
          <p:cNvSpPr txBox="1"/>
          <p:nvPr/>
        </p:nvSpPr>
        <p:spPr>
          <a:xfrm flipH="1">
            <a:off x="541622" y="595781"/>
            <a:ext cx="3616772" cy="1631216"/>
          </a:xfrm>
          <a:prstGeom prst="rect">
            <a:avLst/>
          </a:prstGeom>
          <a:noFill/>
        </p:spPr>
        <p:txBody>
          <a:bodyPr wrap="square" rtlCol="0">
            <a:spAutoFit/>
          </a:bodyPr>
          <a:lstStyle/>
          <a:p>
            <a:r>
              <a:rPr lang="lt-LT" sz="2800" b="1" dirty="0"/>
              <a:t> #</a:t>
            </a:r>
            <a:r>
              <a:rPr lang="en-US" sz="2800" b="1" dirty="0"/>
              <a:t>2</a:t>
            </a:r>
            <a:endParaRPr lang="lt-LT" sz="2800" b="1" dirty="0"/>
          </a:p>
          <a:p>
            <a:endParaRPr lang="lt-LT" sz="2400" dirty="0"/>
          </a:p>
          <a:p>
            <a:r>
              <a:rPr lang="lt-LT" sz="2400" b="1" dirty="0"/>
              <a:t>Siūlomi problemos sprendimai</a:t>
            </a:r>
          </a:p>
        </p:txBody>
      </p:sp>
      <p:pic>
        <p:nvPicPr>
          <p:cNvPr id="9" name="Picture 8" descr="Doctor pointing at x-ray scan">
            <a:extLst>
              <a:ext uri="{FF2B5EF4-FFF2-40B4-BE49-F238E27FC236}">
                <a16:creationId xmlns:a16="http://schemas.microsoft.com/office/drawing/2014/main" id="{9575C796-3E5B-66C6-1995-DBAB8D6841A0}"/>
              </a:ext>
            </a:extLst>
          </p:cNvPr>
          <p:cNvPicPr>
            <a:picLocks noChangeAspect="1"/>
          </p:cNvPicPr>
          <p:nvPr/>
        </p:nvPicPr>
        <p:blipFill>
          <a:blip r:embed="rId3"/>
          <a:stretch>
            <a:fillRect/>
          </a:stretch>
        </p:blipFill>
        <p:spPr>
          <a:xfrm>
            <a:off x="0" y="3561442"/>
            <a:ext cx="4864608" cy="3243072"/>
          </a:xfrm>
          <a:prstGeom prst="rect">
            <a:avLst/>
          </a:prstGeom>
        </p:spPr>
      </p:pic>
    </p:spTree>
    <p:extLst>
      <p:ext uri="{BB962C8B-B14F-4D97-AF65-F5344CB8AC3E}">
        <p14:creationId xmlns:p14="http://schemas.microsoft.com/office/powerpoint/2010/main" val="150512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7D33F-5CA7-E1E3-90E8-239728EFF63A}"/>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7EA26116-C830-9717-2BD6-3D565D363E41}"/>
              </a:ext>
            </a:extLst>
          </p:cNvPr>
          <p:cNvSpPr/>
          <p:nvPr/>
        </p:nvSpPr>
        <p:spPr>
          <a:xfrm>
            <a:off x="-574" y="0"/>
            <a:ext cx="12188955" cy="1228418"/>
          </a:xfrm>
          <a:prstGeom prst="rect">
            <a:avLst/>
          </a:prstGeom>
          <a:solidFill>
            <a:srgbClr val="F1B434"/>
          </a:solidFill>
        </p:spPr>
        <p:txBody>
          <a:bodyPr/>
          <a:lstStyle/>
          <a:p>
            <a:endParaRPr lang="lt-LT" dirty="0"/>
          </a:p>
        </p:txBody>
      </p:sp>
      <p:sp>
        <p:nvSpPr>
          <p:cNvPr id="3" name="Object 2">
            <a:extLst>
              <a:ext uri="{FF2B5EF4-FFF2-40B4-BE49-F238E27FC236}">
                <a16:creationId xmlns:a16="http://schemas.microsoft.com/office/drawing/2014/main" id="{79B2E4AB-F65F-4FDF-4740-9550CE11D0BF}"/>
              </a:ext>
            </a:extLst>
          </p:cNvPr>
          <p:cNvSpPr/>
          <p:nvPr/>
        </p:nvSpPr>
        <p:spPr>
          <a:xfrm>
            <a:off x="476131" y="414234"/>
            <a:ext cx="12188952" cy="405604"/>
          </a:xfrm>
          <a:prstGeom prst="rect">
            <a:avLst/>
          </a:prstGeom>
          <a:noFill/>
        </p:spPr>
        <p:txBody>
          <a:bodyPr wrap="square" lIns="0" tIns="0" rIns="0" bIns="0" rtlCol="0" anchor="t"/>
          <a:lstStyle/>
          <a:p>
            <a:pPr algn="l">
              <a:lnSpc>
                <a:spcPts val="3195"/>
              </a:lnSpc>
              <a:buNone/>
            </a:pPr>
            <a:endParaRPr lang="en-US" dirty="0"/>
          </a:p>
        </p:txBody>
      </p:sp>
      <p:sp>
        <p:nvSpPr>
          <p:cNvPr id="5" name="TextBox 4">
            <a:extLst>
              <a:ext uri="{FF2B5EF4-FFF2-40B4-BE49-F238E27FC236}">
                <a16:creationId xmlns:a16="http://schemas.microsoft.com/office/drawing/2014/main" id="{91A8B382-8379-7B64-C123-B21137BB798B}"/>
              </a:ext>
            </a:extLst>
          </p:cNvPr>
          <p:cNvSpPr txBox="1"/>
          <p:nvPr/>
        </p:nvSpPr>
        <p:spPr>
          <a:xfrm>
            <a:off x="584462" y="321821"/>
            <a:ext cx="9416360" cy="461665"/>
          </a:xfrm>
          <a:prstGeom prst="rect">
            <a:avLst/>
          </a:prstGeom>
          <a:noFill/>
        </p:spPr>
        <p:txBody>
          <a:bodyPr wrap="none" rtlCol="0">
            <a:spAutoFit/>
          </a:bodyPr>
          <a:lstStyle/>
          <a:p>
            <a:r>
              <a:rPr lang="lt-LT" sz="2400" b="1" dirty="0"/>
              <a:t>Ekonominių sankcijų taikymas perkančiosioms organizacijoms</a:t>
            </a:r>
            <a:endParaRPr lang="en-US" sz="2400" b="1" dirty="0"/>
          </a:p>
        </p:txBody>
      </p:sp>
      <p:sp>
        <p:nvSpPr>
          <p:cNvPr id="26" name="Rectangle 19">
            <a:extLst>
              <a:ext uri="{FF2B5EF4-FFF2-40B4-BE49-F238E27FC236}">
                <a16:creationId xmlns:a16="http://schemas.microsoft.com/office/drawing/2014/main" id="{3692889A-1FCC-9B01-2AE1-616844E5E0B6}"/>
              </a:ext>
            </a:extLst>
          </p:cNvPr>
          <p:cNvSpPr>
            <a:spLocks noChangeArrowheads="1"/>
          </p:cNvSpPr>
          <p:nvPr/>
        </p:nvSpPr>
        <p:spPr bwMode="auto">
          <a:xfrm>
            <a:off x="584462" y="2056435"/>
            <a:ext cx="1122859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lt-LT" altLang="lt-LT" b="1" dirty="0"/>
              <a:t>Įvedant ekonomines sankcijas, VPĮ pakeitimu siekiama, kad:</a:t>
            </a:r>
          </a:p>
          <a:p>
            <a:pPr marL="0" marR="0" lvl="0" indent="0" algn="l" defTabSz="914400" rtl="0" eaLnBrk="0" fontAlgn="base" latinLnBrk="0" hangingPunct="0">
              <a:lnSpc>
                <a:spcPct val="100000"/>
              </a:lnSpc>
              <a:spcBef>
                <a:spcPct val="0"/>
              </a:spcBef>
              <a:spcAft>
                <a:spcPct val="0"/>
              </a:spcAft>
              <a:buClrTx/>
              <a:buSzTx/>
              <a:buFontTx/>
              <a:buNone/>
              <a:tabLst/>
            </a:pPr>
            <a:endParaRPr lang="lt-LT" altLang="lt-LT" dirty="0"/>
          </a:p>
          <a:p>
            <a:pPr marL="0" marR="0" lvl="0" indent="0" algn="l" defTabSz="914400" rtl="0" eaLnBrk="0" fontAlgn="base" latinLnBrk="0" hangingPunct="0">
              <a:lnSpc>
                <a:spcPct val="100000"/>
              </a:lnSpc>
              <a:spcBef>
                <a:spcPct val="0"/>
              </a:spcBef>
              <a:spcAft>
                <a:spcPct val="0"/>
              </a:spcAft>
              <a:buClrTx/>
              <a:buSzTx/>
              <a:buFontTx/>
              <a:buNone/>
              <a:tabLst/>
            </a:pPr>
            <a:r>
              <a:rPr lang="lt-LT" altLang="lt-LT" dirty="0"/>
              <a:t>1. Perkančiosios organizacijos vykdytų viešuosius pirkimus pagal teisės aktuose numatytus reikalavimus ir negalėtų išvengti atsakomybės už viešųjų pirkimų teisės aktų pažeidimus.</a:t>
            </a:r>
          </a:p>
          <a:p>
            <a:pPr marL="0" marR="0" lvl="0" indent="0" algn="l" defTabSz="914400" rtl="0" eaLnBrk="0" fontAlgn="base" latinLnBrk="0" hangingPunct="0">
              <a:lnSpc>
                <a:spcPct val="100000"/>
              </a:lnSpc>
              <a:spcBef>
                <a:spcPct val="0"/>
              </a:spcBef>
              <a:spcAft>
                <a:spcPct val="0"/>
              </a:spcAft>
              <a:buClrTx/>
              <a:buSzTx/>
              <a:buFontTx/>
              <a:buNone/>
              <a:tabLst/>
            </a:pPr>
            <a:endParaRPr lang="lt-LT" altLang="lt-LT" dirty="0"/>
          </a:p>
          <a:p>
            <a:pPr marL="0" marR="0" lvl="0" indent="0" algn="l" defTabSz="914400" rtl="0" eaLnBrk="0" fontAlgn="base" latinLnBrk="0" hangingPunct="0">
              <a:lnSpc>
                <a:spcPct val="100000"/>
              </a:lnSpc>
              <a:spcBef>
                <a:spcPct val="0"/>
              </a:spcBef>
              <a:spcAft>
                <a:spcPct val="0"/>
              </a:spcAft>
              <a:buClrTx/>
              <a:buSzTx/>
              <a:buFontTx/>
              <a:buNone/>
              <a:tabLst/>
            </a:pPr>
            <a:r>
              <a:rPr lang="lt-LT" altLang="lt-LT" dirty="0"/>
              <a:t>2.  Viešųjų pirkimų tarnyba turėtų teisę taikyti neigiamo </a:t>
            </a:r>
            <a:r>
              <a:rPr lang="lt-LT" altLang="lt-LT"/>
              <a:t>poveikio priemones </a:t>
            </a:r>
            <a:r>
              <a:rPr lang="lt-LT" altLang="lt-LT" dirty="0"/>
              <a:t>perkančiosioms organizacijoms, nevykdančioms Viešųjų pirkimų tarnybos teisėtų reikalavimų.</a:t>
            </a:r>
          </a:p>
          <a:p>
            <a:pPr eaLnBrk="0" fontAlgn="base" hangingPunct="0">
              <a:spcBef>
                <a:spcPct val="0"/>
              </a:spcBef>
              <a:spcAft>
                <a:spcPct val="0"/>
              </a:spcAft>
            </a:pPr>
            <a:endParaRPr lang="lt-LT" altLang="lt-LT" dirty="0"/>
          </a:p>
          <a:p>
            <a:pPr marL="0" marR="0" lvl="0" indent="0" algn="l" defTabSz="914400" rtl="0" eaLnBrk="0" fontAlgn="base" latinLnBrk="0" hangingPunct="0">
              <a:lnSpc>
                <a:spcPct val="100000"/>
              </a:lnSpc>
              <a:spcBef>
                <a:spcPct val="0"/>
              </a:spcBef>
              <a:spcAft>
                <a:spcPct val="0"/>
              </a:spcAft>
              <a:buClrTx/>
              <a:buSzTx/>
              <a:buFontTx/>
              <a:buNone/>
              <a:tabLst/>
            </a:pPr>
            <a:endParaRPr lang="lt-LT" altLang="lt-LT"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lt-LT" dirty="0"/>
          </a:p>
        </p:txBody>
      </p:sp>
    </p:spTree>
    <p:extLst>
      <p:ext uri="{BB962C8B-B14F-4D97-AF65-F5344CB8AC3E}">
        <p14:creationId xmlns:p14="http://schemas.microsoft.com/office/powerpoint/2010/main" val="2107603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50">
    <p:bg>
      <p:bgPr>
        <a:solidFill>
          <a:srgbClr val="FFC000"/>
        </a:solidFill>
        <a:effectLst/>
      </p:bgPr>
    </p:bg>
    <p:spTree>
      <p:nvGrpSpPr>
        <p:cNvPr id="1" name=""/>
        <p:cNvGrpSpPr/>
        <p:nvPr/>
      </p:nvGrpSpPr>
      <p:grpSpPr>
        <a:xfrm>
          <a:off x="0" y="0"/>
          <a:ext cx="0" cy="0"/>
          <a:chOff x="0" y="0"/>
          <a:chExt cx="0" cy="0"/>
        </a:xfrm>
      </p:grpSpPr>
      <p:sp>
        <p:nvSpPr>
          <p:cNvPr id="2" name="Object 1"/>
          <p:cNvSpPr/>
          <p:nvPr/>
        </p:nvSpPr>
        <p:spPr>
          <a:xfrm>
            <a:off x="476131" y="3428143"/>
            <a:ext cx="11246213" cy="2961534"/>
          </a:xfrm>
          <a:prstGeom prst="rect">
            <a:avLst/>
          </a:prstGeom>
          <a:solidFill>
            <a:srgbClr val="FFFFFF"/>
          </a:solidFill>
        </p:spPr>
        <p:txBody>
          <a:bodyPr/>
          <a:lstStyle/>
          <a:p>
            <a:endParaRPr lang="lt-LT"/>
          </a:p>
        </p:txBody>
      </p:sp>
      <p:pic>
        <p:nvPicPr>
          <p:cNvPr id="3" name="Object 2" descr="preencoded.png"/>
          <p:cNvPicPr>
            <a:picLocks noChangeAspect="1"/>
          </p:cNvPicPr>
          <p:nvPr/>
        </p:nvPicPr>
        <p:blipFill>
          <a:blip r:embed="rId3"/>
          <a:srcRect l="-167247" t="-12834" r="-167247" b="-12834"/>
          <a:stretch/>
        </p:blipFill>
        <p:spPr>
          <a:xfrm>
            <a:off x="476131" y="3428143"/>
            <a:ext cx="11246213" cy="2961534"/>
          </a:xfrm>
          <a:prstGeom prst="rect">
            <a:avLst/>
          </a:prstGeom>
        </p:spPr>
      </p:pic>
      <p:sp>
        <p:nvSpPr>
          <p:cNvPr id="4" name="Object 3"/>
          <p:cNvSpPr/>
          <p:nvPr/>
        </p:nvSpPr>
        <p:spPr>
          <a:xfrm>
            <a:off x="654132" y="1611108"/>
            <a:ext cx="10880683" cy="456292"/>
          </a:xfrm>
          <a:prstGeom prst="rect">
            <a:avLst/>
          </a:prstGeom>
          <a:noFill/>
        </p:spPr>
        <p:txBody>
          <a:bodyPr wrap="square" lIns="0" tIns="0" rIns="0" bIns="0" rtlCol="0" anchor="t"/>
          <a:lstStyle/>
          <a:p>
            <a:pPr algn="ctr">
              <a:lnSpc>
                <a:spcPts val="3594"/>
              </a:lnSpc>
              <a:buNone/>
            </a:pPr>
            <a:r>
              <a:rPr lang="en-US" sz="3375" b="1" dirty="0">
                <a:solidFill>
                  <a:srgbClr val="FFFFFF"/>
                </a:solidFill>
                <a:latin typeface="Roboto" pitchFamily="34" charset="0"/>
                <a:ea typeface="Roboto" pitchFamily="34" charset="-122"/>
                <a:cs typeface="Roboto" pitchFamily="34" charset="-120"/>
              </a:rPr>
              <a:t>Ačiū </a:t>
            </a:r>
            <a:r>
              <a:rPr lang="en-US" sz="3375" b="1" dirty="0" err="1">
                <a:solidFill>
                  <a:srgbClr val="FFFFFF"/>
                </a:solidFill>
                <a:latin typeface="Roboto" pitchFamily="34" charset="0"/>
                <a:ea typeface="Roboto" pitchFamily="34" charset="-122"/>
                <a:cs typeface="Roboto" pitchFamily="34" charset="-120"/>
              </a:rPr>
              <a:t>už</a:t>
            </a:r>
            <a:r>
              <a:rPr lang="en-US" sz="3375" b="1" dirty="0">
                <a:solidFill>
                  <a:srgbClr val="FFFFFF"/>
                </a:solidFill>
                <a:latin typeface="Roboto" pitchFamily="34" charset="0"/>
                <a:ea typeface="Roboto" pitchFamily="34" charset="-122"/>
                <a:cs typeface="Roboto" pitchFamily="34" charset="-120"/>
              </a:rPr>
              <a:t> </a:t>
            </a:r>
            <a:r>
              <a:rPr lang="en-US" sz="3375" b="1" dirty="0" err="1">
                <a:solidFill>
                  <a:srgbClr val="FFFFFF"/>
                </a:solidFill>
                <a:latin typeface="Roboto" pitchFamily="34" charset="0"/>
                <a:ea typeface="Roboto" pitchFamily="34" charset="-122"/>
                <a:cs typeface="Roboto" pitchFamily="34" charset="-120"/>
              </a:rPr>
              <a:t>dėmesį</a:t>
            </a:r>
            <a:r>
              <a:rPr lang="en-US" sz="3375" b="1" dirty="0">
                <a:solidFill>
                  <a:srgbClr val="FFFFFF"/>
                </a:solidFill>
                <a:latin typeface="Roboto" pitchFamily="34" charset="0"/>
                <a:ea typeface="Roboto" pitchFamily="34" charset="-122"/>
                <a:cs typeface="Roboto" pitchFamily="34" charset="-120"/>
              </a:rPr>
              <a:t>!</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C5534981E23D24AB7E6D88561170541" ma:contentTypeVersion="17" ma:contentTypeDescription="Create a new document." ma:contentTypeScope="" ma:versionID="937fb98ceb258ccfab02ae0117058714">
  <xsd:schema xmlns:xsd="http://www.w3.org/2001/XMLSchema" xmlns:xs="http://www.w3.org/2001/XMLSchema" xmlns:p="http://schemas.microsoft.com/office/2006/metadata/properties" xmlns:ns2="9f7bfde5-fec1-41b1-af96-d0ead4fdf1a4" xmlns:ns3="e58d86aa-8fe5-4539-8203-03c44674af5d" targetNamespace="http://schemas.microsoft.com/office/2006/metadata/properties" ma:root="true" ma:fieldsID="ddee736092dfbcacaa60cf05be565674" ns2:_="" ns3:_="">
    <xsd:import namespace="9f7bfde5-fec1-41b1-af96-d0ead4fdf1a4"/>
    <xsd:import namespace="e58d86aa-8fe5-4539-8203-03c44674af5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LengthInSeconds" minOccurs="0"/>
                <xsd:element ref="ns3:MediaServiceGenerationTime" minOccurs="0"/>
                <xsd:element ref="ns3:MediaServiceEventHashCode" minOccurs="0"/>
                <xsd:element ref="ns3:MediaServiceOCR"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7bfde5-fec1-41b1-af96-d0ead4fdf1a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f67d805-6854-46e5-b494-d961cc5f39cc}" ma:internalName="TaxCatchAll" ma:showField="CatchAllData" ma:web="9f7bfde5-fec1-41b1-af96-d0ead4fdf1a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58d86aa-8fe5-4539-8203-03c44674af5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68c3b55-3e8a-4e8f-9286-46d15c50dfe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Props1.xml><?xml version="1.0" encoding="utf-8"?>
<ds:datastoreItem xmlns:ds="http://schemas.openxmlformats.org/officeDocument/2006/customXml" ds:itemID="{64C3E9AF-6160-44B0-BB45-7AF32EC0725F}">
  <ds:schemaRefs>
    <ds:schemaRef ds:uri="9f7bfde5-fec1-41b1-af96-d0ead4fdf1a4"/>
    <ds:schemaRef ds:uri="e58d86aa-8fe5-4539-8203-03c44674af5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DB26453-F334-4370-9875-27D5412BDD87}"/>
</file>

<file path=customXml/itemProps3.xml><?xml version="1.0" encoding="utf-8"?>
<ds:datastoreItem xmlns:ds="http://schemas.openxmlformats.org/officeDocument/2006/customXml" ds:itemID="{75206227-D254-4312-ABF2-BC2138872C97}"/>
</file>

<file path=docProps/app.xml><?xml version="1.0" encoding="utf-8"?>
<Properties xmlns="http://schemas.openxmlformats.org/officeDocument/2006/extended-properties" xmlns:vt="http://schemas.openxmlformats.org/officeDocument/2006/docPropsVTypes">
  <Template>Facet</Template>
  <TotalTime>2032</TotalTime>
  <Words>1160</Words>
  <Application>Microsoft Office PowerPoint</Application>
  <PresentationFormat>Widescreen</PresentationFormat>
  <Paragraphs>110</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Jost</vt:lpstr>
      <vt:lpstr>Arial</vt:lpstr>
      <vt:lpstr>Roboto</vt:lpstr>
      <vt:lpstr>Calibri</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Beautiful.ai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Modern Public Procurement</dc:subject>
  <dc:creator>evelina.butkute-lazdauskiene@vpt.lt</dc:creator>
  <cp:lastModifiedBy>Darius Vedrickas</cp:lastModifiedBy>
  <cp:revision>10</cp:revision>
  <dcterms:created xsi:type="dcterms:W3CDTF">2024-09-12T11:40:00Z</dcterms:created>
  <dcterms:modified xsi:type="dcterms:W3CDTF">2025-11-25T18:34:17Z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0x01010030D9DBA0AD9F4678BDDB4D5C3B1BB0E200DC267EE0039D4D42B212B402AF75EC0F</vt:lpwstr>
  </property>
</Properties>
</file>