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5"/>
  </p:sldMasterIdLst>
  <p:notesMasterIdLst>
    <p:notesMasterId r:id="rId10"/>
  </p:notesMasterIdLst>
  <p:sldIdLst>
    <p:sldId id="1050" r:id="rId6"/>
    <p:sldId id="1483" r:id="rId7"/>
    <p:sldId id="1486" r:id="rId8"/>
    <p:sldId id="14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userDrawn="1">
          <p15:clr>
            <a:srgbClr val="A4A3A4"/>
          </p15:clr>
        </p15:guide>
        <p15:guide id="5" pos="438" userDrawn="1">
          <p15:clr>
            <a:srgbClr val="A4A3A4"/>
          </p15:clr>
        </p15:guide>
        <p15:guide id="6" orient="horz" pos="482" userDrawn="1">
          <p15:clr>
            <a:srgbClr val="A4A3A4"/>
          </p15:clr>
        </p15:guide>
        <p15:guide id="7" pos="7242" userDrawn="1">
          <p15:clr>
            <a:srgbClr val="A4A3A4"/>
          </p15:clr>
        </p15:guide>
        <p15:guide id="8" orient="horz" pos="3883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A556C07-5B08-2B8D-9F05-D55237858DD1}" name="Virgilijus Budrevičius" initials="VB" userId="S::virgilijus.budrevicius@vert.lt::7018d9f0-bfe4-493d-978f-e2a1239589a5" providerId="AD"/>
  <p188:author id="{225B9410-2782-50AD-611F-F57E6E829184}" name="Eglė Paipolienė" initials="EP" userId="S::egle.paipoliene@vert.lt::2936a880-ab34-4eac-b8a8-50ef15ab49b1" providerId="AD"/>
  <p188:author id="{CDD45B2C-7316-1615-580F-5594E8617C72}" name="Anastasija Skunčikaitė" initials="AS" userId="S::anastasija.skuncikaite@vert.lt::590b5fea-2726-432d-b0b2-1d66ba90d3f0" providerId="AD"/>
  <p188:author id="{997E223C-EA6E-115B-7A7F-2E1237F7A4BB}" name="Justina Malakauskaitė" initials="JM" userId="S::justina.malakauskaite@vert.lt::f96516d9-b51d-4fbf-b39d-ef4d37bfdbad" providerId="AD"/>
  <p188:author id="{72A10572-4EB1-8A6A-075C-45EE435C7869}" name="Ignas Kazakevičius" initials="IK" userId="S::ignas.kazakevicius@vert.lt::a8356abb-cdd2-4ac0-bf04-d523d57d2435" providerId="AD"/>
  <p188:author id="{4773A38C-7FC0-52DA-0416-528F7DE5A725}" name="Elena Žibort" initials="EŽ" userId="S::elena.zibort@vert.lt::c612251c-e2f8-48e3-8ba3-bac5115e7fd7" providerId="AD"/>
  <p188:author id="{625BE9B7-CA25-9B35-64D3-C8808653841B}" name="Dainius Zamuiskas" initials="DZ" userId="S::dainius.zamuiskas@vert.lt::c218c174-2222-4431-8929-7cd5654a309a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stas Valaitis" initials="JV" lastIdx="4" clrIdx="0">
    <p:extLst>
      <p:ext uri="{19B8F6BF-5375-455C-9EA6-DF929625EA0E}">
        <p15:presenceInfo xmlns:p15="http://schemas.microsoft.com/office/powerpoint/2012/main" userId="Justas Valaitis" providerId="None"/>
      </p:ext>
    </p:extLst>
  </p:cmAuthor>
  <p:cmAuthor id="2" name="Ignas Kazakevičius" initials="IK" lastIdx="2" clrIdx="1">
    <p:extLst>
      <p:ext uri="{19B8F6BF-5375-455C-9EA6-DF929625EA0E}">
        <p15:presenceInfo xmlns:p15="http://schemas.microsoft.com/office/powerpoint/2012/main" userId="Ignas Kazakevičiu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CABA"/>
    <a:srgbClr val="721E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0"/>
      </p:cViewPr>
      <p:guideLst>
        <p:guide orient="horz" pos="2160"/>
        <p:guide pos="3840"/>
        <p:guide orient="horz"/>
        <p:guide pos="438"/>
        <p:guide orient="horz" pos="482"/>
        <p:guide pos="7242"/>
        <p:guide orient="horz" pos="388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presProps" Target="presProps.xml"/><Relationship Id="rId16" Type="http://schemas.microsoft.com/office/2018/10/relationships/authors" Target="authors.xml"/><Relationship Id="rId11" Type="http://schemas.openxmlformats.org/officeDocument/2006/relationships/commentAuthors" Target="commentAuthors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oleObject" Target="https://vkekk-my.sharepoint.com/personal/anastasija_skuncikaite_vert_lt/Documents/Elektros%20skyriaus%20darbai%20ir%20klausimai/01_NET%20kainos%20ir%20kompensacijos/GT%20VT%20NT%20kainos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https://vkekk-my.sharepoint.com/personal/anastasija_skuncikaite_vert_lt/Documents/Elektros%20skyriaus%20darbai%20ir%20klausimai/01_NET%20kainos%20ir%20kompensacijos/GT%20VT%20NT%20kainos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3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K</a:t>
            </a:r>
            <a:r>
              <a:rPr lang="lt-LT" dirty="0" err="1"/>
              <a:t>aina</a:t>
            </a:r>
            <a:r>
              <a:rPr lang="lt-LT" dirty="0"/>
              <a:t> ct/kWh (su PVM)</a:t>
            </a:r>
            <a:r>
              <a:rPr lang="en-US" dirty="0"/>
              <a:t> </a:t>
            </a:r>
            <a:r>
              <a:rPr lang="lt-LT" dirty="0"/>
              <a:t>po</a:t>
            </a:r>
            <a:r>
              <a:rPr lang="en-US" dirty="0"/>
              <a:t> </a:t>
            </a:r>
            <a:r>
              <a:rPr lang="en-US" dirty="0" err="1"/>
              <a:t>kompensacij</a:t>
            </a:r>
            <a:r>
              <a:rPr lang="lt-LT" dirty="0"/>
              <a:t>ų</a:t>
            </a:r>
            <a:endParaRPr lang="en-US" dirty="0"/>
          </a:p>
        </c:rich>
      </c:tx>
      <c:layout>
        <c:manualLayout>
          <c:xMode val="edge"/>
          <c:yMode val="edge"/>
          <c:x val="0.32462518053616241"/>
          <c:y val="2.04298855443813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6.3573167474349226E-2"/>
          <c:y val="0.11776015371241493"/>
          <c:w val="0.91476140436741571"/>
          <c:h val="0.71683025767930442"/>
        </c:manualLayout>
      </c:layout>
      <c:lineChart>
        <c:grouping val="standard"/>
        <c:varyColors val="0"/>
        <c:ser>
          <c:idx val="0"/>
          <c:order val="0"/>
          <c:tx>
            <c:strRef>
              <c:f>'[GT VT NT kainos.xlsx]gt vt nt'!$A$3</c:f>
              <c:strCache>
                <c:ptCount val="1"/>
                <c:pt idx="0">
                  <c:v>GT buitiniams (Standartinis 1 laiko zonos)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2"/>
              <c:layout>
                <c:manualLayout>
                  <c:x val="-3.3373058822591638E-2"/>
                  <c:y val="-1.684913707889236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B338-4D7C-AB99-7C8D43FECF76}"/>
                </c:ext>
              </c:extLst>
            </c:dLbl>
            <c:dLbl>
              <c:idx val="4"/>
              <c:layout>
                <c:manualLayout>
                  <c:x val="-3.7320243955008596E-2"/>
                  <c:y val="-2.463195881651541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338-4D7C-AB99-7C8D43FECF76}"/>
                </c:ext>
              </c:extLst>
            </c:dLbl>
            <c:dLbl>
              <c:idx val="5"/>
              <c:layout>
                <c:manualLayout>
                  <c:x val="-3.9549313692245153E-2"/>
                  <c:y val="-2.20411610446015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B338-4D7C-AB99-7C8D43FECF76}"/>
                </c:ext>
              </c:extLst>
            </c:dLbl>
            <c:dLbl>
              <c:idx val="15"/>
              <c:layout>
                <c:manualLayout>
                  <c:x val="-3.223087782432759E-2"/>
                  <c:y val="-4.256343314681646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B338-4D7C-AB99-7C8D43FECF76}"/>
                </c:ext>
              </c:extLst>
            </c:dLbl>
            <c:dLbl>
              <c:idx val="16"/>
              <c:layout>
                <c:manualLayout>
                  <c:x val="-3.2159136860277653E-2"/>
                  <c:y val="-1.91949263951225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B338-4D7C-AB99-7C8D43FECF76}"/>
                </c:ext>
              </c:extLst>
            </c:dLbl>
            <c:dLbl>
              <c:idx val="17"/>
              <c:layout>
                <c:manualLayout>
                  <c:x val="-3.2159136860277653E-2"/>
                  <c:y val="-3.964911404779927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B338-4D7C-AB99-7C8D43FECF76}"/>
                </c:ext>
              </c:extLst>
            </c:dLbl>
            <c:dLbl>
              <c:idx val="18"/>
              <c:layout>
                <c:manualLayout>
                  <c:x val="-2.8727459860525297E-2"/>
                  <c:y val="-2.175169985170713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B338-4D7C-AB99-7C8D43FECF76}"/>
                </c:ext>
              </c:extLst>
            </c:dLbl>
            <c:dLbl>
              <c:idx val="1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338-4D7C-AB99-7C8D43FECF76}"/>
                </c:ext>
              </c:extLst>
            </c:dLbl>
            <c:dLbl>
              <c:idx val="2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338-4D7C-AB99-7C8D43FECF76}"/>
                </c:ext>
              </c:extLst>
            </c:dLbl>
            <c:dLbl>
              <c:idx val="2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338-4D7C-AB99-7C8D43FECF76}"/>
                </c:ext>
              </c:extLst>
            </c:dLbl>
            <c:dLbl>
              <c:idx val="2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B338-4D7C-AB99-7C8D43FECF76}"/>
                </c:ext>
              </c:extLst>
            </c:dLbl>
            <c:dLbl>
              <c:idx val="23"/>
              <c:layout>
                <c:manualLayout>
                  <c:x val="-1.800103733921276E-2"/>
                  <c:y val="-2.430847330829171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B338-4D7C-AB99-7C8D43FECF7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'[GT VT NT kainos.xlsx]gt vt nt'!$B$2:$Z$2</c:f>
              <c:strCache>
                <c:ptCount val="24"/>
                <c:pt idx="0">
                  <c:v>22 m. 07</c:v>
                </c:pt>
                <c:pt idx="1">
                  <c:v>22 m. 08</c:v>
                </c:pt>
                <c:pt idx="2">
                  <c:v>22 m. 09</c:v>
                </c:pt>
                <c:pt idx="3">
                  <c:v>22 m. 10</c:v>
                </c:pt>
                <c:pt idx="4">
                  <c:v>22 m. 11</c:v>
                </c:pt>
                <c:pt idx="5">
                  <c:v>22 m. 12</c:v>
                </c:pt>
                <c:pt idx="6">
                  <c:v>23 m. 01 </c:v>
                </c:pt>
                <c:pt idx="7">
                  <c:v>23 m. 02 </c:v>
                </c:pt>
                <c:pt idx="8">
                  <c:v>23 m. 03</c:v>
                </c:pt>
                <c:pt idx="9">
                  <c:v>23 m. 04</c:v>
                </c:pt>
                <c:pt idx="10">
                  <c:v>23 m. 05</c:v>
                </c:pt>
                <c:pt idx="11">
                  <c:v>23 m. 06</c:v>
                </c:pt>
                <c:pt idx="12">
                  <c:v>23 m. 07</c:v>
                </c:pt>
                <c:pt idx="13">
                  <c:v>23 m. 08</c:v>
                </c:pt>
                <c:pt idx="14">
                  <c:v>23 m. 09</c:v>
                </c:pt>
                <c:pt idx="15">
                  <c:v>23 m. 10</c:v>
                </c:pt>
                <c:pt idx="16">
                  <c:v>23 m. 11</c:v>
                </c:pt>
                <c:pt idx="17">
                  <c:v>23 m. 12</c:v>
                </c:pt>
                <c:pt idx="18">
                  <c:v>24 m. 01</c:v>
                </c:pt>
                <c:pt idx="19">
                  <c:v>24 m. 02</c:v>
                </c:pt>
                <c:pt idx="20">
                  <c:v>24 m. 03</c:v>
                </c:pt>
                <c:pt idx="21">
                  <c:v>24 m. 04 </c:v>
                </c:pt>
                <c:pt idx="22">
                  <c:v>24 m. 05</c:v>
                </c:pt>
                <c:pt idx="23">
                  <c:v>24 m. 06 </c:v>
                </c:pt>
              </c:strCache>
              <c:extLst/>
            </c:strRef>
          </c:cat>
          <c:val>
            <c:numRef>
              <c:f>'[GT VT NT kainos.xlsx]gt vt nt'!$B$3:$Z$3</c:f>
              <c:numCache>
                <c:formatCode>0.00</c:formatCode>
                <c:ptCount val="24"/>
                <c:pt idx="0">
                  <c:v>34.095269999999999</c:v>
                </c:pt>
                <c:pt idx="1">
                  <c:v>46.528019999999998</c:v>
                </c:pt>
                <c:pt idx="2">
                  <c:v>73.001307499999996</c:v>
                </c:pt>
                <c:pt idx="3">
                  <c:v>54.74392000000001</c:v>
                </c:pt>
                <c:pt idx="4">
                  <c:v>28.978482499999991</c:v>
                </c:pt>
                <c:pt idx="5">
                  <c:v>31.877884499999993</c:v>
                </c:pt>
                <c:pt idx="6">
                  <c:v>28</c:v>
                </c:pt>
                <c:pt idx="7">
                  <c:v>21.873049000000002</c:v>
                </c:pt>
                <c:pt idx="8">
                  <c:v>23.492754999999999</c:v>
                </c:pt>
                <c:pt idx="9">
                  <c:v>19.8734635</c:v>
                </c:pt>
                <c:pt idx="10">
                  <c:v>16.892870499999997</c:v>
                </c:pt>
                <c:pt idx="11">
                  <c:v>18.388732999999995</c:v>
                </c:pt>
                <c:pt idx="12">
                  <c:v>21.266354999999997</c:v>
                </c:pt>
                <c:pt idx="13">
                  <c:v>19.198585999999999</c:v>
                </c:pt>
                <c:pt idx="14">
                  <c:v>21.793733499999995</c:v>
                </c:pt>
                <c:pt idx="15">
                  <c:v>23.851761999999997</c:v>
                </c:pt>
                <c:pt idx="16">
                  <c:v>23.092002999999998</c:v>
                </c:pt>
                <c:pt idx="17">
                  <c:v>23.092002999999998</c:v>
                </c:pt>
                <c:pt idx="18">
                  <c:v>23.9736695</c:v>
                </c:pt>
                <c:pt idx="19">
                  <c:v>23.9736695</c:v>
                </c:pt>
                <c:pt idx="20">
                  <c:v>23.9736695</c:v>
                </c:pt>
                <c:pt idx="21">
                  <c:v>23.9736695</c:v>
                </c:pt>
                <c:pt idx="22">
                  <c:v>23.9736695</c:v>
                </c:pt>
                <c:pt idx="23">
                  <c:v>23.9736695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C-B338-4D7C-AB99-7C8D43FECF76}"/>
            </c:ext>
          </c:extLst>
        </c:ser>
        <c:ser>
          <c:idx val="1"/>
          <c:order val="1"/>
          <c:tx>
            <c:strRef>
              <c:f>'[GT VT NT kainos.xlsx]gt vt nt'!$A$4</c:f>
              <c:strCache>
                <c:ptCount val="1"/>
                <c:pt idx="0">
                  <c:v>VT (Standartinis 1 laiko zonos)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B338-4D7C-AB99-7C8D43FECF76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B338-4D7C-AB99-7C8D43FECF76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B338-4D7C-AB99-7C8D43FECF76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B338-4D7C-AB99-7C8D43FECF76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B338-4D7C-AB99-7C8D43FECF76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B338-4D7C-AB99-7C8D43FECF76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B338-4D7C-AB99-7C8D43FECF76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B338-4D7C-AB99-7C8D43FECF76}"/>
                </c:ext>
              </c:extLst>
            </c:dLbl>
            <c:dLbl>
              <c:idx val="1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B338-4D7C-AB99-7C8D43FECF76}"/>
                </c:ext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B338-4D7C-AB99-7C8D43FECF76}"/>
                </c:ext>
              </c:extLst>
            </c:dLbl>
            <c:dLbl>
              <c:idx val="1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B338-4D7C-AB99-7C8D43FECF76}"/>
                </c:ext>
              </c:extLst>
            </c:dLbl>
            <c:dLbl>
              <c:idx val="1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B338-4D7C-AB99-7C8D43FECF76}"/>
                </c:ext>
              </c:extLst>
            </c:dLbl>
            <c:dLbl>
              <c:idx val="17"/>
              <c:layout>
                <c:manualLayout>
                  <c:x val="-4.2454167859534708E-2"/>
                  <c:y val="2.942202022146077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9-B338-4D7C-AB99-7C8D43FECF76}"/>
                </c:ext>
              </c:extLst>
            </c:dLbl>
            <c:dLbl>
              <c:idx val="18"/>
              <c:layout>
                <c:manualLayout>
                  <c:x val="-3.2159136860277653E-2"/>
                  <c:y val="3.96491140477990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A-B338-4D7C-AB99-7C8D43FECF76}"/>
                </c:ext>
              </c:extLst>
            </c:dLbl>
            <c:dLbl>
              <c:idx val="1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B338-4D7C-AB99-7C8D43FECF76}"/>
                </c:ext>
              </c:extLst>
            </c:dLbl>
            <c:dLbl>
              <c:idx val="2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B338-4D7C-AB99-7C8D43FECF76}"/>
                </c:ext>
              </c:extLst>
            </c:dLbl>
            <c:dLbl>
              <c:idx val="2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B338-4D7C-AB99-7C8D43FECF76}"/>
                </c:ext>
              </c:extLst>
            </c:dLbl>
            <c:dLbl>
              <c:idx val="2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B338-4D7C-AB99-7C8D43FECF76}"/>
                </c:ext>
              </c:extLst>
            </c:dLbl>
            <c:dLbl>
              <c:idx val="23"/>
              <c:layout>
                <c:manualLayout>
                  <c:x val="-2.6580229838593764E-2"/>
                  <c:y val="5.243298133072197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F-B338-4D7C-AB99-7C8D43FECF7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accent2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'[GT VT NT kainos.xlsx]gt vt nt'!$B$2:$Z$2</c:f>
              <c:strCache>
                <c:ptCount val="24"/>
                <c:pt idx="0">
                  <c:v>22 m. 07</c:v>
                </c:pt>
                <c:pt idx="1">
                  <c:v>22 m. 08</c:v>
                </c:pt>
                <c:pt idx="2">
                  <c:v>22 m. 09</c:v>
                </c:pt>
                <c:pt idx="3">
                  <c:v>22 m. 10</c:v>
                </c:pt>
                <c:pt idx="4">
                  <c:v>22 m. 11</c:v>
                </c:pt>
                <c:pt idx="5">
                  <c:v>22 m. 12</c:v>
                </c:pt>
                <c:pt idx="6">
                  <c:v>23 m. 01 </c:v>
                </c:pt>
                <c:pt idx="7">
                  <c:v>23 m. 02 </c:v>
                </c:pt>
                <c:pt idx="8">
                  <c:v>23 m. 03</c:v>
                </c:pt>
                <c:pt idx="9">
                  <c:v>23 m. 04</c:v>
                </c:pt>
                <c:pt idx="10">
                  <c:v>23 m. 05</c:v>
                </c:pt>
                <c:pt idx="11">
                  <c:v>23 m. 06</c:v>
                </c:pt>
                <c:pt idx="12">
                  <c:v>23 m. 07</c:v>
                </c:pt>
                <c:pt idx="13">
                  <c:v>23 m. 08</c:v>
                </c:pt>
                <c:pt idx="14">
                  <c:v>23 m. 09</c:v>
                </c:pt>
                <c:pt idx="15">
                  <c:v>23 m. 10</c:v>
                </c:pt>
                <c:pt idx="16">
                  <c:v>23 m. 11</c:v>
                </c:pt>
                <c:pt idx="17">
                  <c:v>23 m. 12</c:v>
                </c:pt>
                <c:pt idx="18">
                  <c:v>24 m. 01</c:v>
                </c:pt>
                <c:pt idx="19">
                  <c:v>24 m. 02</c:v>
                </c:pt>
                <c:pt idx="20">
                  <c:v>24 m. 03</c:v>
                </c:pt>
                <c:pt idx="21">
                  <c:v>24 m. 04 </c:v>
                </c:pt>
                <c:pt idx="22">
                  <c:v>24 m. 05</c:v>
                </c:pt>
                <c:pt idx="23">
                  <c:v>24 m. 06 </c:v>
                </c:pt>
              </c:strCache>
              <c:extLst/>
            </c:strRef>
          </c:cat>
          <c:val>
            <c:numRef>
              <c:f>'[GT VT NT kainos.xlsx]gt vt nt'!$B$4:$Z$4</c:f>
              <c:numCache>
                <c:formatCode>0.00</c:formatCode>
                <c:ptCount val="24"/>
                <c:pt idx="0">
                  <c:v>24</c:v>
                </c:pt>
                <c:pt idx="1">
                  <c:v>24</c:v>
                </c:pt>
                <c:pt idx="2">
                  <c:v>24</c:v>
                </c:pt>
                <c:pt idx="3">
                  <c:v>24</c:v>
                </c:pt>
                <c:pt idx="4">
                  <c:v>24</c:v>
                </c:pt>
                <c:pt idx="5">
                  <c:v>24</c:v>
                </c:pt>
                <c:pt idx="6">
                  <c:v>28</c:v>
                </c:pt>
                <c:pt idx="7">
                  <c:v>28</c:v>
                </c:pt>
                <c:pt idx="8">
                  <c:v>28</c:v>
                </c:pt>
                <c:pt idx="9">
                  <c:v>28</c:v>
                </c:pt>
                <c:pt idx="10">
                  <c:v>28</c:v>
                </c:pt>
                <c:pt idx="11">
                  <c:v>28</c:v>
                </c:pt>
                <c:pt idx="12">
                  <c:v>22.7</c:v>
                </c:pt>
                <c:pt idx="13">
                  <c:v>22.7</c:v>
                </c:pt>
                <c:pt idx="14">
                  <c:v>22.7</c:v>
                </c:pt>
                <c:pt idx="15">
                  <c:v>22.7</c:v>
                </c:pt>
                <c:pt idx="16">
                  <c:v>22.7</c:v>
                </c:pt>
                <c:pt idx="17">
                  <c:v>22.7</c:v>
                </c:pt>
                <c:pt idx="18" formatCode="General">
                  <c:v>21.58</c:v>
                </c:pt>
                <c:pt idx="19" formatCode="General">
                  <c:v>21.58</c:v>
                </c:pt>
                <c:pt idx="20" formatCode="General">
                  <c:v>21.58</c:v>
                </c:pt>
                <c:pt idx="21" formatCode="General">
                  <c:v>21.58</c:v>
                </c:pt>
                <c:pt idx="22" formatCode="General">
                  <c:v>21.58</c:v>
                </c:pt>
                <c:pt idx="23" formatCode="General">
                  <c:v>21.58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20-B338-4D7C-AB99-7C8D43FECF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44528143"/>
        <c:axId val="244532719"/>
        <c:extLst>
          <c:ext xmlns:c15="http://schemas.microsoft.com/office/drawing/2012/chart" uri="{02D57815-91ED-43cb-92C2-25804820EDAC}">
            <c15:filteredLine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'[GT VT NT kainos.xlsx]gt vt nt'!$A$5</c15:sqref>
                        </c15:formulaRef>
                      </c:ext>
                    </c:extLst>
                    <c:strCache>
                      <c:ptCount val="1"/>
                      <c:pt idx="0">
                        <c:v>NT</c:v>
                      </c:pt>
                    </c:strCache>
                  </c:strRef>
                </c:tx>
                <c:spPr>
                  <a:ln w="28575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none"/>
                </c:marker>
                <c:dLbls>
                  <c:dLbl>
                    <c:idx val="0"/>
                    <c:delete val="1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21-B338-4D7C-AB99-7C8D43FECF76}"/>
                      </c:ext>
                    </c:extLst>
                  </c:dLbl>
                  <c:dLbl>
                    <c:idx val="1"/>
                    <c:delete val="1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22-B338-4D7C-AB99-7C8D43FECF76}"/>
                      </c:ext>
                    </c:extLst>
                  </c:dLbl>
                  <c:dLbl>
                    <c:idx val="2"/>
                    <c:delete val="1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23-B338-4D7C-AB99-7C8D43FECF76}"/>
                      </c:ext>
                    </c:extLst>
                  </c:dLbl>
                  <c:dLbl>
                    <c:idx val="3"/>
                    <c:delete val="1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24-B338-4D7C-AB99-7C8D43FECF76}"/>
                      </c:ext>
                    </c:extLst>
                  </c:dLbl>
                  <c:dLbl>
                    <c:idx val="5"/>
                    <c:delete val="1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25-B338-4D7C-AB99-7C8D43FECF76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5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lt-LT"/>
                    </a:p>
                  </c:txPr>
                  <c:dLblPos val="b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'[GT VT NT kainos.xlsx]gt vt nt'!$B$2:$Z$2</c15:sqref>
                        </c15:formulaRef>
                      </c:ext>
                    </c:extLst>
                    <c:strCache>
                      <c:ptCount val="24"/>
                      <c:pt idx="0">
                        <c:v>22 m. 07</c:v>
                      </c:pt>
                      <c:pt idx="1">
                        <c:v>22 m. 08</c:v>
                      </c:pt>
                      <c:pt idx="2">
                        <c:v>22 m. 09</c:v>
                      </c:pt>
                      <c:pt idx="3">
                        <c:v>22 m. 10</c:v>
                      </c:pt>
                      <c:pt idx="4">
                        <c:v>22 m. 11</c:v>
                      </c:pt>
                      <c:pt idx="5">
                        <c:v>22 m. 12</c:v>
                      </c:pt>
                      <c:pt idx="6">
                        <c:v>23 m. 01 </c:v>
                      </c:pt>
                      <c:pt idx="7">
                        <c:v>23 m. 02 </c:v>
                      </c:pt>
                      <c:pt idx="8">
                        <c:v>23 m. 03</c:v>
                      </c:pt>
                      <c:pt idx="9">
                        <c:v>23 m. 04</c:v>
                      </c:pt>
                      <c:pt idx="10">
                        <c:v>23 m. 05</c:v>
                      </c:pt>
                      <c:pt idx="11">
                        <c:v>23 m. 06</c:v>
                      </c:pt>
                      <c:pt idx="12">
                        <c:v>23 m. 07</c:v>
                      </c:pt>
                      <c:pt idx="13">
                        <c:v>23 m. 08</c:v>
                      </c:pt>
                      <c:pt idx="14">
                        <c:v>23 m. 09</c:v>
                      </c:pt>
                      <c:pt idx="15">
                        <c:v>23 m. 10</c:v>
                      </c:pt>
                      <c:pt idx="16">
                        <c:v>23 m. 11</c:v>
                      </c:pt>
                      <c:pt idx="17">
                        <c:v>23 m. 12</c:v>
                      </c:pt>
                      <c:pt idx="18">
                        <c:v>24 m. 01</c:v>
                      </c:pt>
                      <c:pt idx="19">
                        <c:v>24 m. 02</c:v>
                      </c:pt>
                      <c:pt idx="20">
                        <c:v>24 m. 03</c:v>
                      </c:pt>
                      <c:pt idx="21">
                        <c:v>24 m. 04 </c:v>
                      </c:pt>
                      <c:pt idx="22">
                        <c:v>24 m. 05</c:v>
                      </c:pt>
                      <c:pt idx="23">
                        <c:v>24 m. 06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'[GT VT NT kainos.xlsx]gt vt nt'!$B$5:$R$5</c15:sqref>
                        </c15:formulaRef>
                      </c:ext>
                    </c:extLst>
                    <c:numCache>
                      <c:formatCode>0.00</c:formatCode>
                      <c:ptCount val="16"/>
                      <c:pt idx="0">
                        <c:v>27.428356799999996</c:v>
                      </c:pt>
                      <c:pt idx="1">
                        <c:v>27.428356799999996</c:v>
                      </c:pt>
                      <c:pt idx="2">
                        <c:v>27.428356799999996</c:v>
                      </c:pt>
                      <c:pt idx="3">
                        <c:v>27.428356799999996</c:v>
                      </c:pt>
                      <c:pt idx="4">
                        <c:v>27.428356799999996</c:v>
                      </c:pt>
                      <c:pt idx="5">
                        <c:v>27.428356799999996</c:v>
                      </c:pt>
                      <c:pt idx="6">
                        <c:v>28</c:v>
                      </c:pt>
                      <c:pt idx="7">
                        <c:v>28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26-B338-4D7C-AB99-7C8D43FECF76}"/>
                  </c:ext>
                </c:extLst>
              </c15:ser>
            </c15:filteredLineSeries>
          </c:ext>
        </c:extLst>
      </c:lineChart>
      <c:catAx>
        <c:axId val="2445281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244532719"/>
        <c:crosses val="autoZero"/>
        <c:auto val="1"/>
        <c:lblAlgn val="ctr"/>
        <c:lblOffset val="100"/>
        <c:noMultiLvlLbl val="0"/>
      </c:catAx>
      <c:valAx>
        <c:axId val="2445327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244528143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r"/>
      <c:layout>
        <c:manualLayout>
          <c:xMode val="edge"/>
          <c:yMode val="edge"/>
          <c:x val="0.66129758353822266"/>
          <c:y val="0.28762897624566436"/>
          <c:w val="0.30158577253736979"/>
          <c:h val="0.10858292341537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150" baseline="0"/>
      </a:pPr>
      <a:endParaRPr lang="lt-LT"/>
    </a:p>
  </c:txPr>
  <c:externalData r:id="rId4">
    <c:autoUpdate val="0"/>
  </c:externalData>
  <c:userShapes r:id="rId5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K</a:t>
            </a:r>
            <a:r>
              <a:rPr lang="lt-LT"/>
              <a:t>aina ct/kWh (su PVM)</a:t>
            </a:r>
            <a:r>
              <a:rPr lang="en-US"/>
              <a:t> </a:t>
            </a:r>
            <a:r>
              <a:rPr lang="lt-LT"/>
              <a:t>po</a:t>
            </a:r>
            <a:r>
              <a:rPr lang="en-US"/>
              <a:t> kompensacij</a:t>
            </a:r>
            <a:r>
              <a:rPr lang="lt-LT"/>
              <a:t>ų</a:t>
            </a:r>
            <a:endParaRPr lang="en-US"/>
          </a:p>
        </c:rich>
      </c:tx>
      <c:layout>
        <c:manualLayout>
          <c:xMode val="edge"/>
          <c:yMode val="edge"/>
          <c:x val="0.32462518053616241"/>
          <c:y val="2.04298855443813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6.5704013205329356E-2"/>
          <c:y val="0.13773363271396077"/>
          <c:w val="0.91476140436741571"/>
          <c:h val="0.68439943601651088"/>
        </c:manualLayout>
      </c:layout>
      <c:lineChart>
        <c:grouping val="standard"/>
        <c:varyColors val="0"/>
        <c:ser>
          <c:idx val="0"/>
          <c:order val="0"/>
          <c:tx>
            <c:strRef>
              <c:f>'[GT VT NT kainos.xlsx]gt vt nt'!$A$3</c:f>
              <c:strCache>
                <c:ptCount val="1"/>
                <c:pt idx="0">
                  <c:v>Vidutinė GT kaina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'[GT VT NT kainos.xlsx]gt vt nt'!$B$2:$R$2</c:f>
              <c:strCache>
                <c:ptCount val="16"/>
                <c:pt idx="0">
                  <c:v>22 m. 
07</c:v>
                </c:pt>
                <c:pt idx="1">
                  <c:v>22 m. 
08</c:v>
                </c:pt>
                <c:pt idx="2">
                  <c:v>22 m. 
09</c:v>
                </c:pt>
                <c:pt idx="3">
                  <c:v>22 m. 
10</c:v>
                </c:pt>
                <c:pt idx="4">
                  <c:v>22 m. 
11</c:v>
                </c:pt>
                <c:pt idx="5">
                  <c:v>22 m. 
12</c:v>
                </c:pt>
                <c:pt idx="6">
                  <c:v>23 m. 
01 </c:v>
                </c:pt>
                <c:pt idx="7">
                  <c:v>23 m. 
02 </c:v>
                </c:pt>
                <c:pt idx="8">
                  <c:v>23 m. 
03</c:v>
                </c:pt>
                <c:pt idx="9">
                  <c:v>23 m. 
04</c:v>
                </c:pt>
                <c:pt idx="10">
                  <c:v>23 m. 
05</c:v>
                </c:pt>
                <c:pt idx="11">
                  <c:v>23 m. 
06</c:v>
                </c:pt>
                <c:pt idx="12">
                  <c:v>23 m. 
07</c:v>
                </c:pt>
                <c:pt idx="13">
                  <c:v>23 m. 
08</c:v>
                </c:pt>
                <c:pt idx="14">
                  <c:v>23 m. 
09</c:v>
                </c:pt>
                <c:pt idx="15">
                  <c:v>23 m. 
10</c:v>
                </c:pt>
              </c:strCache>
              <c:extLst/>
            </c:strRef>
          </c:cat>
          <c:val>
            <c:numRef>
              <c:f>'[GT VT NT kainos.xlsx]gt vt nt'!$B$3:$R$3</c:f>
              <c:numCache>
                <c:formatCode>0.00</c:formatCode>
                <c:ptCount val="16"/>
                <c:pt idx="0">
                  <c:v>33.818269999999991</c:v>
                </c:pt>
                <c:pt idx="1">
                  <c:v>46.251020000000004</c:v>
                </c:pt>
                <c:pt idx="2">
                  <c:v>72.724307499999995</c:v>
                </c:pt>
                <c:pt idx="3">
                  <c:v>54.466919999999995</c:v>
                </c:pt>
                <c:pt idx="4">
                  <c:v>28.701482500000004</c:v>
                </c:pt>
                <c:pt idx="5">
                  <c:v>31.600884499999992</c:v>
                </c:pt>
                <c:pt idx="6">
                  <c:v>28</c:v>
                </c:pt>
                <c:pt idx="7">
                  <c:v>21.647988999999999</c:v>
                </c:pt>
                <c:pt idx="8">
                  <c:v>23.267695</c:v>
                </c:pt>
                <c:pt idx="9">
                  <c:v>19.648403499999997</c:v>
                </c:pt>
                <c:pt idx="10">
                  <c:v>16.667810499999998</c:v>
                </c:pt>
                <c:pt idx="11">
                  <c:v>18.163672999999999</c:v>
                </c:pt>
                <c:pt idx="12">
                  <c:v>21.041294999999995</c:v>
                </c:pt>
                <c:pt idx="13">
                  <c:v>18.973526</c:v>
                </c:pt>
                <c:pt idx="14">
                  <c:v>21.568673499999996</c:v>
                </c:pt>
                <c:pt idx="15">
                  <c:v>23.626701999999998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7FB6-453F-8942-1FD9A02E954F}"/>
            </c:ext>
          </c:extLst>
        </c:ser>
        <c:ser>
          <c:idx val="4"/>
          <c:order val="4"/>
          <c:tx>
            <c:strRef>
              <c:f>'[GT VT NT kainos.xlsx]gt vt nt'!$A$7</c:f>
              <c:strCache>
                <c:ptCount val="1"/>
                <c:pt idx="0">
                  <c:v>NT kintamo plano kaina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accent2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'[GT VT NT kainos.xlsx]gt vt nt'!$B$2:$R$2</c:f>
              <c:strCache>
                <c:ptCount val="16"/>
                <c:pt idx="0">
                  <c:v>22 m. 
07</c:v>
                </c:pt>
                <c:pt idx="1">
                  <c:v>22 m. 
08</c:v>
                </c:pt>
                <c:pt idx="2">
                  <c:v>22 m. 
09</c:v>
                </c:pt>
                <c:pt idx="3">
                  <c:v>22 m. 
10</c:v>
                </c:pt>
                <c:pt idx="4">
                  <c:v>22 m. 
11</c:v>
                </c:pt>
                <c:pt idx="5">
                  <c:v>22 m. 
12</c:v>
                </c:pt>
                <c:pt idx="6">
                  <c:v>23 m. 
01 </c:v>
                </c:pt>
                <c:pt idx="7">
                  <c:v>23 m. 
02 </c:v>
                </c:pt>
                <c:pt idx="8">
                  <c:v>23 m. 
03</c:v>
                </c:pt>
                <c:pt idx="9">
                  <c:v>23 m. 
04</c:v>
                </c:pt>
                <c:pt idx="10">
                  <c:v>23 m. 
05</c:v>
                </c:pt>
                <c:pt idx="11">
                  <c:v>23 m. 
06</c:v>
                </c:pt>
                <c:pt idx="12">
                  <c:v>23 m. 
07</c:v>
                </c:pt>
                <c:pt idx="13">
                  <c:v>23 m. 
08</c:v>
                </c:pt>
                <c:pt idx="14">
                  <c:v>23 m. 
09</c:v>
                </c:pt>
                <c:pt idx="15">
                  <c:v>23 m. 
10</c:v>
                </c:pt>
              </c:strCache>
              <c:extLst/>
            </c:strRef>
          </c:cat>
          <c:val>
            <c:numRef>
              <c:f>'[GT VT NT kainos.xlsx]gt vt nt'!$B$7:$R$7</c:f>
              <c:numCache>
                <c:formatCode>0.00</c:formatCode>
                <c:ptCount val="16"/>
                <c:pt idx="0">
                  <c:v>38.828879999999998</c:v>
                </c:pt>
                <c:pt idx="1">
                  <c:v>60.007509999999996</c:v>
                </c:pt>
                <c:pt idx="2">
                  <c:v>45.401599999999995</c:v>
                </c:pt>
                <c:pt idx="3">
                  <c:v>24</c:v>
                </c:pt>
                <c:pt idx="4">
                  <c:v>29.302549999999997</c:v>
                </c:pt>
                <c:pt idx="5">
                  <c:v>33.858199999999997</c:v>
                </c:pt>
                <c:pt idx="6">
                  <c:v>21.592449999999999</c:v>
                </c:pt>
                <c:pt idx="7">
                  <c:v>23.000889999999995</c:v>
                </c:pt>
                <c:pt idx="8">
                  <c:v>19.853679999999997</c:v>
                </c:pt>
                <c:pt idx="9">
                  <c:v>17.261860000000002</c:v>
                </c:pt>
                <c:pt idx="10">
                  <c:v>18.562609999999999</c:v>
                </c:pt>
                <c:pt idx="11">
                  <c:v>21.064890000000002</c:v>
                </c:pt>
                <c:pt idx="12">
                  <c:v>19.266829999999999</c:v>
                </c:pt>
                <c:pt idx="13">
                  <c:v>21.523479999999999</c:v>
                </c:pt>
                <c:pt idx="14">
                  <c:v>23.31307</c:v>
                </c:pt>
                <c:pt idx="15">
                  <c:v>22.652409999999996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2-7FB6-453F-8942-1FD9A02E95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44528143"/>
        <c:axId val="244532719"/>
        <c:extLst>
          <c:ext xmlns:c15="http://schemas.microsoft.com/office/drawing/2012/chart" uri="{02D57815-91ED-43cb-92C2-25804820EDAC}">
            <c15:filteredLine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'[GT VT NT kainos.xlsx]gt vt nt'!$A$4</c15:sqref>
                        </c15:formulaRef>
                      </c:ext>
                    </c:extLst>
                    <c:strCache>
                      <c:ptCount val="1"/>
                      <c:pt idx="0">
                        <c:v>GT buitiniams (Standartinis 1 laiko zonos)</c:v>
                      </c:pt>
                    </c:strCache>
                  </c:strRef>
                </c:tx>
                <c:spPr>
                  <a:ln w="28575" cap="rnd">
                    <a:solidFill>
                      <a:schemeClr val="accent2"/>
                    </a:solidFill>
                    <a:round/>
                  </a:ln>
                  <a:effectLst/>
                </c:spPr>
                <c:marker>
                  <c:symbol val="none"/>
                </c:marker>
                <c:dLbls>
                  <c:dLbl>
                    <c:idx val="4"/>
                    <c:layout>
                      <c:manualLayout>
                        <c:x val="-3.7320243955008596E-2"/>
                        <c:y val="-2.4631958816515417E-2"/>
                      </c:manualLayout>
                    </c:layout>
                    <c:dLblPos val="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1-53F4-4D43-9363-A92C8DCC69E6}"/>
                      </c:ext>
                    </c:extLst>
                  </c:dLbl>
                  <c:dLbl>
                    <c:idx val="5"/>
                    <c:layout>
                      <c:manualLayout>
                        <c:x val="-3.9549313692245153E-2"/>
                        <c:y val="-2.2041161044601503E-2"/>
                      </c:manualLayout>
                    </c:layout>
                    <c:dLblPos val="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2-53F4-4D43-9363-A92C8DCC69E6}"/>
                      </c:ext>
                    </c:extLst>
                  </c:dLbl>
                  <c:dLbl>
                    <c:idx val="8"/>
                    <c:layout>
                      <c:manualLayout>
                        <c:x val="-2.9457794899097493E-2"/>
                        <c:y val="-2.9881999540233517E-2"/>
                      </c:manualLayout>
                    </c:layout>
                    <c:dLblPos val="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3-53F4-4D43-9363-A92C8DCC69E6}"/>
                      </c:ext>
                    </c:extLst>
                  </c:dLbl>
                  <c:dLbl>
                    <c:idx val="9"/>
                    <c:layout>
                      <c:manualLayout>
                        <c:x val="-2.9457794899097493E-2"/>
                        <c:y val="-2.7492869292753484E-2"/>
                      </c:manualLayout>
                    </c:layout>
                    <c:dLblPos val="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4-53F4-4D43-9363-A92C8DCC69E6}"/>
                      </c:ext>
                    </c:extLst>
                  </c:dLbl>
                  <c:dLbl>
                    <c:idx val="12"/>
                    <c:layout>
                      <c:manualLayout>
                        <c:x val="-2.9457794899097493E-2"/>
                        <c:y val="-2.7492869292753484E-2"/>
                      </c:manualLayout>
                    </c:layout>
                    <c:dLblPos val="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5-53F4-4D43-9363-A92C8DCC69E6}"/>
                      </c:ext>
                    </c:extLst>
                  </c:dLbl>
                  <c:dLbl>
                    <c:idx val="15"/>
                    <c:layout>
                      <c:manualLayout>
                        <c:x val="-2.3651658533194887E-2"/>
                        <c:y val="-2.7222756588429334E-2"/>
                      </c:manualLayout>
                    </c:layout>
                    <c:dLblPos val="r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6-53F4-4D43-9363-A92C8DCC69E6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lt-LT"/>
                    </a:p>
                  </c:txPr>
                  <c:dLblPos val="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'[GT VT NT kainos.xlsx]gt vt nt'!$B$2:$R$2</c15:sqref>
                        </c15:formulaRef>
                      </c:ext>
                    </c:extLst>
                    <c:strCache>
                      <c:ptCount val="16"/>
                      <c:pt idx="0">
                        <c:v>22 m. 
07</c:v>
                      </c:pt>
                      <c:pt idx="1">
                        <c:v>22 m. 
08</c:v>
                      </c:pt>
                      <c:pt idx="2">
                        <c:v>22 m. 
09</c:v>
                      </c:pt>
                      <c:pt idx="3">
                        <c:v>22 m. 
10</c:v>
                      </c:pt>
                      <c:pt idx="4">
                        <c:v>22 m. 
11</c:v>
                      </c:pt>
                      <c:pt idx="5">
                        <c:v>22 m. 
12</c:v>
                      </c:pt>
                      <c:pt idx="6">
                        <c:v>23 m. 
01 </c:v>
                      </c:pt>
                      <c:pt idx="7">
                        <c:v>23 m. 
02 </c:v>
                      </c:pt>
                      <c:pt idx="8">
                        <c:v>23 m. 
03</c:v>
                      </c:pt>
                      <c:pt idx="9">
                        <c:v>23 m. 
04</c:v>
                      </c:pt>
                      <c:pt idx="10">
                        <c:v>23 m. 
05</c:v>
                      </c:pt>
                      <c:pt idx="11">
                        <c:v>23 m. 
06</c:v>
                      </c:pt>
                      <c:pt idx="12">
                        <c:v>23 m. 
07</c:v>
                      </c:pt>
                      <c:pt idx="13">
                        <c:v>23 m. 
08</c:v>
                      </c:pt>
                      <c:pt idx="14">
                        <c:v>23 m. 
09</c:v>
                      </c:pt>
                      <c:pt idx="15">
                        <c:v>23 m. 
10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'[GT VT NT kainos.xlsx]gt vt nt'!$B$4:$R$4</c15:sqref>
                        </c15:formulaRef>
                      </c:ext>
                    </c:extLst>
                    <c:numCache>
                      <c:formatCode>0.00</c:formatCode>
                      <c:ptCount val="16"/>
                      <c:pt idx="0">
                        <c:v>34.095269999999999</c:v>
                      </c:pt>
                      <c:pt idx="1">
                        <c:v>46.528019999999998</c:v>
                      </c:pt>
                      <c:pt idx="2">
                        <c:v>73.001307499999996</c:v>
                      </c:pt>
                      <c:pt idx="3">
                        <c:v>54.74392000000001</c:v>
                      </c:pt>
                      <c:pt idx="4">
                        <c:v>28.978482499999991</c:v>
                      </c:pt>
                      <c:pt idx="5">
                        <c:v>31.877884499999993</c:v>
                      </c:pt>
                      <c:pt idx="6">
                        <c:v>28</c:v>
                      </c:pt>
                      <c:pt idx="7">
                        <c:v>21.873049000000002</c:v>
                      </c:pt>
                      <c:pt idx="8">
                        <c:v>23.492754999999999</c:v>
                      </c:pt>
                      <c:pt idx="9">
                        <c:v>19.8734635</c:v>
                      </c:pt>
                      <c:pt idx="10">
                        <c:v>16.892870499999997</c:v>
                      </c:pt>
                      <c:pt idx="11">
                        <c:v>18.388732999999995</c:v>
                      </c:pt>
                      <c:pt idx="12">
                        <c:v>21.266354999999997</c:v>
                      </c:pt>
                      <c:pt idx="13">
                        <c:v>19.198585999999999</c:v>
                      </c:pt>
                      <c:pt idx="14">
                        <c:v>21.793733499999995</c:v>
                      </c:pt>
                      <c:pt idx="15">
                        <c:v>23.851761999999997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9-7FB6-453F-8942-1FD9A02E954F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'[GT VT NT kainos.xlsx]gt vt nt'!$A$5</c15:sqref>
                        </c15:formulaRef>
                      </c:ext>
                    </c:extLst>
                    <c:strCache>
                      <c:ptCount val="1"/>
                      <c:pt idx="0">
                        <c:v>VT (Standartinis 1 laiko zonos)</c:v>
                      </c:pt>
                    </c:strCache>
                  </c:strRef>
                </c:tx>
                <c:spPr>
                  <a:ln w="28575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none"/>
                </c:marker>
                <c:dLbls>
                  <c:dLbl>
                    <c:idx val="1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7-53F4-4D43-9363-A92C8DCC69E6}"/>
                      </c:ext>
                    </c:extLst>
                  </c:dLbl>
                  <c:dLbl>
                    <c:idx val="2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8-53F4-4D43-9363-A92C8DCC69E6}"/>
                      </c:ext>
                    </c:extLst>
                  </c:dLbl>
                  <c:dLbl>
                    <c:idx val="3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9-53F4-4D43-9363-A92C8DCC69E6}"/>
                      </c:ext>
                    </c:extLst>
                  </c:dLbl>
                  <c:dLbl>
                    <c:idx val="4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A-53F4-4D43-9363-A92C8DCC69E6}"/>
                      </c:ext>
                    </c:extLst>
                  </c:dLbl>
                  <c:dLbl>
                    <c:idx val="7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B-53F4-4D43-9363-A92C8DCC69E6}"/>
                      </c:ext>
                    </c:extLst>
                  </c:dLbl>
                  <c:dLbl>
                    <c:idx val="8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C-53F4-4D43-9363-A92C8DCC69E6}"/>
                      </c:ext>
                    </c:extLst>
                  </c:dLbl>
                  <c:dLbl>
                    <c:idx val="9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D-53F4-4D43-9363-A92C8DCC69E6}"/>
                      </c:ext>
                    </c:extLst>
                  </c:dLbl>
                  <c:dLbl>
                    <c:idx val="10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E-53F4-4D43-9363-A92C8DCC69E6}"/>
                      </c:ext>
                    </c:extLst>
                  </c:dLbl>
                  <c:dLbl>
                    <c:idx val="13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0F-53F4-4D43-9363-A92C8DCC69E6}"/>
                      </c:ext>
                    </c:extLst>
                  </c:dLbl>
                  <c:dLbl>
                    <c:idx val="14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0-53F4-4D43-9363-A92C8DCC69E6}"/>
                      </c:ext>
                    </c:extLst>
                  </c:dLbl>
                  <c:dLbl>
                    <c:idx val="15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1-53F4-4D43-9363-A92C8DCC69E6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lt-LT"/>
                    </a:p>
                  </c:txPr>
                  <c:dLblPos val="b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'[GT VT NT kainos.xlsx]gt vt nt'!$B$2:$R$2</c15:sqref>
                        </c15:formulaRef>
                      </c:ext>
                    </c:extLst>
                    <c:strCache>
                      <c:ptCount val="16"/>
                      <c:pt idx="0">
                        <c:v>22 m. 
07</c:v>
                      </c:pt>
                      <c:pt idx="1">
                        <c:v>22 m. 
08</c:v>
                      </c:pt>
                      <c:pt idx="2">
                        <c:v>22 m. 
09</c:v>
                      </c:pt>
                      <c:pt idx="3">
                        <c:v>22 m. 
10</c:v>
                      </c:pt>
                      <c:pt idx="4">
                        <c:v>22 m. 
11</c:v>
                      </c:pt>
                      <c:pt idx="5">
                        <c:v>22 m. 
12</c:v>
                      </c:pt>
                      <c:pt idx="6">
                        <c:v>23 m. 
01 </c:v>
                      </c:pt>
                      <c:pt idx="7">
                        <c:v>23 m. 
02 </c:v>
                      </c:pt>
                      <c:pt idx="8">
                        <c:v>23 m. 
03</c:v>
                      </c:pt>
                      <c:pt idx="9">
                        <c:v>23 m. 
04</c:v>
                      </c:pt>
                      <c:pt idx="10">
                        <c:v>23 m. 
05</c:v>
                      </c:pt>
                      <c:pt idx="11">
                        <c:v>23 m. 
06</c:v>
                      </c:pt>
                      <c:pt idx="12">
                        <c:v>23 m. 
07</c:v>
                      </c:pt>
                      <c:pt idx="13">
                        <c:v>23 m. 
08</c:v>
                      </c:pt>
                      <c:pt idx="14">
                        <c:v>23 m. 
09</c:v>
                      </c:pt>
                      <c:pt idx="15">
                        <c:v>23 m. 
10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'[GT VT NT kainos.xlsx]gt vt nt'!$B$5:$R$5</c15:sqref>
                        </c15:formulaRef>
                      </c:ext>
                    </c:extLst>
                    <c:numCache>
                      <c:formatCode>0.00</c:formatCode>
                      <c:ptCount val="16"/>
                      <c:pt idx="0">
                        <c:v>24</c:v>
                      </c:pt>
                      <c:pt idx="1">
                        <c:v>24</c:v>
                      </c:pt>
                      <c:pt idx="2">
                        <c:v>24</c:v>
                      </c:pt>
                      <c:pt idx="3">
                        <c:v>24</c:v>
                      </c:pt>
                      <c:pt idx="4">
                        <c:v>24</c:v>
                      </c:pt>
                      <c:pt idx="5">
                        <c:v>24</c:v>
                      </c:pt>
                      <c:pt idx="6">
                        <c:v>28</c:v>
                      </c:pt>
                      <c:pt idx="7">
                        <c:v>28</c:v>
                      </c:pt>
                      <c:pt idx="8">
                        <c:v>28</c:v>
                      </c:pt>
                      <c:pt idx="9">
                        <c:v>28</c:v>
                      </c:pt>
                      <c:pt idx="10">
                        <c:v>28</c:v>
                      </c:pt>
                      <c:pt idx="11">
                        <c:v>28</c:v>
                      </c:pt>
                      <c:pt idx="12">
                        <c:v>22.7</c:v>
                      </c:pt>
                      <c:pt idx="13">
                        <c:v>22.7</c:v>
                      </c:pt>
                      <c:pt idx="14">
                        <c:v>22.7</c:v>
                      </c:pt>
                      <c:pt idx="15">
                        <c:v>22.7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5-7FB6-453F-8942-1FD9A02E954F}"/>
                  </c:ext>
                </c:extLst>
              </c15:ser>
            </c15:filteredLineSeries>
            <c15:filteredLine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'[GT VT NT kainos.xlsx]gt vt nt'!$A$6</c15:sqref>
                        </c15:formulaRef>
                      </c:ext>
                    </c:extLst>
                    <c:strCache>
                      <c:ptCount val="1"/>
                      <c:pt idx="0">
                        <c:v>NT</c:v>
                      </c:pt>
                    </c:strCache>
                  </c:strRef>
                </c:tx>
                <c:spPr>
                  <a:ln w="28575" cap="rnd">
                    <a:solidFill>
                      <a:schemeClr val="accent4"/>
                    </a:solidFill>
                    <a:round/>
                  </a:ln>
                  <a:effectLst/>
                </c:spPr>
                <c:marker>
                  <c:symbol val="none"/>
                </c:marker>
                <c:dLbls>
                  <c:dLbl>
                    <c:idx val="0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2-53F4-4D43-9363-A92C8DCC69E6}"/>
                      </c:ext>
                    </c:extLst>
                  </c:dLbl>
                  <c:dLbl>
                    <c:idx val="1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3-53F4-4D43-9363-A92C8DCC69E6}"/>
                      </c:ext>
                    </c:extLst>
                  </c:dLbl>
                  <c:dLbl>
                    <c:idx val="2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4-53F4-4D43-9363-A92C8DCC69E6}"/>
                      </c:ext>
                    </c:extLst>
                  </c:dLbl>
                  <c:dLbl>
                    <c:idx val="3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5-53F4-4D43-9363-A92C8DCC69E6}"/>
                      </c:ext>
                    </c:extLst>
                  </c:dLbl>
                  <c:dLbl>
                    <c:idx val="5"/>
                    <c:delete val="1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6-53F4-4D43-9363-A92C8DCC69E6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accent2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lt-LT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'[GT VT NT kainos.xlsx]gt vt nt'!$B$2:$R$2</c15:sqref>
                        </c15:formulaRef>
                      </c:ext>
                    </c:extLst>
                    <c:strCache>
                      <c:ptCount val="16"/>
                      <c:pt idx="0">
                        <c:v>22 m. 
07</c:v>
                      </c:pt>
                      <c:pt idx="1">
                        <c:v>22 m. 
08</c:v>
                      </c:pt>
                      <c:pt idx="2">
                        <c:v>22 m. 
09</c:v>
                      </c:pt>
                      <c:pt idx="3">
                        <c:v>22 m. 
10</c:v>
                      </c:pt>
                      <c:pt idx="4">
                        <c:v>22 m. 
11</c:v>
                      </c:pt>
                      <c:pt idx="5">
                        <c:v>22 m. 
12</c:v>
                      </c:pt>
                      <c:pt idx="6">
                        <c:v>23 m. 
01 </c:v>
                      </c:pt>
                      <c:pt idx="7">
                        <c:v>23 m. 
02 </c:v>
                      </c:pt>
                      <c:pt idx="8">
                        <c:v>23 m. 
03</c:v>
                      </c:pt>
                      <c:pt idx="9">
                        <c:v>23 m. 
04</c:v>
                      </c:pt>
                      <c:pt idx="10">
                        <c:v>23 m. 
05</c:v>
                      </c:pt>
                      <c:pt idx="11">
                        <c:v>23 m. 
06</c:v>
                      </c:pt>
                      <c:pt idx="12">
                        <c:v>23 m. 
07</c:v>
                      </c:pt>
                      <c:pt idx="13">
                        <c:v>23 m. 
08</c:v>
                      </c:pt>
                      <c:pt idx="14">
                        <c:v>23 m. 
09</c:v>
                      </c:pt>
                      <c:pt idx="15">
                        <c:v>23 m. 
10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'[GT VT NT kainos.xlsx]gt vt nt'!$B$6:$R$6</c15:sqref>
                        </c15:formulaRef>
                      </c:ext>
                    </c:extLst>
                    <c:numCache>
                      <c:formatCode>0.00</c:formatCode>
                      <c:ptCount val="16"/>
                      <c:pt idx="0">
                        <c:v>27.428356799999996</c:v>
                      </c:pt>
                      <c:pt idx="1">
                        <c:v>27.428356799999996</c:v>
                      </c:pt>
                      <c:pt idx="2">
                        <c:v>27.428356799999996</c:v>
                      </c:pt>
                      <c:pt idx="3">
                        <c:v>27.428356799999996</c:v>
                      </c:pt>
                      <c:pt idx="4">
                        <c:v>27.428356799999996</c:v>
                      </c:pt>
                      <c:pt idx="5">
                        <c:v>27.428356799999996</c:v>
                      </c:pt>
                      <c:pt idx="6">
                        <c:v>28</c:v>
                      </c:pt>
                      <c:pt idx="7">
                        <c:v>28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B-7FB6-453F-8942-1FD9A02E954F}"/>
                  </c:ext>
                </c:extLst>
              </c15:ser>
            </c15:filteredLineSeries>
          </c:ext>
        </c:extLst>
      </c:lineChart>
      <c:catAx>
        <c:axId val="2445281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244532719"/>
        <c:crosses val="autoZero"/>
        <c:auto val="1"/>
        <c:lblAlgn val="ctr"/>
        <c:lblOffset val="100"/>
        <c:noMultiLvlLbl val="0"/>
      </c:catAx>
      <c:valAx>
        <c:axId val="244532719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crossAx val="24452814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lt-LT"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</a:rPr>
              <a:t>Vidutinės garantinio </a:t>
            </a:r>
            <a:r>
              <a:rPr lang="en-US" sz="1400" b="0" i="0" u="none" strike="noStrike" kern="1200" spc="0" baseline="0" err="1">
                <a:solidFill>
                  <a:sysClr val="windowText" lastClr="000000">
                    <a:lumMod val="65000"/>
                    <a:lumOff val="35000"/>
                  </a:sysClr>
                </a:solidFill>
              </a:rPr>
              <a:t>ti</a:t>
            </a:r>
            <a:r>
              <a:rPr lang="lt-LT"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</a:rPr>
              <a:t>e</a:t>
            </a:r>
            <a:r>
              <a:rPr lang="en-US" sz="1400" b="0" i="0" u="none" strike="noStrike" kern="1200" spc="0" baseline="0" err="1">
                <a:solidFill>
                  <a:sysClr val="windowText" lastClr="000000">
                    <a:lumMod val="65000"/>
                    <a:lumOff val="35000"/>
                  </a:sysClr>
                </a:solidFill>
              </a:rPr>
              <a:t>kimo</a:t>
            </a:r>
            <a:r>
              <a:rPr lang="en-US"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</a:rPr>
              <a:t> </a:t>
            </a:r>
            <a:r>
              <a:rPr lang="lt-LT"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</a:rPr>
              <a:t>ir kintamo plano kainos ct/kWh su PVM</a:t>
            </a:r>
            <a:endParaRPr lang="en-US" sz="1400" b="0" i="0" u="none" strike="noStrike" kern="1200" spc="0" baseline="0">
              <a:solidFill>
                <a:sysClr val="windowText" lastClr="000000">
                  <a:lumMod val="65000"/>
                  <a:lumOff val="35000"/>
                </a:sysClr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5.809977113235984E-2"/>
          <c:y val="0.10518109146123615"/>
          <c:w val="0.92604934922324444"/>
          <c:h val="0.47029072883172574"/>
        </c:manualLayout>
      </c:layout>
      <c:barChart>
        <c:barDir val="col"/>
        <c:grouping val="stacked"/>
        <c:varyColors val="0"/>
        <c:ser>
          <c:idx val="3"/>
          <c:order val="0"/>
          <c:tx>
            <c:strRef>
              <c:f>'[GT VT NT kainos.xlsx]gt vt nt (2 versija)'!$A$48</c:f>
              <c:strCache>
                <c:ptCount val="1"/>
                <c:pt idx="0">
                  <c:v>PVM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'[GT VT NT kainos.xlsx]gt vt nt (2 versija)'!$B$43:$E$44</c:f>
              <c:multiLvlStrCache>
                <c:ptCount val="4"/>
                <c:lvl>
                  <c:pt idx="0">
                    <c:v>Garantinio tiekimo
 kaina</c:v>
                  </c:pt>
                  <c:pt idx="1">
                    <c:v>Kintamo plano
 kaina</c:v>
                  </c:pt>
                  <c:pt idx="2">
                    <c:v>Garantinio tiekimo
 kaina</c:v>
                  </c:pt>
                  <c:pt idx="3">
                    <c:v>Kintamo plano
 kaina</c:v>
                  </c:pt>
                </c:lvl>
                <c:lvl>
                  <c:pt idx="0">
                    <c:v>Liepa</c:v>
                  </c:pt>
                  <c:pt idx="2">
                    <c:v>Rugpjūtis</c:v>
                  </c:pt>
                </c:lvl>
              </c:multiLvlStrCache>
            </c:multiLvlStrRef>
          </c:cat>
          <c:val>
            <c:numRef>
              <c:f>'[GT VT NT kainos.xlsx]gt vt nt (2 versija)'!$B$48:$E$48</c:f>
              <c:numCache>
                <c:formatCode>0.000</c:formatCode>
                <c:ptCount val="4"/>
                <c:pt idx="0">
                  <c:v>3.6517949999999999</c:v>
                </c:pt>
                <c:pt idx="1">
                  <c:v>3.3438299999999987</c:v>
                </c:pt>
                <c:pt idx="2">
                  <c:v>3.2929259999999996</c:v>
                </c:pt>
                <c:pt idx="3">
                  <c:v>3.735479999999999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18A-441B-9525-A227A5C08469}"/>
            </c:ext>
          </c:extLst>
        </c:ser>
        <c:ser>
          <c:idx val="2"/>
          <c:order val="1"/>
          <c:tx>
            <c:strRef>
              <c:f>'[GT VT NT kainos.xlsx]gt vt nt (2 versija)'!$A$47</c:f>
              <c:strCache>
                <c:ptCount val="1"/>
                <c:pt idx="0">
                  <c:v>Reguliuojamos dedamosios (VIAP, persiuntimas ir kt.), ct/kWh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'[GT VT NT kainos.xlsx]gt vt nt (2 versija)'!$B$43:$E$44</c:f>
              <c:multiLvlStrCache>
                <c:ptCount val="4"/>
                <c:lvl>
                  <c:pt idx="0">
                    <c:v>Garantinio tiekimo
 kaina</c:v>
                  </c:pt>
                  <c:pt idx="1">
                    <c:v>Kintamo plano
 kaina</c:v>
                  </c:pt>
                  <c:pt idx="2">
                    <c:v>Garantinio tiekimo
 kaina</c:v>
                  </c:pt>
                  <c:pt idx="3">
                    <c:v>Kintamo plano
 kaina</c:v>
                  </c:pt>
                </c:lvl>
                <c:lvl>
                  <c:pt idx="0">
                    <c:v>Liepa</c:v>
                  </c:pt>
                  <c:pt idx="2">
                    <c:v>Rugpjūtis</c:v>
                  </c:pt>
                </c:lvl>
              </c:multiLvlStrCache>
            </c:multiLvlStrRef>
          </c:cat>
          <c:val>
            <c:numRef>
              <c:f>'[GT VT NT kainos.xlsx]gt vt nt (2 versija)'!$B$47:$E$47</c:f>
              <c:numCache>
                <c:formatCode>0.000</c:formatCode>
                <c:ptCount val="4"/>
                <c:pt idx="0">
                  <c:v>6.0389999999999997</c:v>
                </c:pt>
                <c:pt idx="1">
                  <c:v>6.0389999999999997</c:v>
                </c:pt>
                <c:pt idx="2">
                  <c:v>6.0389999999999997</c:v>
                </c:pt>
                <c:pt idx="3">
                  <c:v>6.0389999999999997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18A-441B-9525-A227A5C08469}"/>
            </c:ext>
          </c:extLst>
        </c:ser>
        <c:ser>
          <c:idx val="1"/>
          <c:order val="3"/>
          <c:tx>
            <c:strRef>
              <c:f>'[GT VT NT kainos.xlsx]gt vt nt (2 versija)'!$A$46</c:f>
              <c:strCache>
                <c:ptCount val="1"/>
                <c:pt idx="0">
                  <c:v>Elektros kainos papildoma dalis, ct/kWh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'[GT VT NT kainos.xlsx]gt vt nt (2 versija)'!$B$43:$E$44</c:f>
              <c:multiLvlStrCache>
                <c:ptCount val="4"/>
                <c:lvl>
                  <c:pt idx="0">
                    <c:v>Garantinio tiekimo
 kaina</c:v>
                  </c:pt>
                  <c:pt idx="1">
                    <c:v>Kintamo plano
 kaina</c:v>
                  </c:pt>
                  <c:pt idx="2">
                    <c:v>Garantinio tiekimo
 kaina</c:v>
                  </c:pt>
                  <c:pt idx="3">
                    <c:v>Kintamo plano
 kaina</c:v>
                  </c:pt>
                </c:lvl>
                <c:lvl>
                  <c:pt idx="0">
                    <c:v>Liepa</c:v>
                  </c:pt>
                  <c:pt idx="2">
                    <c:v>Rugpjūtis</c:v>
                  </c:pt>
                </c:lvl>
              </c:multiLvlStrCache>
            </c:multiLvlStrRef>
          </c:cat>
          <c:val>
            <c:numRef>
              <c:f>'[GT VT NT kainos.xlsx]gt vt nt (2 versija)'!$B$46:$E$46</c:f>
              <c:numCache>
                <c:formatCode>0.000</c:formatCode>
                <c:ptCount val="4"/>
                <c:pt idx="0">
                  <c:v>1.4804999999999993</c:v>
                </c:pt>
                <c:pt idx="1">
                  <c:v>1.5</c:v>
                </c:pt>
                <c:pt idx="2">
                  <c:v>1.2576000000000001</c:v>
                </c:pt>
                <c:pt idx="3">
                  <c:v>1.5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18A-441B-9525-A227A5C08469}"/>
            </c:ext>
          </c:extLst>
        </c:ser>
        <c:ser>
          <c:idx val="0"/>
          <c:order val="4"/>
          <c:tx>
            <c:strRef>
              <c:f>'[GT VT NT kainos.xlsx]gt vt nt (2 versija)'!$A$45</c:f>
              <c:strCache>
                <c:ptCount val="1"/>
                <c:pt idx="0">
                  <c:v>Elektros įsigijimo kaina ct/kWh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718A-441B-9525-A227A5C08469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718A-441B-9525-A227A5C084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'[GT VT NT kainos.xlsx]gt vt nt (2 versija)'!$B$43:$E$44</c:f>
              <c:multiLvlStrCache>
                <c:ptCount val="4"/>
                <c:lvl>
                  <c:pt idx="0">
                    <c:v>Garantinio tiekimo
 kaina</c:v>
                  </c:pt>
                  <c:pt idx="1">
                    <c:v>Kintamo plano
 kaina</c:v>
                  </c:pt>
                  <c:pt idx="2">
                    <c:v>Garantinio tiekimo
 kaina</c:v>
                  </c:pt>
                  <c:pt idx="3">
                    <c:v>Kintamo plano
 kaina</c:v>
                  </c:pt>
                </c:lvl>
                <c:lvl>
                  <c:pt idx="0">
                    <c:v>Liepa</c:v>
                  </c:pt>
                  <c:pt idx="2">
                    <c:v>Rugpjūtis</c:v>
                  </c:pt>
                </c:lvl>
              </c:multiLvlStrCache>
            </c:multiLvlStrRef>
          </c:cat>
          <c:val>
            <c:numRef>
              <c:f>'[GT VT NT kainos.xlsx]gt vt nt (2 versija)'!$B$45:$E$45</c:f>
              <c:numCache>
                <c:formatCode>0.000</c:formatCode>
                <c:ptCount val="4"/>
                <c:pt idx="0">
                  <c:v>9.8699999999999992</c:v>
                </c:pt>
                <c:pt idx="1">
                  <c:v>8.3840000000000003</c:v>
                </c:pt>
                <c:pt idx="2">
                  <c:v>8.3840000000000003</c:v>
                </c:pt>
                <c:pt idx="3">
                  <c:v>10.249000000000001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718A-441B-9525-A227A5C0846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100"/>
        <c:axId val="737694544"/>
        <c:axId val="824286576"/>
      </c:barChart>
      <c:lineChart>
        <c:grouping val="standard"/>
        <c:varyColors val="0"/>
        <c:ser>
          <c:idx val="4"/>
          <c:order val="2"/>
          <c:tx>
            <c:strRef>
              <c:f>'[GT VT NT kainos.xlsx]gt vt nt (2 versija)'!$A$49</c:f>
              <c:strCache>
                <c:ptCount val="1"/>
                <c:pt idx="0">
                  <c:v>Galutinė kaina ct/kWh su PVM</c:v>
                </c:pt>
              </c:strCache>
            </c:strRef>
          </c:tx>
          <c:spPr>
            <a:ln w="28575" cap="rnd">
              <a:solidFill>
                <a:schemeClr val="bg2">
                  <a:alpha val="0"/>
                </a:schemeClr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'[GT VT NT kainos.xlsx]gt vt nt (2 versija)'!$B$43:$E$44</c:f>
              <c:multiLvlStrCache>
                <c:ptCount val="4"/>
                <c:lvl>
                  <c:pt idx="0">
                    <c:v>Garantinio tiekimo
 kaina</c:v>
                  </c:pt>
                  <c:pt idx="1">
                    <c:v>Kintamo plano
 kaina</c:v>
                  </c:pt>
                  <c:pt idx="2">
                    <c:v>Garantinio tiekimo
 kaina</c:v>
                  </c:pt>
                  <c:pt idx="3">
                    <c:v>Kintamo plano
 kaina</c:v>
                  </c:pt>
                </c:lvl>
                <c:lvl>
                  <c:pt idx="0">
                    <c:v>Liepa</c:v>
                  </c:pt>
                  <c:pt idx="2">
                    <c:v>Rugpjūtis</c:v>
                  </c:pt>
                </c:lvl>
              </c:multiLvlStrCache>
            </c:multiLvlStrRef>
          </c:cat>
          <c:val>
            <c:numRef>
              <c:f>'[GT VT NT kainos.xlsx]gt vt nt (2 versija)'!$B$49:$E$49</c:f>
              <c:numCache>
                <c:formatCode>0.000</c:formatCode>
                <c:ptCount val="4"/>
                <c:pt idx="0">
                  <c:v>21.041294999999998</c:v>
                </c:pt>
                <c:pt idx="1">
                  <c:v>19.266829999999999</c:v>
                </c:pt>
                <c:pt idx="2">
                  <c:v>18.973526</c:v>
                </c:pt>
                <c:pt idx="3">
                  <c:v>21.523479999999999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718A-441B-9525-A227A5C0846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37694544"/>
        <c:axId val="824286576"/>
      </c:lineChart>
      <c:catAx>
        <c:axId val="737694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824286576"/>
        <c:crosses val="autoZero"/>
        <c:auto val="1"/>
        <c:lblAlgn val="ctr"/>
        <c:lblOffset val="100"/>
        <c:noMultiLvlLbl val="0"/>
      </c:catAx>
      <c:valAx>
        <c:axId val="824286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737694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75323218113612012"/>
          <c:w val="1"/>
          <c:h val="0.1928869685602000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0.46532</cdr:x>
      <cdr:y>0.58316</cdr:y>
    </cdr:from>
    <cdr:to>
      <cdr:x>0.46532</cdr:x>
      <cdr:y>0.6845</cdr:y>
    </cdr:to>
    <cdr:cxnSp macro="">
      <cdr:nvCxnSpPr>
        <cdr:cNvPr id="3" name="Straight Arrow Connector 2">
          <a:extLst xmlns:a="http://schemas.openxmlformats.org/drawingml/2006/main">
            <a:ext uri="{FF2B5EF4-FFF2-40B4-BE49-F238E27FC236}">
              <a16:creationId xmlns:a16="http://schemas.microsoft.com/office/drawing/2014/main" id="{14CC6E57-C94B-9D32-D106-387367A6BE27}"/>
            </a:ext>
          </a:extLst>
        </cdr:cNvPr>
        <cdr:cNvCxnSpPr/>
      </cdr:nvCxnSpPr>
      <cdr:spPr>
        <a:xfrm xmlns:a="http://schemas.openxmlformats.org/drawingml/2006/main">
          <a:off x="4474634" y="3069312"/>
          <a:ext cx="0" cy="533400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rgbClr val="FF0000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0.46379</cdr:x>
      <cdr:y>0.44381</cdr:y>
    </cdr:from>
    <cdr:to>
      <cdr:x>0.84313</cdr:x>
      <cdr:y>0.58252</cdr:y>
    </cdr:to>
    <cdr:sp macro="" textlink="">
      <cdr:nvSpPr>
        <cdr:cNvPr id="7" name="Arrow: Curved Down 6">
          <a:extLst xmlns:a="http://schemas.openxmlformats.org/drawingml/2006/main">
            <a:ext uri="{FF2B5EF4-FFF2-40B4-BE49-F238E27FC236}">
              <a16:creationId xmlns:a16="http://schemas.microsoft.com/office/drawing/2014/main" id="{238F43E4-2254-E752-16DE-A561FF553F0A}"/>
            </a:ext>
          </a:extLst>
        </cdr:cNvPr>
        <cdr:cNvSpPr/>
      </cdr:nvSpPr>
      <cdr:spPr>
        <a:xfrm xmlns:a="http://schemas.openxmlformats.org/drawingml/2006/main">
          <a:off x="4459886" y="2335886"/>
          <a:ext cx="3647768" cy="730046"/>
        </a:xfrm>
        <a:prstGeom xmlns:a="http://schemas.openxmlformats.org/drawingml/2006/main" prst="curvedDownArrow">
          <a:avLst>
            <a:gd name="adj1" fmla="val 0"/>
            <a:gd name="adj2" fmla="val 22874"/>
            <a:gd name="adj3" fmla="val 23653"/>
          </a:avLst>
        </a:prstGeom>
        <a:solidFill xmlns:a="http://schemas.openxmlformats.org/drawingml/2006/main">
          <a:srgbClr val="FF0000"/>
        </a:solidFill>
        <a:ln xmlns:a="http://schemas.openxmlformats.org/drawingml/2006/main">
          <a:solidFill>
            <a:srgbClr val="FF0000"/>
          </a:solidFill>
          <a:prstDash val="lgDashDotDot"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 dirty="0">
            <a:solidFill>
              <a:srgbClr val="FF0000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441877-BACF-4F16-9CDC-0E9550BAA71E}" type="datetimeFigureOut">
              <a:rPr lang="lt-LT" smtClean="0"/>
              <a:t>2023-10-24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08A727-C3C6-4635-A1D7-4E86DBA533A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136323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49FC3A-FD6A-4324-ACF3-4E5BB3A75F4A}" type="slidenum">
              <a:rPr lang="lt-LT" smtClean="0"/>
              <a:t>1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644302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lt-LT"/>
              <a:t>Tik LT parodyti skaičiais su kreive</a:t>
            </a:r>
          </a:p>
          <a:p>
            <a:r>
              <a:rPr lang="lt-LT" sz="1800" b="1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2024 – </a:t>
            </a:r>
            <a:r>
              <a:rPr lang="lt-LT" sz="1800" b="1" i="0" u="none" strike="noStrike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iems</a:t>
            </a:r>
            <a:r>
              <a:rPr lang="lt-LT" sz="1800" b="1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- </a:t>
            </a:r>
            <a:r>
              <a:rPr lang="en-US" sz="1800" b="1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101,98</a:t>
            </a:r>
            <a:r>
              <a:rPr lang="en-US"/>
              <a:t> </a:t>
            </a:r>
            <a:endParaRPr lang="lt-LT"/>
          </a:p>
          <a:p>
            <a:r>
              <a:rPr lang="lt-LT"/>
              <a:t>Spalio - 57,87</a:t>
            </a:r>
          </a:p>
          <a:p>
            <a:r>
              <a:rPr lang="lt-LT" err="1"/>
              <a:t>Lapkirčio</a:t>
            </a:r>
            <a:r>
              <a:rPr lang="lt-LT"/>
              <a:t> – 51,9</a:t>
            </a:r>
          </a:p>
          <a:p>
            <a:r>
              <a:rPr lang="lt-LT"/>
              <a:t>Gruodžio - ...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08A727-C3C6-4635-A1D7-4E86DBA533A5}" type="slidenum">
              <a:rPr lang="lt-LT" smtClean="0"/>
              <a:t>2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077243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08A727-C3C6-4635-A1D7-4E86DBA533A5}" type="slidenum">
              <a:rPr lang="lt-LT" smtClean="0"/>
              <a:t>3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86361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5FD06C4-4023-2644-A9EF-22EE03316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00" y="215253"/>
            <a:ext cx="2269461" cy="642749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4F11277-DE35-3641-AF38-B5C12E19DBD0}"/>
              </a:ext>
            </a:extLst>
          </p:cNvPr>
          <p:cNvSpPr/>
          <p:nvPr/>
        </p:nvSpPr>
        <p:spPr>
          <a:xfrm>
            <a:off x="1524000" y="1122362"/>
            <a:ext cx="9144000" cy="4135438"/>
          </a:xfrm>
          <a:prstGeom prst="rect">
            <a:avLst/>
          </a:prstGeom>
          <a:solidFill>
            <a:srgbClr val="6BCA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0A31D8-8222-0C49-BA5D-638388986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38CEF96-A94E-7644-867B-3079D4E59C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7987" y="5652000"/>
            <a:ext cx="3145263" cy="720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B3C465F8-FC82-8C4A-9D80-1BCD24158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rgbClr val="002D7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73437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381E9E4-FAE5-8040-8E5C-37F9F2F166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00" y="216240"/>
            <a:ext cx="2268764" cy="642552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AED6355-5461-B144-A8F0-B1E7CE68D393}"/>
              </a:ext>
            </a:extLst>
          </p:cNvPr>
          <p:cNvSpPr/>
          <p:nvPr/>
        </p:nvSpPr>
        <p:spPr>
          <a:xfrm>
            <a:off x="1524000" y="1122362"/>
            <a:ext cx="9144000" cy="4115773"/>
          </a:xfrm>
          <a:prstGeom prst="rect">
            <a:avLst/>
          </a:prstGeom>
          <a:solidFill>
            <a:srgbClr val="002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0A31D8-8222-0C49-BA5D-638388986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0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C465F8-FC82-8C4A-9D80-1BCD24158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3582373"/>
            <a:ext cx="9144000" cy="1655762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CA9AE3-3056-F540-BF1B-41D31826C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7986" y="5652000"/>
            <a:ext cx="3145263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1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0214E42-DFBB-5846-A542-9B5FF33AB5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7987" y="5652000"/>
            <a:ext cx="3145263" cy="72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5BAA1D-E54A-A341-A148-7B0227D853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00" y="216240"/>
            <a:ext cx="2268764" cy="64255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6978C01-56D2-3D43-8415-47C8F87E9C75}"/>
              </a:ext>
            </a:extLst>
          </p:cNvPr>
          <p:cNvSpPr/>
          <p:nvPr/>
        </p:nvSpPr>
        <p:spPr>
          <a:xfrm>
            <a:off x="1524000" y="1122362"/>
            <a:ext cx="9144000" cy="4135438"/>
          </a:xfrm>
          <a:prstGeom prst="rect">
            <a:avLst/>
          </a:prstGeom>
          <a:solidFill>
            <a:srgbClr val="6BCA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0A31D8-8222-0C49-BA5D-638388986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C465F8-FC82-8C4A-9D80-1BCD24158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rgbClr val="002D7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643990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C0545-FEC8-AC4E-B5DD-4C3E58254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450A1-3CD9-6C4F-96BB-EDA1BCD1C5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FFE2EC-9C81-DD41-BC1E-A0EF2ACB0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D64DD0-9709-0749-9E35-CE2A56EF5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249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7A7F13E-1CC1-DA47-B129-C06CE5F7E3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8C0545-FEC8-AC4E-B5DD-4C3E58254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450A1-3CD9-6C4F-96BB-EDA1BCD1C5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  <a:lvl2pPr>
              <a:defRPr>
                <a:solidFill>
                  <a:srgbClr val="002D72"/>
                </a:solidFill>
              </a:defRPr>
            </a:lvl2pPr>
            <a:lvl3pPr>
              <a:defRPr>
                <a:solidFill>
                  <a:srgbClr val="002D72"/>
                </a:solidFill>
              </a:defRPr>
            </a:lvl3pPr>
            <a:lvl4pPr>
              <a:defRPr>
                <a:solidFill>
                  <a:srgbClr val="002D72"/>
                </a:solidFill>
              </a:defRPr>
            </a:lvl4pPr>
            <a:lvl5pPr>
              <a:defRPr>
                <a:solidFill>
                  <a:srgbClr val="002D7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FFE2EC-9C81-DD41-BC1E-A0EF2ACB0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92180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4A0566-2088-EC42-8EF1-DEB1045B37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8C0545-FEC8-AC4E-B5DD-4C3E58254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450A1-3CD9-6C4F-96BB-EDA1BCD1C5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FFE2EC-9C81-DD41-BC1E-A0EF2ACB0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05991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BB048-07AA-1249-9AB4-9AF9F5614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0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DFF4C-9179-F646-819B-53F167234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2D7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031816-9705-9246-B9A5-BE1F3BC69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85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3CD1B0-9EBA-BC42-BDFE-CC0E7A3D2C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194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BB048-07AA-1249-9AB4-9AF9F5614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DFF4C-9179-F646-819B-53F167234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2D7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031816-9705-9246-B9A5-BE1F3BC69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85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5A8B8D-7952-CD4F-B446-7734ACC28F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0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0BDE3AD-0D65-2C47-979C-187BD13949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19BB048-07AA-1249-9AB4-9AF9F5614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0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DFF4C-9179-F646-819B-53F167234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031816-9705-9246-B9A5-BE1F3BC69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85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08120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F3AB5-9779-B747-B30F-5B24A1DA7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0E35F-DA36-5444-AA6B-E0F61F19B4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FC0800-57EA-9A49-899B-B1F6FA1753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66BC8-00E2-AD4A-9245-351655AE5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F7B32F9-03D3-5646-BFBF-A2A58D502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46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F3AB5-9779-B747-B30F-5B24A1DA7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0E35F-DA36-5444-AA6B-E0F61F19B4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FC0800-57EA-9A49-899B-B1F6FA1753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66BC8-00E2-AD4A-9245-351655AE5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FA46896-8C30-854A-818F-9F569053C5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3671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_Two Content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FC34209-E73F-404F-A626-251EB9F822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D7F3AB5-9779-B747-B30F-5B24A1DA7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0E35F-DA36-5444-AA6B-E0F61F19B4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FC0800-57EA-9A49-899B-B1F6FA1753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66BC8-00E2-AD4A-9245-351655AE5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302592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B412B-16D4-2E43-B76C-C84E84678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dirty="0" smtClean="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6DF3C9-39BD-F84C-AFF6-5231324D9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DEECA9-AB3F-5C42-B4AE-3FC33336EA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6311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B412B-16D4-2E43-B76C-C84E84678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6DF3C9-39BD-F84C-AFF6-5231324D9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FC1B15-80F4-244F-A302-8C803A36FA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3746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B412B-16D4-2E43-B76C-C84E846789FC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>
            <a:lvl1pPr>
              <a:defRPr lang="en-US" dirty="0" smtClean="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6DF3C9-39BD-F84C-AFF6-5231324D9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DA9769-953E-2F4C-8CA5-55E8241190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8495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FD203-D39D-C84F-9C11-ED8616056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4583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4AB095-49E8-5F4F-94AB-AE56B8DFA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3759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FD203-D39D-C84F-9C11-ED8616056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4583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2CB7D0-1E48-9C46-A932-75E6383266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967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FD203-D39D-C84F-9C11-ED8616056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4583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CA6FD88-8DDD-F142-B1B2-234BF397AD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2756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A2821-B953-BB4B-9B31-FF1841619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B64EC-9819-0441-B6C5-96E7EA687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1F95F8-2A27-1B44-82EB-EE6A7BE27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63A30-3745-E74F-BF2F-7DCD8AA76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6F73D62-3E15-1740-96DC-FF5003F11A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1071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7D211D5-9ED5-D243-9147-6F4E1D49A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2A2821-B953-BB4B-9B31-FF1841619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B64EC-9819-0441-B6C5-96E7EA687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1F95F8-2A27-1B44-82EB-EE6A7BE27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63A30-3745-E74F-BF2F-7DCD8AA76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206690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2_Content with Caption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59E95AD-600A-9346-A0A0-E7EBA77D05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2A2821-B953-BB4B-9B31-FF1841619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B64EC-9819-0441-B6C5-96E7EA687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1F95F8-2A27-1B44-82EB-EE6A7BE27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63A30-3745-E74F-BF2F-7DCD8AA76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1854566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53583-3C5D-3D47-84C1-069B9E3FF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0B7D72-7834-0642-BFDB-03648A88E8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9ACF92-4A7E-D742-BECB-0C12BE208A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C58A90-7D25-0347-B5AF-3901C56E2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DE5A863-EADE-5C4F-9AE5-9718456A4F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652" y="6105397"/>
            <a:ext cx="1487419" cy="50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2275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1_Picture with Caption">
    <p:bg>
      <p:bgPr>
        <a:solidFill>
          <a:srgbClr val="6B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5DD033D-2BFD-8244-9040-1C5EA9E4A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40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7053583-3C5D-3D47-84C1-069B9E3FF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0B7D72-7834-0642-BFDB-03648A88E8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9ACF92-4A7E-D742-BECB-0C12BE208A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C58A90-7D25-0347-B5AF-3901C56E2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rgbClr val="002D72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2892463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_Picture with Caption">
    <p:bg>
      <p:bgPr>
        <a:solidFill>
          <a:srgbClr val="002D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C60128F-1A25-8247-80F6-2F2D845E5D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39" y="6105398"/>
            <a:ext cx="1483165" cy="5003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7053583-3C5D-3D47-84C1-069B9E3FF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6BCAB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0B7D72-7834-0642-BFDB-03648A88E8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9ACF92-4A7E-D742-BECB-0C12BE208A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C58A90-7D25-0347-B5AF-3901C56E2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4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48853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5EEA2C-51D7-BB48-B98A-2609D39F9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8124EF-3722-1B48-A46A-726518EC9A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1C3518-1499-9D42-B621-6513127B4A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451E5-1106-494E-833A-82079C9A072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12282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  <p:sldLayoutId id="2147483703" r:id="rId18"/>
    <p:sldLayoutId id="2147483704" r:id="rId19"/>
    <p:sldLayoutId id="2147483705" r:id="rId20"/>
    <p:sldLayoutId id="2147483706" r:id="rId21"/>
    <p:sldLayoutId id="2147483707" r:id="rId22"/>
    <p:sldLayoutId id="2147483708" r:id="rId23"/>
    <p:sldLayoutId id="2147483709" r:id="rId2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002D7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D7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D7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D7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D7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D7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E3EA7-BFD7-48FB-A27B-1095683B66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845229"/>
            <a:ext cx="9144000" cy="2387600"/>
          </a:xfrm>
        </p:spPr>
        <p:txBody>
          <a:bodyPr/>
          <a:lstStyle/>
          <a:p>
            <a:r>
              <a:rPr lang="lt-LT" sz="2800" dirty="0"/>
              <a:t/>
            </a:r>
            <a:br>
              <a:rPr lang="lt-LT" sz="2800" dirty="0"/>
            </a:br>
            <a:r>
              <a:rPr lang="lt-LT" sz="2800" dirty="0"/>
              <a:t/>
            </a:r>
            <a:br>
              <a:rPr lang="lt-LT" sz="2800" dirty="0"/>
            </a:br>
            <a:r>
              <a:rPr lang="lt-LT" sz="2800" dirty="0"/>
              <a:t/>
            </a:r>
            <a:br>
              <a:rPr lang="lt-LT" sz="2800" dirty="0"/>
            </a:br>
            <a:r>
              <a:rPr lang="lt-LT" sz="2800" dirty="0"/>
              <a:t/>
            </a:r>
            <a:br>
              <a:rPr lang="lt-LT" sz="2800" dirty="0"/>
            </a:br>
            <a:r>
              <a:rPr lang="lt-LT" sz="2800" dirty="0"/>
              <a:t/>
            </a:r>
            <a:br>
              <a:rPr lang="lt-LT" sz="2800" dirty="0"/>
            </a:br>
            <a:r>
              <a:rPr lang="lt-LT" sz="2800" dirty="0"/>
              <a:t/>
            </a:r>
            <a:br>
              <a:rPr lang="lt-LT" sz="2800" dirty="0"/>
            </a:br>
            <a:r>
              <a:rPr lang="lt-LT" sz="2800" dirty="0"/>
              <a:t/>
            </a:r>
            <a:br>
              <a:rPr lang="lt-LT" sz="2800" dirty="0"/>
            </a:br>
            <a:r>
              <a:rPr lang="lt-LT" sz="2800" dirty="0"/>
              <a:t/>
            </a:r>
            <a:br>
              <a:rPr lang="lt-LT" sz="2800" dirty="0"/>
            </a:br>
            <a:r>
              <a:rPr lang="lt-LT" sz="3600" dirty="0"/>
              <a:t>Valstybinė energetikos reguliavimo taryba</a:t>
            </a:r>
            <a:r>
              <a:rPr lang="lt-LT" sz="3200" dirty="0"/>
              <a:t/>
            </a:r>
            <a:br>
              <a:rPr lang="lt-LT" sz="3200" dirty="0"/>
            </a:br>
            <a:r>
              <a:rPr lang="lt-LT" sz="3200" dirty="0"/>
              <a:t/>
            </a:r>
            <a:br>
              <a:rPr lang="lt-LT" sz="3200" dirty="0"/>
            </a:br>
            <a:r>
              <a:rPr lang="en" sz="2400" dirty="0"/>
              <a:t>Dėl </a:t>
            </a:r>
            <a:r>
              <a:rPr lang="lt-LT" sz="2400" dirty="0"/>
              <a:t>garantinio tiekimo ir visuomeninio tiekimo kainų</a:t>
            </a:r>
            <a:br>
              <a:rPr lang="lt-LT" sz="2400" dirty="0"/>
            </a:br>
            <a:r>
              <a:rPr lang="lt-LT" sz="2400" dirty="0"/>
              <a:t/>
            </a:r>
            <a:br>
              <a:rPr lang="lt-LT" sz="2400" dirty="0"/>
            </a:br>
            <a:r>
              <a:rPr lang="lt-LT" sz="2000" dirty="0"/>
              <a:t>2023-10-25</a:t>
            </a:r>
            <a:r>
              <a:rPr lang="lt-LT" sz="2800" dirty="0"/>
              <a:t/>
            </a:r>
            <a:br>
              <a:rPr lang="lt-LT" sz="2800" dirty="0"/>
            </a:br>
            <a:r>
              <a:rPr lang="lt-LT" altLang="lt-LT" sz="2400" dirty="0">
                <a:ea typeface="MS PGothic" pitchFamily="34" charset="-128"/>
              </a:rPr>
              <a:t/>
            </a:r>
            <a:br>
              <a:rPr lang="lt-LT" altLang="lt-LT" sz="2400" dirty="0">
                <a:ea typeface="MS PGothic" pitchFamily="34" charset="-128"/>
              </a:rPr>
            </a:br>
            <a:endParaRPr lang="lt-LT" sz="2800" dirty="0"/>
          </a:p>
        </p:txBody>
      </p:sp>
    </p:spTree>
    <p:extLst>
      <p:ext uri="{BB962C8B-B14F-4D97-AF65-F5344CB8AC3E}">
        <p14:creationId xmlns:p14="http://schemas.microsoft.com/office/powerpoint/2010/main" val="2109717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FCFFB-4D6A-24C3-1A05-6B4CA1ECC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816" y="136525"/>
            <a:ext cx="10801350" cy="756469"/>
          </a:xfrm>
        </p:spPr>
        <p:txBody>
          <a:bodyPr/>
          <a:lstStyle/>
          <a:p>
            <a:r>
              <a:rPr lang="lt-LT" sz="3200"/>
              <a:t>Garantinio ir visuomeninio tiekimo kainų tendencijos, ct/kWh su PVM</a:t>
            </a:r>
            <a:endParaRPr lang="en-US" sz="320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214987-015B-CCE2-95E7-92D3DD990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51E5-1106-494E-833A-82079C9A072B}" type="slidenum">
              <a:rPr lang="lt-LT" smtClean="0"/>
              <a:t>2</a:t>
            </a:fld>
            <a:endParaRPr lang="lt-LT"/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D1C07743-D0E0-4614-A860-81615ECB9E45}"/>
              </a:ext>
              <a:ext uri="{147F2762-F138-4A5C-976F-8EAC2B608ADB}">
                <a16:predDERef xmlns:a16="http://schemas.microsoft.com/office/drawing/2014/main" pred="{AF034752-C8E0-4B94-B091-F2E6C4CC6F4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0636453"/>
              </p:ext>
            </p:extLst>
          </p:nvPr>
        </p:nvGraphicFramePr>
        <p:xfrm>
          <a:off x="1164166" y="1093113"/>
          <a:ext cx="9616167" cy="52632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F26F399-F12E-1A49-087C-C163451F8C44}"/>
              </a:ext>
            </a:extLst>
          </p:cNvPr>
          <p:cNvSpPr txBox="1"/>
          <p:nvPr/>
        </p:nvSpPr>
        <p:spPr>
          <a:xfrm>
            <a:off x="9061165" y="3318712"/>
            <a:ext cx="21869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 </a:t>
            </a:r>
            <a:r>
              <a:rPr lang="en-US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Perrinkta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13 </a:t>
            </a:r>
            <a:r>
              <a:rPr lang="en-US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mln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en-US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Eur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en-US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kuria</a:t>
            </a:r>
            <a:r>
              <a:rPr lang="lt-LT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 m</a:t>
            </a:r>
            <a:r>
              <a:rPr lang="lt-LT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ažinama</a:t>
            </a:r>
            <a:r>
              <a:rPr lang="lt-LT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VT </a:t>
            </a:r>
            <a:r>
              <a:rPr lang="lt-LT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kaina 2024 ir 2025 metams.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0038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FCFFB-4D6A-24C3-1A05-6B4CA1ECC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816" y="136525"/>
            <a:ext cx="10801350" cy="756469"/>
          </a:xfrm>
        </p:spPr>
        <p:txBody>
          <a:bodyPr/>
          <a:lstStyle/>
          <a:p>
            <a:r>
              <a:rPr lang="en-US" sz="3200" dirty="0"/>
              <a:t>G</a:t>
            </a:r>
            <a:r>
              <a:rPr lang="lt-LT" sz="3200" dirty="0" err="1"/>
              <a:t>arantinio</a:t>
            </a:r>
            <a:r>
              <a:rPr lang="lt-LT" sz="3200" dirty="0"/>
              <a:t> </a:t>
            </a:r>
            <a:r>
              <a:rPr lang="en-US" sz="3200" dirty="0" err="1"/>
              <a:t>tiekimo</a:t>
            </a:r>
            <a:r>
              <a:rPr lang="en-US" sz="3200" dirty="0"/>
              <a:t> ir </a:t>
            </a:r>
            <a:r>
              <a:rPr lang="en-US" sz="3200" dirty="0" err="1"/>
              <a:t>kintamo</a:t>
            </a:r>
            <a:r>
              <a:rPr lang="en-US" sz="3200" dirty="0"/>
              <a:t> plano </a:t>
            </a:r>
            <a:r>
              <a:rPr lang="lt-LT" sz="3200" dirty="0"/>
              <a:t>kainų tendencijos, ct/</a:t>
            </a:r>
            <a:r>
              <a:rPr lang="en-US" sz="3200" dirty="0"/>
              <a:t>k</a:t>
            </a:r>
            <a:r>
              <a:rPr lang="lt-LT" sz="3200" dirty="0" err="1"/>
              <a:t>Wh</a:t>
            </a:r>
            <a:r>
              <a:rPr lang="lt-LT" sz="3200" dirty="0"/>
              <a:t> su PVM</a:t>
            </a:r>
            <a:endParaRPr lang="en-US" sz="32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214987-015B-CCE2-95E7-92D3DD990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51E5-1106-494E-833A-82079C9A072B}" type="slidenum">
              <a:rPr lang="lt-LT" smtClean="0"/>
              <a:t>3</a:t>
            </a:fld>
            <a:endParaRPr lang="lt-LT"/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4B73E2D9-65B8-4C3C-8DE3-BFEF0647FB9C}"/>
              </a:ext>
              <a:ext uri="{147F2762-F138-4A5C-976F-8EAC2B608ADB}">
                <a16:predDERef xmlns:a16="http://schemas.microsoft.com/office/drawing/2014/main" pred="{AF034752-C8E0-4B94-B091-F2E6C4CC6F4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4017996"/>
              </p:ext>
            </p:extLst>
          </p:nvPr>
        </p:nvGraphicFramePr>
        <p:xfrm>
          <a:off x="1092723" y="1056482"/>
          <a:ext cx="9722760" cy="54824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1B792FA3-77DF-C80A-5D4A-99F1AE2CB2B2}"/>
              </a:ext>
            </a:extLst>
          </p:cNvPr>
          <p:cNvSpPr/>
          <p:nvPr/>
        </p:nvSpPr>
        <p:spPr>
          <a:xfrm>
            <a:off x="8154097" y="4155865"/>
            <a:ext cx="1401886" cy="8582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Connector: Elbow 4">
            <a:extLst>
              <a:ext uri="{FF2B5EF4-FFF2-40B4-BE49-F238E27FC236}">
                <a16:creationId xmlns:a16="http://schemas.microsoft.com/office/drawing/2014/main" id="{3FDD5E02-7CE6-9153-D8D3-FAE2DE494582}"/>
              </a:ext>
            </a:extLst>
          </p:cNvPr>
          <p:cNvCxnSpPr/>
          <p:nvPr/>
        </p:nvCxnSpPr>
        <p:spPr>
          <a:xfrm rot="5400000" flipH="1" flipV="1">
            <a:off x="9634024" y="2609964"/>
            <a:ext cx="766916" cy="2324885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1973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2BAF6-E2C8-92DC-21DE-E59224E13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5108"/>
            <a:ext cx="10515600" cy="1325563"/>
          </a:xfrm>
        </p:spPr>
        <p:txBody>
          <a:bodyPr/>
          <a:lstStyle/>
          <a:p>
            <a:r>
              <a:rPr lang="en-US" sz="3200"/>
              <a:t>G</a:t>
            </a:r>
            <a:r>
              <a:rPr lang="lt-LT" sz="3200" err="1"/>
              <a:t>arantinio</a:t>
            </a:r>
            <a:r>
              <a:rPr lang="en-US" sz="3200"/>
              <a:t> </a:t>
            </a:r>
            <a:r>
              <a:rPr lang="en-US" sz="3200" err="1"/>
              <a:t>tiekimo</a:t>
            </a:r>
            <a:r>
              <a:rPr lang="en-US" sz="3200"/>
              <a:t> ir </a:t>
            </a:r>
            <a:r>
              <a:rPr lang="en-US" sz="3200" err="1"/>
              <a:t>kintamo</a:t>
            </a:r>
            <a:r>
              <a:rPr lang="en-US" sz="3200"/>
              <a:t> plano </a:t>
            </a:r>
            <a:r>
              <a:rPr lang="en-US" sz="3200" err="1"/>
              <a:t>kain</a:t>
            </a:r>
            <a:r>
              <a:rPr lang="lt-LT" sz="3200"/>
              <a:t>ų palyginimas, ct/</a:t>
            </a:r>
            <a:r>
              <a:rPr lang="en-US" sz="3200"/>
              <a:t>k</a:t>
            </a:r>
            <a:r>
              <a:rPr lang="lt-LT" sz="3200" err="1"/>
              <a:t>Wh</a:t>
            </a:r>
            <a:r>
              <a:rPr lang="lt-LT" sz="3200"/>
              <a:t> su PVM</a:t>
            </a:r>
            <a:endParaRPr lang="en-US" sz="320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3B706DC-35DA-BBA8-E5BB-E677FB54B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451E5-1106-494E-833A-82079C9A072B}" type="slidenum">
              <a:rPr lang="lt-LT" smtClean="0"/>
              <a:t>4</a:t>
            </a:fld>
            <a:endParaRPr lang="lt-LT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90E108E-62F0-4F1B-2913-56AF0B7A4B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489996"/>
              </p:ext>
            </p:extLst>
          </p:nvPr>
        </p:nvGraphicFramePr>
        <p:xfrm>
          <a:off x="1731091" y="5823266"/>
          <a:ext cx="8230830" cy="5330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38408">
                  <a:extLst>
                    <a:ext uri="{9D8B030D-6E8A-4147-A177-3AD203B41FA5}">
                      <a16:colId xmlns:a16="http://schemas.microsoft.com/office/drawing/2014/main" val="2052425479"/>
                    </a:ext>
                  </a:extLst>
                </a:gridCol>
                <a:gridCol w="1371805">
                  <a:extLst>
                    <a:ext uri="{9D8B030D-6E8A-4147-A177-3AD203B41FA5}">
                      <a16:colId xmlns:a16="http://schemas.microsoft.com/office/drawing/2014/main" val="2797693675"/>
                    </a:ext>
                  </a:extLst>
                </a:gridCol>
                <a:gridCol w="1349679">
                  <a:extLst>
                    <a:ext uri="{9D8B030D-6E8A-4147-A177-3AD203B41FA5}">
                      <a16:colId xmlns:a16="http://schemas.microsoft.com/office/drawing/2014/main" val="3446437946"/>
                    </a:ext>
                  </a:extLst>
                </a:gridCol>
                <a:gridCol w="1570938">
                  <a:extLst>
                    <a:ext uri="{9D8B030D-6E8A-4147-A177-3AD203B41FA5}">
                      <a16:colId xmlns:a16="http://schemas.microsoft.com/office/drawing/2014/main" val="1047072957"/>
                    </a:ext>
                  </a:extLst>
                </a:gridCol>
              </a:tblGrid>
              <a:tr h="266542"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2023-birželis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2023-liepa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2023-rugpjūtis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06554976"/>
                  </a:ext>
                </a:extLst>
              </a:tr>
              <a:tr h="26654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>
                          <a:effectLst/>
                        </a:rPr>
                        <a:t> Nord Pool </a:t>
                      </a:r>
                      <a:r>
                        <a:rPr lang="en-US" sz="1400" u="none" strike="noStrike" err="1">
                          <a:effectLst/>
                        </a:rPr>
                        <a:t>kaina</a:t>
                      </a:r>
                      <a:r>
                        <a:rPr lang="en-US" sz="1400" u="none" strike="noStrike">
                          <a:effectLst/>
                        </a:rPr>
                        <a:t>, </a:t>
                      </a:r>
                      <a:r>
                        <a:rPr lang="en-US" sz="1400" u="none" strike="noStrike" err="1">
                          <a:effectLst/>
                        </a:rPr>
                        <a:t>ct</a:t>
                      </a:r>
                      <a:r>
                        <a:rPr lang="en-US" sz="1400" u="none" strike="noStrike">
                          <a:effectLst/>
                        </a:rPr>
                        <a:t>/kWh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9,870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8,384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10,249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89412782"/>
                  </a:ext>
                </a:extLst>
              </a:tr>
            </a:tbl>
          </a:graphicData>
        </a:graphic>
      </p:graphicFrame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91AD0D96-7E46-E4B1-D1EE-3C0DCB8FA61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33934591"/>
              </p:ext>
            </p:extLst>
          </p:nvPr>
        </p:nvGraphicFramePr>
        <p:xfrm>
          <a:off x="1632155" y="1362367"/>
          <a:ext cx="8813391" cy="447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Right Brace 13">
            <a:extLst>
              <a:ext uri="{FF2B5EF4-FFF2-40B4-BE49-F238E27FC236}">
                <a16:creationId xmlns:a16="http://schemas.microsoft.com/office/drawing/2014/main" id="{CF988763-8635-D9C6-8B8E-C8BDFE8E0D28}"/>
              </a:ext>
            </a:extLst>
          </p:cNvPr>
          <p:cNvSpPr/>
          <p:nvPr/>
        </p:nvSpPr>
        <p:spPr>
          <a:xfrm>
            <a:off x="3502742" y="2978235"/>
            <a:ext cx="78658" cy="18681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Brace 14">
            <a:extLst>
              <a:ext uri="{FF2B5EF4-FFF2-40B4-BE49-F238E27FC236}">
                <a16:creationId xmlns:a16="http://schemas.microsoft.com/office/drawing/2014/main" id="{ACA223F0-7C64-E693-9C1F-58DF93CBAF2D}"/>
              </a:ext>
            </a:extLst>
          </p:cNvPr>
          <p:cNvSpPr/>
          <p:nvPr/>
        </p:nvSpPr>
        <p:spPr>
          <a:xfrm>
            <a:off x="5533100" y="3008421"/>
            <a:ext cx="78658" cy="18681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BC4ADD4-E5F5-7E5E-0F1B-791303576A22}"/>
              </a:ext>
            </a:extLst>
          </p:cNvPr>
          <p:cNvSpPr txBox="1"/>
          <p:nvPr/>
        </p:nvSpPr>
        <p:spPr>
          <a:xfrm>
            <a:off x="5515896" y="2901746"/>
            <a:ext cx="10164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1100" i="1" err="1"/>
              <a:t>Vid</a:t>
            </a:r>
            <a:r>
              <a:rPr lang="lt-LT" sz="1100" i="1"/>
              <a:t>. tiekėjų pelno marža</a:t>
            </a:r>
            <a:endParaRPr lang="en-US" sz="1100" i="1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599C7D9-61D3-0A35-D84A-392C6958BEB3}"/>
              </a:ext>
            </a:extLst>
          </p:cNvPr>
          <p:cNvSpPr txBox="1"/>
          <p:nvPr/>
        </p:nvSpPr>
        <p:spPr>
          <a:xfrm>
            <a:off x="3406265" y="2901747"/>
            <a:ext cx="10164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1100" i="1"/>
              <a:t>1,15 koeficientas</a:t>
            </a:r>
            <a:endParaRPr lang="en-US" sz="1100" i="1"/>
          </a:p>
        </p:txBody>
      </p:sp>
    </p:spTree>
    <p:extLst>
      <p:ext uri="{BB962C8B-B14F-4D97-AF65-F5344CB8AC3E}">
        <p14:creationId xmlns:p14="http://schemas.microsoft.com/office/powerpoint/2010/main" val="2603428504"/>
      </p:ext>
    </p:extLst>
  </p:cSld>
  <p:clrMapOvr>
    <a:masterClrMapping/>
  </p:clrMapOvr>
</p:sld>
</file>

<file path=ppt/theme/theme1.xml><?xml version="1.0" encoding="utf-8"?>
<a:theme xmlns:a="http://schemas.openxmlformats.org/drawingml/2006/main" name="VERT presentation 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DocumentWithSurveyEventReceiver</Name>
    <Synchronization>Asynchronous</Synchronization>
    <Type>10002</Type>
    <SequenceNumber>11001</SequenceNumber>
    <Assembly>Acer.DocSurvey.DataModel, Version=1.0.0.0, Culture=neutral, PublicKeyToken=4521b098f10fe6ff</Assembly>
    <Class>Acer.DocSurvey.DataModel.EventReceivers.DocumentWithSurveyEventReceiver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EC8FD6315D1640B8AC1714F4AC6FB6" ma:contentTypeVersion="2" ma:contentTypeDescription="Create a new document." ma:contentTypeScope="" ma:versionID="e3b016d23c8d2bcaaaa48c708319d71e">
  <xsd:schema xmlns:xsd="http://www.w3.org/2001/XMLSchema" xmlns:xs="http://www.w3.org/2001/XMLSchema" xmlns:p="http://schemas.microsoft.com/office/2006/metadata/properties" xmlns:ns2="985daa2e-53d8-4475-82b8-9c7d25324e34" xmlns:ns3="c6ea6186-731d-4b0a-9cd9-d6d11b2c4949" targetNamespace="http://schemas.microsoft.com/office/2006/metadata/properties" ma:root="true" ma:fieldsID="93129b65a00c6b530f0f24b94e4837fa" ns2:_="" ns3:_="">
    <xsd:import namespace="985daa2e-53d8-4475-82b8-9c7d25324e34"/>
    <xsd:import namespace="c6ea6186-731d-4b0a-9cd9-d6d11b2c4949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ACER_Abstract" minOccurs="0"/>
                <xsd:element ref="ns3:AcerDocumentName" minOccurs="0"/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5daa2e-53d8-4475-82b8-9c7d25324e3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ACER_Abstract" ma:index="11" nillable="true" ma:displayName="Abstract" ma:description="" ma:internalName="ACER_Abstract">
      <xsd:simpleType>
        <xsd:restriction base="dms:Note">
          <xsd:maxLength value="255"/>
        </xsd:restriction>
      </xsd:simpleType>
    </xsd:element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ea6186-731d-4b0a-9cd9-d6d11b2c4949" elementFormDefault="qualified">
    <xsd:import namespace="http://schemas.microsoft.com/office/2006/documentManagement/types"/>
    <xsd:import namespace="http://schemas.microsoft.com/office/infopath/2007/PartnerControls"/>
    <xsd:element name="AcerDocumentName" ma:index="12" nillable="true" ma:displayName="Document name" ma:hidden="true" ma:internalName="AcerDocumentNam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Description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0B7028C022D7F345A60887BB29820B25" ma:contentTypeVersion="2" ma:contentTypeDescription="" ma:contentTypeScope="" ma:versionID="ea5de3f56ab1e6ee9358ef28bc222931">
  <xsd:schema xmlns:xsd="http://www.w3.org/2001/XMLSchema" xmlns:xs="http://www.w3.org/2001/XMLSchema" xmlns:p="http://schemas.microsoft.com/office/2006/metadata/properties" xmlns:ns1="http://schemas.microsoft.com/sharepoint/v3" xmlns:ns2="e46cb747-5011-47ae-b7c1-c85f05896fcf" targetNamespace="http://schemas.microsoft.com/office/2006/metadata/properties" ma:root="true" ma:fieldsID="5094b8d2013bb9f9e43fe69bd1c9cf3d" ns1:_="" ns2:_="">
    <xsd:import namespace="http://schemas.microsoft.com/sharepoint/v3"/>
    <xsd:import namespace="e46cb747-5011-47ae-b7c1-c85f05896fcf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cb747-5011-47ae-b7c1-c85f05896fcf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esas xmlns="e46cb747-5011-47ae-b7c1-c85f05896fcf">true</Viesas>
    <TemplateUrl xmlns="http://schemas.microsoft.com/sharepoint/v3" xsi:nil="true"/>
    <rusiavimas xmlns="e46cb747-5011-47ae-b7c1-c85f05896fcf" xsi:nil="true"/>
    <Pagrindinis xmlns="e46cb747-5011-47ae-b7c1-c85f05896fcf">false</Pagrindinis>
    <Antrinis xmlns="e46cb747-5011-47ae-b7c1-c85f05896fcf">true</Antrinis>
    <xd_ProgID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A88CAA67-1143-4916-9C34-E8DA8AAB3D92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FBB3802B-7E6C-45D2-A0B2-9E71268D7A4C}">
  <ds:schemaRefs>
    <ds:schemaRef ds:uri="985daa2e-53d8-4475-82b8-9c7d25324e34"/>
    <ds:schemaRef ds:uri="c6ea6186-731d-4b0a-9cd9-d6d11b2c494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7BB2B8C1-1AA2-4B20-8976-73F14AF2B843}"/>
</file>

<file path=customXml/itemProps4.xml><?xml version="1.0" encoding="utf-8"?>
<ds:datastoreItem xmlns:ds="http://schemas.openxmlformats.org/officeDocument/2006/customXml" ds:itemID="{6DC4276E-3BAC-41B6-9DAC-BF69BEE0B126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schemas.microsoft.com/office/2006/metadata/properties"/>
    <ds:schemaRef ds:uri="c6ea6186-731d-4b0a-9cd9-d6d11b2c4949"/>
    <ds:schemaRef ds:uri="985daa2e-53d8-4475-82b8-9c7d25324e34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VERT presentation template</Template>
  <TotalTime>6</TotalTime>
  <Words>174</Words>
  <Application>Microsoft Office PowerPoint</Application>
  <PresentationFormat>Plačiaekranė</PresentationFormat>
  <Paragraphs>41</Paragraphs>
  <Slides>4</Slides>
  <Notes>3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4</vt:i4>
      </vt:variant>
    </vt:vector>
  </HeadingPairs>
  <TitlesOfParts>
    <vt:vector size="9" baseType="lpstr">
      <vt:lpstr>MS PGothic</vt:lpstr>
      <vt:lpstr>Arial</vt:lpstr>
      <vt:lpstr>Calibri</vt:lpstr>
      <vt:lpstr>Corbel</vt:lpstr>
      <vt:lpstr>VERT presentation template</vt:lpstr>
      <vt:lpstr>        Valstybinė energetikos reguliavimo taryba  Dėl garantinio tiekimo ir visuomeninio tiekimo kainų  2023-10-25  </vt:lpstr>
      <vt:lpstr>Garantinio ir visuomeninio tiekimo kainų tendencijos, ct/kWh su PVM</vt:lpstr>
      <vt:lpstr>Garantinio tiekimo ir kintamo plano kainų tendencijos, ct/kWh su PVM</vt:lpstr>
      <vt:lpstr>Garantinio tiekimo ir kintamo plano kainų palyginimas, ct/kWh su PVM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VERT prezentacija</dc:title>
  <dc:creator>Ignas Kazakevičius</dc:creator>
  <cp:lastModifiedBy>BĖČIŪTĖ Rūta</cp:lastModifiedBy>
  <cp:revision>4</cp:revision>
  <dcterms:created xsi:type="dcterms:W3CDTF">2019-07-16T05:30:11Z</dcterms:created>
  <dcterms:modified xsi:type="dcterms:W3CDTF">2023-10-24T13:21:42Z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0x01010030D9DBA0AD9F4678BDDB4D5C3B1BB0E2000B7028C022D7F345A60887BB29820B25</vt:lpwstr>
  </property>
  <property fmtid="{D5CDD505-2E9C-101B-9397-08002B2CF9AE}" pid="3" name="_dlc_DocIdItemGuid">
    <vt:lpwstr>8abb5d59-c28f-4b23-a2fd-607913d1aec5</vt:lpwstr>
  </property>
</Properties>
</file>