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s/slide1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4.xml" ContentType="application/vnd.openxmlformats-officedocument.presentationml.slideLayout+xml"/>
  <Override PartName="/ppt/slideLayouts/slideLayout9.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7.xml" ContentType="application/vnd.openxmlformats-officedocument.presentationml.slideLayout+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olors14.xml" ContentType="application/vnd.ms-office.chartcolorstyle+xml"/>
  <Override PartName="/ppt/charts/style14.xml" ContentType="application/vnd.ms-office.chartstyle+xml"/>
  <Override PartName="/ppt/charts/chart14.xml" ContentType="application/vnd.openxmlformats-officedocument.drawingml.chart+xml"/>
  <Override PartName="/ppt/charts/colors13.xml" ContentType="application/vnd.ms-office.chartcolorstyle+xml"/>
  <Override PartName="/ppt/charts/colors12.xml" ContentType="application/vnd.ms-office.chartcolorstyle+xml"/>
  <Override PartName="/ppt/charts/chart13.xml" ContentType="application/vnd.openxmlformats-officedocument.drawingml.chart+xml"/>
  <Override PartName="/ppt/charts/style4.xml" ContentType="application/vnd.ms-office.chartstyle+xml"/>
  <Override PartName="/ppt/charts/chart4.xml" ContentType="application/vnd.openxmlformats-officedocument.drawingml.chart+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colors4.xml" ContentType="application/vnd.ms-office.chartcolorstyle+xml"/>
  <Override PartName="/ppt/charts/chart5.xml" ContentType="application/vnd.openxmlformats-officedocument.drawingml.chart+xml"/>
  <Override PartName="/ppt/charts/style13.xml" ContentType="application/vnd.ms-office.chartstyle+xml"/>
  <Override PartName="/ppt/charts/colors6.xml" ContentType="application/vnd.ms-office.chartcolorstyle+xml"/>
  <Override PartName="/ppt/charts/style6.xml" ContentType="application/vnd.ms-office.chartstyle+xml"/>
  <Override PartName="/ppt/charts/chart6.xml" ContentType="application/vnd.openxmlformats-officedocument.drawingml.chart+xml"/>
  <Override PartName="/ppt/charts/colors5.xml" ContentType="application/vnd.ms-office.chartcolorstyle+xml"/>
  <Override PartName="/ppt/charts/style5.xml" ContentType="application/vnd.ms-office.chart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harts/style1.xml" ContentType="application/vnd.ms-office.chartstyle+xml"/>
  <Override PartName="/ppt/charts/chart1.xml" ContentType="application/vnd.openxmlformats-officedocument.drawingml.chart+xml"/>
  <Override PartName="/ppt/theme/theme3.xml" ContentType="application/vnd.openxmlformats-officedocument.theme+xml"/>
  <Override PartName="/ppt/theme/theme2.xml" ContentType="application/vnd.openxmlformats-officedocument.theme+xml"/>
  <Override PartName="/ppt/charts/colors10.xml" ContentType="application/vnd.ms-office.chartcolorstyle+xml"/>
  <Override PartName="/ppt/charts/style10.xml" ContentType="application/vnd.ms-office.chartstyle+xml"/>
  <Override PartName="/ppt/charts/colors9.xml" ContentType="application/vnd.ms-office.chartcolorstyle+xml"/>
  <Override PartName="/ppt/charts/chart12.xml" ContentType="application/vnd.openxmlformats-officedocument.drawingml.chart+xml"/>
  <Override PartName="/ppt/charts/chart10.xml" ContentType="application/vnd.openxmlformats-officedocument.drawingml.chart+xml"/>
  <Override PartName="/ppt/charts/colors11.xml" ContentType="application/vnd.ms-office.chartcolorstyle+xml"/>
  <Override PartName="/ppt/charts/style11.xml" ContentType="application/vnd.ms-office.chartstyle+xml"/>
  <Override PartName="/ppt/charts/chart11.xml" ContentType="application/vnd.openxmlformats-officedocument.drawingml.chart+xml"/>
  <Override PartName="/ppt/charts/chart9.xml" ContentType="application/vnd.openxmlformats-officedocument.drawingml.chart+xml"/>
  <Override PartName="/ppt/charts/style9.xml" ContentType="application/vnd.ms-office.chartstyle+xml"/>
  <Override PartName="/ppt/charts/colors8.xml" ContentType="application/vnd.ms-office.chartcolorstyle+xml"/>
  <Override PartName="/ppt/charts/chart7.xml" ContentType="application/vnd.openxmlformats-officedocument.drawingml.chart+xml"/>
  <Override PartName="/ppt/charts/style12.xml" ContentType="application/vnd.ms-office.chartstyle+xml"/>
  <Override PartName="/ppt/charts/colors7.xml" ContentType="application/vnd.ms-office.chartcolorstyle+xml"/>
  <Override PartName="/ppt/charts/style7.xml" ContentType="application/vnd.ms-office.chartstyle+xml"/>
  <Override PartName="/ppt/charts/style8.xml" ContentType="application/vnd.ms-office.chartstyle+xml"/>
  <Override PartName="/ppt/charts/chart8.xml" ContentType="application/vnd.openxmlformats-officedocument.drawingml.char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Override PartName="/ppt/changesInfos/changesInfo1.xml" ContentType="application/vnd.ms-powerpoint.changesinfo+xml"/>
  <Override PartName="/docMetadata/LabelInfo.xml" ContentType="application/vnd.ms-office.classificationlabel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0"/>
  </p:notesMasterIdLst>
  <p:handoutMasterIdLst>
    <p:handoutMasterId r:id="rId21"/>
  </p:handoutMasterIdLst>
  <p:sldIdLst>
    <p:sldId id="265" r:id="rId5"/>
    <p:sldId id="1082" r:id="rId6"/>
    <p:sldId id="1131" r:id="rId7"/>
    <p:sldId id="1084" r:id="rId8"/>
    <p:sldId id="1129" r:id="rId9"/>
    <p:sldId id="1126" r:id="rId10"/>
    <p:sldId id="1125" r:id="rId11"/>
    <p:sldId id="1132" r:id="rId12"/>
    <p:sldId id="1127" r:id="rId13"/>
    <p:sldId id="1119" r:id="rId14"/>
    <p:sldId id="1120" r:id="rId15"/>
    <p:sldId id="1128" r:id="rId16"/>
    <p:sldId id="1118" r:id="rId17"/>
    <p:sldId id="1013" r:id="rId18"/>
    <p:sldId id="266" r:id="rId19"/>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ta Želvienė" initials="VŽ" lastIdx="1" clrIdx="0">
    <p:extLst>
      <p:ext uri="{19B8F6BF-5375-455C-9EA6-DF929625EA0E}">
        <p15:presenceInfo xmlns:p15="http://schemas.microsoft.com/office/powerpoint/2012/main" userId="S-1-5-21-4270544576-184429211-13049667-156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6E87"/>
    <a:srgbClr val="A0BEDC"/>
    <a:srgbClr val="192850"/>
    <a:srgbClr val="166AAB"/>
    <a:srgbClr val="64B4CD"/>
    <a:srgbClr val="424F70"/>
    <a:srgbClr val="1469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62563" autoAdjust="0"/>
  </p:normalViewPr>
  <p:slideViewPr>
    <p:cSldViewPr snapToGrid="0">
      <p:cViewPr varScale="1">
        <p:scale>
          <a:sx n="73" d="100"/>
          <a:sy n="73" d="100"/>
        </p:scale>
        <p:origin x="86" y="322"/>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openxmlformats.org/officeDocument/2006/relationships/customXml" Target="../customXml/item4.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lma Maslauskienė" userId="c4eab9b9-f7e8-498a-94d4-f29436b84bcc" providerId="ADAL" clId="{9CAE3DB8-6DD7-4750-92C1-FCE5D3019315}"/>
    <pc:docChg chg="modSld">
      <pc:chgData name="Vilma Maslauskienė" userId="c4eab9b9-f7e8-498a-94d4-f29436b84bcc" providerId="ADAL" clId="{9CAE3DB8-6DD7-4750-92C1-FCE5D3019315}" dt="2025-11-02T18:49:31.184" v="27" actId="20577"/>
      <pc:docMkLst>
        <pc:docMk/>
      </pc:docMkLst>
      <pc:sldChg chg="modSp mod">
        <pc:chgData name="Vilma Maslauskienė" userId="c4eab9b9-f7e8-498a-94d4-f29436b84bcc" providerId="ADAL" clId="{9CAE3DB8-6DD7-4750-92C1-FCE5D3019315}" dt="2025-11-02T18:49:31.184" v="27" actId="20577"/>
        <pc:sldMkLst>
          <pc:docMk/>
          <pc:sldMk cId="185181301" sldId="1084"/>
        </pc:sldMkLst>
        <pc:spChg chg="mod">
          <ac:chgData name="Vilma Maslauskienė" userId="c4eab9b9-f7e8-498a-94d4-f29436b84bcc" providerId="ADAL" clId="{9CAE3DB8-6DD7-4750-92C1-FCE5D3019315}" dt="2025-11-02T18:49:31.184" v="27" actId="20577"/>
          <ac:spMkLst>
            <pc:docMk/>
            <pc:sldMk cId="185181301" sldId="1084"/>
            <ac:spMk id="18" creationId="{F9AD36C1-888C-CF47-8969-B8C1111AC5D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vkontrolelt-my.sharepoint.com/personal/tkaranauskas_vkontrole_lt/Documents/Darbalaukis/LRT/pradzia/LRT%20reitingai%20ir%20rodikliiai.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vkontrolelt-my.sharepoint.com/personal/vzelviene_vkontrole_lt/Documents/Darbalaukis/LRT/&#8222;Diagramos2&#8220;%20VP%20skaidr&#279;m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vzelviene\Downloads\Diagramo%20PP%20skaidr&#279;m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https://vkontrolelt-my.sharepoint.com/personal/tkaranauskas_vkontrole_lt/Documents/Darbalaukis/LRT/pradzia/LRT%20reitingai%20ir%20rodikliiai.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303481341461882E-2"/>
          <c:y val="3.8794121070591742E-2"/>
          <c:w val="0.90744797599823079"/>
          <c:h val="0.70742139539410631"/>
        </c:manualLayout>
      </c:layout>
      <c:barChart>
        <c:barDir val="col"/>
        <c:grouping val="clustered"/>
        <c:varyColors val="0"/>
        <c:ser>
          <c:idx val="1"/>
          <c:order val="1"/>
          <c:tx>
            <c:strRef>
              <c:f>'LRT reitingai'!$A$11</c:f>
              <c:strCache>
                <c:ptCount val="1"/>
                <c:pt idx="0">
                  <c:v>LRT Radijas</c:v>
                </c:pt>
              </c:strCache>
            </c:strRef>
          </c:tx>
          <c:spPr>
            <a:solidFill>
              <a:srgbClr val="64B4CD"/>
            </a:solidFill>
            <a:ln>
              <a:noFill/>
            </a:ln>
            <a:effectLst/>
          </c:spPr>
          <c:invertIfNegative val="0"/>
          <c:dLbls>
            <c:dLbl>
              <c:idx val="0"/>
              <c:layout>
                <c:manualLayout>
                  <c:x val="3.3811750373082934E-2"/>
                  <c:y val="0"/>
                </c:manualLayout>
              </c:layout>
              <c:tx>
                <c:rich>
                  <a:bodyPr/>
                  <a:lstStyle/>
                  <a:p>
                    <a:fld id="{4A9CB740-F6EB-4F4B-918B-9942177B69E1}" type="VALUE">
                      <a:rPr lang="en-US"/>
                      <a:pPr/>
                      <a:t>[REIKŠMĖ]</a:t>
                    </a:fld>
                    <a:r>
                      <a:rPr lang="en-US"/>
                      <a:t> (3 vieta)</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77C-477E-98B8-3245A4EA1947}"/>
                </c:ext>
              </c:extLst>
            </c:dLbl>
            <c:dLbl>
              <c:idx val="1"/>
              <c:tx>
                <c:rich>
                  <a:bodyPr/>
                  <a:lstStyle/>
                  <a:p>
                    <a:fld id="{453348EA-044F-480A-9214-FF52A686E5D6}" type="VALUE">
                      <a:rPr lang="en-US"/>
                      <a:pPr/>
                      <a:t>[REIKŠMĖ]</a:t>
                    </a:fld>
                    <a:r>
                      <a:rPr lang="en-US"/>
                      <a:t> (3 vieta)</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77C-477E-98B8-3245A4EA1947}"/>
                </c:ext>
              </c:extLst>
            </c:dLbl>
            <c:dLbl>
              <c:idx val="2"/>
              <c:layout>
                <c:manualLayout>
                  <c:x val="2.6497085320614732E-3"/>
                  <c:y val="0"/>
                </c:manualLayout>
              </c:layout>
              <c:tx>
                <c:rich>
                  <a:bodyPr/>
                  <a:lstStyle/>
                  <a:p>
                    <a:fld id="{D12A8839-9135-4FD6-AFB6-BAC67F9089AB}" type="VALUE">
                      <a:rPr lang="en-US" smtClean="0"/>
                      <a:pPr/>
                      <a:t>[REIKŠMĖ]</a:t>
                    </a:fld>
                    <a:r>
                      <a:rPr lang="en-US" dirty="0"/>
                      <a:t> (3 </a:t>
                    </a:r>
                    <a:r>
                      <a:rPr lang="en-US" dirty="0" err="1"/>
                      <a:t>vieta</a:t>
                    </a:r>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77C-477E-98B8-3245A4EA1947}"/>
                </c:ext>
              </c:extLst>
            </c:dLbl>
            <c:dLbl>
              <c:idx val="3"/>
              <c:tx>
                <c:rich>
                  <a:bodyPr/>
                  <a:lstStyle/>
                  <a:p>
                    <a:fld id="{A1CE4246-7ED6-4DEC-BA37-84E859AC60B9}" type="VALUE">
                      <a:rPr lang="en-US"/>
                      <a:pPr/>
                      <a:t>[REIKŠMĖ]</a:t>
                    </a:fld>
                    <a:r>
                      <a:rPr lang="en-US"/>
                      <a:t> (3 vieta)</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77C-477E-98B8-3245A4EA1947}"/>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Fira Sans Book" panose="020B0503050000020004" pitchFamily="34" charset="0"/>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'LRT reitingai'!$B$9:$E$9</c:f>
              <c:strCache>
                <c:ptCount val="4"/>
                <c:pt idx="0">
                  <c:v>2021 m.</c:v>
                </c:pt>
                <c:pt idx="1">
                  <c:v>2022 m.</c:v>
                </c:pt>
                <c:pt idx="2">
                  <c:v>2023 m.</c:v>
                </c:pt>
                <c:pt idx="3">
                  <c:v>2024 m.</c:v>
                </c:pt>
              </c:strCache>
            </c:strRef>
          </c:cat>
          <c:val>
            <c:numRef>
              <c:f>'LRT reitingai'!$B$11:$E$11</c:f>
              <c:numCache>
                <c:formatCode>General</c:formatCode>
                <c:ptCount val="4"/>
                <c:pt idx="0">
                  <c:v>11.2</c:v>
                </c:pt>
                <c:pt idx="1">
                  <c:v>12.6</c:v>
                </c:pt>
                <c:pt idx="2">
                  <c:v>10.199999999999999</c:v>
                </c:pt>
                <c:pt idx="3">
                  <c:v>10.199999999999999</c:v>
                </c:pt>
              </c:numCache>
            </c:numRef>
          </c:val>
          <c:extLst>
            <c:ext xmlns:c16="http://schemas.microsoft.com/office/drawing/2014/chart" uri="{C3380CC4-5D6E-409C-BE32-E72D297353CC}">
              <c16:uniqueId val="{00000004-C77C-477E-98B8-3245A4EA1947}"/>
            </c:ext>
          </c:extLst>
        </c:ser>
        <c:ser>
          <c:idx val="2"/>
          <c:order val="2"/>
          <c:tx>
            <c:strRef>
              <c:f>'LRT reitingai'!$A$12</c:f>
              <c:strCache>
                <c:ptCount val="1"/>
                <c:pt idx="0">
                  <c:v>LRT Opus</c:v>
                </c:pt>
              </c:strCache>
            </c:strRef>
          </c:tx>
          <c:spPr>
            <a:solidFill>
              <a:srgbClr val="A0BEDC"/>
            </a:solidFill>
            <a:ln>
              <a:noFill/>
            </a:ln>
            <a:effectLst/>
          </c:spPr>
          <c:invertIfNegative val="0"/>
          <c:dLbls>
            <c:dLbl>
              <c:idx val="0"/>
              <c:layout>
                <c:manualLayout>
                  <c:x val="1.0473655588008526E-3"/>
                  <c:y val="-0.12563913201023005"/>
                </c:manualLayout>
              </c:layout>
              <c:tx>
                <c:rich>
                  <a:bodyPr/>
                  <a:lstStyle/>
                  <a:p>
                    <a:fld id="{936D13C2-BFE3-4C82-AC32-89E2AEDF794E}" type="VALUE">
                      <a:rPr lang="en-US"/>
                      <a:pPr/>
                      <a:t>[REIKŠMĖ]</a:t>
                    </a:fld>
                    <a:r>
                      <a:rPr lang="en-US"/>
                      <a:t> (15 vieta)</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77C-477E-98B8-3245A4EA1947}"/>
                </c:ext>
              </c:extLst>
            </c:dLbl>
            <c:dLbl>
              <c:idx val="1"/>
              <c:layout>
                <c:manualLayout>
                  <c:x val="-1.0408340855860843E-17"/>
                  <c:y val="-0.13771317826908419"/>
                </c:manualLayout>
              </c:layout>
              <c:tx>
                <c:rich>
                  <a:bodyPr/>
                  <a:lstStyle/>
                  <a:p>
                    <a:fld id="{AB21C2B4-3C35-407B-9CB6-81B6E863C430}" type="VALUE">
                      <a:rPr lang="en-US"/>
                      <a:pPr/>
                      <a:t>[REIKŠMĖ]</a:t>
                    </a:fld>
                    <a:r>
                      <a:rPr lang="en-US"/>
                      <a:t> (16 vieta)</a:t>
                    </a:r>
                  </a:p>
                </c:rich>
              </c:tx>
              <c:showLegendKey val="0"/>
              <c:showVal val="1"/>
              <c:showCatName val="0"/>
              <c:showSerName val="0"/>
              <c:showPercent val="0"/>
              <c:showBubbleSize val="0"/>
              <c:extLst>
                <c:ext xmlns:c15="http://schemas.microsoft.com/office/drawing/2012/chart" uri="{CE6537A1-D6FC-4f65-9D91-7224C49458BB}">
                  <c15:layout>
                    <c:manualLayout>
                      <c:w val="0.20568814810292119"/>
                      <c:h val="8.2683542272643282E-2"/>
                    </c:manualLayout>
                  </c15:layout>
                  <c15:dlblFieldTable/>
                  <c15:showDataLabelsRange val="0"/>
                </c:ext>
                <c:ext xmlns:c16="http://schemas.microsoft.com/office/drawing/2014/chart" uri="{C3380CC4-5D6E-409C-BE32-E72D297353CC}">
                  <c16:uniqueId val="{00000006-C77C-477E-98B8-3245A4EA1947}"/>
                </c:ext>
              </c:extLst>
            </c:dLbl>
            <c:dLbl>
              <c:idx val="2"/>
              <c:layout>
                <c:manualLayout>
                  <c:x val="8.8780249536034176E-4"/>
                  <c:y val="-0.12146319553181381"/>
                </c:manualLayout>
              </c:layout>
              <c:tx>
                <c:rich>
                  <a:bodyPr/>
                  <a:lstStyle/>
                  <a:p>
                    <a:fld id="{84E5F3E7-DCA6-4CDD-B020-2C651A6B4B9A}" type="VALUE">
                      <a:rPr lang="en-US"/>
                      <a:pPr/>
                      <a:t>[REIKŠMĖ]</a:t>
                    </a:fld>
                    <a:r>
                      <a:rPr lang="en-US"/>
                      <a:t> (14 vieta)</a:t>
                    </a:r>
                  </a:p>
                </c:rich>
              </c:tx>
              <c:showLegendKey val="0"/>
              <c:showVal val="1"/>
              <c:showCatName val="0"/>
              <c:showSerName val="0"/>
              <c:showPercent val="0"/>
              <c:showBubbleSize val="0"/>
              <c:extLst>
                <c:ext xmlns:c15="http://schemas.microsoft.com/office/drawing/2012/chart" uri="{CE6537A1-D6FC-4f65-9D91-7224C49458BB}">
                  <c15:layout>
                    <c:manualLayout>
                      <c:w val="0.20974555814769114"/>
                      <c:h val="8.2683542272643282E-2"/>
                    </c:manualLayout>
                  </c15:layout>
                  <c15:dlblFieldTable/>
                  <c15:showDataLabelsRange val="0"/>
                </c:ext>
                <c:ext xmlns:c16="http://schemas.microsoft.com/office/drawing/2014/chart" uri="{C3380CC4-5D6E-409C-BE32-E72D297353CC}">
                  <c16:uniqueId val="{00000007-C77C-477E-98B8-3245A4EA1947}"/>
                </c:ext>
              </c:extLst>
            </c:dLbl>
            <c:dLbl>
              <c:idx val="3"/>
              <c:layout>
                <c:manualLayout>
                  <c:x val="-3.8500250777067715E-3"/>
                  <c:y val="-0.12881481661720209"/>
                </c:manualLayout>
              </c:layout>
              <c:tx>
                <c:rich>
                  <a:bodyPr/>
                  <a:lstStyle/>
                  <a:p>
                    <a:fld id="{C684216E-BABE-4ED7-9A65-0FEAC3BF3C07}" type="VALUE">
                      <a:rPr lang="en-US"/>
                      <a:pPr/>
                      <a:t>[REIKŠMĖ]</a:t>
                    </a:fld>
                    <a:r>
                      <a:rPr lang="en-US"/>
                      <a:t> (14 vieta)</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C77C-477E-98B8-3245A4EA1947}"/>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Fira Sans Book" panose="020B0503050000020004" pitchFamily="34" charset="0"/>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'LRT reitingai'!$B$9:$E$9</c:f>
              <c:strCache>
                <c:ptCount val="4"/>
                <c:pt idx="0">
                  <c:v>2021 m.</c:v>
                </c:pt>
                <c:pt idx="1">
                  <c:v>2022 m.</c:v>
                </c:pt>
                <c:pt idx="2">
                  <c:v>2023 m.</c:v>
                </c:pt>
                <c:pt idx="3">
                  <c:v>2024 m.</c:v>
                </c:pt>
              </c:strCache>
            </c:strRef>
          </c:cat>
          <c:val>
            <c:numRef>
              <c:f>'LRT reitingai'!$B$12:$E$12</c:f>
              <c:numCache>
                <c:formatCode>General</c:formatCode>
                <c:ptCount val="4"/>
                <c:pt idx="0">
                  <c:v>1.2</c:v>
                </c:pt>
                <c:pt idx="1">
                  <c:v>0.9</c:v>
                </c:pt>
                <c:pt idx="2">
                  <c:v>1.3</c:v>
                </c:pt>
                <c:pt idx="3">
                  <c:v>1.1000000000000001</c:v>
                </c:pt>
              </c:numCache>
            </c:numRef>
          </c:val>
          <c:extLst>
            <c:ext xmlns:c16="http://schemas.microsoft.com/office/drawing/2014/chart" uri="{C3380CC4-5D6E-409C-BE32-E72D297353CC}">
              <c16:uniqueId val="{00000009-C77C-477E-98B8-3245A4EA1947}"/>
            </c:ext>
          </c:extLst>
        </c:ser>
        <c:ser>
          <c:idx val="3"/>
          <c:order val="3"/>
          <c:tx>
            <c:strRef>
              <c:f>'LRT reitingai'!$A$13</c:f>
              <c:strCache>
                <c:ptCount val="1"/>
                <c:pt idx="0">
                  <c:v>LRT Klasika</c:v>
                </c:pt>
              </c:strCache>
            </c:strRef>
          </c:tx>
          <c:spPr>
            <a:solidFill>
              <a:srgbClr val="166AAB"/>
            </a:solidFill>
            <a:ln>
              <a:noFill/>
            </a:ln>
            <a:effectLst/>
          </c:spPr>
          <c:invertIfNegative val="0"/>
          <c:dLbls>
            <c:dLbl>
              <c:idx val="0"/>
              <c:layout>
                <c:manualLayout>
                  <c:x val="5.1206786630638663E-2"/>
                  <c:y val="-2.0425919215686868E-2"/>
                </c:manualLayout>
              </c:layout>
              <c:tx>
                <c:rich>
                  <a:bodyPr/>
                  <a:lstStyle/>
                  <a:p>
                    <a:fld id="{0BD4449B-34CE-4542-8AD1-636DFE706E4E}" type="VALUE">
                      <a:rPr lang="en-US"/>
                      <a:pPr/>
                      <a:t>[REIKŠMĖ]</a:t>
                    </a:fld>
                    <a:r>
                      <a:rPr lang="en-US"/>
                      <a:t> (21 vieta)</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C77C-477E-98B8-3245A4EA1947}"/>
                </c:ext>
              </c:extLst>
            </c:dLbl>
            <c:dLbl>
              <c:idx val="1"/>
              <c:layout>
                <c:manualLayout>
                  <c:x val="2.3633792297523441E-2"/>
                  <c:y val="-2.0879682392081635E-2"/>
                </c:manualLayout>
              </c:layout>
              <c:tx>
                <c:rich>
                  <a:bodyPr/>
                  <a:lstStyle/>
                  <a:p>
                    <a:fld id="{097E89EF-B19B-40B8-9DB9-77CB21C2CD9F}" type="VALUE">
                      <a:rPr lang="en-US"/>
                      <a:pPr/>
                      <a:t>[REIKŠMĖ]</a:t>
                    </a:fld>
                    <a:r>
                      <a:rPr lang="en-US"/>
                      <a:t> (19 vieta)</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C77C-477E-98B8-3245A4EA1947}"/>
                </c:ext>
              </c:extLst>
            </c:dLbl>
            <c:dLbl>
              <c:idx val="2"/>
              <c:layout>
                <c:manualLayout>
                  <c:x val="1.4568338428465341E-3"/>
                  <c:y val="-1.6703745913665385E-2"/>
                </c:manualLayout>
              </c:layout>
              <c:tx>
                <c:rich>
                  <a:bodyPr/>
                  <a:lstStyle/>
                  <a:p>
                    <a:fld id="{8D96E866-ED3A-43AE-AF1C-14A23FAEF118}" type="VALUE">
                      <a:rPr lang="en-US"/>
                      <a:pPr/>
                      <a:t>[REIKŠMĖ]</a:t>
                    </a:fld>
                    <a:r>
                      <a:rPr lang="en-US"/>
                      <a:t> (18 vieta)</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C77C-477E-98B8-3245A4EA1947}"/>
                </c:ext>
              </c:extLst>
            </c:dLbl>
            <c:dLbl>
              <c:idx val="3"/>
              <c:layout>
                <c:manualLayout>
                  <c:x val="-8.5298322352595971E-8"/>
                  <c:y val="-2.0699163563211512E-2"/>
                </c:manualLayout>
              </c:layout>
              <c:tx>
                <c:rich>
                  <a:bodyPr/>
                  <a:lstStyle/>
                  <a:p>
                    <a:fld id="{EF7A748F-D82E-4EBB-8A31-3879FF46CB51}" type="VALUE">
                      <a:rPr lang="en-US"/>
                      <a:pPr/>
                      <a:t>[REIKŠMĖ]</a:t>
                    </a:fld>
                    <a:r>
                      <a:rPr lang="en-US" dirty="0"/>
                      <a:t> (18 </a:t>
                    </a:r>
                    <a:r>
                      <a:rPr lang="en-US" dirty="0" err="1"/>
                      <a:t>vieta</a:t>
                    </a:r>
                    <a:r>
                      <a:rPr lang="en-US" dirty="0"/>
                      <a:t>)</a:t>
                    </a:r>
                  </a:p>
                </c:rich>
              </c:tx>
              <c:showLegendKey val="0"/>
              <c:showVal val="1"/>
              <c:showCatName val="0"/>
              <c:showSerName val="0"/>
              <c:showPercent val="0"/>
              <c:showBubbleSize val="0"/>
              <c:extLst>
                <c:ext xmlns:c15="http://schemas.microsoft.com/office/drawing/2012/chart" uri="{CE6537A1-D6FC-4f65-9D91-7224C49458BB}">
                  <c15:layout>
                    <c:manualLayout>
                      <c:w val="0.20989748916249093"/>
                      <c:h val="8.45324628095043E-2"/>
                    </c:manualLayout>
                  </c15:layout>
                  <c15:dlblFieldTable/>
                  <c15:showDataLabelsRange val="0"/>
                </c:ext>
                <c:ext xmlns:c16="http://schemas.microsoft.com/office/drawing/2014/chart" uri="{C3380CC4-5D6E-409C-BE32-E72D297353CC}">
                  <c16:uniqueId val="{0000000D-C77C-477E-98B8-3245A4EA1947}"/>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Fira Sans Book" panose="020B0503050000020004" pitchFamily="34" charset="0"/>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'LRT reitingai'!$B$9:$E$9</c:f>
              <c:strCache>
                <c:ptCount val="4"/>
                <c:pt idx="0">
                  <c:v>2021 m.</c:v>
                </c:pt>
                <c:pt idx="1">
                  <c:v>2022 m.</c:v>
                </c:pt>
                <c:pt idx="2">
                  <c:v>2023 m.</c:v>
                </c:pt>
                <c:pt idx="3">
                  <c:v>2024 m.</c:v>
                </c:pt>
              </c:strCache>
            </c:strRef>
          </c:cat>
          <c:val>
            <c:numRef>
              <c:f>'LRT reitingai'!$B$13:$E$13</c:f>
              <c:numCache>
                <c:formatCode>General</c:formatCode>
                <c:ptCount val="4"/>
                <c:pt idx="0">
                  <c:v>0.3</c:v>
                </c:pt>
                <c:pt idx="1">
                  <c:v>0.3</c:v>
                </c:pt>
                <c:pt idx="2">
                  <c:v>0.5</c:v>
                </c:pt>
                <c:pt idx="3">
                  <c:v>0.5</c:v>
                </c:pt>
              </c:numCache>
            </c:numRef>
          </c:val>
          <c:extLst>
            <c:ext xmlns:c16="http://schemas.microsoft.com/office/drawing/2014/chart" uri="{C3380CC4-5D6E-409C-BE32-E72D297353CC}">
              <c16:uniqueId val="{0000000E-C77C-477E-98B8-3245A4EA1947}"/>
            </c:ext>
          </c:extLst>
        </c:ser>
        <c:dLbls>
          <c:showLegendKey val="0"/>
          <c:showVal val="0"/>
          <c:showCatName val="0"/>
          <c:showSerName val="0"/>
          <c:showPercent val="0"/>
          <c:showBubbleSize val="0"/>
        </c:dLbls>
        <c:gapWidth val="219"/>
        <c:axId val="1367357743"/>
        <c:axId val="1367348623"/>
      </c:barChart>
      <c:lineChart>
        <c:grouping val="standard"/>
        <c:varyColors val="0"/>
        <c:ser>
          <c:idx val="0"/>
          <c:order val="0"/>
          <c:tx>
            <c:strRef>
              <c:f>'LRT reitingai'!$A$10</c:f>
              <c:strCache>
                <c:ptCount val="1"/>
                <c:pt idx="0">
                  <c:v>Pirma vieta</c:v>
                </c:pt>
              </c:strCache>
            </c:strRef>
          </c:tx>
          <c:spPr>
            <a:ln w="28575" cap="rnd">
              <a:solidFill>
                <a:schemeClr val="accent1"/>
              </a:solidFill>
              <a:round/>
            </a:ln>
            <a:effectLst/>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77C-477E-98B8-3245A4EA1947}"/>
                </c:ext>
              </c:extLst>
            </c:dLbl>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77C-477E-98B8-3245A4EA1947}"/>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77C-477E-98B8-3245A4EA1947}"/>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77C-477E-98B8-3245A4EA1947}"/>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Fira Sans Book" panose="020B0503050000020004" pitchFamily="34" charset="0"/>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'LRT reitingai'!$B$9:$E$9</c:f>
              <c:strCache>
                <c:ptCount val="4"/>
                <c:pt idx="0">
                  <c:v>2021 m.</c:v>
                </c:pt>
                <c:pt idx="1">
                  <c:v>2022 m.</c:v>
                </c:pt>
                <c:pt idx="2">
                  <c:v>2023 m.</c:v>
                </c:pt>
                <c:pt idx="3">
                  <c:v>2024 m.</c:v>
                </c:pt>
              </c:strCache>
            </c:strRef>
          </c:cat>
          <c:val>
            <c:numRef>
              <c:f>'LRT reitingai'!$B$10:$E$10</c:f>
              <c:numCache>
                <c:formatCode>General</c:formatCode>
                <c:ptCount val="4"/>
                <c:pt idx="0">
                  <c:v>17.8</c:v>
                </c:pt>
                <c:pt idx="1">
                  <c:v>17.399999999999999</c:v>
                </c:pt>
                <c:pt idx="2">
                  <c:v>16.899999999999999</c:v>
                </c:pt>
                <c:pt idx="3">
                  <c:v>17.5</c:v>
                </c:pt>
              </c:numCache>
            </c:numRef>
          </c:val>
          <c:smooth val="0"/>
          <c:extLst>
            <c:ext xmlns:c16="http://schemas.microsoft.com/office/drawing/2014/chart" uri="{C3380CC4-5D6E-409C-BE32-E72D297353CC}">
              <c16:uniqueId val="{00000013-C77C-477E-98B8-3245A4EA1947}"/>
            </c:ext>
          </c:extLst>
        </c:ser>
        <c:dLbls>
          <c:showLegendKey val="0"/>
          <c:showVal val="0"/>
          <c:showCatName val="0"/>
          <c:showSerName val="0"/>
          <c:showPercent val="0"/>
          <c:showBubbleSize val="0"/>
        </c:dLbls>
        <c:marker val="1"/>
        <c:smooth val="0"/>
        <c:axId val="1367357743"/>
        <c:axId val="1367348623"/>
      </c:lineChart>
      <c:catAx>
        <c:axId val="1367357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Fira Sans Book" panose="020B0503050000020004" pitchFamily="34" charset="0"/>
                <a:ea typeface="+mn-ea"/>
                <a:cs typeface="+mn-cs"/>
              </a:defRPr>
            </a:pPr>
            <a:endParaRPr lang="lt-LT"/>
          </a:p>
        </c:txPr>
        <c:crossAx val="1367348623"/>
        <c:crosses val="autoZero"/>
        <c:auto val="1"/>
        <c:lblAlgn val="ctr"/>
        <c:lblOffset val="100"/>
        <c:noMultiLvlLbl val="0"/>
      </c:catAx>
      <c:valAx>
        <c:axId val="1367348623"/>
        <c:scaling>
          <c:orientation val="minMax"/>
        </c:scaling>
        <c:delete val="1"/>
        <c:axPos val="l"/>
        <c:numFmt formatCode="General" sourceLinked="1"/>
        <c:majorTickMark val="none"/>
        <c:minorTickMark val="none"/>
        <c:tickLblPos val="nextTo"/>
        <c:crossAx val="1367357743"/>
        <c:crosses val="autoZero"/>
        <c:crossBetween val="between"/>
      </c:valAx>
      <c:spPr>
        <a:noFill/>
        <a:ln>
          <a:noFill/>
        </a:ln>
        <a:effectLst/>
      </c:spPr>
    </c:plotArea>
    <c:legend>
      <c:legendPos val="b"/>
      <c:layout>
        <c:manualLayout>
          <c:xMode val="edge"/>
          <c:yMode val="edge"/>
          <c:x val="4.5597179843235656E-2"/>
          <c:y val="0.9054903371460401"/>
          <c:w val="0.89999984399486843"/>
          <c:h val="9.450966285395993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Fira Sans Book" panose="020B0503050000020004" pitchFamily="34" charset="0"/>
              <a:ea typeface="+mn-ea"/>
              <a:cs typeface="+mn-cs"/>
            </a:defRPr>
          </a:pPr>
          <a:endParaRPr lang="lt-L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Fira Sans Book" panose="020B0503050000020004" pitchFamily="34" charset="0"/>
        </a:defRPr>
      </a:pPr>
      <a:endParaRPr lang="lt-L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a:ln>
              <a:noFill/>
            </a:ln>
          </c:spPr>
          <c:dPt>
            <c:idx val="0"/>
            <c:bubble3D val="0"/>
            <c:spPr>
              <a:solidFill>
                <a:srgbClr val="8C6E87"/>
              </a:solidFill>
              <a:ln w="19050">
                <a:noFill/>
              </a:ln>
              <a:effectLst/>
            </c:spPr>
            <c:extLst>
              <c:ext xmlns:c16="http://schemas.microsoft.com/office/drawing/2014/chart" uri="{C3380CC4-5D6E-409C-BE32-E72D297353CC}">
                <c16:uniqueId val="{00000001-0EFC-4F30-A9B1-9C3DDBD330B3}"/>
              </c:ext>
            </c:extLst>
          </c:dPt>
          <c:dPt>
            <c:idx val="1"/>
            <c:bubble3D val="0"/>
            <c:spPr>
              <a:solidFill>
                <a:srgbClr val="DDE8F3"/>
              </a:solidFill>
              <a:ln w="19050">
                <a:noFill/>
              </a:ln>
              <a:effectLst/>
            </c:spPr>
            <c:extLst>
              <c:ext xmlns:c16="http://schemas.microsoft.com/office/drawing/2014/chart" uri="{C3380CC4-5D6E-409C-BE32-E72D297353CC}">
                <c16:uniqueId val="{00000003-0EFC-4F30-A9B1-9C3DDBD330B3}"/>
              </c:ext>
            </c:extLst>
          </c:dPt>
          <c:dLbls>
            <c:dLbl>
              <c:idx val="0"/>
              <c:layout>
                <c:manualLayout>
                  <c:x val="-0.20586715366839084"/>
                  <c:y val="4.7878075699630859E-2"/>
                </c:manualLayout>
              </c:layout>
              <c:spPr>
                <a:noFill/>
                <a:ln>
                  <a:noFill/>
                </a:ln>
                <a:effectLst/>
              </c:spPr>
              <c:txPr>
                <a:bodyPr rot="0" spcFirstLastPara="1" vertOverflow="ellipsis" horzOverflow="clip" vert="horz" wrap="square" lIns="0" tIns="0" rIns="0" bIns="0" anchor="ctr" anchorCtr="0">
                  <a:spAutoFit/>
                </a:bodyPr>
                <a:lstStyle/>
                <a:p>
                  <a:pPr algn="ctr">
                    <a:defRPr sz="2000" b="1" i="0" u="none" strike="noStrike" kern="1200" baseline="0">
                      <a:solidFill>
                        <a:srgbClr val="8C6E87"/>
                      </a:solidFill>
                      <a:latin typeface="Fira Sans" panose="020B0503050000020004" pitchFamily="34" charset="0"/>
                      <a:ea typeface="Fira Sans" panose="020B0503050000020004" pitchFamily="34" charset="0"/>
                      <a:cs typeface="+mn-cs"/>
                    </a:defRPr>
                  </a:pPr>
                  <a:endParaRPr lang="lt-LT"/>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5841558722679"/>
                      <c:h val="0.18417537913095244"/>
                    </c:manualLayout>
                  </c15:layout>
                </c:ext>
                <c:ext xmlns:c16="http://schemas.microsoft.com/office/drawing/2014/chart" uri="{C3380CC4-5D6E-409C-BE32-E72D297353CC}">
                  <c16:uniqueId val="{00000001-0EFC-4F30-A9B1-9C3DDBD330B3}"/>
                </c:ext>
              </c:extLst>
            </c:dLbl>
            <c:dLbl>
              <c:idx val="1"/>
              <c:delete val="1"/>
              <c:extLst>
                <c:ext xmlns:c15="http://schemas.microsoft.com/office/drawing/2012/chart" uri="{CE6537A1-D6FC-4f65-9D91-7224C49458BB}"/>
                <c:ext xmlns:c16="http://schemas.microsoft.com/office/drawing/2014/chart" uri="{C3380CC4-5D6E-409C-BE32-E72D297353CC}">
                  <c16:uniqueId val="{00000003-0EFC-4F30-A9B1-9C3DDBD330B3}"/>
                </c:ext>
              </c:extLst>
            </c:dLbl>
            <c:spPr>
              <a:noFill/>
              <a:ln>
                <a:noFill/>
              </a:ln>
              <a:effectLst/>
            </c:spPr>
            <c:txPr>
              <a:bodyPr rot="0" spcFirstLastPara="1" vertOverflow="ellipsis" horzOverflow="clip" vert="horz" wrap="square" lIns="0" tIns="0" rIns="0" bIns="0" anchor="ctr" anchorCtr="1">
                <a:spAutoFit/>
              </a:bodyPr>
              <a:lstStyle/>
              <a:p>
                <a:pPr>
                  <a:defRPr sz="2000" b="1" i="0" u="none" strike="noStrike" kern="1200" baseline="0">
                    <a:solidFill>
                      <a:srgbClr val="8C6E87"/>
                    </a:solidFill>
                    <a:latin typeface="Fira Sans" panose="020B0503050000020004" pitchFamily="34" charset="0"/>
                    <a:ea typeface="Fira Sans" panose="020B0503050000020004" pitchFamily="34" charset="0"/>
                    <a:cs typeface="+mn-cs"/>
                  </a:defRPr>
                </a:pPr>
                <a:endParaRPr lang="lt-LT"/>
              </a:p>
            </c:txPr>
            <c:showLegendKey val="0"/>
            <c:showVal val="1"/>
            <c:showCatName val="0"/>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1st Qtr</c:v>
                </c:pt>
                <c:pt idx="1">
                  <c:v>2nd Qtr</c:v>
                </c:pt>
              </c:strCache>
            </c:strRef>
          </c:cat>
          <c:val>
            <c:numRef>
              <c:f>Sheet1!$B$2:$B$3</c:f>
              <c:numCache>
                <c:formatCode>General</c:formatCode>
                <c:ptCount val="2"/>
                <c:pt idx="0">
                  <c:v>39</c:v>
                </c:pt>
                <c:pt idx="1">
                  <c:v>80</c:v>
                </c:pt>
              </c:numCache>
            </c:numRef>
          </c:val>
          <c:extLst>
            <c:ext xmlns:c16="http://schemas.microsoft.com/office/drawing/2014/chart" uri="{C3380CC4-5D6E-409C-BE32-E72D297353CC}">
              <c16:uniqueId val="{00000004-0EFC-4F30-A9B1-9C3DDBD330B3}"/>
            </c:ext>
          </c:extLst>
        </c:ser>
        <c:dLbls>
          <c:showLegendKey val="0"/>
          <c:showVal val="0"/>
          <c:showCatName val="0"/>
          <c:showSerName val="0"/>
          <c:showPercent val="0"/>
          <c:showBubbleSize val="0"/>
          <c:showLeaderLines val="0"/>
        </c:dLbls>
        <c:firstSliceAng val="23"/>
        <c:holeSize val="67"/>
      </c:doughnutChart>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'Neatitikimai (2)'!$B$1</c:f>
              <c:strCache>
                <c:ptCount val="1"/>
                <c:pt idx="0">
                  <c:v>Neatitinka</c:v>
                </c:pt>
              </c:strCache>
            </c:strRef>
          </c:tx>
          <c:spPr>
            <a:solidFill>
              <a:srgbClr val="8C6E87"/>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Fira Sans Book" panose="020B0503050000020004" pitchFamily="34" charset="0"/>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'Neatitikimai (2)'!$A$2:$A$4</c:f>
              <c:strCache>
                <c:ptCount val="3"/>
                <c:pt idx="0">
                  <c:v>Kvalifikacijos reikalavimai dirbtinai ribojo konkurenciją </c:v>
                </c:pt>
                <c:pt idx="1">
                  <c:v>Pirkimo dokumentuose nustatyti kvalifikacijos reikalavimai neatitiko metodikos reikalavimų </c:v>
                </c:pt>
                <c:pt idx="2">
                  <c:v>Nedeklaruoti ir (arba) laiku nedeklaruoti privatūs interesai VTEK</c:v>
                </c:pt>
              </c:strCache>
            </c:strRef>
          </c:cat>
          <c:val>
            <c:numRef>
              <c:f>'Neatitikimai (2)'!$B$2:$B$4</c:f>
              <c:numCache>
                <c:formatCode>General</c:formatCode>
                <c:ptCount val="3"/>
                <c:pt idx="0">
                  <c:v>1</c:v>
                </c:pt>
                <c:pt idx="1">
                  <c:v>1</c:v>
                </c:pt>
                <c:pt idx="2">
                  <c:v>2</c:v>
                </c:pt>
              </c:numCache>
            </c:numRef>
          </c:val>
          <c:extLst>
            <c:ext xmlns:c16="http://schemas.microsoft.com/office/drawing/2014/chart" uri="{C3380CC4-5D6E-409C-BE32-E72D297353CC}">
              <c16:uniqueId val="{00000000-F75D-40BE-8702-186A1721F789}"/>
            </c:ext>
          </c:extLst>
        </c:ser>
        <c:ser>
          <c:idx val="1"/>
          <c:order val="1"/>
          <c:tx>
            <c:strRef>
              <c:f>'Neatitikimai (2)'!$C$1</c:f>
              <c:strCache>
                <c:ptCount val="1"/>
                <c:pt idx="0">
                  <c:v>Atitinka</c:v>
                </c:pt>
              </c:strCache>
            </c:strRef>
          </c:tx>
          <c:spPr>
            <a:solidFill>
              <a:srgbClr val="A0BEDC"/>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Fira Sans Book" panose="020B0503050000020004" pitchFamily="34" charset="0"/>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'Neatitikimai (2)'!$A$2:$A$4</c:f>
              <c:strCache>
                <c:ptCount val="3"/>
                <c:pt idx="0">
                  <c:v>Kvalifikacijos reikalavimai dirbtinai ribojo konkurenciją </c:v>
                </c:pt>
                <c:pt idx="1">
                  <c:v>Pirkimo dokumentuose nustatyti kvalifikacijos reikalavimai neatitiko metodikos reikalavimų </c:v>
                </c:pt>
                <c:pt idx="2">
                  <c:v>Nedeklaruoti ir (arba) laiku nedeklaruoti privatūs interesai VTEK</c:v>
                </c:pt>
              </c:strCache>
            </c:strRef>
          </c:cat>
          <c:val>
            <c:numRef>
              <c:f>'Neatitikimai (2)'!$C$2:$C$4</c:f>
              <c:numCache>
                <c:formatCode>General</c:formatCode>
                <c:ptCount val="3"/>
                <c:pt idx="0">
                  <c:v>6</c:v>
                </c:pt>
                <c:pt idx="1">
                  <c:v>6</c:v>
                </c:pt>
                <c:pt idx="2">
                  <c:v>10</c:v>
                </c:pt>
              </c:numCache>
            </c:numRef>
          </c:val>
          <c:extLst>
            <c:ext xmlns:c16="http://schemas.microsoft.com/office/drawing/2014/chart" uri="{C3380CC4-5D6E-409C-BE32-E72D297353CC}">
              <c16:uniqueId val="{00000001-F75D-40BE-8702-186A1721F789}"/>
            </c:ext>
          </c:extLst>
        </c:ser>
        <c:dLbls>
          <c:showLegendKey val="0"/>
          <c:showVal val="0"/>
          <c:showCatName val="0"/>
          <c:showSerName val="0"/>
          <c:showPercent val="0"/>
          <c:showBubbleSize val="0"/>
        </c:dLbls>
        <c:gapWidth val="150"/>
        <c:overlap val="100"/>
        <c:axId val="82830927"/>
        <c:axId val="720946175"/>
      </c:barChart>
      <c:catAx>
        <c:axId val="8283092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50" b="0" i="0" u="none" strike="noStrike" kern="1200" baseline="0">
                <a:solidFill>
                  <a:schemeClr val="tx1">
                    <a:lumMod val="65000"/>
                    <a:lumOff val="35000"/>
                  </a:schemeClr>
                </a:solidFill>
                <a:latin typeface="Fira Sans Book" panose="020B0503050000020004" pitchFamily="34" charset="0"/>
                <a:ea typeface="+mn-ea"/>
                <a:cs typeface="+mn-cs"/>
              </a:defRPr>
            </a:pPr>
            <a:endParaRPr lang="lt-LT"/>
          </a:p>
        </c:txPr>
        <c:crossAx val="720946175"/>
        <c:crosses val="autoZero"/>
        <c:auto val="1"/>
        <c:lblAlgn val="ctr"/>
        <c:lblOffset val="100"/>
        <c:noMultiLvlLbl val="0"/>
      </c:catAx>
      <c:valAx>
        <c:axId val="720946175"/>
        <c:scaling>
          <c:orientation val="minMax"/>
        </c:scaling>
        <c:delete val="1"/>
        <c:axPos val="t"/>
        <c:numFmt formatCode="0%" sourceLinked="1"/>
        <c:majorTickMark val="none"/>
        <c:minorTickMark val="none"/>
        <c:tickLblPos val="nextTo"/>
        <c:crossAx val="82830927"/>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50" b="0" i="0" u="none" strike="noStrike" kern="1200" baseline="0">
              <a:solidFill>
                <a:schemeClr val="tx1">
                  <a:lumMod val="65000"/>
                  <a:lumOff val="35000"/>
                </a:schemeClr>
              </a:solidFill>
              <a:latin typeface="Fira Sans Book" panose="020B0503050000020004" pitchFamily="34" charset="0"/>
              <a:ea typeface="+mn-ea"/>
              <a:cs typeface="+mn-cs"/>
            </a:defRPr>
          </a:pPr>
          <a:endParaRPr lang="lt-L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350">
          <a:latin typeface="Fira Sans Book" panose="020B0503050000020004" pitchFamily="34" charset="0"/>
        </a:defRPr>
      </a:pPr>
      <a:endParaRPr lang="lt-L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007387159506615"/>
          <c:y val="6.1624649859943981E-2"/>
          <c:w val="0.51458746413175038"/>
          <c:h val="0.84253221771936038"/>
        </c:manualLayout>
      </c:layout>
      <c:barChart>
        <c:barDir val="bar"/>
        <c:grouping val="percentStacked"/>
        <c:varyColors val="0"/>
        <c:ser>
          <c:idx val="0"/>
          <c:order val="0"/>
          <c:tx>
            <c:strRef>
              <c:f>'Neatitikimai (2)'!$B$1</c:f>
              <c:strCache>
                <c:ptCount val="1"/>
                <c:pt idx="0">
                  <c:v>Neatitinka</c:v>
                </c:pt>
              </c:strCache>
            </c:strRef>
          </c:tx>
          <c:spPr>
            <a:solidFill>
              <a:srgbClr val="8C6E87"/>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Fira Sans Book" panose="020B0503050000020004" pitchFamily="34" charset="0"/>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'Neatitikimai (2)'!$A$2:$A$7</c:f>
              <c:strCache>
                <c:ptCount val="6"/>
                <c:pt idx="0">
                  <c:v>Netinkamas pirkimo būdas (nepagrįstai taikant išimtį)</c:v>
                </c:pt>
                <c:pt idx="1">
                  <c:v>Laimėjo pasiūlymas, kuris neatitiko nustatytų sąlygų</c:v>
                </c:pt>
                <c:pt idx="2">
                  <c:v>Pavėluotai pateikti pasiūlymai nebuvo atmetami</c:v>
                </c:pt>
                <c:pt idx="3">
                  <c:v>Atmesti tiekėjų pasiūlymai po ekspertų vertinimo</c:v>
                </c:pt>
                <c:pt idx="4">
                  <c:v>Netinkamai išspręstas interesų konfliktas</c:v>
                </c:pt>
                <c:pt idx="5">
                  <c:v>Nereglamentuota kokiu pagrindu atsirenkami tiekėjai, kurie kviečiami į derybas</c:v>
                </c:pt>
              </c:strCache>
            </c:strRef>
          </c:cat>
          <c:val>
            <c:numRef>
              <c:f>'Neatitikimai (2)'!$B$2:$B$7</c:f>
              <c:numCache>
                <c:formatCode>General</c:formatCode>
                <c:ptCount val="6"/>
                <c:pt idx="0">
                  <c:v>3</c:v>
                </c:pt>
                <c:pt idx="1">
                  <c:v>3</c:v>
                </c:pt>
                <c:pt idx="2">
                  <c:v>4</c:v>
                </c:pt>
                <c:pt idx="3">
                  <c:v>3</c:v>
                </c:pt>
                <c:pt idx="4">
                  <c:v>1</c:v>
                </c:pt>
                <c:pt idx="5">
                  <c:v>4</c:v>
                </c:pt>
              </c:numCache>
            </c:numRef>
          </c:val>
          <c:extLst>
            <c:ext xmlns:c16="http://schemas.microsoft.com/office/drawing/2014/chart" uri="{C3380CC4-5D6E-409C-BE32-E72D297353CC}">
              <c16:uniqueId val="{00000000-656D-4BC3-AC04-81EC72B75E5C}"/>
            </c:ext>
          </c:extLst>
        </c:ser>
        <c:ser>
          <c:idx val="1"/>
          <c:order val="1"/>
          <c:tx>
            <c:strRef>
              <c:f>'Neatitikimai (2)'!$C$1</c:f>
              <c:strCache>
                <c:ptCount val="1"/>
                <c:pt idx="0">
                  <c:v>Atitinka</c:v>
                </c:pt>
              </c:strCache>
            </c:strRef>
          </c:tx>
          <c:spPr>
            <a:solidFill>
              <a:srgbClr val="A0BEDC"/>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0-EB99-4752-8B16-7CACE5991A59}"/>
                </c:ext>
              </c:extLst>
            </c:dLbl>
            <c:dLbl>
              <c:idx val="5"/>
              <c:delete val="1"/>
              <c:extLst>
                <c:ext xmlns:c15="http://schemas.microsoft.com/office/drawing/2012/chart" uri="{CE6537A1-D6FC-4f65-9D91-7224C49458BB}"/>
                <c:ext xmlns:c16="http://schemas.microsoft.com/office/drawing/2014/chart" uri="{C3380CC4-5D6E-409C-BE32-E72D297353CC}">
                  <c16:uniqueId val="{00000001-EB99-4752-8B16-7CACE5991A59}"/>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Fira Sans Book" panose="020B0503050000020004" pitchFamily="34" charset="0"/>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'Neatitikimai (2)'!$A$2:$A$7</c:f>
              <c:strCache>
                <c:ptCount val="6"/>
                <c:pt idx="0">
                  <c:v>Netinkamas pirkimo būdas (nepagrįstai taikant išimtį)</c:v>
                </c:pt>
                <c:pt idx="1">
                  <c:v>Laimėjo pasiūlymas, kuris neatitiko nustatytų sąlygų</c:v>
                </c:pt>
                <c:pt idx="2">
                  <c:v>Pavėluotai pateikti pasiūlymai nebuvo atmetami</c:v>
                </c:pt>
                <c:pt idx="3">
                  <c:v>Atmesti tiekėjų pasiūlymai po ekspertų vertinimo</c:v>
                </c:pt>
                <c:pt idx="4">
                  <c:v>Netinkamai išspręstas interesų konfliktas</c:v>
                </c:pt>
                <c:pt idx="5">
                  <c:v>Nereglamentuota kokiu pagrindu atsirenkami tiekėjai, kurie kviečiami į derybas</c:v>
                </c:pt>
              </c:strCache>
            </c:strRef>
          </c:cat>
          <c:val>
            <c:numRef>
              <c:f>'Neatitikimai (2)'!$C$2:$C$7</c:f>
              <c:numCache>
                <c:formatCode>General</c:formatCode>
                <c:ptCount val="6"/>
                <c:pt idx="0">
                  <c:v>9</c:v>
                </c:pt>
                <c:pt idx="1">
                  <c:v>9</c:v>
                </c:pt>
                <c:pt idx="2">
                  <c:v>8</c:v>
                </c:pt>
                <c:pt idx="3">
                  <c:v>1</c:v>
                </c:pt>
                <c:pt idx="4">
                  <c:v>0</c:v>
                </c:pt>
                <c:pt idx="5">
                  <c:v>0</c:v>
                </c:pt>
              </c:numCache>
            </c:numRef>
          </c:val>
          <c:extLst>
            <c:ext xmlns:c16="http://schemas.microsoft.com/office/drawing/2014/chart" uri="{C3380CC4-5D6E-409C-BE32-E72D297353CC}">
              <c16:uniqueId val="{00000001-656D-4BC3-AC04-81EC72B75E5C}"/>
            </c:ext>
          </c:extLst>
        </c:ser>
        <c:dLbls>
          <c:showLegendKey val="0"/>
          <c:showVal val="0"/>
          <c:showCatName val="0"/>
          <c:showSerName val="0"/>
          <c:showPercent val="0"/>
          <c:showBubbleSize val="0"/>
        </c:dLbls>
        <c:gapWidth val="150"/>
        <c:overlap val="100"/>
        <c:axId val="82830927"/>
        <c:axId val="720946175"/>
      </c:barChart>
      <c:catAx>
        <c:axId val="8283092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50" b="0" i="0" u="none" strike="noStrike" kern="1200" baseline="0">
                <a:solidFill>
                  <a:schemeClr val="tx1">
                    <a:lumMod val="65000"/>
                    <a:lumOff val="35000"/>
                  </a:schemeClr>
                </a:solidFill>
                <a:latin typeface="Fira Sans Book" panose="020B0503050000020004" pitchFamily="34" charset="0"/>
                <a:ea typeface="+mn-ea"/>
                <a:cs typeface="+mn-cs"/>
              </a:defRPr>
            </a:pPr>
            <a:endParaRPr lang="lt-LT"/>
          </a:p>
        </c:txPr>
        <c:crossAx val="720946175"/>
        <c:crosses val="autoZero"/>
        <c:auto val="1"/>
        <c:lblAlgn val="ctr"/>
        <c:lblOffset val="100"/>
        <c:noMultiLvlLbl val="0"/>
      </c:catAx>
      <c:valAx>
        <c:axId val="720946175"/>
        <c:scaling>
          <c:orientation val="minMax"/>
        </c:scaling>
        <c:delete val="1"/>
        <c:axPos val="t"/>
        <c:numFmt formatCode="0%" sourceLinked="1"/>
        <c:majorTickMark val="none"/>
        <c:minorTickMark val="none"/>
        <c:tickLblPos val="nextTo"/>
        <c:crossAx val="82830927"/>
        <c:crosses val="max"/>
        <c:crossBetween val="between"/>
      </c:valAx>
      <c:spPr>
        <a:noFill/>
        <a:ln>
          <a:noFill/>
        </a:ln>
        <a:effectLst/>
      </c:spPr>
    </c:plotArea>
    <c:legend>
      <c:legendPos val="b"/>
      <c:layout>
        <c:manualLayout>
          <c:xMode val="edge"/>
          <c:yMode val="edge"/>
          <c:x val="0.26873698197392903"/>
          <c:y val="0.92039269139030622"/>
          <c:w val="0.46252585193792184"/>
          <c:h val="7.9607308609693811E-2"/>
        </c:manualLayout>
      </c:layout>
      <c:overlay val="0"/>
      <c:spPr>
        <a:noFill/>
        <a:ln>
          <a:noFill/>
        </a:ln>
        <a:effectLst/>
      </c:spPr>
      <c:txPr>
        <a:bodyPr rot="0" spcFirstLastPara="1" vertOverflow="ellipsis" vert="horz" wrap="square" anchor="ctr" anchorCtr="1"/>
        <a:lstStyle/>
        <a:p>
          <a:pPr>
            <a:defRPr sz="1350" b="0" i="0" u="none" strike="noStrike" kern="1200" baseline="0">
              <a:solidFill>
                <a:schemeClr val="tx1">
                  <a:lumMod val="65000"/>
                  <a:lumOff val="35000"/>
                </a:schemeClr>
              </a:solidFill>
              <a:latin typeface="Fira Sans Book" panose="020B0503050000020004" pitchFamily="34" charset="0"/>
              <a:ea typeface="+mn-ea"/>
              <a:cs typeface="+mn-cs"/>
            </a:defRPr>
          </a:pPr>
          <a:endParaRPr lang="lt-L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350">
          <a:latin typeface="Fira Sans Book" panose="020B0503050000020004" pitchFamily="34" charset="0"/>
        </a:defRPr>
      </a:pPr>
      <a:endParaRPr lang="lt-L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3604048545671"/>
          <c:y val="0.16752499999999998"/>
          <c:w val="0.6305444569483234"/>
          <c:h val="0.74968008392947094"/>
        </c:manualLayout>
      </c:layout>
      <c:doughnutChart>
        <c:varyColors val="1"/>
        <c:ser>
          <c:idx val="0"/>
          <c:order val="0"/>
          <c:tx>
            <c:strRef>
              <c:f>Sheet1!$B$1</c:f>
              <c:strCache>
                <c:ptCount val="1"/>
                <c:pt idx="0">
                  <c:v>Sales</c:v>
                </c:pt>
              </c:strCache>
            </c:strRef>
          </c:tx>
          <c:spPr>
            <a:ln>
              <a:noFill/>
            </a:ln>
          </c:spPr>
          <c:dPt>
            <c:idx val="0"/>
            <c:bubble3D val="0"/>
            <c:spPr>
              <a:solidFill>
                <a:srgbClr val="1469AA"/>
              </a:solidFill>
              <a:ln w="19050">
                <a:noFill/>
              </a:ln>
              <a:effectLst/>
            </c:spPr>
            <c:extLst>
              <c:ext xmlns:c16="http://schemas.microsoft.com/office/drawing/2014/chart" uri="{C3380CC4-5D6E-409C-BE32-E72D297353CC}">
                <c16:uniqueId val="{00000001-5719-49BC-A560-B312B1F7A828}"/>
              </c:ext>
            </c:extLst>
          </c:dPt>
          <c:dPt>
            <c:idx val="1"/>
            <c:bubble3D val="0"/>
            <c:spPr>
              <a:solidFill>
                <a:srgbClr val="DDE8F3"/>
              </a:solidFill>
              <a:ln w="19050">
                <a:noFill/>
              </a:ln>
              <a:effectLst/>
            </c:spPr>
            <c:extLst>
              <c:ext xmlns:c16="http://schemas.microsoft.com/office/drawing/2014/chart" uri="{C3380CC4-5D6E-409C-BE32-E72D297353CC}">
                <c16:uniqueId val="{00000003-5719-49BC-A560-B312B1F7A828}"/>
              </c:ext>
            </c:extLst>
          </c:dPt>
          <c:dLbls>
            <c:dLbl>
              <c:idx val="0"/>
              <c:layout>
                <c:manualLayout>
                  <c:x val="-9.3394443456673054E-2"/>
                  <c:y val="0.25926736111111109"/>
                </c:manualLayout>
              </c:layout>
              <c:tx>
                <c:rich>
                  <a:bodyPr rot="0" spcFirstLastPara="1" vertOverflow="clip" horzOverflow="clip" vert="horz" wrap="square" lIns="36576" tIns="18288" rIns="36576" bIns="18288" anchor="ctr" anchorCtr="1">
                    <a:spAutoFit/>
                  </a:bodyPr>
                  <a:lstStyle/>
                  <a:p>
                    <a:pPr>
                      <a:defRPr lang="en-US" sz="2000" b="1" i="0" u="none" strike="noStrike" kern="1200" baseline="0">
                        <a:solidFill>
                          <a:srgbClr val="192850"/>
                        </a:solidFill>
                        <a:latin typeface="Fira Sans" panose="020B0503050000020004" pitchFamily="34" charset="0"/>
                        <a:ea typeface="+mn-ea"/>
                        <a:cs typeface="+mn-cs"/>
                      </a:defRPr>
                    </a:pPr>
                    <a:r>
                      <a:rPr lang="en-US" sz="2000" b="1" dirty="0">
                        <a:solidFill>
                          <a:srgbClr val="8C6E87"/>
                        </a:solidFill>
                      </a:rPr>
                      <a:t>-</a:t>
                    </a:r>
                  </a:p>
                </c:rich>
              </c:tx>
              <c:spPr>
                <a:noFill/>
                <a:ln>
                  <a:noFill/>
                </a:ln>
                <a:effectLst/>
              </c:spPr>
              <c:txPr>
                <a:bodyPr rot="0" spcFirstLastPara="1" vertOverflow="clip" horzOverflow="clip" vert="horz" wrap="square" lIns="36576" tIns="18288" rIns="36576" bIns="18288" anchor="ctr" anchorCtr="1">
                  <a:spAutoFit/>
                </a:bodyPr>
                <a:lstStyle/>
                <a:p>
                  <a:pPr>
                    <a:defRPr lang="en-US" sz="2000" b="1" i="0" u="none" strike="noStrike" kern="1200" baseline="0">
                      <a:solidFill>
                        <a:srgbClr val="192850"/>
                      </a:solidFill>
                      <a:latin typeface="Fira Sans" panose="020B0503050000020004" pitchFamily="34" charset="0"/>
                      <a:ea typeface="+mn-ea"/>
                      <a:cs typeface="+mn-cs"/>
                    </a:defRPr>
                  </a:pPr>
                  <a:endParaRPr lang="lt-LT"/>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8740943336929103"/>
                      <c:h val="0.11234031115350317"/>
                    </c:manualLayout>
                  </c15:layout>
                </c:ext>
                <c:ext xmlns:c16="http://schemas.microsoft.com/office/drawing/2014/chart" uri="{C3380CC4-5D6E-409C-BE32-E72D297353CC}">
                  <c16:uniqueId val="{00000001-5719-49BC-A560-B312B1F7A828}"/>
                </c:ext>
              </c:extLst>
            </c:dLbl>
            <c:dLbl>
              <c:idx val="1"/>
              <c:delete val="1"/>
              <c:extLst>
                <c:ext xmlns:c15="http://schemas.microsoft.com/office/drawing/2012/chart" uri="{CE6537A1-D6FC-4f65-9D91-7224C49458BB}"/>
                <c:ext xmlns:c16="http://schemas.microsoft.com/office/drawing/2014/chart" uri="{C3380CC4-5D6E-409C-BE32-E72D297353CC}">
                  <c16:uniqueId val="{00000003-5719-49BC-A560-B312B1F7A828}"/>
                </c:ext>
              </c:extLst>
            </c:dLbl>
            <c:spPr>
              <a:noFill/>
              <a:ln>
                <a:noFill/>
              </a:ln>
              <a:effectLst/>
            </c:spPr>
            <c:txPr>
              <a:bodyPr rot="0" spcFirstLastPara="1" vertOverflow="clip" horzOverflow="clip" vert="horz" wrap="square" lIns="36576" tIns="18288" rIns="36576" bIns="18288" anchor="ctr" anchorCtr="1">
                <a:spAutoFit/>
              </a:bodyPr>
              <a:lstStyle/>
              <a:p>
                <a:pPr>
                  <a:defRPr lang="en-US" sz="2000" b="0" i="0" u="none" strike="noStrike" kern="1200" baseline="0">
                    <a:solidFill>
                      <a:srgbClr val="192850"/>
                    </a:solidFill>
                    <a:latin typeface="Fira Sans" panose="020B0503050000020004" pitchFamily="34" charset="0"/>
                    <a:ea typeface="+mn-ea"/>
                    <a:cs typeface="+mn-cs"/>
                  </a:defRPr>
                </a:pPr>
                <a:endParaRPr lang="lt-LT"/>
              </a:p>
            </c:txPr>
            <c:showLegendKey val="0"/>
            <c:showVal val="1"/>
            <c:showCatName val="0"/>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1st Qtr</c:v>
                </c:pt>
                <c:pt idx="1">
                  <c:v>2nd Qtr</c:v>
                </c:pt>
              </c:strCache>
            </c:strRef>
          </c:cat>
          <c:val>
            <c:numRef>
              <c:f>Sheet1!$B$2:$B$3</c:f>
              <c:numCache>
                <c:formatCode>General</c:formatCode>
                <c:ptCount val="2"/>
                <c:pt idx="0">
                  <c:v>0</c:v>
                </c:pt>
                <c:pt idx="1">
                  <c:v>16</c:v>
                </c:pt>
              </c:numCache>
            </c:numRef>
          </c:val>
          <c:extLst>
            <c:ext xmlns:c16="http://schemas.microsoft.com/office/drawing/2014/chart" uri="{C3380CC4-5D6E-409C-BE32-E72D297353CC}">
              <c16:uniqueId val="{00000004-5719-49BC-A560-B312B1F7A828}"/>
            </c:ext>
          </c:extLst>
        </c:ser>
        <c:dLbls>
          <c:showLegendKey val="0"/>
          <c:showVal val="0"/>
          <c:showCatName val="0"/>
          <c:showSerName val="0"/>
          <c:showPercent val="0"/>
          <c:showBubbleSize val="0"/>
          <c:showLeaderLines val="0"/>
        </c:dLbls>
        <c:firstSliceAng val="23"/>
        <c:holeSize val="67"/>
      </c:doughnutChart>
      <c:spPr>
        <a:noFill/>
        <a:ln>
          <a:noFill/>
        </a:ln>
        <a:effectLst/>
      </c:spPr>
    </c:plotArea>
    <c:plotVisOnly val="1"/>
    <c:dispBlanksAs val="gap"/>
    <c:showDLblsOverMax val="0"/>
  </c:chart>
  <c:spPr>
    <a:noFill/>
    <a:ln>
      <a:noFill/>
    </a:ln>
    <a:effectLst/>
  </c:spPr>
  <c:txPr>
    <a:bodyPr/>
    <a:lstStyle/>
    <a:p>
      <a:pPr>
        <a:defRPr lang="en-US" sz="2000" kern="1200" baseline="0">
          <a:solidFill>
            <a:srgbClr val="192850"/>
          </a:solidFill>
          <a:latin typeface="Fira Sans" panose="020B0503050000020004" pitchFamily="34" charset="0"/>
          <a:ea typeface="+mn-ea"/>
          <a:cs typeface="+mn-cs"/>
        </a:defRPr>
      </a:pPr>
      <a:endParaRPr lang="lt-L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3604048545671"/>
          <c:y val="0.16752499999999998"/>
          <c:w val="0.6305444569483234"/>
          <c:h val="0.74968008392947094"/>
        </c:manualLayout>
      </c:layout>
      <c:doughnutChart>
        <c:varyColors val="1"/>
        <c:ser>
          <c:idx val="0"/>
          <c:order val="0"/>
          <c:tx>
            <c:strRef>
              <c:f>Sheet1!$B$1</c:f>
              <c:strCache>
                <c:ptCount val="1"/>
                <c:pt idx="0">
                  <c:v>Sales</c:v>
                </c:pt>
              </c:strCache>
            </c:strRef>
          </c:tx>
          <c:spPr>
            <a:ln>
              <a:noFill/>
            </a:ln>
          </c:spPr>
          <c:dPt>
            <c:idx val="0"/>
            <c:bubble3D val="0"/>
            <c:spPr>
              <a:solidFill>
                <a:srgbClr val="1469AA"/>
              </a:solidFill>
              <a:ln w="19050">
                <a:noFill/>
              </a:ln>
              <a:effectLst/>
            </c:spPr>
            <c:extLst>
              <c:ext xmlns:c16="http://schemas.microsoft.com/office/drawing/2014/chart" uri="{C3380CC4-5D6E-409C-BE32-E72D297353CC}">
                <c16:uniqueId val="{00000001-C416-4353-B638-3631727373FD}"/>
              </c:ext>
            </c:extLst>
          </c:dPt>
          <c:dPt>
            <c:idx val="1"/>
            <c:bubble3D val="0"/>
            <c:spPr>
              <a:solidFill>
                <a:srgbClr val="DDE8F3"/>
              </a:solidFill>
              <a:ln w="19050">
                <a:noFill/>
              </a:ln>
              <a:effectLst/>
            </c:spPr>
            <c:extLst>
              <c:ext xmlns:c16="http://schemas.microsoft.com/office/drawing/2014/chart" uri="{C3380CC4-5D6E-409C-BE32-E72D297353CC}">
                <c16:uniqueId val="{00000003-C416-4353-B638-3631727373FD}"/>
              </c:ext>
            </c:extLst>
          </c:dPt>
          <c:dLbls>
            <c:dLbl>
              <c:idx val="0"/>
              <c:layout>
                <c:manualLayout>
                  <c:x val="-8.5031641610199063E-2"/>
                  <c:y val="0.25926736111111109"/>
                </c:manualLayout>
              </c:layout>
              <c:tx>
                <c:rich>
                  <a:bodyPr/>
                  <a:lstStyle/>
                  <a:p>
                    <a:r>
                      <a:rPr lang="en-US" sz="1800" dirty="0">
                        <a:solidFill>
                          <a:srgbClr val="8C6E87"/>
                        </a:solidFill>
                      </a:rPr>
                      <a:t>0/4</a:t>
                    </a:r>
                  </a:p>
                </c:rich>
              </c:tx>
              <c:showLegendKey val="0"/>
              <c:showVal val="0"/>
              <c:showCatName val="0"/>
              <c:showSerName val="0"/>
              <c:showPercent val="1"/>
              <c:showBubbleSize val="0"/>
              <c:extLst>
                <c:ext xmlns:c15="http://schemas.microsoft.com/office/drawing/2012/chart" uri="{CE6537A1-D6FC-4f65-9D91-7224C49458BB}">
                  <c15:layout>
                    <c:manualLayout>
                      <c:w val="0.28740920734638503"/>
                      <c:h val="0.23581250000000001"/>
                    </c:manualLayout>
                  </c15:layout>
                </c:ext>
                <c:ext xmlns:c16="http://schemas.microsoft.com/office/drawing/2014/chart" uri="{C3380CC4-5D6E-409C-BE32-E72D297353CC}">
                  <c16:uniqueId val="{00000001-C416-4353-B638-3631727373FD}"/>
                </c:ext>
              </c:extLst>
            </c:dLbl>
            <c:dLbl>
              <c:idx val="1"/>
              <c:delete val="1"/>
              <c:extLst>
                <c:ext xmlns:c15="http://schemas.microsoft.com/office/drawing/2012/chart" uri="{CE6537A1-D6FC-4f65-9D91-7224C49458BB}"/>
                <c:ext xmlns:c16="http://schemas.microsoft.com/office/drawing/2014/chart" uri="{C3380CC4-5D6E-409C-BE32-E72D297353CC}">
                  <c16:uniqueId val="{00000003-C416-4353-B638-3631727373FD}"/>
                </c:ext>
              </c:extLst>
            </c:dLbl>
            <c:spPr>
              <a:noFill/>
              <a:ln>
                <a:noFill/>
              </a:ln>
              <a:effectLst/>
            </c:spPr>
            <c:txPr>
              <a:bodyPr rot="0" spcFirstLastPara="1" vertOverflow="ellipsis" horzOverflow="clip" vert="horz" wrap="square" lIns="0" tIns="0" rIns="0" bIns="0" anchor="ctr" anchorCtr="1">
                <a:spAutoFit/>
              </a:bodyPr>
              <a:lstStyle/>
              <a:p>
                <a:pPr>
                  <a:defRPr sz="2000" b="1" i="0" u="none" strike="noStrike" kern="1200" baseline="0">
                    <a:solidFill>
                      <a:srgbClr val="8C6E87"/>
                    </a:solidFill>
                    <a:latin typeface="Fira Sans" panose="020B0503050000020004" pitchFamily="34" charset="0"/>
                    <a:ea typeface="Fira Sans" panose="020B0503050000020004" pitchFamily="34" charset="0"/>
                    <a:cs typeface="+mn-cs"/>
                  </a:defRPr>
                </a:pPr>
                <a:endParaRPr lang="lt-LT"/>
              </a:p>
            </c:txPr>
            <c:showLegendKey val="0"/>
            <c:showVal val="1"/>
            <c:showCatName val="0"/>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1st Qtr</c:v>
                </c:pt>
                <c:pt idx="1">
                  <c:v>2nd Qtr</c:v>
                </c:pt>
              </c:strCache>
            </c:strRef>
          </c:cat>
          <c:val>
            <c:numRef>
              <c:f>Sheet1!$B$2:$B$3</c:f>
              <c:numCache>
                <c:formatCode>General</c:formatCode>
                <c:ptCount val="2"/>
                <c:pt idx="0">
                  <c:v>0</c:v>
                </c:pt>
                <c:pt idx="1">
                  <c:v>16</c:v>
                </c:pt>
              </c:numCache>
            </c:numRef>
          </c:val>
          <c:extLst>
            <c:ext xmlns:c16="http://schemas.microsoft.com/office/drawing/2014/chart" uri="{C3380CC4-5D6E-409C-BE32-E72D297353CC}">
              <c16:uniqueId val="{00000004-C416-4353-B638-3631727373FD}"/>
            </c:ext>
          </c:extLst>
        </c:ser>
        <c:dLbls>
          <c:showLegendKey val="0"/>
          <c:showVal val="0"/>
          <c:showCatName val="0"/>
          <c:showSerName val="0"/>
          <c:showPercent val="0"/>
          <c:showBubbleSize val="0"/>
          <c:showLeaderLines val="0"/>
        </c:dLbls>
        <c:firstSliceAng val="23"/>
        <c:holeSize val="67"/>
      </c:doughnutChart>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a:ln>
              <a:noFill/>
            </a:ln>
          </c:spPr>
          <c:dPt>
            <c:idx val="0"/>
            <c:bubble3D val="0"/>
            <c:spPr>
              <a:solidFill>
                <a:srgbClr val="8C6E87"/>
              </a:solidFill>
              <a:ln w="19050">
                <a:noFill/>
              </a:ln>
              <a:effectLst/>
            </c:spPr>
            <c:extLst>
              <c:ext xmlns:c16="http://schemas.microsoft.com/office/drawing/2014/chart" uri="{C3380CC4-5D6E-409C-BE32-E72D297353CC}">
                <c16:uniqueId val="{00000001-79AB-4910-9184-A97D54B550E5}"/>
              </c:ext>
            </c:extLst>
          </c:dPt>
          <c:dPt>
            <c:idx val="1"/>
            <c:bubble3D val="0"/>
            <c:spPr>
              <a:solidFill>
                <a:srgbClr val="DDE8F3"/>
              </a:solidFill>
              <a:ln w="19050">
                <a:noFill/>
              </a:ln>
              <a:effectLst/>
            </c:spPr>
            <c:extLst>
              <c:ext xmlns:c16="http://schemas.microsoft.com/office/drawing/2014/chart" uri="{C3380CC4-5D6E-409C-BE32-E72D297353CC}">
                <c16:uniqueId val="{00000003-79AB-4910-9184-A97D54B550E5}"/>
              </c:ext>
            </c:extLst>
          </c:dPt>
          <c:dLbls>
            <c:dLbl>
              <c:idx val="0"/>
              <c:layout>
                <c:manualLayout>
                  <c:x val="-0.18320991780359208"/>
                  <c:y val="-1.0487480848133387E-2"/>
                </c:manualLayout>
              </c:layout>
              <c:spPr>
                <a:noFill/>
                <a:ln>
                  <a:noFill/>
                </a:ln>
                <a:effectLst/>
              </c:spPr>
              <c:txPr>
                <a:bodyPr rot="0" spcFirstLastPara="1" vertOverflow="ellipsis" horzOverflow="clip" vert="horz" wrap="square" lIns="0" tIns="0" rIns="0" bIns="0" anchor="ctr" anchorCtr="0">
                  <a:spAutoFit/>
                </a:bodyPr>
                <a:lstStyle/>
                <a:p>
                  <a:pPr algn="ctr">
                    <a:defRPr sz="2000" b="1" i="0" u="none" strike="noStrike" kern="1200" baseline="0">
                      <a:solidFill>
                        <a:srgbClr val="8C6E87"/>
                      </a:solidFill>
                      <a:latin typeface="Fira Sans" panose="020B0503050000020004" pitchFamily="34" charset="0"/>
                      <a:ea typeface="Fira Sans" panose="020B0503050000020004" pitchFamily="34" charset="0"/>
                      <a:cs typeface="+mn-cs"/>
                    </a:defRPr>
                  </a:pPr>
                  <a:endParaRPr lang="lt-LT"/>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5841558722679"/>
                      <c:h val="0.15723726679266067"/>
                    </c:manualLayout>
                  </c15:layout>
                </c:ext>
                <c:ext xmlns:c16="http://schemas.microsoft.com/office/drawing/2014/chart" uri="{C3380CC4-5D6E-409C-BE32-E72D297353CC}">
                  <c16:uniqueId val="{00000001-79AB-4910-9184-A97D54B550E5}"/>
                </c:ext>
              </c:extLst>
            </c:dLbl>
            <c:dLbl>
              <c:idx val="1"/>
              <c:delete val="1"/>
              <c:extLst>
                <c:ext xmlns:c15="http://schemas.microsoft.com/office/drawing/2012/chart" uri="{CE6537A1-D6FC-4f65-9D91-7224C49458BB}"/>
                <c:ext xmlns:c16="http://schemas.microsoft.com/office/drawing/2014/chart" uri="{C3380CC4-5D6E-409C-BE32-E72D297353CC}">
                  <c16:uniqueId val="{00000003-79AB-4910-9184-A97D54B550E5}"/>
                </c:ext>
              </c:extLst>
            </c:dLbl>
            <c:spPr>
              <a:noFill/>
              <a:ln>
                <a:noFill/>
              </a:ln>
              <a:effectLst/>
            </c:spPr>
            <c:txPr>
              <a:bodyPr rot="0" spcFirstLastPara="1" vertOverflow="ellipsis" horzOverflow="clip" vert="horz" wrap="square" lIns="0" tIns="0" rIns="0" bIns="0" anchor="ctr" anchorCtr="1">
                <a:spAutoFit/>
              </a:bodyPr>
              <a:lstStyle/>
              <a:p>
                <a:pPr>
                  <a:defRPr sz="2000" b="1" i="0" u="none" strike="noStrike" kern="1200" baseline="0">
                    <a:solidFill>
                      <a:srgbClr val="8C6E87"/>
                    </a:solidFill>
                    <a:latin typeface="Fira Sans" panose="020B0503050000020004" pitchFamily="34" charset="0"/>
                    <a:ea typeface="Fira Sans" panose="020B0503050000020004" pitchFamily="34" charset="0"/>
                    <a:cs typeface="+mn-cs"/>
                  </a:defRPr>
                </a:pPr>
                <a:endParaRPr lang="lt-LT"/>
              </a:p>
            </c:txPr>
            <c:showLegendKey val="0"/>
            <c:showVal val="1"/>
            <c:showCatName val="0"/>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1st Qtr</c:v>
                </c:pt>
                <c:pt idx="1">
                  <c:v>2nd Qtr</c:v>
                </c:pt>
              </c:strCache>
            </c:strRef>
          </c:cat>
          <c:val>
            <c:numRef>
              <c:f>Sheet1!$B$2:$B$3</c:f>
              <c:numCache>
                <c:formatCode>General</c:formatCode>
                <c:ptCount val="2"/>
                <c:pt idx="0">
                  <c:v>40</c:v>
                </c:pt>
                <c:pt idx="1">
                  <c:v>60</c:v>
                </c:pt>
              </c:numCache>
            </c:numRef>
          </c:val>
          <c:extLst>
            <c:ext xmlns:c16="http://schemas.microsoft.com/office/drawing/2014/chart" uri="{C3380CC4-5D6E-409C-BE32-E72D297353CC}">
              <c16:uniqueId val="{00000004-79AB-4910-9184-A97D54B550E5}"/>
            </c:ext>
          </c:extLst>
        </c:ser>
        <c:dLbls>
          <c:showLegendKey val="0"/>
          <c:showVal val="0"/>
          <c:showCatName val="0"/>
          <c:showSerName val="0"/>
          <c:showPercent val="0"/>
          <c:showBubbleSize val="0"/>
          <c:showLeaderLines val="0"/>
        </c:dLbls>
        <c:firstSliceAng val="23"/>
        <c:holeSize val="67"/>
      </c:doughnutChart>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245288729850773E-2"/>
          <c:y val="4.8180986685906875E-2"/>
          <c:w val="0.97275471127014923"/>
          <c:h val="0.68612898019095814"/>
        </c:manualLayout>
      </c:layout>
      <c:barChart>
        <c:barDir val="col"/>
        <c:grouping val="clustered"/>
        <c:varyColors val="0"/>
        <c:ser>
          <c:idx val="1"/>
          <c:order val="1"/>
          <c:tx>
            <c:strRef>
              <c:f>'LRT reitingai'!$A$23</c:f>
              <c:strCache>
                <c:ptCount val="1"/>
                <c:pt idx="0">
                  <c:v>LRT TV</c:v>
                </c:pt>
              </c:strCache>
            </c:strRef>
          </c:tx>
          <c:spPr>
            <a:solidFill>
              <a:srgbClr val="A0BEDC"/>
            </a:solidFill>
            <a:ln>
              <a:noFill/>
            </a:ln>
            <a:effectLst/>
          </c:spPr>
          <c:invertIfNegative val="0"/>
          <c:dLbls>
            <c:dLbl>
              <c:idx val="0"/>
              <c:layout>
                <c:manualLayout>
                  <c:x val="2.4711788921367404E-2"/>
                  <c:y val="0.19624457317232996"/>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Fira Sans Book" panose="020B0503050000020004" pitchFamily="34" charset="0"/>
                        <a:ea typeface="+mn-ea"/>
                        <a:cs typeface="+mn-cs"/>
                      </a:defRPr>
                    </a:pPr>
                    <a:fld id="{BD728777-B046-4095-A075-798671798E20}" type="VALUE">
                      <a:rPr lang="en-US" sz="1400" smtClean="0">
                        <a:latin typeface="Fira Sans Book" panose="020B0503050000020004" pitchFamily="34" charset="0"/>
                      </a:rPr>
                      <a:pPr>
                        <a:defRPr sz="1400">
                          <a:latin typeface="Fira Sans Book" panose="020B0503050000020004" pitchFamily="34" charset="0"/>
                        </a:defRPr>
                      </a:pPr>
                      <a:t>[REIKŠMĖ]</a:t>
                    </a:fld>
                    <a:endParaRPr lang="en-US" sz="1400" dirty="0">
                      <a:latin typeface="Fira Sans Book" panose="020B0503050000020004" pitchFamily="34" charset="0"/>
                    </a:endParaRPr>
                  </a:p>
                  <a:p>
                    <a:pPr>
                      <a:defRPr sz="1400">
                        <a:latin typeface="Fira Sans Book" panose="020B0503050000020004" pitchFamily="34" charset="0"/>
                      </a:defRPr>
                    </a:pPr>
                    <a:r>
                      <a:rPr lang="en-US" sz="1400" baseline="0" dirty="0">
                        <a:latin typeface="Fira Sans Book" panose="020B0503050000020004" pitchFamily="34" charset="0"/>
                      </a:rPr>
                      <a:t> </a:t>
                    </a:r>
                    <a:r>
                      <a:rPr lang="en-US" sz="1400" b="0" i="0" u="none" strike="noStrike" kern="1200" baseline="0" dirty="0">
                        <a:solidFill>
                          <a:sysClr val="windowText" lastClr="000000">
                            <a:lumMod val="75000"/>
                            <a:lumOff val="25000"/>
                          </a:sysClr>
                        </a:solidFill>
                        <a:latin typeface="Fira Sans Book" panose="020B0503050000020004" pitchFamily="34" charset="0"/>
                      </a:rPr>
                      <a:t>(2 </a:t>
                    </a:r>
                    <a:r>
                      <a:rPr lang="en-US" sz="1400" b="0" i="0" u="none" strike="noStrike" kern="1200" baseline="0" dirty="0" err="1">
                        <a:solidFill>
                          <a:sysClr val="windowText" lastClr="000000">
                            <a:lumMod val="75000"/>
                            <a:lumOff val="25000"/>
                          </a:sysClr>
                        </a:solidFill>
                        <a:latin typeface="Fira Sans Book" panose="020B0503050000020004" pitchFamily="34" charset="0"/>
                      </a:rPr>
                      <a:t>vieta</a:t>
                    </a:r>
                    <a:r>
                      <a:rPr lang="en-US" sz="1400" b="0" i="0" u="none" strike="noStrike" kern="1200" baseline="0" dirty="0">
                        <a:solidFill>
                          <a:sysClr val="windowText" lastClr="000000">
                            <a:lumMod val="75000"/>
                            <a:lumOff val="25000"/>
                          </a:sysClr>
                        </a:solidFill>
                        <a:latin typeface="Fira Sans Book" panose="020B0503050000020004" pitchFamily="34" charset="0"/>
                      </a:rPr>
                      <a:t>)</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Fira Sans Book" panose="020B0503050000020004" pitchFamily="34" charset="0"/>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18743704526757762"/>
                      <c:h val="0.18286028199963378"/>
                    </c:manualLayout>
                  </c15:layout>
                  <c15:dlblFieldTable/>
                  <c15:showDataLabelsRange val="0"/>
                </c:ext>
                <c:ext xmlns:c16="http://schemas.microsoft.com/office/drawing/2014/chart" uri="{C3380CC4-5D6E-409C-BE32-E72D297353CC}">
                  <c16:uniqueId val="{00000000-2416-4E78-87C3-A56CCDC55C7D}"/>
                </c:ext>
              </c:extLst>
            </c:dLbl>
            <c:dLbl>
              <c:idx val="1"/>
              <c:layout>
                <c:manualLayout>
                  <c:x val="4.1168859941663423E-2"/>
                  <c:y val="0.14415564976388903"/>
                </c:manualLayout>
              </c:layout>
              <c:tx>
                <c:rich>
                  <a:bodyPr/>
                  <a:lstStyle/>
                  <a:p>
                    <a:fld id="{FBBCE066-FF00-4C5D-ADD5-8C23C0BCB7E0}" type="VALUE">
                      <a:rPr lang="en-US" sz="1400"/>
                      <a:pPr/>
                      <a:t>[REIKŠMĖ]</a:t>
                    </a:fld>
                    <a:r>
                      <a:rPr lang="en-US" sz="1400" dirty="0"/>
                      <a:t> </a:t>
                    </a:r>
                  </a:p>
                  <a:p>
                    <a:r>
                      <a:rPr lang="en-US" sz="1400" b="0" i="0" u="none" strike="noStrike" kern="1200" baseline="0" dirty="0">
                        <a:solidFill>
                          <a:sysClr val="windowText" lastClr="000000">
                            <a:lumMod val="75000"/>
                            <a:lumOff val="25000"/>
                          </a:sysClr>
                        </a:solidFill>
                      </a:rPr>
                      <a:t>(3 </a:t>
                    </a:r>
                    <a:r>
                      <a:rPr lang="en-US" sz="1400" b="0" i="0" u="none" strike="noStrike" kern="1200" baseline="0" dirty="0" err="1">
                        <a:solidFill>
                          <a:sysClr val="windowText" lastClr="000000">
                            <a:lumMod val="75000"/>
                            <a:lumOff val="25000"/>
                          </a:sysClr>
                        </a:solidFill>
                      </a:rPr>
                      <a:t>vieta</a:t>
                    </a:r>
                    <a:r>
                      <a:rPr lang="en-US" sz="1400" b="0" i="0" u="none" strike="noStrike" kern="1200" baseline="0" dirty="0">
                        <a:solidFill>
                          <a:sysClr val="windowText" lastClr="000000">
                            <a:lumMod val="75000"/>
                            <a:lumOff val="25000"/>
                          </a:sysClr>
                        </a:solidFill>
                      </a:rPr>
                      <a:t>)</a:t>
                    </a:r>
                  </a:p>
                </c:rich>
              </c:tx>
              <c:showLegendKey val="0"/>
              <c:showVal val="1"/>
              <c:showCatName val="0"/>
              <c:showSerName val="0"/>
              <c:showPercent val="0"/>
              <c:showBubbleSize val="0"/>
              <c:extLst>
                <c:ext xmlns:c15="http://schemas.microsoft.com/office/drawing/2012/chart" uri="{CE6537A1-D6FC-4f65-9D91-7224C49458BB}">
                  <c15:layout>
                    <c:manualLayout>
                      <c:w val="0.1979989437331155"/>
                      <c:h val="0.16031128297310832"/>
                    </c:manualLayout>
                  </c15:layout>
                  <c15:dlblFieldTable/>
                  <c15:showDataLabelsRange val="0"/>
                </c:ext>
                <c:ext xmlns:c16="http://schemas.microsoft.com/office/drawing/2014/chart" uri="{C3380CC4-5D6E-409C-BE32-E72D297353CC}">
                  <c16:uniqueId val="{00000001-2416-4E78-87C3-A56CCDC55C7D}"/>
                </c:ext>
              </c:extLst>
            </c:dLbl>
            <c:dLbl>
              <c:idx val="2"/>
              <c:layout>
                <c:manualLayout>
                  <c:x val="-3.0092684688732814E-4"/>
                  <c:y val="0.15729591886004543"/>
                </c:manualLayout>
              </c:layout>
              <c:tx>
                <c:rich>
                  <a:bodyPr/>
                  <a:lstStyle/>
                  <a:p>
                    <a:fld id="{4470F0B8-0500-4753-9F00-74A48EF2AC1C}" type="VALUE">
                      <a:rPr lang="en-US" sz="1400"/>
                      <a:pPr/>
                      <a:t>[REIKŠMĖ]</a:t>
                    </a:fld>
                    <a:r>
                      <a:rPr lang="en-US" sz="1400" dirty="0"/>
                      <a:t> </a:t>
                    </a:r>
                  </a:p>
                  <a:p>
                    <a:r>
                      <a:rPr lang="en-US" sz="1400" b="0" i="0" u="none" strike="noStrike" kern="1200" baseline="0" dirty="0">
                        <a:solidFill>
                          <a:sysClr val="windowText" lastClr="000000">
                            <a:lumMod val="75000"/>
                            <a:lumOff val="25000"/>
                          </a:sysClr>
                        </a:solidFill>
                      </a:rPr>
                      <a:t>(2 </a:t>
                    </a:r>
                    <a:r>
                      <a:rPr lang="en-US" sz="1400" b="0" i="0" u="none" strike="noStrike" kern="1200" baseline="0" dirty="0" err="1">
                        <a:solidFill>
                          <a:sysClr val="windowText" lastClr="000000">
                            <a:lumMod val="75000"/>
                            <a:lumOff val="25000"/>
                          </a:sysClr>
                        </a:solidFill>
                      </a:rPr>
                      <a:t>vieta</a:t>
                    </a:r>
                    <a:r>
                      <a:rPr lang="en-US" sz="1400" b="0" i="0" u="none" strike="noStrike" kern="1200" baseline="0" dirty="0">
                        <a:solidFill>
                          <a:sysClr val="windowText" lastClr="000000">
                            <a:lumMod val="75000"/>
                            <a:lumOff val="25000"/>
                          </a:sysClr>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416-4E78-87C3-A56CCDC55C7D}"/>
                </c:ext>
              </c:extLst>
            </c:dLbl>
            <c:dLbl>
              <c:idx val="3"/>
              <c:layout>
                <c:manualLayout>
                  <c:x val="2.5780245000869638E-2"/>
                  <c:y val="0.11011286835864588"/>
                </c:manualLayout>
              </c:layout>
              <c:tx>
                <c:rich>
                  <a:bodyPr/>
                  <a:lstStyle/>
                  <a:p>
                    <a:fld id="{08053517-851D-448C-B878-C1A2C6894C7A}" type="VALUE">
                      <a:rPr lang="en-US" sz="1400" smtClean="0"/>
                      <a:pPr/>
                      <a:t>[REIKŠMĖ]</a:t>
                    </a:fld>
                    <a:endParaRPr lang="en-US" sz="1400" dirty="0"/>
                  </a:p>
                  <a:p>
                    <a:r>
                      <a:rPr lang="en-US" sz="1400" dirty="0"/>
                      <a:t> (1</a:t>
                    </a:r>
                    <a:r>
                      <a:rPr lang="en-US" sz="1400" b="0" i="0" u="none" strike="noStrike" kern="1200" baseline="0" dirty="0">
                        <a:solidFill>
                          <a:sysClr val="windowText" lastClr="000000">
                            <a:lumMod val="75000"/>
                            <a:lumOff val="25000"/>
                          </a:sysClr>
                        </a:solidFill>
                      </a:rPr>
                      <a:t> </a:t>
                    </a:r>
                    <a:r>
                      <a:rPr lang="en-US" sz="1400" b="0" i="0" u="none" strike="noStrike" kern="1200" baseline="0" dirty="0" err="1">
                        <a:solidFill>
                          <a:sysClr val="windowText" lastClr="000000">
                            <a:lumMod val="75000"/>
                            <a:lumOff val="25000"/>
                          </a:sysClr>
                        </a:solidFill>
                      </a:rPr>
                      <a:t>vieta</a:t>
                    </a:r>
                    <a:r>
                      <a:rPr lang="en-US" sz="1400" b="0" i="0" u="none" strike="noStrike" kern="1200" baseline="0" dirty="0">
                        <a:solidFill>
                          <a:sysClr val="windowText" lastClr="000000">
                            <a:lumMod val="75000"/>
                            <a:lumOff val="25000"/>
                          </a:sysClr>
                        </a:solidFill>
                      </a:rPr>
                      <a:t>)</a:t>
                    </a:r>
                  </a:p>
                </c:rich>
              </c:tx>
              <c:showLegendKey val="0"/>
              <c:showVal val="1"/>
              <c:showCatName val="0"/>
              <c:showSerName val="0"/>
              <c:showPercent val="0"/>
              <c:showBubbleSize val="0"/>
              <c:extLst>
                <c:ext xmlns:c15="http://schemas.microsoft.com/office/drawing/2012/chart" uri="{CE6537A1-D6FC-4f65-9D91-7224C49458BB}">
                  <c15:layout>
                    <c:manualLayout>
                      <c:w val="0.18951164008162477"/>
                      <c:h val="0.17919216646266831"/>
                    </c:manualLayout>
                  </c15:layout>
                  <c15:dlblFieldTable/>
                  <c15:showDataLabelsRange val="0"/>
                </c:ext>
                <c:ext xmlns:c16="http://schemas.microsoft.com/office/drawing/2014/chart" uri="{C3380CC4-5D6E-409C-BE32-E72D297353CC}">
                  <c16:uniqueId val="{00000003-2416-4E78-87C3-A56CCDC55C7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Fira Sans Book" panose="020B0503050000020004" pitchFamily="34" charset="0"/>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'LRT reitingai'!$B$21:$E$21</c:f>
              <c:strCache>
                <c:ptCount val="4"/>
                <c:pt idx="0">
                  <c:v>2021 m.</c:v>
                </c:pt>
                <c:pt idx="1">
                  <c:v>2022 m.</c:v>
                </c:pt>
                <c:pt idx="2">
                  <c:v>2023 m.</c:v>
                </c:pt>
                <c:pt idx="3">
                  <c:v>2024 m.</c:v>
                </c:pt>
              </c:strCache>
            </c:strRef>
          </c:cat>
          <c:val>
            <c:numRef>
              <c:f>'LRT reitingai'!$B$23:$E$23</c:f>
              <c:numCache>
                <c:formatCode>General</c:formatCode>
                <c:ptCount val="4"/>
                <c:pt idx="0">
                  <c:v>13.27</c:v>
                </c:pt>
                <c:pt idx="1">
                  <c:v>12.74</c:v>
                </c:pt>
                <c:pt idx="2">
                  <c:v>13.27</c:v>
                </c:pt>
                <c:pt idx="3">
                  <c:v>14.53</c:v>
                </c:pt>
              </c:numCache>
            </c:numRef>
          </c:val>
          <c:extLst>
            <c:ext xmlns:c16="http://schemas.microsoft.com/office/drawing/2014/chart" uri="{C3380CC4-5D6E-409C-BE32-E72D297353CC}">
              <c16:uniqueId val="{00000004-2416-4E78-87C3-A56CCDC55C7D}"/>
            </c:ext>
          </c:extLst>
        </c:ser>
        <c:ser>
          <c:idx val="2"/>
          <c:order val="2"/>
          <c:tx>
            <c:strRef>
              <c:f>'LRT reitingai'!$A$24</c:f>
              <c:strCache>
                <c:ptCount val="1"/>
                <c:pt idx="0">
                  <c:v>LRT Plius</c:v>
                </c:pt>
              </c:strCache>
            </c:strRef>
          </c:tx>
          <c:spPr>
            <a:solidFill>
              <a:srgbClr val="64B4CD"/>
            </a:solidFill>
            <a:ln>
              <a:noFill/>
            </a:ln>
            <a:effectLst/>
          </c:spPr>
          <c:invertIfNegative val="0"/>
          <c:dLbls>
            <c:dLbl>
              <c:idx val="0"/>
              <c:layout>
                <c:manualLayout>
                  <c:x val="2.7990353245971843E-2"/>
                  <c:y val="2.1900448493594033E-2"/>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ysClr val="windowText" lastClr="000000">
                            <a:lumMod val="75000"/>
                            <a:lumOff val="25000"/>
                          </a:sysClr>
                        </a:solidFill>
                        <a:latin typeface="Fira Sans Book" panose="020B0503050000020004" pitchFamily="34" charset="0"/>
                        <a:ea typeface="+mn-ea"/>
                        <a:cs typeface="+mn-cs"/>
                      </a:defRPr>
                    </a:pPr>
                    <a:fld id="{63F8512B-516C-473A-9D2D-270523F3CF79}" type="VALUE">
                      <a:rPr lang="fi-FI" sz="1400">
                        <a:latin typeface="Fira Sans Book" panose="020B0503050000020004" pitchFamily="34" charset="0"/>
                      </a:rPr>
                      <a:pPr marL="0" marR="0" lvl="0" indent="0" algn="ctr" defTabSz="914400" rtl="0" eaLnBrk="1" fontAlgn="auto" latinLnBrk="0" hangingPunct="1">
                        <a:lnSpc>
                          <a:spcPct val="100000"/>
                        </a:lnSpc>
                        <a:spcBef>
                          <a:spcPts val="0"/>
                        </a:spcBef>
                        <a:spcAft>
                          <a:spcPts val="0"/>
                        </a:spcAft>
                        <a:buClrTx/>
                        <a:buSzTx/>
                        <a:buFontTx/>
                        <a:buNone/>
                        <a:tabLst/>
                        <a:defRPr sz="1400">
                          <a:solidFill>
                            <a:sysClr val="windowText" lastClr="000000">
                              <a:lumMod val="75000"/>
                              <a:lumOff val="25000"/>
                            </a:sysClr>
                          </a:solidFill>
                          <a:latin typeface="Fira Sans Book" panose="020B0503050000020004" pitchFamily="34" charset="0"/>
                        </a:defRPr>
                      </a:pPr>
                      <a:t>[REIKŠMĖ]</a:t>
                    </a:fld>
                    <a:endParaRPr lang="fi-FI" sz="1400">
                      <a:latin typeface="Fira Sans Book" panose="020B05030500000200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sz="1400">
                        <a:solidFill>
                          <a:sysClr val="windowText" lastClr="000000">
                            <a:lumMod val="75000"/>
                            <a:lumOff val="25000"/>
                          </a:sysClr>
                        </a:solidFill>
                        <a:latin typeface="Fira Sans Book" panose="020B0503050000020004" pitchFamily="34" charset="0"/>
                      </a:defRPr>
                    </a:pPr>
                    <a:r>
                      <a:rPr lang="fi-FI" sz="1400" b="0" i="0" u="none" strike="noStrike" kern="1200" baseline="0">
                        <a:solidFill>
                          <a:sysClr val="windowText" lastClr="000000">
                            <a:lumMod val="75000"/>
                            <a:lumOff val="25000"/>
                          </a:sysClr>
                        </a:solidFill>
                        <a:latin typeface="Fira Sans Book" panose="020B0503050000020004" pitchFamily="34" charset="0"/>
                      </a:rPr>
                      <a:t>(9 iš 12 vieta)</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ysClr val="windowText" lastClr="000000">
                          <a:lumMod val="75000"/>
                          <a:lumOff val="25000"/>
                        </a:sysClr>
                      </a:solidFill>
                      <a:latin typeface="Fira Sans Book" panose="020B0503050000020004" pitchFamily="34" charset="0"/>
                      <a:ea typeface="+mn-ea"/>
                      <a:cs typeface="+mn-cs"/>
                    </a:defRPr>
                  </a:pPr>
                  <a:endParaRPr lang="lt-LT"/>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416-4E78-87C3-A56CCDC55C7D}"/>
                </c:ext>
              </c:extLst>
            </c:dLbl>
            <c:dLbl>
              <c:idx val="1"/>
              <c:layout>
                <c:manualLayout>
                  <c:x val="2.5657823808807434E-2"/>
                  <c:y val="2.6280538192312838E-2"/>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ysClr val="windowText" lastClr="000000">
                            <a:lumMod val="75000"/>
                            <a:lumOff val="25000"/>
                          </a:sysClr>
                        </a:solidFill>
                        <a:latin typeface="Fira Sans Book" panose="020B0503050000020004" pitchFamily="34" charset="0"/>
                        <a:ea typeface="+mn-ea"/>
                        <a:cs typeface="+mn-cs"/>
                      </a:defRPr>
                    </a:pPr>
                    <a:fld id="{16EF4D17-6708-4DF9-B610-142918EBC9A2}" type="VALUE">
                      <a:rPr lang="fi-FI" sz="1400">
                        <a:latin typeface="Fira Sans Book" panose="020B0503050000020004" pitchFamily="34" charset="0"/>
                      </a:rPr>
                      <a:pPr marL="0" marR="0" lvl="0" indent="0" algn="ctr" defTabSz="914400" rtl="0" eaLnBrk="1" fontAlgn="auto" latinLnBrk="0" hangingPunct="1">
                        <a:lnSpc>
                          <a:spcPct val="100000"/>
                        </a:lnSpc>
                        <a:spcBef>
                          <a:spcPts val="0"/>
                        </a:spcBef>
                        <a:spcAft>
                          <a:spcPts val="0"/>
                        </a:spcAft>
                        <a:buClrTx/>
                        <a:buSzTx/>
                        <a:buFontTx/>
                        <a:buNone/>
                        <a:tabLst/>
                        <a:defRPr sz="1400">
                          <a:solidFill>
                            <a:sysClr val="windowText" lastClr="000000">
                              <a:lumMod val="75000"/>
                              <a:lumOff val="25000"/>
                            </a:sysClr>
                          </a:solidFill>
                          <a:latin typeface="Fira Sans Book" panose="020B0503050000020004" pitchFamily="34" charset="0"/>
                        </a:defRPr>
                      </a:pPr>
                      <a:t>[REIKŠMĖ]</a:t>
                    </a:fld>
                    <a:endParaRPr lang="fi-FI" sz="1400">
                      <a:latin typeface="Fira Sans Book" panose="020B05030500000200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sz="1400">
                        <a:solidFill>
                          <a:sysClr val="windowText" lastClr="000000">
                            <a:lumMod val="75000"/>
                            <a:lumOff val="25000"/>
                          </a:sysClr>
                        </a:solidFill>
                        <a:latin typeface="Fira Sans Book" panose="020B0503050000020004" pitchFamily="34" charset="0"/>
                      </a:defRPr>
                    </a:pPr>
                    <a:r>
                      <a:rPr lang="fi-FI" sz="1400" b="0" i="0" u="none" strike="noStrike" kern="1200" baseline="0">
                        <a:solidFill>
                          <a:sysClr val="windowText" lastClr="000000">
                            <a:lumMod val="75000"/>
                            <a:lumOff val="25000"/>
                          </a:sysClr>
                        </a:solidFill>
                        <a:latin typeface="Fira Sans Book" panose="020B0503050000020004" pitchFamily="34" charset="0"/>
                      </a:rPr>
                      <a:t>(9 iš 12 vieta)</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ysClr val="windowText" lastClr="000000">
                          <a:lumMod val="75000"/>
                          <a:lumOff val="25000"/>
                        </a:sysClr>
                      </a:solidFill>
                      <a:latin typeface="Fira Sans Book" panose="020B0503050000020004" pitchFamily="34" charset="0"/>
                      <a:ea typeface="+mn-ea"/>
                      <a:cs typeface="+mn-cs"/>
                    </a:defRPr>
                  </a:pPr>
                  <a:endParaRPr lang="lt-LT"/>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2416-4E78-87C3-A56CCDC55C7D}"/>
                </c:ext>
              </c:extLst>
            </c:dLbl>
            <c:dLbl>
              <c:idx val="2"/>
              <c:layout>
                <c:manualLayout>
                  <c:x val="2.3325294371643115E-2"/>
                  <c:y val="2.1900448493594033E-2"/>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ysClr val="windowText" lastClr="000000">
                            <a:lumMod val="75000"/>
                            <a:lumOff val="25000"/>
                          </a:sysClr>
                        </a:solidFill>
                        <a:latin typeface="Fira Sans Book" panose="020B0503050000020004" pitchFamily="34" charset="0"/>
                        <a:ea typeface="+mn-ea"/>
                        <a:cs typeface="+mn-cs"/>
                      </a:defRPr>
                    </a:pPr>
                    <a:fld id="{C0B3AEFF-097D-41F4-ADFB-92E9BE36CCD3}" type="VALUE">
                      <a:rPr lang="fi-FI" sz="1400">
                        <a:latin typeface="Fira Sans Book" panose="020B0503050000020004" pitchFamily="34" charset="0"/>
                      </a:rPr>
                      <a:pPr marL="0" marR="0" lvl="0" indent="0" algn="ctr" defTabSz="914400" rtl="0" eaLnBrk="1" fontAlgn="auto" latinLnBrk="0" hangingPunct="1">
                        <a:lnSpc>
                          <a:spcPct val="100000"/>
                        </a:lnSpc>
                        <a:spcBef>
                          <a:spcPts val="0"/>
                        </a:spcBef>
                        <a:spcAft>
                          <a:spcPts val="0"/>
                        </a:spcAft>
                        <a:buClrTx/>
                        <a:buSzTx/>
                        <a:buFontTx/>
                        <a:buNone/>
                        <a:tabLst/>
                        <a:defRPr sz="1400">
                          <a:solidFill>
                            <a:sysClr val="windowText" lastClr="000000">
                              <a:lumMod val="75000"/>
                              <a:lumOff val="25000"/>
                            </a:sysClr>
                          </a:solidFill>
                          <a:latin typeface="Fira Sans Book" panose="020B0503050000020004" pitchFamily="34" charset="0"/>
                        </a:defRPr>
                      </a:pPr>
                      <a:t>[REIKŠMĖ]</a:t>
                    </a:fld>
                    <a:r>
                      <a:rPr lang="fi-FI" sz="1400">
                        <a:latin typeface="Fira Sans Book" panose="020B05030500000200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sz="1400">
                        <a:solidFill>
                          <a:sysClr val="windowText" lastClr="000000">
                            <a:lumMod val="75000"/>
                            <a:lumOff val="25000"/>
                          </a:sysClr>
                        </a:solidFill>
                        <a:latin typeface="Fira Sans Book" panose="020B0503050000020004" pitchFamily="34" charset="0"/>
                      </a:defRPr>
                    </a:pPr>
                    <a:r>
                      <a:rPr lang="fi-FI" sz="1400" b="0" i="0" u="none" strike="noStrike" kern="1200" baseline="0">
                        <a:solidFill>
                          <a:sysClr val="windowText" lastClr="000000">
                            <a:lumMod val="75000"/>
                            <a:lumOff val="25000"/>
                          </a:sysClr>
                        </a:solidFill>
                        <a:latin typeface="Fira Sans Book" panose="020B0503050000020004" pitchFamily="34" charset="0"/>
                      </a:rPr>
                      <a:t>(9 iš 13 vieta)</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ysClr val="windowText" lastClr="000000">
                          <a:lumMod val="75000"/>
                          <a:lumOff val="25000"/>
                        </a:sysClr>
                      </a:solidFill>
                      <a:latin typeface="Fira Sans Book" panose="020B0503050000020004" pitchFamily="34" charset="0"/>
                      <a:ea typeface="+mn-ea"/>
                      <a:cs typeface="+mn-cs"/>
                    </a:defRPr>
                  </a:pPr>
                  <a:endParaRPr lang="lt-LT"/>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416-4E78-87C3-A56CCDC55C7D}"/>
                </c:ext>
              </c:extLst>
            </c:dLbl>
            <c:dLbl>
              <c:idx val="3"/>
              <c:layout>
                <c:manualLayout>
                  <c:x val="2.099276493447888E-2"/>
                  <c:y val="2.6280538192312759E-2"/>
                </c:manualLayout>
              </c:layout>
              <c:tx>
                <c:rich>
                  <a:bodyPr/>
                  <a:lstStyle/>
                  <a:p>
                    <a:fld id="{ADBAC93A-8A47-4E58-9121-50827777A002}" type="VALUE">
                      <a:rPr lang="fi-FI"/>
                      <a:pPr/>
                      <a:t>[REIKŠMĖ]</a:t>
                    </a:fld>
                    <a:r>
                      <a:rPr lang="fi-FI" sz="900" b="0" i="0" u="none" strike="noStrike" kern="1200" baseline="0" dirty="0">
                        <a:solidFill>
                          <a:sysClr val="windowText" lastClr="000000">
                            <a:lumMod val="75000"/>
                            <a:lumOff val="25000"/>
                          </a:sysClr>
                        </a:solidFill>
                      </a:rPr>
                      <a:t>  </a:t>
                    </a:r>
                  </a:p>
                  <a:p>
                    <a:r>
                      <a:rPr lang="fi-FI" sz="1000" b="0" i="0" u="none" strike="noStrike" kern="1200" baseline="0" dirty="0">
                        <a:solidFill>
                          <a:sysClr val="windowText" lastClr="000000">
                            <a:lumMod val="75000"/>
                            <a:lumOff val="25000"/>
                          </a:sysClr>
                        </a:solidFill>
                      </a:rPr>
                      <a:t>(</a:t>
                    </a:r>
                    <a:r>
                      <a:rPr lang="fi-FI" sz="1400" b="0" i="0" u="none" strike="noStrike" kern="1200" baseline="0" dirty="0">
                        <a:solidFill>
                          <a:sysClr val="windowText" lastClr="000000">
                            <a:lumMod val="75000"/>
                            <a:lumOff val="25000"/>
                          </a:sysClr>
                        </a:solidFill>
                      </a:rPr>
                      <a:t>9 iš 13 vieta</a:t>
                    </a:r>
                    <a:r>
                      <a:rPr lang="fi-FI" sz="900" b="0" i="0" u="none" strike="noStrike" kern="1200" baseline="0" dirty="0">
                        <a:solidFill>
                          <a:sysClr val="windowText" lastClr="000000">
                            <a:lumMod val="75000"/>
                            <a:lumOff val="25000"/>
                          </a:sysClr>
                        </a:solidFill>
                      </a:rPr>
                      <a:t>)</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112510755745694"/>
                      <c:h val="0.23389678991158427"/>
                    </c:manualLayout>
                  </c15:layout>
                  <c15:dlblFieldTable/>
                  <c15:showDataLabelsRange val="0"/>
                </c:ext>
                <c:ext xmlns:c16="http://schemas.microsoft.com/office/drawing/2014/chart" uri="{C3380CC4-5D6E-409C-BE32-E72D297353CC}">
                  <c16:uniqueId val="{00000008-2416-4E78-87C3-A56CCDC55C7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Fira Sans Book" panose="020B0503050000020004" pitchFamily="34" charset="0"/>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'LRT reitingai'!$B$21:$E$21</c:f>
              <c:strCache>
                <c:ptCount val="4"/>
                <c:pt idx="0">
                  <c:v>2021 m.</c:v>
                </c:pt>
                <c:pt idx="1">
                  <c:v>2022 m.</c:v>
                </c:pt>
                <c:pt idx="2">
                  <c:v>2023 m.</c:v>
                </c:pt>
                <c:pt idx="3">
                  <c:v>2024 m.</c:v>
                </c:pt>
              </c:strCache>
            </c:strRef>
          </c:cat>
          <c:val>
            <c:numRef>
              <c:f>'LRT reitingai'!$B$24:$E$24</c:f>
              <c:numCache>
                <c:formatCode>General</c:formatCode>
                <c:ptCount val="4"/>
                <c:pt idx="0">
                  <c:v>1.94</c:v>
                </c:pt>
                <c:pt idx="1">
                  <c:v>2.09</c:v>
                </c:pt>
                <c:pt idx="2">
                  <c:v>2</c:v>
                </c:pt>
                <c:pt idx="3">
                  <c:v>2.0299999999999998</c:v>
                </c:pt>
              </c:numCache>
            </c:numRef>
          </c:val>
          <c:extLst>
            <c:ext xmlns:c16="http://schemas.microsoft.com/office/drawing/2014/chart" uri="{C3380CC4-5D6E-409C-BE32-E72D297353CC}">
              <c16:uniqueId val="{00000009-2416-4E78-87C3-A56CCDC55C7D}"/>
            </c:ext>
          </c:extLst>
        </c:ser>
        <c:dLbls>
          <c:showLegendKey val="0"/>
          <c:showVal val="0"/>
          <c:showCatName val="0"/>
          <c:showSerName val="0"/>
          <c:showPercent val="0"/>
          <c:showBubbleSize val="0"/>
        </c:dLbls>
        <c:gapWidth val="219"/>
        <c:axId val="1107161151"/>
        <c:axId val="1107155871"/>
      </c:barChart>
      <c:lineChart>
        <c:grouping val="stacked"/>
        <c:varyColors val="0"/>
        <c:ser>
          <c:idx val="0"/>
          <c:order val="0"/>
          <c:tx>
            <c:strRef>
              <c:f>'LRT reitingai'!$A$22</c:f>
              <c:strCache>
                <c:ptCount val="1"/>
                <c:pt idx="0">
                  <c:v>Pirma vieta</c:v>
                </c:pt>
              </c:strCache>
            </c:strRef>
          </c:tx>
          <c:spPr>
            <a:ln w="28575" cap="rnd">
              <a:solidFill>
                <a:schemeClr val="accent1"/>
              </a:solidFill>
              <a:round/>
            </a:ln>
            <a:effectLst/>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16-4E78-87C3-A56CCDC55C7D}"/>
                </c:ext>
              </c:extLst>
            </c:dLbl>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416-4E78-87C3-A56CCDC55C7D}"/>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416-4E78-87C3-A56CCDC55C7D}"/>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416-4E78-87C3-A56CCDC55C7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Fira Sans Book" panose="020B0503050000020004" pitchFamily="34" charset="0"/>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'LRT reitingai'!$B$21:$E$21</c:f>
              <c:strCache>
                <c:ptCount val="4"/>
                <c:pt idx="0">
                  <c:v>2021 m.</c:v>
                </c:pt>
                <c:pt idx="1">
                  <c:v>2022 m.</c:v>
                </c:pt>
                <c:pt idx="2">
                  <c:v>2023 m.</c:v>
                </c:pt>
                <c:pt idx="3">
                  <c:v>2024 m.</c:v>
                </c:pt>
              </c:strCache>
            </c:strRef>
          </c:cat>
          <c:val>
            <c:numRef>
              <c:f>'LRT reitingai'!$B$22:$E$22</c:f>
              <c:numCache>
                <c:formatCode>General</c:formatCode>
                <c:ptCount val="4"/>
                <c:pt idx="0">
                  <c:v>14.3</c:v>
                </c:pt>
                <c:pt idx="1">
                  <c:v>14.94</c:v>
                </c:pt>
                <c:pt idx="2">
                  <c:v>14.44</c:v>
                </c:pt>
                <c:pt idx="3">
                  <c:v>14.53</c:v>
                </c:pt>
              </c:numCache>
            </c:numRef>
          </c:val>
          <c:smooth val="0"/>
          <c:extLst>
            <c:ext xmlns:c16="http://schemas.microsoft.com/office/drawing/2014/chart" uri="{C3380CC4-5D6E-409C-BE32-E72D297353CC}">
              <c16:uniqueId val="{0000000E-2416-4E78-87C3-A56CCDC55C7D}"/>
            </c:ext>
          </c:extLst>
        </c:ser>
        <c:dLbls>
          <c:showLegendKey val="0"/>
          <c:showVal val="0"/>
          <c:showCatName val="0"/>
          <c:showSerName val="0"/>
          <c:showPercent val="0"/>
          <c:showBubbleSize val="0"/>
        </c:dLbls>
        <c:marker val="1"/>
        <c:smooth val="0"/>
        <c:axId val="1107161151"/>
        <c:axId val="1107155871"/>
      </c:lineChart>
      <c:catAx>
        <c:axId val="1107161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Fira Sans Book" panose="020B0503050000020004" pitchFamily="34" charset="0"/>
                <a:ea typeface="+mn-ea"/>
                <a:cs typeface="+mn-cs"/>
              </a:defRPr>
            </a:pPr>
            <a:endParaRPr lang="lt-LT"/>
          </a:p>
        </c:txPr>
        <c:crossAx val="1107155871"/>
        <c:crosses val="autoZero"/>
        <c:auto val="1"/>
        <c:lblAlgn val="ctr"/>
        <c:lblOffset val="100"/>
        <c:noMultiLvlLbl val="0"/>
      </c:catAx>
      <c:valAx>
        <c:axId val="1107155871"/>
        <c:scaling>
          <c:orientation val="minMax"/>
        </c:scaling>
        <c:delete val="1"/>
        <c:axPos val="l"/>
        <c:numFmt formatCode="General" sourceLinked="1"/>
        <c:majorTickMark val="none"/>
        <c:minorTickMark val="none"/>
        <c:tickLblPos val="nextTo"/>
        <c:crossAx val="1107161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Fira Sans Book" panose="020B0503050000020004" pitchFamily="34" charset="0"/>
              <a:ea typeface="+mn-ea"/>
              <a:cs typeface="+mn-cs"/>
            </a:defRPr>
          </a:pPr>
          <a:endParaRPr lang="lt-L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3604048545671"/>
          <c:y val="0.16752499999999998"/>
          <c:w val="0.6305444569483234"/>
          <c:h val="0.74968008392947094"/>
        </c:manualLayout>
      </c:layout>
      <c:doughnutChart>
        <c:varyColors val="1"/>
        <c:ser>
          <c:idx val="0"/>
          <c:order val="0"/>
          <c:tx>
            <c:strRef>
              <c:f>Sheet1!$B$1</c:f>
              <c:strCache>
                <c:ptCount val="1"/>
                <c:pt idx="0">
                  <c:v>Sales</c:v>
                </c:pt>
              </c:strCache>
            </c:strRef>
          </c:tx>
          <c:spPr>
            <a:ln>
              <a:noFill/>
            </a:ln>
          </c:spPr>
          <c:dPt>
            <c:idx val="0"/>
            <c:bubble3D val="0"/>
            <c:spPr>
              <a:solidFill>
                <a:srgbClr val="1469AA"/>
              </a:solidFill>
              <a:ln w="19050">
                <a:noFill/>
              </a:ln>
              <a:effectLst/>
            </c:spPr>
            <c:extLst>
              <c:ext xmlns:c16="http://schemas.microsoft.com/office/drawing/2014/chart" uri="{C3380CC4-5D6E-409C-BE32-E72D297353CC}">
                <c16:uniqueId val="{00000001-5719-49BC-A560-B312B1F7A828}"/>
              </c:ext>
            </c:extLst>
          </c:dPt>
          <c:dPt>
            <c:idx val="1"/>
            <c:bubble3D val="0"/>
            <c:spPr>
              <a:solidFill>
                <a:srgbClr val="DDE8F3"/>
              </a:solidFill>
              <a:ln w="19050">
                <a:noFill/>
              </a:ln>
              <a:effectLst/>
            </c:spPr>
            <c:extLst>
              <c:ext xmlns:c16="http://schemas.microsoft.com/office/drawing/2014/chart" uri="{C3380CC4-5D6E-409C-BE32-E72D297353CC}">
                <c16:uniqueId val="{00000003-5719-49BC-A560-B312B1F7A828}"/>
              </c:ext>
            </c:extLst>
          </c:dPt>
          <c:dLbls>
            <c:dLbl>
              <c:idx val="0"/>
              <c:layout>
                <c:manualLayout>
                  <c:x val="-0.11012070566388116"/>
                  <c:y val="0.26808645833333328"/>
                </c:manualLayout>
              </c:layout>
              <c:tx>
                <c:rich>
                  <a:bodyPr/>
                  <a:lstStyle/>
                  <a:p>
                    <a:r>
                      <a:rPr lang="en-US" sz="1800" dirty="0">
                        <a:solidFill>
                          <a:srgbClr val="8C6E87"/>
                        </a:solidFill>
                      </a:rPr>
                      <a:t>1967</a:t>
                    </a:r>
                  </a:p>
                </c:rich>
              </c:tx>
              <c:showLegendKey val="0"/>
              <c:showVal val="0"/>
              <c:showCatName val="0"/>
              <c:showSerName val="0"/>
              <c:showPercent val="1"/>
              <c:showBubbleSize val="0"/>
              <c:extLst>
                <c:ext xmlns:c15="http://schemas.microsoft.com/office/drawing/2012/chart" uri="{CE6537A1-D6FC-4f65-9D91-7224C49458BB}">
                  <c15:layout>
                    <c:manualLayout>
                      <c:w val="0.33758799396800937"/>
                      <c:h val="0.12997916666666665"/>
                    </c:manualLayout>
                  </c15:layout>
                </c:ext>
                <c:ext xmlns:c16="http://schemas.microsoft.com/office/drawing/2014/chart" uri="{C3380CC4-5D6E-409C-BE32-E72D297353CC}">
                  <c16:uniqueId val="{00000001-5719-49BC-A560-B312B1F7A828}"/>
                </c:ext>
              </c:extLst>
            </c:dLbl>
            <c:dLbl>
              <c:idx val="1"/>
              <c:delete val="1"/>
              <c:extLst>
                <c:ext xmlns:c15="http://schemas.microsoft.com/office/drawing/2012/chart" uri="{CE6537A1-D6FC-4f65-9D91-7224C49458BB}"/>
                <c:ext xmlns:c16="http://schemas.microsoft.com/office/drawing/2014/chart" uri="{C3380CC4-5D6E-409C-BE32-E72D297353CC}">
                  <c16:uniqueId val="{00000003-5719-49BC-A560-B312B1F7A828}"/>
                </c:ext>
              </c:extLst>
            </c:dLbl>
            <c:spPr>
              <a:noFill/>
              <a:ln>
                <a:noFill/>
              </a:ln>
              <a:effectLst/>
            </c:spPr>
            <c:txPr>
              <a:bodyPr rot="0" spcFirstLastPara="1" vertOverflow="ellipsis" horzOverflow="clip" vert="horz" wrap="square" lIns="0" tIns="0" rIns="0" bIns="0" anchor="ctr" anchorCtr="1">
                <a:spAutoFit/>
              </a:bodyPr>
              <a:lstStyle/>
              <a:p>
                <a:pPr>
                  <a:defRPr sz="2000" b="1" i="0" u="none" strike="noStrike" kern="1200" baseline="0">
                    <a:solidFill>
                      <a:srgbClr val="8C6E87"/>
                    </a:solidFill>
                    <a:latin typeface="Fira Sans" panose="020B0503050000020004" pitchFamily="34" charset="0"/>
                    <a:ea typeface="Fira Sans" panose="020B0503050000020004" pitchFamily="34" charset="0"/>
                    <a:cs typeface="+mn-cs"/>
                  </a:defRPr>
                </a:pPr>
                <a:endParaRPr lang="lt-LT"/>
              </a:p>
            </c:txPr>
            <c:showLegendKey val="0"/>
            <c:showVal val="1"/>
            <c:showCatName val="0"/>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1st Qtr</c:v>
                </c:pt>
                <c:pt idx="1">
                  <c:v>2nd Qtr</c:v>
                </c:pt>
              </c:strCache>
            </c:strRef>
          </c:cat>
          <c:val>
            <c:numRef>
              <c:f>Sheet1!$B$2:$B$3</c:f>
              <c:numCache>
                <c:formatCode>General</c:formatCode>
                <c:ptCount val="2"/>
                <c:pt idx="0">
                  <c:v>0</c:v>
                </c:pt>
                <c:pt idx="1">
                  <c:v>16</c:v>
                </c:pt>
              </c:numCache>
            </c:numRef>
          </c:val>
          <c:extLst>
            <c:ext xmlns:c16="http://schemas.microsoft.com/office/drawing/2014/chart" uri="{C3380CC4-5D6E-409C-BE32-E72D297353CC}">
              <c16:uniqueId val="{00000004-5719-49BC-A560-B312B1F7A828}"/>
            </c:ext>
          </c:extLst>
        </c:ser>
        <c:dLbls>
          <c:showLegendKey val="0"/>
          <c:showVal val="0"/>
          <c:showCatName val="0"/>
          <c:showSerName val="0"/>
          <c:showPercent val="0"/>
          <c:showBubbleSize val="0"/>
          <c:showLeaderLines val="0"/>
        </c:dLbls>
        <c:firstSliceAng val="23"/>
        <c:holeSize val="67"/>
      </c:doughnutChart>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a:ln>
              <a:noFill/>
            </a:ln>
          </c:spPr>
          <c:dPt>
            <c:idx val="0"/>
            <c:bubble3D val="0"/>
            <c:spPr>
              <a:solidFill>
                <a:srgbClr val="8C6E87"/>
              </a:solidFill>
              <a:ln w="19050">
                <a:noFill/>
              </a:ln>
              <a:effectLst/>
            </c:spPr>
            <c:extLst>
              <c:ext xmlns:c16="http://schemas.microsoft.com/office/drawing/2014/chart" uri="{C3380CC4-5D6E-409C-BE32-E72D297353CC}">
                <c16:uniqueId val="{00000001-79AB-4910-9184-A97D54B550E5}"/>
              </c:ext>
            </c:extLst>
          </c:dPt>
          <c:dPt>
            <c:idx val="1"/>
            <c:bubble3D val="0"/>
            <c:spPr>
              <a:solidFill>
                <a:srgbClr val="DDE8F3"/>
              </a:solidFill>
              <a:ln w="19050">
                <a:noFill/>
              </a:ln>
              <a:effectLst/>
            </c:spPr>
            <c:extLst>
              <c:ext xmlns:c16="http://schemas.microsoft.com/office/drawing/2014/chart" uri="{C3380CC4-5D6E-409C-BE32-E72D297353CC}">
                <c16:uniqueId val="{00000003-79AB-4910-9184-A97D54B550E5}"/>
              </c:ext>
            </c:extLst>
          </c:dPt>
          <c:dLbls>
            <c:dLbl>
              <c:idx val="0"/>
              <c:layout>
                <c:manualLayout>
                  <c:x val="-0.19831474171345792"/>
                  <c:y val="-5.9981489769527123E-3"/>
                </c:manualLayout>
              </c:layout>
              <c:spPr>
                <a:noFill/>
                <a:ln>
                  <a:noFill/>
                </a:ln>
                <a:effectLst/>
              </c:spPr>
              <c:txPr>
                <a:bodyPr rot="0" spcFirstLastPara="1" vertOverflow="ellipsis" horzOverflow="clip" vert="horz" wrap="square" lIns="0" tIns="0" rIns="0" bIns="0" anchor="ctr" anchorCtr="0">
                  <a:spAutoFit/>
                </a:bodyPr>
                <a:lstStyle/>
                <a:p>
                  <a:pPr algn="ctr">
                    <a:defRPr sz="2000" b="1" i="0" u="none" strike="noStrike" kern="1200" baseline="0">
                      <a:solidFill>
                        <a:srgbClr val="8C6E87"/>
                      </a:solidFill>
                      <a:latin typeface="Fira Sans" panose="020B0503050000020004" pitchFamily="34" charset="0"/>
                      <a:ea typeface="Fira Sans" panose="020B0503050000020004" pitchFamily="34" charset="0"/>
                      <a:cs typeface="+mn-cs"/>
                    </a:defRPr>
                  </a:pPr>
                  <a:endParaRPr lang="lt-LT"/>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5841558722679"/>
                      <c:h val="0.18417537913095244"/>
                    </c:manualLayout>
                  </c15:layout>
                </c:ext>
                <c:ext xmlns:c16="http://schemas.microsoft.com/office/drawing/2014/chart" uri="{C3380CC4-5D6E-409C-BE32-E72D297353CC}">
                  <c16:uniqueId val="{00000001-79AB-4910-9184-A97D54B550E5}"/>
                </c:ext>
              </c:extLst>
            </c:dLbl>
            <c:dLbl>
              <c:idx val="1"/>
              <c:delete val="1"/>
              <c:extLst>
                <c:ext xmlns:c15="http://schemas.microsoft.com/office/drawing/2012/chart" uri="{CE6537A1-D6FC-4f65-9D91-7224C49458BB}"/>
                <c:ext xmlns:c16="http://schemas.microsoft.com/office/drawing/2014/chart" uri="{C3380CC4-5D6E-409C-BE32-E72D297353CC}">
                  <c16:uniqueId val="{00000003-79AB-4910-9184-A97D54B550E5}"/>
                </c:ext>
              </c:extLst>
            </c:dLbl>
            <c:spPr>
              <a:noFill/>
              <a:ln>
                <a:noFill/>
              </a:ln>
              <a:effectLst/>
            </c:spPr>
            <c:txPr>
              <a:bodyPr rot="0" spcFirstLastPara="1" vertOverflow="ellipsis" horzOverflow="clip" vert="horz" wrap="square" lIns="0" tIns="0" rIns="0" bIns="0" anchor="ctr" anchorCtr="1">
                <a:spAutoFit/>
              </a:bodyPr>
              <a:lstStyle/>
              <a:p>
                <a:pPr>
                  <a:defRPr sz="2000" b="1" i="0" u="none" strike="noStrike" kern="1200" baseline="0">
                    <a:solidFill>
                      <a:srgbClr val="8C6E87"/>
                    </a:solidFill>
                    <a:latin typeface="Fira Sans" panose="020B0503050000020004" pitchFamily="34" charset="0"/>
                    <a:ea typeface="Fira Sans" panose="020B0503050000020004" pitchFamily="34" charset="0"/>
                    <a:cs typeface="+mn-cs"/>
                  </a:defRPr>
                </a:pPr>
                <a:endParaRPr lang="lt-LT"/>
              </a:p>
            </c:txPr>
            <c:showLegendKey val="0"/>
            <c:showVal val="1"/>
            <c:showCatName val="0"/>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1st Qtr</c:v>
                </c:pt>
                <c:pt idx="1">
                  <c:v>2nd Qtr</c:v>
                </c:pt>
              </c:strCache>
            </c:strRef>
          </c:cat>
          <c:val>
            <c:numRef>
              <c:f>Sheet1!$B$2:$B$3</c:f>
              <c:numCache>
                <c:formatCode>General</c:formatCode>
                <c:ptCount val="2"/>
                <c:pt idx="0">
                  <c:v>39</c:v>
                </c:pt>
                <c:pt idx="1">
                  <c:v>64</c:v>
                </c:pt>
              </c:numCache>
            </c:numRef>
          </c:val>
          <c:extLst>
            <c:ext xmlns:c16="http://schemas.microsoft.com/office/drawing/2014/chart" uri="{C3380CC4-5D6E-409C-BE32-E72D297353CC}">
              <c16:uniqueId val="{00000004-79AB-4910-9184-A97D54B550E5}"/>
            </c:ext>
          </c:extLst>
        </c:ser>
        <c:dLbls>
          <c:showLegendKey val="0"/>
          <c:showVal val="0"/>
          <c:showCatName val="0"/>
          <c:showSerName val="0"/>
          <c:showPercent val="0"/>
          <c:showBubbleSize val="0"/>
          <c:showLeaderLines val="0"/>
        </c:dLbls>
        <c:firstSliceAng val="23"/>
        <c:holeSize val="67"/>
      </c:doughnutChart>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a:ln>
              <a:noFill/>
            </a:ln>
          </c:spPr>
          <c:dPt>
            <c:idx val="0"/>
            <c:bubble3D val="0"/>
            <c:spPr>
              <a:solidFill>
                <a:srgbClr val="192850"/>
              </a:solidFill>
              <a:ln w="19050">
                <a:noFill/>
              </a:ln>
              <a:effectLst/>
            </c:spPr>
            <c:extLst>
              <c:ext xmlns:c16="http://schemas.microsoft.com/office/drawing/2014/chart" uri="{C3380CC4-5D6E-409C-BE32-E72D297353CC}">
                <c16:uniqueId val="{00000001-36A7-46E4-B2DE-A48F421E7AB9}"/>
              </c:ext>
            </c:extLst>
          </c:dPt>
          <c:dPt>
            <c:idx val="1"/>
            <c:bubble3D val="0"/>
            <c:spPr>
              <a:solidFill>
                <a:srgbClr val="DDE8F3"/>
              </a:solidFill>
              <a:ln w="19050">
                <a:noFill/>
              </a:ln>
              <a:effectLst/>
            </c:spPr>
            <c:extLst>
              <c:ext xmlns:c16="http://schemas.microsoft.com/office/drawing/2014/chart" uri="{C3380CC4-5D6E-409C-BE32-E72D297353CC}">
                <c16:uniqueId val="{00000003-36A7-46E4-B2DE-A48F421E7AB9}"/>
              </c:ext>
            </c:extLst>
          </c:dPt>
          <c:dLbls>
            <c:dLbl>
              <c:idx val="0"/>
              <c:layout>
                <c:manualLayout>
                  <c:x val="-6.2371326524665496E-2"/>
                  <c:y val="-0.25742017728247485"/>
                </c:manualLayout>
              </c:layout>
              <c:spPr>
                <a:noFill/>
                <a:ln>
                  <a:noFill/>
                </a:ln>
                <a:effectLst/>
              </c:spPr>
              <c:txPr>
                <a:bodyPr rot="0" spcFirstLastPara="1" vertOverflow="ellipsis" horzOverflow="clip" vert="horz" wrap="square" lIns="0" tIns="0" rIns="0" bIns="0" anchor="ctr" anchorCtr="0">
                  <a:spAutoFit/>
                </a:bodyPr>
                <a:lstStyle/>
                <a:p>
                  <a:pPr algn="ctr">
                    <a:defRPr sz="2000" b="1" i="0" u="none" strike="noStrike" kern="1200" baseline="0">
                      <a:solidFill>
                        <a:srgbClr val="192850"/>
                      </a:solidFill>
                      <a:latin typeface="Fira Sans" panose="020B0503050000020004" pitchFamily="34" charset="0"/>
                      <a:ea typeface="Fira Sans" panose="020B0503050000020004" pitchFamily="34" charset="0"/>
                      <a:cs typeface="+mn-cs"/>
                    </a:defRPr>
                  </a:pPr>
                  <a:endParaRPr lang="lt-LT"/>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5841558722679"/>
                      <c:h val="0.20213412068981365"/>
                    </c:manualLayout>
                  </c15:layout>
                </c:ext>
                <c:ext xmlns:c16="http://schemas.microsoft.com/office/drawing/2014/chart" uri="{C3380CC4-5D6E-409C-BE32-E72D297353CC}">
                  <c16:uniqueId val="{00000001-36A7-46E4-B2DE-A48F421E7AB9}"/>
                </c:ext>
              </c:extLst>
            </c:dLbl>
            <c:dLbl>
              <c:idx val="1"/>
              <c:delete val="1"/>
              <c:extLst>
                <c:ext xmlns:c15="http://schemas.microsoft.com/office/drawing/2012/chart" uri="{CE6537A1-D6FC-4f65-9D91-7224C49458BB}"/>
                <c:ext xmlns:c16="http://schemas.microsoft.com/office/drawing/2014/chart" uri="{C3380CC4-5D6E-409C-BE32-E72D297353CC}">
                  <c16:uniqueId val="{00000003-36A7-46E4-B2DE-A48F421E7AB9}"/>
                </c:ext>
              </c:extLst>
            </c:dLbl>
            <c:spPr>
              <a:noFill/>
              <a:ln>
                <a:noFill/>
              </a:ln>
              <a:effectLst/>
            </c:spPr>
            <c:txPr>
              <a:bodyPr rot="0" spcFirstLastPara="1" vertOverflow="ellipsis" horzOverflow="clip" vert="horz" wrap="square" lIns="0" tIns="0" rIns="0" bIns="0" anchor="ctr" anchorCtr="1">
                <a:spAutoFit/>
              </a:bodyPr>
              <a:lstStyle/>
              <a:p>
                <a:pPr>
                  <a:defRPr sz="2000" b="1" i="0" u="none" strike="noStrike" kern="1200" baseline="0">
                    <a:solidFill>
                      <a:srgbClr val="192850"/>
                    </a:solidFill>
                    <a:latin typeface="Fira Sans" panose="020B0503050000020004" pitchFamily="34" charset="0"/>
                    <a:ea typeface="Fira Sans" panose="020B0503050000020004" pitchFamily="34" charset="0"/>
                    <a:cs typeface="+mn-cs"/>
                  </a:defRPr>
                </a:pPr>
                <a:endParaRPr lang="lt-LT"/>
              </a:p>
            </c:txPr>
            <c:showLegendKey val="0"/>
            <c:showVal val="1"/>
            <c:showCatName val="0"/>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1st Qtr</c:v>
                </c:pt>
                <c:pt idx="1">
                  <c:v>2nd Qtr</c:v>
                </c:pt>
              </c:strCache>
            </c:strRef>
          </c:cat>
          <c:val>
            <c:numRef>
              <c:f>Sheet1!$B$2:$B$3</c:f>
              <c:numCache>
                <c:formatCode>General</c:formatCode>
                <c:ptCount val="2"/>
                <c:pt idx="0">
                  <c:v>39</c:v>
                </c:pt>
                <c:pt idx="1">
                  <c:v>11</c:v>
                </c:pt>
              </c:numCache>
            </c:numRef>
          </c:val>
          <c:extLst>
            <c:ext xmlns:c16="http://schemas.microsoft.com/office/drawing/2014/chart" uri="{C3380CC4-5D6E-409C-BE32-E72D297353CC}">
              <c16:uniqueId val="{00000004-36A7-46E4-B2DE-A48F421E7AB9}"/>
            </c:ext>
          </c:extLst>
        </c:ser>
        <c:dLbls>
          <c:showLegendKey val="0"/>
          <c:showVal val="0"/>
          <c:showCatName val="0"/>
          <c:showSerName val="0"/>
          <c:showPercent val="0"/>
          <c:showBubbleSize val="0"/>
          <c:showLeaderLines val="0"/>
        </c:dLbls>
        <c:firstSliceAng val="23"/>
        <c:holeSize val="67"/>
      </c:doughnutChart>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3604048545671"/>
          <c:y val="0.16752499999999998"/>
          <c:w val="0.6305444569483234"/>
          <c:h val="0.74968008392947094"/>
        </c:manualLayout>
      </c:layout>
      <c:doughnutChart>
        <c:varyColors val="1"/>
        <c:ser>
          <c:idx val="0"/>
          <c:order val="0"/>
          <c:tx>
            <c:strRef>
              <c:f>Sheet1!$B$1</c:f>
              <c:strCache>
                <c:ptCount val="1"/>
                <c:pt idx="0">
                  <c:v>Sales</c:v>
                </c:pt>
              </c:strCache>
            </c:strRef>
          </c:tx>
          <c:spPr>
            <a:ln>
              <a:noFill/>
            </a:ln>
          </c:spPr>
          <c:dPt>
            <c:idx val="0"/>
            <c:bubble3D val="0"/>
            <c:spPr>
              <a:solidFill>
                <a:srgbClr val="1469AA"/>
              </a:solidFill>
              <a:ln w="19050">
                <a:noFill/>
              </a:ln>
              <a:effectLst/>
            </c:spPr>
            <c:extLst>
              <c:ext xmlns:c16="http://schemas.microsoft.com/office/drawing/2014/chart" uri="{C3380CC4-5D6E-409C-BE32-E72D297353CC}">
                <c16:uniqueId val="{00000001-3740-45C9-B346-FA041B37BFAF}"/>
              </c:ext>
            </c:extLst>
          </c:dPt>
          <c:dPt>
            <c:idx val="1"/>
            <c:bubble3D val="0"/>
            <c:spPr>
              <a:solidFill>
                <a:srgbClr val="DDE8F3"/>
              </a:solidFill>
              <a:ln w="19050">
                <a:noFill/>
              </a:ln>
              <a:effectLst/>
            </c:spPr>
            <c:extLst>
              <c:ext xmlns:c16="http://schemas.microsoft.com/office/drawing/2014/chart" uri="{C3380CC4-5D6E-409C-BE32-E72D297353CC}">
                <c16:uniqueId val="{00000003-3740-45C9-B346-FA041B37BFAF}"/>
              </c:ext>
            </c:extLst>
          </c:dPt>
          <c:dLbls>
            <c:dLbl>
              <c:idx val="0"/>
              <c:layout>
                <c:manualLayout>
                  <c:x val="-9.3394443456673054E-2"/>
                  <c:y val="0.25926736111111109"/>
                </c:manualLayout>
              </c:layout>
              <c:tx>
                <c:rich>
                  <a:bodyPr/>
                  <a:lstStyle/>
                  <a:p>
                    <a:r>
                      <a:rPr lang="en-US" sz="2000" dirty="0">
                        <a:solidFill>
                          <a:srgbClr val="8C6E87"/>
                        </a:solidFill>
                      </a:rPr>
                      <a:t>-</a:t>
                    </a:r>
                  </a:p>
                </c:rich>
              </c:tx>
              <c:showLegendKey val="0"/>
              <c:showVal val="0"/>
              <c:showCatName val="0"/>
              <c:showSerName val="0"/>
              <c:showPercent val="1"/>
              <c:showBubbleSize val="0"/>
              <c:extLst>
                <c:ext xmlns:c15="http://schemas.microsoft.com/office/drawing/2012/chart" uri="{CE6537A1-D6FC-4f65-9D91-7224C49458BB}">
                  <c15:layout>
                    <c:manualLayout>
                      <c:w val="0.28740943336929103"/>
                      <c:h val="0.11234031115350317"/>
                    </c:manualLayout>
                  </c15:layout>
                </c:ext>
                <c:ext xmlns:c16="http://schemas.microsoft.com/office/drawing/2014/chart" uri="{C3380CC4-5D6E-409C-BE32-E72D297353CC}">
                  <c16:uniqueId val="{00000001-3740-45C9-B346-FA041B37BFAF}"/>
                </c:ext>
              </c:extLst>
            </c:dLbl>
            <c:dLbl>
              <c:idx val="1"/>
              <c:delete val="1"/>
              <c:extLst>
                <c:ext xmlns:c15="http://schemas.microsoft.com/office/drawing/2012/chart" uri="{CE6537A1-D6FC-4f65-9D91-7224C49458BB}"/>
                <c:ext xmlns:c16="http://schemas.microsoft.com/office/drawing/2014/chart" uri="{C3380CC4-5D6E-409C-BE32-E72D297353CC}">
                  <c16:uniqueId val="{00000003-3740-45C9-B346-FA041B37BFAF}"/>
                </c:ext>
              </c:extLst>
            </c:dLbl>
            <c:spPr>
              <a:noFill/>
              <a:ln>
                <a:noFill/>
              </a:ln>
              <a:effectLst/>
            </c:spPr>
            <c:txPr>
              <a:bodyPr rot="0" spcFirstLastPara="1" vertOverflow="ellipsis" horzOverflow="clip" vert="horz" wrap="square" lIns="0" tIns="0" rIns="0" bIns="0" anchor="ctr" anchorCtr="1">
                <a:spAutoFit/>
              </a:bodyPr>
              <a:lstStyle/>
              <a:p>
                <a:pPr>
                  <a:defRPr sz="2000" b="1" i="0" u="none" strike="noStrike" kern="1200" baseline="0">
                    <a:solidFill>
                      <a:srgbClr val="8C6E87"/>
                    </a:solidFill>
                    <a:latin typeface="Fira Sans" panose="020B0503050000020004" pitchFamily="34" charset="0"/>
                    <a:ea typeface="Fira Sans" panose="020B0503050000020004" pitchFamily="34" charset="0"/>
                    <a:cs typeface="+mn-cs"/>
                  </a:defRPr>
                </a:pPr>
                <a:endParaRPr lang="lt-LT"/>
              </a:p>
            </c:txPr>
            <c:showLegendKey val="0"/>
            <c:showVal val="1"/>
            <c:showCatName val="0"/>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1st Qtr</c:v>
                </c:pt>
                <c:pt idx="1">
                  <c:v>2nd Qtr</c:v>
                </c:pt>
              </c:strCache>
            </c:strRef>
          </c:cat>
          <c:val>
            <c:numRef>
              <c:f>Sheet1!$B$2:$B$3</c:f>
              <c:numCache>
                <c:formatCode>General</c:formatCode>
                <c:ptCount val="2"/>
                <c:pt idx="0">
                  <c:v>0</c:v>
                </c:pt>
                <c:pt idx="1">
                  <c:v>16</c:v>
                </c:pt>
              </c:numCache>
            </c:numRef>
          </c:val>
          <c:extLst>
            <c:ext xmlns:c16="http://schemas.microsoft.com/office/drawing/2014/chart" uri="{C3380CC4-5D6E-409C-BE32-E72D297353CC}">
              <c16:uniqueId val="{00000004-3740-45C9-B346-FA041B37BFAF}"/>
            </c:ext>
          </c:extLst>
        </c:ser>
        <c:dLbls>
          <c:showLegendKey val="0"/>
          <c:showVal val="0"/>
          <c:showCatName val="0"/>
          <c:showSerName val="0"/>
          <c:showPercent val="0"/>
          <c:showBubbleSize val="0"/>
          <c:showLeaderLines val="0"/>
        </c:dLbls>
        <c:firstSliceAng val="23"/>
        <c:holeSize val="67"/>
      </c:doughnutChart>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a:ln>
              <a:noFill/>
            </a:ln>
          </c:spPr>
          <c:dPt>
            <c:idx val="0"/>
            <c:bubble3D val="0"/>
            <c:spPr>
              <a:solidFill>
                <a:srgbClr val="8C6E87"/>
              </a:solidFill>
              <a:ln w="19050">
                <a:noFill/>
              </a:ln>
              <a:effectLst/>
            </c:spPr>
            <c:extLst>
              <c:ext xmlns:c16="http://schemas.microsoft.com/office/drawing/2014/chart" uri="{C3380CC4-5D6E-409C-BE32-E72D297353CC}">
                <c16:uniqueId val="{00000001-79AB-4910-9184-A97D54B550E5}"/>
              </c:ext>
            </c:extLst>
          </c:dPt>
          <c:dPt>
            <c:idx val="1"/>
            <c:bubble3D val="0"/>
            <c:spPr>
              <a:solidFill>
                <a:srgbClr val="DDE8F3"/>
              </a:solidFill>
              <a:ln w="19050">
                <a:noFill/>
              </a:ln>
              <a:effectLst/>
            </c:spPr>
            <c:extLst>
              <c:ext xmlns:c16="http://schemas.microsoft.com/office/drawing/2014/chart" uri="{C3380CC4-5D6E-409C-BE32-E72D297353CC}">
                <c16:uniqueId val="{00000003-79AB-4910-9184-A97D54B550E5}"/>
              </c:ext>
            </c:extLst>
          </c:dPt>
          <c:dLbls>
            <c:dLbl>
              <c:idx val="0"/>
              <c:layout>
                <c:manualLayout>
                  <c:x val="-0.20586715366839084"/>
                  <c:y val="-8.6812485991828059E-2"/>
                </c:manualLayout>
              </c:layout>
              <c:spPr>
                <a:noFill/>
                <a:ln>
                  <a:noFill/>
                </a:ln>
                <a:effectLst/>
              </c:spPr>
              <c:txPr>
                <a:bodyPr rot="0" spcFirstLastPara="1" vertOverflow="ellipsis" horzOverflow="clip" vert="horz" wrap="square" lIns="0" tIns="0" rIns="0" bIns="0" anchor="ctr" anchorCtr="0">
                  <a:spAutoFit/>
                </a:bodyPr>
                <a:lstStyle/>
                <a:p>
                  <a:pPr algn="ctr">
                    <a:defRPr sz="2000" b="1" i="0" u="none" strike="noStrike" kern="1200" baseline="0">
                      <a:solidFill>
                        <a:srgbClr val="8C6E87"/>
                      </a:solidFill>
                      <a:latin typeface="Fira Sans" panose="020B0503050000020004" pitchFamily="34" charset="0"/>
                      <a:ea typeface="Fira Sans" panose="020B0503050000020004" pitchFamily="34" charset="0"/>
                      <a:cs typeface="+mn-cs"/>
                    </a:defRPr>
                  </a:pPr>
                  <a:endParaRPr lang="lt-LT"/>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5841558722679"/>
                      <c:h val="0.18417537913095244"/>
                    </c:manualLayout>
                  </c15:layout>
                </c:ext>
                <c:ext xmlns:c16="http://schemas.microsoft.com/office/drawing/2014/chart" uri="{C3380CC4-5D6E-409C-BE32-E72D297353CC}">
                  <c16:uniqueId val="{00000001-79AB-4910-9184-A97D54B550E5}"/>
                </c:ext>
              </c:extLst>
            </c:dLbl>
            <c:dLbl>
              <c:idx val="1"/>
              <c:delete val="1"/>
              <c:extLst>
                <c:ext xmlns:c15="http://schemas.microsoft.com/office/drawing/2012/chart" uri="{CE6537A1-D6FC-4f65-9D91-7224C49458BB}"/>
                <c:ext xmlns:c16="http://schemas.microsoft.com/office/drawing/2014/chart" uri="{C3380CC4-5D6E-409C-BE32-E72D297353CC}">
                  <c16:uniqueId val="{00000003-79AB-4910-9184-A97D54B550E5}"/>
                </c:ext>
              </c:extLst>
            </c:dLbl>
            <c:spPr>
              <a:noFill/>
              <a:ln>
                <a:noFill/>
              </a:ln>
              <a:effectLst/>
            </c:spPr>
            <c:txPr>
              <a:bodyPr rot="0" spcFirstLastPara="1" vertOverflow="ellipsis" horzOverflow="clip" vert="horz" wrap="square" lIns="0" tIns="0" rIns="0" bIns="0" anchor="ctr" anchorCtr="1">
                <a:spAutoFit/>
              </a:bodyPr>
              <a:lstStyle/>
              <a:p>
                <a:pPr>
                  <a:defRPr sz="2000" b="1" i="0" u="none" strike="noStrike" kern="1200" baseline="0">
                    <a:solidFill>
                      <a:srgbClr val="8C6E87"/>
                    </a:solidFill>
                    <a:latin typeface="Fira Sans" panose="020B0503050000020004" pitchFamily="34" charset="0"/>
                    <a:ea typeface="Fira Sans" panose="020B0503050000020004" pitchFamily="34" charset="0"/>
                    <a:cs typeface="+mn-cs"/>
                  </a:defRPr>
                </a:pPr>
                <a:endParaRPr lang="lt-LT"/>
              </a:p>
            </c:txPr>
            <c:showLegendKey val="0"/>
            <c:showVal val="1"/>
            <c:showCatName val="0"/>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1st Qtr</c:v>
                </c:pt>
                <c:pt idx="1">
                  <c:v>2nd Qtr</c:v>
                </c:pt>
              </c:strCache>
            </c:strRef>
          </c:cat>
          <c:val>
            <c:numRef>
              <c:f>Sheet1!$B$2:$B$3</c:f>
              <c:numCache>
                <c:formatCode>General</c:formatCode>
                <c:ptCount val="2"/>
                <c:pt idx="0">
                  <c:v>39</c:v>
                </c:pt>
                <c:pt idx="1">
                  <c:v>45</c:v>
                </c:pt>
              </c:numCache>
            </c:numRef>
          </c:val>
          <c:extLst>
            <c:ext xmlns:c16="http://schemas.microsoft.com/office/drawing/2014/chart" uri="{C3380CC4-5D6E-409C-BE32-E72D297353CC}">
              <c16:uniqueId val="{00000004-79AB-4910-9184-A97D54B550E5}"/>
            </c:ext>
          </c:extLst>
        </c:ser>
        <c:dLbls>
          <c:showLegendKey val="0"/>
          <c:showVal val="0"/>
          <c:showCatName val="0"/>
          <c:showSerName val="0"/>
          <c:showPercent val="0"/>
          <c:showBubbleSize val="0"/>
          <c:showLeaderLines val="0"/>
        </c:dLbls>
        <c:firstSliceAng val="23"/>
        <c:holeSize val="67"/>
      </c:doughnutChart>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a:ln>
              <a:noFill/>
            </a:ln>
          </c:spPr>
          <c:dPt>
            <c:idx val="0"/>
            <c:bubble3D val="0"/>
            <c:spPr>
              <a:solidFill>
                <a:srgbClr val="192850"/>
              </a:solidFill>
              <a:ln w="19050">
                <a:noFill/>
              </a:ln>
              <a:effectLst/>
            </c:spPr>
            <c:extLst>
              <c:ext xmlns:c16="http://schemas.microsoft.com/office/drawing/2014/chart" uri="{C3380CC4-5D6E-409C-BE32-E72D297353CC}">
                <c16:uniqueId val="{00000001-36A7-46E4-B2DE-A48F421E7AB9}"/>
              </c:ext>
            </c:extLst>
          </c:dPt>
          <c:dPt>
            <c:idx val="1"/>
            <c:bubble3D val="0"/>
            <c:spPr>
              <a:solidFill>
                <a:srgbClr val="DDE8F3"/>
              </a:solidFill>
              <a:ln w="19050">
                <a:noFill/>
              </a:ln>
              <a:effectLst/>
            </c:spPr>
            <c:extLst>
              <c:ext xmlns:c16="http://schemas.microsoft.com/office/drawing/2014/chart" uri="{C3380CC4-5D6E-409C-BE32-E72D297353CC}">
                <c16:uniqueId val="{00000003-36A7-46E4-B2DE-A48F421E7AB9}"/>
              </c:ext>
            </c:extLst>
          </c:dPt>
          <c:dLbls>
            <c:dLbl>
              <c:idx val="0"/>
              <c:layout>
                <c:manualLayout>
                  <c:x val="2.0705204979596593E-2"/>
                  <c:y val="-0.28435828962076654"/>
                </c:manualLayout>
              </c:layout>
              <c:spPr>
                <a:noFill/>
                <a:ln>
                  <a:noFill/>
                </a:ln>
                <a:effectLst/>
              </c:spPr>
              <c:txPr>
                <a:bodyPr rot="0" spcFirstLastPara="1" vertOverflow="ellipsis" horzOverflow="clip" vert="horz" wrap="square" lIns="0" tIns="0" rIns="0" bIns="0" anchor="ctr" anchorCtr="0">
                  <a:spAutoFit/>
                </a:bodyPr>
                <a:lstStyle/>
                <a:p>
                  <a:pPr algn="ctr">
                    <a:defRPr sz="2000" b="1" i="0" u="none" strike="noStrike" kern="1200" baseline="0">
                      <a:solidFill>
                        <a:srgbClr val="192850"/>
                      </a:solidFill>
                      <a:latin typeface="Fira Sans" panose="020B0503050000020004" pitchFamily="34" charset="0"/>
                      <a:ea typeface="Fira Sans" panose="020B0503050000020004" pitchFamily="34" charset="0"/>
                      <a:cs typeface="+mn-cs"/>
                    </a:defRPr>
                  </a:pPr>
                  <a:endParaRPr lang="lt-LT"/>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5841558722679"/>
                      <c:h val="0.20213412068981365"/>
                    </c:manualLayout>
                  </c15:layout>
                </c:ext>
                <c:ext xmlns:c16="http://schemas.microsoft.com/office/drawing/2014/chart" uri="{C3380CC4-5D6E-409C-BE32-E72D297353CC}">
                  <c16:uniqueId val="{00000001-36A7-46E4-B2DE-A48F421E7AB9}"/>
                </c:ext>
              </c:extLst>
            </c:dLbl>
            <c:dLbl>
              <c:idx val="1"/>
              <c:delete val="1"/>
              <c:extLst>
                <c:ext xmlns:c15="http://schemas.microsoft.com/office/drawing/2012/chart" uri="{CE6537A1-D6FC-4f65-9D91-7224C49458BB}"/>
                <c:ext xmlns:c16="http://schemas.microsoft.com/office/drawing/2014/chart" uri="{C3380CC4-5D6E-409C-BE32-E72D297353CC}">
                  <c16:uniqueId val="{00000003-36A7-46E4-B2DE-A48F421E7AB9}"/>
                </c:ext>
              </c:extLst>
            </c:dLbl>
            <c:spPr>
              <a:noFill/>
              <a:ln>
                <a:noFill/>
              </a:ln>
              <a:effectLst/>
            </c:spPr>
            <c:txPr>
              <a:bodyPr rot="0" spcFirstLastPara="1" vertOverflow="ellipsis" horzOverflow="clip" vert="horz" wrap="square" lIns="0" tIns="0" rIns="0" bIns="0" anchor="ctr" anchorCtr="1">
                <a:spAutoFit/>
              </a:bodyPr>
              <a:lstStyle/>
              <a:p>
                <a:pPr>
                  <a:defRPr sz="2000" b="1" i="0" u="none" strike="noStrike" kern="1200" baseline="0">
                    <a:solidFill>
                      <a:srgbClr val="192850"/>
                    </a:solidFill>
                    <a:latin typeface="Fira Sans" panose="020B0503050000020004" pitchFamily="34" charset="0"/>
                    <a:ea typeface="Fira Sans" panose="020B0503050000020004" pitchFamily="34" charset="0"/>
                    <a:cs typeface="+mn-cs"/>
                  </a:defRPr>
                </a:pPr>
                <a:endParaRPr lang="lt-LT"/>
              </a:p>
            </c:txPr>
            <c:showLegendKey val="0"/>
            <c:showVal val="1"/>
            <c:showCatName val="0"/>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1st Qtr</c:v>
                </c:pt>
                <c:pt idx="1">
                  <c:v>2nd Qtr</c:v>
                </c:pt>
              </c:strCache>
            </c:strRef>
          </c:cat>
          <c:val>
            <c:numRef>
              <c:f>Sheet1!$B$2:$B$3</c:f>
              <c:numCache>
                <c:formatCode>General</c:formatCode>
                <c:ptCount val="2"/>
                <c:pt idx="0">
                  <c:v>39</c:v>
                </c:pt>
                <c:pt idx="1">
                  <c:v>4</c:v>
                </c:pt>
              </c:numCache>
            </c:numRef>
          </c:val>
          <c:extLst>
            <c:ext xmlns:c16="http://schemas.microsoft.com/office/drawing/2014/chart" uri="{C3380CC4-5D6E-409C-BE32-E72D297353CC}">
              <c16:uniqueId val="{00000004-36A7-46E4-B2DE-A48F421E7AB9}"/>
            </c:ext>
          </c:extLst>
        </c:ser>
        <c:dLbls>
          <c:showLegendKey val="0"/>
          <c:showVal val="0"/>
          <c:showCatName val="0"/>
          <c:showSerName val="0"/>
          <c:showPercent val="0"/>
          <c:showBubbleSize val="0"/>
          <c:showLeaderLines val="0"/>
        </c:dLbls>
        <c:firstSliceAng val="23"/>
        <c:holeSize val="67"/>
      </c:doughnutChart>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3604048545671"/>
          <c:y val="0.16752499999999998"/>
          <c:w val="0.6305444569483234"/>
          <c:h val="0.74968008392947094"/>
        </c:manualLayout>
      </c:layout>
      <c:doughnutChart>
        <c:varyColors val="1"/>
        <c:ser>
          <c:idx val="0"/>
          <c:order val="0"/>
          <c:tx>
            <c:strRef>
              <c:f>Sheet1!$B$1</c:f>
              <c:strCache>
                <c:ptCount val="1"/>
                <c:pt idx="0">
                  <c:v>Sales</c:v>
                </c:pt>
              </c:strCache>
            </c:strRef>
          </c:tx>
          <c:spPr>
            <a:ln>
              <a:noFill/>
            </a:ln>
          </c:spPr>
          <c:dPt>
            <c:idx val="0"/>
            <c:bubble3D val="0"/>
            <c:spPr>
              <a:solidFill>
                <a:srgbClr val="1469AA"/>
              </a:solidFill>
              <a:ln w="19050">
                <a:noFill/>
              </a:ln>
              <a:effectLst/>
            </c:spPr>
            <c:extLst>
              <c:ext xmlns:c16="http://schemas.microsoft.com/office/drawing/2014/chart" uri="{C3380CC4-5D6E-409C-BE32-E72D297353CC}">
                <c16:uniqueId val="{00000001-3740-45C9-B346-FA041B37BFAF}"/>
              </c:ext>
            </c:extLst>
          </c:dPt>
          <c:dPt>
            <c:idx val="1"/>
            <c:bubble3D val="0"/>
            <c:spPr>
              <a:solidFill>
                <a:srgbClr val="DDE8F3"/>
              </a:solidFill>
              <a:ln w="19050">
                <a:noFill/>
              </a:ln>
              <a:effectLst/>
            </c:spPr>
            <c:extLst>
              <c:ext xmlns:c16="http://schemas.microsoft.com/office/drawing/2014/chart" uri="{C3380CC4-5D6E-409C-BE32-E72D297353CC}">
                <c16:uniqueId val="{00000003-3740-45C9-B346-FA041B37BFAF}"/>
              </c:ext>
            </c:extLst>
          </c:dPt>
          <c:dLbls>
            <c:dLbl>
              <c:idx val="0"/>
              <c:layout>
                <c:manualLayout>
                  <c:x val="-9.3394443456673054E-2"/>
                  <c:y val="0.25926736111111109"/>
                </c:manualLayout>
              </c:layout>
              <c:tx>
                <c:rich>
                  <a:bodyPr/>
                  <a:lstStyle/>
                  <a:p>
                    <a:r>
                      <a:rPr lang="en-US" sz="2000" dirty="0">
                        <a:solidFill>
                          <a:srgbClr val="8C6E87"/>
                        </a:solidFill>
                      </a:rPr>
                      <a:t>-</a:t>
                    </a:r>
                  </a:p>
                </c:rich>
              </c:tx>
              <c:showLegendKey val="0"/>
              <c:showVal val="0"/>
              <c:showCatName val="0"/>
              <c:showSerName val="0"/>
              <c:showPercent val="1"/>
              <c:showBubbleSize val="0"/>
              <c:extLst>
                <c:ext xmlns:c15="http://schemas.microsoft.com/office/drawing/2012/chart" uri="{CE6537A1-D6FC-4f65-9D91-7224C49458BB}">
                  <c15:layout>
                    <c:manualLayout>
                      <c:w val="0.28740943336929103"/>
                      <c:h val="0.11234031115350317"/>
                    </c:manualLayout>
                  </c15:layout>
                </c:ext>
                <c:ext xmlns:c16="http://schemas.microsoft.com/office/drawing/2014/chart" uri="{C3380CC4-5D6E-409C-BE32-E72D297353CC}">
                  <c16:uniqueId val="{00000001-3740-45C9-B346-FA041B37BFAF}"/>
                </c:ext>
              </c:extLst>
            </c:dLbl>
            <c:dLbl>
              <c:idx val="1"/>
              <c:delete val="1"/>
              <c:extLst>
                <c:ext xmlns:c15="http://schemas.microsoft.com/office/drawing/2012/chart" uri="{CE6537A1-D6FC-4f65-9D91-7224C49458BB}"/>
                <c:ext xmlns:c16="http://schemas.microsoft.com/office/drawing/2014/chart" uri="{C3380CC4-5D6E-409C-BE32-E72D297353CC}">
                  <c16:uniqueId val="{00000003-3740-45C9-B346-FA041B37BFAF}"/>
                </c:ext>
              </c:extLst>
            </c:dLbl>
            <c:spPr>
              <a:noFill/>
              <a:ln>
                <a:noFill/>
              </a:ln>
              <a:effectLst/>
            </c:spPr>
            <c:txPr>
              <a:bodyPr rot="0" spcFirstLastPara="1" vertOverflow="ellipsis" horzOverflow="clip" vert="horz" wrap="square" lIns="0" tIns="0" rIns="0" bIns="0" anchor="ctr" anchorCtr="1">
                <a:spAutoFit/>
              </a:bodyPr>
              <a:lstStyle/>
              <a:p>
                <a:pPr>
                  <a:defRPr sz="2000" b="1" i="0" u="none" strike="noStrike" kern="1200" baseline="0">
                    <a:solidFill>
                      <a:srgbClr val="8C6E87"/>
                    </a:solidFill>
                    <a:latin typeface="Fira Sans" panose="020B0503050000020004" pitchFamily="34" charset="0"/>
                    <a:ea typeface="Fira Sans" panose="020B0503050000020004" pitchFamily="34" charset="0"/>
                    <a:cs typeface="+mn-cs"/>
                  </a:defRPr>
                </a:pPr>
                <a:endParaRPr lang="lt-LT"/>
              </a:p>
            </c:txPr>
            <c:showLegendKey val="0"/>
            <c:showVal val="1"/>
            <c:showCatName val="0"/>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1st Qtr</c:v>
                </c:pt>
                <c:pt idx="1">
                  <c:v>2nd Qtr</c:v>
                </c:pt>
              </c:strCache>
            </c:strRef>
          </c:cat>
          <c:val>
            <c:numRef>
              <c:f>Sheet1!$B$2:$B$3</c:f>
              <c:numCache>
                <c:formatCode>General</c:formatCode>
                <c:ptCount val="2"/>
                <c:pt idx="0">
                  <c:v>0</c:v>
                </c:pt>
                <c:pt idx="1">
                  <c:v>16</c:v>
                </c:pt>
              </c:numCache>
            </c:numRef>
          </c:val>
          <c:extLst>
            <c:ext xmlns:c16="http://schemas.microsoft.com/office/drawing/2014/chart" uri="{C3380CC4-5D6E-409C-BE32-E72D297353CC}">
              <c16:uniqueId val="{00000004-3740-45C9-B346-FA041B37BFAF}"/>
            </c:ext>
          </c:extLst>
        </c:ser>
        <c:dLbls>
          <c:showLegendKey val="0"/>
          <c:showVal val="0"/>
          <c:showCatName val="0"/>
          <c:showSerName val="0"/>
          <c:showPercent val="0"/>
          <c:showBubbleSize val="0"/>
          <c:showLeaderLines val="0"/>
        </c:dLbls>
        <c:firstSliceAng val="23"/>
        <c:holeSize val="67"/>
      </c:doughnutChart>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C2DE3D-3E81-34FD-3390-4CEBC4713B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a:extLst>
              <a:ext uri="{FF2B5EF4-FFF2-40B4-BE49-F238E27FC236}">
                <a16:creationId xmlns:a16="http://schemas.microsoft.com/office/drawing/2014/main" id="{DEDEECF1-4595-6A8C-FD99-7E7A2ED702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D24771-62D8-474A-AB34-6EBFCDD27785}" type="datetimeFigureOut">
              <a:rPr lang="lt-LT" smtClean="0"/>
              <a:t>2025-11-03</a:t>
            </a:fld>
            <a:endParaRPr lang="lt-LT"/>
          </a:p>
        </p:txBody>
      </p:sp>
      <p:sp>
        <p:nvSpPr>
          <p:cNvPr id="4" name="Footer Placeholder 3">
            <a:extLst>
              <a:ext uri="{FF2B5EF4-FFF2-40B4-BE49-F238E27FC236}">
                <a16:creationId xmlns:a16="http://schemas.microsoft.com/office/drawing/2014/main" id="{73372F45-644D-3F6B-F250-0CE8AD447D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a:extLst>
              <a:ext uri="{FF2B5EF4-FFF2-40B4-BE49-F238E27FC236}">
                <a16:creationId xmlns:a16="http://schemas.microsoft.com/office/drawing/2014/main" id="{A01567E6-DA23-B8D1-7BF6-DF941CE6FE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30617F-50CA-46CF-A25E-B6373A438595}" type="slidenum">
              <a:rPr lang="lt-LT" smtClean="0"/>
              <a:t>‹#›</a:t>
            </a:fld>
            <a:endParaRPr lang="lt-LT"/>
          </a:p>
        </p:txBody>
      </p:sp>
    </p:spTree>
    <p:extLst>
      <p:ext uri="{BB962C8B-B14F-4D97-AF65-F5344CB8AC3E}">
        <p14:creationId xmlns:p14="http://schemas.microsoft.com/office/powerpoint/2010/main" val="2625009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3817B6-01BC-4BB3-A362-2DDDF71A3A13}" type="datetimeFigureOut">
              <a:rPr lang="lt-LT" smtClean="0"/>
              <a:t>2025-11-03</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3B318-99C4-499B-9111-DFE9AB64F863}" type="slidenum">
              <a:rPr lang="lt-LT" smtClean="0"/>
              <a:t>‹#›</a:t>
            </a:fld>
            <a:endParaRPr lang="lt-LT"/>
          </a:p>
        </p:txBody>
      </p:sp>
    </p:spTree>
    <p:extLst>
      <p:ext uri="{BB962C8B-B14F-4D97-AF65-F5344CB8AC3E}">
        <p14:creationId xmlns:p14="http://schemas.microsoft.com/office/powerpoint/2010/main" val="1180686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C5F93-55B2-8DF0-2AF1-56D78CEDBC3D}"/>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2162ED54-C82E-08EC-5626-4D1CC927024C}"/>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B591DE8B-E736-E634-ACBF-7BE56E155932}"/>
              </a:ext>
            </a:extLst>
          </p:cNvPr>
          <p:cNvSpPr>
            <a:spLocks noGrp="1"/>
          </p:cNvSpPr>
          <p:nvPr>
            <p:ph type="body" idx="1"/>
          </p:nvPr>
        </p:nvSpPr>
        <p:spPr/>
        <p:txBody>
          <a:bodyPr/>
          <a:lstStyle/>
          <a:p>
            <a:endParaRPr lang="lt-LT" dirty="0"/>
          </a:p>
        </p:txBody>
      </p:sp>
      <p:sp>
        <p:nvSpPr>
          <p:cNvPr id="4" name="Skaidrės numerio vietos rezervavimo ženklas 3">
            <a:extLst>
              <a:ext uri="{FF2B5EF4-FFF2-40B4-BE49-F238E27FC236}">
                <a16:creationId xmlns:a16="http://schemas.microsoft.com/office/drawing/2014/main" id="{8BD34D60-9B7F-B164-F1C3-5D032577216D}"/>
              </a:ext>
            </a:extLst>
          </p:cNvPr>
          <p:cNvSpPr>
            <a:spLocks noGrp="1"/>
          </p:cNvSpPr>
          <p:nvPr>
            <p:ph type="sldNum" sz="quarter" idx="5"/>
          </p:nvPr>
        </p:nvSpPr>
        <p:spPr/>
        <p:txBody>
          <a:bodyPr/>
          <a:lstStyle/>
          <a:p>
            <a:fld id="{39F3B318-99C4-499B-9111-DFE9AB64F863}" type="slidenum">
              <a:rPr lang="lt-LT" smtClean="0"/>
              <a:t>6</a:t>
            </a:fld>
            <a:endParaRPr lang="lt-LT"/>
          </a:p>
        </p:txBody>
      </p:sp>
    </p:spTree>
    <p:extLst>
      <p:ext uri="{BB962C8B-B14F-4D97-AF65-F5344CB8AC3E}">
        <p14:creationId xmlns:p14="http://schemas.microsoft.com/office/powerpoint/2010/main" val="807468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66C0E-AAB6-163F-7D0C-FF8A1C4E51A9}"/>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78697CD2-8D75-FBCB-6FCA-691159A51412}"/>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9635AB59-4535-BE4D-31D3-2C3C0343EA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000" kern="1200" dirty="0">
                <a:solidFill>
                  <a:schemeClr val="tx1"/>
                </a:solidFill>
                <a:latin typeface="+mn-lt"/>
                <a:ea typeface="+mn-ea"/>
                <a:cs typeface="+mn-cs"/>
              </a:rPr>
              <a:t>Kitas aspektas, kurį vertinome – kaip Užsienio reikalų ministerija vykdo įstaigų priežiūrą. </a:t>
            </a:r>
            <a:r>
              <a:rPr lang="lt-LT" sz="1000" kern="1200" dirty="0" err="1">
                <a:solidFill>
                  <a:schemeClr val="tx1"/>
                </a:solidFill>
                <a:latin typeface="+mn-lt"/>
                <a:ea typeface="+mn-ea"/>
                <a:cs typeface="+mn-cs"/>
              </a:rPr>
              <a:t>T.y</a:t>
            </a:r>
            <a:r>
              <a:rPr lang="lt-LT" sz="1000" kern="1200" dirty="0">
                <a:solidFill>
                  <a:schemeClr val="tx1"/>
                </a:solidFill>
                <a:latin typeface="+mn-lt"/>
                <a:ea typeface="+mn-ea"/>
                <a:cs typeface="+mn-cs"/>
              </a:rPr>
              <a:t>. Svarbu, kad paslaugos būtų ne tik greitai, bet ir kokybiškai suteiktos. Tačiau paaiškėjo, kad ši priežiūra nėra tokia stipri. Ministerija nuosekliai nevertinama ar paslaugos suteikiamos laiku, nors tai yra svarbu paslaugų kokybei. Turėjome pastebėjimų ir dėl vykdomų patikrinimų - Nėra aišku, kuo vadovaujantis atrenkamos įstaigos tikrinimams, neatlikti visi planuoti patikrinimai, taip pat Nustatėme, kad 25 proc. (13 iš 52) įstaigų penkerius metus nebuvo tikrintos. Rekomendavome ministerijai užtikrinti, kad tikrinimai vyktų reguliariai. Taip pat svarbu stebėti, ar po patikrinimų teiktos rekomendacijos iš tiesų įgyvendinamos, nes iki šiol rekomendacijų stebėsenos procesas nebuvo apibrėžtas.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a:p>
            <a:endParaRPr lang="lt-LT" dirty="0"/>
          </a:p>
        </p:txBody>
      </p:sp>
      <p:sp>
        <p:nvSpPr>
          <p:cNvPr id="4" name="Skaidrės numerio vietos rezervavimo ženklas 3">
            <a:extLst>
              <a:ext uri="{FF2B5EF4-FFF2-40B4-BE49-F238E27FC236}">
                <a16:creationId xmlns:a16="http://schemas.microsoft.com/office/drawing/2014/main" id="{3E483927-1B82-CAF8-5686-289526F25C46}"/>
              </a:ext>
            </a:extLst>
          </p:cNvPr>
          <p:cNvSpPr>
            <a:spLocks noGrp="1"/>
          </p:cNvSpPr>
          <p:nvPr>
            <p:ph type="sldNum" sz="quarter" idx="5"/>
          </p:nvPr>
        </p:nvSpPr>
        <p:spPr/>
        <p:txBody>
          <a:bodyPr/>
          <a:lstStyle/>
          <a:p>
            <a:fld id="{39F3B318-99C4-499B-9111-DFE9AB64F863}" type="slidenum">
              <a:rPr lang="lt-LT" smtClean="0"/>
              <a:t>7</a:t>
            </a:fld>
            <a:endParaRPr lang="lt-LT"/>
          </a:p>
        </p:txBody>
      </p:sp>
    </p:spTree>
    <p:extLst>
      <p:ext uri="{BB962C8B-B14F-4D97-AF65-F5344CB8AC3E}">
        <p14:creationId xmlns:p14="http://schemas.microsoft.com/office/powerpoint/2010/main" val="560018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08CEC-B156-EF3F-5ED1-A629BE3C2B59}"/>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BD0736D3-0F25-B166-41E3-B00D6DB956F3}"/>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C8100303-867D-5505-3CD9-AA51B44E2B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000" kern="1200" dirty="0">
                <a:solidFill>
                  <a:schemeClr val="tx1"/>
                </a:solidFill>
                <a:latin typeface="+mn-lt"/>
                <a:ea typeface="+mn-ea"/>
                <a:cs typeface="+mn-cs"/>
              </a:rPr>
              <a:t>Kitas aspektas, kurį vertinome – kaip Užsienio reikalų ministerija vykdo įstaigų priežiūrą. </a:t>
            </a:r>
            <a:r>
              <a:rPr lang="lt-LT" sz="1000" kern="1200" dirty="0" err="1">
                <a:solidFill>
                  <a:schemeClr val="tx1"/>
                </a:solidFill>
                <a:latin typeface="+mn-lt"/>
                <a:ea typeface="+mn-ea"/>
                <a:cs typeface="+mn-cs"/>
              </a:rPr>
              <a:t>T.y</a:t>
            </a:r>
            <a:r>
              <a:rPr lang="lt-LT" sz="1000" kern="1200" dirty="0">
                <a:solidFill>
                  <a:schemeClr val="tx1"/>
                </a:solidFill>
                <a:latin typeface="+mn-lt"/>
                <a:ea typeface="+mn-ea"/>
                <a:cs typeface="+mn-cs"/>
              </a:rPr>
              <a:t>. Svarbu, kad paslaugos būtų ne tik greitai, bet ir kokybiškai suteiktos. Tačiau paaiškėjo, kad ši priežiūra nėra tokia stipri. Ministerija nuosekliai nevertinama ar paslaugos suteikiamos laiku, nors tai yra svarbu paslaugų kokybei. Turėjome pastebėjimų ir dėl vykdomų patikrinimų - Nėra aišku, kuo vadovaujantis atrenkamos įstaigos tikrinimams, neatlikti visi planuoti patikrinimai, taip pat Nustatėme, kad 25 proc. (13 iš 52) įstaigų penkerius metus nebuvo tikrintos. Rekomendavome ministerijai užtikrinti, kad tikrinimai vyktų reguliariai. Taip pat svarbu stebėti, ar po patikrinimų teiktos rekomendacijos iš tiesų įgyvendinamos, nes iki šiol rekomendacijų stebėsenos procesas nebuvo apibrėžtas.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a:p>
            <a:endParaRPr lang="lt-LT" dirty="0"/>
          </a:p>
        </p:txBody>
      </p:sp>
      <p:sp>
        <p:nvSpPr>
          <p:cNvPr id="4" name="Skaidrės numerio vietos rezervavimo ženklas 3">
            <a:extLst>
              <a:ext uri="{FF2B5EF4-FFF2-40B4-BE49-F238E27FC236}">
                <a16:creationId xmlns:a16="http://schemas.microsoft.com/office/drawing/2014/main" id="{BF37B574-23DA-72E0-5976-39FA708043C8}"/>
              </a:ext>
            </a:extLst>
          </p:cNvPr>
          <p:cNvSpPr>
            <a:spLocks noGrp="1"/>
          </p:cNvSpPr>
          <p:nvPr>
            <p:ph type="sldNum" sz="quarter" idx="5"/>
          </p:nvPr>
        </p:nvSpPr>
        <p:spPr/>
        <p:txBody>
          <a:bodyPr/>
          <a:lstStyle/>
          <a:p>
            <a:fld id="{39F3B318-99C4-499B-9111-DFE9AB64F863}" type="slidenum">
              <a:rPr lang="lt-LT" smtClean="0"/>
              <a:t>8</a:t>
            </a:fld>
            <a:endParaRPr lang="lt-LT"/>
          </a:p>
        </p:txBody>
      </p:sp>
    </p:spTree>
    <p:extLst>
      <p:ext uri="{BB962C8B-B14F-4D97-AF65-F5344CB8AC3E}">
        <p14:creationId xmlns:p14="http://schemas.microsoft.com/office/powerpoint/2010/main" val="2954493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57CCF-9686-C09F-A3AB-4A4BBE79C493}"/>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D68A10F3-6EE0-C623-F878-50760CD8EF10}"/>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0050C032-26D6-AD1B-D402-ED8FE66C1399}"/>
              </a:ext>
            </a:extLst>
          </p:cNvPr>
          <p:cNvSpPr>
            <a:spLocks noGrp="1"/>
          </p:cNvSpPr>
          <p:nvPr>
            <p:ph type="body" idx="1"/>
          </p:nvPr>
        </p:nvSpPr>
        <p:spPr/>
        <p:txBody>
          <a:bodyPr/>
          <a:lstStyle/>
          <a:p>
            <a:endParaRPr lang="lt-LT" dirty="0"/>
          </a:p>
        </p:txBody>
      </p:sp>
      <p:sp>
        <p:nvSpPr>
          <p:cNvPr id="4" name="Skaidrės numerio vietos rezervavimo ženklas 3">
            <a:extLst>
              <a:ext uri="{FF2B5EF4-FFF2-40B4-BE49-F238E27FC236}">
                <a16:creationId xmlns:a16="http://schemas.microsoft.com/office/drawing/2014/main" id="{C53AAD04-438B-0D67-4438-F8804A317399}"/>
              </a:ext>
            </a:extLst>
          </p:cNvPr>
          <p:cNvSpPr>
            <a:spLocks noGrp="1"/>
          </p:cNvSpPr>
          <p:nvPr>
            <p:ph type="sldNum" sz="quarter" idx="5"/>
          </p:nvPr>
        </p:nvSpPr>
        <p:spPr/>
        <p:txBody>
          <a:bodyPr/>
          <a:lstStyle/>
          <a:p>
            <a:fld id="{39F3B318-99C4-499B-9111-DFE9AB64F863}" type="slidenum">
              <a:rPr lang="lt-LT" smtClean="0"/>
              <a:t>9</a:t>
            </a:fld>
            <a:endParaRPr lang="lt-LT"/>
          </a:p>
        </p:txBody>
      </p:sp>
    </p:spTree>
    <p:extLst>
      <p:ext uri="{BB962C8B-B14F-4D97-AF65-F5344CB8AC3E}">
        <p14:creationId xmlns:p14="http://schemas.microsoft.com/office/powerpoint/2010/main" val="208651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91C7F-DF6A-7C5F-E831-298976219BCA}"/>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A52DE0FB-4DA8-E097-1B07-14DCBC4F9EF9}"/>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2ED2F88D-D734-76B3-4F63-9479BE528B43}"/>
              </a:ext>
            </a:extLst>
          </p:cNvPr>
          <p:cNvSpPr>
            <a:spLocks noGrp="1"/>
          </p:cNvSpPr>
          <p:nvPr>
            <p:ph type="body" idx="1"/>
          </p:nvPr>
        </p:nvSpPr>
        <p:spPr/>
        <p:txBody>
          <a:bodyPr/>
          <a:lstStyle/>
          <a:p>
            <a:endParaRPr lang="lt-LT" dirty="0"/>
          </a:p>
        </p:txBody>
      </p:sp>
      <p:sp>
        <p:nvSpPr>
          <p:cNvPr id="4" name="Skaidrės numerio vietos rezervavimo ženklas 3">
            <a:extLst>
              <a:ext uri="{FF2B5EF4-FFF2-40B4-BE49-F238E27FC236}">
                <a16:creationId xmlns:a16="http://schemas.microsoft.com/office/drawing/2014/main" id="{C9CC063A-A22E-070D-BC3E-4AA8E05F57A8}"/>
              </a:ext>
            </a:extLst>
          </p:cNvPr>
          <p:cNvSpPr>
            <a:spLocks noGrp="1"/>
          </p:cNvSpPr>
          <p:nvPr>
            <p:ph type="sldNum" sz="quarter" idx="5"/>
          </p:nvPr>
        </p:nvSpPr>
        <p:spPr/>
        <p:txBody>
          <a:bodyPr/>
          <a:lstStyle/>
          <a:p>
            <a:fld id="{39F3B318-99C4-499B-9111-DFE9AB64F863}" type="slidenum">
              <a:rPr lang="lt-LT" smtClean="0"/>
              <a:t>12</a:t>
            </a:fld>
            <a:endParaRPr lang="lt-LT"/>
          </a:p>
        </p:txBody>
      </p:sp>
    </p:spTree>
    <p:extLst>
      <p:ext uri="{BB962C8B-B14F-4D97-AF65-F5344CB8AC3E}">
        <p14:creationId xmlns:p14="http://schemas.microsoft.com/office/powerpoint/2010/main" val="3111645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000" kern="1200" dirty="0">
                <a:solidFill>
                  <a:schemeClr val="tx1"/>
                </a:solidFill>
                <a:latin typeface="+mn-lt"/>
                <a:ea typeface="+mn-ea"/>
                <a:cs typeface="+mn-cs"/>
              </a:rPr>
              <a:t>Kitas aspektas, kurį vertinome – kaip Užsienio reikalų ministerija vykdo įstaigų priežiūrą. </a:t>
            </a:r>
            <a:r>
              <a:rPr lang="lt-LT" sz="1000" kern="1200" dirty="0" err="1">
                <a:solidFill>
                  <a:schemeClr val="tx1"/>
                </a:solidFill>
                <a:latin typeface="+mn-lt"/>
                <a:ea typeface="+mn-ea"/>
                <a:cs typeface="+mn-cs"/>
              </a:rPr>
              <a:t>T.y</a:t>
            </a:r>
            <a:r>
              <a:rPr lang="lt-LT" sz="1000" kern="1200" dirty="0">
                <a:solidFill>
                  <a:schemeClr val="tx1"/>
                </a:solidFill>
                <a:latin typeface="+mn-lt"/>
                <a:ea typeface="+mn-ea"/>
                <a:cs typeface="+mn-cs"/>
              </a:rPr>
              <a:t>. Svarbu, kad paslaugos būtų ne tik greitai, bet ir kokybiškai suteiktos. Tačiau paaiškėjo, kad ši priežiūra nėra tokia stipri. Ministerija nuosekliai nevertinama ar paslaugos suteikiamos laiku, nors tai yra svarbu paslaugų kokybei. Turėjome pastebėjimų ir dėl vykdomų patikrinimų - Nėra aišku, kuo vadovaujantis atrenkamos įstaigos tikrinimams, neatlikti visi planuoti patikrinimai, taip pat Nustatėme, kad 25 proc. (13 iš 52) įstaigų penkerius metus nebuvo tikrintos. Rekomendavome ministerijai užtikrinti, kad tikrinimai vyktų reguliariai. Taip pat svarbu stebėti, ar po patikrinimų teiktos rekomendacijos iš tiesų įgyvendinamos, nes iki šiol rekomendacijų stebėsenos procesas nebuvo apibrėžtas.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a:p>
            <a:endParaRPr lang="lt-LT" dirty="0"/>
          </a:p>
        </p:txBody>
      </p:sp>
      <p:sp>
        <p:nvSpPr>
          <p:cNvPr id="4" name="Skaidrės numerio vietos rezervavimo ženklas 3"/>
          <p:cNvSpPr>
            <a:spLocks noGrp="1"/>
          </p:cNvSpPr>
          <p:nvPr>
            <p:ph type="sldNum" sz="quarter" idx="5"/>
          </p:nvPr>
        </p:nvSpPr>
        <p:spPr/>
        <p:txBody>
          <a:bodyPr/>
          <a:lstStyle/>
          <a:p>
            <a:fld id="{39F3B318-99C4-499B-9111-DFE9AB64F863}" type="slidenum">
              <a:rPr lang="lt-LT" smtClean="0"/>
              <a:t>13</a:t>
            </a:fld>
            <a:endParaRPr lang="lt-LT"/>
          </a:p>
        </p:txBody>
      </p:sp>
    </p:spTree>
    <p:extLst>
      <p:ext uri="{BB962C8B-B14F-4D97-AF65-F5344CB8AC3E}">
        <p14:creationId xmlns:p14="http://schemas.microsoft.com/office/powerpoint/2010/main" val="1597867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200" b="1" i="0" u="none" strike="noStrike" kern="1200" dirty="0">
                <a:solidFill>
                  <a:schemeClr val="tx1"/>
                </a:solidFill>
                <a:effectLst/>
                <a:latin typeface="+mn-lt"/>
                <a:ea typeface="+mn-ea"/>
                <a:cs typeface="+mn-cs"/>
              </a:rPr>
              <a:t>1 lentelė. Atrinktų pirkimų pasiskirstymas pagal pirkimo būdą</a:t>
            </a:r>
            <a:r>
              <a:rPr lang="lt-LT" dirty="0"/>
              <a:t> </a:t>
            </a:r>
            <a:r>
              <a:rPr lang="lt-LT" sz="1200" b="1" i="0" u="none" strike="noStrike" kern="1200" dirty="0">
                <a:solidFill>
                  <a:schemeClr val="tx1"/>
                </a:solidFill>
                <a:effectLst/>
                <a:latin typeface="+mn-lt"/>
                <a:ea typeface="+mn-ea"/>
                <a:cs typeface="+mn-cs"/>
              </a:rPr>
              <a:t>Metai</a:t>
            </a:r>
            <a:r>
              <a:rPr lang="lt-LT" dirty="0"/>
              <a:t> </a:t>
            </a:r>
            <a:r>
              <a:rPr lang="lt-LT" sz="1200" b="1" i="0" u="none" strike="noStrike" kern="1200" dirty="0">
                <a:solidFill>
                  <a:schemeClr val="tx1"/>
                </a:solidFill>
                <a:effectLst/>
                <a:latin typeface="+mn-lt"/>
                <a:ea typeface="+mn-ea"/>
                <a:cs typeface="+mn-cs"/>
              </a:rPr>
              <a:t>2021</a:t>
            </a:r>
            <a:r>
              <a:rPr lang="lt-LT" dirty="0"/>
              <a:t> </a:t>
            </a:r>
            <a:r>
              <a:rPr lang="lt-LT" sz="1200" b="1" i="0" u="none" strike="noStrike" kern="1200" dirty="0">
                <a:solidFill>
                  <a:schemeClr val="tx1"/>
                </a:solidFill>
                <a:effectLst/>
                <a:latin typeface="+mn-lt"/>
                <a:ea typeface="+mn-ea"/>
                <a:cs typeface="+mn-cs"/>
              </a:rPr>
              <a:t>2022</a:t>
            </a:r>
            <a:r>
              <a:rPr lang="lt-LT" dirty="0"/>
              <a:t> </a:t>
            </a:r>
            <a:r>
              <a:rPr lang="lt-LT" sz="1200" b="1" i="0" u="none" strike="noStrike" kern="1200" dirty="0">
                <a:solidFill>
                  <a:schemeClr val="tx1"/>
                </a:solidFill>
                <a:effectLst/>
                <a:latin typeface="+mn-lt"/>
                <a:ea typeface="+mn-ea"/>
                <a:cs typeface="+mn-cs"/>
              </a:rPr>
              <a:t>2023</a:t>
            </a:r>
            <a:r>
              <a:rPr lang="lt-LT" dirty="0"/>
              <a:t> </a:t>
            </a:r>
            <a:r>
              <a:rPr lang="lt-LT" sz="1200" b="1" i="0" u="none" strike="noStrike" kern="1200" dirty="0">
                <a:solidFill>
                  <a:schemeClr val="tx1"/>
                </a:solidFill>
                <a:effectLst/>
                <a:latin typeface="+mn-lt"/>
                <a:ea typeface="+mn-ea"/>
                <a:cs typeface="+mn-cs"/>
              </a:rPr>
              <a:t>2024</a:t>
            </a:r>
            <a:r>
              <a:rPr lang="lt-LT" dirty="0"/>
              <a:t> </a:t>
            </a:r>
            <a:r>
              <a:rPr lang="lt-LT" sz="1200" b="1" i="0" u="none" strike="noStrike" kern="1200" dirty="0">
                <a:solidFill>
                  <a:schemeClr val="tx1"/>
                </a:solidFill>
                <a:effectLst/>
                <a:latin typeface="+mn-lt"/>
                <a:ea typeface="+mn-ea"/>
                <a:cs typeface="+mn-cs"/>
              </a:rPr>
              <a:t>Pirkimo būdas</a:t>
            </a:r>
            <a:r>
              <a:rPr lang="lt-LT" dirty="0"/>
              <a:t> </a:t>
            </a:r>
            <a:r>
              <a:rPr lang="lt-LT" sz="1200" b="0" i="0" u="none" strike="noStrike" kern="1200" dirty="0">
                <a:solidFill>
                  <a:schemeClr val="tx1"/>
                </a:solidFill>
                <a:effectLst/>
                <a:latin typeface="+mn-lt"/>
                <a:ea typeface="+mn-ea"/>
                <a:cs typeface="+mn-cs"/>
              </a:rPr>
              <a:t>MVP skelbiama apklausa</a:t>
            </a:r>
            <a:r>
              <a:rPr lang="lt-LT" dirty="0"/>
              <a:t> </a:t>
            </a:r>
            <a:r>
              <a:rPr lang="lt-LT" sz="1200" b="0" i="0" u="none" strike="noStrike" kern="1200" dirty="0">
                <a:solidFill>
                  <a:schemeClr val="tx1"/>
                </a:solidFill>
                <a:effectLst/>
                <a:latin typeface="+mn-lt"/>
                <a:ea typeface="+mn-ea"/>
                <a:cs typeface="+mn-cs"/>
              </a:rPr>
              <a:t>MVPŽ</a:t>
            </a:r>
            <a:r>
              <a:rPr lang="lt-LT" dirty="0"/>
              <a:t> </a:t>
            </a:r>
            <a:r>
              <a:rPr lang="lt-LT" sz="1200" b="0" i="0" u="none" strike="noStrike" kern="1200" dirty="0">
                <a:solidFill>
                  <a:schemeClr val="tx1"/>
                </a:solidFill>
                <a:effectLst/>
                <a:latin typeface="+mn-lt"/>
                <a:ea typeface="+mn-ea"/>
                <a:cs typeface="+mn-cs"/>
              </a:rPr>
              <a:t>TSP tarptautinis Atviras konkursas</a:t>
            </a:r>
            <a:r>
              <a:rPr lang="lt-LT" dirty="0"/>
              <a:t> </a:t>
            </a:r>
            <a:r>
              <a:rPr lang="lt-LT" sz="1200" b="0" i="0" u="none" strike="noStrike" kern="1200" dirty="0">
                <a:solidFill>
                  <a:schemeClr val="tx1"/>
                </a:solidFill>
                <a:effectLst/>
                <a:latin typeface="+mn-lt"/>
                <a:ea typeface="+mn-ea"/>
                <a:cs typeface="+mn-cs"/>
              </a:rPr>
              <a:t>TSP tarptautinis atviras konkursas</a:t>
            </a:r>
            <a:r>
              <a:rPr lang="lt-LT" dirty="0"/>
              <a:t> </a:t>
            </a:r>
            <a:r>
              <a:rPr lang="lt-LT" sz="1200" b="0" i="0" u="none" strike="noStrike" kern="1200" dirty="0">
                <a:solidFill>
                  <a:schemeClr val="tx1"/>
                </a:solidFill>
                <a:effectLst/>
                <a:latin typeface="+mn-lt"/>
                <a:ea typeface="+mn-ea"/>
                <a:cs typeface="+mn-cs"/>
              </a:rPr>
              <a:t>TSP supaprastintas pirkimas atviro konkurso būdu</a:t>
            </a:r>
            <a:r>
              <a:rPr lang="lt-LT" dirty="0"/>
              <a:t> </a:t>
            </a:r>
            <a:r>
              <a:rPr lang="lt-LT" sz="1200" b="0" i="0" u="none" strike="noStrike" kern="1200" dirty="0">
                <a:solidFill>
                  <a:schemeClr val="tx1"/>
                </a:solidFill>
                <a:effectLst/>
                <a:latin typeface="+mn-lt"/>
                <a:ea typeface="+mn-ea"/>
                <a:cs typeface="+mn-cs"/>
              </a:rPr>
              <a:t>TSP tarptautinis pirkimas atviro konkurso būdu</a:t>
            </a:r>
            <a:r>
              <a:rPr lang="lt-LT" dirty="0"/>
              <a:t> </a:t>
            </a:r>
            <a:r>
              <a:rPr lang="lt-LT" sz="1200" b="0" i="0" u="none" strike="noStrike" kern="1200" dirty="0">
                <a:solidFill>
                  <a:schemeClr val="tx1"/>
                </a:solidFill>
                <a:effectLst/>
                <a:latin typeface="+mn-lt"/>
                <a:ea typeface="+mn-ea"/>
                <a:cs typeface="+mn-cs"/>
              </a:rPr>
              <a:t>TSP supaprastintas pirkimas atviro konkurso būdu</a:t>
            </a:r>
            <a:r>
              <a:rPr lang="lt-LT" dirty="0"/>
              <a:t> </a:t>
            </a:r>
            <a:r>
              <a:rPr lang="lt-LT" sz="1200" b="0" i="0" u="none" strike="noStrike" kern="1200" dirty="0">
                <a:solidFill>
                  <a:schemeClr val="tx1"/>
                </a:solidFill>
                <a:effectLst/>
                <a:latin typeface="+mn-lt"/>
                <a:ea typeface="+mn-ea"/>
                <a:cs typeface="+mn-cs"/>
              </a:rPr>
              <a:t>MVP</a:t>
            </a:r>
            <a:r>
              <a:rPr lang="lt-LT" dirty="0"/>
              <a:t> </a:t>
            </a:r>
            <a:r>
              <a:rPr lang="lt-LT" sz="1200" b="0" i="0" u="none" strike="noStrike" kern="1200" dirty="0">
                <a:solidFill>
                  <a:schemeClr val="tx1"/>
                </a:solidFill>
                <a:effectLst/>
                <a:latin typeface="+mn-lt"/>
                <a:ea typeface="+mn-ea"/>
                <a:cs typeface="+mn-cs"/>
              </a:rPr>
              <a:t>PPS (SP) ribotas konkursas</a:t>
            </a:r>
            <a:r>
              <a:rPr lang="lt-LT" dirty="0"/>
              <a:t> </a:t>
            </a:r>
            <a:r>
              <a:rPr lang="lt-LT" sz="1200" b="0" i="0" u="none" strike="noStrike" kern="1200" dirty="0">
                <a:solidFill>
                  <a:schemeClr val="tx1"/>
                </a:solidFill>
                <a:effectLst/>
                <a:latin typeface="+mn-lt"/>
                <a:ea typeface="+mn-ea"/>
                <a:cs typeface="+mn-cs"/>
              </a:rPr>
              <a:t>MVPŽ</a:t>
            </a:r>
            <a:r>
              <a:rPr lang="lt-LT" dirty="0"/>
              <a:t> </a:t>
            </a:r>
            <a:r>
              <a:rPr lang="lt-LT" sz="1200" b="0" i="0" u="none" strike="noStrike" kern="1200" dirty="0">
                <a:solidFill>
                  <a:schemeClr val="tx1"/>
                </a:solidFill>
                <a:effectLst/>
                <a:latin typeface="+mn-lt"/>
                <a:ea typeface="+mn-ea"/>
                <a:cs typeface="+mn-cs"/>
              </a:rPr>
              <a:t>TSP tarptautinis Atviras konkursas</a:t>
            </a:r>
            <a:r>
              <a:rPr lang="lt-LT" dirty="0"/>
              <a:t> </a:t>
            </a:r>
            <a:r>
              <a:rPr lang="lt-LT" sz="1200" b="0" i="0" u="none" strike="noStrike" kern="1200" dirty="0">
                <a:solidFill>
                  <a:schemeClr val="tx1"/>
                </a:solidFill>
                <a:effectLst/>
                <a:latin typeface="+mn-lt"/>
                <a:ea typeface="+mn-ea"/>
                <a:cs typeface="+mn-cs"/>
              </a:rPr>
              <a:t>MVPŽ</a:t>
            </a:r>
            <a:r>
              <a:rPr lang="lt-LT" dirty="0"/>
              <a:t> </a:t>
            </a:r>
          </a:p>
        </p:txBody>
      </p:sp>
      <p:sp>
        <p:nvSpPr>
          <p:cNvPr id="4" name="Skaidrės numerio vietos rezervavimo ženklas 3"/>
          <p:cNvSpPr>
            <a:spLocks noGrp="1"/>
          </p:cNvSpPr>
          <p:nvPr>
            <p:ph type="sldNum" sz="quarter" idx="5"/>
          </p:nvPr>
        </p:nvSpPr>
        <p:spPr/>
        <p:txBody>
          <a:bodyPr/>
          <a:lstStyle/>
          <a:p>
            <a:fld id="{39F3B318-99C4-499B-9111-DFE9AB64F863}" type="slidenum">
              <a:rPr lang="lt-LT" smtClean="0"/>
              <a:t>15</a:t>
            </a:fld>
            <a:endParaRPr lang="lt-LT"/>
          </a:p>
        </p:txBody>
      </p:sp>
    </p:spTree>
    <p:extLst>
      <p:ext uri="{BB962C8B-B14F-4D97-AF65-F5344CB8AC3E}">
        <p14:creationId xmlns:p14="http://schemas.microsoft.com/office/powerpoint/2010/main" val="271722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D11597-DE83-623D-E6A7-F5EFB04323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781" t="9307" r="113" b="1116"/>
          <a:stretch/>
        </p:blipFill>
        <p:spPr>
          <a:xfrm>
            <a:off x="0" y="-23542"/>
            <a:ext cx="8248293" cy="6881542"/>
          </a:xfrm>
          <a:prstGeom prst="rect">
            <a:avLst/>
          </a:prstGeom>
        </p:spPr>
      </p:pic>
      <p:pic>
        <p:nvPicPr>
          <p:cNvPr id="15" name="Picture 14">
            <a:extLst>
              <a:ext uri="{FF2B5EF4-FFF2-40B4-BE49-F238E27FC236}">
                <a16:creationId xmlns:a16="http://schemas.microsoft.com/office/drawing/2014/main" id="{EB84FE2B-7A19-D2C0-1E82-875CAA2210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3" y="-31855"/>
            <a:ext cx="12221251" cy="4737290"/>
          </a:xfrm>
          <a:prstGeom prst="rect">
            <a:avLst/>
          </a:prstGeom>
        </p:spPr>
      </p:pic>
      <p:sp>
        <p:nvSpPr>
          <p:cNvPr id="16" name="Freeform: Shape 15">
            <a:extLst>
              <a:ext uri="{FF2B5EF4-FFF2-40B4-BE49-F238E27FC236}">
                <a16:creationId xmlns:a16="http://schemas.microsoft.com/office/drawing/2014/main" id="{15CD6F5C-35AB-AF0B-D808-876DB7223ABA}"/>
              </a:ext>
            </a:extLst>
          </p:cNvPr>
          <p:cNvSpPr/>
          <p:nvPr userDrawn="1"/>
        </p:nvSpPr>
        <p:spPr>
          <a:xfrm rot="2634071">
            <a:off x="4794694" y="-1079162"/>
            <a:ext cx="7637559" cy="12315018"/>
          </a:xfrm>
          <a:custGeom>
            <a:avLst/>
            <a:gdLst>
              <a:gd name="connsiteX0" fmla="*/ 0 w 7637559"/>
              <a:gd name="connsiteY0" fmla="*/ 2751877 h 12315018"/>
              <a:gd name="connsiteX1" fmla="*/ 2859505 w 7637559"/>
              <a:gd name="connsiteY1" fmla="*/ 0 h 12315018"/>
              <a:gd name="connsiteX2" fmla="*/ 7637559 w 7637559"/>
              <a:gd name="connsiteY2" fmla="*/ 4964928 h 12315018"/>
              <a:gd name="connsiteX3" fmla="*/ 0 w 7637559"/>
              <a:gd name="connsiteY3" fmla="*/ 12315018 h 12315018"/>
            </a:gdLst>
            <a:ahLst/>
            <a:cxnLst>
              <a:cxn ang="0">
                <a:pos x="connsiteX0" y="connsiteY0"/>
              </a:cxn>
              <a:cxn ang="0">
                <a:pos x="connsiteX1" y="connsiteY1"/>
              </a:cxn>
              <a:cxn ang="0">
                <a:pos x="connsiteX2" y="connsiteY2"/>
              </a:cxn>
              <a:cxn ang="0">
                <a:pos x="connsiteX3" y="connsiteY3"/>
              </a:cxn>
            </a:cxnLst>
            <a:rect l="l" t="t" r="r" b="b"/>
            <a:pathLst>
              <a:path w="7637559" h="12315018">
                <a:moveTo>
                  <a:pt x="0" y="2751877"/>
                </a:moveTo>
                <a:lnTo>
                  <a:pt x="2859505" y="0"/>
                </a:lnTo>
                <a:lnTo>
                  <a:pt x="7637559" y="4964928"/>
                </a:lnTo>
                <a:lnTo>
                  <a:pt x="0" y="1231501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lt-LT"/>
          </a:p>
        </p:txBody>
      </p:sp>
      <p:sp>
        <p:nvSpPr>
          <p:cNvPr id="20" name="Text Placeholder 2">
            <a:extLst>
              <a:ext uri="{FF2B5EF4-FFF2-40B4-BE49-F238E27FC236}">
                <a16:creationId xmlns:a16="http://schemas.microsoft.com/office/drawing/2014/main" id="{CED23180-2C96-1490-93D6-6C952EC25715}"/>
              </a:ext>
            </a:extLst>
          </p:cNvPr>
          <p:cNvSpPr>
            <a:spLocks noGrp="1"/>
          </p:cNvSpPr>
          <p:nvPr>
            <p:ph type="body" idx="13"/>
          </p:nvPr>
        </p:nvSpPr>
        <p:spPr>
          <a:xfrm>
            <a:off x="6455510" y="3638550"/>
            <a:ext cx="4774371" cy="2034406"/>
          </a:xfrm>
        </p:spPr>
        <p:txBody>
          <a:bodyPr>
            <a:noAutofit/>
          </a:bodyPr>
          <a:lstStyle>
            <a:lvl1pPr marL="0" indent="0">
              <a:buNone/>
              <a:defRPr sz="3700" b="1">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a:p>
        </p:txBody>
      </p:sp>
      <p:sp>
        <p:nvSpPr>
          <p:cNvPr id="18" name="Text Placeholder 2">
            <a:extLst>
              <a:ext uri="{FF2B5EF4-FFF2-40B4-BE49-F238E27FC236}">
                <a16:creationId xmlns:a16="http://schemas.microsoft.com/office/drawing/2014/main" id="{B83239B7-29DB-0D6A-A98B-D339B0854081}"/>
              </a:ext>
            </a:extLst>
          </p:cNvPr>
          <p:cNvSpPr>
            <a:spLocks noGrp="1"/>
          </p:cNvSpPr>
          <p:nvPr>
            <p:ph type="body" idx="14"/>
          </p:nvPr>
        </p:nvSpPr>
        <p:spPr>
          <a:xfrm>
            <a:off x="6455509" y="3259052"/>
            <a:ext cx="4774371" cy="300068"/>
          </a:xfrm>
        </p:spPr>
        <p:txBody>
          <a:bodyPr>
            <a:noAutofit/>
          </a:bodyPr>
          <a:lstStyle>
            <a:lvl1pPr marL="0" indent="0">
              <a:buNone/>
              <a:defRPr sz="1700" b="0">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9" name="Text Placeholder 2">
            <a:extLst>
              <a:ext uri="{FF2B5EF4-FFF2-40B4-BE49-F238E27FC236}">
                <a16:creationId xmlns:a16="http://schemas.microsoft.com/office/drawing/2014/main" id="{4E3692F6-4670-E121-73A5-C7DE3B055785}"/>
              </a:ext>
            </a:extLst>
          </p:cNvPr>
          <p:cNvSpPr>
            <a:spLocks noGrp="1"/>
          </p:cNvSpPr>
          <p:nvPr>
            <p:ph type="body" idx="15"/>
          </p:nvPr>
        </p:nvSpPr>
        <p:spPr>
          <a:xfrm>
            <a:off x="6455510" y="5864619"/>
            <a:ext cx="4774371" cy="300068"/>
          </a:xfrm>
        </p:spPr>
        <p:txBody>
          <a:bodyPr>
            <a:noAutofit/>
          </a:bodyPr>
          <a:lstStyle>
            <a:lvl1pPr marL="0" indent="0">
              <a:buNone/>
              <a:defRPr sz="2100" b="0">
                <a:solidFill>
                  <a:srgbClr val="166AAB"/>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0" name="Picture 9">
            <a:extLst>
              <a:ext uri="{FF2B5EF4-FFF2-40B4-BE49-F238E27FC236}">
                <a16:creationId xmlns:a16="http://schemas.microsoft.com/office/drawing/2014/main" id="{5F5FB039-2D6E-4BCC-5692-4BA0153F69F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583064" y="2305346"/>
            <a:ext cx="1729408" cy="667764"/>
          </a:xfrm>
          <a:prstGeom prst="rect">
            <a:avLst/>
          </a:prstGeom>
        </p:spPr>
      </p:pic>
    </p:spTree>
    <p:extLst>
      <p:ext uri="{BB962C8B-B14F-4D97-AF65-F5344CB8AC3E}">
        <p14:creationId xmlns:p14="http://schemas.microsoft.com/office/powerpoint/2010/main" val="3058008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67A1-7DC8-C5B8-DFC7-7AEB67B35DA8}"/>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id="{A596FCE6-9E53-8920-B178-B229A7A54566}"/>
              </a:ext>
            </a:extLst>
          </p:cNvPr>
          <p:cNvSpPr>
            <a:spLocks noGrp="1"/>
          </p:cNvSpPr>
          <p:nvPr>
            <p:ph type="dt" sz="half" idx="10"/>
          </p:nvPr>
        </p:nvSpPr>
        <p:spPr/>
        <p:txBody>
          <a:bodyPr/>
          <a:lstStyle/>
          <a:p>
            <a:fld id="{B849A640-6173-4382-9FE8-377A3D2F4FA8}" type="datetime1">
              <a:rPr lang="lt-LT" smtClean="0"/>
              <a:t>2025-11-03</a:t>
            </a:fld>
            <a:endParaRPr lang="lt-LT"/>
          </a:p>
        </p:txBody>
      </p:sp>
      <p:sp>
        <p:nvSpPr>
          <p:cNvPr id="4" name="Footer Placeholder 3">
            <a:extLst>
              <a:ext uri="{FF2B5EF4-FFF2-40B4-BE49-F238E27FC236}">
                <a16:creationId xmlns:a16="http://schemas.microsoft.com/office/drawing/2014/main" id="{84F864CD-4923-E045-167E-0DC9AE1A5153}"/>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4FB18248-C97C-49F5-EBE5-2A5E7AB5632C}"/>
              </a:ext>
            </a:extLst>
          </p:cNvPr>
          <p:cNvSpPr>
            <a:spLocks noGrp="1"/>
          </p:cNvSpPr>
          <p:nvPr>
            <p:ph type="sldNum" sz="quarter" idx="12"/>
          </p:nvPr>
        </p:nvSpPr>
        <p:spPr/>
        <p:txBody>
          <a:bodyPr/>
          <a:lstStyle/>
          <a:p>
            <a:fld id="{433D822E-14E5-4FC8-890B-4527FF1CA33F}" type="slidenum">
              <a:rPr lang="lt-LT" smtClean="0"/>
              <a:t>‹#›</a:t>
            </a:fld>
            <a:endParaRPr lang="lt-LT"/>
          </a:p>
        </p:txBody>
      </p:sp>
    </p:spTree>
    <p:extLst>
      <p:ext uri="{BB962C8B-B14F-4D97-AF65-F5344CB8AC3E}">
        <p14:creationId xmlns:p14="http://schemas.microsoft.com/office/powerpoint/2010/main" val="2269302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BD39-6541-3251-7697-1902B3665A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A194E0C4-94E4-8073-4889-364CCDF0D6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44CC0A6B-3624-4B8D-E4DF-74485CFB50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37021-0BED-5C6D-FB14-506ECC6F1FE9}"/>
              </a:ext>
            </a:extLst>
          </p:cNvPr>
          <p:cNvSpPr>
            <a:spLocks noGrp="1"/>
          </p:cNvSpPr>
          <p:nvPr>
            <p:ph type="dt" sz="half" idx="10"/>
          </p:nvPr>
        </p:nvSpPr>
        <p:spPr/>
        <p:txBody>
          <a:bodyPr/>
          <a:lstStyle/>
          <a:p>
            <a:fld id="{426CE8CC-8BBB-41DA-8ACE-4E03C058B09F}" type="datetime1">
              <a:rPr lang="lt-LT" smtClean="0"/>
              <a:t>2025-11-03</a:t>
            </a:fld>
            <a:endParaRPr lang="lt-LT"/>
          </a:p>
        </p:txBody>
      </p:sp>
      <p:sp>
        <p:nvSpPr>
          <p:cNvPr id="6" name="Footer Placeholder 5">
            <a:extLst>
              <a:ext uri="{FF2B5EF4-FFF2-40B4-BE49-F238E27FC236}">
                <a16:creationId xmlns:a16="http://schemas.microsoft.com/office/drawing/2014/main" id="{0781BA1A-3D15-EFF0-EADE-5068B26B97F8}"/>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135AF61E-1123-EEA8-212D-A7AB2FFC27A7}"/>
              </a:ext>
            </a:extLst>
          </p:cNvPr>
          <p:cNvSpPr>
            <a:spLocks noGrp="1"/>
          </p:cNvSpPr>
          <p:nvPr>
            <p:ph type="sldNum" sz="quarter" idx="12"/>
          </p:nvPr>
        </p:nvSpPr>
        <p:spPr/>
        <p:txBody>
          <a:bodyPr/>
          <a:lstStyle/>
          <a:p>
            <a:fld id="{433D822E-14E5-4FC8-890B-4527FF1CA33F}" type="slidenum">
              <a:rPr lang="lt-LT" smtClean="0"/>
              <a:t>‹#›</a:t>
            </a:fld>
            <a:endParaRPr lang="lt-LT"/>
          </a:p>
        </p:txBody>
      </p:sp>
    </p:spTree>
    <p:extLst>
      <p:ext uri="{BB962C8B-B14F-4D97-AF65-F5344CB8AC3E}">
        <p14:creationId xmlns:p14="http://schemas.microsoft.com/office/powerpoint/2010/main" val="759269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A13A-54EB-2C27-A8F5-A5F3F8C3B9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10678D43-E33B-9DDA-23EC-9CAD50DD07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DD2C0739-BC59-DDA3-00FE-5E6F2B1668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DF1AC8-5BA1-181C-F8F1-85A032B873ED}"/>
              </a:ext>
            </a:extLst>
          </p:cNvPr>
          <p:cNvSpPr>
            <a:spLocks noGrp="1"/>
          </p:cNvSpPr>
          <p:nvPr>
            <p:ph type="dt" sz="half" idx="10"/>
          </p:nvPr>
        </p:nvSpPr>
        <p:spPr/>
        <p:txBody>
          <a:bodyPr/>
          <a:lstStyle/>
          <a:p>
            <a:fld id="{34366DBA-6AC6-4FDD-A059-C90637F0046E}" type="datetime1">
              <a:rPr lang="lt-LT" smtClean="0"/>
              <a:t>2025-11-03</a:t>
            </a:fld>
            <a:endParaRPr lang="lt-LT"/>
          </a:p>
        </p:txBody>
      </p:sp>
      <p:sp>
        <p:nvSpPr>
          <p:cNvPr id="6" name="Footer Placeholder 5">
            <a:extLst>
              <a:ext uri="{FF2B5EF4-FFF2-40B4-BE49-F238E27FC236}">
                <a16:creationId xmlns:a16="http://schemas.microsoft.com/office/drawing/2014/main" id="{AE287062-FD46-E55F-F0E0-570FB55B5E90}"/>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3091FD8B-8124-7E09-43CE-E21F73DDC920}"/>
              </a:ext>
            </a:extLst>
          </p:cNvPr>
          <p:cNvSpPr>
            <a:spLocks noGrp="1"/>
          </p:cNvSpPr>
          <p:nvPr>
            <p:ph type="sldNum" sz="quarter" idx="12"/>
          </p:nvPr>
        </p:nvSpPr>
        <p:spPr/>
        <p:txBody>
          <a:bodyPr/>
          <a:lstStyle/>
          <a:p>
            <a:fld id="{433D822E-14E5-4FC8-890B-4527FF1CA33F}" type="slidenum">
              <a:rPr lang="lt-LT" smtClean="0"/>
              <a:t>‹#›</a:t>
            </a:fld>
            <a:endParaRPr lang="lt-LT"/>
          </a:p>
        </p:txBody>
      </p:sp>
    </p:spTree>
    <p:extLst>
      <p:ext uri="{BB962C8B-B14F-4D97-AF65-F5344CB8AC3E}">
        <p14:creationId xmlns:p14="http://schemas.microsoft.com/office/powerpoint/2010/main" val="3946133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0E916-1E34-8105-8616-EFAB3DDE8818}"/>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0BDE5703-E4F5-B1BF-9DD9-C785F7B08F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233AB2A6-49ED-2B72-C354-6E82F0CF97A5}"/>
              </a:ext>
            </a:extLst>
          </p:cNvPr>
          <p:cNvSpPr>
            <a:spLocks noGrp="1"/>
          </p:cNvSpPr>
          <p:nvPr>
            <p:ph type="dt" sz="half" idx="10"/>
          </p:nvPr>
        </p:nvSpPr>
        <p:spPr/>
        <p:txBody>
          <a:bodyPr/>
          <a:lstStyle/>
          <a:p>
            <a:fld id="{B7864F24-45A2-41D8-AB1F-B6DD850D189B}" type="datetime1">
              <a:rPr lang="lt-LT" smtClean="0"/>
              <a:t>2025-11-03</a:t>
            </a:fld>
            <a:endParaRPr lang="lt-LT"/>
          </a:p>
        </p:txBody>
      </p:sp>
      <p:sp>
        <p:nvSpPr>
          <p:cNvPr id="5" name="Footer Placeholder 4">
            <a:extLst>
              <a:ext uri="{FF2B5EF4-FFF2-40B4-BE49-F238E27FC236}">
                <a16:creationId xmlns:a16="http://schemas.microsoft.com/office/drawing/2014/main" id="{C8630B09-95D5-D43C-3980-25DD47C41772}"/>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5C515C8F-2619-0F04-27B1-D04A28F29637}"/>
              </a:ext>
            </a:extLst>
          </p:cNvPr>
          <p:cNvSpPr>
            <a:spLocks noGrp="1"/>
          </p:cNvSpPr>
          <p:nvPr>
            <p:ph type="sldNum" sz="quarter" idx="12"/>
          </p:nvPr>
        </p:nvSpPr>
        <p:spPr/>
        <p:txBody>
          <a:bodyPr/>
          <a:lstStyle/>
          <a:p>
            <a:fld id="{433D822E-14E5-4FC8-890B-4527FF1CA33F}" type="slidenum">
              <a:rPr lang="lt-LT" smtClean="0"/>
              <a:t>‹#›</a:t>
            </a:fld>
            <a:endParaRPr lang="lt-LT"/>
          </a:p>
        </p:txBody>
      </p:sp>
    </p:spTree>
    <p:extLst>
      <p:ext uri="{BB962C8B-B14F-4D97-AF65-F5344CB8AC3E}">
        <p14:creationId xmlns:p14="http://schemas.microsoft.com/office/powerpoint/2010/main" val="3005965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FE86B-3813-74F2-BC3C-E3A0A8E046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61B00D50-3405-BB57-538C-1E75942233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268C483B-B0ED-20EE-1EBE-C64AD96DD6F2}"/>
              </a:ext>
            </a:extLst>
          </p:cNvPr>
          <p:cNvSpPr>
            <a:spLocks noGrp="1"/>
          </p:cNvSpPr>
          <p:nvPr>
            <p:ph type="dt" sz="half" idx="10"/>
          </p:nvPr>
        </p:nvSpPr>
        <p:spPr/>
        <p:txBody>
          <a:bodyPr/>
          <a:lstStyle/>
          <a:p>
            <a:fld id="{C01172CB-2D18-4984-8F6B-E7A8173C45C0}" type="datetime1">
              <a:rPr lang="lt-LT" smtClean="0"/>
              <a:t>2025-11-03</a:t>
            </a:fld>
            <a:endParaRPr lang="lt-LT"/>
          </a:p>
        </p:txBody>
      </p:sp>
      <p:sp>
        <p:nvSpPr>
          <p:cNvPr id="5" name="Footer Placeholder 4">
            <a:extLst>
              <a:ext uri="{FF2B5EF4-FFF2-40B4-BE49-F238E27FC236}">
                <a16:creationId xmlns:a16="http://schemas.microsoft.com/office/drawing/2014/main" id="{0728EC2E-5167-6764-246E-01E033D63275}"/>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D186C66C-8A7E-FB24-05FC-7E97293900E7}"/>
              </a:ext>
            </a:extLst>
          </p:cNvPr>
          <p:cNvSpPr>
            <a:spLocks noGrp="1"/>
          </p:cNvSpPr>
          <p:nvPr>
            <p:ph type="sldNum" sz="quarter" idx="12"/>
          </p:nvPr>
        </p:nvSpPr>
        <p:spPr/>
        <p:txBody>
          <a:bodyPr/>
          <a:lstStyle/>
          <a:p>
            <a:fld id="{433D822E-14E5-4FC8-890B-4527FF1CA33F}" type="slidenum">
              <a:rPr lang="lt-LT" smtClean="0"/>
              <a:t>‹#›</a:t>
            </a:fld>
            <a:endParaRPr lang="lt-LT"/>
          </a:p>
        </p:txBody>
      </p:sp>
    </p:spTree>
    <p:extLst>
      <p:ext uri="{BB962C8B-B14F-4D97-AF65-F5344CB8AC3E}">
        <p14:creationId xmlns:p14="http://schemas.microsoft.com/office/powerpoint/2010/main" val="2097495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4_S3">
    <p:spTree>
      <p:nvGrpSpPr>
        <p:cNvPr id="1" name=""/>
        <p:cNvGrpSpPr/>
        <p:nvPr/>
      </p:nvGrpSpPr>
      <p:grpSpPr>
        <a:xfrm>
          <a:off x="0" y="0"/>
          <a:ext cx="0" cy="0"/>
          <a:chOff x="0" y="0"/>
          <a:chExt cx="0" cy="0"/>
        </a:xfrm>
      </p:grpSpPr>
      <p:sp>
        <p:nvSpPr>
          <p:cNvPr id="21" name="Picture Placeholder 20"/>
          <p:cNvSpPr>
            <a:spLocks noGrp="1"/>
          </p:cNvSpPr>
          <p:nvPr>
            <p:ph type="pic" sz="quarter" idx="12"/>
          </p:nvPr>
        </p:nvSpPr>
        <p:spPr>
          <a:xfrm>
            <a:off x="823106" y="893050"/>
            <a:ext cx="9988550" cy="3233307"/>
          </a:xfrm>
          <a:custGeom>
            <a:avLst/>
            <a:gdLst>
              <a:gd name="connsiteX0" fmla="*/ 0 w 12191999"/>
              <a:gd name="connsiteY0" fmla="*/ 0 h 2755379"/>
              <a:gd name="connsiteX1" fmla="*/ 12191999 w 12191999"/>
              <a:gd name="connsiteY1" fmla="*/ 0 h 2755379"/>
              <a:gd name="connsiteX2" fmla="*/ 12191999 w 12191999"/>
              <a:gd name="connsiteY2" fmla="*/ 2755379 h 2755379"/>
              <a:gd name="connsiteX3" fmla="*/ 0 w 12191999"/>
              <a:gd name="connsiteY3" fmla="*/ 2755379 h 2755379"/>
            </a:gdLst>
            <a:ahLst/>
            <a:cxnLst>
              <a:cxn ang="0">
                <a:pos x="connsiteX0" y="connsiteY0"/>
              </a:cxn>
              <a:cxn ang="0">
                <a:pos x="connsiteX1" y="connsiteY1"/>
              </a:cxn>
              <a:cxn ang="0">
                <a:pos x="connsiteX2" y="connsiteY2"/>
              </a:cxn>
              <a:cxn ang="0">
                <a:pos x="connsiteX3" y="connsiteY3"/>
              </a:cxn>
            </a:cxnLst>
            <a:rect l="l" t="t" r="r" b="b"/>
            <a:pathLst>
              <a:path w="12191999" h="2755379">
                <a:moveTo>
                  <a:pt x="0" y="0"/>
                </a:moveTo>
                <a:lnTo>
                  <a:pt x="12191999" y="0"/>
                </a:lnTo>
                <a:lnTo>
                  <a:pt x="12191999" y="2755379"/>
                </a:lnTo>
                <a:lnTo>
                  <a:pt x="0" y="2755379"/>
                </a:lnTo>
                <a:close/>
              </a:path>
            </a:pathLst>
          </a:custGeom>
          <a:solidFill>
            <a:srgbClr val="DDE8F3"/>
          </a:solidFill>
        </p:spPr>
        <p:txBody>
          <a:bodyPr wrap="square" lIns="71323" tIns="35662" rIns="71323" bIns="213970" anchor="b">
            <a:noAutofit/>
          </a:bodyPr>
          <a:lstStyle>
            <a:lvl1pPr marL="0" indent="0" algn="ctr">
              <a:buNone/>
              <a:defRPr sz="1467">
                <a:solidFill>
                  <a:schemeClr val="bg1">
                    <a:lumMod val="65000"/>
                  </a:schemeClr>
                </a:solidFill>
              </a:defRPr>
            </a:lvl1pPr>
          </a:lstStyle>
          <a:p>
            <a:endParaRPr lang="en-US"/>
          </a:p>
        </p:txBody>
      </p:sp>
      <p:sp>
        <p:nvSpPr>
          <p:cNvPr id="2" name="Title 1">
            <a:extLst>
              <a:ext uri="{FF2B5EF4-FFF2-40B4-BE49-F238E27FC236}">
                <a16:creationId xmlns:a16="http://schemas.microsoft.com/office/drawing/2014/main" id="{6670EF1D-D265-83CE-D74F-FBFB3E214317}"/>
              </a:ext>
            </a:extLst>
          </p:cNvPr>
          <p:cNvSpPr>
            <a:spLocks noGrp="1"/>
          </p:cNvSpPr>
          <p:nvPr>
            <p:ph type="title"/>
          </p:nvPr>
        </p:nvSpPr>
        <p:spPr>
          <a:xfrm>
            <a:off x="831850" y="190843"/>
            <a:ext cx="10515600" cy="451945"/>
          </a:xfrm>
        </p:spPr>
        <p:txBody>
          <a:bodyPr anchor="t" anchorCtr="0">
            <a:normAutofit/>
          </a:bodyPr>
          <a:lstStyle>
            <a:lvl1pPr>
              <a:defRPr sz="1400">
                <a:solidFill>
                  <a:srgbClr val="192850"/>
                </a:solidFill>
                <a:latin typeface="Fira Sans" panose="020B0503050000020004" pitchFamily="34" charset="0"/>
                <a:ea typeface="Fira Sans" panose="020B0503050000020004" pitchFamily="34" charset="0"/>
              </a:defRPr>
            </a:lvl1pPr>
          </a:lstStyle>
          <a:p>
            <a:r>
              <a:rPr lang="en-US" dirty="0"/>
              <a:t>Click to edit Master title style</a:t>
            </a:r>
            <a:endParaRPr lang="lt-LT" dirty="0"/>
          </a:p>
        </p:txBody>
      </p:sp>
      <p:pic>
        <p:nvPicPr>
          <p:cNvPr id="4" name="Picture 3">
            <a:extLst>
              <a:ext uri="{FF2B5EF4-FFF2-40B4-BE49-F238E27FC236}">
                <a16:creationId xmlns:a16="http://schemas.microsoft.com/office/drawing/2014/main" id="{2BAAE7FE-B830-82AC-74AA-6590115C2B2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435637" y="0"/>
            <a:ext cx="756363" cy="6858000"/>
          </a:xfrm>
          <a:prstGeom prst="rect">
            <a:avLst/>
          </a:prstGeom>
        </p:spPr>
      </p:pic>
      <p:pic>
        <p:nvPicPr>
          <p:cNvPr id="6" name="Graphic 7">
            <a:extLst>
              <a:ext uri="{FF2B5EF4-FFF2-40B4-BE49-F238E27FC236}">
                <a16:creationId xmlns:a16="http://schemas.microsoft.com/office/drawing/2014/main" id="{E440D4EA-A7AC-E862-32E9-BA8275010AEC}"/>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927100" y="6295682"/>
            <a:ext cx="981075" cy="371475"/>
          </a:xfrm>
          <a:prstGeom prst="rect">
            <a:avLst/>
          </a:prstGeom>
        </p:spPr>
      </p:pic>
      <p:sp>
        <p:nvSpPr>
          <p:cNvPr id="8" name="Slide Number Placeholder 5">
            <a:extLst>
              <a:ext uri="{FF2B5EF4-FFF2-40B4-BE49-F238E27FC236}">
                <a16:creationId xmlns:a16="http://schemas.microsoft.com/office/drawing/2014/main" id="{501D270D-BC93-F940-171A-8BE7398B9285}"/>
              </a:ext>
            </a:extLst>
          </p:cNvPr>
          <p:cNvSpPr>
            <a:spLocks noGrp="1"/>
          </p:cNvSpPr>
          <p:nvPr>
            <p:ph type="sldNum" sz="quarter" idx="15"/>
          </p:nvPr>
        </p:nvSpPr>
        <p:spPr>
          <a:xfrm>
            <a:off x="8610600" y="6356350"/>
            <a:ext cx="2743200" cy="365125"/>
          </a:xfrm>
        </p:spPr>
        <p:txBody>
          <a:bodyPr/>
          <a:lstStyle/>
          <a:p>
            <a:fld id="{433D822E-14E5-4FC8-890B-4527FF1CA33F}" type="slidenum">
              <a:rPr lang="lt-LT" smtClean="0"/>
              <a:t>‹#›</a:t>
            </a:fld>
            <a:endParaRPr lang="lt-LT"/>
          </a:p>
        </p:txBody>
      </p:sp>
    </p:spTree>
    <p:extLst>
      <p:ext uri="{BB962C8B-B14F-4D97-AF65-F5344CB8AC3E}">
        <p14:creationId xmlns:p14="http://schemas.microsoft.com/office/powerpoint/2010/main" val="1980005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4_S3">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776647" y="1455822"/>
            <a:ext cx="5082731" cy="4451684"/>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rgbClr val="DDE8F3"/>
          </a:solidFill>
        </p:spPr>
        <p:txBody>
          <a:bodyPr wrap="square" lIns="71323" tIns="35662" rIns="71323" bIns="213970" anchor="b">
            <a:noAutofit/>
          </a:bodyPr>
          <a:lstStyle>
            <a:lvl1pPr marL="0" indent="0" algn="ctr">
              <a:buNone/>
              <a:defRPr sz="1467">
                <a:solidFill>
                  <a:schemeClr val="bg1">
                    <a:lumMod val="65000"/>
                  </a:schemeClr>
                </a:solidFill>
              </a:defRPr>
            </a:lvl1pPr>
          </a:lstStyle>
          <a:p>
            <a:endParaRPr lang="en-US"/>
          </a:p>
        </p:txBody>
      </p:sp>
      <p:sp>
        <p:nvSpPr>
          <p:cNvPr id="2" name="Title 1">
            <a:extLst>
              <a:ext uri="{FF2B5EF4-FFF2-40B4-BE49-F238E27FC236}">
                <a16:creationId xmlns:a16="http://schemas.microsoft.com/office/drawing/2014/main" id="{76DAF0F9-0DD9-170E-6D38-36D6FCD8E8BC}"/>
              </a:ext>
            </a:extLst>
          </p:cNvPr>
          <p:cNvSpPr>
            <a:spLocks noGrp="1"/>
          </p:cNvSpPr>
          <p:nvPr>
            <p:ph type="title"/>
          </p:nvPr>
        </p:nvSpPr>
        <p:spPr>
          <a:xfrm>
            <a:off x="831850" y="190843"/>
            <a:ext cx="10515600" cy="451945"/>
          </a:xfrm>
        </p:spPr>
        <p:txBody>
          <a:bodyPr anchor="t" anchorCtr="0">
            <a:normAutofit/>
          </a:bodyPr>
          <a:lstStyle>
            <a:lvl1pPr>
              <a:defRPr sz="1400">
                <a:solidFill>
                  <a:srgbClr val="192850"/>
                </a:solidFill>
                <a:latin typeface="Fira Sans" panose="020B0503050000020004" pitchFamily="34" charset="0"/>
                <a:ea typeface="Fira Sans" panose="020B0503050000020004" pitchFamily="34" charset="0"/>
              </a:defRPr>
            </a:lvl1pPr>
          </a:lstStyle>
          <a:p>
            <a:r>
              <a:rPr lang="en-US"/>
              <a:t>Click to edit Master title style</a:t>
            </a:r>
            <a:endParaRPr lang="lt-LT"/>
          </a:p>
        </p:txBody>
      </p:sp>
      <p:pic>
        <p:nvPicPr>
          <p:cNvPr id="3" name="Picture 3">
            <a:extLst>
              <a:ext uri="{FF2B5EF4-FFF2-40B4-BE49-F238E27FC236}">
                <a16:creationId xmlns:a16="http://schemas.microsoft.com/office/drawing/2014/main" id="{76773D90-5928-8056-22D0-631653C36A9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427389" y="0"/>
            <a:ext cx="756363" cy="6858000"/>
          </a:xfrm>
          <a:prstGeom prst="rect">
            <a:avLst/>
          </a:prstGeom>
        </p:spPr>
      </p:pic>
      <p:pic>
        <p:nvPicPr>
          <p:cNvPr id="8" name="Graphic 7">
            <a:extLst>
              <a:ext uri="{FF2B5EF4-FFF2-40B4-BE49-F238E27FC236}">
                <a16:creationId xmlns:a16="http://schemas.microsoft.com/office/drawing/2014/main" id="{36399387-2515-FB7E-6FC8-FEF2ECCCDDB5}"/>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927100" y="6295682"/>
            <a:ext cx="981075" cy="371475"/>
          </a:xfrm>
          <a:prstGeom prst="rect">
            <a:avLst/>
          </a:prstGeom>
        </p:spPr>
      </p:pic>
      <p:sp>
        <p:nvSpPr>
          <p:cNvPr id="11" name="Slide Number Placeholder 5">
            <a:extLst>
              <a:ext uri="{FF2B5EF4-FFF2-40B4-BE49-F238E27FC236}">
                <a16:creationId xmlns:a16="http://schemas.microsoft.com/office/drawing/2014/main" id="{406E6C9F-9391-1F4E-B561-848177AC77A1}"/>
              </a:ext>
            </a:extLst>
          </p:cNvPr>
          <p:cNvSpPr>
            <a:spLocks noGrp="1"/>
          </p:cNvSpPr>
          <p:nvPr>
            <p:ph type="sldNum" sz="quarter" idx="18"/>
          </p:nvPr>
        </p:nvSpPr>
        <p:spPr>
          <a:xfrm>
            <a:off x="8610600" y="6356350"/>
            <a:ext cx="2743200" cy="365125"/>
          </a:xfrm>
        </p:spPr>
        <p:txBody>
          <a:bodyPr/>
          <a:lstStyle/>
          <a:p>
            <a:fld id="{433D822E-14E5-4FC8-890B-4527FF1CA33F}" type="slidenum">
              <a:rPr lang="lt-LT" smtClean="0"/>
              <a:t>‹#›</a:t>
            </a:fld>
            <a:endParaRPr lang="lt-LT"/>
          </a:p>
        </p:txBody>
      </p:sp>
    </p:spTree>
    <p:extLst>
      <p:ext uri="{BB962C8B-B14F-4D97-AF65-F5344CB8AC3E}">
        <p14:creationId xmlns:p14="http://schemas.microsoft.com/office/powerpoint/2010/main" val="847747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S3">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914398" y="979834"/>
            <a:ext cx="4491283" cy="259353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rgbClr val="DDE8F3"/>
          </a:solidFill>
        </p:spPr>
        <p:txBody>
          <a:bodyPr wrap="square" lIns="71323" tIns="35662" rIns="71323" bIns="213970" anchor="b">
            <a:noAutofit/>
          </a:bodyPr>
          <a:lstStyle>
            <a:lvl1pPr marL="0" indent="0" algn="ctr">
              <a:buNone/>
              <a:defRPr sz="1467">
                <a:solidFill>
                  <a:schemeClr val="bg1">
                    <a:lumMod val="65000"/>
                  </a:schemeClr>
                </a:solidFill>
              </a:defRPr>
            </a:lvl1pPr>
          </a:lstStyle>
          <a:p>
            <a:endParaRPr lang="en-US" dirty="0"/>
          </a:p>
        </p:txBody>
      </p:sp>
      <p:sp>
        <p:nvSpPr>
          <p:cNvPr id="13" name="Picture Placeholder 12"/>
          <p:cNvSpPr>
            <a:spLocks noGrp="1"/>
          </p:cNvSpPr>
          <p:nvPr>
            <p:ph type="pic" sz="quarter" idx="12"/>
          </p:nvPr>
        </p:nvSpPr>
        <p:spPr>
          <a:xfrm>
            <a:off x="6308255" y="979834"/>
            <a:ext cx="4491283" cy="259353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rgbClr val="DDE8F3"/>
          </a:solidFill>
        </p:spPr>
        <p:txBody>
          <a:bodyPr wrap="square" lIns="71323" tIns="35662" rIns="71323" bIns="213970" anchor="b">
            <a:noAutofit/>
          </a:bodyPr>
          <a:lstStyle>
            <a:lvl1pPr marL="0" indent="0" algn="ctr">
              <a:buNone/>
              <a:defRPr sz="1467">
                <a:solidFill>
                  <a:schemeClr val="bg1">
                    <a:lumMod val="65000"/>
                  </a:schemeClr>
                </a:solidFill>
              </a:defRPr>
            </a:lvl1pPr>
          </a:lstStyle>
          <a:p>
            <a:endParaRPr lang="en-US" dirty="0"/>
          </a:p>
        </p:txBody>
      </p:sp>
      <p:pic>
        <p:nvPicPr>
          <p:cNvPr id="2" name="Picture 3">
            <a:extLst>
              <a:ext uri="{FF2B5EF4-FFF2-40B4-BE49-F238E27FC236}">
                <a16:creationId xmlns:a16="http://schemas.microsoft.com/office/drawing/2014/main" id="{0B113AC8-8123-2163-6E6C-D8E9296822E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427389" y="0"/>
            <a:ext cx="756363" cy="6858000"/>
          </a:xfrm>
          <a:prstGeom prst="rect">
            <a:avLst/>
          </a:prstGeom>
        </p:spPr>
      </p:pic>
      <p:pic>
        <p:nvPicPr>
          <p:cNvPr id="3" name="Graphic 7">
            <a:extLst>
              <a:ext uri="{FF2B5EF4-FFF2-40B4-BE49-F238E27FC236}">
                <a16:creationId xmlns:a16="http://schemas.microsoft.com/office/drawing/2014/main" id="{6DEB958F-6211-78AF-8779-5153513127F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927100" y="6295682"/>
            <a:ext cx="981075" cy="371475"/>
          </a:xfrm>
          <a:prstGeom prst="rect">
            <a:avLst/>
          </a:prstGeom>
        </p:spPr>
      </p:pic>
      <p:sp>
        <p:nvSpPr>
          <p:cNvPr id="4" name="Slide Number Placeholder 5">
            <a:extLst>
              <a:ext uri="{FF2B5EF4-FFF2-40B4-BE49-F238E27FC236}">
                <a16:creationId xmlns:a16="http://schemas.microsoft.com/office/drawing/2014/main" id="{6DA322A0-9B8E-836B-3CD6-C5C13EFA2243}"/>
              </a:ext>
            </a:extLst>
          </p:cNvPr>
          <p:cNvSpPr>
            <a:spLocks noGrp="1"/>
          </p:cNvSpPr>
          <p:nvPr>
            <p:ph type="sldNum" sz="quarter" idx="18"/>
          </p:nvPr>
        </p:nvSpPr>
        <p:spPr>
          <a:xfrm>
            <a:off x="8610600" y="6356350"/>
            <a:ext cx="2743200" cy="365125"/>
          </a:xfrm>
        </p:spPr>
        <p:txBody>
          <a:bodyPr/>
          <a:lstStyle/>
          <a:p>
            <a:fld id="{433D822E-14E5-4FC8-890B-4527FF1CA33F}" type="slidenum">
              <a:rPr lang="lt-LT" smtClean="0"/>
              <a:t>‹#›</a:t>
            </a:fld>
            <a:endParaRPr lang="lt-LT"/>
          </a:p>
        </p:txBody>
      </p:sp>
      <p:sp>
        <p:nvSpPr>
          <p:cNvPr id="5" name="Title 1">
            <a:extLst>
              <a:ext uri="{FF2B5EF4-FFF2-40B4-BE49-F238E27FC236}">
                <a16:creationId xmlns:a16="http://schemas.microsoft.com/office/drawing/2014/main" id="{80A8AEBD-216B-958E-88F6-FCB85E10B204}"/>
              </a:ext>
            </a:extLst>
          </p:cNvPr>
          <p:cNvSpPr>
            <a:spLocks noGrp="1"/>
          </p:cNvSpPr>
          <p:nvPr>
            <p:ph type="title"/>
          </p:nvPr>
        </p:nvSpPr>
        <p:spPr>
          <a:xfrm>
            <a:off x="831850" y="190843"/>
            <a:ext cx="10515600" cy="451945"/>
          </a:xfrm>
        </p:spPr>
        <p:txBody>
          <a:bodyPr anchor="t" anchorCtr="0">
            <a:normAutofit/>
          </a:bodyPr>
          <a:lstStyle>
            <a:lvl1pPr>
              <a:defRPr sz="1400">
                <a:solidFill>
                  <a:srgbClr val="192850"/>
                </a:solidFill>
                <a:latin typeface="Fira Sans" panose="020B0503050000020004" pitchFamily="34" charset="0"/>
                <a:ea typeface="Fira Sans" panose="020B0503050000020004" pitchFamily="34" charset="0"/>
              </a:defRPr>
            </a:lvl1pPr>
          </a:lstStyle>
          <a:p>
            <a:r>
              <a:rPr lang="en-US" dirty="0"/>
              <a:t>Click to edit Master title style</a:t>
            </a:r>
            <a:endParaRPr lang="lt-LT" dirty="0"/>
          </a:p>
        </p:txBody>
      </p:sp>
    </p:spTree>
    <p:extLst>
      <p:ext uri="{BB962C8B-B14F-4D97-AF65-F5344CB8AC3E}">
        <p14:creationId xmlns:p14="http://schemas.microsoft.com/office/powerpoint/2010/main" val="2337452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6C6B57-6C8E-4723-D607-E6F689CAE2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921" t="10454" r="357" b="5108"/>
          <a:stretch/>
        </p:blipFill>
        <p:spPr>
          <a:xfrm>
            <a:off x="0" y="0"/>
            <a:ext cx="10489474" cy="6858000"/>
          </a:xfrm>
          <a:prstGeom prst="rect">
            <a:avLst/>
          </a:prstGeom>
        </p:spPr>
      </p:pic>
      <p:pic>
        <p:nvPicPr>
          <p:cNvPr id="15" name="Picture 14">
            <a:extLst>
              <a:ext uri="{FF2B5EF4-FFF2-40B4-BE49-F238E27FC236}">
                <a16:creationId xmlns:a16="http://schemas.microsoft.com/office/drawing/2014/main" id="{EB84FE2B-7A19-D2C0-1E82-875CAA2210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626" y="-8313"/>
            <a:ext cx="12221251" cy="4737290"/>
          </a:xfrm>
          <a:prstGeom prst="rect">
            <a:avLst/>
          </a:prstGeom>
        </p:spPr>
      </p:pic>
      <p:sp>
        <p:nvSpPr>
          <p:cNvPr id="18" name="Freeform: Shape 17">
            <a:extLst>
              <a:ext uri="{FF2B5EF4-FFF2-40B4-BE49-F238E27FC236}">
                <a16:creationId xmlns:a16="http://schemas.microsoft.com/office/drawing/2014/main" id="{3DF81DB1-04EA-46AE-BF16-458D7BB6CCA6}"/>
              </a:ext>
            </a:extLst>
          </p:cNvPr>
          <p:cNvSpPr/>
          <p:nvPr userDrawn="1"/>
        </p:nvSpPr>
        <p:spPr>
          <a:xfrm rot="2634071">
            <a:off x="6673241" y="-322063"/>
            <a:ext cx="6064139" cy="10800820"/>
          </a:xfrm>
          <a:custGeom>
            <a:avLst/>
            <a:gdLst>
              <a:gd name="connsiteX0" fmla="*/ 0 w 6064139"/>
              <a:gd name="connsiteY0" fmla="*/ 1237679 h 10800820"/>
              <a:gd name="connsiteX1" fmla="*/ 1286085 w 6064139"/>
              <a:gd name="connsiteY1" fmla="*/ 0 h 10800820"/>
              <a:gd name="connsiteX2" fmla="*/ 6064139 w 6064139"/>
              <a:gd name="connsiteY2" fmla="*/ 4964928 h 10800820"/>
              <a:gd name="connsiteX3" fmla="*/ 0 w 6064139"/>
              <a:gd name="connsiteY3" fmla="*/ 10800820 h 10800820"/>
            </a:gdLst>
            <a:ahLst/>
            <a:cxnLst>
              <a:cxn ang="0">
                <a:pos x="connsiteX0" y="connsiteY0"/>
              </a:cxn>
              <a:cxn ang="0">
                <a:pos x="connsiteX1" y="connsiteY1"/>
              </a:cxn>
              <a:cxn ang="0">
                <a:pos x="connsiteX2" y="connsiteY2"/>
              </a:cxn>
              <a:cxn ang="0">
                <a:pos x="connsiteX3" y="connsiteY3"/>
              </a:cxn>
            </a:cxnLst>
            <a:rect l="l" t="t" r="r" b="b"/>
            <a:pathLst>
              <a:path w="6064139" h="10800820">
                <a:moveTo>
                  <a:pt x="0" y="1237679"/>
                </a:moveTo>
                <a:lnTo>
                  <a:pt x="1286085" y="0"/>
                </a:lnTo>
                <a:lnTo>
                  <a:pt x="6064139" y="4964928"/>
                </a:lnTo>
                <a:lnTo>
                  <a:pt x="0" y="108008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lt-LT" dirty="0"/>
          </a:p>
        </p:txBody>
      </p:sp>
      <p:sp>
        <p:nvSpPr>
          <p:cNvPr id="20" name="Text Placeholder 2">
            <a:extLst>
              <a:ext uri="{FF2B5EF4-FFF2-40B4-BE49-F238E27FC236}">
                <a16:creationId xmlns:a16="http://schemas.microsoft.com/office/drawing/2014/main" id="{CED23180-2C96-1490-93D6-6C952EC25715}"/>
              </a:ext>
            </a:extLst>
          </p:cNvPr>
          <p:cNvSpPr>
            <a:spLocks noGrp="1"/>
          </p:cNvSpPr>
          <p:nvPr>
            <p:ph type="body" idx="13"/>
          </p:nvPr>
        </p:nvSpPr>
        <p:spPr>
          <a:xfrm>
            <a:off x="7108654" y="5048072"/>
            <a:ext cx="4578521" cy="1457504"/>
          </a:xfrm>
        </p:spPr>
        <p:txBody>
          <a:bodyPr>
            <a:noAutofit/>
          </a:bodyPr>
          <a:lstStyle>
            <a:lvl1pPr marL="0" indent="0">
              <a:buNone/>
              <a:defRPr sz="3700" b="1">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9" name="Picture 18">
            <a:extLst>
              <a:ext uri="{FF2B5EF4-FFF2-40B4-BE49-F238E27FC236}">
                <a16:creationId xmlns:a16="http://schemas.microsoft.com/office/drawing/2014/main" id="{33D4B75A-78D3-43F5-4BE0-E3D4361631A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36208" y="3977300"/>
            <a:ext cx="1729408" cy="667764"/>
          </a:xfrm>
          <a:prstGeom prst="rect">
            <a:avLst/>
          </a:prstGeom>
        </p:spPr>
      </p:pic>
    </p:spTree>
    <p:extLst>
      <p:ext uri="{BB962C8B-B14F-4D97-AF65-F5344CB8AC3E}">
        <p14:creationId xmlns:p14="http://schemas.microsoft.com/office/powerpoint/2010/main" val="2562751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0ED86-A1BF-0B0C-BE74-C79E1111A5F8}"/>
              </a:ext>
            </a:extLst>
          </p:cNvPr>
          <p:cNvSpPr>
            <a:spLocks noGrp="1"/>
          </p:cNvSpPr>
          <p:nvPr>
            <p:ph type="title"/>
          </p:nvPr>
        </p:nvSpPr>
        <p:spPr>
          <a:xfrm>
            <a:off x="831850" y="190843"/>
            <a:ext cx="10515600" cy="451945"/>
          </a:xfrm>
        </p:spPr>
        <p:txBody>
          <a:bodyPr anchor="t" anchorCtr="0">
            <a:normAutofit/>
          </a:bodyPr>
          <a:lstStyle>
            <a:lvl1pPr>
              <a:defRPr sz="1400">
                <a:solidFill>
                  <a:srgbClr val="192850"/>
                </a:solidFill>
                <a:latin typeface="Fira Sans" panose="020B0503050000020004" pitchFamily="34" charset="0"/>
                <a:ea typeface="Fira Sans" panose="020B0503050000020004" pitchFamily="34" charset="0"/>
              </a:defRPr>
            </a:lvl1pPr>
          </a:lstStyle>
          <a:p>
            <a:r>
              <a:rPr lang="en-US" dirty="0"/>
              <a:t>Click to edit Master title style</a:t>
            </a:r>
            <a:endParaRPr lang="lt-LT" dirty="0"/>
          </a:p>
        </p:txBody>
      </p:sp>
      <p:sp>
        <p:nvSpPr>
          <p:cNvPr id="3" name="Text Placeholder 2">
            <a:extLst>
              <a:ext uri="{FF2B5EF4-FFF2-40B4-BE49-F238E27FC236}">
                <a16:creationId xmlns:a16="http://schemas.microsoft.com/office/drawing/2014/main" id="{3C85658E-4F9D-A46F-54C7-D3D71EBE86E3}"/>
              </a:ext>
            </a:extLst>
          </p:cNvPr>
          <p:cNvSpPr>
            <a:spLocks noGrp="1"/>
          </p:cNvSpPr>
          <p:nvPr>
            <p:ph type="body" idx="1"/>
          </p:nvPr>
        </p:nvSpPr>
        <p:spPr>
          <a:xfrm>
            <a:off x="831850" y="1566251"/>
            <a:ext cx="9423122" cy="1663573"/>
          </a:xfrm>
        </p:spPr>
        <p:txBody>
          <a:bodyPr>
            <a:noAutofit/>
          </a:bodyPr>
          <a:lstStyle>
            <a:lvl1pPr marL="0" indent="0">
              <a:buNone/>
              <a:defRPr sz="6000" b="1">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EB3162C6-D2A0-EA8D-3C1E-A640DBDE0F2C}"/>
              </a:ext>
            </a:extLst>
          </p:cNvPr>
          <p:cNvSpPr>
            <a:spLocks noGrp="1"/>
          </p:cNvSpPr>
          <p:nvPr>
            <p:ph type="ftr" sz="quarter" idx="11"/>
          </p:nvPr>
        </p:nvSpPr>
        <p:spPr>
          <a:xfrm>
            <a:off x="2257425" y="6356350"/>
            <a:ext cx="5895975" cy="365125"/>
          </a:xfrm>
        </p:spPr>
        <p:txBody>
          <a:bodyPr/>
          <a:lstStyle/>
          <a:p>
            <a:endParaRPr lang="lt-LT" dirty="0"/>
          </a:p>
        </p:txBody>
      </p:sp>
      <p:sp>
        <p:nvSpPr>
          <p:cNvPr id="6" name="Slide Number Placeholder 5">
            <a:extLst>
              <a:ext uri="{FF2B5EF4-FFF2-40B4-BE49-F238E27FC236}">
                <a16:creationId xmlns:a16="http://schemas.microsoft.com/office/drawing/2014/main" id="{32A87629-2ABF-C5E3-C2C0-2E3C31425AB4}"/>
              </a:ext>
            </a:extLst>
          </p:cNvPr>
          <p:cNvSpPr>
            <a:spLocks noGrp="1"/>
          </p:cNvSpPr>
          <p:nvPr>
            <p:ph type="sldNum" sz="quarter" idx="12"/>
          </p:nvPr>
        </p:nvSpPr>
        <p:spPr>
          <a:xfrm>
            <a:off x="8610600" y="6356350"/>
            <a:ext cx="2625447" cy="365125"/>
          </a:xfrm>
        </p:spPr>
        <p:txBody>
          <a:bodyPr/>
          <a:lstStyle/>
          <a:p>
            <a:fld id="{433D822E-14E5-4FC8-890B-4527FF1CA33F}" type="slidenum">
              <a:rPr lang="lt-LT" smtClean="0"/>
              <a:t>‹#›</a:t>
            </a:fld>
            <a:endParaRPr lang="lt-LT" dirty="0"/>
          </a:p>
        </p:txBody>
      </p:sp>
      <p:pic>
        <p:nvPicPr>
          <p:cNvPr id="8" name="Graphic 7">
            <a:extLst>
              <a:ext uri="{FF2B5EF4-FFF2-40B4-BE49-F238E27FC236}">
                <a16:creationId xmlns:a16="http://schemas.microsoft.com/office/drawing/2014/main" id="{66D1349C-D00C-CB90-3D30-E0FBCF6C97F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27100" y="6295682"/>
            <a:ext cx="981075" cy="371475"/>
          </a:xfrm>
          <a:prstGeom prst="rect">
            <a:avLst/>
          </a:prstGeom>
        </p:spPr>
      </p:pic>
      <p:sp>
        <p:nvSpPr>
          <p:cNvPr id="9" name="Text Placeholder 2">
            <a:extLst>
              <a:ext uri="{FF2B5EF4-FFF2-40B4-BE49-F238E27FC236}">
                <a16:creationId xmlns:a16="http://schemas.microsoft.com/office/drawing/2014/main" id="{95F1ADC9-4842-314C-F647-DC6C6AD3B37B}"/>
              </a:ext>
            </a:extLst>
          </p:cNvPr>
          <p:cNvSpPr>
            <a:spLocks noGrp="1"/>
          </p:cNvSpPr>
          <p:nvPr>
            <p:ph type="body" idx="13" hasCustomPrompt="1"/>
          </p:nvPr>
        </p:nvSpPr>
        <p:spPr>
          <a:xfrm>
            <a:off x="831850" y="3699151"/>
            <a:ext cx="9423122" cy="526892"/>
          </a:xfrm>
        </p:spPr>
        <p:txBody>
          <a:bodyPr>
            <a:noAutofit/>
          </a:bodyPr>
          <a:lstStyle>
            <a:lvl1pPr marL="0" indent="0">
              <a:buNone/>
              <a:defRPr sz="3700" b="1">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a:t>
            </a:r>
          </a:p>
        </p:txBody>
      </p:sp>
      <p:sp>
        <p:nvSpPr>
          <p:cNvPr id="10" name="Text Placeholder 2">
            <a:extLst>
              <a:ext uri="{FF2B5EF4-FFF2-40B4-BE49-F238E27FC236}">
                <a16:creationId xmlns:a16="http://schemas.microsoft.com/office/drawing/2014/main" id="{BFCA557F-662C-EBC1-B501-A562D2FE8072}"/>
              </a:ext>
            </a:extLst>
          </p:cNvPr>
          <p:cNvSpPr>
            <a:spLocks noGrp="1"/>
          </p:cNvSpPr>
          <p:nvPr>
            <p:ph type="body" idx="14"/>
          </p:nvPr>
        </p:nvSpPr>
        <p:spPr>
          <a:xfrm>
            <a:off x="838200" y="4363489"/>
            <a:ext cx="9423122" cy="526892"/>
          </a:xfrm>
        </p:spPr>
        <p:txBody>
          <a:bodyPr>
            <a:normAutofit/>
          </a:bodyPr>
          <a:lstStyle>
            <a:lvl1pPr marL="0" indent="0">
              <a:buNone/>
              <a:defRPr sz="3000" b="1">
                <a:solidFill>
                  <a:srgbClr val="166AAB"/>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a:t>
            </a:r>
          </a:p>
        </p:txBody>
      </p:sp>
      <p:pic>
        <p:nvPicPr>
          <p:cNvPr id="18" name="Picture 17">
            <a:extLst>
              <a:ext uri="{FF2B5EF4-FFF2-40B4-BE49-F238E27FC236}">
                <a16:creationId xmlns:a16="http://schemas.microsoft.com/office/drawing/2014/main" id="{541DBC2A-E12D-B6AD-ED97-E995029AE2F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254972" y="0"/>
            <a:ext cx="1937028" cy="6858000"/>
          </a:xfrm>
          <a:prstGeom prst="rect">
            <a:avLst/>
          </a:prstGeom>
        </p:spPr>
      </p:pic>
    </p:spTree>
    <p:extLst>
      <p:ext uri="{BB962C8B-B14F-4D97-AF65-F5344CB8AC3E}">
        <p14:creationId xmlns:p14="http://schemas.microsoft.com/office/powerpoint/2010/main" val="4095290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0ED86-A1BF-0B0C-BE74-C79E1111A5F8}"/>
              </a:ext>
            </a:extLst>
          </p:cNvPr>
          <p:cNvSpPr>
            <a:spLocks noGrp="1"/>
          </p:cNvSpPr>
          <p:nvPr>
            <p:ph type="title"/>
          </p:nvPr>
        </p:nvSpPr>
        <p:spPr>
          <a:xfrm>
            <a:off x="831850" y="190843"/>
            <a:ext cx="10515600" cy="451945"/>
          </a:xfrm>
        </p:spPr>
        <p:txBody>
          <a:bodyPr anchor="t" anchorCtr="0">
            <a:normAutofit/>
          </a:bodyPr>
          <a:lstStyle>
            <a:lvl1pPr>
              <a:defRPr sz="1400">
                <a:solidFill>
                  <a:srgbClr val="192850"/>
                </a:solidFill>
                <a:latin typeface="Fira Sans" panose="020B0503050000020004" pitchFamily="34" charset="0"/>
                <a:ea typeface="Fira Sans" panose="020B0503050000020004" pitchFamily="34" charset="0"/>
              </a:defRPr>
            </a:lvl1pPr>
          </a:lstStyle>
          <a:p>
            <a:r>
              <a:rPr lang="en-US" dirty="0"/>
              <a:t>Click to edit Master title style</a:t>
            </a:r>
            <a:endParaRPr lang="lt-LT" dirty="0"/>
          </a:p>
        </p:txBody>
      </p:sp>
      <p:sp>
        <p:nvSpPr>
          <p:cNvPr id="5" name="Footer Placeholder 4">
            <a:extLst>
              <a:ext uri="{FF2B5EF4-FFF2-40B4-BE49-F238E27FC236}">
                <a16:creationId xmlns:a16="http://schemas.microsoft.com/office/drawing/2014/main" id="{EB3162C6-D2A0-EA8D-3C1E-A640DBDE0F2C}"/>
              </a:ext>
            </a:extLst>
          </p:cNvPr>
          <p:cNvSpPr>
            <a:spLocks noGrp="1"/>
          </p:cNvSpPr>
          <p:nvPr>
            <p:ph type="ftr" sz="quarter" idx="11"/>
          </p:nvPr>
        </p:nvSpPr>
        <p:spPr>
          <a:xfrm>
            <a:off x="2257425" y="6356350"/>
            <a:ext cx="5895975" cy="365125"/>
          </a:xfrm>
        </p:spPr>
        <p:txBody>
          <a:bodyPr/>
          <a:lstStyle/>
          <a:p>
            <a:endParaRPr lang="lt-LT" dirty="0"/>
          </a:p>
        </p:txBody>
      </p:sp>
      <p:sp>
        <p:nvSpPr>
          <p:cNvPr id="6" name="Slide Number Placeholder 5">
            <a:extLst>
              <a:ext uri="{FF2B5EF4-FFF2-40B4-BE49-F238E27FC236}">
                <a16:creationId xmlns:a16="http://schemas.microsoft.com/office/drawing/2014/main" id="{32A87629-2ABF-C5E3-C2C0-2E3C31425AB4}"/>
              </a:ext>
            </a:extLst>
          </p:cNvPr>
          <p:cNvSpPr>
            <a:spLocks noGrp="1"/>
          </p:cNvSpPr>
          <p:nvPr>
            <p:ph type="sldNum" sz="quarter" idx="12"/>
          </p:nvPr>
        </p:nvSpPr>
        <p:spPr>
          <a:xfrm>
            <a:off x="8610600" y="6356350"/>
            <a:ext cx="2625447" cy="365125"/>
          </a:xfrm>
        </p:spPr>
        <p:txBody>
          <a:bodyPr/>
          <a:lstStyle/>
          <a:p>
            <a:fld id="{433D822E-14E5-4FC8-890B-4527FF1CA33F}" type="slidenum">
              <a:rPr lang="lt-LT" smtClean="0"/>
              <a:t>‹#›</a:t>
            </a:fld>
            <a:endParaRPr lang="lt-LT" dirty="0"/>
          </a:p>
        </p:txBody>
      </p:sp>
      <p:pic>
        <p:nvPicPr>
          <p:cNvPr id="8" name="Graphic 7">
            <a:extLst>
              <a:ext uri="{FF2B5EF4-FFF2-40B4-BE49-F238E27FC236}">
                <a16:creationId xmlns:a16="http://schemas.microsoft.com/office/drawing/2014/main" id="{66D1349C-D00C-CB90-3D30-E0FBCF6C97F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27100" y="6295682"/>
            <a:ext cx="981075" cy="371475"/>
          </a:xfrm>
          <a:prstGeom prst="rect">
            <a:avLst/>
          </a:prstGeom>
        </p:spPr>
      </p:pic>
      <p:sp>
        <p:nvSpPr>
          <p:cNvPr id="9" name="Text Placeholder 2">
            <a:extLst>
              <a:ext uri="{FF2B5EF4-FFF2-40B4-BE49-F238E27FC236}">
                <a16:creationId xmlns:a16="http://schemas.microsoft.com/office/drawing/2014/main" id="{95F1ADC9-4842-314C-F647-DC6C6AD3B37B}"/>
              </a:ext>
            </a:extLst>
          </p:cNvPr>
          <p:cNvSpPr>
            <a:spLocks noGrp="1"/>
          </p:cNvSpPr>
          <p:nvPr>
            <p:ph type="body" idx="13" hasCustomPrompt="1"/>
          </p:nvPr>
        </p:nvSpPr>
        <p:spPr>
          <a:xfrm>
            <a:off x="831850" y="984526"/>
            <a:ext cx="6730875" cy="526892"/>
          </a:xfrm>
        </p:spPr>
        <p:txBody>
          <a:bodyPr>
            <a:noAutofit/>
          </a:bodyPr>
          <a:lstStyle>
            <a:lvl1pPr marL="0" indent="0">
              <a:buNone/>
              <a:defRPr sz="3700" b="1">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a:t>
            </a:r>
          </a:p>
        </p:txBody>
      </p:sp>
      <p:pic>
        <p:nvPicPr>
          <p:cNvPr id="18" name="Picture 17">
            <a:extLst>
              <a:ext uri="{FF2B5EF4-FFF2-40B4-BE49-F238E27FC236}">
                <a16:creationId xmlns:a16="http://schemas.microsoft.com/office/drawing/2014/main" id="{541DBC2A-E12D-B6AD-ED97-E995029AE2F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254972" y="0"/>
            <a:ext cx="1937028" cy="6858000"/>
          </a:xfrm>
          <a:prstGeom prst="rect">
            <a:avLst/>
          </a:prstGeom>
        </p:spPr>
      </p:pic>
      <p:sp>
        <p:nvSpPr>
          <p:cNvPr id="12" name="Content Placeholder 3">
            <a:extLst>
              <a:ext uri="{FF2B5EF4-FFF2-40B4-BE49-F238E27FC236}">
                <a16:creationId xmlns:a16="http://schemas.microsoft.com/office/drawing/2014/main" id="{248C746E-4F7B-47A2-09C0-E20A5AB4A389}"/>
              </a:ext>
            </a:extLst>
          </p:cNvPr>
          <p:cNvSpPr>
            <a:spLocks noGrp="1"/>
          </p:cNvSpPr>
          <p:nvPr>
            <p:ph sz="half" idx="2"/>
          </p:nvPr>
        </p:nvSpPr>
        <p:spPr>
          <a:xfrm>
            <a:off x="8115315" y="642788"/>
            <a:ext cx="3222610" cy="5534175"/>
          </a:xfrm>
        </p:spPr>
        <p:txBody>
          <a:bodyPr/>
          <a:lstStyle>
            <a:lvl1pPr>
              <a:defRPr>
                <a:solidFill>
                  <a:srgbClr val="192850"/>
                </a:solidFill>
              </a:defRPr>
            </a:lvl1pPr>
            <a:lvl2pPr>
              <a:defRPr>
                <a:solidFill>
                  <a:srgbClr val="192850"/>
                </a:solidFill>
              </a:defRPr>
            </a:lvl2pPr>
            <a:lvl3pPr>
              <a:defRPr>
                <a:solidFill>
                  <a:srgbClr val="192850"/>
                </a:solidFill>
              </a:defRPr>
            </a:lvl3pPr>
            <a:lvl4pPr>
              <a:defRPr>
                <a:solidFill>
                  <a:srgbClr val="192850"/>
                </a:solidFill>
              </a:defRPr>
            </a:lvl4pPr>
            <a:lvl5pPr>
              <a:defRPr>
                <a:solidFill>
                  <a:srgbClr val="1928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25" name="Text Placeholder 2">
            <a:extLst>
              <a:ext uri="{FF2B5EF4-FFF2-40B4-BE49-F238E27FC236}">
                <a16:creationId xmlns:a16="http://schemas.microsoft.com/office/drawing/2014/main" id="{40DD3C4D-A7DB-36DE-AF77-A7E4B480A2F4}"/>
              </a:ext>
            </a:extLst>
          </p:cNvPr>
          <p:cNvSpPr>
            <a:spLocks noGrp="1"/>
          </p:cNvSpPr>
          <p:nvPr>
            <p:ph type="body" idx="16" hasCustomPrompt="1"/>
          </p:nvPr>
        </p:nvSpPr>
        <p:spPr>
          <a:xfrm>
            <a:off x="831850" y="1753261"/>
            <a:ext cx="3244836" cy="358499"/>
          </a:xfrm>
        </p:spPr>
        <p:txBody>
          <a:bodyPr>
            <a:noAutofit/>
          </a:bodyPr>
          <a:lstStyle>
            <a:lvl1pPr marL="0" indent="0">
              <a:buNone/>
              <a:defRPr sz="2000" b="1">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a:t>
            </a:r>
          </a:p>
        </p:txBody>
      </p:sp>
      <p:sp>
        <p:nvSpPr>
          <p:cNvPr id="26" name="Text Placeholder 2">
            <a:extLst>
              <a:ext uri="{FF2B5EF4-FFF2-40B4-BE49-F238E27FC236}">
                <a16:creationId xmlns:a16="http://schemas.microsoft.com/office/drawing/2014/main" id="{9C77349B-0A4C-2C9D-3924-4169C5B0FD6C}"/>
              </a:ext>
            </a:extLst>
          </p:cNvPr>
          <p:cNvSpPr>
            <a:spLocks noGrp="1"/>
          </p:cNvSpPr>
          <p:nvPr>
            <p:ph type="body" idx="17" hasCustomPrompt="1"/>
          </p:nvPr>
        </p:nvSpPr>
        <p:spPr>
          <a:xfrm>
            <a:off x="831850" y="2187960"/>
            <a:ext cx="3244836" cy="1488690"/>
          </a:xfrm>
        </p:spPr>
        <p:txBody>
          <a:bodyPr>
            <a:noAutofit/>
          </a:bodyPr>
          <a:lstStyle>
            <a:lvl1pPr marL="0" indent="0">
              <a:buNone/>
              <a:defRPr sz="2000" b="0">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Sit amet, elita  ut labo consectetur adipiscing elit, sed do eiusmod tempor incididunt ut labore et dolore.</a:t>
            </a:r>
            <a:endParaRPr lang="en-US" dirty="0"/>
          </a:p>
        </p:txBody>
      </p:sp>
      <p:sp>
        <p:nvSpPr>
          <p:cNvPr id="27" name="Text Placeholder 2">
            <a:extLst>
              <a:ext uri="{FF2B5EF4-FFF2-40B4-BE49-F238E27FC236}">
                <a16:creationId xmlns:a16="http://schemas.microsoft.com/office/drawing/2014/main" id="{3D6AE2A6-D63A-C526-FB7E-C59A15B75EF3}"/>
              </a:ext>
            </a:extLst>
          </p:cNvPr>
          <p:cNvSpPr>
            <a:spLocks noGrp="1"/>
          </p:cNvSpPr>
          <p:nvPr>
            <p:ph type="body" idx="18" hasCustomPrompt="1"/>
          </p:nvPr>
        </p:nvSpPr>
        <p:spPr>
          <a:xfrm>
            <a:off x="4317890" y="1753261"/>
            <a:ext cx="3244836" cy="358499"/>
          </a:xfrm>
        </p:spPr>
        <p:txBody>
          <a:bodyPr>
            <a:noAutofit/>
          </a:bodyPr>
          <a:lstStyle>
            <a:lvl1pPr marL="0" indent="0">
              <a:buNone/>
              <a:defRPr sz="2000" b="1">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a:t>
            </a:r>
          </a:p>
        </p:txBody>
      </p:sp>
      <p:sp>
        <p:nvSpPr>
          <p:cNvPr id="28" name="Text Placeholder 2">
            <a:extLst>
              <a:ext uri="{FF2B5EF4-FFF2-40B4-BE49-F238E27FC236}">
                <a16:creationId xmlns:a16="http://schemas.microsoft.com/office/drawing/2014/main" id="{90FD4382-4CDC-A618-2253-586CA5C1FAC6}"/>
              </a:ext>
            </a:extLst>
          </p:cNvPr>
          <p:cNvSpPr>
            <a:spLocks noGrp="1"/>
          </p:cNvSpPr>
          <p:nvPr>
            <p:ph type="body" idx="19" hasCustomPrompt="1"/>
          </p:nvPr>
        </p:nvSpPr>
        <p:spPr>
          <a:xfrm>
            <a:off x="4317890" y="2187960"/>
            <a:ext cx="3244836" cy="1488690"/>
          </a:xfrm>
        </p:spPr>
        <p:txBody>
          <a:bodyPr>
            <a:noAutofit/>
          </a:bodyPr>
          <a:lstStyle>
            <a:lvl1pPr marL="0" indent="0">
              <a:buNone/>
              <a:defRPr sz="2000" b="0">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Sit amet, elita  ut labo consectetur adipiscing elit, sed do eiusmod tempor incididunt ut labore et dolore.</a:t>
            </a:r>
            <a:endParaRPr lang="en-US" dirty="0"/>
          </a:p>
        </p:txBody>
      </p:sp>
      <p:sp>
        <p:nvSpPr>
          <p:cNvPr id="33" name="Text Placeholder 2">
            <a:extLst>
              <a:ext uri="{FF2B5EF4-FFF2-40B4-BE49-F238E27FC236}">
                <a16:creationId xmlns:a16="http://schemas.microsoft.com/office/drawing/2014/main" id="{6FF6C6FC-3546-F24E-2B1D-7512B0667531}"/>
              </a:ext>
            </a:extLst>
          </p:cNvPr>
          <p:cNvSpPr>
            <a:spLocks noGrp="1"/>
          </p:cNvSpPr>
          <p:nvPr>
            <p:ph type="body" idx="20" hasCustomPrompt="1"/>
          </p:nvPr>
        </p:nvSpPr>
        <p:spPr>
          <a:xfrm>
            <a:off x="831850" y="3950085"/>
            <a:ext cx="3244836" cy="358499"/>
          </a:xfrm>
        </p:spPr>
        <p:txBody>
          <a:bodyPr>
            <a:noAutofit/>
          </a:bodyPr>
          <a:lstStyle>
            <a:lvl1pPr marL="0" indent="0">
              <a:buNone/>
              <a:defRPr sz="2000" b="1">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a:t>
            </a:r>
          </a:p>
        </p:txBody>
      </p:sp>
      <p:sp>
        <p:nvSpPr>
          <p:cNvPr id="34" name="Text Placeholder 2">
            <a:extLst>
              <a:ext uri="{FF2B5EF4-FFF2-40B4-BE49-F238E27FC236}">
                <a16:creationId xmlns:a16="http://schemas.microsoft.com/office/drawing/2014/main" id="{3EAB19F6-4337-AB2E-4362-44FDD8397102}"/>
              </a:ext>
            </a:extLst>
          </p:cNvPr>
          <p:cNvSpPr>
            <a:spLocks noGrp="1"/>
          </p:cNvSpPr>
          <p:nvPr>
            <p:ph type="body" idx="21" hasCustomPrompt="1"/>
          </p:nvPr>
        </p:nvSpPr>
        <p:spPr>
          <a:xfrm>
            <a:off x="831850" y="4384784"/>
            <a:ext cx="3244836" cy="1488690"/>
          </a:xfrm>
        </p:spPr>
        <p:txBody>
          <a:bodyPr>
            <a:noAutofit/>
          </a:bodyPr>
          <a:lstStyle>
            <a:lvl1pPr marL="0" indent="0">
              <a:buNone/>
              <a:defRPr sz="2000" b="0">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Sit amet, elita  ut labo consectetur adipiscing elit, sed do eiusmod tempor incididunt ut labore et dolore.</a:t>
            </a:r>
            <a:endParaRPr lang="en-US" dirty="0"/>
          </a:p>
        </p:txBody>
      </p:sp>
      <p:sp>
        <p:nvSpPr>
          <p:cNvPr id="35" name="Text Placeholder 2">
            <a:extLst>
              <a:ext uri="{FF2B5EF4-FFF2-40B4-BE49-F238E27FC236}">
                <a16:creationId xmlns:a16="http://schemas.microsoft.com/office/drawing/2014/main" id="{81966091-64B2-5E72-C08D-C761F90A18F4}"/>
              </a:ext>
            </a:extLst>
          </p:cNvPr>
          <p:cNvSpPr>
            <a:spLocks noGrp="1"/>
          </p:cNvSpPr>
          <p:nvPr>
            <p:ph type="body" idx="22" hasCustomPrompt="1"/>
          </p:nvPr>
        </p:nvSpPr>
        <p:spPr>
          <a:xfrm>
            <a:off x="4317890" y="3950085"/>
            <a:ext cx="3244836" cy="358499"/>
          </a:xfrm>
        </p:spPr>
        <p:txBody>
          <a:bodyPr>
            <a:noAutofit/>
          </a:bodyPr>
          <a:lstStyle>
            <a:lvl1pPr marL="0" indent="0">
              <a:buNone/>
              <a:defRPr sz="2000" b="1">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a:t>
            </a:r>
          </a:p>
        </p:txBody>
      </p:sp>
      <p:sp>
        <p:nvSpPr>
          <p:cNvPr id="36" name="Text Placeholder 2">
            <a:extLst>
              <a:ext uri="{FF2B5EF4-FFF2-40B4-BE49-F238E27FC236}">
                <a16:creationId xmlns:a16="http://schemas.microsoft.com/office/drawing/2014/main" id="{4F80113A-197B-23DC-BB01-7AD4A85DFA26}"/>
              </a:ext>
            </a:extLst>
          </p:cNvPr>
          <p:cNvSpPr>
            <a:spLocks noGrp="1"/>
          </p:cNvSpPr>
          <p:nvPr>
            <p:ph type="body" idx="23" hasCustomPrompt="1"/>
          </p:nvPr>
        </p:nvSpPr>
        <p:spPr>
          <a:xfrm>
            <a:off x="4317890" y="4384784"/>
            <a:ext cx="3244836" cy="1488690"/>
          </a:xfrm>
        </p:spPr>
        <p:txBody>
          <a:bodyPr>
            <a:noAutofit/>
          </a:bodyPr>
          <a:lstStyle>
            <a:lvl1pPr marL="0" indent="0">
              <a:buNone/>
              <a:defRPr sz="2000" b="0">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Sit amet, elita  ut labo consectetur adipiscing elit, sed do eiusmod tempor incididunt ut labore et dolore.</a:t>
            </a:r>
            <a:endParaRPr lang="en-US" dirty="0"/>
          </a:p>
        </p:txBody>
      </p:sp>
    </p:spTree>
    <p:extLst>
      <p:ext uri="{BB962C8B-B14F-4D97-AF65-F5344CB8AC3E}">
        <p14:creationId xmlns:p14="http://schemas.microsoft.com/office/powerpoint/2010/main" val="884023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0ED86-A1BF-0B0C-BE74-C79E1111A5F8}"/>
              </a:ext>
            </a:extLst>
          </p:cNvPr>
          <p:cNvSpPr>
            <a:spLocks noGrp="1"/>
          </p:cNvSpPr>
          <p:nvPr>
            <p:ph type="title"/>
          </p:nvPr>
        </p:nvSpPr>
        <p:spPr>
          <a:xfrm>
            <a:off x="831850" y="190843"/>
            <a:ext cx="10515600" cy="451945"/>
          </a:xfrm>
        </p:spPr>
        <p:txBody>
          <a:bodyPr anchor="t" anchorCtr="0">
            <a:normAutofit/>
          </a:bodyPr>
          <a:lstStyle>
            <a:lvl1pPr>
              <a:defRPr sz="1400">
                <a:solidFill>
                  <a:srgbClr val="192850"/>
                </a:solidFill>
                <a:latin typeface="Fira Sans" panose="020B0503050000020004" pitchFamily="34" charset="0"/>
                <a:ea typeface="Fira Sans" panose="020B0503050000020004" pitchFamily="34" charset="0"/>
              </a:defRPr>
            </a:lvl1pPr>
          </a:lstStyle>
          <a:p>
            <a:r>
              <a:rPr lang="en-US" dirty="0"/>
              <a:t>Click to edit Master title style</a:t>
            </a:r>
            <a:endParaRPr lang="lt-LT" dirty="0"/>
          </a:p>
        </p:txBody>
      </p:sp>
      <p:sp>
        <p:nvSpPr>
          <p:cNvPr id="5" name="Footer Placeholder 4">
            <a:extLst>
              <a:ext uri="{FF2B5EF4-FFF2-40B4-BE49-F238E27FC236}">
                <a16:creationId xmlns:a16="http://schemas.microsoft.com/office/drawing/2014/main" id="{EB3162C6-D2A0-EA8D-3C1E-A640DBDE0F2C}"/>
              </a:ext>
            </a:extLst>
          </p:cNvPr>
          <p:cNvSpPr>
            <a:spLocks noGrp="1"/>
          </p:cNvSpPr>
          <p:nvPr>
            <p:ph type="ftr" sz="quarter" idx="11"/>
          </p:nvPr>
        </p:nvSpPr>
        <p:spPr>
          <a:xfrm>
            <a:off x="2257425" y="6356350"/>
            <a:ext cx="5895975" cy="365125"/>
          </a:xfrm>
        </p:spPr>
        <p:txBody>
          <a:bodyPr/>
          <a:lstStyle/>
          <a:p>
            <a:endParaRPr lang="lt-LT" dirty="0"/>
          </a:p>
        </p:txBody>
      </p:sp>
      <p:sp>
        <p:nvSpPr>
          <p:cNvPr id="6" name="Slide Number Placeholder 5">
            <a:extLst>
              <a:ext uri="{FF2B5EF4-FFF2-40B4-BE49-F238E27FC236}">
                <a16:creationId xmlns:a16="http://schemas.microsoft.com/office/drawing/2014/main" id="{32A87629-2ABF-C5E3-C2C0-2E3C31425AB4}"/>
              </a:ext>
            </a:extLst>
          </p:cNvPr>
          <p:cNvSpPr>
            <a:spLocks noGrp="1"/>
          </p:cNvSpPr>
          <p:nvPr>
            <p:ph type="sldNum" sz="quarter" idx="12"/>
          </p:nvPr>
        </p:nvSpPr>
        <p:spPr>
          <a:xfrm>
            <a:off x="8610600" y="6356350"/>
            <a:ext cx="2625447" cy="365125"/>
          </a:xfrm>
        </p:spPr>
        <p:txBody>
          <a:bodyPr/>
          <a:lstStyle/>
          <a:p>
            <a:fld id="{433D822E-14E5-4FC8-890B-4527FF1CA33F}" type="slidenum">
              <a:rPr lang="lt-LT" smtClean="0"/>
              <a:t>‹#›</a:t>
            </a:fld>
            <a:endParaRPr lang="lt-LT" dirty="0"/>
          </a:p>
        </p:txBody>
      </p:sp>
      <p:pic>
        <p:nvPicPr>
          <p:cNvPr id="8" name="Graphic 7">
            <a:extLst>
              <a:ext uri="{FF2B5EF4-FFF2-40B4-BE49-F238E27FC236}">
                <a16:creationId xmlns:a16="http://schemas.microsoft.com/office/drawing/2014/main" id="{66D1349C-D00C-CB90-3D30-E0FBCF6C97F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27100" y="6295682"/>
            <a:ext cx="981075" cy="371475"/>
          </a:xfrm>
          <a:prstGeom prst="rect">
            <a:avLst/>
          </a:prstGeom>
        </p:spPr>
      </p:pic>
      <p:sp>
        <p:nvSpPr>
          <p:cNvPr id="9" name="Text Placeholder 2">
            <a:extLst>
              <a:ext uri="{FF2B5EF4-FFF2-40B4-BE49-F238E27FC236}">
                <a16:creationId xmlns:a16="http://schemas.microsoft.com/office/drawing/2014/main" id="{95F1ADC9-4842-314C-F647-DC6C6AD3B37B}"/>
              </a:ext>
            </a:extLst>
          </p:cNvPr>
          <p:cNvSpPr>
            <a:spLocks noGrp="1"/>
          </p:cNvSpPr>
          <p:nvPr>
            <p:ph type="body" idx="13" hasCustomPrompt="1"/>
          </p:nvPr>
        </p:nvSpPr>
        <p:spPr>
          <a:xfrm>
            <a:off x="831851" y="984526"/>
            <a:ext cx="3244836" cy="526892"/>
          </a:xfrm>
        </p:spPr>
        <p:txBody>
          <a:bodyPr>
            <a:noAutofit/>
          </a:bodyPr>
          <a:lstStyle>
            <a:lvl1pPr marL="0" indent="0">
              <a:buNone/>
              <a:defRPr sz="3700" b="1">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a:t>
            </a:r>
          </a:p>
        </p:txBody>
      </p:sp>
      <p:pic>
        <p:nvPicPr>
          <p:cNvPr id="18" name="Picture 17">
            <a:extLst>
              <a:ext uri="{FF2B5EF4-FFF2-40B4-BE49-F238E27FC236}">
                <a16:creationId xmlns:a16="http://schemas.microsoft.com/office/drawing/2014/main" id="{541DBC2A-E12D-B6AD-ED97-E995029AE2F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254972" y="0"/>
            <a:ext cx="1937028" cy="6858000"/>
          </a:xfrm>
          <a:prstGeom prst="rect">
            <a:avLst/>
          </a:prstGeom>
        </p:spPr>
      </p:pic>
      <p:sp>
        <p:nvSpPr>
          <p:cNvPr id="12" name="Content Placeholder 3">
            <a:extLst>
              <a:ext uri="{FF2B5EF4-FFF2-40B4-BE49-F238E27FC236}">
                <a16:creationId xmlns:a16="http://schemas.microsoft.com/office/drawing/2014/main" id="{248C746E-4F7B-47A2-09C0-E20A5AB4A389}"/>
              </a:ext>
            </a:extLst>
          </p:cNvPr>
          <p:cNvSpPr>
            <a:spLocks noGrp="1"/>
          </p:cNvSpPr>
          <p:nvPr>
            <p:ph sz="half" idx="2"/>
          </p:nvPr>
        </p:nvSpPr>
        <p:spPr>
          <a:xfrm>
            <a:off x="4619751" y="642788"/>
            <a:ext cx="6718174" cy="5534175"/>
          </a:xfrm>
        </p:spPr>
        <p:txBody>
          <a:bodyPr/>
          <a:lstStyle>
            <a:lvl1pPr>
              <a:defRPr>
                <a:solidFill>
                  <a:srgbClr val="192850"/>
                </a:solidFill>
              </a:defRPr>
            </a:lvl1pPr>
            <a:lvl2pPr>
              <a:defRPr>
                <a:solidFill>
                  <a:srgbClr val="192850"/>
                </a:solidFill>
              </a:defRPr>
            </a:lvl2pPr>
            <a:lvl3pPr>
              <a:defRPr>
                <a:solidFill>
                  <a:srgbClr val="192850"/>
                </a:solidFill>
              </a:defRPr>
            </a:lvl3pPr>
            <a:lvl4pPr>
              <a:defRPr>
                <a:solidFill>
                  <a:srgbClr val="192850"/>
                </a:solidFill>
              </a:defRPr>
            </a:lvl4pPr>
            <a:lvl5pPr>
              <a:defRPr>
                <a:solidFill>
                  <a:srgbClr val="1928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25" name="Text Placeholder 2">
            <a:extLst>
              <a:ext uri="{FF2B5EF4-FFF2-40B4-BE49-F238E27FC236}">
                <a16:creationId xmlns:a16="http://schemas.microsoft.com/office/drawing/2014/main" id="{40DD3C4D-A7DB-36DE-AF77-A7E4B480A2F4}"/>
              </a:ext>
            </a:extLst>
          </p:cNvPr>
          <p:cNvSpPr>
            <a:spLocks noGrp="1"/>
          </p:cNvSpPr>
          <p:nvPr>
            <p:ph type="body" idx="16" hasCustomPrompt="1"/>
          </p:nvPr>
        </p:nvSpPr>
        <p:spPr>
          <a:xfrm>
            <a:off x="831850" y="1753261"/>
            <a:ext cx="3244836" cy="358499"/>
          </a:xfrm>
        </p:spPr>
        <p:txBody>
          <a:bodyPr>
            <a:noAutofit/>
          </a:bodyPr>
          <a:lstStyle>
            <a:lvl1pPr marL="0" indent="0">
              <a:buNone/>
              <a:defRPr sz="2000" b="1">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a:t>
            </a:r>
          </a:p>
        </p:txBody>
      </p:sp>
      <p:sp>
        <p:nvSpPr>
          <p:cNvPr id="26" name="Text Placeholder 2">
            <a:extLst>
              <a:ext uri="{FF2B5EF4-FFF2-40B4-BE49-F238E27FC236}">
                <a16:creationId xmlns:a16="http://schemas.microsoft.com/office/drawing/2014/main" id="{9C77349B-0A4C-2C9D-3924-4169C5B0FD6C}"/>
              </a:ext>
            </a:extLst>
          </p:cNvPr>
          <p:cNvSpPr>
            <a:spLocks noGrp="1"/>
          </p:cNvSpPr>
          <p:nvPr>
            <p:ph type="body" idx="17" hasCustomPrompt="1"/>
          </p:nvPr>
        </p:nvSpPr>
        <p:spPr>
          <a:xfrm>
            <a:off x="831850" y="2187960"/>
            <a:ext cx="3244836" cy="1488690"/>
          </a:xfrm>
        </p:spPr>
        <p:txBody>
          <a:bodyPr>
            <a:noAutofit/>
          </a:bodyPr>
          <a:lstStyle>
            <a:lvl1pPr marL="0" indent="0">
              <a:buNone/>
              <a:defRPr sz="2000" b="0">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Sit amet, elita  ut labo consectetur adipiscing elit, sed do eiusmod tempor incididunt ut labore et dolore.</a:t>
            </a:r>
            <a:endParaRPr lang="en-US" dirty="0"/>
          </a:p>
        </p:txBody>
      </p:sp>
      <p:sp>
        <p:nvSpPr>
          <p:cNvPr id="33" name="Text Placeholder 2">
            <a:extLst>
              <a:ext uri="{FF2B5EF4-FFF2-40B4-BE49-F238E27FC236}">
                <a16:creationId xmlns:a16="http://schemas.microsoft.com/office/drawing/2014/main" id="{6FF6C6FC-3546-F24E-2B1D-7512B0667531}"/>
              </a:ext>
            </a:extLst>
          </p:cNvPr>
          <p:cNvSpPr>
            <a:spLocks noGrp="1"/>
          </p:cNvSpPr>
          <p:nvPr>
            <p:ph type="body" idx="20" hasCustomPrompt="1"/>
          </p:nvPr>
        </p:nvSpPr>
        <p:spPr>
          <a:xfrm>
            <a:off x="831850" y="3950085"/>
            <a:ext cx="3244836" cy="358499"/>
          </a:xfrm>
        </p:spPr>
        <p:txBody>
          <a:bodyPr>
            <a:noAutofit/>
          </a:bodyPr>
          <a:lstStyle>
            <a:lvl1pPr marL="0" indent="0">
              <a:buNone/>
              <a:defRPr sz="2000" b="1">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a:t>
            </a:r>
          </a:p>
        </p:txBody>
      </p:sp>
      <p:sp>
        <p:nvSpPr>
          <p:cNvPr id="34" name="Text Placeholder 2">
            <a:extLst>
              <a:ext uri="{FF2B5EF4-FFF2-40B4-BE49-F238E27FC236}">
                <a16:creationId xmlns:a16="http://schemas.microsoft.com/office/drawing/2014/main" id="{3EAB19F6-4337-AB2E-4362-44FDD8397102}"/>
              </a:ext>
            </a:extLst>
          </p:cNvPr>
          <p:cNvSpPr>
            <a:spLocks noGrp="1"/>
          </p:cNvSpPr>
          <p:nvPr>
            <p:ph type="body" idx="21" hasCustomPrompt="1"/>
          </p:nvPr>
        </p:nvSpPr>
        <p:spPr>
          <a:xfrm>
            <a:off x="831850" y="4384784"/>
            <a:ext cx="3244836" cy="1488690"/>
          </a:xfrm>
        </p:spPr>
        <p:txBody>
          <a:bodyPr>
            <a:noAutofit/>
          </a:bodyPr>
          <a:lstStyle>
            <a:lvl1pPr marL="0" indent="0">
              <a:buNone/>
              <a:defRPr sz="2000" b="0">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Sit amet, elita  ut labo consectetur adipiscing elit, sed do eiusmod tempor incididunt ut labore et dolore.</a:t>
            </a:r>
            <a:endParaRPr lang="en-US" dirty="0"/>
          </a:p>
        </p:txBody>
      </p:sp>
    </p:spTree>
    <p:extLst>
      <p:ext uri="{BB962C8B-B14F-4D97-AF65-F5344CB8AC3E}">
        <p14:creationId xmlns:p14="http://schemas.microsoft.com/office/powerpoint/2010/main" val="1128221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0ED86-A1BF-0B0C-BE74-C79E1111A5F8}"/>
              </a:ext>
            </a:extLst>
          </p:cNvPr>
          <p:cNvSpPr>
            <a:spLocks noGrp="1"/>
          </p:cNvSpPr>
          <p:nvPr>
            <p:ph type="title"/>
          </p:nvPr>
        </p:nvSpPr>
        <p:spPr>
          <a:xfrm>
            <a:off x="831850" y="190843"/>
            <a:ext cx="10515600" cy="451945"/>
          </a:xfrm>
        </p:spPr>
        <p:txBody>
          <a:bodyPr anchor="t" anchorCtr="0">
            <a:normAutofit/>
          </a:bodyPr>
          <a:lstStyle>
            <a:lvl1pPr>
              <a:defRPr sz="1400">
                <a:solidFill>
                  <a:srgbClr val="192850"/>
                </a:solidFill>
                <a:latin typeface="Fira Sans" panose="020B0503050000020004" pitchFamily="34" charset="0"/>
                <a:ea typeface="Fira Sans" panose="020B0503050000020004" pitchFamily="34" charset="0"/>
              </a:defRPr>
            </a:lvl1pPr>
          </a:lstStyle>
          <a:p>
            <a:r>
              <a:rPr lang="en-US" dirty="0"/>
              <a:t>Click to edit Master title style</a:t>
            </a:r>
            <a:endParaRPr lang="lt-LT" dirty="0"/>
          </a:p>
        </p:txBody>
      </p:sp>
      <p:sp>
        <p:nvSpPr>
          <p:cNvPr id="5" name="Footer Placeholder 4">
            <a:extLst>
              <a:ext uri="{FF2B5EF4-FFF2-40B4-BE49-F238E27FC236}">
                <a16:creationId xmlns:a16="http://schemas.microsoft.com/office/drawing/2014/main" id="{EB3162C6-D2A0-EA8D-3C1E-A640DBDE0F2C}"/>
              </a:ext>
            </a:extLst>
          </p:cNvPr>
          <p:cNvSpPr>
            <a:spLocks noGrp="1"/>
          </p:cNvSpPr>
          <p:nvPr>
            <p:ph type="ftr" sz="quarter" idx="11"/>
          </p:nvPr>
        </p:nvSpPr>
        <p:spPr>
          <a:xfrm>
            <a:off x="2257425" y="6356350"/>
            <a:ext cx="5895975" cy="365125"/>
          </a:xfrm>
        </p:spPr>
        <p:txBody>
          <a:bodyPr/>
          <a:lstStyle/>
          <a:p>
            <a:endParaRPr lang="lt-LT" dirty="0"/>
          </a:p>
        </p:txBody>
      </p:sp>
      <p:sp>
        <p:nvSpPr>
          <p:cNvPr id="6" name="Slide Number Placeholder 5">
            <a:extLst>
              <a:ext uri="{FF2B5EF4-FFF2-40B4-BE49-F238E27FC236}">
                <a16:creationId xmlns:a16="http://schemas.microsoft.com/office/drawing/2014/main" id="{32A87629-2ABF-C5E3-C2C0-2E3C31425AB4}"/>
              </a:ext>
            </a:extLst>
          </p:cNvPr>
          <p:cNvSpPr>
            <a:spLocks noGrp="1"/>
          </p:cNvSpPr>
          <p:nvPr>
            <p:ph type="sldNum" sz="quarter" idx="12"/>
          </p:nvPr>
        </p:nvSpPr>
        <p:spPr>
          <a:xfrm>
            <a:off x="8610600" y="6356350"/>
            <a:ext cx="2625447" cy="365125"/>
          </a:xfrm>
        </p:spPr>
        <p:txBody>
          <a:bodyPr/>
          <a:lstStyle/>
          <a:p>
            <a:fld id="{433D822E-14E5-4FC8-890B-4527FF1CA33F}" type="slidenum">
              <a:rPr lang="lt-LT" smtClean="0"/>
              <a:t>‹#›</a:t>
            </a:fld>
            <a:endParaRPr lang="lt-LT" dirty="0"/>
          </a:p>
        </p:txBody>
      </p:sp>
      <p:pic>
        <p:nvPicPr>
          <p:cNvPr id="8" name="Graphic 7">
            <a:extLst>
              <a:ext uri="{FF2B5EF4-FFF2-40B4-BE49-F238E27FC236}">
                <a16:creationId xmlns:a16="http://schemas.microsoft.com/office/drawing/2014/main" id="{66D1349C-D00C-CB90-3D30-E0FBCF6C97F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27100" y="6295682"/>
            <a:ext cx="981075" cy="371475"/>
          </a:xfrm>
          <a:prstGeom prst="rect">
            <a:avLst/>
          </a:prstGeom>
        </p:spPr>
      </p:pic>
      <p:sp>
        <p:nvSpPr>
          <p:cNvPr id="9" name="Text Placeholder 2">
            <a:extLst>
              <a:ext uri="{FF2B5EF4-FFF2-40B4-BE49-F238E27FC236}">
                <a16:creationId xmlns:a16="http://schemas.microsoft.com/office/drawing/2014/main" id="{95F1ADC9-4842-314C-F647-DC6C6AD3B37B}"/>
              </a:ext>
            </a:extLst>
          </p:cNvPr>
          <p:cNvSpPr>
            <a:spLocks noGrp="1"/>
          </p:cNvSpPr>
          <p:nvPr>
            <p:ph type="body" idx="13" hasCustomPrompt="1"/>
          </p:nvPr>
        </p:nvSpPr>
        <p:spPr>
          <a:xfrm>
            <a:off x="831850" y="984526"/>
            <a:ext cx="10515600" cy="526892"/>
          </a:xfrm>
        </p:spPr>
        <p:txBody>
          <a:bodyPr>
            <a:noAutofit/>
          </a:bodyPr>
          <a:lstStyle>
            <a:lvl1pPr marL="0" indent="0">
              <a:buNone/>
              <a:defRPr sz="3700" b="1">
                <a:solidFill>
                  <a:srgbClr val="192850"/>
                </a:solidFill>
                <a:latin typeface="Fira Sans" panose="020B0503050000020004" pitchFamily="34" charset="0"/>
                <a:ea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a:t>
            </a:r>
          </a:p>
        </p:txBody>
      </p:sp>
      <p:sp>
        <p:nvSpPr>
          <p:cNvPr id="12" name="Content Placeholder 3">
            <a:extLst>
              <a:ext uri="{FF2B5EF4-FFF2-40B4-BE49-F238E27FC236}">
                <a16:creationId xmlns:a16="http://schemas.microsoft.com/office/drawing/2014/main" id="{248C746E-4F7B-47A2-09C0-E20A5AB4A389}"/>
              </a:ext>
            </a:extLst>
          </p:cNvPr>
          <p:cNvSpPr>
            <a:spLocks noGrp="1"/>
          </p:cNvSpPr>
          <p:nvPr>
            <p:ph sz="half" idx="2"/>
          </p:nvPr>
        </p:nvSpPr>
        <p:spPr>
          <a:xfrm>
            <a:off x="831850" y="1753261"/>
            <a:ext cx="10506075" cy="4423702"/>
          </a:xfrm>
        </p:spPr>
        <p:txBody>
          <a:bodyPr/>
          <a:lstStyle>
            <a:lvl1pPr>
              <a:defRPr>
                <a:solidFill>
                  <a:srgbClr val="192850"/>
                </a:solidFill>
              </a:defRPr>
            </a:lvl1pPr>
            <a:lvl2pPr>
              <a:defRPr>
                <a:solidFill>
                  <a:srgbClr val="192850"/>
                </a:solidFill>
              </a:defRPr>
            </a:lvl2pPr>
            <a:lvl3pPr>
              <a:defRPr>
                <a:solidFill>
                  <a:srgbClr val="192850"/>
                </a:solidFill>
              </a:defRPr>
            </a:lvl3pPr>
            <a:lvl4pPr>
              <a:defRPr>
                <a:solidFill>
                  <a:srgbClr val="192850"/>
                </a:solidFill>
              </a:defRPr>
            </a:lvl4pPr>
            <a:lvl5pPr>
              <a:defRPr>
                <a:solidFill>
                  <a:srgbClr val="1928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pic>
        <p:nvPicPr>
          <p:cNvPr id="4" name="Picture 3">
            <a:extLst>
              <a:ext uri="{FF2B5EF4-FFF2-40B4-BE49-F238E27FC236}">
                <a16:creationId xmlns:a16="http://schemas.microsoft.com/office/drawing/2014/main" id="{54A9F883-6480-8A7D-EA39-D37F8BD6A38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1435637" y="0"/>
            <a:ext cx="756363" cy="6858000"/>
          </a:xfrm>
          <a:prstGeom prst="rect">
            <a:avLst/>
          </a:prstGeom>
        </p:spPr>
      </p:pic>
    </p:spTree>
    <p:extLst>
      <p:ext uri="{BB962C8B-B14F-4D97-AF65-F5344CB8AC3E}">
        <p14:creationId xmlns:p14="http://schemas.microsoft.com/office/powerpoint/2010/main" val="3932455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F4F78-BF78-05BF-F3F5-A63F111D8ACA}"/>
              </a:ext>
            </a:extLst>
          </p:cNvPr>
          <p:cNvSpPr>
            <a:spLocks noGrp="1"/>
          </p:cNvSpPr>
          <p:nvPr>
            <p:ph type="dt" sz="half" idx="10"/>
          </p:nvPr>
        </p:nvSpPr>
        <p:spPr/>
        <p:txBody>
          <a:bodyPr/>
          <a:lstStyle/>
          <a:p>
            <a:fld id="{7EE175A9-5DAE-4755-8670-5ECB26C36C17}" type="datetime1">
              <a:rPr lang="lt-LT" smtClean="0"/>
              <a:t>2025-11-03</a:t>
            </a:fld>
            <a:endParaRPr lang="lt-LT"/>
          </a:p>
        </p:txBody>
      </p:sp>
      <p:sp>
        <p:nvSpPr>
          <p:cNvPr id="3" name="Footer Placeholder 2">
            <a:extLst>
              <a:ext uri="{FF2B5EF4-FFF2-40B4-BE49-F238E27FC236}">
                <a16:creationId xmlns:a16="http://schemas.microsoft.com/office/drawing/2014/main" id="{090E659F-C309-C446-D951-358D6EA2BFCD}"/>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1F62A1CB-934D-184D-77B9-94CCF3D57B6A}"/>
              </a:ext>
            </a:extLst>
          </p:cNvPr>
          <p:cNvSpPr>
            <a:spLocks noGrp="1"/>
          </p:cNvSpPr>
          <p:nvPr>
            <p:ph type="sldNum" sz="quarter" idx="12"/>
          </p:nvPr>
        </p:nvSpPr>
        <p:spPr/>
        <p:txBody>
          <a:bodyPr/>
          <a:lstStyle/>
          <a:p>
            <a:fld id="{433D822E-14E5-4FC8-890B-4527FF1CA33F}" type="slidenum">
              <a:rPr lang="lt-LT" smtClean="0"/>
              <a:t>‹#›</a:t>
            </a:fld>
            <a:endParaRPr lang="lt-LT"/>
          </a:p>
        </p:txBody>
      </p:sp>
    </p:spTree>
    <p:extLst>
      <p:ext uri="{BB962C8B-B14F-4D97-AF65-F5344CB8AC3E}">
        <p14:creationId xmlns:p14="http://schemas.microsoft.com/office/powerpoint/2010/main" val="833382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7F24-5B7D-1453-F91E-35781C22A348}"/>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44F5A1DE-B815-009C-3650-0D6781D7CF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a:extLst>
              <a:ext uri="{FF2B5EF4-FFF2-40B4-BE49-F238E27FC236}">
                <a16:creationId xmlns:a16="http://schemas.microsoft.com/office/drawing/2014/main" id="{83BF8C74-9B19-BE22-B4B3-3332C6B17CB5}"/>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Date Placeholder 4">
            <a:extLst>
              <a:ext uri="{FF2B5EF4-FFF2-40B4-BE49-F238E27FC236}">
                <a16:creationId xmlns:a16="http://schemas.microsoft.com/office/drawing/2014/main" id="{2D74D4C6-D25D-AE5D-F11C-B841E175008D}"/>
              </a:ext>
            </a:extLst>
          </p:cNvPr>
          <p:cNvSpPr>
            <a:spLocks noGrp="1"/>
          </p:cNvSpPr>
          <p:nvPr>
            <p:ph type="dt" sz="half" idx="10"/>
          </p:nvPr>
        </p:nvSpPr>
        <p:spPr/>
        <p:txBody>
          <a:bodyPr/>
          <a:lstStyle/>
          <a:p>
            <a:fld id="{6B540140-490D-4A5D-B557-D35CD0BED8C2}" type="datetime1">
              <a:rPr lang="lt-LT" smtClean="0"/>
              <a:t>2025-11-03</a:t>
            </a:fld>
            <a:endParaRPr lang="lt-LT"/>
          </a:p>
        </p:txBody>
      </p:sp>
      <p:sp>
        <p:nvSpPr>
          <p:cNvPr id="6" name="Footer Placeholder 5">
            <a:extLst>
              <a:ext uri="{FF2B5EF4-FFF2-40B4-BE49-F238E27FC236}">
                <a16:creationId xmlns:a16="http://schemas.microsoft.com/office/drawing/2014/main" id="{C02B8294-3716-C9AB-524B-A307C2445028}"/>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2E512EFD-0F71-42B0-85CF-3C7FF303F85A}"/>
              </a:ext>
            </a:extLst>
          </p:cNvPr>
          <p:cNvSpPr>
            <a:spLocks noGrp="1"/>
          </p:cNvSpPr>
          <p:nvPr>
            <p:ph type="sldNum" sz="quarter" idx="12"/>
          </p:nvPr>
        </p:nvSpPr>
        <p:spPr/>
        <p:txBody>
          <a:bodyPr/>
          <a:lstStyle/>
          <a:p>
            <a:fld id="{433D822E-14E5-4FC8-890B-4527FF1CA33F}" type="slidenum">
              <a:rPr lang="lt-LT" smtClean="0"/>
              <a:t>‹#›</a:t>
            </a:fld>
            <a:endParaRPr lang="lt-LT"/>
          </a:p>
        </p:txBody>
      </p:sp>
    </p:spTree>
    <p:extLst>
      <p:ext uri="{BB962C8B-B14F-4D97-AF65-F5344CB8AC3E}">
        <p14:creationId xmlns:p14="http://schemas.microsoft.com/office/powerpoint/2010/main" val="3801370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BD97-5F5A-B3C8-5CA0-1D8B58412A05}"/>
              </a:ext>
            </a:extLst>
          </p:cNvPr>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a:extLst>
              <a:ext uri="{FF2B5EF4-FFF2-40B4-BE49-F238E27FC236}">
                <a16:creationId xmlns:a16="http://schemas.microsoft.com/office/drawing/2014/main" id="{3B5E861A-DBE3-6D99-124E-6C00B667C1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0D3813-2F4E-0CAF-3F51-CA6179BA71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id="{F32AAD08-F16B-4F7E-479A-8814D746E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ECB78-696C-3822-B93C-08DB45B69F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a:extLst>
              <a:ext uri="{FF2B5EF4-FFF2-40B4-BE49-F238E27FC236}">
                <a16:creationId xmlns:a16="http://schemas.microsoft.com/office/drawing/2014/main" id="{9AFD2DD8-1BB4-3A36-B3B7-4B61AB79FB3F}"/>
              </a:ext>
            </a:extLst>
          </p:cNvPr>
          <p:cNvSpPr>
            <a:spLocks noGrp="1"/>
          </p:cNvSpPr>
          <p:nvPr>
            <p:ph type="dt" sz="half" idx="10"/>
          </p:nvPr>
        </p:nvSpPr>
        <p:spPr/>
        <p:txBody>
          <a:bodyPr/>
          <a:lstStyle/>
          <a:p>
            <a:fld id="{0595F7CB-A25A-4F7F-B263-29DF956EBF12}" type="datetime1">
              <a:rPr lang="lt-LT" smtClean="0"/>
              <a:t>2025-11-03</a:t>
            </a:fld>
            <a:endParaRPr lang="lt-LT"/>
          </a:p>
        </p:txBody>
      </p:sp>
      <p:sp>
        <p:nvSpPr>
          <p:cNvPr id="8" name="Footer Placeholder 7">
            <a:extLst>
              <a:ext uri="{FF2B5EF4-FFF2-40B4-BE49-F238E27FC236}">
                <a16:creationId xmlns:a16="http://schemas.microsoft.com/office/drawing/2014/main" id="{BD973AD4-9EBC-1FDA-33AB-8250CECE56D8}"/>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64A7293B-BEDD-5DF7-34F7-1C034AADCC8B}"/>
              </a:ext>
            </a:extLst>
          </p:cNvPr>
          <p:cNvSpPr>
            <a:spLocks noGrp="1"/>
          </p:cNvSpPr>
          <p:nvPr>
            <p:ph type="sldNum" sz="quarter" idx="12"/>
          </p:nvPr>
        </p:nvSpPr>
        <p:spPr/>
        <p:txBody>
          <a:bodyPr/>
          <a:lstStyle/>
          <a:p>
            <a:fld id="{433D822E-14E5-4FC8-890B-4527FF1CA33F}" type="slidenum">
              <a:rPr lang="lt-LT" smtClean="0"/>
              <a:t>‹#›</a:t>
            </a:fld>
            <a:endParaRPr lang="lt-LT"/>
          </a:p>
        </p:txBody>
      </p:sp>
    </p:spTree>
    <p:extLst>
      <p:ext uri="{BB962C8B-B14F-4D97-AF65-F5344CB8AC3E}">
        <p14:creationId xmlns:p14="http://schemas.microsoft.com/office/powerpoint/2010/main" val="714220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E60DEE-A5E2-3A6C-B6B9-7EF7111605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082FD7D7-5C6A-B048-252C-FEF4E342D1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15DADB0E-E9FB-85F4-FAE2-695CA4245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7133-069A-4DBC-B511-C565C0B22B35}" type="datetime1">
              <a:rPr lang="lt-LT" smtClean="0"/>
              <a:t>2025-11-03</a:t>
            </a:fld>
            <a:endParaRPr lang="lt-LT"/>
          </a:p>
        </p:txBody>
      </p:sp>
      <p:sp>
        <p:nvSpPr>
          <p:cNvPr id="5" name="Footer Placeholder 4">
            <a:extLst>
              <a:ext uri="{FF2B5EF4-FFF2-40B4-BE49-F238E27FC236}">
                <a16:creationId xmlns:a16="http://schemas.microsoft.com/office/drawing/2014/main" id="{997FA627-F5C8-B087-5E05-CE90D364A3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8DB00EE8-0581-46E8-B469-1666E7756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D822E-14E5-4FC8-890B-4527FF1CA33F}" type="slidenum">
              <a:rPr lang="lt-LT" smtClean="0"/>
              <a:t>‹#›</a:t>
            </a:fld>
            <a:endParaRPr lang="lt-LT"/>
          </a:p>
        </p:txBody>
      </p:sp>
    </p:spTree>
    <p:extLst>
      <p:ext uri="{BB962C8B-B14F-4D97-AF65-F5344CB8AC3E}">
        <p14:creationId xmlns:p14="http://schemas.microsoft.com/office/powerpoint/2010/main" val="1681598563"/>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51" r:id="rId3"/>
    <p:sldLayoutId id="2147483663" r:id="rId4"/>
    <p:sldLayoutId id="2147483664" r:id="rId5"/>
    <p:sldLayoutId id="2147483665" r:id="rId6"/>
    <p:sldLayoutId id="2147483655" r:id="rId7"/>
    <p:sldLayoutId id="2147483652" r:id="rId8"/>
    <p:sldLayoutId id="2147483653" r:id="rId9"/>
    <p:sldLayoutId id="2147483654" r:id="rId10"/>
    <p:sldLayoutId id="2147483656" r:id="rId11"/>
    <p:sldLayoutId id="2147483657" r:id="rId12"/>
    <p:sldLayoutId id="2147483658" r:id="rId13"/>
    <p:sldLayoutId id="2147483659" r:id="rId14"/>
    <p:sldLayoutId id="2147483666" r:id="rId15"/>
    <p:sldLayoutId id="2147483667" r:id="rId16"/>
    <p:sldLayoutId id="214748366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chart" Target="../charts/chart10.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2007A0-7FEB-A076-144F-4295C47A766E}"/>
              </a:ext>
            </a:extLst>
          </p:cNvPr>
          <p:cNvSpPr>
            <a:spLocks noGrp="1"/>
          </p:cNvSpPr>
          <p:nvPr>
            <p:ph type="body" idx="13"/>
          </p:nvPr>
        </p:nvSpPr>
        <p:spPr/>
        <p:txBody>
          <a:bodyPr/>
          <a:lstStyle/>
          <a:p>
            <a:r>
              <a:rPr lang="lt-LT" dirty="0"/>
              <a:t>Lietuvos nacionalinio radijo ir televizijos veikla</a:t>
            </a:r>
            <a:endParaRPr lang="lt-LT" dirty="0">
              <a:solidFill>
                <a:srgbClr val="192850"/>
              </a:solidFill>
            </a:endParaRPr>
          </a:p>
        </p:txBody>
      </p:sp>
      <p:sp>
        <p:nvSpPr>
          <p:cNvPr id="3" name="Text Placeholder 2">
            <a:extLst>
              <a:ext uri="{FF2B5EF4-FFF2-40B4-BE49-F238E27FC236}">
                <a16:creationId xmlns:a16="http://schemas.microsoft.com/office/drawing/2014/main" id="{FA3F5667-D71E-2B0E-5789-9E30625D6EAD}"/>
              </a:ext>
            </a:extLst>
          </p:cNvPr>
          <p:cNvSpPr>
            <a:spLocks noGrp="1"/>
          </p:cNvSpPr>
          <p:nvPr>
            <p:ph type="body" idx="14"/>
          </p:nvPr>
        </p:nvSpPr>
        <p:spPr/>
        <p:txBody>
          <a:bodyPr/>
          <a:lstStyle/>
          <a:p>
            <a:r>
              <a:rPr lang="lt-LT" dirty="0">
                <a:solidFill>
                  <a:srgbClr val="192850"/>
                </a:solidFill>
              </a:rPr>
              <a:t>AUDITO </a:t>
            </a:r>
            <a:r>
              <a:rPr lang="lt-LT" dirty="0"/>
              <a:t>REZULTATAI</a:t>
            </a:r>
            <a:endParaRPr lang="lt-LT" dirty="0">
              <a:solidFill>
                <a:srgbClr val="192850"/>
              </a:solidFill>
            </a:endParaRPr>
          </a:p>
        </p:txBody>
      </p:sp>
      <p:sp>
        <p:nvSpPr>
          <p:cNvPr id="4" name="Text Placeholder 3">
            <a:extLst>
              <a:ext uri="{FF2B5EF4-FFF2-40B4-BE49-F238E27FC236}">
                <a16:creationId xmlns:a16="http://schemas.microsoft.com/office/drawing/2014/main" id="{AAAA4118-5016-2B78-0192-95544FD34814}"/>
              </a:ext>
            </a:extLst>
          </p:cNvPr>
          <p:cNvSpPr>
            <a:spLocks noGrp="1"/>
          </p:cNvSpPr>
          <p:nvPr>
            <p:ph type="body" idx="15"/>
          </p:nvPr>
        </p:nvSpPr>
        <p:spPr/>
        <p:txBody>
          <a:bodyPr/>
          <a:lstStyle/>
          <a:p>
            <a:r>
              <a:rPr lang="es-ES" dirty="0"/>
              <a:t>202</a:t>
            </a:r>
            <a:r>
              <a:rPr lang="lt-LT" dirty="0"/>
              <a:t>5</a:t>
            </a:r>
            <a:r>
              <a:rPr lang="es-ES" dirty="0"/>
              <a:t> m. </a:t>
            </a:r>
            <a:r>
              <a:rPr lang="lt-LT" dirty="0"/>
              <a:t>lapkričio</a:t>
            </a:r>
            <a:r>
              <a:rPr lang="es-ES" dirty="0"/>
              <a:t> </a:t>
            </a:r>
            <a:r>
              <a:rPr lang="lt-LT" dirty="0"/>
              <a:t>3</a:t>
            </a:r>
            <a:r>
              <a:rPr lang="es-ES" dirty="0"/>
              <a:t> d.</a:t>
            </a:r>
            <a:endParaRPr lang="lt-LT" dirty="0"/>
          </a:p>
        </p:txBody>
      </p:sp>
    </p:spTree>
    <p:extLst>
      <p:ext uri="{BB962C8B-B14F-4D97-AF65-F5344CB8AC3E}">
        <p14:creationId xmlns:p14="http://schemas.microsoft.com/office/powerpoint/2010/main" val="2844329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kaidrės numerio vietos rezervavimo ženklas 3">
            <a:extLst>
              <a:ext uri="{FF2B5EF4-FFF2-40B4-BE49-F238E27FC236}">
                <a16:creationId xmlns:a16="http://schemas.microsoft.com/office/drawing/2014/main" id="{33329292-F08D-2038-6D74-5F4C41E75C4F}"/>
              </a:ext>
            </a:extLst>
          </p:cNvPr>
          <p:cNvSpPr>
            <a:spLocks noGrp="1"/>
          </p:cNvSpPr>
          <p:nvPr>
            <p:ph type="sldNum" sz="quarter" idx="18"/>
          </p:nvPr>
        </p:nvSpPr>
        <p:spPr/>
        <p:txBody>
          <a:bodyPr/>
          <a:lstStyle/>
          <a:p>
            <a:fld id="{433D822E-14E5-4FC8-890B-4527FF1CA33F}" type="slidenum">
              <a:rPr lang="lt-LT" smtClean="0"/>
              <a:t>10</a:t>
            </a:fld>
            <a:endParaRPr lang="lt-LT"/>
          </a:p>
        </p:txBody>
      </p:sp>
      <p:sp>
        <p:nvSpPr>
          <p:cNvPr id="8" name="Inhaltsplatzhalter 4">
            <a:extLst>
              <a:ext uri="{FF2B5EF4-FFF2-40B4-BE49-F238E27FC236}">
                <a16:creationId xmlns:a16="http://schemas.microsoft.com/office/drawing/2014/main" id="{ADAA24E9-5645-471B-8447-BD2498E603D2}"/>
              </a:ext>
            </a:extLst>
          </p:cNvPr>
          <p:cNvSpPr txBox="1">
            <a:spLocks/>
          </p:cNvSpPr>
          <p:nvPr/>
        </p:nvSpPr>
        <p:spPr>
          <a:xfrm>
            <a:off x="6131767" y="1377300"/>
            <a:ext cx="4720964" cy="30777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48"/>
              </a:spcAft>
              <a:buNone/>
            </a:pPr>
            <a:r>
              <a:rPr lang="lt-LT" sz="2000" b="1" dirty="0">
                <a:solidFill>
                  <a:srgbClr val="192850"/>
                </a:solidFill>
                <a:latin typeface="Fira Sans" panose="020B0503050000020004" pitchFamily="34" charset="0"/>
                <a:ea typeface="Fira Sans" panose="020B0503050000020004" pitchFamily="34" charset="0"/>
              </a:rPr>
              <a:t>Reglamentavimo trūkumai</a:t>
            </a:r>
            <a:endParaRPr lang="en-US" sz="2000" dirty="0">
              <a:solidFill>
                <a:srgbClr val="192850"/>
              </a:solidFill>
              <a:latin typeface="Fira Sans" panose="020B0503050000020004" pitchFamily="34" charset="0"/>
              <a:ea typeface="Fira Sans" panose="020B0503050000020004" pitchFamily="34" charset="0"/>
            </a:endParaRPr>
          </a:p>
        </p:txBody>
      </p:sp>
      <p:sp>
        <p:nvSpPr>
          <p:cNvPr id="11" name="Inhaltsplatzhalter 4">
            <a:extLst>
              <a:ext uri="{FF2B5EF4-FFF2-40B4-BE49-F238E27FC236}">
                <a16:creationId xmlns:a16="http://schemas.microsoft.com/office/drawing/2014/main" id="{6D806DF4-EF1A-ACD9-CA99-F92A2DD29156}"/>
              </a:ext>
            </a:extLst>
          </p:cNvPr>
          <p:cNvSpPr txBox="1">
            <a:spLocks/>
          </p:cNvSpPr>
          <p:nvPr/>
        </p:nvSpPr>
        <p:spPr>
          <a:xfrm>
            <a:off x="514126" y="1376817"/>
            <a:ext cx="4712670" cy="30777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48"/>
              </a:spcAft>
              <a:buNone/>
            </a:pPr>
            <a:r>
              <a:rPr lang="lt-LT" sz="2000" b="1" dirty="0">
                <a:solidFill>
                  <a:srgbClr val="192850"/>
                </a:solidFill>
                <a:latin typeface="Fira Sans" panose="020B0503050000020004" pitchFamily="34" charset="0"/>
                <a:ea typeface="Fira Sans" panose="020B0503050000020004" pitchFamily="34" charset="0"/>
              </a:rPr>
              <a:t>Vidaus kontrolės trūkumai</a:t>
            </a:r>
            <a:endParaRPr lang="en-US" sz="2000" dirty="0">
              <a:solidFill>
                <a:srgbClr val="192850"/>
              </a:solidFill>
              <a:latin typeface="Fira Sans" panose="020B0503050000020004" pitchFamily="34" charset="0"/>
              <a:ea typeface="Fira Sans" panose="020B0503050000020004" pitchFamily="34" charset="0"/>
            </a:endParaRPr>
          </a:p>
        </p:txBody>
      </p:sp>
      <p:grpSp>
        <p:nvGrpSpPr>
          <p:cNvPr id="31" name="Group 47">
            <a:extLst>
              <a:ext uri="{FF2B5EF4-FFF2-40B4-BE49-F238E27FC236}">
                <a16:creationId xmlns:a16="http://schemas.microsoft.com/office/drawing/2014/main" id="{E93F8219-E204-0791-C4DB-6EF067C01EC7}"/>
              </a:ext>
            </a:extLst>
          </p:cNvPr>
          <p:cNvGrpSpPr/>
          <p:nvPr/>
        </p:nvGrpSpPr>
        <p:grpSpPr>
          <a:xfrm>
            <a:off x="6134770" y="5480700"/>
            <a:ext cx="576000" cy="576000"/>
            <a:chOff x="9025340" y="3017382"/>
            <a:chExt cx="529326" cy="529324"/>
          </a:xfrm>
        </p:grpSpPr>
        <p:sp>
          <p:nvSpPr>
            <p:cNvPr id="32" name="Oval 35">
              <a:extLst>
                <a:ext uri="{FF2B5EF4-FFF2-40B4-BE49-F238E27FC236}">
                  <a16:creationId xmlns:a16="http://schemas.microsoft.com/office/drawing/2014/main" id="{833DC3BB-6663-E429-5704-C9D294AA293E}"/>
                </a:ext>
              </a:extLst>
            </p:cNvPr>
            <p:cNvSpPr/>
            <p:nvPr/>
          </p:nvSpPr>
          <p:spPr>
            <a:xfrm>
              <a:off x="9025340" y="3017382"/>
              <a:ext cx="529326" cy="529324"/>
            </a:xfrm>
            <a:prstGeom prst="ellipse">
              <a:avLst/>
            </a:prstGeom>
            <a:solidFill>
              <a:srgbClr val="B9CDA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dirty="0">
                <a:latin typeface="Fira Sans" panose="020B0503050000020004" pitchFamily="34" charset="0"/>
                <a:ea typeface="Fira Sans" panose="020B0503050000020004" pitchFamily="34" charset="0"/>
              </a:endParaRPr>
            </a:p>
          </p:txBody>
        </p:sp>
        <p:grpSp>
          <p:nvGrpSpPr>
            <p:cNvPr id="33" name="Group 36">
              <a:extLst>
                <a:ext uri="{FF2B5EF4-FFF2-40B4-BE49-F238E27FC236}">
                  <a16:creationId xmlns:a16="http://schemas.microsoft.com/office/drawing/2014/main" id="{ED64A741-26F9-7D30-7DC1-8F84ED78F2FE}"/>
                </a:ext>
              </a:extLst>
            </p:cNvPr>
            <p:cNvGrpSpPr/>
            <p:nvPr/>
          </p:nvGrpSpPr>
          <p:grpSpPr>
            <a:xfrm>
              <a:off x="9175123" y="3149457"/>
              <a:ext cx="227294" cy="265174"/>
              <a:chOff x="10063163" y="1916113"/>
              <a:chExt cx="476250" cy="555625"/>
            </a:xfrm>
            <a:solidFill>
              <a:schemeClr val="bg1"/>
            </a:solidFill>
          </p:grpSpPr>
          <p:sp>
            <p:nvSpPr>
              <p:cNvPr id="34" name="Freeform 14">
                <a:extLst>
                  <a:ext uri="{FF2B5EF4-FFF2-40B4-BE49-F238E27FC236}">
                    <a16:creationId xmlns:a16="http://schemas.microsoft.com/office/drawing/2014/main" id="{828B3A7F-E2F3-DFBE-8296-9E3117AE261C}"/>
                  </a:ext>
                </a:extLst>
              </p:cNvPr>
              <p:cNvSpPr>
                <a:spLocks noEditPoints="1"/>
              </p:cNvSpPr>
              <p:nvPr/>
            </p:nvSpPr>
            <p:spPr bwMode="auto">
              <a:xfrm>
                <a:off x="10063163" y="1916113"/>
                <a:ext cx="476250" cy="555625"/>
              </a:xfrm>
              <a:custGeom>
                <a:avLst/>
                <a:gdLst>
                  <a:gd name="T0" fmla="*/ 670 w 2997"/>
                  <a:gd name="T1" fmla="*/ 3206 h 3500"/>
                  <a:gd name="T2" fmla="*/ 2327 w 2997"/>
                  <a:gd name="T3" fmla="*/ 3186 h 3500"/>
                  <a:gd name="T4" fmla="*/ 1060 w 2997"/>
                  <a:gd name="T5" fmla="*/ 2694 h 3500"/>
                  <a:gd name="T6" fmla="*/ 1546 w 2997"/>
                  <a:gd name="T7" fmla="*/ 2186 h 3500"/>
                  <a:gd name="T8" fmla="*/ 1389 w 2997"/>
                  <a:gd name="T9" fmla="*/ 2326 h 3500"/>
                  <a:gd name="T10" fmla="*/ 1733 w 2997"/>
                  <a:gd name="T11" fmla="*/ 2532 h 3500"/>
                  <a:gd name="T12" fmla="*/ 1597 w 2997"/>
                  <a:gd name="T13" fmla="*/ 2237 h 3500"/>
                  <a:gd name="T14" fmla="*/ 2477 w 2997"/>
                  <a:gd name="T15" fmla="*/ 903 h 3500"/>
                  <a:gd name="T16" fmla="*/ 2578 w 2997"/>
                  <a:gd name="T17" fmla="*/ 1066 h 3500"/>
                  <a:gd name="T18" fmla="*/ 2798 w 2997"/>
                  <a:gd name="T19" fmla="*/ 665 h 3500"/>
                  <a:gd name="T20" fmla="*/ 2813 w 2997"/>
                  <a:gd name="T21" fmla="*/ 442 h 3500"/>
                  <a:gd name="T22" fmla="*/ 253 w 2997"/>
                  <a:gd name="T23" fmla="*/ 410 h 3500"/>
                  <a:gd name="T24" fmla="*/ 165 w 2997"/>
                  <a:gd name="T25" fmla="*/ 476 h 3500"/>
                  <a:gd name="T26" fmla="*/ 254 w 2997"/>
                  <a:gd name="T27" fmla="*/ 808 h 3500"/>
                  <a:gd name="T28" fmla="*/ 525 w 2997"/>
                  <a:gd name="T29" fmla="*/ 1176 h 3500"/>
                  <a:gd name="T30" fmla="*/ 500 w 2997"/>
                  <a:gd name="T31" fmla="*/ 676 h 3500"/>
                  <a:gd name="T32" fmla="*/ 663 w 2997"/>
                  <a:gd name="T33" fmla="*/ 164 h 3500"/>
                  <a:gd name="T34" fmla="*/ 680 w 2997"/>
                  <a:gd name="T35" fmla="*/ 879 h 3500"/>
                  <a:gd name="T36" fmla="*/ 835 w 2997"/>
                  <a:gd name="T37" fmla="*/ 1451 h 3500"/>
                  <a:gd name="T38" fmla="*/ 1108 w 2997"/>
                  <a:gd name="T39" fmla="*/ 1855 h 3500"/>
                  <a:gd name="T40" fmla="*/ 1440 w 2997"/>
                  <a:gd name="T41" fmla="*/ 2023 h 3500"/>
                  <a:gd name="T42" fmla="*/ 1784 w 2997"/>
                  <a:gd name="T43" fmla="*/ 1938 h 3500"/>
                  <a:gd name="T44" fmla="*/ 2079 w 2997"/>
                  <a:gd name="T45" fmla="*/ 1612 h 3500"/>
                  <a:gd name="T46" fmla="*/ 2282 w 2997"/>
                  <a:gd name="T47" fmla="*/ 1082 h 3500"/>
                  <a:gd name="T48" fmla="*/ 2337 w 2997"/>
                  <a:gd name="T49" fmla="*/ 172 h 3500"/>
                  <a:gd name="T50" fmla="*/ 669 w 2997"/>
                  <a:gd name="T51" fmla="*/ 0 h 3500"/>
                  <a:gd name="T52" fmla="*/ 2459 w 2997"/>
                  <a:gd name="T53" fmla="*/ 62 h 3500"/>
                  <a:gd name="T54" fmla="*/ 2743 w 2997"/>
                  <a:gd name="T55" fmla="*/ 248 h 3500"/>
                  <a:gd name="T56" fmla="*/ 2937 w 2997"/>
                  <a:gd name="T57" fmla="*/ 337 h 3500"/>
                  <a:gd name="T58" fmla="*/ 2994 w 2997"/>
                  <a:gd name="T59" fmla="*/ 540 h 3500"/>
                  <a:gd name="T60" fmla="*/ 2815 w 2997"/>
                  <a:gd name="T61" fmla="*/ 1014 h 3500"/>
                  <a:gd name="T62" fmla="*/ 2473 w 2997"/>
                  <a:gd name="T63" fmla="*/ 1384 h 3500"/>
                  <a:gd name="T64" fmla="*/ 2175 w 2997"/>
                  <a:gd name="T65" fmla="*/ 1765 h 3500"/>
                  <a:gd name="T66" fmla="*/ 1872 w 2997"/>
                  <a:gd name="T67" fmla="*/ 2073 h 3500"/>
                  <a:gd name="T68" fmla="*/ 1781 w 2997"/>
                  <a:gd name="T69" fmla="*/ 2310 h 3500"/>
                  <a:gd name="T70" fmla="*/ 1956 w 2997"/>
                  <a:gd name="T71" fmla="*/ 2502 h 3500"/>
                  <a:gd name="T72" fmla="*/ 2094 w 2997"/>
                  <a:gd name="T73" fmla="*/ 2571 h 3500"/>
                  <a:gd name="T74" fmla="*/ 2333 w 2997"/>
                  <a:gd name="T75" fmla="*/ 2996 h 3500"/>
                  <a:gd name="T76" fmla="*/ 2487 w 2997"/>
                  <a:gd name="T77" fmla="*/ 3150 h 3500"/>
                  <a:gd name="T78" fmla="*/ 2475 w 2997"/>
                  <a:gd name="T79" fmla="*/ 3477 h 3500"/>
                  <a:gd name="T80" fmla="*/ 546 w 2997"/>
                  <a:gd name="T81" fmla="*/ 3489 h 3500"/>
                  <a:gd name="T82" fmla="*/ 509 w 2997"/>
                  <a:gd name="T83" fmla="*/ 3188 h 3500"/>
                  <a:gd name="T84" fmla="*/ 637 w 2997"/>
                  <a:gd name="T85" fmla="*/ 3011 h 3500"/>
                  <a:gd name="T86" fmla="*/ 902 w 2997"/>
                  <a:gd name="T87" fmla="*/ 2590 h 3500"/>
                  <a:gd name="T88" fmla="*/ 1006 w 2997"/>
                  <a:gd name="T89" fmla="*/ 2521 h 3500"/>
                  <a:gd name="T90" fmla="*/ 1204 w 2997"/>
                  <a:gd name="T91" fmla="*/ 2351 h 3500"/>
                  <a:gd name="T92" fmla="*/ 1189 w 2997"/>
                  <a:gd name="T93" fmla="*/ 2111 h 3500"/>
                  <a:gd name="T94" fmla="*/ 870 w 2997"/>
                  <a:gd name="T95" fmla="*/ 1831 h 3500"/>
                  <a:gd name="T96" fmla="*/ 595 w 2997"/>
                  <a:gd name="T97" fmla="*/ 1432 h 3500"/>
                  <a:gd name="T98" fmla="*/ 228 w 2997"/>
                  <a:gd name="T99" fmla="*/ 1084 h 3500"/>
                  <a:gd name="T100" fmla="*/ 20 w 2997"/>
                  <a:gd name="T101" fmla="*/ 624 h 3500"/>
                  <a:gd name="T102" fmla="*/ 38 w 2997"/>
                  <a:gd name="T103" fmla="*/ 367 h 3500"/>
                  <a:gd name="T104" fmla="*/ 216 w 2997"/>
                  <a:gd name="T105" fmla="*/ 251 h 3500"/>
                  <a:gd name="T106" fmla="*/ 522 w 2997"/>
                  <a:gd name="T107" fmla="*/ 85 h 3500"/>
                  <a:gd name="T108" fmla="*/ 669 w 2997"/>
                  <a:gd name="T109" fmla="*/ 0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97" h="3500">
                    <a:moveTo>
                      <a:pt x="749" y="3146"/>
                    </a:moveTo>
                    <a:lnTo>
                      <a:pt x="727" y="3149"/>
                    </a:lnTo>
                    <a:lnTo>
                      <a:pt x="707" y="3157"/>
                    </a:lnTo>
                    <a:lnTo>
                      <a:pt x="691" y="3170"/>
                    </a:lnTo>
                    <a:lnTo>
                      <a:pt x="679" y="3186"/>
                    </a:lnTo>
                    <a:lnTo>
                      <a:pt x="670" y="3206"/>
                    </a:lnTo>
                    <a:lnTo>
                      <a:pt x="668" y="3227"/>
                    </a:lnTo>
                    <a:lnTo>
                      <a:pt x="668" y="3338"/>
                    </a:lnTo>
                    <a:lnTo>
                      <a:pt x="2337" y="3338"/>
                    </a:lnTo>
                    <a:lnTo>
                      <a:pt x="2337" y="3227"/>
                    </a:lnTo>
                    <a:lnTo>
                      <a:pt x="2334" y="3206"/>
                    </a:lnTo>
                    <a:lnTo>
                      <a:pt x="2327" y="3186"/>
                    </a:lnTo>
                    <a:lnTo>
                      <a:pt x="2314" y="3170"/>
                    </a:lnTo>
                    <a:lnTo>
                      <a:pt x="2297" y="3157"/>
                    </a:lnTo>
                    <a:lnTo>
                      <a:pt x="2278" y="3149"/>
                    </a:lnTo>
                    <a:lnTo>
                      <a:pt x="2257" y="3146"/>
                    </a:lnTo>
                    <a:lnTo>
                      <a:pt x="749" y="3146"/>
                    </a:lnTo>
                    <a:close/>
                    <a:moveTo>
                      <a:pt x="1060" y="2694"/>
                    </a:moveTo>
                    <a:lnTo>
                      <a:pt x="1060" y="2985"/>
                    </a:lnTo>
                    <a:lnTo>
                      <a:pt x="1944" y="2985"/>
                    </a:lnTo>
                    <a:lnTo>
                      <a:pt x="1944" y="2694"/>
                    </a:lnTo>
                    <a:lnTo>
                      <a:pt x="1060" y="2694"/>
                    </a:lnTo>
                    <a:close/>
                    <a:moveTo>
                      <a:pt x="1593" y="2181"/>
                    </a:moveTo>
                    <a:lnTo>
                      <a:pt x="1546" y="2186"/>
                    </a:lnTo>
                    <a:lnTo>
                      <a:pt x="1498" y="2188"/>
                    </a:lnTo>
                    <a:lnTo>
                      <a:pt x="1455" y="2187"/>
                    </a:lnTo>
                    <a:lnTo>
                      <a:pt x="1411" y="2182"/>
                    </a:lnTo>
                    <a:lnTo>
                      <a:pt x="1408" y="2230"/>
                    </a:lnTo>
                    <a:lnTo>
                      <a:pt x="1401" y="2279"/>
                    </a:lnTo>
                    <a:lnTo>
                      <a:pt x="1389" y="2326"/>
                    </a:lnTo>
                    <a:lnTo>
                      <a:pt x="1373" y="2373"/>
                    </a:lnTo>
                    <a:lnTo>
                      <a:pt x="1353" y="2417"/>
                    </a:lnTo>
                    <a:lnTo>
                      <a:pt x="1328" y="2460"/>
                    </a:lnTo>
                    <a:lnTo>
                      <a:pt x="1302" y="2497"/>
                    </a:lnTo>
                    <a:lnTo>
                      <a:pt x="1274" y="2532"/>
                    </a:lnTo>
                    <a:lnTo>
                      <a:pt x="1733" y="2532"/>
                    </a:lnTo>
                    <a:lnTo>
                      <a:pt x="1698" y="2489"/>
                    </a:lnTo>
                    <a:lnTo>
                      <a:pt x="1667" y="2444"/>
                    </a:lnTo>
                    <a:lnTo>
                      <a:pt x="1643" y="2395"/>
                    </a:lnTo>
                    <a:lnTo>
                      <a:pt x="1621" y="2344"/>
                    </a:lnTo>
                    <a:lnTo>
                      <a:pt x="1607" y="2291"/>
                    </a:lnTo>
                    <a:lnTo>
                      <a:pt x="1597" y="2237"/>
                    </a:lnTo>
                    <a:lnTo>
                      <a:pt x="1593" y="2181"/>
                    </a:lnTo>
                    <a:close/>
                    <a:moveTo>
                      <a:pt x="2499" y="410"/>
                    </a:moveTo>
                    <a:lnTo>
                      <a:pt x="2499" y="559"/>
                    </a:lnTo>
                    <a:lnTo>
                      <a:pt x="2496" y="676"/>
                    </a:lnTo>
                    <a:lnTo>
                      <a:pt x="2490" y="790"/>
                    </a:lnTo>
                    <a:lnTo>
                      <a:pt x="2477" y="903"/>
                    </a:lnTo>
                    <a:lnTo>
                      <a:pt x="2460" y="1013"/>
                    </a:lnTo>
                    <a:lnTo>
                      <a:pt x="2439" y="1121"/>
                    </a:lnTo>
                    <a:lnTo>
                      <a:pt x="2412" y="1226"/>
                    </a:lnTo>
                    <a:lnTo>
                      <a:pt x="2472" y="1176"/>
                    </a:lnTo>
                    <a:lnTo>
                      <a:pt x="2527" y="1123"/>
                    </a:lnTo>
                    <a:lnTo>
                      <a:pt x="2578" y="1066"/>
                    </a:lnTo>
                    <a:lnTo>
                      <a:pt x="2626" y="1005"/>
                    </a:lnTo>
                    <a:lnTo>
                      <a:pt x="2669" y="943"/>
                    </a:lnTo>
                    <a:lnTo>
                      <a:pt x="2708" y="877"/>
                    </a:lnTo>
                    <a:lnTo>
                      <a:pt x="2743" y="808"/>
                    </a:lnTo>
                    <a:lnTo>
                      <a:pt x="2773" y="737"/>
                    </a:lnTo>
                    <a:lnTo>
                      <a:pt x="2798" y="665"/>
                    </a:lnTo>
                    <a:lnTo>
                      <a:pt x="2819" y="590"/>
                    </a:lnTo>
                    <a:lnTo>
                      <a:pt x="2833" y="514"/>
                    </a:lnTo>
                    <a:lnTo>
                      <a:pt x="2835" y="494"/>
                    </a:lnTo>
                    <a:lnTo>
                      <a:pt x="2831" y="476"/>
                    </a:lnTo>
                    <a:lnTo>
                      <a:pt x="2825" y="458"/>
                    </a:lnTo>
                    <a:lnTo>
                      <a:pt x="2813" y="442"/>
                    </a:lnTo>
                    <a:lnTo>
                      <a:pt x="2800" y="428"/>
                    </a:lnTo>
                    <a:lnTo>
                      <a:pt x="2783" y="419"/>
                    </a:lnTo>
                    <a:lnTo>
                      <a:pt x="2763" y="413"/>
                    </a:lnTo>
                    <a:lnTo>
                      <a:pt x="2743" y="410"/>
                    </a:lnTo>
                    <a:lnTo>
                      <a:pt x="2499" y="410"/>
                    </a:lnTo>
                    <a:close/>
                    <a:moveTo>
                      <a:pt x="253" y="410"/>
                    </a:moveTo>
                    <a:lnTo>
                      <a:pt x="233" y="413"/>
                    </a:lnTo>
                    <a:lnTo>
                      <a:pt x="215" y="419"/>
                    </a:lnTo>
                    <a:lnTo>
                      <a:pt x="198" y="428"/>
                    </a:lnTo>
                    <a:lnTo>
                      <a:pt x="183" y="442"/>
                    </a:lnTo>
                    <a:lnTo>
                      <a:pt x="173" y="458"/>
                    </a:lnTo>
                    <a:lnTo>
                      <a:pt x="165" y="476"/>
                    </a:lnTo>
                    <a:lnTo>
                      <a:pt x="162" y="494"/>
                    </a:lnTo>
                    <a:lnTo>
                      <a:pt x="163" y="514"/>
                    </a:lnTo>
                    <a:lnTo>
                      <a:pt x="178" y="590"/>
                    </a:lnTo>
                    <a:lnTo>
                      <a:pt x="198" y="665"/>
                    </a:lnTo>
                    <a:lnTo>
                      <a:pt x="224" y="737"/>
                    </a:lnTo>
                    <a:lnTo>
                      <a:pt x="254" y="808"/>
                    </a:lnTo>
                    <a:lnTo>
                      <a:pt x="288" y="877"/>
                    </a:lnTo>
                    <a:lnTo>
                      <a:pt x="328" y="943"/>
                    </a:lnTo>
                    <a:lnTo>
                      <a:pt x="371" y="1005"/>
                    </a:lnTo>
                    <a:lnTo>
                      <a:pt x="419" y="1066"/>
                    </a:lnTo>
                    <a:lnTo>
                      <a:pt x="470" y="1123"/>
                    </a:lnTo>
                    <a:lnTo>
                      <a:pt x="525" y="1176"/>
                    </a:lnTo>
                    <a:lnTo>
                      <a:pt x="584" y="1226"/>
                    </a:lnTo>
                    <a:lnTo>
                      <a:pt x="558" y="1121"/>
                    </a:lnTo>
                    <a:lnTo>
                      <a:pt x="537" y="1013"/>
                    </a:lnTo>
                    <a:lnTo>
                      <a:pt x="520" y="903"/>
                    </a:lnTo>
                    <a:lnTo>
                      <a:pt x="508" y="790"/>
                    </a:lnTo>
                    <a:lnTo>
                      <a:pt x="500" y="676"/>
                    </a:lnTo>
                    <a:lnTo>
                      <a:pt x="498" y="559"/>
                    </a:lnTo>
                    <a:lnTo>
                      <a:pt x="498" y="410"/>
                    </a:lnTo>
                    <a:lnTo>
                      <a:pt x="253" y="410"/>
                    </a:lnTo>
                    <a:close/>
                    <a:moveTo>
                      <a:pt x="669" y="162"/>
                    </a:moveTo>
                    <a:lnTo>
                      <a:pt x="666" y="162"/>
                    </a:lnTo>
                    <a:lnTo>
                      <a:pt x="663" y="164"/>
                    </a:lnTo>
                    <a:lnTo>
                      <a:pt x="661" y="168"/>
                    </a:lnTo>
                    <a:lnTo>
                      <a:pt x="660" y="172"/>
                    </a:lnTo>
                    <a:lnTo>
                      <a:pt x="660" y="559"/>
                    </a:lnTo>
                    <a:lnTo>
                      <a:pt x="662" y="667"/>
                    </a:lnTo>
                    <a:lnTo>
                      <a:pt x="669" y="774"/>
                    </a:lnTo>
                    <a:lnTo>
                      <a:pt x="680" y="879"/>
                    </a:lnTo>
                    <a:lnTo>
                      <a:pt x="696" y="981"/>
                    </a:lnTo>
                    <a:lnTo>
                      <a:pt x="715" y="1082"/>
                    </a:lnTo>
                    <a:lnTo>
                      <a:pt x="739" y="1178"/>
                    </a:lnTo>
                    <a:lnTo>
                      <a:pt x="767" y="1273"/>
                    </a:lnTo>
                    <a:lnTo>
                      <a:pt x="798" y="1364"/>
                    </a:lnTo>
                    <a:lnTo>
                      <a:pt x="835" y="1451"/>
                    </a:lnTo>
                    <a:lnTo>
                      <a:pt x="875" y="1534"/>
                    </a:lnTo>
                    <a:lnTo>
                      <a:pt x="918" y="1612"/>
                    </a:lnTo>
                    <a:lnTo>
                      <a:pt x="962" y="1682"/>
                    </a:lnTo>
                    <a:lnTo>
                      <a:pt x="1008" y="1746"/>
                    </a:lnTo>
                    <a:lnTo>
                      <a:pt x="1057" y="1803"/>
                    </a:lnTo>
                    <a:lnTo>
                      <a:pt x="1108" y="1855"/>
                    </a:lnTo>
                    <a:lnTo>
                      <a:pt x="1160" y="1900"/>
                    </a:lnTo>
                    <a:lnTo>
                      <a:pt x="1214" y="1938"/>
                    </a:lnTo>
                    <a:lnTo>
                      <a:pt x="1268" y="1970"/>
                    </a:lnTo>
                    <a:lnTo>
                      <a:pt x="1324" y="1994"/>
                    </a:lnTo>
                    <a:lnTo>
                      <a:pt x="1382" y="2012"/>
                    </a:lnTo>
                    <a:lnTo>
                      <a:pt x="1440" y="2023"/>
                    </a:lnTo>
                    <a:lnTo>
                      <a:pt x="1498" y="2026"/>
                    </a:lnTo>
                    <a:lnTo>
                      <a:pt x="1557" y="2023"/>
                    </a:lnTo>
                    <a:lnTo>
                      <a:pt x="1615" y="2012"/>
                    </a:lnTo>
                    <a:lnTo>
                      <a:pt x="1672" y="1994"/>
                    </a:lnTo>
                    <a:lnTo>
                      <a:pt x="1728" y="1970"/>
                    </a:lnTo>
                    <a:lnTo>
                      <a:pt x="1784" y="1938"/>
                    </a:lnTo>
                    <a:lnTo>
                      <a:pt x="1837" y="1900"/>
                    </a:lnTo>
                    <a:lnTo>
                      <a:pt x="1890" y="1855"/>
                    </a:lnTo>
                    <a:lnTo>
                      <a:pt x="1939" y="1803"/>
                    </a:lnTo>
                    <a:lnTo>
                      <a:pt x="1988" y="1746"/>
                    </a:lnTo>
                    <a:lnTo>
                      <a:pt x="2035" y="1682"/>
                    </a:lnTo>
                    <a:lnTo>
                      <a:pt x="2079" y="1612"/>
                    </a:lnTo>
                    <a:lnTo>
                      <a:pt x="2123" y="1534"/>
                    </a:lnTo>
                    <a:lnTo>
                      <a:pt x="2162" y="1451"/>
                    </a:lnTo>
                    <a:lnTo>
                      <a:pt x="2198" y="1364"/>
                    </a:lnTo>
                    <a:lnTo>
                      <a:pt x="2230" y="1273"/>
                    </a:lnTo>
                    <a:lnTo>
                      <a:pt x="2259" y="1178"/>
                    </a:lnTo>
                    <a:lnTo>
                      <a:pt x="2282" y="1082"/>
                    </a:lnTo>
                    <a:lnTo>
                      <a:pt x="2302" y="981"/>
                    </a:lnTo>
                    <a:lnTo>
                      <a:pt x="2317" y="879"/>
                    </a:lnTo>
                    <a:lnTo>
                      <a:pt x="2329" y="774"/>
                    </a:lnTo>
                    <a:lnTo>
                      <a:pt x="2335" y="667"/>
                    </a:lnTo>
                    <a:lnTo>
                      <a:pt x="2337" y="559"/>
                    </a:lnTo>
                    <a:lnTo>
                      <a:pt x="2337" y="172"/>
                    </a:lnTo>
                    <a:lnTo>
                      <a:pt x="2336" y="168"/>
                    </a:lnTo>
                    <a:lnTo>
                      <a:pt x="2334" y="164"/>
                    </a:lnTo>
                    <a:lnTo>
                      <a:pt x="2331" y="162"/>
                    </a:lnTo>
                    <a:lnTo>
                      <a:pt x="2328" y="162"/>
                    </a:lnTo>
                    <a:lnTo>
                      <a:pt x="669" y="162"/>
                    </a:lnTo>
                    <a:close/>
                    <a:moveTo>
                      <a:pt x="669" y="0"/>
                    </a:moveTo>
                    <a:lnTo>
                      <a:pt x="2328" y="0"/>
                    </a:lnTo>
                    <a:lnTo>
                      <a:pt x="2358" y="3"/>
                    </a:lnTo>
                    <a:lnTo>
                      <a:pt x="2387" y="11"/>
                    </a:lnTo>
                    <a:lnTo>
                      <a:pt x="2415" y="23"/>
                    </a:lnTo>
                    <a:lnTo>
                      <a:pt x="2438" y="40"/>
                    </a:lnTo>
                    <a:lnTo>
                      <a:pt x="2459" y="62"/>
                    </a:lnTo>
                    <a:lnTo>
                      <a:pt x="2476" y="85"/>
                    </a:lnTo>
                    <a:lnTo>
                      <a:pt x="2489" y="111"/>
                    </a:lnTo>
                    <a:lnTo>
                      <a:pt x="2496" y="141"/>
                    </a:lnTo>
                    <a:lnTo>
                      <a:pt x="2499" y="172"/>
                    </a:lnTo>
                    <a:lnTo>
                      <a:pt x="2499" y="248"/>
                    </a:lnTo>
                    <a:lnTo>
                      <a:pt x="2743" y="248"/>
                    </a:lnTo>
                    <a:lnTo>
                      <a:pt x="2780" y="251"/>
                    </a:lnTo>
                    <a:lnTo>
                      <a:pt x="2816" y="259"/>
                    </a:lnTo>
                    <a:lnTo>
                      <a:pt x="2850" y="272"/>
                    </a:lnTo>
                    <a:lnTo>
                      <a:pt x="2882" y="290"/>
                    </a:lnTo>
                    <a:lnTo>
                      <a:pt x="2911" y="311"/>
                    </a:lnTo>
                    <a:lnTo>
                      <a:pt x="2937" y="337"/>
                    </a:lnTo>
                    <a:lnTo>
                      <a:pt x="2959" y="367"/>
                    </a:lnTo>
                    <a:lnTo>
                      <a:pt x="2976" y="399"/>
                    </a:lnTo>
                    <a:lnTo>
                      <a:pt x="2987" y="433"/>
                    </a:lnTo>
                    <a:lnTo>
                      <a:pt x="2995" y="468"/>
                    </a:lnTo>
                    <a:lnTo>
                      <a:pt x="2997" y="504"/>
                    </a:lnTo>
                    <a:lnTo>
                      <a:pt x="2994" y="540"/>
                    </a:lnTo>
                    <a:lnTo>
                      <a:pt x="2977" y="624"/>
                    </a:lnTo>
                    <a:lnTo>
                      <a:pt x="2955" y="706"/>
                    </a:lnTo>
                    <a:lnTo>
                      <a:pt x="2928" y="787"/>
                    </a:lnTo>
                    <a:lnTo>
                      <a:pt x="2895" y="864"/>
                    </a:lnTo>
                    <a:lnTo>
                      <a:pt x="2858" y="941"/>
                    </a:lnTo>
                    <a:lnTo>
                      <a:pt x="2815" y="1014"/>
                    </a:lnTo>
                    <a:lnTo>
                      <a:pt x="2769" y="1084"/>
                    </a:lnTo>
                    <a:lnTo>
                      <a:pt x="2718" y="1152"/>
                    </a:lnTo>
                    <a:lnTo>
                      <a:pt x="2663" y="1215"/>
                    </a:lnTo>
                    <a:lnTo>
                      <a:pt x="2603" y="1276"/>
                    </a:lnTo>
                    <a:lnTo>
                      <a:pt x="2540" y="1332"/>
                    </a:lnTo>
                    <a:lnTo>
                      <a:pt x="2473" y="1384"/>
                    </a:lnTo>
                    <a:lnTo>
                      <a:pt x="2402" y="1432"/>
                    </a:lnTo>
                    <a:lnTo>
                      <a:pt x="2328" y="1475"/>
                    </a:lnTo>
                    <a:lnTo>
                      <a:pt x="2295" y="1552"/>
                    </a:lnTo>
                    <a:lnTo>
                      <a:pt x="2258" y="1625"/>
                    </a:lnTo>
                    <a:lnTo>
                      <a:pt x="2218" y="1695"/>
                    </a:lnTo>
                    <a:lnTo>
                      <a:pt x="2175" y="1765"/>
                    </a:lnTo>
                    <a:lnTo>
                      <a:pt x="2129" y="1828"/>
                    </a:lnTo>
                    <a:lnTo>
                      <a:pt x="2081" y="1888"/>
                    </a:lnTo>
                    <a:lnTo>
                      <a:pt x="2031" y="1942"/>
                    </a:lnTo>
                    <a:lnTo>
                      <a:pt x="1980" y="1992"/>
                    </a:lnTo>
                    <a:lnTo>
                      <a:pt x="1926" y="2035"/>
                    </a:lnTo>
                    <a:lnTo>
                      <a:pt x="1872" y="2073"/>
                    </a:lnTo>
                    <a:lnTo>
                      <a:pt x="1814" y="2106"/>
                    </a:lnTo>
                    <a:lnTo>
                      <a:pt x="1757" y="2134"/>
                    </a:lnTo>
                    <a:lnTo>
                      <a:pt x="1755" y="2180"/>
                    </a:lnTo>
                    <a:lnTo>
                      <a:pt x="1759" y="2225"/>
                    </a:lnTo>
                    <a:lnTo>
                      <a:pt x="1768" y="2269"/>
                    </a:lnTo>
                    <a:lnTo>
                      <a:pt x="1781" y="2310"/>
                    </a:lnTo>
                    <a:lnTo>
                      <a:pt x="1801" y="2350"/>
                    </a:lnTo>
                    <a:lnTo>
                      <a:pt x="1824" y="2387"/>
                    </a:lnTo>
                    <a:lnTo>
                      <a:pt x="1851" y="2421"/>
                    </a:lnTo>
                    <a:lnTo>
                      <a:pt x="1882" y="2452"/>
                    </a:lnTo>
                    <a:lnTo>
                      <a:pt x="1917" y="2480"/>
                    </a:lnTo>
                    <a:lnTo>
                      <a:pt x="1956" y="2502"/>
                    </a:lnTo>
                    <a:lnTo>
                      <a:pt x="1998" y="2520"/>
                    </a:lnTo>
                    <a:lnTo>
                      <a:pt x="2042" y="2534"/>
                    </a:lnTo>
                    <a:lnTo>
                      <a:pt x="2043" y="2534"/>
                    </a:lnTo>
                    <a:lnTo>
                      <a:pt x="2064" y="2541"/>
                    </a:lnTo>
                    <a:lnTo>
                      <a:pt x="2081" y="2554"/>
                    </a:lnTo>
                    <a:lnTo>
                      <a:pt x="2094" y="2571"/>
                    </a:lnTo>
                    <a:lnTo>
                      <a:pt x="2103" y="2590"/>
                    </a:lnTo>
                    <a:lnTo>
                      <a:pt x="2106" y="2612"/>
                    </a:lnTo>
                    <a:lnTo>
                      <a:pt x="2106" y="2985"/>
                    </a:lnTo>
                    <a:lnTo>
                      <a:pt x="2257" y="2985"/>
                    </a:lnTo>
                    <a:lnTo>
                      <a:pt x="2296" y="2988"/>
                    </a:lnTo>
                    <a:lnTo>
                      <a:pt x="2333" y="2996"/>
                    </a:lnTo>
                    <a:lnTo>
                      <a:pt x="2368" y="3011"/>
                    </a:lnTo>
                    <a:lnTo>
                      <a:pt x="2400" y="3031"/>
                    </a:lnTo>
                    <a:lnTo>
                      <a:pt x="2428" y="3056"/>
                    </a:lnTo>
                    <a:lnTo>
                      <a:pt x="2453" y="3084"/>
                    </a:lnTo>
                    <a:lnTo>
                      <a:pt x="2472" y="3116"/>
                    </a:lnTo>
                    <a:lnTo>
                      <a:pt x="2487" y="3150"/>
                    </a:lnTo>
                    <a:lnTo>
                      <a:pt x="2496" y="3188"/>
                    </a:lnTo>
                    <a:lnTo>
                      <a:pt x="2499" y="3227"/>
                    </a:lnTo>
                    <a:lnTo>
                      <a:pt x="2499" y="3419"/>
                    </a:lnTo>
                    <a:lnTo>
                      <a:pt x="2496" y="3441"/>
                    </a:lnTo>
                    <a:lnTo>
                      <a:pt x="2488" y="3460"/>
                    </a:lnTo>
                    <a:lnTo>
                      <a:pt x="2475" y="3477"/>
                    </a:lnTo>
                    <a:lnTo>
                      <a:pt x="2459" y="3489"/>
                    </a:lnTo>
                    <a:lnTo>
                      <a:pt x="2440" y="3497"/>
                    </a:lnTo>
                    <a:lnTo>
                      <a:pt x="2418" y="3500"/>
                    </a:lnTo>
                    <a:lnTo>
                      <a:pt x="586" y="3500"/>
                    </a:lnTo>
                    <a:lnTo>
                      <a:pt x="565" y="3497"/>
                    </a:lnTo>
                    <a:lnTo>
                      <a:pt x="546" y="3489"/>
                    </a:lnTo>
                    <a:lnTo>
                      <a:pt x="529" y="3477"/>
                    </a:lnTo>
                    <a:lnTo>
                      <a:pt x="516" y="3460"/>
                    </a:lnTo>
                    <a:lnTo>
                      <a:pt x="509" y="3441"/>
                    </a:lnTo>
                    <a:lnTo>
                      <a:pt x="506" y="3419"/>
                    </a:lnTo>
                    <a:lnTo>
                      <a:pt x="506" y="3227"/>
                    </a:lnTo>
                    <a:lnTo>
                      <a:pt x="509" y="3188"/>
                    </a:lnTo>
                    <a:lnTo>
                      <a:pt x="518" y="3150"/>
                    </a:lnTo>
                    <a:lnTo>
                      <a:pt x="532" y="3116"/>
                    </a:lnTo>
                    <a:lnTo>
                      <a:pt x="552" y="3084"/>
                    </a:lnTo>
                    <a:lnTo>
                      <a:pt x="577" y="3056"/>
                    </a:lnTo>
                    <a:lnTo>
                      <a:pt x="605" y="3031"/>
                    </a:lnTo>
                    <a:lnTo>
                      <a:pt x="637" y="3011"/>
                    </a:lnTo>
                    <a:lnTo>
                      <a:pt x="672" y="2996"/>
                    </a:lnTo>
                    <a:lnTo>
                      <a:pt x="709" y="2988"/>
                    </a:lnTo>
                    <a:lnTo>
                      <a:pt x="749" y="2985"/>
                    </a:lnTo>
                    <a:lnTo>
                      <a:pt x="899" y="2985"/>
                    </a:lnTo>
                    <a:lnTo>
                      <a:pt x="899" y="2612"/>
                    </a:lnTo>
                    <a:lnTo>
                      <a:pt x="902" y="2590"/>
                    </a:lnTo>
                    <a:lnTo>
                      <a:pt x="911" y="2571"/>
                    </a:lnTo>
                    <a:lnTo>
                      <a:pt x="924" y="2554"/>
                    </a:lnTo>
                    <a:lnTo>
                      <a:pt x="941" y="2541"/>
                    </a:lnTo>
                    <a:lnTo>
                      <a:pt x="961" y="2534"/>
                    </a:lnTo>
                    <a:lnTo>
                      <a:pt x="962" y="2534"/>
                    </a:lnTo>
                    <a:lnTo>
                      <a:pt x="1006" y="2521"/>
                    </a:lnTo>
                    <a:lnTo>
                      <a:pt x="1048" y="2503"/>
                    </a:lnTo>
                    <a:lnTo>
                      <a:pt x="1086" y="2480"/>
                    </a:lnTo>
                    <a:lnTo>
                      <a:pt x="1121" y="2453"/>
                    </a:lnTo>
                    <a:lnTo>
                      <a:pt x="1153" y="2422"/>
                    </a:lnTo>
                    <a:lnTo>
                      <a:pt x="1180" y="2388"/>
                    </a:lnTo>
                    <a:lnTo>
                      <a:pt x="1204" y="2351"/>
                    </a:lnTo>
                    <a:lnTo>
                      <a:pt x="1223" y="2312"/>
                    </a:lnTo>
                    <a:lnTo>
                      <a:pt x="1236" y="2271"/>
                    </a:lnTo>
                    <a:lnTo>
                      <a:pt x="1245" y="2227"/>
                    </a:lnTo>
                    <a:lnTo>
                      <a:pt x="1249" y="2183"/>
                    </a:lnTo>
                    <a:lnTo>
                      <a:pt x="1248" y="2138"/>
                    </a:lnTo>
                    <a:lnTo>
                      <a:pt x="1189" y="2111"/>
                    </a:lnTo>
                    <a:lnTo>
                      <a:pt x="1131" y="2078"/>
                    </a:lnTo>
                    <a:lnTo>
                      <a:pt x="1076" y="2040"/>
                    </a:lnTo>
                    <a:lnTo>
                      <a:pt x="1021" y="1995"/>
                    </a:lnTo>
                    <a:lnTo>
                      <a:pt x="969" y="1945"/>
                    </a:lnTo>
                    <a:lnTo>
                      <a:pt x="918" y="1891"/>
                    </a:lnTo>
                    <a:lnTo>
                      <a:pt x="870" y="1831"/>
                    </a:lnTo>
                    <a:lnTo>
                      <a:pt x="823" y="1766"/>
                    </a:lnTo>
                    <a:lnTo>
                      <a:pt x="778" y="1695"/>
                    </a:lnTo>
                    <a:lnTo>
                      <a:pt x="739" y="1625"/>
                    </a:lnTo>
                    <a:lnTo>
                      <a:pt x="703" y="1552"/>
                    </a:lnTo>
                    <a:lnTo>
                      <a:pt x="669" y="1475"/>
                    </a:lnTo>
                    <a:lnTo>
                      <a:pt x="595" y="1432"/>
                    </a:lnTo>
                    <a:lnTo>
                      <a:pt x="525" y="1384"/>
                    </a:lnTo>
                    <a:lnTo>
                      <a:pt x="457" y="1332"/>
                    </a:lnTo>
                    <a:lnTo>
                      <a:pt x="394" y="1276"/>
                    </a:lnTo>
                    <a:lnTo>
                      <a:pt x="335" y="1215"/>
                    </a:lnTo>
                    <a:lnTo>
                      <a:pt x="279" y="1152"/>
                    </a:lnTo>
                    <a:lnTo>
                      <a:pt x="228" y="1084"/>
                    </a:lnTo>
                    <a:lnTo>
                      <a:pt x="181" y="1014"/>
                    </a:lnTo>
                    <a:lnTo>
                      <a:pt x="139" y="941"/>
                    </a:lnTo>
                    <a:lnTo>
                      <a:pt x="102" y="864"/>
                    </a:lnTo>
                    <a:lnTo>
                      <a:pt x="69" y="787"/>
                    </a:lnTo>
                    <a:lnTo>
                      <a:pt x="42" y="706"/>
                    </a:lnTo>
                    <a:lnTo>
                      <a:pt x="20" y="624"/>
                    </a:lnTo>
                    <a:lnTo>
                      <a:pt x="3" y="540"/>
                    </a:lnTo>
                    <a:lnTo>
                      <a:pt x="0" y="504"/>
                    </a:lnTo>
                    <a:lnTo>
                      <a:pt x="2" y="468"/>
                    </a:lnTo>
                    <a:lnTo>
                      <a:pt x="9" y="433"/>
                    </a:lnTo>
                    <a:lnTo>
                      <a:pt x="21" y="399"/>
                    </a:lnTo>
                    <a:lnTo>
                      <a:pt x="38" y="367"/>
                    </a:lnTo>
                    <a:lnTo>
                      <a:pt x="60" y="337"/>
                    </a:lnTo>
                    <a:lnTo>
                      <a:pt x="86" y="311"/>
                    </a:lnTo>
                    <a:lnTo>
                      <a:pt x="116" y="290"/>
                    </a:lnTo>
                    <a:lnTo>
                      <a:pt x="147" y="272"/>
                    </a:lnTo>
                    <a:lnTo>
                      <a:pt x="181" y="259"/>
                    </a:lnTo>
                    <a:lnTo>
                      <a:pt x="216" y="251"/>
                    </a:lnTo>
                    <a:lnTo>
                      <a:pt x="253" y="248"/>
                    </a:lnTo>
                    <a:lnTo>
                      <a:pt x="498" y="248"/>
                    </a:lnTo>
                    <a:lnTo>
                      <a:pt x="498" y="172"/>
                    </a:lnTo>
                    <a:lnTo>
                      <a:pt x="500" y="141"/>
                    </a:lnTo>
                    <a:lnTo>
                      <a:pt x="509" y="111"/>
                    </a:lnTo>
                    <a:lnTo>
                      <a:pt x="522" y="85"/>
                    </a:lnTo>
                    <a:lnTo>
                      <a:pt x="539" y="62"/>
                    </a:lnTo>
                    <a:lnTo>
                      <a:pt x="559" y="40"/>
                    </a:lnTo>
                    <a:lnTo>
                      <a:pt x="583" y="23"/>
                    </a:lnTo>
                    <a:lnTo>
                      <a:pt x="610" y="11"/>
                    </a:lnTo>
                    <a:lnTo>
                      <a:pt x="638" y="3"/>
                    </a:lnTo>
                    <a:lnTo>
                      <a:pt x="66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sp>
            <p:nvSpPr>
              <p:cNvPr id="35" name="Freeform 15">
                <a:extLst>
                  <a:ext uri="{FF2B5EF4-FFF2-40B4-BE49-F238E27FC236}">
                    <a16:creationId xmlns:a16="http://schemas.microsoft.com/office/drawing/2014/main" id="{4F62C0C4-7269-3694-66FD-7798F83EC394}"/>
                  </a:ext>
                </a:extLst>
              </p:cNvPr>
              <p:cNvSpPr>
                <a:spLocks noEditPoints="1"/>
              </p:cNvSpPr>
              <p:nvPr/>
            </p:nvSpPr>
            <p:spPr bwMode="auto">
              <a:xfrm>
                <a:off x="10221913" y="1990726"/>
                <a:ext cx="157163" cy="152400"/>
              </a:xfrm>
              <a:custGeom>
                <a:avLst/>
                <a:gdLst>
                  <a:gd name="T0" fmla="*/ 440 w 991"/>
                  <a:gd name="T1" fmla="*/ 377 h 951"/>
                  <a:gd name="T2" fmla="*/ 415 w 991"/>
                  <a:gd name="T3" fmla="*/ 406 h 951"/>
                  <a:gd name="T4" fmla="*/ 379 w 991"/>
                  <a:gd name="T5" fmla="*/ 421 h 951"/>
                  <a:gd name="T6" fmla="*/ 345 w 991"/>
                  <a:gd name="T7" fmla="*/ 527 h 951"/>
                  <a:gd name="T8" fmla="*/ 365 w 991"/>
                  <a:gd name="T9" fmla="*/ 560 h 951"/>
                  <a:gd name="T10" fmla="*/ 368 w 991"/>
                  <a:gd name="T11" fmla="*/ 598 h 951"/>
                  <a:gd name="T12" fmla="*/ 458 w 991"/>
                  <a:gd name="T13" fmla="*/ 664 h 951"/>
                  <a:gd name="T14" fmla="*/ 495 w 991"/>
                  <a:gd name="T15" fmla="*/ 654 h 951"/>
                  <a:gd name="T16" fmla="*/ 534 w 991"/>
                  <a:gd name="T17" fmla="*/ 664 h 951"/>
                  <a:gd name="T18" fmla="*/ 623 w 991"/>
                  <a:gd name="T19" fmla="*/ 598 h 951"/>
                  <a:gd name="T20" fmla="*/ 626 w 991"/>
                  <a:gd name="T21" fmla="*/ 560 h 951"/>
                  <a:gd name="T22" fmla="*/ 646 w 991"/>
                  <a:gd name="T23" fmla="*/ 527 h 951"/>
                  <a:gd name="T24" fmla="*/ 612 w 991"/>
                  <a:gd name="T25" fmla="*/ 421 h 951"/>
                  <a:gd name="T26" fmla="*/ 576 w 991"/>
                  <a:gd name="T27" fmla="*/ 406 h 951"/>
                  <a:gd name="T28" fmla="*/ 552 w 991"/>
                  <a:gd name="T29" fmla="*/ 377 h 951"/>
                  <a:gd name="T30" fmla="*/ 495 w 991"/>
                  <a:gd name="T31" fmla="*/ 0 h 951"/>
                  <a:gd name="T32" fmla="*/ 530 w 991"/>
                  <a:gd name="T33" fmla="*/ 9 h 951"/>
                  <a:gd name="T34" fmla="*/ 558 w 991"/>
                  <a:gd name="T35" fmla="*/ 30 h 951"/>
                  <a:gd name="T36" fmla="*/ 678 w 991"/>
                  <a:gd name="T37" fmla="*/ 267 h 951"/>
                  <a:gd name="T38" fmla="*/ 940 w 991"/>
                  <a:gd name="T39" fmla="*/ 308 h 951"/>
                  <a:gd name="T40" fmla="*/ 969 w 991"/>
                  <a:gd name="T41" fmla="*/ 327 h 951"/>
                  <a:gd name="T42" fmla="*/ 987 w 991"/>
                  <a:gd name="T43" fmla="*/ 358 h 951"/>
                  <a:gd name="T44" fmla="*/ 991 w 991"/>
                  <a:gd name="T45" fmla="*/ 394 h 951"/>
                  <a:gd name="T46" fmla="*/ 978 w 991"/>
                  <a:gd name="T47" fmla="*/ 426 h 951"/>
                  <a:gd name="T48" fmla="*/ 790 w 991"/>
                  <a:gd name="T49" fmla="*/ 613 h 951"/>
                  <a:gd name="T50" fmla="*/ 833 w 991"/>
                  <a:gd name="T51" fmla="*/ 875 h 951"/>
                  <a:gd name="T52" fmla="*/ 823 w 991"/>
                  <a:gd name="T53" fmla="*/ 909 h 951"/>
                  <a:gd name="T54" fmla="*/ 800 w 991"/>
                  <a:gd name="T55" fmla="*/ 936 h 951"/>
                  <a:gd name="T56" fmla="*/ 769 w 991"/>
                  <a:gd name="T57" fmla="*/ 949 h 951"/>
                  <a:gd name="T58" fmla="*/ 733 w 991"/>
                  <a:gd name="T59" fmla="*/ 949 h 951"/>
                  <a:gd name="T60" fmla="*/ 495 w 991"/>
                  <a:gd name="T61" fmla="*/ 827 h 951"/>
                  <a:gd name="T62" fmla="*/ 260 w 991"/>
                  <a:gd name="T63" fmla="*/ 948 h 951"/>
                  <a:gd name="T64" fmla="*/ 225 w 991"/>
                  <a:gd name="T65" fmla="*/ 950 h 951"/>
                  <a:gd name="T66" fmla="*/ 192 w 991"/>
                  <a:gd name="T67" fmla="*/ 936 h 951"/>
                  <a:gd name="T68" fmla="*/ 168 w 991"/>
                  <a:gd name="T69" fmla="*/ 909 h 951"/>
                  <a:gd name="T70" fmla="*/ 158 w 991"/>
                  <a:gd name="T71" fmla="*/ 875 h 951"/>
                  <a:gd name="T72" fmla="*/ 202 w 991"/>
                  <a:gd name="T73" fmla="*/ 613 h 951"/>
                  <a:gd name="T74" fmla="*/ 13 w 991"/>
                  <a:gd name="T75" fmla="*/ 426 h 951"/>
                  <a:gd name="T76" fmla="*/ 0 w 991"/>
                  <a:gd name="T77" fmla="*/ 394 h 951"/>
                  <a:gd name="T78" fmla="*/ 3 w 991"/>
                  <a:gd name="T79" fmla="*/ 358 h 951"/>
                  <a:gd name="T80" fmla="*/ 22 w 991"/>
                  <a:gd name="T81" fmla="*/ 327 h 951"/>
                  <a:gd name="T82" fmla="*/ 52 w 991"/>
                  <a:gd name="T83" fmla="*/ 308 h 951"/>
                  <a:gd name="T84" fmla="*/ 314 w 991"/>
                  <a:gd name="T85" fmla="*/ 267 h 951"/>
                  <a:gd name="T86" fmla="*/ 433 w 991"/>
                  <a:gd name="T87" fmla="*/ 30 h 951"/>
                  <a:gd name="T88" fmla="*/ 460 w 991"/>
                  <a:gd name="T89" fmla="*/ 9 h 951"/>
                  <a:gd name="T90" fmla="*/ 495 w 991"/>
                  <a:gd name="T91" fmla="*/ 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1" h="951">
                    <a:moveTo>
                      <a:pt x="495" y="264"/>
                    </a:moveTo>
                    <a:lnTo>
                      <a:pt x="440" y="377"/>
                    </a:lnTo>
                    <a:lnTo>
                      <a:pt x="430" y="394"/>
                    </a:lnTo>
                    <a:lnTo>
                      <a:pt x="415" y="406"/>
                    </a:lnTo>
                    <a:lnTo>
                      <a:pt x="398" y="416"/>
                    </a:lnTo>
                    <a:lnTo>
                      <a:pt x="379" y="421"/>
                    </a:lnTo>
                    <a:lnTo>
                      <a:pt x="255" y="439"/>
                    </a:lnTo>
                    <a:lnTo>
                      <a:pt x="345" y="527"/>
                    </a:lnTo>
                    <a:lnTo>
                      <a:pt x="357" y="542"/>
                    </a:lnTo>
                    <a:lnTo>
                      <a:pt x="365" y="560"/>
                    </a:lnTo>
                    <a:lnTo>
                      <a:pt x="369" y="579"/>
                    </a:lnTo>
                    <a:lnTo>
                      <a:pt x="368" y="598"/>
                    </a:lnTo>
                    <a:lnTo>
                      <a:pt x="347" y="722"/>
                    </a:lnTo>
                    <a:lnTo>
                      <a:pt x="458" y="664"/>
                    </a:lnTo>
                    <a:lnTo>
                      <a:pt x="476" y="657"/>
                    </a:lnTo>
                    <a:lnTo>
                      <a:pt x="495" y="654"/>
                    </a:lnTo>
                    <a:lnTo>
                      <a:pt x="514" y="657"/>
                    </a:lnTo>
                    <a:lnTo>
                      <a:pt x="534" y="664"/>
                    </a:lnTo>
                    <a:lnTo>
                      <a:pt x="644" y="722"/>
                    </a:lnTo>
                    <a:lnTo>
                      <a:pt x="623" y="598"/>
                    </a:lnTo>
                    <a:lnTo>
                      <a:pt x="623" y="579"/>
                    </a:lnTo>
                    <a:lnTo>
                      <a:pt x="626" y="560"/>
                    </a:lnTo>
                    <a:lnTo>
                      <a:pt x="634" y="542"/>
                    </a:lnTo>
                    <a:lnTo>
                      <a:pt x="646" y="527"/>
                    </a:lnTo>
                    <a:lnTo>
                      <a:pt x="736" y="439"/>
                    </a:lnTo>
                    <a:lnTo>
                      <a:pt x="612" y="421"/>
                    </a:lnTo>
                    <a:lnTo>
                      <a:pt x="593" y="416"/>
                    </a:lnTo>
                    <a:lnTo>
                      <a:pt x="576" y="406"/>
                    </a:lnTo>
                    <a:lnTo>
                      <a:pt x="562" y="394"/>
                    </a:lnTo>
                    <a:lnTo>
                      <a:pt x="552" y="377"/>
                    </a:lnTo>
                    <a:lnTo>
                      <a:pt x="495" y="264"/>
                    </a:lnTo>
                    <a:close/>
                    <a:moveTo>
                      <a:pt x="495" y="0"/>
                    </a:moveTo>
                    <a:lnTo>
                      <a:pt x="513" y="2"/>
                    </a:lnTo>
                    <a:lnTo>
                      <a:pt x="530" y="9"/>
                    </a:lnTo>
                    <a:lnTo>
                      <a:pt x="545" y="18"/>
                    </a:lnTo>
                    <a:lnTo>
                      <a:pt x="558" y="30"/>
                    </a:lnTo>
                    <a:lnTo>
                      <a:pt x="569" y="46"/>
                    </a:lnTo>
                    <a:lnTo>
                      <a:pt x="678" y="267"/>
                    </a:lnTo>
                    <a:lnTo>
                      <a:pt x="922" y="302"/>
                    </a:lnTo>
                    <a:lnTo>
                      <a:pt x="940" y="308"/>
                    </a:lnTo>
                    <a:lnTo>
                      <a:pt x="956" y="315"/>
                    </a:lnTo>
                    <a:lnTo>
                      <a:pt x="969" y="327"/>
                    </a:lnTo>
                    <a:lnTo>
                      <a:pt x="980" y="342"/>
                    </a:lnTo>
                    <a:lnTo>
                      <a:pt x="987" y="358"/>
                    </a:lnTo>
                    <a:lnTo>
                      <a:pt x="991" y="376"/>
                    </a:lnTo>
                    <a:lnTo>
                      <a:pt x="991" y="394"/>
                    </a:lnTo>
                    <a:lnTo>
                      <a:pt x="986" y="411"/>
                    </a:lnTo>
                    <a:lnTo>
                      <a:pt x="978" y="426"/>
                    </a:lnTo>
                    <a:lnTo>
                      <a:pt x="967" y="440"/>
                    </a:lnTo>
                    <a:lnTo>
                      <a:pt x="790" y="613"/>
                    </a:lnTo>
                    <a:lnTo>
                      <a:pt x="832" y="857"/>
                    </a:lnTo>
                    <a:lnTo>
                      <a:pt x="833" y="875"/>
                    </a:lnTo>
                    <a:lnTo>
                      <a:pt x="829" y="892"/>
                    </a:lnTo>
                    <a:lnTo>
                      <a:pt x="823" y="909"/>
                    </a:lnTo>
                    <a:lnTo>
                      <a:pt x="812" y="924"/>
                    </a:lnTo>
                    <a:lnTo>
                      <a:pt x="800" y="936"/>
                    </a:lnTo>
                    <a:lnTo>
                      <a:pt x="785" y="944"/>
                    </a:lnTo>
                    <a:lnTo>
                      <a:pt x="769" y="949"/>
                    </a:lnTo>
                    <a:lnTo>
                      <a:pt x="752" y="951"/>
                    </a:lnTo>
                    <a:lnTo>
                      <a:pt x="733" y="949"/>
                    </a:lnTo>
                    <a:lnTo>
                      <a:pt x="714" y="942"/>
                    </a:lnTo>
                    <a:lnTo>
                      <a:pt x="495" y="827"/>
                    </a:lnTo>
                    <a:lnTo>
                      <a:pt x="277" y="942"/>
                    </a:lnTo>
                    <a:lnTo>
                      <a:pt x="260" y="948"/>
                    </a:lnTo>
                    <a:lnTo>
                      <a:pt x="242" y="951"/>
                    </a:lnTo>
                    <a:lnTo>
                      <a:pt x="225" y="950"/>
                    </a:lnTo>
                    <a:lnTo>
                      <a:pt x="208" y="945"/>
                    </a:lnTo>
                    <a:lnTo>
                      <a:pt x="192" y="936"/>
                    </a:lnTo>
                    <a:lnTo>
                      <a:pt x="178" y="924"/>
                    </a:lnTo>
                    <a:lnTo>
                      <a:pt x="168" y="909"/>
                    </a:lnTo>
                    <a:lnTo>
                      <a:pt x="161" y="892"/>
                    </a:lnTo>
                    <a:lnTo>
                      <a:pt x="158" y="875"/>
                    </a:lnTo>
                    <a:lnTo>
                      <a:pt x="159" y="857"/>
                    </a:lnTo>
                    <a:lnTo>
                      <a:pt x="202" y="613"/>
                    </a:lnTo>
                    <a:lnTo>
                      <a:pt x="25" y="440"/>
                    </a:lnTo>
                    <a:lnTo>
                      <a:pt x="13" y="426"/>
                    </a:lnTo>
                    <a:lnTo>
                      <a:pt x="4" y="411"/>
                    </a:lnTo>
                    <a:lnTo>
                      <a:pt x="0" y="394"/>
                    </a:lnTo>
                    <a:lnTo>
                      <a:pt x="0" y="376"/>
                    </a:lnTo>
                    <a:lnTo>
                      <a:pt x="3" y="358"/>
                    </a:lnTo>
                    <a:lnTo>
                      <a:pt x="12" y="342"/>
                    </a:lnTo>
                    <a:lnTo>
                      <a:pt x="22" y="327"/>
                    </a:lnTo>
                    <a:lnTo>
                      <a:pt x="36" y="315"/>
                    </a:lnTo>
                    <a:lnTo>
                      <a:pt x="52" y="308"/>
                    </a:lnTo>
                    <a:lnTo>
                      <a:pt x="69" y="302"/>
                    </a:lnTo>
                    <a:lnTo>
                      <a:pt x="314" y="267"/>
                    </a:lnTo>
                    <a:lnTo>
                      <a:pt x="423" y="46"/>
                    </a:lnTo>
                    <a:lnTo>
                      <a:pt x="433" y="30"/>
                    </a:lnTo>
                    <a:lnTo>
                      <a:pt x="446" y="18"/>
                    </a:lnTo>
                    <a:lnTo>
                      <a:pt x="460" y="9"/>
                    </a:lnTo>
                    <a:lnTo>
                      <a:pt x="477" y="2"/>
                    </a:lnTo>
                    <a:lnTo>
                      <a:pt x="49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grpSp>
      </p:grpSp>
      <p:grpSp>
        <p:nvGrpSpPr>
          <p:cNvPr id="36" name="Group 46">
            <a:extLst>
              <a:ext uri="{FF2B5EF4-FFF2-40B4-BE49-F238E27FC236}">
                <a16:creationId xmlns:a16="http://schemas.microsoft.com/office/drawing/2014/main" id="{27FC0CDF-D04B-75F1-6044-C791C888238F}"/>
              </a:ext>
            </a:extLst>
          </p:cNvPr>
          <p:cNvGrpSpPr/>
          <p:nvPr/>
        </p:nvGrpSpPr>
        <p:grpSpPr>
          <a:xfrm>
            <a:off x="443952" y="3751083"/>
            <a:ext cx="578652" cy="578652"/>
            <a:chOff x="6753352" y="3017382"/>
            <a:chExt cx="529326" cy="529324"/>
          </a:xfrm>
        </p:grpSpPr>
        <p:sp>
          <p:nvSpPr>
            <p:cNvPr id="37" name="Oval 34">
              <a:extLst>
                <a:ext uri="{FF2B5EF4-FFF2-40B4-BE49-F238E27FC236}">
                  <a16:creationId xmlns:a16="http://schemas.microsoft.com/office/drawing/2014/main" id="{96949E76-0871-C09B-A7CA-B100E765D3C0}"/>
                </a:ext>
              </a:extLst>
            </p:cNvPr>
            <p:cNvSpPr/>
            <p:nvPr/>
          </p:nvSpPr>
          <p:spPr>
            <a:xfrm>
              <a:off x="6753352" y="3017382"/>
              <a:ext cx="529326" cy="529324"/>
            </a:xfrm>
            <a:prstGeom prst="ellipse">
              <a:avLst/>
            </a:prstGeom>
            <a:solidFill>
              <a:srgbClr val="8C6E8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dirty="0">
                <a:latin typeface="Fira Sans" panose="020B0503050000020004" pitchFamily="34" charset="0"/>
                <a:ea typeface="Fira Sans" panose="020B0503050000020004" pitchFamily="34" charset="0"/>
              </a:endParaRPr>
            </a:p>
          </p:txBody>
        </p:sp>
        <p:sp>
          <p:nvSpPr>
            <p:cNvPr id="38" name="Freeform 412">
              <a:extLst>
                <a:ext uri="{FF2B5EF4-FFF2-40B4-BE49-F238E27FC236}">
                  <a16:creationId xmlns:a16="http://schemas.microsoft.com/office/drawing/2014/main" id="{B52A8A03-82A4-486C-EA64-3F6DC8CD5E83}"/>
                </a:ext>
              </a:extLst>
            </p:cNvPr>
            <p:cNvSpPr>
              <a:spLocks noEditPoints="1"/>
            </p:cNvSpPr>
            <p:nvPr/>
          </p:nvSpPr>
          <p:spPr bwMode="auto">
            <a:xfrm>
              <a:off x="6903026" y="3166739"/>
              <a:ext cx="229978" cy="230608"/>
            </a:xfrm>
            <a:custGeom>
              <a:avLst/>
              <a:gdLst>
                <a:gd name="T0" fmla="*/ 1949 w 3642"/>
                <a:gd name="T1" fmla="*/ 1839 h 3651"/>
                <a:gd name="T2" fmla="*/ 1957 w 3642"/>
                <a:gd name="T3" fmla="*/ 1892 h 3651"/>
                <a:gd name="T4" fmla="*/ 1971 w 3642"/>
                <a:gd name="T5" fmla="*/ 1997 h 3651"/>
                <a:gd name="T6" fmla="*/ 1991 w 3642"/>
                <a:gd name="T7" fmla="*/ 2144 h 3651"/>
                <a:gd name="T8" fmla="*/ 2015 w 3642"/>
                <a:gd name="T9" fmla="*/ 2319 h 3651"/>
                <a:gd name="T10" fmla="*/ 2041 w 3642"/>
                <a:gd name="T11" fmla="*/ 2513 h 3651"/>
                <a:gd name="T12" fmla="*/ 2068 w 3642"/>
                <a:gd name="T13" fmla="*/ 2714 h 3651"/>
                <a:gd name="T14" fmla="*/ 2095 w 3642"/>
                <a:gd name="T15" fmla="*/ 2911 h 3651"/>
                <a:gd name="T16" fmla="*/ 2119 w 3642"/>
                <a:gd name="T17" fmla="*/ 3093 h 3651"/>
                <a:gd name="T18" fmla="*/ 2141 w 3642"/>
                <a:gd name="T19" fmla="*/ 3249 h 3651"/>
                <a:gd name="T20" fmla="*/ 2157 w 3642"/>
                <a:gd name="T21" fmla="*/ 3367 h 3651"/>
                <a:gd name="T22" fmla="*/ 2167 w 3642"/>
                <a:gd name="T23" fmla="*/ 3438 h 3651"/>
                <a:gd name="T24" fmla="*/ 2169 w 3642"/>
                <a:gd name="T25" fmla="*/ 3454 h 3651"/>
                <a:gd name="T26" fmla="*/ 2171 w 3642"/>
                <a:gd name="T27" fmla="*/ 3457 h 3651"/>
                <a:gd name="T28" fmla="*/ 2179 w 3642"/>
                <a:gd name="T29" fmla="*/ 3458 h 3651"/>
                <a:gd name="T30" fmla="*/ 2181 w 3642"/>
                <a:gd name="T31" fmla="*/ 3454 h 3651"/>
                <a:gd name="T32" fmla="*/ 197 w 3642"/>
                <a:gd name="T33" fmla="*/ 1465 h 3651"/>
                <a:gd name="T34" fmla="*/ 192 w 3642"/>
                <a:gd name="T35" fmla="*/ 1467 h 3651"/>
                <a:gd name="T36" fmla="*/ 192 w 3642"/>
                <a:gd name="T37" fmla="*/ 1474 h 3651"/>
                <a:gd name="T38" fmla="*/ 196 w 3642"/>
                <a:gd name="T39" fmla="*/ 1477 h 3651"/>
                <a:gd name="T40" fmla="*/ 212 w 3642"/>
                <a:gd name="T41" fmla="*/ 1480 h 3651"/>
                <a:gd name="T42" fmla="*/ 282 w 3642"/>
                <a:gd name="T43" fmla="*/ 1490 h 3651"/>
                <a:gd name="T44" fmla="*/ 400 w 3642"/>
                <a:gd name="T45" fmla="*/ 1505 h 3651"/>
                <a:gd name="T46" fmla="*/ 556 w 3642"/>
                <a:gd name="T47" fmla="*/ 1526 h 3651"/>
                <a:gd name="T48" fmla="*/ 738 w 3642"/>
                <a:gd name="T49" fmla="*/ 1552 h 3651"/>
                <a:gd name="T50" fmla="*/ 935 w 3642"/>
                <a:gd name="T51" fmla="*/ 1578 h 3651"/>
                <a:gd name="T52" fmla="*/ 1136 w 3642"/>
                <a:gd name="T53" fmla="*/ 1605 h 3651"/>
                <a:gd name="T54" fmla="*/ 1328 w 3642"/>
                <a:gd name="T55" fmla="*/ 1631 h 3651"/>
                <a:gd name="T56" fmla="*/ 1504 w 3642"/>
                <a:gd name="T57" fmla="*/ 1656 h 3651"/>
                <a:gd name="T58" fmla="*/ 1649 w 3642"/>
                <a:gd name="T59" fmla="*/ 1676 h 3651"/>
                <a:gd name="T60" fmla="*/ 1754 w 3642"/>
                <a:gd name="T61" fmla="*/ 1690 h 3651"/>
                <a:gd name="T62" fmla="*/ 1808 w 3642"/>
                <a:gd name="T63" fmla="*/ 1698 h 3651"/>
                <a:gd name="T64" fmla="*/ 3435 w 3642"/>
                <a:gd name="T65" fmla="*/ 0 h 3651"/>
                <a:gd name="T66" fmla="*/ 3529 w 3642"/>
                <a:gd name="T67" fmla="*/ 20 h 3651"/>
                <a:gd name="T68" fmla="*/ 3585 w 3642"/>
                <a:gd name="T69" fmla="*/ 59 h 3651"/>
                <a:gd name="T70" fmla="*/ 3623 w 3642"/>
                <a:gd name="T71" fmla="*/ 114 h 3651"/>
                <a:gd name="T72" fmla="*/ 3642 w 3642"/>
                <a:gd name="T73" fmla="*/ 207 h 3651"/>
                <a:gd name="T74" fmla="*/ 2360 w 3642"/>
                <a:gd name="T75" fmla="*/ 3524 h 3651"/>
                <a:gd name="T76" fmla="*/ 2301 w 3642"/>
                <a:gd name="T77" fmla="*/ 3607 h 3651"/>
                <a:gd name="T78" fmla="*/ 2210 w 3642"/>
                <a:gd name="T79" fmla="*/ 3648 h 3651"/>
                <a:gd name="T80" fmla="*/ 2118 w 3642"/>
                <a:gd name="T81" fmla="*/ 3642 h 3651"/>
                <a:gd name="T82" fmla="*/ 2035 w 3642"/>
                <a:gd name="T83" fmla="*/ 3593 h 3651"/>
                <a:gd name="T84" fmla="*/ 1985 w 3642"/>
                <a:gd name="T85" fmla="*/ 3511 h 3651"/>
                <a:gd name="T86" fmla="*/ 1763 w 3642"/>
                <a:gd name="T87" fmla="*/ 1886 h 3651"/>
                <a:gd name="T88" fmla="*/ 173 w 3642"/>
                <a:gd name="T89" fmla="*/ 1669 h 3651"/>
                <a:gd name="T90" fmla="*/ 81 w 3642"/>
                <a:gd name="T91" fmla="*/ 1633 h 3651"/>
                <a:gd name="T92" fmla="*/ 20 w 3642"/>
                <a:gd name="T93" fmla="*/ 1559 h 3651"/>
                <a:gd name="T94" fmla="*/ 0 w 3642"/>
                <a:gd name="T95" fmla="*/ 1461 h 3651"/>
                <a:gd name="T96" fmla="*/ 28 w 3642"/>
                <a:gd name="T97" fmla="*/ 1369 h 3651"/>
                <a:gd name="T98" fmla="*/ 96 w 3642"/>
                <a:gd name="T99" fmla="*/ 1300 h 3651"/>
                <a:gd name="T100" fmla="*/ 3403 w 3642"/>
                <a:gd name="T101" fmla="*/ 4 h 3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42" h="3651">
                  <a:moveTo>
                    <a:pt x="3368" y="412"/>
                  </a:moveTo>
                  <a:lnTo>
                    <a:pt x="1948" y="1834"/>
                  </a:lnTo>
                  <a:lnTo>
                    <a:pt x="1949" y="1839"/>
                  </a:lnTo>
                  <a:lnTo>
                    <a:pt x="1951" y="1850"/>
                  </a:lnTo>
                  <a:lnTo>
                    <a:pt x="1953" y="1869"/>
                  </a:lnTo>
                  <a:lnTo>
                    <a:pt x="1957" y="1892"/>
                  </a:lnTo>
                  <a:lnTo>
                    <a:pt x="1961" y="1922"/>
                  </a:lnTo>
                  <a:lnTo>
                    <a:pt x="1965" y="1957"/>
                  </a:lnTo>
                  <a:lnTo>
                    <a:pt x="1971" y="1997"/>
                  </a:lnTo>
                  <a:lnTo>
                    <a:pt x="1978" y="2043"/>
                  </a:lnTo>
                  <a:lnTo>
                    <a:pt x="1984" y="2091"/>
                  </a:lnTo>
                  <a:lnTo>
                    <a:pt x="1991" y="2144"/>
                  </a:lnTo>
                  <a:lnTo>
                    <a:pt x="1999" y="2199"/>
                  </a:lnTo>
                  <a:lnTo>
                    <a:pt x="2006" y="2258"/>
                  </a:lnTo>
                  <a:lnTo>
                    <a:pt x="2015" y="2319"/>
                  </a:lnTo>
                  <a:lnTo>
                    <a:pt x="2023" y="2382"/>
                  </a:lnTo>
                  <a:lnTo>
                    <a:pt x="2032" y="2447"/>
                  </a:lnTo>
                  <a:lnTo>
                    <a:pt x="2041" y="2513"/>
                  </a:lnTo>
                  <a:lnTo>
                    <a:pt x="2051" y="2579"/>
                  </a:lnTo>
                  <a:lnTo>
                    <a:pt x="2059" y="2647"/>
                  </a:lnTo>
                  <a:lnTo>
                    <a:pt x="2068" y="2714"/>
                  </a:lnTo>
                  <a:lnTo>
                    <a:pt x="2077" y="2781"/>
                  </a:lnTo>
                  <a:lnTo>
                    <a:pt x="2086" y="2846"/>
                  </a:lnTo>
                  <a:lnTo>
                    <a:pt x="2095" y="2911"/>
                  </a:lnTo>
                  <a:lnTo>
                    <a:pt x="2104" y="2974"/>
                  </a:lnTo>
                  <a:lnTo>
                    <a:pt x="2111" y="3035"/>
                  </a:lnTo>
                  <a:lnTo>
                    <a:pt x="2119" y="3093"/>
                  </a:lnTo>
                  <a:lnTo>
                    <a:pt x="2127" y="3149"/>
                  </a:lnTo>
                  <a:lnTo>
                    <a:pt x="2135" y="3201"/>
                  </a:lnTo>
                  <a:lnTo>
                    <a:pt x="2141" y="3249"/>
                  </a:lnTo>
                  <a:lnTo>
                    <a:pt x="2147" y="3293"/>
                  </a:lnTo>
                  <a:lnTo>
                    <a:pt x="2152" y="3333"/>
                  </a:lnTo>
                  <a:lnTo>
                    <a:pt x="2157" y="3367"/>
                  </a:lnTo>
                  <a:lnTo>
                    <a:pt x="2161" y="3397"/>
                  </a:lnTo>
                  <a:lnTo>
                    <a:pt x="2165" y="3420"/>
                  </a:lnTo>
                  <a:lnTo>
                    <a:pt x="2167" y="3438"/>
                  </a:lnTo>
                  <a:lnTo>
                    <a:pt x="2168" y="3448"/>
                  </a:lnTo>
                  <a:lnTo>
                    <a:pt x="2168" y="3453"/>
                  </a:lnTo>
                  <a:lnTo>
                    <a:pt x="2169" y="3454"/>
                  </a:lnTo>
                  <a:lnTo>
                    <a:pt x="2169" y="3456"/>
                  </a:lnTo>
                  <a:lnTo>
                    <a:pt x="2170" y="3457"/>
                  </a:lnTo>
                  <a:lnTo>
                    <a:pt x="2171" y="3457"/>
                  </a:lnTo>
                  <a:lnTo>
                    <a:pt x="2175" y="3458"/>
                  </a:lnTo>
                  <a:lnTo>
                    <a:pt x="2177" y="3458"/>
                  </a:lnTo>
                  <a:lnTo>
                    <a:pt x="2179" y="3458"/>
                  </a:lnTo>
                  <a:lnTo>
                    <a:pt x="2180" y="3457"/>
                  </a:lnTo>
                  <a:lnTo>
                    <a:pt x="2180" y="3456"/>
                  </a:lnTo>
                  <a:lnTo>
                    <a:pt x="2181" y="3454"/>
                  </a:lnTo>
                  <a:lnTo>
                    <a:pt x="3368" y="412"/>
                  </a:lnTo>
                  <a:close/>
                  <a:moveTo>
                    <a:pt x="3232" y="276"/>
                  </a:moveTo>
                  <a:lnTo>
                    <a:pt x="197" y="1465"/>
                  </a:lnTo>
                  <a:lnTo>
                    <a:pt x="195" y="1465"/>
                  </a:lnTo>
                  <a:lnTo>
                    <a:pt x="194" y="1466"/>
                  </a:lnTo>
                  <a:lnTo>
                    <a:pt x="192" y="1467"/>
                  </a:lnTo>
                  <a:lnTo>
                    <a:pt x="192" y="1470"/>
                  </a:lnTo>
                  <a:lnTo>
                    <a:pt x="192" y="1472"/>
                  </a:lnTo>
                  <a:lnTo>
                    <a:pt x="192" y="1474"/>
                  </a:lnTo>
                  <a:lnTo>
                    <a:pt x="194" y="1476"/>
                  </a:lnTo>
                  <a:lnTo>
                    <a:pt x="195" y="1477"/>
                  </a:lnTo>
                  <a:lnTo>
                    <a:pt x="196" y="1477"/>
                  </a:lnTo>
                  <a:lnTo>
                    <a:pt x="198" y="1477"/>
                  </a:lnTo>
                  <a:lnTo>
                    <a:pt x="201" y="1479"/>
                  </a:lnTo>
                  <a:lnTo>
                    <a:pt x="212" y="1480"/>
                  </a:lnTo>
                  <a:lnTo>
                    <a:pt x="230" y="1482"/>
                  </a:lnTo>
                  <a:lnTo>
                    <a:pt x="253" y="1485"/>
                  </a:lnTo>
                  <a:lnTo>
                    <a:pt x="282" y="1490"/>
                  </a:lnTo>
                  <a:lnTo>
                    <a:pt x="317" y="1494"/>
                  </a:lnTo>
                  <a:lnTo>
                    <a:pt x="356" y="1500"/>
                  </a:lnTo>
                  <a:lnTo>
                    <a:pt x="400" y="1505"/>
                  </a:lnTo>
                  <a:lnTo>
                    <a:pt x="449" y="1512"/>
                  </a:lnTo>
                  <a:lnTo>
                    <a:pt x="501" y="1520"/>
                  </a:lnTo>
                  <a:lnTo>
                    <a:pt x="556" y="1526"/>
                  </a:lnTo>
                  <a:lnTo>
                    <a:pt x="615" y="1534"/>
                  </a:lnTo>
                  <a:lnTo>
                    <a:pt x="676" y="1543"/>
                  </a:lnTo>
                  <a:lnTo>
                    <a:pt x="738" y="1552"/>
                  </a:lnTo>
                  <a:lnTo>
                    <a:pt x="803" y="1561"/>
                  </a:lnTo>
                  <a:lnTo>
                    <a:pt x="868" y="1569"/>
                  </a:lnTo>
                  <a:lnTo>
                    <a:pt x="935" y="1578"/>
                  </a:lnTo>
                  <a:lnTo>
                    <a:pt x="1002" y="1587"/>
                  </a:lnTo>
                  <a:lnTo>
                    <a:pt x="1068" y="1596"/>
                  </a:lnTo>
                  <a:lnTo>
                    <a:pt x="1136" y="1605"/>
                  </a:lnTo>
                  <a:lnTo>
                    <a:pt x="1201" y="1614"/>
                  </a:lnTo>
                  <a:lnTo>
                    <a:pt x="1265" y="1623"/>
                  </a:lnTo>
                  <a:lnTo>
                    <a:pt x="1328" y="1631"/>
                  </a:lnTo>
                  <a:lnTo>
                    <a:pt x="1389" y="1640"/>
                  </a:lnTo>
                  <a:lnTo>
                    <a:pt x="1448" y="1648"/>
                  </a:lnTo>
                  <a:lnTo>
                    <a:pt x="1504" y="1656"/>
                  </a:lnTo>
                  <a:lnTo>
                    <a:pt x="1556" y="1663"/>
                  </a:lnTo>
                  <a:lnTo>
                    <a:pt x="1605" y="1669"/>
                  </a:lnTo>
                  <a:lnTo>
                    <a:pt x="1649" y="1676"/>
                  </a:lnTo>
                  <a:lnTo>
                    <a:pt x="1690" y="1681"/>
                  </a:lnTo>
                  <a:lnTo>
                    <a:pt x="1724" y="1686"/>
                  </a:lnTo>
                  <a:lnTo>
                    <a:pt x="1754" y="1690"/>
                  </a:lnTo>
                  <a:lnTo>
                    <a:pt x="1779" y="1694"/>
                  </a:lnTo>
                  <a:lnTo>
                    <a:pt x="1796" y="1696"/>
                  </a:lnTo>
                  <a:lnTo>
                    <a:pt x="1808" y="1698"/>
                  </a:lnTo>
                  <a:lnTo>
                    <a:pt x="1813" y="1698"/>
                  </a:lnTo>
                  <a:lnTo>
                    <a:pt x="3232" y="276"/>
                  </a:lnTo>
                  <a:close/>
                  <a:moveTo>
                    <a:pt x="3435" y="0"/>
                  </a:moveTo>
                  <a:lnTo>
                    <a:pt x="3469" y="2"/>
                  </a:lnTo>
                  <a:lnTo>
                    <a:pt x="3500" y="8"/>
                  </a:lnTo>
                  <a:lnTo>
                    <a:pt x="3529" y="20"/>
                  </a:lnTo>
                  <a:lnTo>
                    <a:pt x="3558" y="36"/>
                  </a:lnTo>
                  <a:lnTo>
                    <a:pt x="3584" y="59"/>
                  </a:lnTo>
                  <a:lnTo>
                    <a:pt x="3585" y="59"/>
                  </a:lnTo>
                  <a:lnTo>
                    <a:pt x="3585" y="60"/>
                  </a:lnTo>
                  <a:lnTo>
                    <a:pt x="3607" y="85"/>
                  </a:lnTo>
                  <a:lnTo>
                    <a:pt x="3623" y="114"/>
                  </a:lnTo>
                  <a:lnTo>
                    <a:pt x="3635" y="144"/>
                  </a:lnTo>
                  <a:lnTo>
                    <a:pt x="3641" y="175"/>
                  </a:lnTo>
                  <a:lnTo>
                    <a:pt x="3642" y="207"/>
                  </a:lnTo>
                  <a:lnTo>
                    <a:pt x="3639" y="240"/>
                  </a:lnTo>
                  <a:lnTo>
                    <a:pt x="3629" y="273"/>
                  </a:lnTo>
                  <a:lnTo>
                    <a:pt x="2360" y="3524"/>
                  </a:lnTo>
                  <a:lnTo>
                    <a:pt x="2345" y="3556"/>
                  </a:lnTo>
                  <a:lnTo>
                    <a:pt x="2325" y="3583"/>
                  </a:lnTo>
                  <a:lnTo>
                    <a:pt x="2301" y="3607"/>
                  </a:lnTo>
                  <a:lnTo>
                    <a:pt x="2273" y="3626"/>
                  </a:lnTo>
                  <a:lnTo>
                    <a:pt x="2243" y="3639"/>
                  </a:lnTo>
                  <a:lnTo>
                    <a:pt x="2210" y="3648"/>
                  </a:lnTo>
                  <a:lnTo>
                    <a:pt x="2176" y="3651"/>
                  </a:lnTo>
                  <a:lnTo>
                    <a:pt x="2151" y="3649"/>
                  </a:lnTo>
                  <a:lnTo>
                    <a:pt x="2118" y="3642"/>
                  </a:lnTo>
                  <a:lnTo>
                    <a:pt x="2087" y="3631"/>
                  </a:lnTo>
                  <a:lnTo>
                    <a:pt x="2059" y="3614"/>
                  </a:lnTo>
                  <a:lnTo>
                    <a:pt x="2035" y="3593"/>
                  </a:lnTo>
                  <a:lnTo>
                    <a:pt x="2014" y="3569"/>
                  </a:lnTo>
                  <a:lnTo>
                    <a:pt x="1998" y="3541"/>
                  </a:lnTo>
                  <a:lnTo>
                    <a:pt x="1985" y="3511"/>
                  </a:lnTo>
                  <a:lnTo>
                    <a:pt x="1978" y="3478"/>
                  </a:lnTo>
                  <a:lnTo>
                    <a:pt x="1764" y="1889"/>
                  </a:lnTo>
                  <a:lnTo>
                    <a:pt x="1763" y="1886"/>
                  </a:lnTo>
                  <a:lnTo>
                    <a:pt x="1761" y="1884"/>
                  </a:lnTo>
                  <a:lnTo>
                    <a:pt x="1759" y="1883"/>
                  </a:lnTo>
                  <a:lnTo>
                    <a:pt x="173" y="1669"/>
                  </a:lnTo>
                  <a:lnTo>
                    <a:pt x="139" y="1661"/>
                  </a:lnTo>
                  <a:lnTo>
                    <a:pt x="108" y="1649"/>
                  </a:lnTo>
                  <a:lnTo>
                    <a:pt x="81" y="1633"/>
                  </a:lnTo>
                  <a:lnTo>
                    <a:pt x="56" y="1612"/>
                  </a:lnTo>
                  <a:lnTo>
                    <a:pt x="37" y="1587"/>
                  </a:lnTo>
                  <a:lnTo>
                    <a:pt x="20" y="1559"/>
                  </a:lnTo>
                  <a:lnTo>
                    <a:pt x="8" y="1528"/>
                  </a:lnTo>
                  <a:lnTo>
                    <a:pt x="1" y="1495"/>
                  </a:lnTo>
                  <a:lnTo>
                    <a:pt x="0" y="1461"/>
                  </a:lnTo>
                  <a:lnTo>
                    <a:pt x="4" y="1429"/>
                  </a:lnTo>
                  <a:lnTo>
                    <a:pt x="13" y="1398"/>
                  </a:lnTo>
                  <a:lnTo>
                    <a:pt x="28" y="1369"/>
                  </a:lnTo>
                  <a:lnTo>
                    <a:pt x="46" y="1342"/>
                  </a:lnTo>
                  <a:lnTo>
                    <a:pt x="70" y="1320"/>
                  </a:lnTo>
                  <a:lnTo>
                    <a:pt x="96" y="1300"/>
                  </a:lnTo>
                  <a:lnTo>
                    <a:pt x="126" y="1286"/>
                  </a:lnTo>
                  <a:lnTo>
                    <a:pt x="3371" y="14"/>
                  </a:lnTo>
                  <a:lnTo>
                    <a:pt x="3403" y="4"/>
                  </a:lnTo>
                  <a:lnTo>
                    <a:pt x="3435"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grpSp>
      <p:grpSp>
        <p:nvGrpSpPr>
          <p:cNvPr id="39" name="Group 44">
            <a:extLst>
              <a:ext uri="{FF2B5EF4-FFF2-40B4-BE49-F238E27FC236}">
                <a16:creationId xmlns:a16="http://schemas.microsoft.com/office/drawing/2014/main" id="{9233C700-3237-DBD5-FA9F-B50F7BFACD0B}"/>
              </a:ext>
            </a:extLst>
          </p:cNvPr>
          <p:cNvGrpSpPr/>
          <p:nvPr/>
        </p:nvGrpSpPr>
        <p:grpSpPr>
          <a:xfrm>
            <a:off x="6131167" y="4198132"/>
            <a:ext cx="576000" cy="576000"/>
            <a:chOff x="2289282" y="3017382"/>
            <a:chExt cx="529326" cy="529324"/>
          </a:xfrm>
        </p:grpSpPr>
        <p:sp>
          <p:nvSpPr>
            <p:cNvPr id="40" name="Oval 32">
              <a:extLst>
                <a:ext uri="{FF2B5EF4-FFF2-40B4-BE49-F238E27FC236}">
                  <a16:creationId xmlns:a16="http://schemas.microsoft.com/office/drawing/2014/main" id="{A026F329-2B54-9436-AB44-17ADC3339CBF}"/>
                </a:ext>
              </a:extLst>
            </p:cNvPr>
            <p:cNvSpPr/>
            <p:nvPr/>
          </p:nvSpPr>
          <p:spPr>
            <a:xfrm>
              <a:off x="2289282" y="3017382"/>
              <a:ext cx="529326" cy="529324"/>
            </a:xfrm>
            <a:prstGeom prst="ellipse">
              <a:avLst/>
            </a:prstGeom>
            <a:solidFill>
              <a:srgbClr val="1928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dirty="0">
                <a:latin typeface="Fira Sans" panose="020B0503050000020004" pitchFamily="34" charset="0"/>
                <a:ea typeface="Fira Sans" panose="020B0503050000020004" pitchFamily="34" charset="0"/>
              </a:endParaRPr>
            </a:p>
          </p:txBody>
        </p:sp>
        <p:sp>
          <p:nvSpPr>
            <p:cNvPr id="41" name="Freeform 27">
              <a:extLst>
                <a:ext uri="{FF2B5EF4-FFF2-40B4-BE49-F238E27FC236}">
                  <a16:creationId xmlns:a16="http://schemas.microsoft.com/office/drawing/2014/main" id="{3F45E40B-9959-D827-19E3-9E6A5C817AAC}"/>
                </a:ext>
              </a:extLst>
            </p:cNvPr>
            <p:cNvSpPr>
              <a:spLocks noEditPoints="1"/>
            </p:cNvSpPr>
            <p:nvPr/>
          </p:nvSpPr>
          <p:spPr bwMode="auto">
            <a:xfrm>
              <a:off x="2453178" y="3149457"/>
              <a:ext cx="201534" cy="265174"/>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grpSp>
      <p:grpSp>
        <p:nvGrpSpPr>
          <p:cNvPr id="42" name="Group 45">
            <a:extLst>
              <a:ext uri="{FF2B5EF4-FFF2-40B4-BE49-F238E27FC236}">
                <a16:creationId xmlns:a16="http://schemas.microsoft.com/office/drawing/2014/main" id="{E34B2397-0ABA-4F55-8DBE-3BEC1EF5C8CD}"/>
              </a:ext>
            </a:extLst>
          </p:cNvPr>
          <p:cNvGrpSpPr/>
          <p:nvPr/>
        </p:nvGrpSpPr>
        <p:grpSpPr>
          <a:xfrm>
            <a:off x="6130369" y="3175083"/>
            <a:ext cx="576000" cy="576000"/>
            <a:chOff x="4502923" y="3017382"/>
            <a:chExt cx="529326" cy="529324"/>
          </a:xfrm>
        </p:grpSpPr>
        <p:sp>
          <p:nvSpPr>
            <p:cNvPr id="43" name="Oval 33">
              <a:extLst>
                <a:ext uri="{FF2B5EF4-FFF2-40B4-BE49-F238E27FC236}">
                  <a16:creationId xmlns:a16="http://schemas.microsoft.com/office/drawing/2014/main" id="{112A8318-9A47-722D-1828-E36B923583E8}"/>
                </a:ext>
              </a:extLst>
            </p:cNvPr>
            <p:cNvSpPr/>
            <p:nvPr/>
          </p:nvSpPr>
          <p:spPr>
            <a:xfrm>
              <a:off x="4502923" y="3017382"/>
              <a:ext cx="529326" cy="529324"/>
            </a:xfrm>
            <a:prstGeom prst="ellipse">
              <a:avLst/>
            </a:prstGeom>
            <a:solidFill>
              <a:srgbClr val="1469A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dirty="0">
                <a:latin typeface="Fira Sans" panose="020B0503050000020004" pitchFamily="34" charset="0"/>
                <a:ea typeface="Fira Sans" panose="020B0503050000020004" pitchFamily="34" charset="0"/>
              </a:endParaRPr>
            </a:p>
          </p:txBody>
        </p:sp>
        <p:grpSp>
          <p:nvGrpSpPr>
            <p:cNvPr id="44" name="Group 41">
              <a:extLst>
                <a:ext uri="{FF2B5EF4-FFF2-40B4-BE49-F238E27FC236}">
                  <a16:creationId xmlns:a16="http://schemas.microsoft.com/office/drawing/2014/main" id="{3D52F2DB-F5DB-D398-08C9-59DD6FF3AAAA}"/>
                </a:ext>
              </a:extLst>
            </p:cNvPr>
            <p:cNvGrpSpPr/>
            <p:nvPr/>
          </p:nvGrpSpPr>
          <p:grpSpPr>
            <a:xfrm>
              <a:off x="4638123" y="3152212"/>
              <a:ext cx="258924" cy="259662"/>
              <a:chOff x="7216775" y="2687638"/>
              <a:chExt cx="555625" cy="557212"/>
            </a:xfrm>
            <a:solidFill>
              <a:schemeClr val="bg1"/>
            </a:solidFill>
          </p:grpSpPr>
          <p:sp>
            <p:nvSpPr>
              <p:cNvPr id="45" name="Freeform 123">
                <a:extLst>
                  <a:ext uri="{FF2B5EF4-FFF2-40B4-BE49-F238E27FC236}">
                    <a16:creationId xmlns:a16="http://schemas.microsoft.com/office/drawing/2014/main" id="{71F6616C-D2B5-E001-EE5D-95F16FFE7429}"/>
                  </a:ext>
                </a:extLst>
              </p:cNvPr>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sp>
            <p:nvSpPr>
              <p:cNvPr id="46" name="Freeform 124">
                <a:extLst>
                  <a:ext uri="{FF2B5EF4-FFF2-40B4-BE49-F238E27FC236}">
                    <a16:creationId xmlns:a16="http://schemas.microsoft.com/office/drawing/2014/main" id="{F3084646-A877-244B-7BE6-B567A3129685}"/>
                  </a:ext>
                </a:extLst>
              </p:cNvPr>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grpSp>
      </p:grpSp>
      <p:sp>
        <p:nvSpPr>
          <p:cNvPr id="47" name="Inhaltsplatzhalter 4">
            <a:extLst>
              <a:ext uri="{FF2B5EF4-FFF2-40B4-BE49-F238E27FC236}">
                <a16:creationId xmlns:a16="http://schemas.microsoft.com/office/drawing/2014/main" id="{DF043721-09EB-92B9-82C0-ADBBAA92FB7D}"/>
              </a:ext>
            </a:extLst>
          </p:cNvPr>
          <p:cNvSpPr txBox="1">
            <a:spLocks/>
          </p:cNvSpPr>
          <p:nvPr/>
        </p:nvSpPr>
        <p:spPr>
          <a:xfrm>
            <a:off x="6816546" y="4162095"/>
            <a:ext cx="4447243" cy="1231106"/>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48"/>
              </a:spcAft>
              <a:buNone/>
            </a:pPr>
            <a:r>
              <a:rPr lang="lt-LT" sz="2000" dirty="0">
                <a:solidFill>
                  <a:srgbClr val="192850"/>
                </a:solidFill>
                <a:latin typeface="Fira Sans" panose="020B0503050000020004" pitchFamily="34" charset="0"/>
              </a:rPr>
              <a:t>Gali būti vykdomas pirkimas kreipiantis į konkretų tiekėją dėl Apraše nustatytų priežasčių. 2024 m. tokie atvejai sudarė 89 proc.</a:t>
            </a:r>
            <a:endParaRPr lang="en-US" sz="2000" dirty="0">
              <a:solidFill>
                <a:srgbClr val="192850"/>
              </a:solidFill>
              <a:latin typeface="Fira Sans" panose="020B0503050000020004" pitchFamily="34" charset="0"/>
            </a:endParaRPr>
          </a:p>
        </p:txBody>
      </p:sp>
      <p:sp>
        <p:nvSpPr>
          <p:cNvPr id="48" name="Inhaltsplatzhalter 4">
            <a:extLst>
              <a:ext uri="{FF2B5EF4-FFF2-40B4-BE49-F238E27FC236}">
                <a16:creationId xmlns:a16="http://schemas.microsoft.com/office/drawing/2014/main" id="{2E85C0C5-D158-CF1D-F021-DE5FC0815ACA}"/>
              </a:ext>
            </a:extLst>
          </p:cNvPr>
          <p:cNvSpPr txBox="1">
            <a:spLocks/>
          </p:cNvSpPr>
          <p:nvPr/>
        </p:nvSpPr>
        <p:spPr>
          <a:xfrm>
            <a:off x="6814378" y="5447012"/>
            <a:ext cx="4462072" cy="923330"/>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48"/>
              </a:spcAft>
              <a:buNone/>
            </a:pPr>
            <a:r>
              <a:rPr lang="lt-LT" sz="2000" dirty="0">
                <a:solidFill>
                  <a:srgbClr val="192850"/>
                </a:solidFill>
                <a:latin typeface="Fira Sans" panose="020B0503050000020004" pitchFamily="34" charset="0"/>
              </a:rPr>
              <a:t>Aprašo nuostatų laikymosi priežiūra ir metodinė pagalba nėra pavesta jokiai institucijai.</a:t>
            </a:r>
            <a:endParaRPr lang="en-US" sz="2000" dirty="0">
              <a:solidFill>
                <a:srgbClr val="192850"/>
              </a:solidFill>
              <a:latin typeface="Fira Sans" panose="020B0503050000020004" pitchFamily="34" charset="0"/>
            </a:endParaRPr>
          </a:p>
        </p:txBody>
      </p:sp>
      <p:sp>
        <p:nvSpPr>
          <p:cNvPr id="49" name="Inhaltsplatzhalter 4">
            <a:extLst>
              <a:ext uri="{FF2B5EF4-FFF2-40B4-BE49-F238E27FC236}">
                <a16:creationId xmlns:a16="http://schemas.microsoft.com/office/drawing/2014/main" id="{1A82CD2C-12BD-D66F-BF67-A4459CBC6C4A}"/>
              </a:ext>
            </a:extLst>
          </p:cNvPr>
          <p:cNvSpPr txBox="1">
            <a:spLocks/>
          </p:cNvSpPr>
          <p:nvPr/>
        </p:nvSpPr>
        <p:spPr>
          <a:xfrm>
            <a:off x="1124156" y="1902860"/>
            <a:ext cx="4447242" cy="455509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lt-LT" sz="2000" dirty="0">
                <a:solidFill>
                  <a:srgbClr val="192850"/>
                </a:solidFill>
                <a:latin typeface="Fira Sans" panose="020B0503050000020004" pitchFamily="34" charset="0"/>
              </a:rPr>
              <a:t>Programų, jų sukūrimo, gaminimo pirkimų neatitikimai nustatyti 4 iš 5 elementuose dėl 9 (iš 16) principų, viešųjų pirkimų – 3 iš 5 elementuose dėl 7 (iš 16) principų. </a:t>
            </a:r>
          </a:p>
          <a:p>
            <a:pPr marL="0" indent="0" algn="just">
              <a:buNone/>
            </a:pPr>
            <a:endParaRPr lang="lt-LT" sz="2000" dirty="0">
              <a:solidFill>
                <a:srgbClr val="192850"/>
              </a:solidFill>
              <a:latin typeface="Fira Sans" panose="020B0503050000020004" pitchFamily="34" charset="0"/>
            </a:endParaRPr>
          </a:p>
          <a:p>
            <a:pPr marL="0" indent="0" algn="just">
              <a:buNone/>
            </a:pPr>
            <a:r>
              <a:rPr lang="lt-LT" sz="2000" dirty="0">
                <a:solidFill>
                  <a:srgbClr val="192850"/>
                </a:solidFill>
                <a:latin typeface="Fira Sans" panose="020B0503050000020004" pitchFamily="34" charset="0"/>
              </a:rPr>
              <a:t>Šie neatitikimai rodo poreikį stiprinti:</a:t>
            </a:r>
          </a:p>
          <a:p>
            <a:pPr algn="just">
              <a:buFont typeface="Wingdings" panose="05000000000000000000" pitchFamily="2" charset="2"/>
              <a:buChar char="ü"/>
            </a:pPr>
            <a:r>
              <a:rPr lang="lt-LT" sz="2000" dirty="0">
                <a:solidFill>
                  <a:srgbClr val="192850"/>
                </a:solidFill>
                <a:latin typeface="Fira Sans" panose="020B0503050000020004" pitchFamily="34" charset="0"/>
              </a:rPr>
              <a:t>kontrolės aplinką;</a:t>
            </a:r>
          </a:p>
          <a:p>
            <a:pPr algn="just">
              <a:buFont typeface="Wingdings" panose="05000000000000000000" pitchFamily="2" charset="2"/>
              <a:buChar char="ü"/>
            </a:pPr>
            <a:r>
              <a:rPr lang="lt-LT" sz="2000" dirty="0">
                <a:solidFill>
                  <a:srgbClr val="192850"/>
                </a:solidFill>
                <a:latin typeface="Fira Sans" panose="020B0503050000020004" pitchFamily="34" charset="0"/>
              </a:rPr>
              <a:t>rizikos vertinimą;</a:t>
            </a:r>
          </a:p>
          <a:p>
            <a:pPr algn="just">
              <a:buFont typeface="Wingdings" panose="05000000000000000000" pitchFamily="2" charset="2"/>
              <a:buChar char="ü"/>
            </a:pPr>
            <a:r>
              <a:rPr lang="lt-LT" sz="2000" dirty="0">
                <a:solidFill>
                  <a:srgbClr val="192850"/>
                </a:solidFill>
                <a:latin typeface="Fira Sans" panose="020B0503050000020004" pitchFamily="34" charset="0"/>
              </a:rPr>
              <a:t>programų, jų sukūrimo, gaminimo pirkimų veiklos peržiūrą, kontrolę ir pirkimų procesų skaidrumo ir efektyvumo vertinimą.</a:t>
            </a:r>
          </a:p>
          <a:p>
            <a:pPr marL="0" indent="0">
              <a:lnSpc>
                <a:spcPct val="100000"/>
              </a:lnSpc>
              <a:spcAft>
                <a:spcPts val="1248"/>
              </a:spcAft>
              <a:buNone/>
            </a:pPr>
            <a:endParaRPr lang="en-US" sz="1200" dirty="0">
              <a:solidFill>
                <a:srgbClr val="192850"/>
              </a:solidFill>
              <a:latin typeface="Fira Sans" panose="020B0503050000020004" pitchFamily="34" charset="0"/>
              <a:ea typeface="Fira Sans" panose="020B0503050000020004" pitchFamily="34" charset="0"/>
            </a:endParaRPr>
          </a:p>
        </p:txBody>
      </p:sp>
      <p:sp>
        <p:nvSpPr>
          <p:cNvPr id="12" name="Teksto vietos rezervavimo ženklas 3">
            <a:extLst>
              <a:ext uri="{FF2B5EF4-FFF2-40B4-BE49-F238E27FC236}">
                <a16:creationId xmlns:a16="http://schemas.microsoft.com/office/drawing/2014/main" id="{957B1FBF-1EB1-94D1-3506-5EF8D14672D7}"/>
              </a:ext>
            </a:extLst>
          </p:cNvPr>
          <p:cNvSpPr txBox="1">
            <a:spLocks/>
          </p:cNvSpPr>
          <p:nvPr/>
        </p:nvSpPr>
        <p:spPr>
          <a:xfrm>
            <a:off x="480540" y="662304"/>
            <a:ext cx="10515600" cy="966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144145" indent="0" algn="just">
              <a:lnSpc>
                <a:spcPct val="100000"/>
              </a:lnSpc>
              <a:spcBef>
                <a:spcPts val="0"/>
              </a:spcBef>
              <a:buNone/>
            </a:pPr>
            <a:r>
              <a:rPr lang="lt-LT" sz="3200" b="1" dirty="0">
                <a:solidFill>
                  <a:srgbClr val="192850"/>
                </a:solidFill>
                <a:latin typeface="Fira Sans" panose="020B0503050000020004" pitchFamily="34" charset="0"/>
              </a:rPr>
              <a:t>Pirkimų vidaus kontrolė ir vykdymas</a:t>
            </a:r>
          </a:p>
        </p:txBody>
      </p:sp>
      <p:sp>
        <p:nvSpPr>
          <p:cNvPr id="15" name="Pavadinimas 1">
            <a:extLst>
              <a:ext uri="{FF2B5EF4-FFF2-40B4-BE49-F238E27FC236}">
                <a16:creationId xmlns:a16="http://schemas.microsoft.com/office/drawing/2014/main" id="{ECAA68EB-26F2-F88E-C5EE-536816E044AA}"/>
              </a:ext>
            </a:extLst>
          </p:cNvPr>
          <p:cNvSpPr>
            <a:spLocks noGrp="1"/>
          </p:cNvSpPr>
          <p:nvPr>
            <p:ph type="title"/>
          </p:nvPr>
        </p:nvSpPr>
        <p:spPr>
          <a:xfrm>
            <a:off x="514126" y="221315"/>
            <a:ext cx="10515600" cy="451945"/>
          </a:xfrm>
        </p:spPr>
        <p:txBody>
          <a:bodyPr/>
          <a:lstStyle/>
          <a:p>
            <a:r>
              <a:rPr lang="lt-LT" dirty="0"/>
              <a:t>Lapkritis 2025 | Lietuvos nacionalinio radijo ir televizijos veikla</a:t>
            </a:r>
          </a:p>
        </p:txBody>
      </p:sp>
      <p:sp>
        <p:nvSpPr>
          <p:cNvPr id="19" name="Inhaltsplatzhalter 4">
            <a:extLst>
              <a:ext uri="{FF2B5EF4-FFF2-40B4-BE49-F238E27FC236}">
                <a16:creationId xmlns:a16="http://schemas.microsoft.com/office/drawing/2014/main" id="{BBE55DE2-BAB8-A83E-C5C2-F53EAECAE6BE}"/>
              </a:ext>
            </a:extLst>
          </p:cNvPr>
          <p:cNvSpPr txBox="1">
            <a:spLocks/>
          </p:cNvSpPr>
          <p:nvPr/>
        </p:nvSpPr>
        <p:spPr>
          <a:xfrm>
            <a:off x="6816546" y="3184954"/>
            <a:ext cx="4319595" cy="923330"/>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48"/>
              </a:spcAft>
              <a:buNone/>
            </a:pPr>
            <a:r>
              <a:rPr lang="lt-LT" sz="2000" dirty="0">
                <a:solidFill>
                  <a:srgbClr val="192850"/>
                </a:solidFill>
                <a:latin typeface="Fira Sans" panose="020B0503050000020004" pitchFamily="34" charset="0"/>
              </a:rPr>
              <a:t>Nėra reikalavimo įsitikinti, kad planuojamos lėšos yra adekvačios pirkimo objekto vertei rinkoje.</a:t>
            </a:r>
            <a:endParaRPr lang="en-US" sz="2000" dirty="0">
              <a:solidFill>
                <a:srgbClr val="192850"/>
              </a:solidFill>
              <a:latin typeface="Fira Sans" panose="020B0503050000020004" pitchFamily="34" charset="0"/>
            </a:endParaRPr>
          </a:p>
        </p:txBody>
      </p:sp>
      <p:sp>
        <p:nvSpPr>
          <p:cNvPr id="20" name="Inhaltsplatzhalter 4">
            <a:extLst>
              <a:ext uri="{FF2B5EF4-FFF2-40B4-BE49-F238E27FC236}">
                <a16:creationId xmlns:a16="http://schemas.microsoft.com/office/drawing/2014/main" id="{B3ED15AC-D8A0-7A5B-5FBF-B930C58A0955}"/>
              </a:ext>
            </a:extLst>
          </p:cNvPr>
          <p:cNvSpPr txBox="1">
            <a:spLocks/>
          </p:cNvSpPr>
          <p:nvPr/>
        </p:nvSpPr>
        <p:spPr>
          <a:xfrm>
            <a:off x="6816546" y="1887751"/>
            <a:ext cx="4422098" cy="1231106"/>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48"/>
              </a:spcAft>
              <a:buNone/>
            </a:pPr>
            <a:r>
              <a:rPr lang="lt-LT" sz="2000" dirty="0">
                <a:solidFill>
                  <a:srgbClr val="192850"/>
                </a:solidFill>
                <a:latin typeface="Fira Sans" panose="020B0503050000020004" pitchFamily="34" charset="0"/>
                <a:ea typeface="Fira Sans" panose="020B0503050000020004" pitchFamily="34" charset="0"/>
              </a:rPr>
              <a:t>Nenumatyta </a:t>
            </a:r>
            <a:r>
              <a:rPr lang="lt-LT" sz="2000" dirty="0">
                <a:solidFill>
                  <a:srgbClr val="192850"/>
                </a:solidFill>
                <a:latin typeface="Fira Sans" panose="020B0503050000020004" pitchFamily="34" charset="0"/>
              </a:rPr>
              <a:t>koks pirkimo būdas turėtų būti taikomas, kai perkamos kelių programų sukūrimo ir (arba) gaminimo paslaugos.</a:t>
            </a:r>
            <a:endParaRPr lang="en-US" sz="2000" dirty="0">
              <a:solidFill>
                <a:srgbClr val="192850"/>
              </a:solidFill>
              <a:latin typeface="Fira Sans" panose="020B0503050000020004" pitchFamily="34" charset="0"/>
            </a:endParaRPr>
          </a:p>
        </p:txBody>
      </p:sp>
      <p:sp>
        <p:nvSpPr>
          <p:cNvPr id="51" name="Oval 33">
            <a:extLst>
              <a:ext uri="{FF2B5EF4-FFF2-40B4-BE49-F238E27FC236}">
                <a16:creationId xmlns:a16="http://schemas.microsoft.com/office/drawing/2014/main" id="{CFA7A447-E72C-FDB0-050A-F33A7E52B7C6}"/>
              </a:ext>
            </a:extLst>
          </p:cNvPr>
          <p:cNvSpPr/>
          <p:nvPr/>
        </p:nvSpPr>
        <p:spPr>
          <a:xfrm flipH="1">
            <a:off x="6096000" y="1892769"/>
            <a:ext cx="576000" cy="576000"/>
          </a:xfrm>
          <a:prstGeom prst="ellipse">
            <a:avLst/>
          </a:prstGeom>
          <a:solidFill>
            <a:srgbClr val="64B4CD"/>
          </a:solidFill>
          <a:ln>
            <a:no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a:endParaRPr lang="en-US" sz="2533">
              <a:latin typeface="Fira Sans" panose="020B0503050000020004" pitchFamily="34" charset="0"/>
              <a:ea typeface="Fira Sans" panose="020B0503050000020004" pitchFamily="34" charset="0"/>
            </a:endParaRPr>
          </a:p>
        </p:txBody>
      </p:sp>
      <p:grpSp>
        <p:nvGrpSpPr>
          <p:cNvPr id="22" name="Group 173">
            <a:extLst>
              <a:ext uri="{FF2B5EF4-FFF2-40B4-BE49-F238E27FC236}">
                <a16:creationId xmlns:a16="http://schemas.microsoft.com/office/drawing/2014/main" id="{EFB5A5AA-5590-9B13-67F3-FED3EA2862D2}"/>
              </a:ext>
            </a:extLst>
          </p:cNvPr>
          <p:cNvGrpSpPr/>
          <p:nvPr/>
        </p:nvGrpSpPr>
        <p:grpSpPr>
          <a:xfrm>
            <a:off x="6131767" y="1935254"/>
            <a:ext cx="474218" cy="453863"/>
            <a:chOff x="3876675" y="1376363"/>
            <a:chExt cx="369888" cy="354012"/>
          </a:xfrm>
          <a:solidFill>
            <a:schemeClr val="bg1"/>
          </a:solidFill>
        </p:grpSpPr>
        <p:sp>
          <p:nvSpPr>
            <p:cNvPr id="23" name="Freeform 107">
              <a:extLst>
                <a:ext uri="{FF2B5EF4-FFF2-40B4-BE49-F238E27FC236}">
                  <a16:creationId xmlns:a16="http://schemas.microsoft.com/office/drawing/2014/main" id="{FB90F93A-EB9E-7446-098E-EAE7053CBC2F}"/>
                </a:ext>
              </a:extLst>
            </p:cNvPr>
            <p:cNvSpPr>
              <a:spLocks/>
            </p:cNvSpPr>
            <p:nvPr/>
          </p:nvSpPr>
          <p:spPr bwMode="auto">
            <a:xfrm>
              <a:off x="4154488" y="1401763"/>
              <a:ext cx="63500" cy="87313"/>
            </a:xfrm>
            <a:custGeom>
              <a:avLst/>
              <a:gdLst/>
              <a:ahLst/>
              <a:cxnLst>
                <a:cxn ang="0">
                  <a:pos x="1" y="2"/>
                </a:cxn>
                <a:cxn ang="0">
                  <a:pos x="2" y="8"/>
                </a:cxn>
                <a:cxn ang="0">
                  <a:pos x="18" y="24"/>
                </a:cxn>
                <a:cxn ang="0">
                  <a:pos x="27" y="46"/>
                </a:cxn>
                <a:cxn ang="0">
                  <a:pos x="30" y="49"/>
                </a:cxn>
                <a:cxn ang="0">
                  <a:pos x="31" y="49"/>
                </a:cxn>
                <a:cxn ang="0">
                  <a:pos x="35" y="44"/>
                </a:cxn>
                <a:cxn ang="0">
                  <a:pos x="24" y="19"/>
                </a:cxn>
                <a:cxn ang="0">
                  <a:pos x="7" y="1"/>
                </a:cxn>
                <a:cxn ang="0">
                  <a:pos x="1" y="2"/>
                </a:cxn>
              </a:cxnLst>
              <a:rect l="0" t="0" r="r" b="b"/>
              <a:pathLst>
                <a:path w="35" h="49">
                  <a:moveTo>
                    <a:pt x="1" y="2"/>
                  </a:moveTo>
                  <a:cubicBezTo>
                    <a:pt x="0" y="4"/>
                    <a:pt x="0" y="7"/>
                    <a:pt x="2" y="8"/>
                  </a:cubicBezTo>
                  <a:cubicBezTo>
                    <a:pt x="8" y="12"/>
                    <a:pt x="13" y="17"/>
                    <a:pt x="18" y="24"/>
                  </a:cubicBezTo>
                  <a:cubicBezTo>
                    <a:pt x="22" y="31"/>
                    <a:pt x="25" y="39"/>
                    <a:pt x="27" y="46"/>
                  </a:cubicBezTo>
                  <a:cubicBezTo>
                    <a:pt x="27" y="47"/>
                    <a:pt x="28" y="49"/>
                    <a:pt x="30" y="49"/>
                  </a:cubicBezTo>
                  <a:cubicBezTo>
                    <a:pt x="30" y="49"/>
                    <a:pt x="31" y="49"/>
                    <a:pt x="31" y="49"/>
                  </a:cubicBezTo>
                  <a:cubicBezTo>
                    <a:pt x="33" y="49"/>
                    <a:pt x="35" y="47"/>
                    <a:pt x="35" y="44"/>
                  </a:cubicBezTo>
                  <a:cubicBezTo>
                    <a:pt x="33" y="36"/>
                    <a:pt x="30" y="27"/>
                    <a:pt x="24" y="19"/>
                  </a:cubicBezTo>
                  <a:cubicBezTo>
                    <a:pt x="19" y="12"/>
                    <a:pt x="13" y="6"/>
                    <a:pt x="7" y="1"/>
                  </a:cubicBezTo>
                  <a:cubicBezTo>
                    <a:pt x="5" y="0"/>
                    <a:pt x="2" y="1"/>
                    <a:pt x="1" y="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sp>
          <p:nvSpPr>
            <p:cNvPr id="24" name="Freeform 108">
              <a:extLst>
                <a:ext uri="{FF2B5EF4-FFF2-40B4-BE49-F238E27FC236}">
                  <a16:creationId xmlns:a16="http://schemas.microsoft.com/office/drawing/2014/main" id="{E9437107-AC09-F468-764B-CDA15FD2330D}"/>
                </a:ext>
              </a:extLst>
            </p:cNvPr>
            <p:cNvSpPr>
              <a:spLocks/>
            </p:cNvSpPr>
            <p:nvPr/>
          </p:nvSpPr>
          <p:spPr bwMode="auto">
            <a:xfrm>
              <a:off x="4168775" y="1376363"/>
              <a:ext cx="77788" cy="112713"/>
            </a:xfrm>
            <a:custGeom>
              <a:avLst/>
              <a:gdLst/>
              <a:ahLst/>
              <a:cxnLst>
                <a:cxn ang="0">
                  <a:pos x="7" y="1"/>
                </a:cxn>
                <a:cxn ang="0">
                  <a:pos x="1" y="2"/>
                </a:cxn>
                <a:cxn ang="0">
                  <a:pos x="2" y="8"/>
                </a:cxn>
                <a:cxn ang="0">
                  <a:pos x="22" y="29"/>
                </a:cxn>
                <a:cxn ang="0">
                  <a:pos x="35" y="59"/>
                </a:cxn>
                <a:cxn ang="0">
                  <a:pos x="38" y="62"/>
                </a:cxn>
                <a:cxn ang="0">
                  <a:pos x="40" y="62"/>
                </a:cxn>
                <a:cxn ang="0">
                  <a:pos x="43" y="58"/>
                </a:cxn>
                <a:cxn ang="0">
                  <a:pos x="29" y="25"/>
                </a:cxn>
                <a:cxn ang="0">
                  <a:pos x="7" y="1"/>
                </a:cxn>
              </a:cxnLst>
              <a:rect l="0" t="0" r="r" b="b"/>
              <a:pathLst>
                <a:path w="44" h="63">
                  <a:moveTo>
                    <a:pt x="7" y="1"/>
                  </a:moveTo>
                  <a:cubicBezTo>
                    <a:pt x="5" y="0"/>
                    <a:pt x="2" y="0"/>
                    <a:pt x="1" y="2"/>
                  </a:cubicBezTo>
                  <a:cubicBezTo>
                    <a:pt x="0" y="4"/>
                    <a:pt x="0" y="6"/>
                    <a:pt x="2" y="8"/>
                  </a:cubicBezTo>
                  <a:cubicBezTo>
                    <a:pt x="9" y="13"/>
                    <a:pt x="16" y="21"/>
                    <a:pt x="22" y="29"/>
                  </a:cubicBezTo>
                  <a:cubicBezTo>
                    <a:pt x="29" y="39"/>
                    <a:pt x="33" y="49"/>
                    <a:pt x="35" y="59"/>
                  </a:cubicBezTo>
                  <a:cubicBezTo>
                    <a:pt x="36" y="61"/>
                    <a:pt x="37" y="62"/>
                    <a:pt x="38" y="62"/>
                  </a:cubicBezTo>
                  <a:cubicBezTo>
                    <a:pt x="39" y="63"/>
                    <a:pt x="39" y="63"/>
                    <a:pt x="40" y="62"/>
                  </a:cubicBezTo>
                  <a:cubicBezTo>
                    <a:pt x="42" y="62"/>
                    <a:pt x="44" y="60"/>
                    <a:pt x="43" y="58"/>
                  </a:cubicBezTo>
                  <a:cubicBezTo>
                    <a:pt x="41" y="47"/>
                    <a:pt x="36" y="35"/>
                    <a:pt x="29" y="25"/>
                  </a:cubicBezTo>
                  <a:cubicBezTo>
                    <a:pt x="23" y="15"/>
                    <a:pt x="15" y="7"/>
                    <a:pt x="7" y="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sp>
          <p:nvSpPr>
            <p:cNvPr id="25" name="Freeform 109">
              <a:extLst>
                <a:ext uri="{FF2B5EF4-FFF2-40B4-BE49-F238E27FC236}">
                  <a16:creationId xmlns:a16="http://schemas.microsoft.com/office/drawing/2014/main" id="{8935525B-CD7F-8F98-BCBA-95EBA0FA3E88}"/>
                </a:ext>
              </a:extLst>
            </p:cNvPr>
            <p:cNvSpPr>
              <a:spLocks/>
            </p:cNvSpPr>
            <p:nvPr/>
          </p:nvSpPr>
          <p:spPr bwMode="auto">
            <a:xfrm>
              <a:off x="4141788" y="1425575"/>
              <a:ext cx="46038" cy="65088"/>
            </a:xfrm>
            <a:custGeom>
              <a:avLst/>
              <a:gdLst/>
              <a:ahLst/>
              <a:cxnLst>
                <a:cxn ang="0">
                  <a:pos x="1" y="3"/>
                </a:cxn>
                <a:cxn ang="0">
                  <a:pos x="3" y="9"/>
                </a:cxn>
                <a:cxn ang="0">
                  <a:pos x="13" y="18"/>
                </a:cxn>
                <a:cxn ang="0">
                  <a:pos x="18" y="32"/>
                </a:cxn>
                <a:cxn ang="0">
                  <a:pos x="21" y="36"/>
                </a:cxn>
                <a:cxn ang="0">
                  <a:pos x="22" y="36"/>
                </a:cxn>
                <a:cxn ang="0">
                  <a:pos x="26" y="31"/>
                </a:cxn>
                <a:cxn ang="0">
                  <a:pos x="20" y="14"/>
                </a:cxn>
                <a:cxn ang="0">
                  <a:pos x="7" y="1"/>
                </a:cxn>
                <a:cxn ang="0">
                  <a:pos x="1" y="3"/>
                </a:cxn>
              </a:cxnLst>
              <a:rect l="0" t="0" r="r" b="b"/>
              <a:pathLst>
                <a:path w="26" h="36">
                  <a:moveTo>
                    <a:pt x="1" y="3"/>
                  </a:moveTo>
                  <a:cubicBezTo>
                    <a:pt x="0" y="5"/>
                    <a:pt x="1" y="7"/>
                    <a:pt x="3" y="9"/>
                  </a:cubicBezTo>
                  <a:cubicBezTo>
                    <a:pt x="7" y="10"/>
                    <a:pt x="10" y="14"/>
                    <a:pt x="13" y="18"/>
                  </a:cubicBezTo>
                  <a:cubicBezTo>
                    <a:pt x="16" y="23"/>
                    <a:pt x="18" y="28"/>
                    <a:pt x="18" y="32"/>
                  </a:cubicBezTo>
                  <a:cubicBezTo>
                    <a:pt x="18" y="34"/>
                    <a:pt x="20" y="35"/>
                    <a:pt x="21" y="36"/>
                  </a:cubicBezTo>
                  <a:cubicBezTo>
                    <a:pt x="22" y="36"/>
                    <a:pt x="22" y="36"/>
                    <a:pt x="22" y="36"/>
                  </a:cubicBezTo>
                  <a:cubicBezTo>
                    <a:pt x="25" y="36"/>
                    <a:pt x="26" y="34"/>
                    <a:pt x="26" y="31"/>
                  </a:cubicBezTo>
                  <a:cubicBezTo>
                    <a:pt x="26" y="26"/>
                    <a:pt x="23" y="19"/>
                    <a:pt x="20" y="14"/>
                  </a:cubicBezTo>
                  <a:cubicBezTo>
                    <a:pt x="16" y="8"/>
                    <a:pt x="11" y="4"/>
                    <a:pt x="7" y="1"/>
                  </a:cubicBezTo>
                  <a:cubicBezTo>
                    <a:pt x="5" y="0"/>
                    <a:pt x="2" y="1"/>
                    <a:pt x="1" y="3"/>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sp>
          <p:nvSpPr>
            <p:cNvPr id="26" name="Freeform 110">
              <a:extLst>
                <a:ext uri="{FF2B5EF4-FFF2-40B4-BE49-F238E27FC236}">
                  <a16:creationId xmlns:a16="http://schemas.microsoft.com/office/drawing/2014/main" id="{B5DF635F-A606-EEC0-705E-A997F5EB672A}"/>
                </a:ext>
              </a:extLst>
            </p:cNvPr>
            <p:cNvSpPr>
              <a:spLocks noEditPoints="1"/>
            </p:cNvSpPr>
            <p:nvPr/>
          </p:nvSpPr>
          <p:spPr bwMode="auto">
            <a:xfrm>
              <a:off x="3957638" y="1430338"/>
              <a:ext cx="201613" cy="184150"/>
            </a:xfrm>
            <a:custGeom>
              <a:avLst/>
              <a:gdLst/>
              <a:ahLst/>
              <a:cxnLst>
                <a:cxn ang="0">
                  <a:pos x="56" y="1"/>
                </a:cxn>
                <a:cxn ang="0">
                  <a:pos x="49" y="11"/>
                </a:cxn>
                <a:cxn ang="0">
                  <a:pos x="8" y="65"/>
                </a:cxn>
                <a:cxn ang="0">
                  <a:pos x="1" y="73"/>
                </a:cxn>
                <a:cxn ang="0">
                  <a:pos x="1" y="78"/>
                </a:cxn>
                <a:cxn ang="0">
                  <a:pos x="8" y="87"/>
                </a:cxn>
                <a:cxn ang="0">
                  <a:pos x="11" y="92"/>
                </a:cxn>
                <a:cxn ang="0">
                  <a:pos x="18" y="102"/>
                </a:cxn>
                <a:cxn ang="0">
                  <a:pos x="22" y="104"/>
                </a:cxn>
                <a:cxn ang="0">
                  <a:pos x="33" y="102"/>
                </a:cxn>
                <a:cxn ang="0">
                  <a:pos x="100" y="87"/>
                </a:cxn>
                <a:cxn ang="0">
                  <a:pos x="111" y="84"/>
                </a:cxn>
                <a:cxn ang="0">
                  <a:pos x="113" y="80"/>
                </a:cxn>
                <a:cxn ang="0">
                  <a:pos x="106" y="69"/>
                </a:cxn>
                <a:cxn ang="0">
                  <a:pos x="67" y="11"/>
                </a:cxn>
                <a:cxn ang="0">
                  <a:pos x="60" y="1"/>
                </a:cxn>
                <a:cxn ang="0">
                  <a:pos x="56" y="1"/>
                </a:cxn>
                <a:cxn ang="0">
                  <a:pos x="91" y="66"/>
                </a:cxn>
                <a:cxn ang="0">
                  <a:pos x="95" y="72"/>
                </a:cxn>
                <a:cxn ang="0">
                  <a:pos x="93" y="74"/>
                </a:cxn>
                <a:cxn ang="0">
                  <a:pos x="82" y="78"/>
                </a:cxn>
                <a:cxn ang="0">
                  <a:pos x="35" y="91"/>
                </a:cxn>
                <a:cxn ang="0">
                  <a:pos x="24" y="94"/>
                </a:cxn>
                <a:cxn ang="0">
                  <a:pos x="23" y="94"/>
                </a:cxn>
                <a:cxn ang="0">
                  <a:pos x="33" y="88"/>
                </a:cxn>
                <a:cxn ang="0">
                  <a:pos x="74" y="65"/>
                </a:cxn>
                <a:cxn ang="0">
                  <a:pos x="84" y="60"/>
                </a:cxn>
                <a:cxn ang="0">
                  <a:pos x="87" y="60"/>
                </a:cxn>
                <a:cxn ang="0">
                  <a:pos x="91" y="66"/>
                </a:cxn>
              </a:cxnLst>
              <a:rect l="0" t="0" r="r" b="b"/>
              <a:pathLst>
                <a:path w="114" h="104">
                  <a:moveTo>
                    <a:pt x="56" y="1"/>
                  </a:moveTo>
                  <a:cubicBezTo>
                    <a:pt x="55" y="3"/>
                    <a:pt x="52" y="7"/>
                    <a:pt x="49" y="11"/>
                  </a:cubicBezTo>
                  <a:cubicBezTo>
                    <a:pt x="8" y="65"/>
                    <a:pt x="8" y="65"/>
                    <a:pt x="8" y="65"/>
                  </a:cubicBezTo>
                  <a:cubicBezTo>
                    <a:pt x="5" y="68"/>
                    <a:pt x="2" y="72"/>
                    <a:pt x="1" y="73"/>
                  </a:cubicBezTo>
                  <a:cubicBezTo>
                    <a:pt x="0" y="74"/>
                    <a:pt x="1" y="76"/>
                    <a:pt x="1" y="78"/>
                  </a:cubicBezTo>
                  <a:cubicBezTo>
                    <a:pt x="2" y="79"/>
                    <a:pt x="5" y="83"/>
                    <a:pt x="8" y="87"/>
                  </a:cubicBezTo>
                  <a:cubicBezTo>
                    <a:pt x="11" y="92"/>
                    <a:pt x="11" y="92"/>
                    <a:pt x="11" y="92"/>
                  </a:cubicBezTo>
                  <a:cubicBezTo>
                    <a:pt x="14" y="96"/>
                    <a:pt x="17" y="101"/>
                    <a:pt x="18" y="102"/>
                  </a:cubicBezTo>
                  <a:cubicBezTo>
                    <a:pt x="19" y="103"/>
                    <a:pt x="21" y="104"/>
                    <a:pt x="22" y="104"/>
                  </a:cubicBezTo>
                  <a:cubicBezTo>
                    <a:pt x="24" y="104"/>
                    <a:pt x="28" y="103"/>
                    <a:pt x="33" y="102"/>
                  </a:cubicBezTo>
                  <a:cubicBezTo>
                    <a:pt x="100" y="87"/>
                    <a:pt x="100" y="87"/>
                    <a:pt x="100" y="87"/>
                  </a:cubicBezTo>
                  <a:cubicBezTo>
                    <a:pt x="104" y="86"/>
                    <a:pt x="110" y="85"/>
                    <a:pt x="111" y="84"/>
                  </a:cubicBezTo>
                  <a:cubicBezTo>
                    <a:pt x="113" y="84"/>
                    <a:pt x="114" y="82"/>
                    <a:pt x="113" y="80"/>
                  </a:cubicBezTo>
                  <a:cubicBezTo>
                    <a:pt x="111" y="78"/>
                    <a:pt x="108" y="73"/>
                    <a:pt x="106" y="69"/>
                  </a:cubicBezTo>
                  <a:cubicBezTo>
                    <a:pt x="67" y="11"/>
                    <a:pt x="67" y="11"/>
                    <a:pt x="67" y="11"/>
                  </a:cubicBezTo>
                  <a:cubicBezTo>
                    <a:pt x="64" y="7"/>
                    <a:pt x="61" y="3"/>
                    <a:pt x="60" y="1"/>
                  </a:cubicBezTo>
                  <a:cubicBezTo>
                    <a:pt x="59" y="0"/>
                    <a:pt x="57" y="0"/>
                    <a:pt x="56" y="1"/>
                  </a:cubicBezTo>
                  <a:close/>
                  <a:moveTo>
                    <a:pt x="91" y="66"/>
                  </a:moveTo>
                  <a:cubicBezTo>
                    <a:pt x="93" y="68"/>
                    <a:pt x="94" y="70"/>
                    <a:pt x="95" y="72"/>
                  </a:cubicBezTo>
                  <a:cubicBezTo>
                    <a:pt x="96" y="73"/>
                    <a:pt x="95" y="74"/>
                    <a:pt x="93" y="74"/>
                  </a:cubicBezTo>
                  <a:cubicBezTo>
                    <a:pt x="92" y="75"/>
                    <a:pt x="87" y="76"/>
                    <a:pt x="82" y="78"/>
                  </a:cubicBezTo>
                  <a:cubicBezTo>
                    <a:pt x="35" y="91"/>
                    <a:pt x="35" y="91"/>
                    <a:pt x="35" y="91"/>
                  </a:cubicBezTo>
                  <a:cubicBezTo>
                    <a:pt x="30" y="92"/>
                    <a:pt x="25" y="94"/>
                    <a:pt x="24" y="94"/>
                  </a:cubicBezTo>
                  <a:cubicBezTo>
                    <a:pt x="22" y="95"/>
                    <a:pt x="22" y="94"/>
                    <a:pt x="23" y="94"/>
                  </a:cubicBezTo>
                  <a:cubicBezTo>
                    <a:pt x="25" y="93"/>
                    <a:pt x="29" y="90"/>
                    <a:pt x="33" y="88"/>
                  </a:cubicBezTo>
                  <a:cubicBezTo>
                    <a:pt x="74" y="65"/>
                    <a:pt x="74" y="65"/>
                    <a:pt x="74" y="65"/>
                  </a:cubicBezTo>
                  <a:cubicBezTo>
                    <a:pt x="78" y="63"/>
                    <a:pt x="82" y="61"/>
                    <a:pt x="84" y="60"/>
                  </a:cubicBezTo>
                  <a:cubicBezTo>
                    <a:pt x="85" y="59"/>
                    <a:pt x="87" y="59"/>
                    <a:pt x="87" y="60"/>
                  </a:cubicBezTo>
                  <a:cubicBezTo>
                    <a:pt x="88" y="61"/>
                    <a:pt x="90" y="64"/>
                    <a:pt x="91" y="66"/>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sp>
          <p:nvSpPr>
            <p:cNvPr id="27" name="Freeform 111">
              <a:extLst>
                <a:ext uri="{FF2B5EF4-FFF2-40B4-BE49-F238E27FC236}">
                  <a16:creationId xmlns:a16="http://schemas.microsoft.com/office/drawing/2014/main" id="{A02BDC5E-368B-3DF6-7F44-1246D6CAE6C7}"/>
                </a:ext>
              </a:extLst>
            </p:cNvPr>
            <p:cNvSpPr>
              <a:spLocks/>
            </p:cNvSpPr>
            <p:nvPr/>
          </p:nvSpPr>
          <p:spPr bwMode="auto">
            <a:xfrm>
              <a:off x="3876675" y="1570038"/>
              <a:ext cx="106363" cy="98425"/>
            </a:xfrm>
            <a:custGeom>
              <a:avLst/>
              <a:gdLst/>
              <a:ahLst/>
              <a:cxnLst>
                <a:cxn ang="0">
                  <a:pos x="38" y="1"/>
                </a:cxn>
                <a:cxn ang="0">
                  <a:pos x="29" y="7"/>
                </a:cxn>
                <a:cxn ang="0">
                  <a:pos x="11" y="19"/>
                </a:cxn>
                <a:cxn ang="0">
                  <a:pos x="1" y="25"/>
                </a:cxn>
                <a:cxn ang="0">
                  <a:pos x="0" y="30"/>
                </a:cxn>
                <a:cxn ang="0">
                  <a:pos x="7" y="39"/>
                </a:cxn>
                <a:cxn ang="0">
                  <a:pos x="11" y="45"/>
                </a:cxn>
                <a:cxn ang="0">
                  <a:pos x="17" y="54"/>
                </a:cxn>
                <a:cxn ang="0">
                  <a:pos x="21" y="55"/>
                </a:cxn>
                <a:cxn ang="0">
                  <a:pos x="31" y="48"/>
                </a:cxn>
                <a:cxn ang="0">
                  <a:pos x="49" y="36"/>
                </a:cxn>
                <a:cxn ang="0">
                  <a:pos x="58" y="30"/>
                </a:cxn>
                <a:cxn ang="0">
                  <a:pos x="59" y="26"/>
                </a:cxn>
                <a:cxn ang="0">
                  <a:pos x="52" y="16"/>
                </a:cxn>
                <a:cxn ang="0">
                  <a:pos x="48" y="10"/>
                </a:cxn>
                <a:cxn ang="0">
                  <a:pos x="42" y="1"/>
                </a:cxn>
                <a:cxn ang="0">
                  <a:pos x="38" y="1"/>
                </a:cxn>
              </a:cxnLst>
              <a:rect l="0" t="0" r="r" b="b"/>
              <a:pathLst>
                <a:path w="60" h="56">
                  <a:moveTo>
                    <a:pt x="38" y="1"/>
                  </a:moveTo>
                  <a:cubicBezTo>
                    <a:pt x="37" y="1"/>
                    <a:pt x="33" y="4"/>
                    <a:pt x="29" y="7"/>
                  </a:cubicBezTo>
                  <a:cubicBezTo>
                    <a:pt x="11" y="19"/>
                    <a:pt x="11" y="19"/>
                    <a:pt x="11" y="19"/>
                  </a:cubicBezTo>
                  <a:cubicBezTo>
                    <a:pt x="7" y="22"/>
                    <a:pt x="3" y="24"/>
                    <a:pt x="1" y="25"/>
                  </a:cubicBezTo>
                  <a:cubicBezTo>
                    <a:pt x="0" y="26"/>
                    <a:pt x="0" y="28"/>
                    <a:pt x="0" y="30"/>
                  </a:cubicBezTo>
                  <a:cubicBezTo>
                    <a:pt x="1" y="31"/>
                    <a:pt x="4" y="35"/>
                    <a:pt x="7" y="39"/>
                  </a:cubicBezTo>
                  <a:cubicBezTo>
                    <a:pt x="11" y="45"/>
                    <a:pt x="11" y="45"/>
                    <a:pt x="11" y="45"/>
                  </a:cubicBezTo>
                  <a:cubicBezTo>
                    <a:pt x="13" y="48"/>
                    <a:pt x="16" y="53"/>
                    <a:pt x="17" y="54"/>
                  </a:cubicBezTo>
                  <a:cubicBezTo>
                    <a:pt x="18" y="55"/>
                    <a:pt x="20" y="56"/>
                    <a:pt x="21" y="55"/>
                  </a:cubicBezTo>
                  <a:cubicBezTo>
                    <a:pt x="22" y="54"/>
                    <a:pt x="27" y="51"/>
                    <a:pt x="31" y="48"/>
                  </a:cubicBezTo>
                  <a:cubicBezTo>
                    <a:pt x="49" y="36"/>
                    <a:pt x="49" y="36"/>
                    <a:pt x="49" y="36"/>
                  </a:cubicBezTo>
                  <a:cubicBezTo>
                    <a:pt x="52" y="34"/>
                    <a:pt x="57" y="31"/>
                    <a:pt x="58" y="30"/>
                  </a:cubicBezTo>
                  <a:cubicBezTo>
                    <a:pt x="59" y="29"/>
                    <a:pt x="60" y="27"/>
                    <a:pt x="59" y="26"/>
                  </a:cubicBezTo>
                  <a:cubicBezTo>
                    <a:pt x="58" y="24"/>
                    <a:pt x="55" y="20"/>
                    <a:pt x="52" y="16"/>
                  </a:cubicBezTo>
                  <a:cubicBezTo>
                    <a:pt x="48" y="10"/>
                    <a:pt x="48" y="10"/>
                    <a:pt x="48" y="10"/>
                  </a:cubicBezTo>
                  <a:cubicBezTo>
                    <a:pt x="46" y="7"/>
                    <a:pt x="43" y="2"/>
                    <a:pt x="42" y="1"/>
                  </a:cubicBezTo>
                  <a:cubicBezTo>
                    <a:pt x="41" y="0"/>
                    <a:pt x="40" y="0"/>
                    <a:pt x="38" y="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sp>
          <p:nvSpPr>
            <p:cNvPr id="28" name="Freeform 112">
              <a:extLst>
                <a:ext uri="{FF2B5EF4-FFF2-40B4-BE49-F238E27FC236}">
                  <a16:creationId xmlns:a16="http://schemas.microsoft.com/office/drawing/2014/main" id="{B0507343-19D4-0015-1849-B20E6BED9288}"/>
                </a:ext>
              </a:extLst>
            </p:cNvPr>
            <p:cNvSpPr>
              <a:spLocks/>
            </p:cNvSpPr>
            <p:nvPr/>
          </p:nvSpPr>
          <p:spPr bwMode="auto">
            <a:xfrm>
              <a:off x="3917950" y="1660525"/>
              <a:ext cx="74613" cy="69850"/>
            </a:xfrm>
            <a:custGeom>
              <a:avLst/>
              <a:gdLst/>
              <a:ahLst/>
              <a:cxnLst>
                <a:cxn ang="0">
                  <a:pos x="22" y="9"/>
                </a:cxn>
                <a:cxn ang="0">
                  <a:pos x="14" y="1"/>
                </a:cxn>
                <a:cxn ang="0">
                  <a:pos x="9" y="2"/>
                </a:cxn>
                <a:cxn ang="0">
                  <a:pos x="2" y="6"/>
                </a:cxn>
                <a:cxn ang="0">
                  <a:pos x="1" y="10"/>
                </a:cxn>
                <a:cxn ang="0">
                  <a:pos x="9" y="19"/>
                </a:cxn>
                <a:cxn ang="0">
                  <a:pos x="22" y="31"/>
                </a:cxn>
                <a:cxn ang="0">
                  <a:pos x="29" y="39"/>
                </a:cxn>
                <a:cxn ang="0">
                  <a:pos x="35" y="38"/>
                </a:cxn>
                <a:cxn ang="0">
                  <a:pos x="40" y="33"/>
                </a:cxn>
                <a:cxn ang="0">
                  <a:pos x="40" y="28"/>
                </a:cxn>
                <a:cxn ang="0">
                  <a:pos x="32" y="20"/>
                </a:cxn>
                <a:cxn ang="0">
                  <a:pos x="22" y="9"/>
                </a:cxn>
              </a:cxnLst>
              <a:rect l="0" t="0" r="r" b="b"/>
              <a:pathLst>
                <a:path w="42" h="40">
                  <a:moveTo>
                    <a:pt x="22" y="9"/>
                  </a:moveTo>
                  <a:cubicBezTo>
                    <a:pt x="19" y="6"/>
                    <a:pt x="15" y="2"/>
                    <a:pt x="14" y="1"/>
                  </a:cubicBezTo>
                  <a:cubicBezTo>
                    <a:pt x="13" y="0"/>
                    <a:pt x="11" y="0"/>
                    <a:pt x="9" y="2"/>
                  </a:cubicBezTo>
                  <a:cubicBezTo>
                    <a:pt x="7" y="3"/>
                    <a:pt x="4" y="5"/>
                    <a:pt x="2" y="6"/>
                  </a:cubicBezTo>
                  <a:cubicBezTo>
                    <a:pt x="1" y="7"/>
                    <a:pt x="0" y="9"/>
                    <a:pt x="1" y="10"/>
                  </a:cubicBezTo>
                  <a:cubicBezTo>
                    <a:pt x="3" y="12"/>
                    <a:pt x="6" y="15"/>
                    <a:pt x="9" y="19"/>
                  </a:cubicBezTo>
                  <a:cubicBezTo>
                    <a:pt x="22" y="31"/>
                    <a:pt x="22" y="31"/>
                    <a:pt x="22" y="31"/>
                  </a:cubicBezTo>
                  <a:cubicBezTo>
                    <a:pt x="25" y="34"/>
                    <a:pt x="28" y="38"/>
                    <a:pt x="29" y="39"/>
                  </a:cubicBezTo>
                  <a:cubicBezTo>
                    <a:pt x="31" y="40"/>
                    <a:pt x="33" y="40"/>
                    <a:pt x="35" y="38"/>
                  </a:cubicBezTo>
                  <a:cubicBezTo>
                    <a:pt x="36" y="37"/>
                    <a:pt x="39" y="34"/>
                    <a:pt x="40" y="33"/>
                  </a:cubicBezTo>
                  <a:cubicBezTo>
                    <a:pt x="42" y="32"/>
                    <a:pt x="42" y="29"/>
                    <a:pt x="40" y="28"/>
                  </a:cubicBezTo>
                  <a:cubicBezTo>
                    <a:pt x="39" y="27"/>
                    <a:pt x="35" y="23"/>
                    <a:pt x="32" y="20"/>
                  </a:cubicBezTo>
                  <a:lnTo>
                    <a:pt x="22" y="9"/>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sp>
          <p:nvSpPr>
            <p:cNvPr id="29" name="Freeform 113">
              <a:extLst>
                <a:ext uri="{FF2B5EF4-FFF2-40B4-BE49-F238E27FC236}">
                  <a16:creationId xmlns:a16="http://schemas.microsoft.com/office/drawing/2014/main" id="{07079F05-B929-050B-80EF-8E5B7782D3B6}"/>
                </a:ext>
              </a:extLst>
            </p:cNvPr>
            <p:cNvSpPr>
              <a:spLocks/>
            </p:cNvSpPr>
            <p:nvPr/>
          </p:nvSpPr>
          <p:spPr bwMode="auto">
            <a:xfrm>
              <a:off x="3948113" y="1641475"/>
              <a:ext cx="25400" cy="31750"/>
            </a:xfrm>
            <a:custGeom>
              <a:avLst/>
              <a:gdLst/>
              <a:ahLst/>
              <a:cxnLst>
                <a:cxn ang="0">
                  <a:pos x="8" y="2"/>
                </a:cxn>
                <a:cxn ang="0">
                  <a:pos x="2" y="6"/>
                </a:cxn>
                <a:cxn ang="0">
                  <a:pos x="2" y="11"/>
                </a:cxn>
                <a:cxn ang="0">
                  <a:pos x="7" y="16"/>
                </a:cxn>
                <a:cxn ang="0">
                  <a:pos x="12" y="16"/>
                </a:cxn>
                <a:cxn ang="0">
                  <a:pos x="12" y="15"/>
                </a:cxn>
                <a:cxn ang="0">
                  <a:pos x="13" y="9"/>
                </a:cxn>
                <a:cxn ang="0">
                  <a:pos x="13" y="4"/>
                </a:cxn>
                <a:cxn ang="0">
                  <a:pos x="13" y="2"/>
                </a:cxn>
                <a:cxn ang="0">
                  <a:pos x="8" y="2"/>
                </a:cxn>
              </a:cxnLst>
              <a:rect l="0" t="0" r="r" b="b"/>
              <a:pathLst>
                <a:path w="14" h="18">
                  <a:moveTo>
                    <a:pt x="8" y="2"/>
                  </a:moveTo>
                  <a:cubicBezTo>
                    <a:pt x="6" y="3"/>
                    <a:pt x="3" y="5"/>
                    <a:pt x="2" y="6"/>
                  </a:cubicBezTo>
                  <a:cubicBezTo>
                    <a:pt x="0" y="7"/>
                    <a:pt x="0" y="9"/>
                    <a:pt x="2" y="11"/>
                  </a:cubicBezTo>
                  <a:cubicBezTo>
                    <a:pt x="3" y="12"/>
                    <a:pt x="6" y="15"/>
                    <a:pt x="7" y="16"/>
                  </a:cubicBezTo>
                  <a:cubicBezTo>
                    <a:pt x="9" y="18"/>
                    <a:pt x="11" y="18"/>
                    <a:pt x="12" y="16"/>
                  </a:cubicBezTo>
                  <a:cubicBezTo>
                    <a:pt x="12" y="16"/>
                    <a:pt x="12" y="16"/>
                    <a:pt x="12" y="15"/>
                  </a:cubicBezTo>
                  <a:cubicBezTo>
                    <a:pt x="13" y="13"/>
                    <a:pt x="13" y="11"/>
                    <a:pt x="13" y="9"/>
                  </a:cubicBezTo>
                  <a:cubicBezTo>
                    <a:pt x="14" y="7"/>
                    <a:pt x="13" y="5"/>
                    <a:pt x="13" y="4"/>
                  </a:cubicBezTo>
                  <a:cubicBezTo>
                    <a:pt x="13" y="2"/>
                    <a:pt x="13" y="2"/>
                    <a:pt x="13" y="2"/>
                  </a:cubicBezTo>
                  <a:cubicBezTo>
                    <a:pt x="12" y="1"/>
                    <a:pt x="10" y="0"/>
                    <a:pt x="8" y="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sp>
          <p:nvSpPr>
            <p:cNvPr id="30" name="Freeform 114">
              <a:extLst>
                <a:ext uri="{FF2B5EF4-FFF2-40B4-BE49-F238E27FC236}">
                  <a16:creationId xmlns:a16="http://schemas.microsoft.com/office/drawing/2014/main" id="{13918D37-730A-619E-5080-A275BEBBE170}"/>
                </a:ext>
              </a:extLst>
            </p:cNvPr>
            <p:cNvSpPr>
              <a:spLocks/>
            </p:cNvSpPr>
            <p:nvPr/>
          </p:nvSpPr>
          <p:spPr bwMode="auto">
            <a:xfrm>
              <a:off x="4102100" y="1465263"/>
              <a:ext cx="42863" cy="49213"/>
            </a:xfrm>
            <a:custGeom>
              <a:avLst/>
              <a:gdLst/>
              <a:ahLst/>
              <a:cxnLst>
                <a:cxn ang="0">
                  <a:pos x="3" y="2"/>
                </a:cxn>
                <a:cxn ang="0">
                  <a:pos x="0" y="4"/>
                </a:cxn>
                <a:cxn ang="0">
                  <a:pos x="2" y="8"/>
                </a:cxn>
                <a:cxn ang="0">
                  <a:pos x="8" y="16"/>
                </a:cxn>
                <a:cxn ang="0">
                  <a:pos x="14" y="25"/>
                </a:cxn>
                <a:cxn ang="0">
                  <a:pos x="17" y="28"/>
                </a:cxn>
                <a:cxn ang="0">
                  <a:pos x="20" y="26"/>
                </a:cxn>
                <a:cxn ang="0">
                  <a:pos x="20" y="8"/>
                </a:cxn>
                <a:cxn ang="0">
                  <a:pos x="20" y="8"/>
                </a:cxn>
                <a:cxn ang="0">
                  <a:pos x="20" y="8"/>
                </a:cxn>
                <a:cxn ang="0">
                  <a:pos x="3" y="2"/>
                </a:cxn>
              </a:cxnLst>
              <a:rect l="0" t="0" r="r" b="b"/>
              <a:pathLst>
                <a:path w="24" h="28">
                  <a:moveTo>
                    <a:pt x="3" y="2"/>
                  </a:moveTo>
                  <a:cubicBezTo>
                    <a:pt x="3" y="2"/>
                    <a:pt x="1" y="3"/>
                    <a:pt x="0" y="4"/>
                  </a:cubicBezTo>
                  <a:cubicBezTo>
                    <a:pt x="0" y="6"/>
                    <a:pt x="2" y="8"/>
                    <a:pt x="2" y="8"/>
                  </a:cubicBezTo>
                  <a:cubicBezTo>
                    <a:pt x="8" y="16"/>
                    <a:pt x="8" y="16"/>
                    <a:pt x="8" y="16"/>
                  </a:cubicBezTo>
                  <a:cubicBezTo>
                    <a:pt x="14" y="25"/>
                    <a:pt x="14" y="25"/>
                    <a:pt x="14" y="25"/>
                  </a:cubicBezTo>
                  <a:cubicBezTo>
                    <a:pt x="14" y="25"/>
                    <a:pt x="15" y="28"/>
                    <a:pt x="17" y="28"/>
                  </a:cubicBezTo>
                  <a:cubicBezTo>
                    <a:pt x="18" y="28"/>
                    <a:pt x="19" y="27"/>
                    <a:pt x="20" y="26"/>
                  </a:cubicBezTo>
                  <a:cubicBezTo>
                    <a:pt x="24" y="21"/>
                    <a:pt x="24" y="14"/>
                    <a:pt x="20" y="8"/>
                  </a:cubicBezTo>
                  <a:cubicBezTo>
                    <a:pt x="20" y="8"/>
                    <a:pt x="20" y="8"/>
                    <a:pt x="20" y="8"/>
                  </a:cubicBezTo>
                  <a:cubicBezTo>
                    <a:pt x="20" y="8"/>
                    <a:pt x="20" y="8"/>
                    <a:pt x="20" y="8"/>
                  </a:cubicBezTo>
                  <a:cubicBezTo>
                    <a:pt x="16" y="2"/>
                    <a:pt x="10" y="0"/>
                    <a:pt x="3" y="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grpSp>
      <p:grpSp>
        <p:nvGrpSpPr>
          <p:cNvPr id="6" name="Group 27">
            <a:extLst>
              <a:ext uri="{FF2B5EF4-FFF2-40B4-BE49-F238E27FC236}">
                <a16:creationId xmlns:a16="http://schemas.microsoft.com/office/drawing/2014/main" id="{64499973-028A-DE40-4DF8-1110CB99ABF7}"/>
              </a:ext>
            </a:extLst>
          </p:cNvPr>
          <p:cNvGrpSpPr/>
          <p:nvPr/>
        </p:nvGrpSpPr>
        <p:grpSpPr>
          <a:xfrm>
            <a:off x="446185" y="1936074"/>
            <a:ext cx="574883" cy="576000"/>
            <a:chOff x="6835125" y="2427413"/>
            <a:chExt cx="1265806" cy="1268266"/>
          </a:xfrm>
        </p:grpSpPr>
        <p:sp>
          <p:nvSpPr>
            <p:cNvPr id="7" name="Oval 61">
              <a:extLst>
                <a:ext uri="{FF2B5EF4-FFF2-40B4-BE49-F238E27FC236}">
                  <a16:creationId xmlns:a16="http://schemas.microsoft.com/office/drawing/2014/main" id="{B73DF206-742D-96D4-55E3-E224A09BD33E}"/>
                </a:ext>
              </a:extLst>
            </p:cNvPr>
            <p:cNvSpPr>
              <a:spLocks noChangeArrowheads="1"/>
            </p:cNvSpPr>
            <p:nvPr/>
          </p:nvSpPr>
          <p:spPr bwMode="auto">
            <a:xfrm>
              <a:off x="6835125" y="2427413"/>
              <a:ext cx="1265806" cy="1268266"/>
            </a:xfrm>
            <a:prstGeom prst="ellipse">
              <a:avLst/>
            </a:prstGeom>
            <a:solidFill>
              <a:srgbClr val="A0BEDC"/>
            </a:solidFill>
            <a:ln w="57150">
              <a:solidFill>
                <a:srgbClr val="A0BEDC"/>
              </a:solidFill>
            </a:ln>
          </p:spPr>
          <p:txBody>
            <a:bodyPr vert="horz" wrap="square" lIns="121920" tIns="60960" rIns="121920" bIns="60960" numCol="1" anchor="t" anchorCtr="0" compatLnSpc="1">
              <a:prstTxWarp prst="textNoShape">
                <a:avLst/>
              </a:prstTxWarp>
            </a:bodyPr>
            <a:lstStyle/>
            <a:p>
              <a:endParaRPr lang="en-US" sz="2400" dirty="0">
                <a:latin typeface="Fira Sans" panose="020B0503050000020004" pitchFamily="34" charset="0"/>
                <a:ea typeface="Fira Sans" panose="020B0503050000020004" pitchFamily="34" charset="0"/>
              </a:endParaRPr>
            </a:p>
          </p:txBody>
        </p:sp>
        <p:sp>
          <p:nvSpPr>
            <p:cNvPr id="10" name="Freeform 141">
              <a:extLst>
                <a:ext uri="{FF2B5EF4-FFF2-40B4-BE49-F238E27FC236}">
                  <a16:creationId xmlns:a16="http://schemas.microsoft.com/office/drawing/2014/main" id="{42847A21-0991-6B84-BC96-56CC0FDB2BDD}"/>
                </a:ext>
              </a:extLst>
            </p:cNvPr>
            <p:cNvSpPr>
              <a:spLocks noEditPoints="1"/>
            </p:cNvSpPr>
            <p:nvPr/>
          </p:nvSpPr>
          <p:spPr bwMode="auto">
            <a:xfrm>
              <a:off x="7222760" y="2771904"/>
              <a:ext cx="521812" cy="517735"/>
            </a:xfrm>
            <a:custGeom>
              <a:avLst/>
              <a:gdLst/>
              <a:ahLst/>
              <a:cxnLst>
                <a:cxn ang="0">
                  <a:pos x="55" y="59"/>
                </a:cxn>
                <a:cxn ang="0">
                  <a:pos x="51" y="58"/>
                </a:cxn>
                <a:cxn ang="0">
                  <a:pos x="39" y="46"/>
                </a:cxn>
                <a:cxn ang="0">
                  <a:pos x="25" y="50"/>
                </a:cxn>
                <a:cxn ang="0">
                  <a:pos x="0" y="25"/>
                </a:cxn>
                <a:cxn ang="0">
                  <a:pos x="25" y="0"/>
                </a:cxn>
                <a:cxn ang="0">
                  <a:pos x="50" y="25"/>
                </a:cxn>
                <a:cxn ang="0">
                  <a:pos x="46" y="39"/>
                </a:cxn>
                <a:cxn ang="0">
                  <a:pos x="58" y="52"/>
                </a:cxn>
                <a:cxn ang="0">
                  <a:pos x="59" y="55"/>
                </a:cxn>
                <a:cxn ang="0">
                  <a:pos x="55" y="59"/>
                </a:cxn>
                <a:cxn ang="0">
                  <a:pos x="25" y="9"/>
                </a:cxn>
                <a:cxn ang="0">
                  <a:pos x="9" y="25"/>
                </a:cxn>
                <a:cxn ang="0">
                  <a:pos x="25" y="41"/>
                </a:cxn>
                <a:cxn ang="0">
                  <a:pos x="41" y="25"/>
                </a:cxn>
                <a:cxn ang="0">
                  <a:pos x="25" y="9"/>
                </a:cxn>
                <a:cxn ang="0">
                  <a:pos x="36" y="26"/>
                </a:cxn>
                <a:cxn ang="0">
                  <a:pos x="35" y="27"/>
                </a:cxn>
                <a:cxn ang="0">
                  <a:pos x="15" y="27"/>
                </a:cxn>
                <a:cxn ang="0">
                  <a:pos x="13" y="26"/>
                </a:cxn>
                <a:cxn ang="0">
                  <a:pos x="13" y="24"/>
                </a:cxn>
                <a:cxn ang="0">
                  <a:pos x="15" y="23"/>
                </a:cxn>
                <a:cxn ang="0">
                  <a:pos x="35" y="23"/>
                </a:cxn>
                <a:cxn ang="0">
                  <a:pos x="36" y="24"/>
                </a:cxn>
                <a:cxn ang="0">
                  <a:pos x="36" y="26"/>
                </a:cxn>
              </a:cxnLst>
              <a:rect l="0" t="0" r="r" b="b"/>
              <a:pathLst>
                <a:path w="59" h="59">
                  <a:moveTo>
                    <a:pt x="55" y="59"/>
                  </a:moveTo>
                  <a:cubicBezTo>
                    <a:pt x="53" y="59"/>
                    <a:pt x="52" y="59"/>
                    <a:pt x="51" y="58"/>
                  </a:cubicBezTo>
                  <a:cubicBezTo>
                    <a:pt x="39" y="46"/>
                    <a:pt x="39" y="46"/>
                    <a:pt x="39" y="46"/>
                  </a:cubicBezTo>
                  <a:cubicBezTo>
                    <a:pt x="35" y="49"/>
                    <a:pt x="30" y="50"/>
                    <a:pt x="25" y="50"/>
                  </a:cubicBezTo>
                  <a:cubicBezTo>
                    <a:pt x="11" y="50"/>
                    <a:pt x="0" y="39"/>
                    <a:pt x="0" y="25"/>
                  </a:cubicBezTo>
                  <a:cubicBezTo>
                    <a:pt x="0" y="11"/>
                    <a:pt x="11" y="0"/>
                    <a:pt x="25" y="0"/>
                  </a:cubicBezTo>
                  <a:cubicBezTo>
                    <a:pt x="39" y="0"/>
                    <a:pt x="50" y="11"/>
                    <a:pt x="50" y="25"/>
                  </a:cubicBezTo>
                  <a:cubicBezTo>
                    <a:pt x="50" y="30"/>
                    <a:pt x="48" y="35"/>
                    <a:pt x="46" y="39"/>
                  </a:cubicBezTo>
                  <a:cubicBezTo>
                    <a:pt x="58" y="52"/>
                    <a:pt x="58" y="52"/>
                    <a:pt x="58" y="52"/>
                  </a:cubicBezTo>
                  <a:cubicBezTo>
                    <a:pt x="59" y="52"/>
                    <a:pt x="59" y="54"/>
                    <a:pt x="59" y="55"/>
                  </a:cubicBezTo>
                  <a:cubicBezTo>
                    <a:pt x="59" y="57"/>
                    <a:pt x="57" y="59"/>
                    <a:pt x="55" y="59"/>
                  </a:cubicBezTo>
                  <a:close/>
                  <a:moveTo>
                    <a:pt x="25" y="9"/>
                  </a:moveTo>
                  <a:cubicBezTo>
                    <a:pt x="16" y="9"/>
                    <a:pt x="9" y="16"/>
                    <a:pt x="9" y="25"/>
                  </a:cubicBezTo>
                  <a:cubicBezTo>
                    <a:pt x="9" y="34"/>
                    <a:pt x="16" y="41"/>
                    <a:pt x="25" y="41"/>
                  </a:cubicBezTo>
                  <a:cubicBezTo>
                    <a:pt x="34" y="41"/>
                    <a:pt x="41" y="34"/>
                    <a:pt x="41" y="25"/>
                  </a:cubicBezTo>
                  <a:cubicBezTo>
                    <a:pt x="41" y="16"/>
                    <a:pt x="34" y="9"/>
                    <a:pt x="25" y="9"/>
                  </a:cubicBezTo>
                  <a:close/>
                  <a:moveTo>
                    <a:pt x="36" y="26"/>
                  </a:moveTo>
                  <a:cubicBezTo>
                    <a:pt x="36" y="27"/>
                    <a:pt x="36" y="27"/>
                    <a:pt x="35" y="27"/>
                  </a:cubicBezTo>
                  <a:cubicBezTo>
                    <a:pt x="15" y="27"/>
                    <a:pt x="15" y="27"/>
                    <a:pt x="15" y="27"/>
                  </a:cubicBezTo>
                  <a:cubicBezTo>
                    <a:pt x="14" y="27"/>
                    <a:pt x="13" y="27"/>
                    <a:pt x="13" y="26"/>
                  </a:cubicBezTo>
                  <a:cubicBezTo>
                    <a:pt x="13" y="24"/>
                    <a:pt x="13" y="24"/>
                    <a:pt x="13" y="24"/>
                  </a:cubicBezTo>
                  <a:cubicBezTo>
                    <a:pt x="13" y="23"/>
                    <a:pt x="14" y="23"/>
                    <a:pt x="15" y="23"/>
                  </a:cubicBezTo>
                  <a:cubicBezTo>
                    <a:pt x="35" y="23"/>
                    <a:pt x="35" y="23"/>
                    <a:pt x="35" y="23"/>
                  </a:cubicBezTo>
                  <a:cubicBezTo>
                    <a:pt x="36" y="23"/>
                    <a:pt x="36" y="23"/>
                    <a:pt x="36" y="24"/>
                  </a:cubicBezTo>
                  <a:lnTo>
                    <a:pt x="36" y="26"/>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grpSp>
    </p:spTree>
    <p:extLst>
      <p:ext uri="{BB962C8B-B14F-4D97-AF65-F5344CB8AC3E}">
        <p14:creationId xmlns:p14="http://schemas.microsoft.com/office/powerpoint/2010/main" val="1171783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lide Number Placeholder 2">
            <a:extLst>
              <a:ext uri="{FF2B5EF4-FFF2-40B4-BE49-F238E27FC236}">
                <a16:creationId xmlns:a16="http://schemas.microsoft.com/office/drawing/2014/main" id="{033528EA-0F33-4C8D-C803-CBC22E790578}"/>
              </a:ext>
            </a:extLst>
          </p:cNvPr>
          <p:cNvSpPr>
            <a:spLocks noGrp="1"/>
          </p:cNvSpPr>
          <p:nvPr>
            <p:ph type="sldNum" sz="quarter" idx="12"/>
          </p:nvPr>
        </p:nvSpPr>
        <p:spPr>
          <a:xfrm>
            <a:off x="8610600" y="6356350"/>
            <a:ext cx="2625447" cy="365125"/>
          </a:xfrm>
        </p:spPr>
        <p:txBody>
          <a:bodyPr/>
          <a:lstStyle/>
          <a:p>
            <a:fld id="{433D822E-14E5-4FC8-890B-4527FF1CA33F}" type="slidenum">
              <a:rPr lang="lt-LT" smtClean="0"/>
              <a:t>11</a:t>
            </a:fld>
            <a:endParaRPr lang="lt-LT" dirty="0"/>
          </a:p>
        </p:txBody>
      </p:sp>
      <p:sp>
        <p:nvSpPr>
          <p:cNvPr id="6" name="Inhaltsplatzhalter 4">
            <a:extLst>
              <a:ext uri="{FF2B5EF4-FFF2-40B4-BE49-F238E27FC236}">
                <a16:creationId xmlns:a16="http://schemas.microsoft.com/office/drawing/2014/main" id="{C17A397C-967C-14B4-957F-B0F01990D054}"/>
              </a:ext>
            </a:extLst>
          </p:cNvPr>
          <p:cNvSpPr txBox="1">
            <a:spLocks/>
          </p:cNvSpPr>
          <p:nvPr/>
        </p:nvSpPr>
        <p:spPr>
          <a:xfrm>
            <a:off x="5038825" y="5386844"/>
            <a:ext cx="6586707" cy="92333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0"/>
              </a:spcAft>
              <a:buNone/>
            </a:pPr>
            <a:r>
              <a:rPr lang="lt-LT" sz="2000" b="1" dirty="0">
                <a:solidFill>
                  <a:srgbClr val="192850"/>
                </a:solidFill>
                <a:latin typeface="Fira Sans" panose="020B0503050000020004" pitchFamily="34" charset="0"/>
                <a:ea typeface="Fira Sans" panose="020B0503050000020004" pitchFamily="34" charset="0"/>
              </a:rPr>
              <a:t>Programų, jų sukūrimo, gaminimo pirkimų neatitikimai</a:t>
            </a:r>
          </a:p>
          <a:p>
            <a:pPr marL="0" indent="0" algn="ctr">
              <a:lnSpc>
                <a:spcPct val="100000"/>
              </a:lnSpc>
              <a:spcAft>
                <a:spcPts val="0"/>
              </a:spcAft>
              <a:buNone/>
            </a:pPr>
            <a:r>
              <a:rPr lang="lt-LT" sz="2000" dirty="0">
                <a:solidFill>
                  <a:srgbClr val="192850"/>
                </a:solidFill>
                <a:latin typeface="Fira Sans" panose="020B0503050000020004" pitchFamily="34" charset="0"/>
              </a:rPr>
              <a:t>Vertintų sutarčių vertė 20,9 mln. EUR </a:t>
            </a:r>
          </a:p>
          <a:p>
            <a:pPr marL="0" indent="0" algn="ctr">
              <a:lnSpc>
                <a:spcPct val="100000"/>
              </a:lnSpc>
              <a:spcAft>
                <a:spcPts val="0"/>
              </a:spcAft>
              <a:buNone/>
            </a:pPr>
            <a:r>
              <a:rPr lang="lt-LT" sz="2000" dirty="0">
                <a:solidFill>
                  <a:srgbClr val="192850"/>
                </a:solidFill>
                <a:latin typeface="Fira Sans" panose="020B0503050000020004" pitchFamily="34" charset="0"/>
              </a:rPr>
              <a:t>(21,6 proc. nuo visų 2021-2024 m.)</a:t>
            </a:r>
            <a:endParaRPr lang="en-US" sz="2000" dirty="0">
              <a:solidFill>
                <a:srgbClr val="192850"/>
              </a:solidFill>
              <a:latin typeface="Fira Sans" panose="020B0503050000020004" pitchFamily="34" charset="0"/>
            </a:endParaRPr>
          </a:p>
        </p:txBody>
      </p:sp>
      <p:sp>
        <p:nvSpPr>
          <p:cNvPr id="7" name="Inhaltsplatzhalter 4">
            <a:extLst>
              <a:ext uri="{FF2B5EF4-FFF2-40B4-BE49-F238E27FC236}">
                <a16:creationId xmlns:a16="http://schemas.microsoft.com/office/drawing/2014/main" id="{0AAF3952-BA57-A53F-AE4A-2B9D3CDB3BDB}"/>
              </a:ext>
            </a:extLst>
          </p:cNvPr>
          <p:cNvSpPr txBox="1">
            <a:spLocks/>
          </p:cNvSpPr>
          <p:nvPr/>
        </p:nvSpPr>
        <p:spPr>
          <a:xfrm>
            <a:off x="286230" y="5386844"/>
            <a:ext cx="4582275" cy="1231106"/>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0"/>
              </a:spcAft>
              <a:buNone/>
            </a:pPr>
            <a:r>
              <a:rPr lang="lt-LT" sz="2000" b="1" dirty="0">
                <a:solidFill>
                  <a:srgbClr val="192850"/>
                </a:solidFill>
                <a:latin typeface="Fira Sans" panose="020B0503050000020004" pitchFamily="34" charset="0"/>
                <a:ea typeface="Fira Sans" panose="020B0503050000020004" pitchFamily="34" charset="0"/>
              </a:rPr>
              <a:t>Viešųjų pirkimų neatitikimai </a:t>
            </a:r>
          </a:p>
          <a:p>
            <a:pPr marL="0" indent="0" algn="ctr">
              <a:lnSpc>
                <a:spcPct val="100000"/>
              </a:lnSpc>
              <a:spcAft>
                <a:spcPts val="0"/>
              </a:spcAft>
              <a:buNone/>
            </a:pPr>
            <a:r>
              <a:rPr lang="lt-LT" sz="2000" dirty="0">
                <a:solidFill>
                  <a:srgbClr val="192850"/>
                </a:solidFill>
                <a:latin typeface="Fira Sans" panose="020B0503050000020004" pitchFamily="34" charset="0"/>
              </a:rPr>
              <a:t>Vertintų sutarčių vertė 3,74 mln. EUR </a:t>
            </a:r>
          </a:p>
          <a:p>
            <a:pPr marL="0" indent="0" algn="ctr">
              <a:lnSpc>
                <a:spcPct val="100000"/>
              </a:lnSpc>
              <a:spcAft>
                <a:spcPts val="0"/>
              </a:spcAft>
              <a:buNone/>
            </a:pPr>
            <a:r>
              <a:rPr lang="lt-LT" sz="2000" dirty="0">
                <a:solidFill>
                  <a:srgbClr val="192850"/>
                </a:solidFill>
                <a:latin typeface="Fira Sans" panose="020B0503050000020004" pitchFamily="34" charset="0"/>
              </a:rPr>
              <a:t>(7,1 proc. nuo visų 2021-2024 m.)</a:t>
            </a:r>
            <a:r>
              <a:rPr lang="en-US" sz="2000" dirty="0">
                <a:solidFill>
                  <a:srgbClr val="192850"/>
                </a:solidFill>
                <a:latin typeface="Fira Sans" panose="020B0503050000020004" pitchFamily="34" charset="0"/>
              </a:rPr>
              <a:t/>
            </a:r>
            <a:br>
              <a:rPr lang="en-US" sz="2000" dirty="0">
                <a:solidFill>
                  <a:srgbClr val="192850"/>
                </a:solidFill>
                <a:latin typeface="Fira Sans" panose="020B0503050000020004" pitchFamily="34" charset="0"/>
              </a:rPr>
            </a:br>
            <a:endParaRPr lang="en-US" sz="2000" dirty="0">
              <a:solidFill>
                <a:srgbClr val="192850"/>
              </a:solidFill>
              <a:latin typeface="Fira Sans" panose="020B0503050000020004" pitchFamily="34" charset="0"/>
            </a:endParaRPr>
          </a:p>
        </p:txBody>
      </p:sp>
      <p:sp>
        <p:nvSpPr>
          <p:cNvPr id="8" name="Freeform: Shape 9">
            <a:extLst>
              <a:ext uri="{FF2B5EF4-FFF2-40B4-BE49-F238E27FC236}">
                <a16:creationId xmlns:a16="http://schemas.microsoft.com/office/drawing/2014/main" id="{0E33F89D-5F52-F392-2006-34AFD5185049}"/>
              </a:ext>
            </a:extLst>
          </p:cNvPr>
          <p:cNvSpPr/>
          <p:nvPr/>
        </p:nvSpPr>
        <p:spPr>
          <a:xfrm rot="5400000" flipH="1">
            <a:off x="3641644" y="3106194"/>
            <a:ext cx="3062455" cy="268092"/>
          </a:xfrm>
          <a:custGeom>
            <a:avLst/>
            <a:gdLst>
              <a:gd name="connsiteX0" fmla="*/ 0 w 484217"/>
              <a:gd name="connsiteY0" fmla="*/ 17746 h 35492"/>
              <a:gd name="connsiteX1" fmla="*/ 484217 w 484217"/>
              <a:gd name="connsiteY1" fmla="*/ 17746 h 35492"/>
            </a:gdLst>
            <a:ahLst/>
            <a:cxnLst>
              <a:cxn ang="0">
                <a:pos x="connsiteX0" y="connsiteY0"/>
              </a:cxn>
              <a:cxn ang="0">
                <a:pos x="connsiteX1" y="connsiteY1"/>
              </a:cxn>
            </a:cxnLst>
            <a:rect l="l" t="t" r="r" b="b"/>
            <a:pathLst>
              <a:path w="484217" h="35492">
                <a:moveTo>
                  <a:pt x="0" y="17746"/>
                </a:moveTo>
                <a:lnTo>
                  <a:pt x="484217" y="17746"/>
                </a:lnTo>
              </a:path>
            </a:pathLst>
          </a:custGeom>
          <a:noFill/>
          <a:ln w="22225">
            <a:solidFill>
              <a:srgbClr val="A0BEDC"/>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52411" tIns="5865" rIns="252411" bIns="5867" numCol="1" spcCol="991" anchor="ctr" anchorCtr="0">
            <a:noAutofit/>
          </a:bodyPr>
          <a:lstStyle/>
          <a:p>
            <a:pPr algn="ctr" defTabSz="231134">
              <a:lnSpc>
                <a:spcPct val="90000"/>
              </a:lnSpc>
              <a:spcBef>
                <a:spcPct val="0"/>
              </a:spcBef>
              <a:spcAft>
                <a:spcPct val="35000"/>
              </a:spcAft>
            </a:pPr>
            <a:endParaRPr lang="en-US" sz="533">
              <a:latin typeface="Fira Sans" panose="020B0503050000020004" pitchFamily="34" charset="0"/>
              <a:ea typeface="Fira Sans" panose="020B0503050000020004" pitchFamily="34" charset="0"/>
            </a:endParaRPr>
          </a:p>
        </p:txBody>
      </p:sp>
      <p:sp>
        <p:nvSpPr>
          <p:cNvPr id="9" name="Oval 11">
            <a:extLst>
              <a:ext uri="{FF2B5EF4-FFF2-40B4-BE49-F238E27FC236}">
                <a16:creationId xmlns:a16="http://schemas.microsoft.com/office/drawing/2014/main" id="{95D17842-D1B4-D7CD-D2FA-E73DD6307AF1}"/>
              </a:ext>
            </a:extLst>
          </p:cNvPr>
          <p:cNvSpPr/>
          <p:nvPr/>
        </p:nvSpPr>
        <p:spPr>
          <a:xfrm>
            <a:off x="4618445" y="2712527"/>
            <a:ext cx="1108851" cy="1108845"/>
          </a:xfrm>
          <a:prstGeom prst="ellipse">
            <a:avLst/>
          </a:prstGeom>
          <a:solidFill>
            <a:srgbClr val="A0BED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933" b="1" dirty="0">
                <a:solidFill>
                  <a:schemeClr val="bg1"/>
                </a:solidFill>
                <a:latin typeface="Fira Sans" panose="020B0503050000020004" pitchFamily="34" charset="0"/>
                <a:ea typeface="Fira Sans" panose="020B0503050000020004" pitchFamily="34" charset="0"/>
              </a:rPr>
              <a:t>VS</a:t>
            </a:r>
            <a:endParaRPr lang="en-US" sz="2400" b="1" dirty="0">
              <a:solidFill>
                <a:schemeClr val="bg1"/>
              </a:solidFill>
              <a:latin typeface="Fira Sans" panose="020B0503050000020004" pitchFamily="34" charset="0"/>
              <a:ea typeface="Fira Sans" panose="020B0503050000020004" pitchFamily="34" charset="0"/>
            </a:endParaRPr>
          </a:p>
        </p:txBody>
      </p:sp>
      <p:sp>
        <p:nvSpPr>
          <p:cNvPr id="10" name="Teksto vietos rezervavimo ženklas 3">
            <a:extLst>
              <a:ext uri="{FF2B5EF4-FFF2-40B4-BE49-F238E27FC236}">
                <a16:creationId xmlns:a16="http://schemas.microsoft.com/office/drawing/2014/main" id="{A4E1DC26-72FD-AE63-F132-0FD1DDC6618F}"/>
              </a:ext>
            </a:extLst>
          </p:cNvPr>
          <p:cNvSpPr txBox="1">
            <a:spLocks/>
          </p:cNvSpPr>
          <p:nvPr/>
        </p:nvSpPr>
        <p:spPr>
          <a:xfrm>
            <a:off x="469496" y="498214"/>
            <a:ext cx="10515600" cy="966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144145" indent="0" algn="just">
              <a:lnSpc>
                <a:spcPct val="100000"/>
              </a:lnSpc>
              <a:spcBef>
                <a:spcPts val="0"/>
              </a:spcBef>
              <a:buNone/>
            </a:pPr>
            <a:r>
              <a:rPr lang="lt-LT" sz="3200" b="1" dirty="0">
                <a:solidFill>
                  <a:srgbClr val="192850"/>
                </a:solidFill>
                <a:latin typeface="Fira Sans" panose="020B0503050000020004" pitchFamily="34" charset="0"/>
              </a:rPr>
              <a:t>Pirkimų vidaus kontrolė ir vykdymas</a:t>
            </a:r>
          </a:p>
        </p:txBody>
      </p:sp>
      <p:sp>
        <p:nvSpPr>
          <p:cNvPr id="13" name="Pavadinimas 1">
            <a:extLst>
              <a:ext uri="{FF2B5EF4-FFF2-40B4-BE49-F238E27FC236}">
                <a16:creationId xmlns:a16="http://schemas.microsoft.com/office/drawing/2014/main" id="{17D6181E-F4BD-7601-263A-C0DC0E395B3E}"/>
              </a:ext>
            </a:extLst>
          </p:cNvPr>
          <p:cNvSpPr>
            <a:spLocks noGrp="1"/>
          </p:cNvSpPr>
          <p:nvPr>
            <p:ph type="title"/>
          </p:nvPr>
        </p:nvSpPr>
        <p:spPr>
          <a:xfrm>
            <a:off x="514126" y="221315"/>
            <a:ext cx="10515600" cy="451945"/>
          </a:xfrm>
        </p:spPr>
        <p:txBody>
          <a:bodyPr/>
          <a:lstStyle/>
          <a:p>
            <a:r>
              <a:rPr lang="lt-LT" dirty="0"/>
              <a:t>Lapkritis 2025 | Lietuvos nacionalinio radijo ir televizijos veikla</a:t>
            </a:r>
          </a:p>
        </p:txBody>
      </p:sp>
      <p:graphicFrame>
        <p:nvGraphicFramePr>
          <p:cNvPr id="5" name="Diagrama 4">
            <a:extLst>
              <a:ext uri="{FF2B5EF4-FFF2-40B4-BE49-F238E27FC236}">
                <a16:creationId xmlns:a16="http://schemas.microsoft.com/office/drawing/2014/main" id="{10484390-FB48-40BC-BB4F-3968D6612B59}"/>
              </a:ext>
            </a:extLst>
          </p:cNvPr>
          <p:cNvGraphicFramePr>
            <a:graphicFrameLocks/>
          </p:cNvGraphicFramePr>
          <p:nvPr>
            <p:extLst>
              <p:ext uri="{D42A27DB-BD31-4B8C-83A1-F6EECF244321}">
                <p14:modId xmlns:p14="http://schemas.microsoft.com/office/powerpoint/2010/main" val="2035156789"/>
              </p:ext>
            </p:extLst>
          </p:nvPr>
        </p:nvGraphicFramePr>
        <p:xfrm>
          <a:off x="514126" y="1170287"/>
          <a:ext cx="3983228" cy="41388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Diagrama 10">
            <a:extLst>
              <a:ext uri="{FF2B5EF4-FFF2-40B4-BE49-F238E27FC236}">
                <a16:creationId xmlns:a16="http://schemas.microsoft.com/office/drawing/2014/main" id="{10484390-FB48-40BC-BB4F-3968D6612B59}"/>
              </a:ext>
            </a:extLst>
          </p:cNvPr>
          <p:cNvGraphicFramePr>
            <a:graphicFrameLocks/>
          </p:cNvGraphicFramePr>
          <p:nvPr>
            <p:extLst>
              <p:ext uri="{D42A27DB-BD31-4B8C-83A1-F6EECF244321}">
                <p14:modId xmlns:p14="http://schemas.microsoft.com/office/powerpoint/2010/main" val="2604598514"/>
              </p:ext>
            </p:extLst>
          </p:nvPr>
        </p:nvGraphicFramePr>
        <p:xfrm>
          <a:off x="5765988" y="880169"/>
          <a:ext cx="5689224" cy="44289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10948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323E1-64D8-861E-60BF-15581E66BC70}"/>
            </a:ext>
          </a:extLst>
        </p:cNvPr>
        <p:cNvGrpSpPr/>
        <p:nvPr/>
      </p:nvGrpSpPr>
      <p:grpSpPr>
        <a:xfrm>
          <a:off x="0" y="0"/>
          <a:ext cx="0" cy="0"/>
          <a:chOff x="0" y="0"/>
          <a:chExt cx="0" cy="0"/>
        </a:xfrm>
      </p:grpSpPr>
      <p:sp>
        <p:nvSpPr>
          <p:cNvPr id="29" name="Notched Right Arrow 44">
            <a:extLst>
              <a:ext uri="{FF2B5EF4-FFF2-40B4-BE49-F238E27FC236}">
                <a16:creationId xmlns:a16="http://schemas.microsoft.com/office/drawing/2014/main" id="{F6447879-9B3D-7412-2406-B95221BD350D}"/>
              </a:ext>
            </a:extLst>
          </p:cNvPr>
          <p:cNvSpPr/>
          <p:nvPr/>
        </p:nvSpPr>
        <p:spPr>
          <a:xfrm>
            <a:off x="7290042" y="3475900"/>
            <a:ext cx="4319446" cy="1227729"/>
          </a:xfrm>
          <a:prstGeom prst="rightArrow">
            <a:avLst/>
          </a:prstGeom>
          <a:solidFill>
            <a:srgbClr val="1469AA"/>
          </a:solidFill>
          <a:ln>
            <a:no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a:endParaRPr lang="en-US" sz="2533" dirty="0">
              <a:latin typeface="Fira Sans" panose="020B0503050000020004" pitchFamily="34" charset="0"/>
              <a:ea typeface="Fira Sans" panose="020B0503050000020004" pitchFamily="34" charset="0"/>
            </a:endParaRPr>
          </a:p>
        </p:txBody>
      </p:sp>
      <p:sp>
        <p:nvSpPr>
          <p:cNvPr id="10" name="Notched Right Arrow 44">
            <a:extLst>
              <a:ext uri="{FF2B5EF4-FFF2-40B4-BE49-F238E27FC236}">
                <a16:creationId xmlns:a16="http://schemas.microsoft.com/office/drawing/2014/main" id="{10939D34-DE09-4013-E737-313A1184658D}"/>
              </a:ext>
            </a:extLst>
          </p:cNvPr>
          <p:cNvSpPr/>
          <p:nvPr/>
        </p:nvSpPr>
        <p:spPr>
          <a:xfrm>
            <a:off x="3735817" y="3443433"/>
            <a:ext cx="3911871" cy="1292662"/>
          </a:xfrm>
          <a:prstGeom prst="rightArrow">
            <a:avLst/>
          </a:prstGeom>
          <a:solidFill>
            <a:srgbClr val="A0BEDC"/>
          </a:solidFill>
          <a:ln>
            <a:no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a:endParaRPr lang="en-US" sz="2533" dirty="0">
              <a:latin typeface="Fira Sans" panose="020B0503050000020004" pitchFamily="34" charset="0"/>
              <a:ea typeface="Fira Sans" panose="020B0503050000020004" pitchFamily="34" charset="0"/>
            </a:endParaRPr>
          </a:p>
        </p:txBody>
      </p:sp>
      <p:sp>
        <p:nvSpPr>
          <p:cNvPr id="3" name="Slide Number Placeholder 2">
            <a:extLst>
              <a:ext uri="{FF2B5EF4-FFF2-40B4-BE49-F238E27FC236}">
                <a16:creationId xmlns:a16="http://schemas.microsoft.com/office/drawing/2014/main" id="{07CA4285-F77B-4257-7839-81791F114013}"/>
              </a:ext>
            </a:extLst>
          </p:cNvPr>
          <p:cNvSpPr>
            <a:spLocks noGrp="1"/>
          </p:cNvSpPr>
          <p:nvPr>
            <p:ph type="sldNum" sz="quarter" idx="12"/>
          </p:nvPr>
        </p:nvSpPr>
        <p:spPr/>
        <p:txBody>
          <a:bodyPr/>
          <a:lstStyle/>
          <a:p>
            <a:fld id="{433D822E-14E5-4FC8-890B-4527FF1CA33F}" type="slidenum">
              <a:rPr lang="lt-LT" smtClean="0"/>
              <a:t>12</a:t>
            </a:fld>
            <a:endParaRPr lang="lt-LT" dirty="0"/>
          </a:p>
        </p:txBody>
      </p:sp>
      <p:sp>
        <p:nvSpPr>
          <p:cNvPr id="5" name="Inhaltsplatzhalter 4">
            <a:extLst>
              <a:ext uri="{FF2B5EF4-FFF2-40B4-BE49-F238E27FC236}">
                <a16:creationId xmlns:a16="http://schemas.microsoft.com/office/drawing/2014/main" id="{4EFEB823-579A-7D99-110C-9F144861264B}"/>
              </a:ext>
            </a:extLst>
          </p:cNvPr>
          <p:cNvSpPr txBox="1">
            <a:spLocks/>
          </p:cNvSpPr>
          <p:nvPr/>
        </p:nvSpPr>
        <p:spPr>
          <a:xfrm>
            <a:off x="1416593" y="1793525"/>
            <a:ext cx="10312375" cy="1384995"/>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48"/>
              </a:spcAft>
              <a:buNone/>
            </a:pPr>
            <a:r>
              <a:rPr lang="lt-LT" sz="2000" b="1" noProof="0" dirty="0">
                <a:solidFill>
                  <a:srgbClr val="64B4CD"/>
                </a:solidFill>
                <a:latin typeface="Fira Sans" panose="020B0503050000020004" pitchFamily="34" charset="0"/>
                <a:ea typeface="Fira Sans" panose="020B0503050000020004" pitchFamily="34" charset="0"/>
              </a:rPr>
              <a:t>Taisyklės</a:t>
            </a:r>
            <a:r>
              <a:rPr lang="en-US" sz="2000" b="1" dirty="0">
                <a:solidFill>
                  <a:schemeClr val="accent3"/>
                </a:solidFill>
                <a:latin typeface="Fira Sans" panose="020B0503050000020004" pitchFamily="34" charset="0"/>
                <a:ea typeface="Fira Sans" panose="020B0503050000020004" pitchFamily="34" charset="0"/>
              </a:rPr>
              <a:t/>
            </a:r>
            <a:br>
              <a:rPr lang="en-US" sz="2000" b="1" dirty="0">
                <a:solidFill>
                  <a:schemeClr val="accent3"/>
                </a:solidFill>
                <a:latin typeface="Fira Sans" panose="020B0503050000020004" pitchFamily="34" charset="0"/>
                <a:ea typeface="Fira Sans" panose="020B0503050000020004" pitchFamily="34" charset="0"/>
              </a:rPr>
            </a:br>
            <a:r>
              <a:rPr lang="lt-LT" sz="2000" dirty="0">
                <a:solidFill>
                  <a:srgbClr val="192850"/>
                </a:solidFill>
                <a:latin typeface="Fira Sans" panose="020B0503050000020004" pitchFamily="34" charset="0"/>
              </a:rPr>
              <a:t>2025-09-25 patikslintos viešųjų pirkimų ir programų, jų sukūrimo, gaminimo pirkimų organizavimo taisyklės.</a:t>
            </a:r>
          </a:p>
          <a:p>
            <a:pPr marL="0" indent="0">
              <a:lnSpc>
                <a:spcPct val="100000"/>
              </a:lnSpc>
              <a:spcAft>
                <a:spcPts val="1248"/>
              </a:spcAft>
              <a:buNone/>
            </a:pPr>
            <a:endParaRPr lang="en-US" sz="2000" dirty="0">
              <a:solidFill>
                <a:srgbClr val="192850"/>
              </a:solidFill>
              <a:latin typeface="Fira Sans" panose="020B0503050000020004" pitchFamily="34" charset="0"/>
            </a:endParaRPr>
          </a:p>
        </p:txBody>
      </p:sp>
      <p:sp>
        <p:nvSpPr>
          <p:cNvPr id="4" name="Teksto vietos rezervavimo ženklas 3">
            <a:extLst>
              <a:ext uri="{FF2B5EF4-FFF2-40B4-BE49-F238E27FC236}">
                <a16:creationId xmlns:a16="http://schemas.microsoft.com/office/drawing/2014/main" id="{2ABF3100-174B-0D02-B3E4-8C5F91DC0329}"/>
              </a:ext>
            </a:extLst>
          </p:cNvPr>
          <p:cNvSpPr>
            <a:spLocks noGrp="1"/>
          </p:cNvSpPr>
          <p:nvPr>
            <p:ph type="body" idx="13"/>
          </p:nvPr>
        </p:nvSpPr>
        <p:spPr>
          <a:xfrm>
            <a:off x="376768" y="491160"/>
            <a:ext cx="10515600" cy="525788"/>
          </a:xfrm>
        </p:spPr>
        <p:txBody>
          <a:bodyPr/>
          <a:lstStyle/>
          <a:p>
            <a:r>
              <a:rPr lang="lt-LT" sz="3200" dirty="0"/>
              <a:t>Pokyčiai audito metu</a:t>
            </a:r>
          </a:p>
        </p:txBody>
      </p:sp>
      <p:sp>
        <p:nvSpPr>
          <p:cNvPr id="31" name="Pavadinimas 1">
            <a:extLst>
              <a:ext uri="{FF2B5EF4-FFF2-40B4-BE49-F238E27FC236}">
                <a16:creationId xmlns:a16="http://schemas.microsoft.com/office/drawing/2014/main" id="{6994FCC5-1CA5-56DB-C50A-701F8EE5F723}"/>
              </a:ext>
            </a:extLst>
          </p:cNvPr>
          <p:cNvSpPr>
            <a:spLocks noGrp="1"/>
          </p:cNvSpPr>
          <p:nvPr>
            <p:ph type="title"/>
          </p:nvPr>
        </p:nvSpPr>
        <p:spPr>
          <a:xfrm>
            <a:off x="381000" y="126844"/>
            <a:ext cx="10515600" cy="451945"/>
          </a:xfrm>
        </p:spPr>
        <p:txBody>
          <a:bodyPr/>
          <a:lstStyle/>
          <a:p>
            <a:r>
              <a:rPr lang="lt-LT" dirty="0"/>
              <a:t>Lapkritis 2025 | Lietuvos nacionalinio radijo ir televizijos veikla</a:t>
            </a:r>
          </a:p>
        </p:txBody>
      </p:sp>
      <p:sp>
        <p:nvSpPr>
          <p:cNvPr id="33" name="Inhaltsplatzhalter 4">
            <a:extLst>
              <a:ext uri="{FF2B5EF4-FFF2-40B4-BE49-F238E27FC236}">
                <a16:creationId xmlns:a16="http://schemas.microsoft.com/office/drawing/2014/main" id="{A792231B-36DB-8119-40C8-8233F51545B5}"/>
              </a:ext>
            </a:extLst>
          </p:cNvPr>
          <p:cNvSpPr txBox="1">
            <a:spLocks/>
          </p:cNvSpPr>
          <p:nvPr/>
        </p:nvSpPr>
        <p:spPr>
          <a:xfrm>
            <a:off x="1422551" y="1102539"/>
            <a:ext cx="10348772" cy="984885"/>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48"/>
              </a:spcAft>
              <a:buNone/>
            </a:pPr>
            <a:r>
              <a:rPr lang="lt-LT" sz="2000" b="1" dirty="0">
                <a:solidFill>
                  <a:srgbClr val="166AAB"/>
                </a:solidFill>
                <a:latin typeface="Fira Sans" panose="020B0503050000020004" pitchFamily="34" charset="0"/>
                <a:ea typeface="Fira Sans" panose="020B0503050000020004" pitchFamily="34" charset="0"/>
              </a:rPr>
              <a:t>Įsakymas</a:t>
            </a:r>
            <a:r>
              <a:rPr lang="en-US" sz="2000" b="1" dirty="0">
                <a:solidFill>
                  <a:schemeClr val="accent3"/>
                </a:solidFill>
                <a:latin typeface="Fira Sans" panose="020B0503050000020004" pitchFamily="34" charset="0"/>
                <a:ea typeface="Fira Sans" panose="020B0503050000020004" pitchFamily="34" charset="0"/>
              </a:rPr>
              <a:t/>
            </a:r>
            <a:br>
              <a:rPr lang="en-US" sz="2000" b="1" dirty="0">
                <a:solidFill>
                  <a:schemeClr val="accent3"/>
                </a:solidFill>
                <a:latin typeface="Fira Sans" panose="020B0503050000020004" pitchFamily="34" charset="0"/>
                <a:ea typeface="Fira Sans" panose="020B0503050000020004" pitchFamily="34" charset="0"/>
              </a:rPr>
            </a:br>
            <a:r>
              <a:rPr lang="lt-LT" sz="2000" dirty="0">
                <a:solidFill>
                  <a:srgbClr val="192850"/>
                </a:solidFill>
                <a:latin typeface="Fira Sans" panose="020B0503050000020004" pitchFamily="34" charset="0"/>
              </a:rPr>
              <a:t>2025-09-25 pakeistas įsakymas dėl programų pirkimų organizatorių sąrašo tvirtinimo.</a:t>
            </a:r>
          </a:p>
          <a:p>
            <a:pPr marL="0" indent="0">
              <a:lnSpc>
                <a:spcPct val="100000"/>
              </a:lnSpc>
              <a:spcAft>
                <a:spcPts val="1248"/>
              </a:spcAft>
              <a:buNone/>
            </a:pPr>
            <a:r>
              <a:rPr lang="lt-LT" sz="1400" dirty="0">
                <a:solidFill>
                  <a:srgbClr val="192850"/>
                </a:solidFill>
                <a:latin typeface="Fira Sans" panose="020B0503050000020004" pitchFamily="34" charset="0"/>
              </a:rPr>
              <a:t> </a:t>
            </a:r>
            <a:endParaRPr lang="en-US" sz="1400" dirty="0">
              <a:solidFill>
                <a:srgbClr val="192850"/>
              </a:solidFill>
              <a:latin typeface="Fira Sans" panose="020B0503050000020004" pitchFamily="34" charset="0"/>
            </a:endParaRPr>
          </a:p>
        </p:txBody>
      </p:sp>
      <p:sp>
        <p:nvSpPr>
          <p:cNvPr id="37" name="Oval 58">
            <a:extLst>
              <a:ext uri="{FF2B5EF4-FFF2-40B4-BE49-F238E27FC236}">
                <a16:creationId xmlns:a16="http://schemas.microsoft.com/office/drawing/2014/main" id="{F4879CCA-09E5-8B04-A541-037B4F7E94BE}"/>
              </a:ext>
            </a:extLst>
          </p:cNvPr>
          <p:cNvSpPr/>
          <p:nvPr/>
        </p:nvSpPr>
        <p:spPr>
          <a:xfrm>
            <a:off x="492759" y="1122707"/>
            <a:ext cx="576525" cy="576525"/>
          </a:xfrm>
          <a:prstGeom prst="ellipse">
            <a:avLst/>
          </a:prstGeom>
          <a:solidFill>
            <a:srgbClr val="166AAB"/>
          </a:solidFill>
          <a:ln>
            <a:solidFill>
              <a:srgbClr val="166AAB"/>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lt-LT" sz="2400">
              <a:latin typeface="Fira Sans" panose="020B0503050000020004" pitchFamily="34" charset="0"/>
              <a:ea typeface="Fira Sans" panose="020B0503050000020004" pitchFamily="34" charset="0"/>
            </a:endParaRPr>
          </a:p>
        </p:txBody>
      </p:sp>
      <p:grpSp>
        <p:nvGrpSpPr>
          <p:cNvPr id="39" name="Group 23">
            <a:extLst>
              <a:ext uri="{FF2B5EF4-FFF2-40B4-BE49-F238E27FC236}">
                <a16:creationId xmlns:a16="http://schemas.microsoft.com/office/drawing/2014/main" id="{5DE7AD3F-AA48-0CF9-B3EB-BC949CEF49F8}"/>
              </a:ext>
            </a:extLst>
          </p:cNvPr>
          <p:cNvGrpSpPr/>
          <p:nvPr/>
        </p:nvGrpSpPr>
        <p:grpSpPr>
          <a:xfrm>
            <a:off x="647792" y="1242456"/>
            <a:ext cx="292990" cy="272138"/>
            <a:chOff x="6373813" y="2717801"/>
            <a:chExt cx="360363" cy="338138"/>
          </a:xfrm>
          <a:solidFill>
            <a:schemeClr val="bg1"/>
          </a:solidFill>
        </p:grpSpPr>
        <p:sp>
          <p:nvSpPr>
            <p:cNvPr id="40" name="Freeform 24">
              <a:extLst>
                <a:ext uri="{FF2B5EF4-FFF2-40B4-BE49-F238E27FC236}">
                  <a16:creationId xmlns:a16="http://schemas.microsoft.com/office/drawing/2014/main" id="{B6F21BAC-DAEA-CBEB-3564-8F95D58EBE64}"/>
                </a:ext>
              </a:extLst>
            </p:cNvPr>
            <p:cNvSpPr>
              <a:spLocks noEditPoints="1"/>
            </p:cNvSpPr>
            <p:nvPr/>
          </p:nvSpPr>
          <p:spPr bwMode="auto">
            <a:xfrm>
              <a:off x="6373813" y="2717801"/>
              <a:ext cx="360363" cy="338138"/>
            </a:xfrm>
            <a:custGeom>
              <a:avLst/>
              <a:gdLst/>
              <a:ahLst/>
              <a:cxnLst>
                <a:cxn ang="0">
                  <a:pos x="121" y="25"/>
                </a:cxn>
                <a:cxn ang="0">
                  <a:pos x="98" y="2"/>
                </a:cxn>
                <a:cxn ang="0">
                  <a:pos x="92" y="0"/>
                </a:cxn>
                <a:cxn ang="0">
                  <a:pos x="12" y="0"/>
                </a:cxn>
                <a:cxn ang="0">
                  <a:pos x="0" y="11"/>
                </a:cxn>
                <a:cxn ang="0">
                  <a:pos x="0" y="104"/>
                </a:cxn>
                <a:cxn ang="0">
                  <a:pos x="12" y="115"/>
                </a:cxn>
                <a:cxn ang="0">
                  <a:pos x="111" y="115"/>
                </a:cxn>
                <a:cxn ang="0">
                  <a:pos x="123" y="104"/>
                </a:cxn>
                <a:cxn ang="0">
                  <a:pos x="123" y="31"/>
                </a:cxn>
                <a:cxn ang="0">
                  <a:pos x="121" y="25"/>
                </a:cxn>
                <a:cxn ang="0">
                  <a:pos x="115" y="104"/>
                </a:cxn>
                <a:cxn ang="0">
                  <a:pos x="111" y="107"/>
                </a:cxn>
                <a:cxn ang="0">
                  <a:pos x="12" y="107"/>
                </a:cxn>
                <a:cxn ang="0">
                  <a:pos x="8" y="104"/>
                </a:cxn>
                <a:cxn ang="0">
                  <a:pos x="8" y="11"/>
                </a:cxn>
                <a:cxn ang="0">
                  <a:pos x="12" y="8"/>
                </a:cxn>
                <a:cxn ang="0">
                  <a:pos x="88" y="8"/>
                </a:cxn>
                <a:cxn ang="0">
                  <a:pos x="88" y="23"/>
                </a:cxn>
                <a:cxn ang="0">
                  <a:pos x="100" y="35"/>
                </a:cxn>
                <a:cxn ang="0">
                  <a:pos x="115" y="35"/>
                </a:cxn>
                <a:cxn ang="0">
                  <a:pos x="115" y="104"/>
                </a:cxn>
                <a:cxn ang="0">
                  <a:pos x="104" y="31"/>
                </a:cxn>
                <a:cxn ang="0">
                  <a:pos x="100" y="31"/>
                </a:cxn>
                <a:cxn ang="0">
                  <a:pos x="92" y="23"/>
                </a:cxn>
                <a:cxn ang="0">
                  <a:pos x="92" y="8"/>
                </a:cxn>
                <a:cxn ang="0">
                  <a:pos x="115" y="31"/>
                </a:cxn>
                <a:cxn ang="0">
                  <a:pos x="104" y="31"/>
                </a:cxn>
                <a:cxn ang="0">
                  <a:pos x="104" y="31"/>
                </a:cxn>
                <a:cxn ang="0">
                  <a:pos x="104" y="31"/>
                </a:cxn>
              </a:cxnLst>
              <a:rect l="0" t="0" r="r" b="b"/>
              <a:pathLst>
                <a:path w="123" h="115">
                  <a:moveTo>
                    <a:pt x="121" y="25"/>
                  </a:moveTo>
                  <a:cubicBezTo>
                    <a:pt x="98" y="2"/>
                    <a:pt x="98" y="2"/>
                    <a:pt x="98" y="2"/>
                  </a:cubicBezTo>
                  <a:cubicBezTo>
                    <a:pt x="96" y="1"/>
                    <a:pt x="94" y="0"/>
                    <a:pt x="92" y="0"/>
                  </a:cubicBezTo>
                  <a:cubicBezTo>
                    <a:pt x="12" y="0"/>
                    <a:pt x="12" y="0"/>
                    <a:pt x="12" y="0"/>
                  </a:cubicBezTo>
                  <a:cubicBezTo>
                    <a:pt x="5" y="0"/>
                    <a:pt x="0" y="5"/>
                    <a:pt x="0" y="11"/>
                  </a:cubicBezTo>
                  <a:cubicBezTo>
                    <a:pt x="0" y="104"/>
                    <a:pt x="0" y="104"/>
                    <a:pt x="0" y="104"/>
                  </a:cubicBezTo>
                  <a:cubicBezTo>
                    <a:pt x="0" y="110"/>
                    <a:pt x="5" y="115"/>
                    <a:pt x="12" y="115"/>
                  </a:cubicBezTo>
                  <a:cubicBezTo>
                    <a:pt x="111" y="115"/>
                    <a:pt x="111" y="115"/>
                    <a:pt x="111" y="115"/>
                  </a:cubicBezTo>
                  <a:cubicBezTo>
                    <a:pt x="118" y="115"/>
                    <a:pt x="123" y="110"/>
                    <a:pt x="123" y="104"/>
                  </a:cubicBezTo>
                  <a:cubicBezTo>
                    <a:pt x="123" y="31"/>
                    <a:pt x="123" y="31"/>
                    <a:pt x="123" y="31"/>
                  </a:cubicBezTo>
                  <a:cubicBezTo>
                    <a:pt x="123" y="29"/>
                    <a:pt x="122" y="27"/>
                    <a:pt x="121" y="25"/>
                  </a:cubicBezTo>
                  <a:close/>
                  <a:moveTo>
                    <a:pt x="115" y="104"/>
                  </a:moveTo>
                  <a:cubicBezTo>
                    <a:pt x="115" y="106"/>
                    <a:pt x="113" y="107"/>
                    <a:pt x="111" y="107"/>
                  </a:cubicBezTo>
                  <a:cubicBezTo>
                    <a:pt x="12" y="107"/>
                    <a:pt x="12" y="107"/>
                    <a:pt x="12" y="107"/>
                  </a:cubicBezTo>
                  <a:cubicBezTo>
                    <a:pt x="9" y="107"/>
                    <a:pt x="8" y="106"/>
                    <a:pt x="8" y="104"/>
                  </a:cubicBezTo>
                  <a:cubicBezTo>
                    <a:pt x="8" y="11"/>
                    <a:pt x="8" y="11"/>
                    <a:pt x="8" y="11"/>
                  </a:cubicBezTo>
                  <a:cubicBezTo>
                    <a:pt x="8" y="9"/>
                    <a:pt x="9" y="8"/>
                    <a:pt x="12" y="8"/>
                  </a:cubicBezTo>
                  <a:cubicBezTo>
                    <a:pt x="88" y="8"/>
                    <a:pt x="88" y="8"/>
                    <a:pt x="88" y="8"/>
                  </a:cubicBezTo>
                  <a:cubicBezTo>
                    <a:pt x="88" y="23"/>
                    <a:pt x="88" y="23"/>
                    <a:pt x="88" y="23"/>
                  </a:cubicBezTo>
                  <a:cubicBezTo>
                    <a:pt x="88" y="29"/>
                    <a:pt x="93" y="35"/>
                    <a:pt x="100" y="35"/>
                  </a:cubicBezTo>
                  <a:cubicBezTo>
                    <a:pt x="115" y="35"/>
                    <a:pt x="115" y="35"/>
                    <a:pt x="115" y="35"/>
                  </a:cubicBezTo>
                  <a:lnTo>
                    <a:pt x="115" y="104"/>
                  </a:lnTo>
                  <a:close/>
                  <a:moveTo>
                    <a:pt x="104" y="31"/>
                  </a:moveTo>
                  <a:cubicBezTo>
                    <a:pt x="100" y="31"/>
                    <a:pt x="100" y="31"/>
                    <a:pt x="100" y="31"/>
                  </a:cubicBezTo>
                  <a:cubicBezTo>
                    <a:pt x="96" y="31"/>
                    <a:pt x="92" y="27"/>
                    <a:pt x="92" y="23"/>
                  </a:cubicBezTo>
                  <a:cubicBezTo>
                    <a:pt x="92" y="8"/>
                    <a:pt x="92" y="8"/>
                    <a:pt x="92" y="8"/>
                  </a:cubicBezTo>
                  <a:cubicBezTo>
                    <a:pt x="115" y="31"/>
                    <a:pt x="115" y="31"/>
                    <a:pt x="115" y="31"/>
                  </a:cubicBezTo>
                  <a:lnTo>
                    <a:pt x="104" y="31"/>
                  </a:lnTo>
                  <a:close/>
                  <a:moveTo>
                    <a:pt x="104" y="31"/>
                  </a:moveTo>
                  <a:cubicBezTo>
                    <a:pt x="104" y="31"/>
                    <a:pt x="104" y="31"/>
                    <a:pt x="104" y="31"/>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1" name="Freeform 25">
              <a:extLst>
                <a:ext uri="{FF2B5EF4-FFF2-40B4-BE49-F238E27FC236}">
                  <a16:creationId xmlns:a16="http://schemas.microsoft.com/office/drawing/2014/main" id="{B5FC9C87-8C9D-C9EB-A03B-B080AEC30AAA}"/>
                </a:ext>
              </a:extLst>
            </p:cNvPr>
            <p:cNvSpPr>
              <a:spLocks noEditPoints="1"/>
            </p:cNvSpPr>
            <p:nvPr/>
          </p:nvSpPr>
          <p:spPr bwMode="auto">
            <a:xfrm>
              <a:off x="6543675" y="2786063"/>
              <a:ext cx="66675" cy="11113"/>
            </a:xfrm>
            <a:custGeom>
              <a:avLst/>
              <a:gdLst/>
              <a:ahLst/>
              <a:cxnLst>
                <a:cxn ang="0">
                  <a:pos x="1" y="4"/>
                </a:cxn>
                <a:cxn ang="0">
                  <a:pos x="21" y="4"/>
                </a:cxn>
                <a:cxn ang="0">
                  <a:pos x="23" y="2"/>
                </a:cxn>
                <a:cxn ang="0">
                  <a:pos x="21" y="0"/>
                </a:cxn>
                <a:cxn ang="0">
                  <a:pos x="1" y="0"/>
                </a:cxn>
                <a:cxn ang="0">
                  <a:pos x="0" y="2"/>
                </a:cxn>
                <a:cxn ang="0">
                  <a:pos x="1" y="4"/>
                </a:cxn>
                <a:cxn ang="0">
                  <a:pos x="1" y="4"/>
                </a:cxn>
                <a:cxn ang="0">
                  <a:pos x="1" y="4"/>
                </a:cxn>
              </a:cxnLst>
              <a:rect l="0" t="0" r="r" b="b"/>
              <a:pathLst>
                <a:path w="23" h="4">
                  <a:moveTo>
                    <a:pt x="1" y="4"/>
                  </a:moveTo>
                  <a:cubicBezTo>
                    <a:pt x="21" y="4"/>
                    <a:pt x="21" y="4"/>
                    <a:pt x="21" y="4"/>
                  </a:cubicBezTo>
                  <a:cubicBezTo>
                    <a:pt x="22" y="4"/>
                    <a:pt x="23" y="3"/>
                    <a:pt x="23" y="2"/>
                  </a:cubicBezTo>
                  <a:cubicBezTo>
                    <a:pt x="23" y="1"/>
                    <a:pt x="22" y="0"/>
                    <a:pt x="21" y="0"/>
                  </a:cubicBezTo>
                  <a:cubicBezTo>
                    <a:pt x="1" y="0"/>
                    <a:pt x="1" y="0"/>
                    <a:pt x="1" y="0"/>
                  </a:cubicBezTo>
                  <a:cubicBezTo>
                    <a:pt x="0" y="0"/>
                    <a:pt x="0" y="1"/>
                    <a:pt x="0" y="2"/>
                  </a:cubicBezTo>
                  <a:cubicBezTo>
                    <a:pt x="0" y="3"/>
                    <a:pt x="0" y="4"/>
                    <a:pt x="1" y="4"/>
                  </a:cubicBezTo>
                  <a:close/>
                  <a:moveTo>
                    <a:pt x="1" y="4"/>
                  </a:moveTo>
                  <a:cubicBezTo>
                    <a:pt x="1" y="4"/>
                    <a:pt x="1" y="4"/>
                    <a:pt x="1" y="4"/>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2" name="Freeform 26">
              <a:extLst>
                <a:ext uri="{FF2B5EF4-FFF2-40B4-BE49-F238E27FC236}">
                  <a16:creationId xmlns:a16="http://schemas.microsoft.com/office/drawing/2014/main" id="{6B1BDFF6-1213-DEE9-580A-8B02A5CED309}"/>
                </a:ext>
              </a:extLst>
            </p:cNvPr>
            <p:cNvSpPr>
              <a:spLocks noEditPoints="1"/>
            </p:cNvSpPr>
            <p:nvPr/>
          </p:nvSpPr>
          <p:spPr bwMode="auto">
            <a:xfrm>
              <a:off x="6543675" y="2820988"/>
              <a:ext cx="66675" cy="9525"/>
            </a:xfrm>
            <a:custGeom>
              <a:avLst/>
              <a:gdLst/>
              <a:ahLst/>
              <a:cxnLst>
                <a:cxn ang="0">
                  <a:pos x="1" y="3"/>
                </a:cxn>
                <a:cxn ang="0">
                  <a:pos x="21" y="3"/>
                </a:cxn>
                <a:cxn ang="0">
                  <a:pos x="23" y="1"/>
                </a:cxn>
                <a:cxn ang="0">
                  <a:pos x="21" y="0"/>
                </a:cxn>
                <a:cxn ang="0">
                  <a:pos x="1" y="0"/>
                </a:cxn>
                <a:cxn ang="0">
                  <a:pos x="0" y="1"/>
                </a:cxn>
                <a:cxn ang="0">
                  <a:pos x="1" y="3"/>
                </a:cxn>
                <a:cxn ang="0">
                  <a:pos x="1" y="3"/>
                </a:cxn>
                <a:cxn ang="0">
                  <a:pos x="1" y="3"/>
                </a:cxn>
              </a:cxnLst>
              <a:rect l="0" t="0" r="r" b="b"/>
              <a:pathLst>
                <a:path w="23" h="3">
                  <a:moveTo>
                    <a:pt x="1" y="3"/>
                  </a:moveTo>
                  <a:cubicBezTo>
                    <a:pt x="21" y="3"/>
                    <a:pt x="21" y="3"/>
                    <a:pt x="21" y="3"/>
                  </a:cubicBezTo>
                  <a:cubicBezTo>
                    <a:pt x="22" y="3"/>
                    <a:pt x="23" y="2"/>
                    <a:pt x="23" y="1"/>
                  </a:cubicBezTo>
                  <a:cubicBezTo>
                    <a:pt x="23" y="0"/>
                    <a:pt x="22" y="0"/>
                    <a:pt x="21" y="0"/>
                  </a:cubicBezTo>
                  <a:cubicBezTo>
                    <a:pt x="1" y="0"/>
                    <a:pt x="1" y="0"/>
                    <a:pt x="1" y="0"/>
                  </a:cubicBezTo>
                  <a:cubicBezTo>
                    <a:pt x="0" y="0"/>
                    <a:pt x="0" y="0"/>
                    <a:pt x="0" y="1"/>
                  </a:cubicBezTo>
                  <a:cubicBezTo>
                    <a:pt x="0" y="2"/>
                    <a:pt x="0" y="3"/>
                    <a:pt x="1" y="3"/>
                  </a:cubicBezTo>
                  <a:close/>
                  <a:moveTo>
                    <a:pt x="1" y="3"/>
                  </a:moveTo>
                  <a:cubicBezTo>
                    <a:pt x="1" y="3"/>
                    <a:pt x="1" y="3"/>
                    <a:pt x="1" y="3"/>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3" name="Freeform 27">
              <a:extLst>
                <a:ext uri="{FF2B5EF4-FFF2-40B4-BE49-F238E27FC236}">
                  <a16:creationId xmlns:a16="http://schemas.microsoft.com/office/drawing/2014/main" id="{44D8D841-9AF1-D275-AD11-02B53DBEF84A}"/>
                </a:ext>
              </a:extLst>
            </p:cNvPr>
            <p:cNvSpPr>
              <a:spLocks noEditPoints="1"/>
            </p:cNvSpPr>
            <p:nvPr/>
          </p:nvSpPr>
          <p:spPr bwMode="auto">
            <a:xfrm>
              <a:off x="6543675" y="2852738"/>
              <a:ext cx="142875" cy="12700"/>
            </a:xfrm>
            <a:custGeom>
              <a:avLst/>
              <a:gdLst/>
              <a:ahLst/>
              <a:cxnLst>
                <a:cxn ang="0">
                  <a:pos x="0" y="2"/>
                </a:cxn>
                <a:cxn ang="0">
                  <a:pos x="1" y="4"/>
                </a:cxn>
                <a:cxn ang="0">
                  <a:pos x="48" y="4"/>
                </a:cxn>
                <a:cxn ang="0">
                  <a:pos x="49" y="2"/>
                </a:cxn>
                <a:cxn ang="0">
                  <a:pos x="48" y="0"/>
                </a:cxn>
                <a:cxn ang="0">
                  <a:pos x="1" y="0"/>
                </a:cxn>
                <a:cxn ang="0">
                  <a:pos x="0" y="2"/>
                </a:cxn>
                <a:cxn ang="0">
                  <a:pos x="0" y="2"/>
                </a:cxn>
                <a:cxn ang="0">
                  <a:pos x="0" y="2"/>
                </a:cxn>
              </a:cxnLst>
              <a:rect l="0" t="0" r="r" b="b"/>
              <a:pathLst>
                <a:path w="49" h="4">
                  <a:moveTo>
                    <a:pt x="0" y="2"/>
                  </a:moveTo>
                  <a:cubicBezTo>
                    <a:pt x="0" y="3"/>
                    <a:pt x="0" y="4"/>
                    <a:pt x="1" y="4"/>
                  </a:cubicBezTo>
                  <a:cubicBezTo>
                    <a:pt x="48" y="4"/>
                    <a:pt x="48" y="4"/>
                    <a:pt x="48" y="4"/>
                  </a:cubicBezTo>
                  <a:cubicBezTo>
                    <a:pt x="49" y="4"/>
                    <a:pt x="49" y="3"/>
                    <a:pt x="49" y="2"/>
                  </a:cubicBezTo>
                  <a:cubicBezTo>
                    <a:pt x="49" y="1"/>
                    <a:pt x="49" y="0"/>
                    <a:pt x="48" y="0"/>
                  </a:cubicBezTo>
                  <a:cubicBezTo>
                    <a:pt x="1" y="0"/>
                    <a:pt x="1" y="0"/>
                    <a:pt x="1" y="0"/>
                  </a:cubicBezTo>
                  <a:cubicBezTo>
                    <a:pt x="0" y="0"/>
                    <a:pt x="0" y="1"/>
                    <a:pt x="0" y="2"/>
                  </a:cubicBezTo>
                  <a:close/>
                  <a:moveTo>
                    <a:pt x="0" y="2"/>
                  </a:moveTo>
                  <a:cubicBezTo>
                    <a:pt x="0" y="2"/>
                    <a:pt x="0" y="2"/>
                    <a:pt x="0" y="2"/>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4" name="Freeform 28">
              <a:extLst>
                <a:ext uri="{FF2B5EF4-FFF2-40B4-BE49-F238E27FC236}">
                  <a16:creationId xmlns:a16="http://schemas.microsoft.com/office/drawing/2014/main" id="{A61CF277-A795-5D55-BD39-9CEEA1C66972}"/>
                </a:ext>
              </a:extLst>
            </p:cNvPr>
            <p:cNvSpPr>
              <a:spLocks noEditPoints="1"/>
            </p:cNvSpPr>
            <p:nvPr/>
          </p:nvSpPr>
          <p:spPr bwMode="auto">
            <a:xfrm>
              <a:off x="6418263" y="2921001"/>
              <a:ext cx="268288" cy="11113"/>
            </a:xfrm>
            <a:custGeom>
              <a:avLst/>
              <a:gdLst/>
              <a:ahLst/>
              <a:cxnLst>
                <a:cxn ang="0">
                  <a:pos x="91" y="0"/>
                </a:cxn>
                <a:cxn ang="0">
                  <a:pos x="2" y="0"/>
                </a:cxn>
                <a:cxn ang="0">
                  <a:pos x="0" y="2"/>
                </a:cxn>
                <a:cxn ang="0">
                  <a:pos x="2" y="4"/>
                </a:cxn>
                <a:cxn ang="0">
                  <a:pos x="91" y="4"/>
                </a:cxn>
                <a:cxn ang="0">
                  <a:pos x="92" y="2"/>
                </a:cxn>
                <a:cxn ang="0">
                  <a:pos x="91" y="0"/>
                </a:cxn>
                <a:cxn ang="0">
                  <a:pos x="91" y="0"/>
                </a:cxn>
                <a:cxn ang="0">
                  <a:pos x="91" y="0"/>
                </a:cxn>
              </a:cxnLst>
              <a:rect l="0" t="0" r="r" b="b"/>
              <a:pathLst>
                <a:path w="92" h="4">
                  <a:moveTo>
                    <a:pt x="91" y="0"/>
                  </a:moveTo>
                  <a:cubicBezTo>
                    <a:pt x="2" y="0"/>
                    <a:pt x="2" y="0"/>
                    <a:pt x="2" y="0"/>
                  </a:cubicBezTo>
                  <a:cubicBezTo>
                    <a:pt x="1" y="0"/>
                    <a:pt x="0" y="1"/>
                    <a:pt x="0" y="2"/>
                  </a:cubicBezTo>
                  <a:cubicBezTo>
                    <a:pt x="0" y="3"/>
                    <a:pt x="1" y="4"/>
                    <a:pt x="2" y="4"/>
                  </a:cubicBezTo>
                  <a:cubicBezTo>
                    <a:pt x="91" y="4"/>
                    <a:pt x="91" y="4"/>
                    <a:pt x="91" y="4"/>
                  </a:cubicBezTo>
                  <a:cubicBezTo>
                    <a:pt x="92" y="4"/>
                    <a:pt x="92" y="3"/>
                    <a:pt x="92" y="2"/>
                  </a:cubicBezTo>
                  <a:cubicBezTo>
                    <a:pt x="92" y="1"/>
                    <a:pt x="92" y="0"/>
                    <a:pt x="91" y="0"/>
                  </a:cubicBezTo>
                  <a:close/>
                  <a:moveTo>
                    <a:pt x="91" y="0"/>
                  </a:moveTo>
                  <a:cubicBezTo>
                    <a:pt x="91" y="0"/>
                    <a:pt x="91" y="0"/>
                    <a:pt x="91" y="0"/>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5" name="Freeform 30">
              <a:extLst>
                <a:ext uri="{FF2B5EF4-FFF2-40B4-BE49-F238E27FC236}">
                  <a16:creationId xmlns:a16="http://schemas.microsoft.com/office/drawing/2014/main" id="{FE914887-06A3-4F6E-629A-00282569B74B}"/>
                </a:ext>
              </a:extLst>
            </p:cNvPr>
            <p:cNvSpPr>
              <a:spLocks noEditPoints="1"/>
            </p:cNvSpPr>
            <p:nvPr/>
          </p:nvSpPr>
          <p:spPr bwMode="auto">
            <a:xfrm>
              <a:off x="6418263" y="2955926"/>
              <a:ext cx="268288" cy="9525"/>
            </a:xfrm>
            <a:custGeom>
              <a:avLst/>
              <a:gdLst/>
              <a:ahLst/>
              <a:cxnLst>
                <a:cxn ang="0">
                  <a:pos x="91" y="0"/>
                </a:cxn>
                <a:cxn ang="0">
                  <a:pos x="2" y="0"/>
                </a:cxn>
                <a:cxn ang="0">
                  <a:pos x="0" y="1"/>
                </a:cxn>
                <a:cxn ang="0">
                  <a:pos x="2" y="3"/>
                </a:cxn>
                <a:cxn ang="0">
                  <a:pos x="91" y="3"/>
                </a:cxn>
                <a:cxn ang="0">
                  <a:pos x="92" y="1"/>
                </a:cxn>
                <a:cxn ang="0">
                  <a:pos x="91" y="0"/>
                </a:cxn>
                <a:cxn ang="0">
                  <a:pos x="91" y="0"/>
                </a:cxn>
                <a:cxn ang="0">
                  <a:pos x="91" y="0"/>
                </a:cxn>
              </a:cxnLst>
              <a:rect l="0" t="0" r="r" b="b"/>
              <a:pathLst>
                <a:path w="92" h="3">
                  <a:moveTo>
                    <a:pt x="91" y="0"/>
                  </a:moveTo>
                  <a:cubicBezTo>
                    <a:pt x="2" y="0"/>
                    <a:pt x="2" y="0"/>
                    <a:pt x="2" y="0"/>
                  </a:cubicBezTo>
                  <a:cubicBezTo>
                    <a:pt x="1" y="0"/>
                    <a:pt x="0" y="0"/>
                    <a:pt x="0" y="1"/>
                  </a:cubicBezTo>
                  <a:cubicBezTo>
                    <a:pt x="0" y="3"/>
                    <a:pt x="1" y="3"/>
                    <a:pt x="2" y="3"/>
                  </a:cubicBezTo>
                  <a:cubicBezTo>
                    <a:pt x="91" y="3"/>
                    <a:pt x="91" y="3"/>
                    <a:pt x="91" y="3"/>
                  </a:cubicBezTo>
                  <a:cubicBezTo>
                    <a:pt x="92" y="3"/>
                    <a:pt x="92" y="3"/>
                    <a:pt x="92" y="1"/>
                  </a:cubicBezTo>
                  <a:cubicBezTo>
                    <a:pt x="92" y="0"/>
                    <a:pt x="92" y="0"/>
                    <a:pt x="91" y="0"/>
                  </a:cubicBezTo>
                  <a:close/>
                  <a:moveTo>
                    <a:pt x="91" y="0"/>
                  </a:moveTo>
                  <a:cubicBezTo>
                    <a:pt x="91" y="0"/>
                    <a:pt x="91" y="0"/>
                    <a:pt x="91" y="0"/>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6" name="Freeform 31">
              <a:extLst>
                <a:ext uri="{FF2B5EF4-FFF2-40B4-BE49-F238E27FC236}">
                  <a16:creationId xmlns:a16="http://schemas.microsoft.com/office/drawing/2014/main" id="{44B55D86-6A33-3888-F001-6DAE93922F3F}"/>
                </a:ext>
              </a:extLst>
            </p:cNvPr>
            <p:cNvSpPr>
              <a:spLocks noEditPoints="1"/>
            </p:cNvSpPr>
            <p:nvPr/>
          </p:nvSpPr>
          <p:spPr bwMode="auto">
            <a:xfrm>
              <a:off x="6418263" y="2987676"/>
              <a:ext cx="268288" cy="12700"/>
            </a:xfrm>
            <a:custGeom>
              <a:avLst/>
              <a:gdLst/>
              <a:ahLst/>
              <a:cxnLst>
                <a:cxn ang="0">
                  <a:pos x="91" y="0"/>
                </a:cxn>
                <a:cxn ang="0">
                  <a:pos x="2" y="0"/>
                </a:cxn>
                <a:cxn ang="0">
                  <a:pos x="0" y="2"/>
                </a:cxn>
                <a:cxn ang="0">
                  <a:pos x="2" y="4"/>
                </a:cxn>
                <a:cxn ang="0">
                  <a:pos x="91" y="4"/>
                </a:cxn>
                <a:cxn ang="0">
                  <a:pos x="92" y="2"/>
                </a:cxn>
                <a:cxn ang="0">
                  <a:pos x="91" y="0"/>
                </a:cxn>
                <a:cxn ang="0">
                  <a:pos x="91" y="0"/>
                </a:cxn>
                <a:cxn ang="0">
                  <a:pos x="91" y="0"/>
                </a:cxn>
              </a:cxnLst>
              <a:rect l="0" t="0" r="r" b="b"/>
              <a:pathLst>
                <a:path w="92" h="4">
                  <a:moveTo>
                    <a:pt x="91" y="0"/>
                  </a:moveTo>
                  <a:cubicBezTo>
                    <a:pt x="2" y="0"/>
                    <a:pt x="2" y="0"/>
                    <a:pt x="2" y="0"/>
                  </a:cubicBezTo>
                  <a:cubicBezTo>
                    <a:pt x="1" y="0"/>
                    <a:pt x="0" y="1"/>
                    <a:pt x="0" y="2"/>
                  </a:cubicBezTo>
                  <a:cubicBezTo>
                    <a:pt x="0" y="3"/>
                    <a:pt x="1" y="4"/>
                    <a:pt x="2" y="4"/>
                  </a:cubicBezTo>
                  <a:cubicBezTo>
                    <a:pt x="91" y="4"/>
                    <a:pt x="91" y="4"/>
                    <a:pt x="91" y="4"/>
                  </a:cubicBezTo>
                  <a:cubicBezTo>
                    <a:pt x="92" y="4"/>
                    <a:pt x="92" y="3"/>
                    <a:pt x="92" y="2"/>
                  </a:cubicBezTo>
                  <a:cubicBezTo>
                    <a:pt x="92" y="1"/>
                    <a:pt x="92" y="0"/>
                    <a:pt x="91" y="0"/>
                  </a:cubicBezTo>
                  <a:close/>
                  <a:moveTo>
                    <a:pt x="91" y="0"/>
                  </a:moveTo>
                  <a:cubicBezTo>
                    <a:pt x="91" y="0"/>
                    <a:pt x="91" y="0"/>
                    <a:pt x="91" y="0"/>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7" name="Freeform 32">
              <a:extLst>
                <a:ext uri="{FF2B5EF4-FFF2-40B4-BE49-F238E27FC236}">
                  <a16:creationId xmlns:a16="http://schemas.microsoft.com/office/drawing/2014/main" id="{E4B03DA0-4B88-1594-6531-A2BABD7242A3}"/>
                </a:ext>
              </a:extLst>
            </p:cNvPr>
            <p:cNvSpPr>
              <a:spLocks noEditPoints="1"/>
            </p:cNvSpPr>
            <p:nvPr/>
          </p:nvSpPr>
          <p:spPr bwMode="auto">
            <a:xfrm>
              <a:off x="6418263" y="2889251"/>
              <a:ext cx="268288" cy="7938"/>
            </a:xfrm>
            <a:custGeom>
              <a:avLst/>
              <a:gdLst/>
              <a:ahLst/>
              <a:cxnLst>
                <a:cxn ang="0">
                  <a:pos x="91" y="0"/>
                </a:cxn>
                <a:cxn ang="0">
                  <a:pos x="2" y="0"/>
                </a:cxn>
                <a:cxn ang="0">
                  <a:pos x="0" y="1"/>
                </a:cxn>
                <a:cxn ang="0">
                  <a:pos x="2" y="3"/>
                </a:cxn>
                <a:cxn ang="0">
                  <a:pos x="91" y="3"/>
                </a:cxn>
                <a:cxn ang="0">
                  <a:pos x="92" y="1"/>
                </a:cxn>
                <a:cxn ang="0">
                  <a:pos x="91" y="0"/>
                </a:cxn>
                <a:cxn ang="0">
                  <a:pos x="91" y="0"/>
                </a:cxn>
                <a:cxn ang="0">
                  <a:pos x="91" y="0"/>
                </a:cxn>
              </a:cxnLst>
              <a:rect l="0" t="0" r="r" b="b"/>
              <a:pathLst>
                <a:path w="92" h="3">
                  <a:moveTo>
                    <a:pt x="91" y="0"/>
                  </a:moveTo>
                  <a:cubicBezTo>
                    <a:pt x="2" y="0"/>
                    <a:pt x="2" y="0"/>
                    <a:pt x="2" y="0"/>
                  </a:cubicBezTo>
                  <a:cubicBezTo>
                    <a:pt x="1" y="0"/>
                    <a:pt x="0" y="0"/>
                    <a:pt x="0" y="1"/>
                  </a:cubicBezTo>
                  <a:cubicBezTo>
                    <a:pt x="0" y="3"/>
                    <a:pt x="1" y="3"/>
                    <a:pt x="2" y="3"/>
                  </a:cubicBezTo>
                  <a:cubicBezTo>
                    <a:pt x="91" y="3"/>
                    <a:pt x="91" y="3"/>
                    <a:pt x="91" y="3"/>
                  </a:cubicBezTo>
                  <a:cubicBezTo>
                    <a:pt x="92" y="3"/>
                    <a:pt x="92" y="3"/>
                    <a:pt x="92" y="1"/>
                  </a:cubicBezTo>
                  <a:cubicBezTo>
                    <a:pt x="92" y="0"/>
                    <a:pt x="92" y="0"/>
                    <a:pt x="91" y="0"/>
                  </a:cubicBezTo>
                  <a:close/>
                  <a:moveTo>
                    <a:pt x="91" y="0"/>
                  </a:moveTo>
                  <a:cubicBezTo>
                    <a:pt x="91" y="0"/>
                    <a:pt x="91" y="0"/>
                    <a:pt x="91" y="0"/>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8" name="Freeform 33">
              <a:extLst>
                <a:ext uri="{FF2B5EF4-FFF2-40B4-BE49-F238E27FC236}">
                  <a16:creationId xmlns:a16="http://schemas.microsoft.com/office/drawing/2014/main" id="{7B322B5E-0BE3-30C3-3AB6-6026F3F95192}"/>
                </a:ext>
              </a:extLst>
            </p:cNvPr>
            <p:cNvSpPr>
              <a:spLocks noEditPoints="1"/>
            </p:cNvSpPr>
            <p:nvPr/>
          </p:nvSpPr>
          <p:spPr bwMode="auto">
            <a:xfrm>
              <a:off x="6418263" y="2774951"/>
              <a:ext cx="101600" cy="90488"/>
            </a:xfrm>
            <a:custGeom>
              <a:avLst/>
              <a:gdLst/>
              <a:ahLst/>
              <a:cxnLst>
                <a:cxn ang="0">
                  <a:pos x="4" y="31"/>
                </a:cxn>
                <a:cxn ang="0">
                  <a:pos x="31" y="31"/>
                </a:cxn>
                <a:cxn ang="0">
                  <a:pos x="35" y="27"/>
                </a:cxn>
                <a:cxn ang="0">
                  <a:pos x="35" y="4"/>
                </a:cxn>
                <a:cxn ang="0">
                  <a:pos x="31" y="0"/>
                </a:cxn>
                <a:cxn ang="0">
                  <a:pos x="4" y="0"/>
                </a:cxn>
                <a:cxn ang="0">
                  <a:pos x="0" y="4"/>
                </a:cxn>
                <a:cxn ang="0">
                  <a:pos x="0" y="27"/>
                </a:cxn>
                <a:cxn ang="0">
                  <a:pos x="4" y="31"/>
                </a:cxn>
                <a:cxn ang="0">
                  <a:pos x="8" y="8"/>
                </a:cxn>
                <a:cxn ang="0">
                  <a:pos x="27" y="8"/>
                </a:cxn>
                <a:cxn ang="0">
                  <a:pos x="27" y="23"/>
                </a:cxn>
                <a:cxn ang="0">
                  <a:pos x="8" y="23"/>
                </a:cxn>
                <a:cxn ang="0">
                  <a:pos x="8" y="8"/>
                </a:cxn>
                <a:cxn ang="0">
                  <a:pos x="8" y="8"/>
                </a:cxn>
                <a:cxn ang="0">
                  <a:pos x="8" y="8"/>
                </a:cxn>
              </a:cxnLst>
              <a:rect l="0" t="0" r="r" b="b"/>
              <a:pathLst>
                <a:path w="35" h="31">
                  <a:moveTo>
                    <a:pt x="4" y="31"/>
                  </a:moveTo>
                  <a:cubicBezTo>
                    <a:pt x="31" y="31"/>
                    <a:pt x="31" y="31"/>
                    <a:pt x="31" y="31"/>
                  </a:cubicBezTo>
                  <a:cubicBezTo>
                    <a:pt x="33" y="31"/>
                    <a:pt x="35" y="29"/>
                    <a:pt x="35" y="27"/>
                  </a:cubicBezTo>
                  <a:cubicBezTo>
                    <a:pt x="35" y="4"/>
                    <a:pt x="35" y="4"/>
                    <a:pt x="35" y="4"/>
                  </a:cubicBezTo>
                  <a:cubicBezTo>
                    <a:pt x="35" y="2"/>
                    <a:pt x="33" y="0"/>
                    <a:pt x="31" y="0"/>
                  </a:cubicBezTo>
                  <a:cubicBezTo>
                    <a:pt x="4" y="0"/>
                    <a:pt x="4" y="0"/>
                    <a:pt x="4" y="0"/>
                  </a:cubicBezTo>
                  <a:cubicBezTo>
                    <a:pt x="2" y="0"/>
                    <a:pt x="0" y="2"/>
                    <a:pt x="0" y="4"/>
                  </a:cubicBezTo>
                  <a:cubicBezTo>
                    <a:pt x="0" y="27"/>
                    <a:pt x="0" y="27"/>
                    <a:pt x="0" y="27"/>
                  </a:cubicBezTo>
                  <a:cubicBezTo>
                    <a:pt x="0" y="29"/>
                    <a:pt x="2" y="31"/>
                    <a:pt x="4" y="31"/>
                  </a:cubicBezTo>
                  <a:close/>
                  <a:moveTo>
                    <a:pt x="8" y="8"/>
                  </a:moveTo>
                  <a:cubicBezTo>
                    <a:pt x="27" y="8"/>
                    <a:pt x="27" y="8"/>
                    <a:pt x="27" y="8"/>
                  </a:cubicBezTo>
                  <a:cubicBezTo>
                    <a:pt x="27" y="23"/>
                    <a:pt x="27" y="23"/>
                    <a:pt x="27" y="23"/>
                  </a:cubicBezTo>
                  <a:cubicBezTo>
                    <a:pt x="8" y="23"/>
                    <a:pt x="8" y="23"/>
                    <a:pt x="8" y="23"/>
                  </a:cubicBezTo>
                  <a:lnTo>
                    <a:pt x="8" y="8"/>
                  </a:lnTo>
                  <a:close/>
                  <a:moveTo>
                    <a:pt x="8" y="8"/>
                  </a:moveTo>
                  <a:cubicBezTo>
                    <a:pt x="8" y="8"/>
                    <a:pt x="8" y="8"/>
                    <a:pt x="8" y="8"/>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grpSp>
      <p:sp>
        <p:nvSpPr>
          <p:cNvPr id="2" name="Teksto vietos rezervavimo ženklas 3">
            <a:extLst>
              <a:ext uri="{FF2B5EF4-FFF2-40B4-BE49-F238E27FC236}">
                <a16:creationId xmlns:a16="http://schemas.microsoft.com/office/drawing/2014/main" id="{88DD6015-F968-EAB6-9430-99D8DD214950}"/>
              </a:ext>
            </a:extLst>
          </p:cNvPr>
          <p:cNvSpPr txBox="1">
            <a:spLocks/>
          </p:cNvSpPr>
          <p:nvPr/>
        </p:nvSpPr>
        <p:spPr>
          <a:xfrm>
            <a:off x="416408" y="2858089"/>
            <a:ext cx="10819637" cy="5257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700" b="1" kern="1200">
                <a:solidFill>
                  <a:srgbClr val="192850"/>
                </a:solidFill>
                <a:latin typeface="Fira Sans" panose="020B0503050000020004" pitchFamily="34" charset="0"/>
                <a:ea typeface="Fira Sans" panose="020B05030500000200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lt-LT" sz="3200" dirty="0"/>
              <a:t>Rekomendacijos</a:t>
            </a:r>
          </a:p>
        </p:txBody>
      </p:sp>
      <p:sp>
        <p:nvSpPr>
          <p:cNvPr id="30" name="Inhaltsplatzhalter 4">
            <a:extLst>
              <a:ext uri="{FF2B5EF4-FFF2-40B4-BE49-F238E27FC236}">
                <a16:creationId xmlns:a16="http://schemas.microsoft.com/office/drawing/2014/main" id="{08E04CB9-74D2-B55F-087F-9524B41214DC}"/>
              </a:ext>
            </a:extLst>
          </p:cNvPr>
          <p:cNvSpPr txBox="1">
            <a:spLocks/>
          </p:cNvSpPr>
          <p:nvPr/>
        </p:nvSpPr>
        <p:spPr>
          <a:xfrm>
            <a:off x="7705843" y="3798963"/>
            <a:ext cx="3063815" cy="95410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48"/>
              </a:spcAft>
              <a:buNone/>
            </a:pPr>
            <a:r>
              <a:rPr lang="lt-LT" sz="2000" b="1" dirty="0">
                <a:latin typeface="Fira Sans" panose="020B0503050000020004" pitchFamily="34" charset="0"/>
              </a:rPr>
              <a:t>Lietuvos Respublikos Vyriausybei:</a:t>
            </a:r>
          </a:p>
          <a:p>
            <a:pPr marL="0" indent="0" algn="ctr">
              <a:lnSpc>
                <a:spcPct val="100000"/>
              </a:lnSpc>
              <a:spcAft>
                <a:spcPts val="1248"/>
              </a:spcAft>
              <a:buNone/>
            </a:pPr>
            <a:endParaRPr lang="en-US" sz="1200" dirty="0">
              <a:latin typeface="Fira Sans" panose="020B0503050000020004" pitchFamily="34" charset="0"/>
              <a:ea typeface="Fira Sans" panose="020B0503050000020004" pitchFamily="34" charset="0"/>
            </a:endParaRPr>
          </a:p>
        </p:txBody>
      </p:sp>
      <p:sp>
        <p:nvSpPr>
          <p:cNvPr id="38" name="Notched Right Arrow 44">
            <a:extLst>
              <a:ext uri="{FF2B5EF4-FFF2-40B4-BE49-F238E27FC236}">
                <a16:creationId xmlns:a16="http://schemas.microsoft.com/office/drawing/2014/main" id="{6A15A1A1-9436-46D2-1EEF-92DC73071019}"/>
              </a:ext>
            </a:extLst>
          </p:cNvPr>
          <p:cNvSpPr/>
          <p:nvPr/>
        </p:nvSpPr>
        <p:spPr>
          <a:xfrm>
            <a:off x="486801" y="3408023"/>
            <a:ext cx="3758581" cy="1290982"/>
          </a:xfrm>
          <a:prstGeom prst="rightArrow">
            <a:avLst/>
          </a:prstGeom>
          <a:solidFill>
            <a:srgbClr val="64B4CD"/>
          </a:solidFill>
          <a:ln>
            <a:no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a:endParaRPr lang="en-US" sz="2533" dirty="0">
              <a:latin typeface="Fira Sans" panose="020B0503050000020004" pitchFamily="34" charset="0"/>
              <a:ea typeface="Fira Sans" panose="020B0503050000020004" pitchFamily="34" charset="0"/>
            </a:endParaRPr>
          </a:p>
        </p:txBody>
      </p:sp>
      <p:sp>
        <p:nvSpPr>
          <p:cNvPr id="50" name="TextBox 49">
            <a:extLst>
              <a:ext uri="{FF2B5EF4-FFF2-40B4-BE49-F238E27FC236}">
                <a16:creationId xmlns:a16="http://schemas.microsoft.com/office/drawing/2014/main" id="{5F644369-3B85-0457-C589-3EE7C3A7B397}"/>
              </a:ext>
            </a:extLst>
          </p:cNvPr>
          <p:cNvSpPr txBox="1"/>
          <p:nvPr/>
        </p:nvSpPr>
        <p:spPr>
          <a:xfrm>
            <a:off x="486801" y="4580682"/>
            <a:ext cx="3050868" cy="1015663"/>
          </a:xfrm>
          <a:prstGeom prst="rect">
            <a:avLst/>
          </a:prstGeom>
          <a:noFill/>
        </p:spPr>
        <p:txBody>
          <a:bodyPr wrap="square">
            <a:spAutoFit/>
          </a:bodyPr>
          <a:lstStyle/>
          <a:p>
            <a:pPr marL="342900" indent="-342900">
              <a:buFont typeface="Wingdings" panose="05000000000000000000" pitchFamily="2" charset="2"/>
              <a:buChar char="ü"/>
            </a:pPr>
            <a:r>
              <a:rPr lang="lt-LT" sz="2000" dirty="0">
                <a:solidFill>
                  <a:srgbClr val="192850"/>
                </a:solidFill>
                <a:latin typeface="Fira Sans" panose="020B0503050000020004" pitchFamily="34" charset="0"/>
              </a:rPr>
              <a:t>Dėl pirkimų organizavimo vidaus kontrolės.</a:t>
            </a:r>
          </a:p>
        </p:txBody>
      </p:sp>
      <p:sp>
        <p:nvSpPr>
          <p:cNvPr id="51" name="Inhaltsplatzhalter 4">
            <a:extLst>
              <a:ext uri="{FF2B5EF4-FFF2-40B4-BE49-F238E27FC236}">
                <a16:creationId xmlns:a16="http://schemas.microsoft.com/office/drawing/2014/main" id="{2AE1DF78-72D6-5029-7E57-05AB1C71F826}"/>
              </a:ext>
            </a:extLst>
          </p:cNvPr>
          <p:cNvSpPr txBox="1">
            <a:spLocks/>
          </p:cNvSpPr>
          <p:nvPr/>
        </p:nvSpPr>
        <p:spPr>
          <a:xfrm>
            <a:off x="543900" y="3756402"/>
            <a:ext cx="3758581" cy="95410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48"/>
              </a:spcAft>
              <a:buNone/>
            </a:pPr>
            <a:r>
              <a:rPr lang="lt-LT" sz="2000" b="1" dirty="0">
                <a:latin typeface="Fira Sans" panose="020B0503050000020004" pitchFamily="34" charset="0"/>
              </a:rPr>
              <a:t>Lietuvos nacionalinio radijo ir televizijos administracijai:</a:t>
            </a:r>
          </a:p>
          <a:p>
            <a:pPr marL="0" indent="0">
              <a:lnSpc>
                <a:spcPct val="100000"/>
              </a:lnSpc>
              <a:spcAft>
                <a:spcPts val="1248"/>
              </a:spcAft>
              <a:buNone/>
            </a:pPr>
            <a:endParaRPr lang="en-US" sz="1200" dirty="0">
              <a:latin typeface="Fira Sans" panose="020B0503050000020004" pitchFamily="34" charset="0"/>
              <a:ea typeface="Fira Sans" panose="020B0503050000020004" pitchFamily="34" charset="0"/>
            </a:endParaRPr>
          </a:p>
        </p:txBody>
      </p:sp>
      <p:sp>
        <p:nvSpPr>
          <p:cNvPr id="6" name="TextBox 5">
            <a:extLst>
              <a:ext uri="{FF2B5EF4-FFF2-40B4-BE49-F238E27FC236}">
                <a16:creationId xmlns:a16="http://schemas.microsoft.com/office/drawing/2014/main" id="{E0ECD1AC-7EDE-96FA-6656-C80C8B78DAD6}"/>
              </a:ext>
            </a:extLst>
          </p:cNvPr>
          <p:cNvSpPr txBox="1"/>
          <p:nvPr/>
        </p:nvSpPr>
        <p:spPr>
          <a:xfrm>
            <a:off x="7091893" y="4529250"/>
            <a:ext cx="4480240" cy="1938992"/>
          </a:xfrm>
          <a:prstGeom prst="rect">
            <a:avLst/>
          </a:prstGeom>
          <a:noFill/>
        </p:spPr>
        <p:txBody>
          <a:bodyPr wrap="square">
            <a:spAutoFit/>
          </a:bodyPr>
          <a:lstStyle/>
          <a:p>
            <a:pPr marL="342900" indent="-342900">
              <a:buFont typeface="Wingdings" panose="05000000000000000000" pitchFamily="2" charset="2"/>
              <a:buChar char="ü"/>
            </a:pPr>
            <a:r>
              <a:rPr lang="lt-LT" sz="2000" dirty="0">
                <a:solidFill>
                  <a:srgbClr val="192850"/>
                </a:solidFill>
                <a:latin typeface="Fira Sans" panose="020B0503050000020004" pitchFamily="34" charset="0"/>
              </a:rPr>
              <a:t>Dėl Radijo ir audiovizualinės žiniasklaidos programų, jų sukūrimo, gaminimo ir transliavimo eteryje laiko pirkimų tvarkos aprašo patikslinimo ir pirkimų vykdymo priežiūros.</a:t>
            </a:r>
            <a:endParaRPr lang="lt-LT" sz="2000" dirty="0"/>
          </a:p>
        </p:txBody>
      </p:sp>
      <p:grpSp>
        <p:nvGrpSpPr>
          <p:cNvPr id="7" name="Group 18">
            <a:extLst>
              <a:ext uri="{FF2B5EF4-FFF2-40B4-BE49-F238E27FC236}">
                <a16:creationId xmlns:a16="http://schemas.microsoft.com/office/drawing/2014/main" id="{84A41D48-AF67-09FC-F71C-4BFEB3E51A54}"/>
              </a:ext>
            </a:extLst>
          </p:cNvPr>
          <p:cNvGrpSpPr/>
          <p:nvPr/>
        </p:nvGrpSpPr>
        <p:grpSpPr>
          <a:xfrm>
            <a:off x="486801" y="1799161"/>
            <a:ext cx="576525" cy="576525"/>
            <a:chOff x="2927513" y="3503118"/>
            <a:chExt cx="618443" cy="618443"/>
          </a:xfrm>
        </p:grpSpPr>
        <p:sp>
          <p:nvSpPr>
            <p:cNvPr id="8" name="Oval 66">
              <a:extLst>
                <a:ext uri="{FF2B5EF4-FFF2-40B4-BE49-F238E27FC236}">
                  <a16:creationId xmlns:a16="http://schemas.microsoft.com/office/drawing/2014/main" id="{70F036EB-177C-B4F8-BBCB-2B22D4C26697}"/>
                </a:ext>
              </a:extLst>
            </p:cNvPr>
            <p:cNvSpPr/>
            <p:nvPr/>
          </p:nvSpPr>
          <p:spPr>
            <a:xfrm>
              <a:off x="2927513" y="3503118"/>
              <a:ext cx="618443" cy="618443"/>
            </a:xfrm>
            <a:prstGeom prst="ellipse">
              <a:avLst/>
            </a:prstGeom>
            <a:solidFill>
              <a:srgbClr val="64B4CD"/>
            </a:solidFill>
            <a:ln>
              <a:solidFill>
                <a:srgbClr val="64B4C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lt-LT" sz="2400">
                <a:solidFill>
                  <a:srgbClr val="192850"/>
                </a:solidFill>
                <a:latin typeface="Fira Sans" panose="020B0503050000020004" pitchFamily="34" charset="0"/>
                <a:ea typeface="Fira Sans" panose="020B0503050000020004" pitchFamily="34" charset="0"/>
              </a:endParaRPr>
            </a:p>
          </p:txBody>
        </p:sp>
        <p:sp>
          <p:nvSpPr>
            <p:cNvPr id="9" name="Freeform 171">
              <a:extLst>
                <a:ext uri="{FF2B5EF4-FFF2-40B4-BE49-F238E27FC236}">
                  <a16:creationId xmlns:a16="http://schemas.microsoft.com/office/drawing/2014/main" id="{019AEDE7-993E-7519-55DC-3E7EE285FB95}"/>
                </a:ext>
              </a:extLst>
            </p:cNvPr>
            <p:cNvSpPr>
              <a:spLocks noEditPoints="1"/>
            </p:cNvSpPr>
            <p:nvPr/>
          </p:nvSpPr>
          <p:spPr bwMode="auto">
            <a:xfrm>
              <a:off x="3100209" y="3656764"/>
              <a:ext cx="273050" cy="311150"/>
            </a:xfrm>
            <a:custGeom>
              <a:avLst/>
              <a:gdLst/>
              <a:ahLst/>
              <a:cxnLst>
                <a:cxn ang="0">
                  <a:pos x="98" y="36"/>
                </a:cxn>
                <a:cxn ang="0">
                  <a:pos x="72" y="63"/>
                </a:cxn>
                <a:cxn ang="0">
                  <a:pos x="71" y="67"/>
                </a:cxn>
                <a:cxn ang="0">
                  <a:pos x="71" y="69"/>
                </a:cxn>
                <a:cxn ang="0">
                  <a:pos x="72" y="73"/>
                </a:cxn>
                <a:cxn ang="0">
                  <a:pos x="98" y="99"/>
                </a:cxn>
                <a:cxn ang="0">
                  <a:pos x="102" y="118"/>
                </a:cxn>
                <a:cxn ang="0">
                  <a:pos x="99" y="121"/>
                </a:cxn>
                <a:cxn ang="0">
                  <a:pos x="20" y="121"/>
                </a:cxn>
                <a:cxn ang="0">
                  <a:pos x="18" y="119"/>
                </a:cxn>
                <a:cxn ang="0">
                  <a:pos x="23" y="99"/>
                </a:cxn>
                <a:cxn ang="0">
                  <a:pos x="48" y="73"/>
                </a:cxn>
                <a:cxn ang="0">
                  <a:pos x="49" y="70"/>
                </a:cxn>
                <a:cxn ang="0">
                  <a:pos x="49" y="66"/>
                </a:cxn>
                <a:cxn ang="0">
                  <a:pos x="47" y="63"/>
                </a:cxn>
                <a:cxn ang="0">
                  <a:pos x="23" y="37"/>
                </a:cxn>
                <a:cxn ang="0">
                  <a:pos x="18" y="17"/>
                </a:cxn>
                <a:cxn ang="0">
                  <a:pos x="19" y="15"/>
                </a:cxn>
                <a:cxn ang="0">
                  <a:pos x="100" y="15"/>
                </a:cxn>
                <a:cxn ang="0">
                  <a:pos x="102" y="17"/>
                </a:cxn>
                <a:cxn ang="0">
                  <a:pos x="98" y="36"/>
                </a:cxn>
                <a:cxn ang="0">
                  <a:pos x="119" y="8"/>
                </a:cxn>
                <a:cxn ang="0">
                  <a:pos x="119" y="7"/>
                </a:cxn>
                <a:cxn ang="0">
                  <a:pos x="112" y="0"/>
                </a:cxn>
                <a:cxn ang="0">
                  <a:pos x="7" y="0"/>
                </a:cxn>
                <a:cxn ang="0">
                  <a:pos x="0" y="7"/>
                </a:cxn>
                <a:cxn ang="0">
                  <a:pos x="0" y="8"/>
                </a:cxn>
                <a:cxn ang="0">
                  <a:pos x="7" y="15"/>
                </a:cxn>
                <a:cxn ang="0">
                  <a:pos x="10" y="15"/>
                </a:cxn>
                <a:cxn ang="0">
                  <a:pos x="11" y="17"/>
                </a:cxn>
                <a:cxn ang="0">
                  <a:pos x="17" y="39"/>
                </a:cxn>
                <a:cxn ang="0">
                  <a:pos x="42" y="66"/>
                </a:cxn>
                <a:cxn ang="0">
                  <a:pos x="42" y="69"/>
                </a:cxn>
                <a:cxn ang="0">
                  <a:pos x="17" y="97"/>
                </a:cxn>
                <a:cxn ang="0">
                  <a:pos x="11" y="119"/>
                </a:cxn>
                <a:cxn ang="0">
                  <a:pos x="10" y="121"/>
                </a:cxn>
                <a:cxn ang="0">
                  <a:pos x="7" y="121"/>
                </a:cxn>
                <a:cxn ang="0">
                  <a:pos x="0" y="128"/>
                </a:cxn>
                <a:cxn ang="0">
                  <a:pos x="0" y="129"/>
                </a:cxn>
                <a:cxn ang="0">
                  <a:pos x="7" y="136"/>
                </a:cxn>
                <a:cxn ang="0">
                  <a:pos x="112" y="136"/>
                </a:cxn>
                <a:cxn ang="0">
                  <a:pos x="119" y="129"/>
                </a:cxn>
                <a:cxn ang="0">
                  <a:pos x="119" y="128"/>
                </a:cxn>
                <a:cxn ang="0">
                  <a:pos x="112" y="121"/>
                </a:cxn>
                <a:cxn ang="0">
                  <a:pos x="110" y="121"/>
                </a:cxn>
                <a:cxn ang="0">
                  <a:pos x="108" y="118"/>
                </a:cxn>
                <a:cxn ang="0">
                  <a:pos x="103" y="97"/>
                </a:cxn>
                <a:cxn ang="0">
                  <a:pos x="79" y="70"/>
                </a:cxn>
                <a:cxn ang="0">
                  <a:pos x="79" y="66"/>
                </a:cxn>
                <a:cxn ang="0">
                  <a:pos x="103" y="39"/>
                </a:cxn>
                <a:cxn ang="0">
                  <a:pos x="108" y="17"/>
                </a:cxn>
                <a:cxn ang="0">
                  <a:pos x="109" y="15"/>
                </a:cxn>
                <a:cxn ang="0">
                  <a:pos x="112" y="15"/>
                </a:cxn>
                <a:cxn ang="0">
                  <a:pos x="119" y="8"/>
                </a:cxn>
              </a:cxnLst>
              <a:rect l="0" t="0" r="r" b="b"/>
              <a:pathLst>
                <a:path w="119" h="136">
                  <a:moveTo>
                    <a:pt x="98" y="36"/>
                  </a:moveTo>
                  <a:cubicBezTo>
                    <a:pt x="91" y="49"/>
                    <a:pt x="81" y="58"/>
                    <a:pt x="72" y="63"/>
                  </a:cubicBezTo>
                  <a:cubicBezTo>
                    <a:pt x="72" y="64"/>
                    <a:pt x="71" y="64"/>
                    <a:pt x="71" y="67"/>
                  </a:cubicBezTo>
                  <a:cubicBezTo>
                    <a:pt x="71" y="69"/>
                    <a:pt x="71" y="69"/>
                    <a:pt x="71" y="69"/>
                  </a:cubicBezTo>
                  <a:cubicBezTo>
                    <a:pt x="71" y="72"/>
                    <a:pt x="72" y="72"/>
                    <a:pt x="72" y="73"/>
                  </a:cubicBezTo>
                  <a:cubicBezTo>
                    <a:pt x="81" y="78"/>
                    <a:pt x="91" y="87"/>
                    <a:pt x="98" y="99"/>
                  </a:cubicBezTo>
                  <a:cubicBezTo>
                    <a:pt x="100" y="105"/>
                    <a:pt x="102" y="112"/>
                    <a:pt x="102" y="118"/>
                  </a:cubicBezTo>
                  <a:cubicBezTo>
                    <a:pt x="102" y="119"/>
                    <a:pt x="102" y="121"/>
                    <a:pt x="99" y="121"/>
                  </a:cubicBezTo>
                  <a:cubicBezTo>
                    <a:pt x="20" y="121"/>
                    <a:pt x="20" y="121"/>
                    <a:pt x="20" y="121"/>
                  </a:cubicBezTo>
                  <a:cubicBezTo>
                    <a:pt x="17" y="121"/>
                    <a:pt x="17" y="120"/>
                    <a:pt x="18" y="119"/>
                  </a:cubicBezTo>
                  <a:cubicBezTo>
                    <a:pt x="18" y="114"/>
                    <a:pt x="19" y="107"/>
                    <a:pt x="23" y="99"/>
                  </a:cubicBezTo>
                  <a:cubicBezTo>
                    <a:pt x="28" y="86"/>
                    <a:pt x="40" y="78"/>
                    <a:pt x="48" y="73"/>
                  </a:cubicBezTo>
                  <a:cubicBezTo>
                    <a:pt x="48" y="73"/>
                    <a:pt x="49" y="72"/>
                    <a:pt x="49" y="70"/>
                  </a:cubicBezTo>
                  <a:cubicBezTo>
                    <a:pt x="49" y="66"/>
                    <a:pt x="49" y="66"/>
                    <a:pt x="49" y="66"/>
                  </a:cubicBezTo>
                  <a:cubicBezTo>
                    <a:pt x="49" y="64"/>
                    <a:pt x="48" y="63"/>
                    <a:pt x="47" y="63"/>
                  </a:cubicBezTo>
                  <a:cubicBezTo>
                    <a:pt x="40" y="58"/>
                    <a:pt x="28" y="50"/>
                    <a:pt x="23" y="37"/>
                  </a:cubicBezTo>
                  <a:cubicBezTo>
                    <a:pt x="19" y="29"/>
                    <a:pt x="18" y="22"/>
                    <a:pt x="18" y="17"/>
                  </a:cubicBezTo>
                  <a:cubicBezTo>
                    <a:pt x="18" y="16"/>
                    <a:pt x="18" y="15"/>
                    <a:pt x="19" y="15"/>
                  </a:cubicBezTo>
                  <a:cubicBezTo>
                    <a:pt x="100" y="15"/>
                    <a:pt x="100" y="15"/>
                    <a:pt x="100" y="15"/>
                  </a:cubicBezTo>
                  <a:cubicBezTo>
                    <a:pt x="102" y="15"/>
                    <a:pt x="102" y="16"/>
                    <a:pt x="102" y="17"/>
                  </a:cubicBezTo>
                  <a:cubicBezTo>
                    <a:pt x="102" y="22"/>
                    <a:pt x="101" y="30"/>
                    <a:pt x="98" y="36"/>
                  </a:cubicBezTo>
                  <a:moveTo>
                    <a:pt x="119" y="8"/>
                  </a:moveTo>
                  <a:cubicBezTo>
                    <a:pt x="119" y="7"/>
                    <a:pt x="119" y="7"/>
                    <a:pt x="119" y="7"/>
                  </a:cubicBezTo>
                  <a:cubicBezTo>
                    <a:pt x="119" y="3"/>
                    <a:pt x="116" y="0"/>
                    <a:pt x="112" y="0"/>
                  </a:cubicBezTo>
                  <a:cubicBezTo>
                    <a:pt x="7" y="0"/>
                    <a:pt x="7" y="0"/>
                    <a:pt x="7" y="0"/>
                  </a:cubicBezTo>
                  <a:cubicBezTo>
                    <a:pt x="4" y="0"/>
                    <a:pt x="0" y="3"/>
                    <a:pt x="0" y="7"/>
                  </a:cubicBezTo>
                  <a:cubicBezTo>
                    <a:pt x="0" y="8"/>
                    <a:pt x="0" y="8"/>
                    <a:pt x="0" y="8"/>
                  </a:cubicBezTo>
                  <a:cubicBezTo>
                    <a:pt x="0" y="12"/>
                    <a:pt x="4" y="15"/>
                    <a:pt x="7" y="15"/>
                  </a:cubicBezTo>
                  <a:cubicBezTo>
                    <a:pt x="10" y="15"/>
                    <a:pt x="10" y="15"/>
                    <a:pt x="10" y="15"/>
                  </a:cubicBezTo>
                  <a:cubicBezTo>
                    <a:pt x="11" y="15"/>
                    <a:pt x="11" y="16"/>
                    <a:pt x="11" y="17"/>
                  </a:cubicBezTo>
                  <a:cubicBezTo>
                    <a:pt x="11" y="24"/>
                    <a:pt x="14" y="33"/>
                    <a:pt x="17" y="39"/>
                  </a:cubicBezTo>
                  <a:cubicBezTo>
                    <a:pt x="22" y="50"/>
                    <a:pt x="33" y="60"/>
                    <a:pt x="42" y="66"/>
                  </a:cubicBezTo>
                  <a:cubicBezTo>
                    <a:pt x="43" y="67"/>
                    <a:pt x="43" y="69"/>
                    <a:pt x="42" y="69"/>
                  </a:cubicBezTo>
                  <a:cubicBezTo>
                    <a:pt x="33" y="76"/>
                    <a:pt x="22" y="85"/>
                    <a:pt x="17" y="97"/>
                  </a:cubicBezTo>
                  <a:cubicBezTo>
                    <a:pt x="14" y="102"/>
                    <a:pt x="11" y="111"/>
                    <a:pt x="11" y="119"/>
                  </a:cubicBezTo>
                  <a:cubicBezTo>
                    <a:pt x="11" y="120"/>
                    <a:pt x="12" y="121"/>
                    <a:pt x="10" y="121"/>
                  </a:cubicBezTo>
                  <a:cubicBezTo>
                    <a:pt x="7" y="121"/>
                    <a:pt x="7" y="121"/>
                    <a:pt x="7" y="121"/>
                  </a:cubicBezTo>
                  <a:cubicBezTo>
                    <a:pt x="4" y="121"/>
                    <a:pt x="0" y="124"/>
                    <a:pt x="0" y="128"/>
                  </a:cubicBezTo>
                  <a:cubicBezTo>
                    <a:pt x="0" y="129"/>
                    <a:pt x="0" y="129"/>
                    <a:pt x="0" y="129"/>
                  </a:cubicBezTo>
                  <a:cubicBezTo>
                    <a:pt x="0" y="133"/>
                    <a:pt x="4" y="136"/>
                    <a:pt x="7" y="136"/>
                  </a:cubicBezTo>
                  <a:cubicBezTo>
                    <a:pt x="112" y="136"/>
                    <a:pt x="112" y="136"/>
                    <a:pt x="112" y="136"/>
                  </a:cubicBezTo>
                  <a:cubicBezTo>
                    <a:pt x="116" y="136"/>
                    <a:pt x="119" y="133"/>
                    <a:pt x="119" y="129"/>
                  </a:cubicBezTo>
                  <a:cubicBezTo>
                    <a:pt x="119" y="128"/>
                    <a:pt x="119" y="128"/>
                    <a:pt x="119" y="128"/>
                  </a:cubicBezTo>
                  <a:cubicBezTo>
                    <a:pt x="119" y="124"/>
                    <a:pt x="116" y="121"/>
                    <a:pt x="112" y="121"/>
                  </a:cubicBezTo>
                  <a:cubicBezTo>
                    <a:pt x="110" y="121"/>
                    <a:pt x="110" y="121"/>
                    <a:pt x="110" y="121"/>
                  </a:cubicBezTo>
                  <a:cubicBezTo>
                    <a:pt x="108" y="121"/>
                    <a:pt x="108" y="119"/>
                    <a:pt x="108" y="118"/>
                  </a:cubicBezTo>
                  <a:cubicBezTo>
                    <a:pt x="108" y="111"/>
                    <a:pt x="106" y="103"/>
                    <a:pt x="103" y="97"/>
                  </a:cubicBezTo>
                  <a:cubicBezTo>
                    <a:pt x="96" y="83"/>
                    <a:pt x="86" y="75"/>
                    <a:pt x="79" y="70"/>
                  </a:cubicBezTo>
                  <a:cubicBezTo>
                    <a:pt x="78" y="69"/>
                    <a:pt x="77" y="67"/>
                    <a:pt x="79" y="66"/>
                  </a:cubicBezTo>
                  <a:cubicBezTo>
                    <a:pt x="86" y="62"/>
                    <a:pt x="96" y="53"/>
                    <a:pt x="103" y="39"/>
                  </a:cubicBezTo>
                  <a:cubicBezTo>
                    <a:pt x="106" y="33"/>
                    <a:pt x="109" y="24"/>
                    <a:pt x="108" y="17"/>
                  </a:cubicBezTo>
                  <a:cubicBezTo>
                    <a:pt x="108" y="16"/>
                    <a:pt x="108" y="15"/>
                    <a:pt x="109" y="15"/>
                  </a:cubicBezTo>
                  <a:cubicBezTo>
                    <a:pt x="112" y="15"/>
                    <a:pt x="112" y="15"/>
                    <a:pt x="112" y="15"/>
                  </a:cubicBezTo>
                  <a:cubicBezTo>
                    <a:pt x="116" y="15"/>
                    <a:pt x="119" y="12"/>
                    <a:pt x="119" y="8"/>
                  </a:cubicBezTo>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rgbClr val="192850"/>
                </a:solidFill>
                <a:latin typeface="Fira Sans" panose="020B0503050000020004" pitchFamily="34" charset="0"/>
                <a:ea typeface="Fira Sans" panose="020B0503050000020004" pitchFamily="34" charset="0"/>
              </a:endParaRPr>
            </a:p>
          </p:txBody>
        </p:sp>
      </p:grpSp>
      <p:sp>
        <p:nvSpPr>
          <p:cNvPr id="12" name="TextBox 11">
            <a:extLst>
              <a:ext uri="{FF2B5EF4-FFF2-40B4-BE49-F238E27FC236}">
                <a16:creationId xmlns:a16="http://schemas.microsoft.com/office/drawing/2014/main" id="{EB73E60B-8F3A-3398-D055-63D91C04B4F9}"/>
              </a:ext>
            </a:extLst>
          </p:cNvPr>
          <p:cNvSpPr txBox="1"/>
          <p:nvPr/>
        </p:nvSpPr>
        <p:spPr>
          <a:xfrm>
            <a:off x="3793972" y="4580683"/>
            <a:ext cx="3239766" cy="1015663"/>
          </a:xfrm>
          <a:prstGeom prst="rect">
            <a:avLst/>
          </a:prstGeom>
          <a:noFill/>
        </p:spPr>
        <p:txBody>
          <a:bodyPr wrap="square">
            <a:spAutoFit/>
          </a:bodyPr>
          <a:lstStyle/>
          <a:p>
            <a:pPr marL="285750" indent="-285750">
              <a:lnSpc>
                <a:spcPct val="100000"/>
              </a:lnSpc>
              <a:spcAft>
                <a:spcPts val="0"/>
              </a:spcAft>
              <a:buFont typeface="Wingdings" panose="05000000000000000000" pitchFamily="2" charset="2"/>
              <a:buChar char="ü"/>
            </a:pPr>
            <a:r>
              <a:rPr lang="lt-LT" sz="2000" dirty="0">
                <a:solidFill>
                  <a:srgbClr val="192850"/>
                </a:solidFill>
                <a:latin typeface="Fira Sans" panose="020B0503050000020004" pitchFamily="34" charset="0"/>
              </a:rPr>
              <a:t>Dėl pirkimų proceso skaidrumo ir efektyvumo vertinimo.</a:t>
            </a:r>
          </a:p>
        </p:txBody>
      </p:sp>
      <p:sp>
        <p:nvSpPr>
          <p:cNvPr id="13" name="Inhaltsplatzhalter 4">
            <a:extLst>
              <a:ext uri="{FF2B5EF4-FFF2-40B4-BE49-F238E27FC236}">
                <a16:creationId xmlns:a16="http://schemas.microsoft.com/office/drawing/2014/main" id="{062A23C4-145C-2E9E-F64E-99DAE0E48882}"/>
              </a:ext>
            </a:extLst>
          </p:cNvPr>
          <p:cNvSpPr txBox="1">
            <a:spLocks/>
          </p:cNvSpPr>
          <p:nvPr/>
        </p:nvSpPr>
        <p:spPr>
          <a:xfrm>
            <a:off x="4211532" y="3781076"/>
            <a:ext cx="3165278" cy="95410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48"/>
              </a:spcAft>
              <a:buNone/>
            </a:pPr>
            <a:r>
              <a:rPr lang="lt-LT" sz="2000" b="1" dirty="0">
                <a:latin typeface="Fira Sans" panose="020B0503050000020004" pitchFamily="34" charset="0"/>
              </a:rPr>
              <a:t>Lietuvos nacionalinio radijo ir televizijos tarybai:</a:t>
            </a:r>
          </a:p>
          <a:p>
            <a:pPr marL="0" indent="0" algn="ctr">
              <a:lnSpc>
                <a:spcPct val="100000"/>
              </a:lnSpc>
              <a:spcAft>
                <a:spcPts val="1248"/>
              </a:spcAft>
              <a:buNone/>
            </a:pPr>
            <a:endParaRPr lang="en-US" sz="1200" dirty="0">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4213537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veikslėlio vietos rezervavimo ženklas 11" descr="Top view of a wooden puzzle">
            <a:extLst>
              <a:ext uri="{FF2B5EF4-FFF2-40B4-BE49-F238E27FC236}">
                <a16:creationId xmlns:a16="http://schemas.microsoft.com/office/drawing/2014/main" id="{2858FC20-767D-E032-1512-2DBF1F3E3878}"/>
              </a:ext>
            </a:extLst>
          </p:cNvPr>
          <p:cNvPicPr>
            <a:picLocks noGrp="1" noChangeAspect="1"/>
          </p:cNvPicPr>
          <p:nvPr>
            <p:ph type="pic" sz="quarter" idx="12"/>
          </p:nvPr>
        </p:nvPicPr>
        <p:blipFill>
          <a:blip r:embed="rId3" cstate="hqprint">
            <a:duotone>
              <a:schemeClr val="accent5">
                <a:shade val="45000"/>
                <a:satMod val="135000"/>
              </a:schemeClr>
              <a:prstClr val="white"/>
            </a:duotone>
            <a:extLst>
              <a:ext uri="{28A0092B-C50C-407E-A947-70E740481C1C}">
                <a14:useLocalDpi xmlns:a14="http://schemas.microsoft.com/office/drawing/2010/main" val="0"/>
              </a:ext>
            </a:extLst>
          </a:blip>
          <a:srcRect l="11066" r="11066"/>
          <a:stretch/>
        </p:blipFill>
        <p:spPr>
          <a:xfrm>
            <a:off x="518848" y="1660963"/>
            <a:ext cx="4727850" cy="4044486"/>
          </a:xfrm>
          <a:solidFill>
            <a:srgbClr val="DDE8F3"/>
          </a:solidFill>
        </p:spPr>
      </p:pic>
      <p:sp>
        <p:nvSpPr>
          <p:cNvPr id="4" name="Skaidrės numerio vietos rezervavimo ženklas 3">
            <a:extLst>
              <a:ext uri="{FF2B5EF4-FFF2-40B4-BE49-F238E27FC236}">
                <a16:creationId xmlns:a16="http://schemas.microsoft.com/office/drawing/2014/main" id="{293A6CB8-338C-CD61-9C0C-88BFD75220D3}"/>
              </a:ext>
            </a:extLst>
          </p:cNvPr>
          <p:cNvSpPr>
            <a:spLocks noGrp="1"/>
          </p:cNvSpPr>
          <p:nvPr>
            <p:ph type="sldNum" sz="quarter" idx="18"/>
          </p:nvPr>
        </p:nvSpPr>
        <p:spPr/>
        <p:txBody>
          <a:bodyPr/>
          <a:lstStyle/>
          <a:p>
            <a:fld id="{433D822E-14E5-4FC8-890B-4527FF1CA33F}" type="slidenum">
              <a:rPr lang="lt-LT" smtClean="0"/>
              <a:t>13</a:t>
            </a:fld>
            <a:endParaRPr lang="lt-LT"/>
          </a:p>
        </p:txBody>
      </p:sp>
      <p:sp>
        <p:nvSpPr>
          <p:cNvPr id="52" name="Text Placeholder 3">
            <a:extLst>
              <a:ext uri="{FF2B5EF4-FFF2-40B4-BE49-F238E27FC236}">
                <a16:creationId xmlns:a16="http://schemas.microsoft.com/office/drawing/2014/main" id="{DEBC13E1-EA81-93EF-01A5-D7E24BCC8D5E}"/>
              </a:ext>
            </a:extLst>
          </p:cNvPr>
          <p:cNvSpPr txBox="1">
            <a:spLocks/>
          </p:cNvSpPr>
          <p:nvPr/>
        </p:nvSpPr>
        <p:spPr>
          <a:xfrm>
            <a:off x="6631574" y="1770810"/>
            <a:ext cx="4544509" cy="800219"/>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r>
              <a:rPr lang="lt-LT" sz="2000" dirty="0">
                <a:solidFill>
                  <a:srgbClr val="192850"/>
                </a:solidFill>
                <a:latin typeface="Fira Sans" panose="020B0503050000020004" pitchFamily="34" charset="0"/>
              </a:rPr>
              <a:t>Dviejų komitetų nepriklausomi nariai šiuo metu sudaro 40 proc. visų narių.</a:t>
            </a:r>
          </a:p>
          <a:p>
            <a:pPr marL="285750" indent="-285750" algn="just">
              <a:buFont typeface="Wingdings" panose="05000000000000000000" pitchFamily="2" charset="2"/>
              <a:buChar char="ü"/>
            </a:pPr>
            <a:endParaRPr lang="lt-LT" sz="1200" dirty="0">
              <a:solidFill>
                <a:srgbClr val="1469AA"/>
              </a:solidFill>
              <a:effectLst/>
              <a:latin typeface="Fira Sans Book" panose="020B0503050000020004" pitchFamily="34" charset="0"/>
              <a:ea typeface="MS Mincho" panose="02020609040205080304" pitchFamily="49" charset="-128"/>
              <a:cs typeface="Segoe UI" panose="020B0502040204020203" pitchFamily="34" charset="0"/>
            </a:endParaRPr>
          </a:p>
        </p:txBody>
      </p:sp>
      <p:sp>
        <p:nvSpPr>
          <p:cNvPr id="54" name="Text Placeholder 3">
            <a:extLst>
              <a:ext uri="{FF2B5EF4-FFF2-40B4-BE49-F238E27FC236}">
                <a16:creationId xmlns:a16="http://schemas.microsoft.com/office/drawing/2014/main" id="{E53D949B-3DE6-774D-1CD1-283392E8E603}"/>
              </a:ext>
            </a:extLst>
          </p:cNvPr>
          <p:cNvSpPr txBox="1">
            <a:spLocks/>
          </p:cNvSpPr>
          <p:nvPr/>
        </p:nvSpPr>
        <p:spPr>
          <a:xfrm>
            <a:off x="6631571" y="4166566"/>
            <a:ext cx="4544511" cy="1231106"/>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R="144145" algn="just">
              <a:spcBef>
                <a:spcPts val="2400"/>
              </a:spcBef>
              <a:spcAft>
                <a:spcPts val="1800"/>
              </a:spcAft>
            </a:pPr>
            <a:r>
              <a:rPr lang="lt-LT" sz="2000" dirty="0">
                <a:solidFill>
                  <a:srgbClr val="192850"/>
                </a:solidFill>
                <a:latin typeface="Fira Sans" panose="020B0503050000020004" pitchFamily="34" charset="0"/>
              </a:rPr>
              <a:t>Neatskirtos etikos kontrolieriaus ir Žurnalistų etikos komisijos kompetencijų ribos nagrinėjant skundus dėl žurnalistų etikos.</a:t>
            </a:r>
            <a:endParaRPr lang="en-US" sz="2000" dirty="0">
              <a:solidFill>
                <a:srgbClr val="192850"/>
              </a:solidFill>
              <a:latin typeface="Fira Sans" panose="020B0503050000020004" pitchFamily="34" charset="0"/>
            </a:endParaRPr>
          </a:p>
        </p:txBody>
      </p:sp>
      <p:sp>
        <p:nvSpPr>
          <p:cNvPr id="57" name="Text Placeholder 3">
            <a:extLst>
              <a:ext uri="{FF2B5EF4-FFF2-40B4-BE49-F238E27FC236}">
                <a16:creationId xmlns:a16="http://schemas.microsoft.com/office/drawing/2014/main" id="{20146A13-27C7-8CF4-0776-2EB77983938B}"/>
              </a:ext>
            </a:extLst>
          </p:cNvPr>
          <p:cNvSpPr txBox="1">
            <a:spLocks/>
          </p:cNvSpPr>
          <p:nvPr/>
        </p:nvSpPr>
        <p:spPr>
          <a:xfrm>
            <a:off x="6631572" y="2838714"/>
            <a:ext cx="4544510" cy="1218795"/>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r>
              <a:rPr lang="lt-LT" sz="2000" dirty="0">
                <a:solidFill>
                  <a:srgbClr val="192850"/>
                </a:solidFill>
                <a:latin typeface="Fira Sans" panose="020B0503050000020004" pitchFamily="34" charset="0"/>
              </a:rPr>
              <a:t>LRT taryba 2021–2024 m. neatliko kasmetinio veiklos įsivertinimo ar įsivertinimo su išorės ekspertais.</a:t>
            </a:r>
          </a:p>
          <a:p>
            <a:pPr lvl="0" algn="l">
              <a:spcBef>
                <a:spcPct val="20000"/>
              </a:spcBef>
              <a:defRPr/>
            </a:pPr>
            <a:endParaRPr lang="en-US" sz="1600" b="1" dirty="0">
              <a:solidFill>
                <a:srgbClr val="1469AA"/>
              </a:solidFill>
              <a:latin typeface="Fira Sans" panose="020B0503050000020004" pitchFamily="34" charset="0"/>
              <a:ea typeface="Fira Sans" panose="020B0503050000020004" pitchFamily="34" charset="0"/>
            </a:endParaRPr>
          </a:p>
        </p:txBody>
      </p:sp>
      <p:graphicFrame>
        <p:nvGraphicFramePr>
          <p:cNvPr id="19" name="Chart 21">
            <a:extLst>
              <a:ext uri="{FF2B5EF4-FFF2-40B4-BE49-F238E27FC236}">
                <a16:creationId xmlns:a16="http://schemas.microsoft.com/office/drawing/2014/main" id="{1E21E64C-E2C1-E64C-B4C2-480D9CDA1D05}"/>
              </a:ext>
            </a:extLst>
          </p:cNvPr>
          <p:cNvGraphicFramePr/>
          <p:nvPr>
            <p:extLst>
              <p:ext uri="{D42A27DB-BD31-4B8C-83A1-F6EECF244321}">
                <p14:modId xmlns:p14="http://schemas.microsoft.com/office/powerpoint/2010/main" val="1183456474"/>
              </p:ext>
            </p:extLst>
          </p:nvPr>
        </p:nvGraphicFramePr>
        <p:xfrm>
          <a:off x="5138617" y="3959571"/>
          <a:ext cx="1518570" cy="1440000"/>
        </p:xfrm>
        <a:graphic>
          <a:graphicData uri="http://schemas.openxmlformats.org/drawingml/2006/chart">
            <c:chart xmlns:c="http://schemas.openxmlformats.org/drawingml/2006/chart" xmlns:r="http://schemas.openxmlformats.org/officeDocument/2006/relationships" r:id="rId4"/>
          </a:graphicData>
        </a:graphic>
      </p:graphicFrame>
      <p:sp>
        <p:nvSpPr>
          <p:cNvPr id="10" name="Pavadinimas 1">
            <a:extLst>
              <a:ext uri="{FF2B5EF4-FFF2-40B4-BE49-F238E27FC236}">
                <a16:creationId xmlns:a16="http://schemas.microsoft.com/office/drawing/2014/main" id="{BCB236E0-9F7B-EEA2-259D-5ADA7376ADFD}"/>
              </a:ext>
            </a:extLst>
          </p:cNvPr>
          <p:cNvSpPr>
            <a:spLocks noGrp="1"/>
          </p:cNvSpPr>
          <p:nvPr>
            <p:ph type="title"/>
          </p:nvPr>
        </p:nvSpPr>
        <p:spPr>
          <a:xfrm>
            <a:off x="420820" y="192102"/>
            <a:ext cx="10515600" cy="451945"/>
          </a:xfrm>
        </p:spPr>
        <p:txBody>
          <a:bodyPr/>
          <a:lstStyle/>
          <a:p>
            <a:r>
              <a:rPr lang="lt-LT" dirty="0"/>
              <a:t>Lapkritis 2025 | Lietuvos nacionalinio radijo ir televizijos veikla</a:t>
            </a:r>
          </a:p>
        </p:txBody>
      </p:sp>
      <p:sp>
        <p:nvSpPr>
          <p:cNvPr id="11" name="Teksto vietos rezervavimo ženklas 3">
            <a:extLst>
              <a:ext uri="{FF2B5EF4-FFF2-40B4-BE49-F238E27FC236}">
                <a16:creationId xmlns:a16="http://schemas.microsoft.com/office/drawing/2014/main" id="{A6F455AF-34C1-A92B-16BC-50164B50B21A}"/>
              </a:ext>
            </a:extLst>
          </p:cNvPr>
          <p:cNvSpPr txBox="1">
            <a:spLocks/>
          </p:cNvSpPr>
          <p:nvPr/>
        </p:nvSpPr>
        <p:spPr>
          <a:xfrm>
            <a:off x="518847" y="710020"/>
            <a:ext cx="11030453" cy="966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200"/>
              </a:spcBef>
              <a:spcAft>
                <a:spcPts val="600"/>
              </a:spcAft>
              <a:buNone/>
              <a:tabLst>
                <a:tab pos="270510" algn="l"/>
              </a:tabLst>
            </a:pPr>
            <a:r>
              <a:rPr lang="lt-LT" sz="3200" b="1" dirty="0">
                <a:solidFill>
                  <a:srgbClr val="192850"/>
                </a:solidFill>
                <a:latin typeface="Fira Sans" panose="020B0503050000020004" pitchFamily="34" charset="0"/>
              </a:rPr>
              <a:t>LRT veiklos priežiūra </a:t>
            </a:r>
          </a:p>
        </p:txBody>
      </p:sp>
      <p:graphicFrame>
        <p:nvGraphicFramePr>
          <p:cNvPr id="15" name="Chart 21">
            <a:extLst>
              <a:ext uri="{FF2B5EF4-FFF2-40B4-BE49-F238E27FC236}">
                <a16:creationId xmlns:a16="http://schemas.microsoft.com/office/drawing/2014/main" id="{6767C12B-2C3D-F7A2-3A7C-8DB4902DFA9F}"/>
              </a:ext>
            </a:extLst>
          </p:cNvPr>
          <p:cNvGraphicFramePr/>
          <p:nvPr>
            <p:extLst>
              <p:ext uri="{D42A27DB-BD31-4B8C-83A1-F6EECF244321}">
                <p14:modId xmlns:p14="http://schemas.microsoft.com/office/powerpoint/2010/main" val="1985089026"/>
              </p:ext>
            </p:extLst>
          </p:nvPr>
        </p:nvGraphicFramePr>
        <p:xfrm>
          <a:off x="5113001" y="2665178"/>
          <a:ext cx="1518570" cy="144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23">
            <a:extLst>
              <a:ext uri="{FF2B5EF4-FFF2-40B4-BE49-F238E27FC236}">
                <a16:creationId xmlns:a16="http://schemas.microsoft.com/office/drawing/2014/main" id="{3BE1E2F2-C962-F6D9-523C-DBEC81487B96}"/>
              </a:ext>
            </a:extLst>
          </p:cNvPr>
          <p:cNvGraphicFramePr/>
          <p:nvPr>
            <p:extLst>
              <p:ext uri="{D42A27DB-BD31-4B8C-83A1-F6EECF244321}">
                <p14:modId xmlns:p14="http://schemas.microsoft.com/office/powerpoint/2010/main" val="3650537843"/>
              </p:ext>
            </p:extLst>
          </p:nvPr>
        </p:nvGraphicFramePr>
        <p:xfrm>
          <a:off x="5057111" y="1556701"/>
          <a:ext cx="1681582" cy="141435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770622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Notched Right Arrow 44">
            <a:extLst>
              <a:ext uri="{FF2B5EF4-FFF2-40B4-BE49-F238E27FC236}">
                <a16:creationId xmlns:a16="http://schemas.microsoft.com/office/drawing/2014/main" id="{CE6A24B1-FA9F-6231-6662-D1CCC6A107E4}"/>
              </a:ext>
            </a:extLst>
          </p:cNvPr>
          <p:cNvSpPr/>
          <p:nvPr/>
        </p:nvSpPr>
        <p:spPr>
          <a:xfrm>
            <a:off x="5024855" y="3396864"/>
            <a:ext cx="6372808" cy="1322831"/>
          </a:xfrm>
          <a:prstGeom prst="rightArrow">
            <a:avLst/>
          </a:prstGeom>
          <a:solidFill>
            <a:srgbClr val="A0BEDC"/>
          </a:solidFill>
          <a:ln>
            <a:no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a:endParaRPr lang="en-US" sz="2533" dirty="0">
              <a:latin typeface="Fira Sans" panose="020B0503050000020004" pitchFamily="34" charset="0"/>
              <a:ea typeface="Fira Sans" panose="020B0503050000020004" pitchFamily="34" charset="0"/>
            </a:endParaRPr>
          </a:p>
        </p:txBody>
      </p:sp>
      <p:sp>
        <p:nvSpPr>
          <p:cNvPr id="3" name="Slide Number Placeholder 2">
            <a:extLst>
              <a:ext uri="{FF2B5EF4-FFF2-40B4-BE49-F238E27FC236}">
                <a16:creationId xmlns:a16="http://schemas.microsoft.com/office/drawing/2014/main" id="{DCE3B634-BB6E-FA68-ABA8-45D4E0DB15D8}"/>
              </a:ext>
            </a:extLst>
          </p:cNvPr>
          <p:cNvSpPr>
            <a:spLocks noGrp="1"/>
          </p:cNvSpPr>
          <p:nvPr>
            <p:ph type="sldNum" sz="quarter" idx="12"/>
          </p:nvPr>
        </p:nvSpPr>
        <p:spPr/>
        <p:txBody>
          <a:bodyPr/>
          <a:lstStyle/>
          <a:p>
            <a:fld id="{433D822E-14E5-4FC8-890B-4527FF1CA33F}" type="slidenum">
              <a:rPr lang="lt-LT" smtClean="0"/>
              <a:t>14</a:t>
            </a:fld>
            <a:endParaRPr lang="lt-LT" dirty="0"/>
          </a:p>
        </p:txBody>
      </p:sp>
      <p:sp>
        <p:nvSpPr>
          <p:cNvPr id="29" name="Notched Right Arrow 44">
            <a:extLst>
              <a:ext uri="{FF2B5EF4-FFF2-40B4-BE49-F238E27FC236}">
                <a16:creationId xmlns:a16="http://schemas.microsoft.com/office/drawing/2014/main" id="{79FB9ABC-16AD-80AF-2548-FFA28B2DE36D}"/>
              </a:ext>
            </a:extLst>
          </p:cNvPr>
          <p:cNvSpPr/>
          <p:nvPr/>
        </p:nvSpPr>
        <p:spPr>
          <a:xfrm>
            <a:off x="494199" y="3347507"/>
            <a:ext cx="5253458" cy="1401221"/>
          </a:xfrm>
          <a:prstGeom prst="rightArrow">
            <a:avLst/>
          </a:prstGeom>
          <a:solidFill>
            <a:srgbClr val="64B4CD"/>
          </a:solidFill>
          <a:ln>
            <a:no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a:endParaRPr lang="en-US" sz="2533" dirty="0">
              <a:latin typeface="Fira Sans" panose="020B0503050000020004" pitchFamily="34" charset="0"/>
              <a:ea typeface="Fira Sans" panose="020B0503050000020004" pitchFamily="34" charset="0"/>
            </a:endParaRPr>
          </a:p>
        </p:txBody>
      </p:sp>
      <p:sp>
        <p:nvSpPr>
          <p:cNvPr id="34" name="Inhaltsplatzhalter 4">
            <a:extLst>
              <a:ext uri="{FF2B5EF4-FFF2-40B4-BE49-F238E27FC236}">
                <a16:creationId xmlns:a16="http://schemas.microsoft.com/office/drawing/2014/main" id="{2E142BAD-0913-A886-D226-9B3C774802E7}"/>
              </a:ext>
            </a:extLst>
          </p:cNvPr>
          <p:cNvSpPr txBox="1">
            <a:spLocks/>
          </p:cNvSpPr>
          <p:nvPr/>
        </p:nvSpPr>
        <p:spPr>
          <a:xfrm>
            <a:off x="5747657" y="3765588"/>
            <a:ext cx="5635690" cy="95410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48"/>
              </a:spcAft>
              <a:buNone/>
            </a:pPr>
            <a:r>
              <a:rPr lang="lt-LT" sz="2000" b="1" dirty="0">
                <a:latin typeface="Fira Sans" panose="020B0503050000020004" pitchFamily="34" charset="0"/>
              </a:rPr>
              <a:t>Lietuvos nacionalinio radijo ir televizijos tarybai:</a:t>
            </a:r>
          </a:p>
          <a:p>
            <a:pPr marL="0" indent="0" algn="ctr">
              <a:lnSpc>
                <a:spcPct val="100000"/>
              </a:lnSpc>
              <a:spcAft>
                <a:spcPts val="1248"/>
              </a:spcAft>
              <a:buNone/>
            </a:pPr>
            <a:endParaRPr lang="en-US" sz="1200" dirty="0">
              <a:latin typeface="Fira Sans" panose="020B0503050000020004" pitchFamily="34" charset="0"/>
              <a:ea typeface="Fira Sans" panose="020B0503050000020004" pitchFamily="34" charset="0"/>
            </a:endParaRPr>
          </a:p>
        </p:txBody>
      </p:sp>
      <p:sp>
        <p:nvSpPr>
          <p:cNvPr id="38" name="Inhaltsplatzhalter 4">
            <a:extLst>
              <a:ext uri="{FF2B5EF4-FFF2-40B4-BE49-F238E27FC236}">
                <a16:creationId xmlns:a16="http://schemas.microsoft.com/office/drawing/2014/main" id="{9295ACBB-5C84-536A-9EC6-344E921EBAFE}"/>
              </a:ext>
            </a:extLst>
          </p:cNvPr>
          <p:cNvSpPr txBox="1">
            <a:spLocks/>
          </p:cNvSpPr>
          <p:nvPr/>
        </p:nvSpPr>
        <p:spPr>
          <a:xfrm>
            <a:off x="5379098" y="4715118"/>
            <a:ext cx="6004249" cy="92333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Aft>
                <a:spcPts val="0"/>
              </a:spcAft>
              <a:buFont typeface="Wingdings" panose="05000000000000000000" pitchFamily="2" charset="2"/>
              <a:buChar char="ü"/>
            </a:pPr>
            <a:r>
              <a:rPr lang="lt-LT" sz="2000" dirty="0">
                <a:solidFill>
                  <a:srgbClr val="192850"/>
                </a:solidFill>
                <a:latin typeface="Fira Sans" panose="020B0503050000020004" pitchFamily="34" charset="0"/>
              </a:rPr>
              <a:t>Dėl nepriklausomų narių ir Tarybos narių santykio komitetuose;</a:t>
            </a:r>
          </a:p>
          <a:p>
            <a:pPr>
              <a:lnSpc>
                <a:spcPct val="100000"/>
              </a:lnSpc>
              <a:spcAft>
                <a:spcPts val="0"/>
              </a:spcAft>
              <a:buFont typeface="Wingdings" panose="05000000000000000000" pitchFamily="2" charset="2"/>
              <a:buChar char="ü"/>
            </a:pPr>
            <a:r>
              <a:rPr lang="lt-LT" sz="2000" dirty="0">
                <a:solidFill>
                  <a:srgbClr val="192850"/>
                </a:solidFill>
                <a:latin typeface="Fira Sans" panose="020B0503050000020004" pitchFamily="34" charset="0"/>
              </a:rPr>
              <a:t>Dėl Tarybos narių kompetencijų sąrašo.</a:t>
            </a:r>
            <a:endParaRPr lang="en-US" sz="2000" dirty="0">
              <a:solidFill>
                <a:srgbClr val="192850"/>
              </a:solidFill>
              <a:latin typeface="Fira Sans" panose="020B0503050000020004" pitchFamily="34" charset="0"/>
            </a:endParaRPr>
          </a:p>
        </p:txBody>
      </p:sp>
      <p:sp>
        <p:nvSpPr>
          <p:cNvPr id="5" name="Teksto vietos rezervavimo ženklas 3">
            <a:extLst>
              <a:ext uri="{FF2B5EF4-FFF2-40B4-BE49-F238E27FC236}">
                <a16:creationId xmlns:a16="http://schemas.microsoft.com/office/drawing/2014/main" id="{2E682E91-00B0-CF30-AE7C-0BECF71EA018}"/>
              </a:ext>
            </a:extLst>
          </p:cNvPr>
          <p:cNvSpPr>
            <a:spLocks noGrp="1"/>
          </p:cNvSpPr>
          <p:nvPr>
            <p:ph type="body" idx="13"/>
          </p:nvPr>
        </p:nvSpPr>
        <p:spPr>
          <a:xfrm>
            <a:off x="415989" y="3110445"/>
            <a:ext cx="10859278" cy="525788"/>
          </a:xfrm>
        </p:spPr>
        <p:txBody>
          <a:bodyPr/>
          <a:lstStyle/>
          <a:p>
            <a:r>
              <a:rPr lang="lt-LT" sz="3200" dirty="0"/>
              <a:t>Rekomendacijos</a:t>
            </a:r>
          </a:p>
        </p:txBody>
      </p:sp>
      <p:sp>
        <p:nvSpPr>
          <p:cNvPr id="8" name="Pavadinimas 1">
            <a:extLst>
              <a:ext uri="{FF2B5EF4-FFF2-40B4-BE49-F238E27FC236}">
                <a16:creationId xmlns:a16="http://schemas.microsoft.com/office/drawing/2014/main" id="{FBDFF99E-CE44-2DE9-4D89-8478ED34B9D9}"/>
              </a:ext>
            </a:extLst>
          </p:cNvPr>
          <p:cNvSpPr>
            <a:spLocks noGrp="1"/>
          </p:cNvSpPr>
          <p:nvPr>
            <p:ph type="title"/>
          </p:nvPr>
        </p:nvSpPr>
        <p:spPr>
          <a:xfrm>
            <a:off x="415990" y="226456"/>
            <a:ext cx="10515600" cy="451945"/>
          </a:xfrm>
        </p:spPr>
        <p:txBody>
          <a:bodyPr/>
          <a:lstStyle/>
          <a:p>
            <a:r>
              <a:rPr lang="lt-LT" dirty="0"/>
              <a:t>Lapkritis 2025 | Lietuvos nacionalinio radijo ir televizijos veikla</a:t>
            </a:r>
          </a:p>
        </p:txBody>
      </p:sp>
      <p:sp>
        <p:nvSpPr>
          <p:cNvPr id="2" name="Teksto vietos rezervavimo ženklas 3">
            <a:extLst>
              <a:ext uri="{FF2B5EF4-FFF2-40B4-BE49-F238E27FC236}">
                <a16:creationId xmlns:a16="http://schemas.microsoft.com/office/drawing/2014/main" id="{29CBBA85-BC3B-1F3F-BF42-9E5A33A00E3A}"/>
              </a:ext>
            </a:extLst>
          </p:cNvPr>
          <p:cNvSpPr txBox="1">
            <a:spLocks/>
          </p:cNvSpPr>
          <p:nvPr/>
        </p:nvSpPr>
        <p:spPr>
          <a:xfrm>
            <a:off x="415990" y="654857"/>
            <a:ext cx="10515600" cy="5257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700" b="1" kern="1200">
                <a:solidFill>
                  <a:srgbClr val="192850"/>
                </a:solidFill>
                <a:latin typeface="Fira Sans" panose="020B0503050000020004" pitchFamily="34" charset="0"/>
                <a:ea typeface="Fira Sans" panose="020B05030500000200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lt-LT" sz="3200" dirty="0"/>
              <a:t>Pokyčiai audito metu</a:t>
            </a:r>
          </a:p>
        </p:txBody>
      </p:sp>
      <p:sp>
        <p:nvSpPr>
          <p:cNvPr id="6" name="Inhaltsplatzhalter 4">
            <a:extLst>
              <a:ext uri="{FF2B5EF4-FFF2-40B4-BE49-F238E27FC236}">
                <a16:creationId xmlns:a16="http://schemas.microsoft.com/office/drawing/2014/main" id="{C78BFBCA-092D-570A-9DC3-39A59487392D}"/>
              </a:ext>
            </a:extLst>
          </p:cNvPr>
          <p:cNvSpPr txBox="1">
            <a:spLocks/>
          </p:cNvSpPr>
          <p:nvPr/>
        </p:nvSpPr>
        <p:spPr>
          <a:xfrm>
            <a:off x="616595" y="3736557"/>
            <a:ext cx="5931333" cy="95410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48"/>
              </a:spcAft>
              <a:buNone/>
            </a:pPr>
            <a:r>
              <a:rPr lang="lt-LT" sz="2000" b="1" dirty="0">
                <a:latin typeface="Fira Sans" panose="020B0503050000020004" pitchFamily="34" charset="0"/>
              </a:rPr>
              <a:t>Lietuvos nacionalinio radijo ir televizijos administracijai:</a:t>
            </a:r>
          </a:p>
          <a:p>
            <a:pPr marL="0" indent="0">
              <a:lnSpc>
                <a:spcPct val="100000"/>
              </a:lnSpc>
              <a:spcAft>
                <a:spcPts val="1248"/>
              </a:spcAft>
              <a:buNone/>
            </a:pPr>
            <a:endParaRPr lang="en-US" sz="1200" dirty="0">
              <a:latin typeface="Fira Sans" panose="020B0503050000020004" pitchFamily="34" charset="0"/>
              <a:ea typeface="Fira Sans" panose="020B0503050000020004" pitchFamily="34" charset="0"/>
            </a:endParaRPr>
          </a:p>
        </p:txBody>
      </p:sp>
      <p:sp>
        <p:nvSpPr>
          <p:cNvPr id="9" name="TextBox 8">
            <a:extLst>
              <a:ext uri="{FF2B5EF4-FFF2-40B4-BE49-F238E27FC236}">
                <a16:creationId xmlns:a16="http://schemas.microsoft.com/office/drawing/2014/main" id="{5AA12E2A-E1FA-9E6E-D08F-E06EF1227828}"/>
              </a:ext>
            </a:extLst>
          </p:cNvPr>
          <p:cNvSpPr txBox="1"/>
          <p:nvPr/>
        </p:nvSpPr>
        <p:spPr>
          <a:xfrm>
            <a:off x="494199" y="4710435"/>
            <a:ext cx="4618977" cy="1015663"/>
          </a:xfrm>
          <a:prstGeom prst="rect">
            <a:avLst/>
          </a:prstGeom>
          <a:noFill/>
        </p:spPr>
        <p:txBody>
          <a:bodyPr wrap="square">
            <a:spAutoFit/>
          </a:bodyPr>
          <a:lstStyle/>
          <a:p>
            <a:pPr marL="342900" indent="-342900">
              <a:spcAft>
                <a:spcPts val="600"/>
              </a:spcAft>
              <a:buFont typeface="Wingdings" panose="05000000000000000000" pitchFamily="2" charset="2"/>
              <a:buChar char="ü"/>
            </a:pPr>
            <a:r>
              <a:rPr lang="lt-LT" sz="2000" dirty="0">
                <a:solidFill>
                  <a:srgbClr val="192850"/>
                </a:solidFill>
                <a:latin typeface="Fira Sans" panose="020B0503050000020004" pitchFamily="34" charset="0"/>
              </a:rPr>
              <a:t>Dėl etikos kontrolieriaus ir Žurnalistų etikos komisijos kompetencijų ribų.</a:t>
            </a:r>
          </a:p>
        </p:txBody>
      </p:sp>
      <p:sp>
        <p:nvSpPr>
          <p:cNvPr id="11" name="TextBox 10">
            <a:extLst>
              <a:ext uri="{FF2B5EF4-FFF2-40B4-BE49-F238E27FC236}">
                <a16:creationId xmlns:a16="http://schemas.microsoft.com/office/drawing/2014/main" id="{D11B7930-5676-961A-55B5-C425216461F3}"/>
              </a:ext>
            </a:extLst>
          </p:cNvPr>
          <p:cNvSpPr txBox="1"/>
          <p:nvPr/>
        </p:nvSpPr>
        <p:spPr>
          <a:xfrm>
            <a:off x="1352939" y="1347778"/>
            <a:ext cx="9922328" cy="1015663"/>
          </a:xfrm>
          <a:prstGeom prst="rect">
            <a:avLst/>
          </a:prstGeom>
          <a:noFill/>
        </p:spPr>
        <p:txBody>
          <a:bodyPr wrap="square">
            <a:spAutoFit/>
          </a:bodyPr>
          <a:lstStyle/>
          <a:p>
            <a:pPr algn="just"/>
            <a:r>
              <a:rPr lang="lt-LT" sz="2000" dirty="0">
                <a:solidFill>
                  <a:srgbClr val="192850"/>
                </a:solidFill>
                <a:latin typeface="Fira Sans" panose="020B0503050000020004" pitchFamily="34" charset="0"/>
              </a:rPr>
              <a:t>2025-04-22  patikslintas LRT tarybos darbo reglamentas dėl tarybos narių skyrimo ir sudaryta darbo grupė, kuriai pavesta parengti pasiūlymus dėl LRT tarybos veiklos viešinimo. </a:t>
            </a:r>
          </a:p>
        </p:txBody>
      </p:sp>
      <p:sp>
        <p:nvSpPr>
          <p:cNvPr id="15" name="Freeform 111">
            <a:extLst>
              <a:ext uri="{FF2B5EF4-FFF2-40B4-BE49-F238E27FC236}">
                <a16:creationId xmlns:a16="http://schemas.microsoft.com/office/drawing/2014/main" id="{4E49C05A-3786-CEA9-49C3-46818873065A}"/>
              </a:ext>
            </a:extLst>
          </p:cNvPr>
          <p:cNvSpPr>
            <a:spLocks/>
          </p:cNvSpPr>
          <p:nvPr/>
        </p:nvSpPr>
        <p:spPr bwMode="auto">
          <a:xfrm>
            <a:off x="701973" y="1700084"/>
            <a:ext cx="160978" cy="162571"/>
          </a:xfrm>
          <a:custGeom>
            <a:avLst/>
            <a:gdLst/>
            <a:ahLst/>
            <a:cxnLst>
              <a:cxn ang="0">
                <a:pos x="35" y="0"/>
              </a:cxn>
              <a:cxn ang="0">
                <a:pos x="20" y="4"/>
              </a:cxn>
              <a:cxn ang="0">
                <a:pos x="20" y="6"/>
              </a:cxn>
              <a:cxn ang="0">
                <a:pos x="25" y="11"/>
              </a:cxn>
              <a:cxn ang="0">
                <a:pos x="28" y="11"/>
              </a:cxn>
              <a:cxn ang="0">
                <a:pos x="35" y="10"/>
              </a:cxn>
              <a:cxn ang="0">
                <a:pos x="61" y="35"/>
              </a:cxn>
              <a:cxn ang="0">
                <a:pos x="35" y="61"/>
              </a:cxn>
              <a:cxn ang="0">
                <a:pos x="10" y="35"/>
              </a:cxn>
              <a:cxn ang="0">
                <a:pos x="11" y="30"/>
              </a:cxn>
              <a:cxn ang="0">
                <a:pos x="10" y="28"/>
              </a:cxn>
              <a:cxn ang="0">
                <a:pos x="5" y="22"/>
              </a:cxn>
              <a:cxn ang="0">
                <a:pos x="3" y="22"/>
              </a:cxn>
              <a:cxn ang="0">
                <a:pos x="0" y="35"/>
              </a:cxn>
              <a:cxn ang="0">
                <a:pos x="35" y="70"/>
              </a:cxn>
              <a:cxn ang="0">
                <a:pos x="70" y="35"/>
              </a:cxn>
              <a:cxn ang="0">
                <a:pos x="35" y="0"/>
              </a:cxn>
            </a:cxnLst>
            <a:rect l="0" t="0" r="r" b="b"/>
            <a:pathLst>
              <a:path w="70" h="70">
                <a:moveTo>
                  <a:pt x="35" y="0"/>
                </a:moveTo>
                <a:cubicBezTo>
                  <a:pt x="30" y="0"/>
                  <a:pt x="25" y="2"/>
                  <a:pt x="20" y="4"/>
                </a:cubicBezTo>
                <a:cubicBezTo>
                  <a:pt x="20" y="4"/>
                  <a:pt x="19" y="4"/>
                  <a:pt x="20" y="6"/>
                </a:cubicBezTo>
                <a:cubicBezTo>
                  <a:pt x="25" y="11"/>
                  <a:pt x="25" y="11"/>
                  <a:pt x="25" y="11"/>
                </a:cubicBezTo>
                <a:cubicBezTo>
                  <a:pt x="26" y="12"/>
                  <a:pt x="27" y="12"/>
                  <a:pt x="28" y="11"/>
                </a:cubicBezTo>
                <a:cubicBezTo>
                  <a:pt x="30" y="11"/>
                  <a:pt x="33" y="10"/>
                  <a:pt x="35" y="10"/>
                </a:cubicBezTo>
                <a:cubicBezTo>
                  <a:pt x="49" y="10"/>
                  <a:pt x="61" y="22"/>
                  <a:pt x="61" y="35"/>
                </a:cubicBezTo>
                <a:cubicBezTo>
                  <a:pt x="61" y="49"/>
                  <a:pt x="49" y="61"/>
                  <a:pt x="35" y="61"/>
                </a:cubicBezTo>
                <a:cubicBezTo>
                  <a:pt x="21" y="61"/>
                  <a:pt x="10" y="49"/>
                  <a:pt x="10" y="35"/>
                </a:cubicBezTo>
                <a:cubicBezTo>
                  <a:pt x="10" y="33"/>
                  <a:pt x="10" y="32"/>
                  <a:pt x="11" y="30"/>
                </a:cubicBezTo>
                <a:cubicBezTo>
                  <a:pt x="11" y="29"/>
                  <a:pt x="11" y="29"/>
                  <a:pt x="10" y="28"/>
                </a:cubicBezTo>
                <a:cubicBezTo>
                  <a:pt x="5" y="22"/>
                  <a:pt x="5" y="22"/>
                  <a:pt x="5" y="22"/>
                </a:cubicBezTo>
                <a:cubicBezTo>
                  <a:pt x="4" y="21"/>
                  <a:pt x="3" y="22"/>
                  <a:pt x="3" y="22"/>
                </a:cubicBezTo>
                <a:cubicBezTo>
                  <a:pt x="1" y="26"/>
                  <a:pt x="0" y="31"/>
                  <a:pt x="0" y="35"/>
                </a:cubicBezTo>
                <a:cubicBezTo>
                  <a:pt x="0" y="55"/>
                  <a:pt x="16" y="70"/>
                  <a:pt x="35" y="70"/>
                </a:cubicBezTo>
                <a:cubicBezTo>
                  <a:pt x="55" y="70"/>
                  <a:pt x="70" y="55"/>
                  <a:pt x="70" y="35"/>
                </a:cubicBezTo>
                <a:cubicBezTo>
                  <a:pt x="70" y="16"/>
                  <a:pt x="55" y="0"/>
                  <a:pt x="35" y="0"/>
                </a:cubicBezTo>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grpSp>
        <p:nvGrpSpPr>
          <p:cNvPr id="16" name="Group 19">
            <a:extLst>
              <a:ext uri="{FF2B5EF4-FFF2-40B4-BE49-F238E27FC236}">
                <a16:creationId xmlns:a16="http://schemas.microsoft.com/office/drawing/2014/main" id="{DED5FE5B-BFB9-204A-12D3-2174F6BE5A62}"/>
              </a:ext>
            </a:extLst>
          </p:cNvPr>
          <p:cNvGrpSpPr/>
          <p:nvPr/>
        </p:nvGrpSpPr>
        <p:grpSpPr>
          <a:xfrm>
            <a:off x="494199" y="1421425"/>
            <a:ext cx="576525" cy="576525"/>
            <a:chOff x="1401748" y="4022910"/>
            <a:chExt cx="618443" cy="618443"/>
          </a:xfrm>
        </p:grpSpPr>
        <p:sp>
          <p:nvSpPr>
            <p:cNvPr id="17" name="Oval 58">
              <a:extLst>
                <a:ext uri="{FF2B5EF4-FFF2-40B4-BE49-F238E27FC236}">
                  <a16:creationId xmlns:a16="http://schemas.microsoft.com/office/drawing/2014/main" id="{5DF36B6D-65E9-B010-4CDB-6C575780F4EA}"/>
                </a:ext>
              </a:extLst>
            </p:cNvPr>
            <p:cNvSpPr/>
            <p:nvPr/>
          </p:nvSpPr>
          <p:spPr>
            <a:xfrm>
              <a:off x="1401748" y="4022910"/>
              <a:ext cx="618443" cy="618443"/>
            </a:xfrm>
            <a:prstGeom prst="ellipse">
              <a:avLst/>
            </a:prstGeom>
            <a:solidFill>
              <a:srgbClr val="64B4CD"/>
            </a:solidFill>
            <a:ln>
              <a:solidFill>
                <a:srgbClr val="64B4C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lt-LT" sz="2400">
                <a:solidFill>
                  <a:srgbClr val="64B4CD"/>
                </a:solidFill>
                <a:highlight>
                  <a:srgbClr val="A0BEDC"/>
                </a:highlight>
                <a:latin typeface="Fira Sans" panose="020B0503050000020004" pitchFamily="34" charset="0"/>
                <a:ea typeface="Fira Sans" panose="020B0503050000020004" pitchFamily="34" charset="0"/>
              </a:endParaRPr>
            </a:p>
          </p:txBody>
        </p:sp>
        <p:sp>
          <p:nvSpPr>
            <p:cNvPr id="18" name="Freeform 157">
              <a:extLst>
                <a:ext uri="{FF2B5EF4-FFF2-40B4-BE49-F238E27FC236}">
                  <a16:creationId xmlns:a16="http://schemas.microsoft.com/office/drawing/2014/main" id="{C280DDD7-C97E-BE30-0B8D-AAE0EBE1C633}"/>
                </a:ext>
              </a:extLst>
            </p:cNvPr>
            <p:cNvSpPr>
              <a:spLocks noEditPoints="1"/>
            </p:cNvSpPr>
            <p:nvPr/>
          </p:nvSpPr>
          <p:spPr bwMode="auto">
            <a:xfrm>
              <a:off x="1578851" y="4185820"/>
              <a:ext cx="264236" cy="292622"/>
            </a:xfrm>
            <a:custGeom>
              <a:avLst/>
              <a:gdLst/>
              <a:ahLst/>
              <a:cxnLst>
                <a:cxn ang="0">
                  <a:pos x="46" y="62"/>
                </a:cxn>
                <a:cxn ang="0">
                  <a:pos x="10" y="62"/>
                </a:cxn>
                <a:cxn ang="0">
                  <a:pos x="0" y="52"/>
                </a:cxn>
                <a:cxn ang="0">
                  <a:pos x="14" y="29"/>
                </a:cxn>
                <a:cxn ang="0">
                  <a:pos x="28" y="34"/>
                </a:cxn>
                <a:cxn ang="0">
                  <a:pos x="42" y="29"/>
                </a:cxn>
                <a:cxn ang="0">
                  <a:pos x="56" y="52"/>
                </a:cxn>
                <a:cxn ang="0">
                  <a:pos x="46" y="62"/>
                </a:cxn>
                <a:cxn ang="0">
                  <a:pos x="28" y="31"/>
                </a:cxn>
                <a:cxn ang="0">
                  <a:pos x="13" y="16"/>
                </a:cxn>
                <a:cxn ang="0">
                  <a:pos x="28" y="0"/>
                </a:cxn>
                <a:cxn ang="0">
                  <a:pos x="43" y="16"/>
                </a:cxn>
                <a:cxn ang="0">
                  <a:pos x="28" y="31"/>
                </a:cxn>
              </a:cxnLst>
              <a:rect l="0" t="0" r="r" b="b"/>
              <a:pathLst>
                <a:path w="56" h="62">
                  <a:moveTo>
                    <a:pt x="46" y="62"/>
                  </a:moveTo>
                  <a:cubicBezTo>
                    <a:pt x="10" y="62"/>
                    <a:pt x="10" y="62"/>
                    <a:pt x="10" y="62"/>
                  </a:cubicBezTo>
                  <a:cubicBezTo>
                    <a:pt x="4" y="62"/>
                    <a:pt x="0" y="58"/>
                    <a:pt x="0" y="52"/>
                  </a:cubicBezTo>
                  <a:cubicBezTo>
                    <a:pt x="0" y="43"/>
                    <a:pt x="2" y="29"/>
                    <a:pt x="14" y="29"/>
                  </a:cubicBezTo>
                  <a:cubicBezTo>
                    <a:pt x="15" y="29"/>
                    <a:pt x="20" y="34"/>
                    <a:pt x="28" y="34"/>
                  </a:cubicBezTo>
                  <a:cubicBezTo>
                    <a:pt x="36" y="34"/>
                    <a:pt x="41" y="29"/>
                    <a:pt x="42" y="29"/>
                  </a:cubicBezTo>
                  <a:cubicBezTo>
                    <a:pt x="54" y="29"/>
                    <a:pt x="56" y="43"/>
                    <a:pt x="56" y="52"/>
                  </a:cubicBezTo>
                  <a:cubicBezTo>
                    <a:pt x="56" y="58"/>
                    <a:pt x="52" y="62"/>
                    <a:pt x="46" y="62"/>
                  </a:cubicBezTo>
                  <a:close/>
                  <a:moveTo>
                    <a:pt x="28" y="31"/>
                  </a:moveTo>
                  <a:cubicBezTo>
                    <a:pt x="20" y="31"/>
                    <a:pt x="13" y="24"/>
                    <a:pt x="13" y="16"/>
                  </a:cubicBezTo>
                  <a:cubicBezTo>
                    <a:pt x="13" y="7"/>
                    <a:pt x="20" y="0"/>
                    <a:pt x="28" y="0"/>
                  </a:cubicBezTo>
                  <a:cubicBezTo>
                    <a:pt x="37" y="0"/>
                    <a:pt x="43" y="7"/>
                    <a:pt x="43" y="16"/>
                  </a:cubicBezTo>
                  <a:cubicBezTo>
                    <a:pt x="43" y="24"/>
                    <a:pt x="37" y="31"/>
                    <a:pt x="28" y="31"/>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solidFill>
                  <a:srgbClr val="64B4CD"/>
                </a:solidFill>
                <a:highlight>
                  <a:srgbClr val="A0BEDC"/>
                </a:highlight>
                <a:latin typeface="Fira Sans" panose="020B0503050000020004" pitchFamily="34" charset="0"/>
                <a:ea typeface="Fira Sans" panose="020B0503050000020004" pitchFamily="34" charset="0"/>
              </a:endParaRPr>
            </a:p>
          </p:txBody>
        </p:sp>
      </p:grpSp>
    </p:spTree>
    <p:extLst>
      <p:ext uri="{BB962C8B-B14F-4D97-AF65-F5344CB8AC3E}">
        <p14:creationId xmlns:p14="http://schemas.microsoft.com/office/powerpoint/2010/main" val="2413944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506358-C25F-FF08-FACB-BCBD665842EF}"/>
              </a:ext>
            </a:extLst>
          </p:cNvPr>
          <p:cNvSpPr>
            <a:spLocks noGrp="1"/>
          </p:cNvSpPr>
          <p:nvPr>
            <p:ph type="body" idx="13"/>
          </p:nvPr>
        </p:nvSpPr>
        <p:spPr/>
        <p:txBody>
          <a:bodyPr/>
          <a:lstStyle/>
          <a:p>
            <a:r>
              <a:rPr lang="en-US" dirty="0"/>
              <a:t>A</a:t>
            </a:r>
            <a:r>
              <a:rPr lang="lt-LT" dirty="0"/>
              <a:t>ČIŪ UŽ DĖMESĮ</a:t>
            </a:r>
            <a:r>
              <a:rPr lang="en-US" dirty="0"/>
              <a:t>!</a:t>
            </a:r>
            <a:endParaRPr lang="lt-LT" dirty="0"/>
          </a:p>
          <a:p>
            <a:endParaRPr lang="lt-LT" dirty="0"/>
          </a:p>
        </p:txBody>
      </p:sp>
    </p:spTree>
    <p:extLst>
      <p:ext uri="{BB962C8B-B14F-4D97-AF65-F5344CB8AC3E}">
        <p14:creationId xmlns:p14="http://schemas.microsoft.com/office/powerpoint/2010/main" val="799745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veikslėlio vietos rezervavimo ženklas 5" descr="Paveikslėlis, kuriame yra pastatas, langas, tekstas, lauko&#10;&#10;Dirbtinio intelekto sugeneruotas turinys gali būti neteisingas.">
            <a:extLst>
              <a:ext uri="{FF2B5EF4-FFF2-40B4-BE49-F238E27FC236}">
                <a16:creationId xmlns:a16="http://schemas.microsoft.com/office/drawing/2014/main" id="{7985B9C9-BEF2-A2BC-93AD-AAB835EFE67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4017" t="38983" r="14635" b="22065"/>
          <a:stretch>
            <a:fillRect/>
          </a:stretch>
        </p:blipFill>
        <p:spPr>
          <a:xfrm>
            <a:off x="1531883" y="867540"/>
            <a:ext cx="8638484" cy="3144161"/>
          </a:xfrm>
          <a:solidFill>
            <a:srgbClr val="DDE8F3"/>
          </a:solidFill>
        </p:spPr>
      </p:pic>
      <p:sp>
        <p:nvSpPr>
          <p:cNvPr id="4" name="Skaidrės numerio vietos rezervavimo ženklas 3">
            <a:extLst>
              <a:ext uri="{FF2B5EF4-FFF2-40B4-BE49-F238E27FC236}">
                <a16:creationId xmlns:a16="http://schemas.microsoft.com/office/drawing/2014/main" id="{17DE0848-3947-347B-EA1B-86E177B39E1B}"/>
              </a:ext>
            </a:extLst>
          </p:cNvPr>
          <p:cNvSpPr>
            <a:spLocks noGrp="1"/>
          </p:cNvSpPr>
          <p:nvPr>
            <p:ph type="sldNum" sz="quarter" idx="15"/>
          </p:nvPr>
        </p:nvSpPr>
        <p:spPr/>
        <p:txBody>
          <a:bodyPr/>
          <a:lstStyle/>
          <a:p>
            <a:fld id="{433D822E-14E5-4FC8-890B-4527FF1CA33F}" type="slidenum">
              <a:rPr lang="lt-LT" smtClean="0"/>
              <a:t>2</a:t>
            </a:fld>
            <a:endParaRPr lang="lt-LT"/>
          </a:p>
        </p:txBody>
      </p:sp>
      <p:sp>
        <p:nvSpPr>
          <p:cNvPr id="24" name="Pavadinimas 1">
            <a:extLst>
              <a:ext uri="{FF2B5EF4-FFF2-40B4-BE49-F238E27FC236}">
                <a16:creationId xmlns:a16="http://schemas.microsoft.com/office/drawing/2014/main" id="{5311D5C2-5453-A88F-2FD7-B729D5C86857}"/>
              </a:ext>
            </a:extLst>
          </p:cNvPr>
          <p:cNvSpPr>
            <a:spLocks noGrp="1"/>
          </p:cNvSpPr>
          <p:nvPr>
            <p:ph type="title"/>
          </p:nvPr>
        </p:nvSpPr>
        <p:spPr>
          <a:xfrm>
            <a:off x="831850" y="155863"/>
            <a:ext cx="10515600" cy="451945"/>
          </a:xfrm>
        </p:spPr>
        <p:txBody>
          <a:bodyPr/>
          <a:lstStyle/>
          <a:p>
            <a:r>
              <a:rPr lang="lt-LT" dirty="0"/>
              <a:t>Lapkritis 2025 | Lietuvos nacionalinio radijo ir televizijos veikla</a:t>
            </a:r>
          </a:p>
        </p:txBody>
      </p:sp>
      <p:pic>
        <p:nvPicPr>
          <p:cNvPr id="3" name="Paveikslėlis 2">
            <a:extLst>
              <a:ext uri="{FF2B5EF4-FFF2-40B4-BE49-F238E27FC236}">
                <a16:creationId xmlns:a16="http://schemas.microsoft.com/office/drawing/2014/main" id="{FB4485E5-1496-522C-8BD1-085A1494E781}"/>
              </a:ext>
            </a:extLst>
          </p:cNvPr>
          <p:cNvPicPr>
            <a:picLocks noChangeAspect="1"/>
          </p:cNvPicPr>
          <p:nvPr/>
        </p:nvPicPr>
        <p:blipFill>
          <a:blip r:embed="rId3"/>
          <a:stretch>
            <a:fillRect/>
          </a:stretch>
        </p:blipFill>
        <p:spPr>
          <a:xfrm>
            <a:off x="1434819" y="3993503"/>
            <a:ext cx="8845807" cy="1884783"/>
          </a:xfrm>
          <a:prstGeom prst="rect">
            <a:avLst/>
          </a:prstGeom>
        </p:spPr>
      </p:pic>
    </p:spTree>
    <p:extLst>
      <p:ext uri="{BB962C8B-B14F-4D97-AF65-F5344CB8AC3E}">
        <p14:creationId xmlns:p14="http://schemas.microsoft.com/office/powerpoint/2010/main" val="1491731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kaidrės numerio vietos rezervavimo ženklas 3">
            <a:extLst>
              <a:ext uri="{FF2B5EF4-FFF2-40B4-BE49-F238E27FC236}">
                <a16:creationId xmlns:a16="http://schemas.microsoft.com/office/drawing/2014/main" id="{33329292-F08D-2038-6D74-5F4C41E75C4F}"/>
              </a:ext>
            </a:extLst>
          </p:cNvPr>
          <p:cNvSpPr>
            <a:spLocks noGrp="1"/>
          </p:cNvSpPr>
          <p:nvPr>
            <p:ph type="sldNum" sz="quarter" idx="18"/>
          </p:nvPr>
        </p:nvSpPr>
        <p:spPr/>
        <p:txBody>
          <a:bodyPr/>
          <a:lstStyle/>
          <a:p>
            <a:fld id="{433D822E-14E5-4FC8-890B-4527FF1CA33F}" type="slidenum">
              <a:rPr lang="lt-LT" smtClean="0"/>
              <a:t>3</a:t>
            </a:fld>
            <a:endParaRPr lang="lt-LT"/>
          </a:p>
        </p:txBody>
      </p:sp>
      <p:sp>
        <p:nvSpPr>
          <p:cNvPr id="12" name="Teksto vietos rezervavimo ženklas 3">
            <a:extLst>
              <a:ext uri="{FF2B5EF4-FFF2-40B4-BE49-F238E27FC236}">
                <a16:creationId xmlns:a16="http://schemas.microsoft.com/office/drawing/2014/main" id="{E3F81C31-D914-4D73-6C2F-341140772288}"/>
              </a:ext>
            </a:extLst>
          </p:cNvPr>
          <p:cNvSpPr txBox="1">
            <a:spLocks/>
          </p:cNvSpPr>
          <p:nvPr/>
        </p:nvSpPr>
        <p:spPr>
          <a:xfrm>
            <a:off x="489536" y="600263"/>
            <a:ext cx="11025008" cy="966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3200" b="1" dirty="0">
                <a:solidFill>
                  <a:srgbClr val="192850"/>
                </a:solidFill>
                <a:latin typeface="Fira Sans" panose="020B0503050000020004" pitchFamily="34" charset="0"/>
              </a:rPr>
              <a:t>Lietuvos nacionalinio radijo ir televizijos veiklos rezultatyvumas</a:t>
            </a:r>
          </a:p>
        </p:txBody>
      </p:sp>
      <p:sp>
        <p:nvSpPr>
          <p:cNvPr id="13" name="Inhaltsplatzhalter 4">
            <a:extLst>
              <a:ext uri="{FF2B5EF4-FFF2-40B4-BE49-F238E27FC236}">
                <a16:creationId xmlns:a16="http://schemas.microsoft.com/office/drawing/2014/main" id="{F4FE012D-DAA2-E941-616A-436013A4AAC5}"/>
              </a:ext>
            </a:extLst>
          </p:cNvPr>
          <p:cNvSpPr txBox="1">
            <a:spLocks/>
          </p:cNvSpPr>
          <p:nvPr/>
        </p:nvSpPr>
        <p:spPr>
          <a:xfrm>
            <a:off x="1634145" y="5027560"/>
            <a:ext cx="3777133" cy="923330"/>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48"/>
              </a:spcAft>
              <a:buNone/>
            </a:pPr>
            <a:r>
              <a:rPr lang="lt-LT" sz="2000" b="1" dirty="0">
                <a:solidFill>
                  <a:srgbClr val="166AAB"/>
                </a:solidFill>
                <a:latin typeface="Fira Sans" panose="020B0503050000020004" pitchFamily="34" charset="0"/>
                <a:ea typeface="Fira Sans" panose="020B0503050000020004" pitchFamily="34" charset="0"/>
              </a:rPr>
              <a:t>1 vieta</a:t>
            </a:r>
            <a:r>
              <a:rPr lang="en-US" sz="2000" b="1" dirty="0">
                <a:solidFill>
                  <a:srgbClr val="192850"/>
                </a:solidFill>
                <a:latin typeface="Fira Sans" panose="020B0503050000020004" pitchFamily="34" charset="0"/>
                <a:ea typeface="Fira Sans" panose="020B0503050000020004" pitchFamily="34" charset="0"/>
              </a:rPr>
              <a:t/>
            </a:r>
            <a:br>
              <a:rPr lang="en-US" sz="2000" b="1" dirty="0">
                <a:solidFill>
                  <a:srgbClr val="192850"/>
                </a:solidFill>
                <a:latin typeface="Fira Sans" panose="020B0503050000020004" pitchFamily="34" charset="0"/>
                <a:ea typeface="Fira Sans" panose="020B0503050000020004" pitchFamily="34" charset="0"/>
              </a:rPr>
            </a:br>
            <a:r>
              <a:rPr lang="lt-LT" sz="2000" dirty="0">
                <a:solidFill>
                  <a:srgbClr val="192850"/>
                </a:solidFill>
                <a:latin typeface="Fira Sans" panose="020B0503050000020004" pitchFamily="34" charset="0"/>
              </a:rPr>
              <a:t>LRT TV pagal vidutinį žiūrovų skaičių per dieną 2024 m.</a:t>
            </a:r>
            <a:endParaRPr lang="en-US" sz="2000" dirty="0">
              <a:solidFill>
                <a:srgbClr val="192850"/>
              </a:solidFill>
              <a:latin typeface="Fira Sans" panose="020B0503050000020004" pitchFamily="34" charset="0"/>
            </a:endParaRPr>
          </a:p>
        </p:txBody>
      </p:sp>
      <p:grpSp>
        <p:nvGrpSpPr>
          <p:cNvPr id="14" name="Group 47">
            <a:extLst>
              <a:ext uri="{FF2B5EF4-FFF2-40B4-BE49-F238E27FC236}">
                <a16:creationId xmlns:a16="http://schemas.microsoft.com/office/drawing/2014/main" id="{61AEC1A8-D073-25F7-30B5-0A05C21774B8}"/>
              </a:ext>
            </a:extLst>
          </p:cNvPr>
          <p:cNvGrpSpPr/>
          <p:nvPr/>
        </p:nvGrpSpPr>
        <p:grpSpPr>
          <a:xfrm>
            <a:off x="892472" y="5106553"/>
            <a:ext cx="576000" cy="576000"/>
            <a:chOff x="9025340" y="3017382"/>
            <a:chExt cx="529326" cy="529324"/>
          </a:xfrm>
        </p:grpSpPr>
        <p:sp>
          <p:nvSpPr>
            <p:cNvPr id="15" name="Oval 35">
              <a:extLst>
                <a:ext uri="{FF2B5EF4-FFF2-40B4-BE49-F238E27FC236}">
                  <a16:creationId xmlns:a16="http://schemas.microsoft.com/office/drawing/2014/main" id="{36388B22-A4AF-64A8-325F-5123B70C504C}"/>
                </a:ext>
              </a:extLst>
            </p:cNvPr>
            <p:cNvSpPr/>
            <p:nvPr/>
          </p:nvSpPr>
          <p:spPr>
            <a:xfrm>
              <a:off x="9025340" y="3017382"/>
              <a:ext cx="529326" cy="529324"/>
            </a:xfrm>
            <a:prstGeom prst="ellipse">
              <a:avLst/>
            </a:prstGeom>
            <a:solidFill>
              <a:srgbClr val="166AA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dirty="0">
                <a:solidFill>
                  <a:srgbClr val="64B4CD"/>
                </a:solidFill>
                <a:latin typeface="Fira Sans" panose="020B0503050000020004" pitchFamily="34" charset="0"/>
                <a:ea typeface="Fira Sans" panose="020B0503050000020004" pitchFamily="34" charset="0"/>
              </a:endParaRPr>
            </a:p>
          </p:txBody>
        </p:sp>
        <p:grpSp>
          <p:nvGrpSpPr>
            <p:cNvPr id="16" name="Group 36">
              <a:extLst>
                <a:ext uri="{FF2B5EF4-FFF2-40B4-BE49-F238E27FC236}">
                  <a16:creationId xmlns:a16="http://schemas.microsoft.com/office/drawing/2014/main" id="{C05271E4-3D2B-90D2-082D-9F078F9986E1}"/>
                </a:ext>
              </a:extLst>
            </p:cNvPr>
            <p:cNvGrpSpPr/>
            <p:nvPr/>
          </p:nvGrpSpPr>
          <p:grpSpPr>
            <a:xfrm>
              <a:off x="9175123" y="3149457"/>
              <a:ext cx="227294" cy="265174"/>
              <a:chOff x="10063163" y="1916113"/>
              <a:chExt cx="476250" cy="555625"/>
            </a:xfrm>
            <a:solidFill>
              <a:schemeClr val="bg1"/>
            </a:solidFill>
          </p:grpSpPr>
          <p:sp>
            <p:nvSpPr>
              <p:cNvPr id="17" name="Freeform 14">
                <a:extLst>
                  <a:ext uri="{FF2B5EF4-FFF2-40B4-BE49-F238E27FC236}">
                    <a16:creationId xmlns:a16="http://schemas.microsoft.com/office/drawing/2014/main" id="{11B5CEF6-060C-8EF0-E69A-4FE8B337E9E6}"/>
                  </a:ext>
                </a:extLst>
              </p:cNvPr>
              <p:cNvSpPr>
                <a:spLocks noEditPoints="1"/>
              </p:cNvSpPr>
              <p:nvPr/>
            </p:nvSpPr>
            <p:spPr bwMode="auto">
              <a:xfrm>
                <a:off x="10063163" y="1916113"/>
                <a:ext cx="476250" cy="555625"/>
              </a:xfrm>
              <a:custGeom>
                <a:avLst/>
                <a:gdLst>
                  <a:gd name="T0" fmla="*/ 670 w 2997"/>
                  <a:gd name="T1" fmla="*/ 3206 h 3500"/>
                  <a:gd name="T2" fmla="*/ 2327 w 2997"/>
                  <a:gd name="T3" fmla="*/ 3186 h 3500"/>
                  <a:gd name="T4" fmla="*/ 1060 w 2997"/>
                  <a:gd name="T5" fmla="*/ 2694 h 3500"/>
                  <a:gd name="T6" fmla="*/ 1546 w 2997"/>
                  <a:gd name="T7" fmla="*/ 2186 h 3500"/>
                  <a:gd name="T8" fmla="*/ 1389 w 2997"/>
                  <a:gd name="T9" fmla="*/ 2326 h 3500"/>
                  <a:gd name="T10" fmla="*/ 1733 w 2997"/>
                  <a:gd name="T11" fmla="*/ 2532 h 3500"/>
                  <a:gd name="T12" fmla="*/ 1597 w 2997"/>
                  <a:gd name="T13" fmla="*/ 2237 h 3500"/>
                  <a:gd name="T14" fmla="*/ 2477 w 2997"/>
                  <a:gd name="T15" fmla="*/ 903 h 3500"/>
                  <a:gd name="T16" fmla="*/ 2578 w 2997"/>
                  <a:gd name="T17" fmla="*/ 1066 h 3500"/>
                  <a:gd name="T18" fmla="*/ 2798 w 2997"/>
                  <a:gd name="T19" fmla="*/ 665 h 3500"/>
                  <a:gd name="T20" fmla="*/ 2813 w 2997"/>
                  <a:gd name="T21" fmla="*/ 442 h 3500"/>
                  <a:gd name="T22" fmla="*/ 253 w 2997"/>
                  <a:gd name="T23" fmla="*/ 410 h 3500"/>
                  <a:gd name="T24" fmla="*/ 165 w 2997"/>
                  <a:gd name="T25" fmla="*/ 476 h 3500"/>
                  <a:gd name="T26" fmla="*/ 254 w 2997"/>
                  <a:gd name="T27" fmla="*/ 808 h 3500"/>
                  <a:gd name="T28" fmla="*/ 525 w 2997"/>
                  <a:gd name="T29" fmla="*/ 1176 h 3500"/>
                  <a:gd name="T30" fmla="*/ 500 w 2997"/>
                  <a:gd name="T31" fmla="*/ 676 h 3500"/>
                  <a:gd name="T32" fmla="*/ 663 w 2997"/>
                  <a:gd name="T33" fmla="*/ 164 h 3500"/>
                  <a:gd name="T34" fmla="*/ 680 w 2997"/>
                  <a:gd name="T35" fmla="*/ 879 h 3500"/>
                  <a:gd name="T36" fmla="*/ 835 w 2997"/>
                  <a:gd name="T37" fmla="*/ 1451 h 3500"/>
                  <a:gd name="T38" fmla="*/ 1108 w 2997"/>
                  <a:gd name="T39" fmla="*/ 1855 h 3500"/>
                  <a:gd name="T40" fmla="*/ 1440 w 2997"/>
                  <a:gd name="T41" fmla="*/ 2023 h 3500"/>
                  <a:gd name="T42" fmla="*/ 1784 w 2997"/>
                  <a:gd name="T43" fmla="*/ 1938 h 3500"/>
                  <a:gd name="T44" fmla="*/ 2079 w 2997"/>
                  <a:gd name="T45" fmla="*/ 1612 h 3500"/>
                  <a:gd name="T46" fmla="*/ 2282 w 2997"/>
                  <a:gd name="T47" fmla="*/ 1082 h 3500"/>
                  <a:gd name="T48" fmla="*/ 2337 w 2997"/>
                  <a:gd name="T49" fmla="*/ 172 h 3500"/>
                  <a:gd name="T50" fmla="*/ 669 w 2997"/>
                  <a:gd name="T51" fmla="*/ 0 h 3500"/>
                  <a:gd name="T52" fmla="*/ 2459 w 2997"/>
                  <a:gd name="T53" fmla="*/ 62 h 3500"/>
                  <a:gd name="T54" fmla="*/ 2743 w 2997"/>
                  <a:gd name="T55" fmla="*/ 248 h 3500"/>
                  <a:gd name="T56" fmla="*/ 2937 w 2997"/>
                  <a:gd name="T57" fmla="*/ 337 h 3500"/>
                  <a:gd name="T58" fmla="*/ 2994 w 2997"/>
                  <a:gd name="T59" fmla="*/ 540 h 3500"/>
                  <a:gd name="T60" fmla="*/ 2815 w 2997"/>
                  <a:gd name="T61" fmla="*/ 1014 h 3500"/>
                  <a:gd name="T62" fmla="*/ 2473 w 2997"/>
                  <a:gd name="T63" fmla="*/ 1384 h 3500"/>
                  <a:gd name="T64" fmla="*/ 2175 w 2997"/>
                  <a:gd name="T65" fmla="*/ 1765 h 3500"/>
                  <a:gd name="T66" fmla="*/ 1872 w 2997"/>
                  <a:gd name="T67" fmla="*/ 2073 h 3500"/>
                  <a:gd name="T68" fmla="*/ 1781 w 2997"/>
                  <a:gd name="T69" fmla="*/ 2310 h 3500"/>
                  <a:gd name="T70" fmla="*/ 1956 w 2997"/>
                  <a:gd name="T71" fmla="*/ 2502 h 3500"/>
                  <a:gd name="T72" fmla="*/ 2094 w 2997"/>
                  <a:gd name="T73" fmla="*/ 2571 h 3500"/>
                  <a:gd name="T74" fmla="*/ 2333 w 2997"/>
                  <a:gd name="T75" fmla="*/ 2996 h 3500"/>
                  <a:gd name="T76" fmla="*/ 2487 w 2997"/>
                  <a:gd name="T77" fmla="*/ 3150 h 3500"/>
                  <a:gd name="T78" fmla="*/ 2475 w 2997"/>
                  <a:gd name="T79" fmla="*/ 3477 h 3500"/>
                  <a:gd name="T80" fmla="*/ 546 w 2997"/>
                  <a:gd name="T81" fmla="*/ 3489 h 3500"/>
                  <a:gd name="T82" fmla="*/ 509 w 2997"/>
                  <a:gd name="T83" fmla="*/ 3188 h 3500"/>
                  <a:gd name="T84" fmla="*/ 637 w 2997"/>
                  <a:gd name="T85" fmla="*/ 3011 h 3500"/>
                  <a:gd name="T86" fmla="*/ 902 w 2997"/>
                  <a:gd name="T87" fmla="*/ 2590 h 3500"/>
                  <a:gd name="T88" fmla="*/ 1006 w 2997"/>
                  <a:gd name="T89" fmla="*/ 2521 h 3500"/>
                  <a:gd name="T90" fmla="*/ 1204 w 2997"/>
                  <a:gd name="T91" fmla="*/ 2351 h 3500"/>
                  <a:gd name="T92" fmla="*/ 1189 w 2997"/>
                  <a:gd name="T93" fmla="*/ 2111 h 3500"/>
                  <a:gd name="T94" fmla="*/ 870 w 2997"/>
                  <a:gd name="T95" fmla="*/ 1831 h 3500"/>
                  <a:gd name="T96" fmla="*/ 595 w 2997"/>
                  <a:gd name="T97" fmla="*/ 1432 h 3500"/>
                  <a:gd name="T98" fmla="*/ 228 w 2997"/>
                  <a:gd name="T99" fmla="*/ 1084 h 3500"/>
                  <a:gd name="T100" fmla="*/ 20 w 2997"/>
                  <a:gd name="T101" fmla="*/ 624 h 3500"/>
                  <a:gd name="T102" fmla="*/ 38 w 2997"/>
                  <a:gd name="T103" fmla="*/ 367 h 3500"/>
                  <a:gd name="T104" fmla="*/ 216 w 2997"/>
                  <a:gd name="T105" fmla="*/ 251 h 3500"/>
                  <a:gd name="T106" fmla="*/ 522 w 2997"/>
                  <a:gd name="T107" fmla="*/ 85 h 3500"/>
                  <a:gd name="T108" fmla="*/ 669 w 2997"/>
                  <a:gd name="T109" fmla="*/ 0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97" h="3500">
                    <a:moveTo>
                      <a:pt x="749" y="3146"/>
                    </a:moveTo>
                    <a:lnTo>
                      <a:pt x="727" y="3149"/>
                    </a:lnTo>
                    <a:lnTo>
                      <a:pt x="707" y="3157"/>
                    </a:lnTo>
                    <a:lnTo>
                      <a:pt x="691" y="3170"/>
                    </a:lnTo>
                    <a:lnTo>
                      <a:pt x="679" y="3186"/>
                    </a:lnTo>
                    <a:lnTo>
                      <a:pt x="670" y="3206"/>
                    </a:lnTo>
                    <a:lnTo>
                      <a:pt x="668" y="3227"/>
                    </a:lnTo>
                    <a:lnTo>
                      <a:pt x="668" y="3338"/>
                    </a:lnTo>
                    <a:lnTo>
                      <a:pt x="2337" y="3338"/>
                    </a:lnTo>
                    <a:lnTo>
                      <a:pt x="2337" y="3227"/>
                    </a:lnTo>
                    <a:lnTo>
                      <a:pt x="2334" y="3206"/>
                    </a:lnTo>
                    <a:lnTo>
                      <a:pt x="2327" y="3186"/>
                    </a:lnTo>
                    <a:lnTo>
                      <a:pt x="2314" y="3170"/>
                    </a:lnTo>
                    <a:lnTo>
                      <a:pt x="2297" y="3157"/>
                    </a:lnTo>
                    <a:lnTo>
                      <a:pt x="2278" y="3149"/>
                    </a:lnTo>
                    <a:lnTo>
                      <a:pt x="2257" y="3146"/>
                    </a:lnTo>
                    <a:lnTo>
                      <a:pt x="749" y="3146"/>
                    </a:lnTo>
                    <a:close/>
                    <a:moveTo>
                      <a:pt x="1060" y="2694"/>
                    </a:moveTo>
                    <a:lnTo>
                      <a:pt x="1060" y="2985"/>
                    </a:lnTo>
                    <a:lnTo>
                      <a:pt x="1944" y="2985"/>
                    </a:lnTo>
                    <a:lnTo>
                      <a:pt x="1944" y="2694"/>
                    </a:lnTo>
                    <a:lnTo>
                      <a:pt x="1060" y="2694"/>
                    </a:lnTo>
                    <a:close/>
                    <a:moveTo>
                      <a:pt x="1593" y="2181"/>
                    </a:moveTo>
                    <a:lnTo>
                      <a:pt x="1546" y="2186"/>
                    </a:lnTo>
                    <a:lnTo>
                      <a:pt x="1498" y="2188"/>
                    </a:lnTo>
                    <a:lnTo>
                      <a:pt x="1455" y="2187"/>
                    </a:lnTo>
                    <a:lnTo>
                      <a:pt x="1411" y="2182"/>
                    </a:lnTo>
                    <a:lnTo>
                      <a:pt x="1408" y="2230"/>
                    </a:lnTo>
                    <a:lnTo>
                      <a:pt x="1401" y="2279"/>
                    </a:lnTo>
                    <a:lnTo>
                      <a:pt x="1389" y="2326"/>
                    </a:lnTo>
                    <a:lnTo>
                      <a:pt x="1373" y="2373"/>
                    </a:lnTo>
                    <a:lnTo>
                      <a:pt x="1353" y="2417"/>
                    </a:lnTo>
                    <a:lnTo>
                      <a:pt x="1328" y="2460"/>
                    </a:lnTo>
                    <a:lnTo>
                      <a:pt x="1302" y="2497"/>
                    </a:lnTo>
                    <a:lnTo>
                      <a:pt x="1274" y="2532"/>
                    </a:lnTo>
                    <a:lnTo>
                      <a:pt x="1733" y="2532"/>
                    </a:lnTo>
                    <a:lnTo>
                      <a:pt x="1698" y="2489"/>
                    </a:lnTo>
                    <a:lnTo>
                      <a:pt x="1667" y="2444"/>
                    </a:lnTo>
                    <a:lnTo>
                      <a:pt x="1643" y="2395"/>
                    </a:lnTo>
                    <a:lnTo>
                      <a:pt x="1621" y="2344"/>
                    </a:lnTo>
                    <a:lnTo>
                      <a:pt x="1607" y="2291"/>
                    </a:lnTo>
                    <a:lnTo>
                      <a:pt x="1597" y="2237"/>
                    </a:lnTo>
                    <a:lnTo>
                      <a:pt x="1593" y="2181"/>
                    </a:lnTo>
                    <a:close/>
                    <a:moveTo>
                      <a:pt x="2499" y="410"/>
                    </a:moveTo>
                    <a:lnTo>
                      <a:pt x="2499" y="559"/>
                    </a:lnTo>
                    <a:lnTo>
                      <a:pt x="2496" y="676"/>
                    </a:lnTo>
                    <a:lnTo>
                      <a:pt x="2490" y="790"/>
                    </a:lnTo>
                    <a:lnTo>
                      <a:pt x="2477" y="903"/>
                    </a:lnTo>
                    <a:lnTo>
                      <a:pt x="2460" y="1013"/>
                    </a:lnTo>
                    <a:lnTo>
                      <a:pt x="2439" y="1121"/>
                    </a:lnTo>
                    <a:lnTo>
                      <a:pt x="2412" y="1226"/>
                    </a:lnTo>
                    <a:lnTo>
                      <a:pt x="2472" y="1176"/>
                    </a:lnTo>
                    <a:lnTo>
                      <a:pt x="2527" y="1123"/>
                    </a:lnTo>
                    <a:lnTo>
                      <a:pt x="2578" y="1066"/>
                    </a:lnTo>
                    <a:lnTo>
                      <a:pt x="2626" y="1005"/>
                    </a:lnTo>
                    <a:lnTo>
                      <a:pt x="2669" y="943"/>
                    </a:lnTo>
                    <a:lnTo>
                      <a:pt x="2708" y="877"/>
                    </a:lnTo>
                    <a:lnTo>
                      <a:pt x="2743" y="808"/>
                    </a:lnTo>
                    <a:lnTo>
                      <a:pt x="2773" y="737"/>
                    </a:lnTo>
                    <a:lnTo>
                      <a:pt x="2798" y="665"/>
                    </a:lnTo>
                    <a:lnTo>
                      <a:pt x="2819" y="590"/>
                    </a:lnTo>
                    <a:lnTo>
                      <a:pt x="2833" y="514"/>
                    </a:lnTo>
                    <a:lnTo>
                      <a:pt x="2835" y="494"/>
                    </a:lnTo>
                    <a:lnTo>
                      <a:pt x="2831" y="476"/>
                    </a:lnTo>
                    <a:lnTo>
                      <a:pt x="2825" y="458"/>
                    </a:lnTo>
                    <a:lnTo>
                      <a:pt x="2813" y="442"/>
                    </a:lnTo>
                    <a:lnTo>
                      <a:pt x="2800" y="428"/>
                    </a:lnTo>
                    <a:lnTo>
                      <a:pt x="2783" y="419"/>
                    </a:lnTo>
                    <a:lnTo>
                      <a:pt x="2763" y="413"/>
                    </a:lnTo>
                    <a:lnTo>
                      <a:pt x="2743" y="410"/>
                    </a:lnTo>
                    <a:lnTo>
                      <a:pt x="2499" y="410"/>
                    </a:lnTo>
                    <a:close/>
                    <a:moveTo>
                      <a:pt x="253" y="410"/>
                    </a:moveTo>
                    <a:lnTo>
                      <a:pt x="233" y="413"/>
                    </a:lnTo>
                    <a:lnTo>
                      <a:pt x="215" y="419"/>
                    </a:lnTo>
                    <a:lnTo>
                      <a:pt x="198" y="428"/>
                    </a:lnTo>
                    <a:lnTo>
                      <a:pt x="183" y="442"/>
                    </a:lnTo>
                    <a:lnTo>
                      <a:pt x="173" y="458"/>
                    </a:lnTo>
                    <a:lnTo>
                      <a:pt x="165" y="476"/>
                    </a:lnTo>
                    <a:lnTo>
                      <a:pt x="162" y="494"/>
                    </a:lnTo>
                    <a:lnTo>
                      <a:pt x="163" y="514"/>
                    </a:lnTo>
                    <a:lnTo>
                      <a:pt x="178" y="590"/>
                    </a:lnTo>
                    <a:lnTo>
                      <a:pt x="198" y="665"/>
                    </a:lnTo>
                    <a:lnTo>
                      <a:pt x="224" y="737"/>
                    </a:lnTo>
                    <a:lnTo>
                      <a:pt x="254" y="808"/>
                    </a:lnTo>
                    <a:lnTo>
                      <a:pt x="288" y="877"/>
                    </a:lnTo>
                    <a:lnTo>
                      <a:pt x="328" y="943"/>
                    </a:lnTo>
                    <a:lnTo>
                      <a:pt x="371" y="1005"/>
                    </a:lnTo>
                    <a:lnTo>
                      <a:pt x="419" y="1066"/>
                    </a:lnTo>
                    <a:lnTo>
                      <a:pt x="470" y="1123"/>
                    </a:lnTo>
                    <a:lnTo>
                      <a:pt x="525" y="1176"/>
                    </a:lnTo>
                    <a:lnTo>
                      <a:pt x="584" y="1226"/>
                    </a:lnTo>
                    <a:lnTo>
                      <a:pt x="558" y="1121"/>
                    </a:lnTo>
                    <a:lnTo>
                      <a:pt x="537" y="1013"/>
                    </a:lnTo>
                    <a:lnTo>
                      <a:pt x="520" y="903"/>
                    </a:lnTo>
                    <a:lnTo>
                      <a:pt x="508" y="790"/>
                    </a:lnTo>
                    <a:lnTo>
                      <a:pt x="500" y="676"/>
                    </a:lnTo>
                    <a:lnTo>
                      <a:pt x="498" y="559"/>
                    </a:lnTo>
                    <a:lnTo>
                      <a:pt x="498" y="410"/>
                    </a:lnTo>
                    <a:lnTo>
                      <a:pt x="253" y="410"/>
                    </a:lnTo>
                    <a:close/>
                    <a:moveTo>
                      <a:pt x="669" y="162"/>
                    </a:moveTo>
                    <a:lnTo>
                      <a:pt x="666" y="162"/>
                    </a:lnTo>
                    <a:lnTo>
                      <a:pt x="663" y="164"/>
                    </a:lnTo>
                    <a:lnTo>
                      <a:pt x="661" y="168"/>
                    </a:lnTo>
                    <a:lnTo>
                      <a:pt x="660" y="172"/>
                    </a:lnTo>
                    <a:lnTo>
                      <a:pt x="660" y="559"/>
                    </a:lnTo>
                    <a:lnTo>
                      <a:pt x="662" y="667"/>
                    </a:lnTo>
                    <a:lnTo>
                      <a:pt x="669" y="774"/>
                    </a:lnTo>
                    <a:lnTo>
                      <a:pt x="680" y="879"/>
                    </a:lnTo>
                    <a:lnTo>
                      <a:pt x="696" y="981"/>
                    </a:lnTo>
                    <a:lnTo>
                      <a:pt x="715" y="1082"/>
                    </a:lnTo>
                    <a:lnTo>
                      <a:pt x="739" y="1178"/>
                    </a:lnTo>
                    <a:lnTo>
                      <a:pt x="767" y="1273"/>
                    </a:lnTo>
                    <a:lnTo>
                      <a:pt x="798" y="1364"/>
                    </a:lnTo>
                    <a:lnTo>
                      <a:pt x="835" y="1451"/>
                    </a:lnTo>
                    <a:lnTo>
                      <a:pt x="875" y="1534"/>
                    </a:lnTo>
                    <a:lnTo>
                      <a:pt x="918" y="1612"/>
                    </a:lnTo>
                    <a:lnTo>
                      <a:pt x="962" y="1682"/>
                    </a:lnTo>
                    <a:lnTo>
                      <a:pt x="1008" y="1746"/>
                    </a:lnTo>
                    <a:lnTo>
                      <a:pt x="1057" y="1803"/>
                    </a:lnTo>
                    <a:lnTo>
                      <a:pt x="1108" y="1855"/>
                    </a:lnTo>
                    <a:lnTo>
                      <a:pt x="1160" y="1900"/>
                    </a:lnTo>
                    <a:lnTo>
                      <a:pt x="1214" y="1938"/>
                    </a:lnTo>
                    <a:lnTo>
                      <a:pt x="1268" y="1970"/>
                    </a:lnTo>
                    <a:lnTo>
                      <a:pt x="1324" y="1994"/>
                    </a:lnTo>
                    <a:lnTo>
                      <a:pt x="1382" y="2012"/>
                    </a:lnTo>
                    <a:lnTo>
                      <a:pt x="1440" y="2023"/>
                    </a:lnTo>
                    <a:lnTo>
                      <a:pt x="1498" y="2026"/>
                    </a:lnTo>
                    <a:lnTo>
                      <a:pt x="1557" y="2023"/>
                    </a:lnTo>
                    <a:lnTo>
                      <a:pt x="1615" y="2012"/>
                    </a:lnTo>
                    <a:lnTo>
                      <a:pt x="1672" y="1994"/>
                    </a:lnTo>
                    <a:lnTo>
                      <a:pt x="1728" y="1970"/>
                    </a:lnTo>
                    <a:lnTo>
                      <a:pt x="1784" y="1938"/>
                    </a:lnTo>
                    <a:lnTo>
                      <a:pt x="1837" y="1900"/>
                    </a:lnTo>
                    <a:lnTo>
                      <a:pt x="1890" y="1855"/>
                    </a:lnTo>
                    <a:lnTo>
                      <a:pt x="1939" y="1803"/>
                    </a:lnTo>
                    <a:lnTo>
                      <a:pt x="1988" y="1746"/>
                    </a:lnTo>
                    <a:lnTo>
                      <a:pt x="2035" y="1682"/>
                    </a:lnTo>
                    <a:lnTo>
                      <a:pt x="2079" y="1612"/>
                    </a:lnTo>
                    <a:lnTo>
                      <a:pt x="2123" y="1534"/>
                    </a:lnTo>
                    <a:lnTo>
                      <a:pt x="2162" y="1451"/>
                    </a:lnTo>
                    <a:lnTo>
                      <a:pt x="2198" y="1364"/>
                    </a:lnTo>
                    <a:lnTo>
                      <a:pt x="2230" y="1273"/>
                    </a:lnTo>
                    <a:lnTo>
                      <a:pt x="2259" y="1178"/>
                    </a:lnTo>
                    <a:lnTo>
                      <a:pt x="2282" y="1082"/>
                    </a:lnTo>
                    <a:lnTo>
                      <a:pt x="2302" y="981"/>
                    </a:lnTo>
                    <a:lnTo>
                      <a:pt x="2317" y="879"/>
                    </a:lnTo>
                    <a:lnTo>
                      <a:pt x="2329" y="774"/>
                    </a:lnTo>
                    <a:lnTo>
                      <a:pt x="2335" y="667"/>
                    </a:lnTo>
                    <a:lnTo>
                      <a:pt x="2337" y="559"/>
                    </a:lnTo>
                    <a:lnTo>
                      <a:pt x="2337" y="172"/>
                    </a:lnTo>
                    <a:lnTo>
                      <a:pt x="2336" y="168"/>
                    </a:lnTo>
                    <a:lnTo>
                      <a:pt x="2334" y="164"/>
                    </a:lnTo>
                    <a:lnTo>
                      <a:pt x="2331" y="162"/>
                    </a:lnTo>
                    <a:lnTo>
                      <a:pt x="2328" y="162"/>
                    </a:lnTo>
                    <a:lnTo>
                      <a:pt x="669" y="162"/>
                    </a:lnTo>
                    <a:close/>
                    <a:moveTo>
                      <a:pt x="669" y="0"/>
                    </a:moveTo>
                    <a:lnTo>
                      <a:pt x="2328" y="0"/>
                    </a:lnTo>
                    <a:lnTo>
                      <a:pt x="2358" y="3"/>
                    </a:lnTo>
                    <a:lnTo>
                      <a:pt x="2387" y="11"/>
                    </a:lnTo>
                    <a:lnTo>
                      <a:pt x="2415" y="23"/>
                    </a:lnTo>
                    <a:lnTo>
                      <a:pt x="2438" y="40"/>
                    </a:lnTo>
                    <a:lnTo>
                      <a:pt x="2459" y="62"/>
                    </a:lnTo>
                    <a:lnTo>
                      <a:pt x="2476" y="85"/>
                    </a:lnTo>
                    <a:lnTo>
                      <a:pt x="2489" y="111"/>
                    </a:lnTo>
                    <a:lnTo>
                      <a:pt x="2496" y="141"/>
                    </a:lnTo>
                    <a:lnTo>
                      <a:pt x="2499" y="172"/>
                    </a:lnTo>
                    <a:lnTo>
                      <a:pt x="2499" y="248"/>
                    </a:lnTo>
                    <a:lnTo>
                      <a:pt x="2743" y="248"/>
                    </a:lnTo>
                    <a:lnTo>
                      <a:pt x="2780" y="251"/>
                    </a:lnTo>
                    <a:lnTo>
                      <a:pt x="2816" y="259"/>
                    </a:lnTo>
                    <a:lnTo>
                      <a:pt x="2850" y="272"/>
                    </a:lnTo>
                    <a:lnTo>
                      <a:pt x="2882" y="290"/>
                    </a:lnTo>
                    <a:lnTo>
                      <a:pt x="2911" y="311"/>
                    </a:lnTo>
                    <a:lnTo>
                      <a:pt x="2937" y="337"/>
                    </a:lnTo>
                    <a:lnTo>
                      <a:pt x="2959" y="367"/>
                    </a:lnTo>
                    <a:lnTo>
                      <a:pt x="2976" y="399"/>
                    </a:lnTo>
                    <a:lnTo>
                      <a:pt x="2987" y="433"/>
                    </a:lnTo>
                    <a:lnTo>
                      <a:pt x="2995" y="468"/>
                    </a:lnTo>
                    <a:lnTo>
                      <a:pt x="2997" y="504"/>
                    </a:lnTo>
                    <a:lnTo>
                      <a:pt x="2994" y="540"/>
                    </a:lnTo>
                    <a:lnTo>
                      <a:pt x="2977" y="624"/>
                    </a:lnTo>
                    <a:lnTo>
                      <a:pt x="2955" y="706"/>
                    </a:lnTo>
                    <a:lnTo>
                      <a:pt x="2928" y="787"/>
                    </a:lnTo>
                    <a:lnTo>
                      <a:pt x="2895" y="864"/>
                    </a:lnTo>
                    <a:lnTo>
                      <a:pt x="2858" y="941"/>
                    </a:lnTo>
                    <a:lnTo>
                      <a:pt x="2815" y="1014"/>
                    </a:lnTo>
                    <a:lnTo>
                      <a:pt x="2769" y="1084"/>
                    </a:lnTo>
                    <a:lnTo>
                      <a:pt x="2718" y="1152"/>
                    </a:lnTo>
                    <a:lnTo>
                      <a:pt x="2663" y="1215"/>
                    </a:lnTo>
                    <a:lnTo>
                      <a:pt x="2603" y="1276"/>
                    </a:lnTo>
                    <a:lnTo>
                      <a:pt x="2540" y="1332"/>
                    </a:lnTo>
                    <a:lnTo>
                      <a:pt x="2473" y="1384"/>
                    </a:lnTo>
                    <a:lnTo>
                      <a:pt x="2402" y="1432"/>
                    </a:lnTo>
                    <a:lnTo>
                      <a:pt x="2328" y="1475"/>
                    </a:lnTo>
                    <a:lnTo>
                      <a:pt x="2295" y="1552"/>
                    </a:lnTo>
                    <a:lnTo>
                      <a:pt x="2258" y="1625"/>
                    </a:lnTo>
                    <a:lnTo>
                      <a:pt x="2218" y="1695"/>
                    </a:lnTo>
                    <a:lnTo>
                      <a:pt x="2175" y="1765"/>
                    </a:lnTo>
                    <a:lnTo>
                      <a:pt x="2129" y="1828"/>
                    </a:lnTo>
                    <a:lnTo>
                      <a:pt x="2081" y="1888"/>
                    </a:lnTo>
                    <a:lnTo>
                      <a:pt x="2031" y="1942"/>
                    </a:lnTo>
                    <a:lnTo>
                      <a:pt x="1980" y="1992"/>
                    </a:lnTo>
                    <a:lnTo>
                      <a:pt x="1926" y="2035"/>
                    </a:lnTo>
                    <a:lnTo>
                      <a:pt x="1872" y="2073"/>
                    </a:lnTo>
                    <a:lnTo>
                      <a:pt x="1814" y="2106"/>
                    </a:lnTo>
                    <a:lnTo>
                      <a:pt x="1757" y="2134"/>
                    </a:lnTo>
                    <a:lnTo>
                      <a:pt x="1755" y="2180"/>
                    </a:lnTo>
                    <a:lnTo>
                      <a:pt x="1759" y="2225"/>
                    </a:lnTo>
                    <a:lnTo>
                      <a:pt x="1768" y="2269"/>
                    </a:lnTo>
                    <a:lnTo>
                      <a:pt x="1781" y="2310"/>
                    </a:lnTo>
                    <a:lnTo>
                      <a:pt x="1801" y="2350"/>
                    </a:lnTo>
                    <a:lnTo>
                      <a:pt x="1824" y="2387"/>
                    </a:lnTo>
                    <a:lnTo>
                      <a:pt x="1851" y="2421"/>
                    </a:lnTo>
                    <a:lnTo>
                      <a:pt x="1882" y="2452"/>
                    </a:lnTo>
                    <a:lnTo>
                      <a:pt x="1917" y="2480"/>
                    </a:lnTo>
                    <a:lnTo>
                      <a:pt x="1956" y="2502"/>
                    </a:lnTo>
                    <a:lnTo>
                      <a:pt x="1998" y="2520"/>
                    </a:lnTo>
                    <a:lnTo>
                      <a:pt x="2042" y="2534"/>
                    </a:lnTo>
                    <a:lnTo>
                      <a:pt x="2043" y="2534"/>
                    </a:lnTo>
                    <a:lnTo>
                      <a:pt x="2064" y="2541"/>
                    </a:lnTo>
                    <a:lnTo>
                      <a:pt x="2081" y="2554"/>
                    </a:lnTo>
                    <a:lnTo>
                      <a:pt x="2094" y="2571"/>
                    </a:lnTo>
                    <a:lnTo>
                      <a:pt x="2103" y="2590"/>
                    </a:lnTo>
                    <a:lnTo>
                      <a:pt x="2106" y="2612"/>
                    </a:lnTo>
                    <a:lnTo>
                      <a:pt x="2106" y="2985"/>
                    </a:lnTo>
                    <a:lnTo>
                      <a:pt x="2257" y="2985"/>
                    </a:lnTo>
                    <a:lnTo>
                      <a:pt x="2296" y="2988"/>
                    </a:lnTo>
                    <a:lnTo>
                      <a:pt x="2333" y="2996"/>
                    </a:lnTo>
                    <a:lnTo>
                      <a:pt x="2368" y="3011"/>
                    </a:lnTo>
                    <a:lnTo>
                      <a:pt x="2400" y="3031"/>
                    </a:lnTo>
                    <a:lnTo>
                      <a:pt x="2428" y="3056"/>
                    </a:lnTo>
                    <a:lnTo>
                      <a:pt x="2453" y="3084"/>
                    </a:lnTo>
                    <a:lnTo>
                      <a:pt x="2472" y="3116"/>
                    </a:lnTo>
                    <a:lnTo>
                      <a:pt x="2487" y="3150"/>
                    </a:lnTo>
                    <a:lnTo>
                      <a:pt x="2496" y="3188"/>
                    </a:lnTo>
                    <a:lnTo>
                      <a:pt x="2499" y="3227"/>
                    </a:lnTo>
                    <a:lnTo>
                      <a:pt x="2499" y="3419"/>
                    </a:lnTo>
                    <a:lnTo>
                      <a:pt x="2496" y="3441"/>
                    </a:lnTo>
                    <a:lnTo>
                      <a:pt x="2488" y="3460"/>
                    </a:lnTo>
                    <a:lnTo>
                      <a:pt x="2475" y="3477"/>
                    </a:lnTo>
                    <a:lnTo>
                      <a:pt x="2459" y="3489"/>
                    </a:lnTo>
                    <a:lnTo>
                      <a:pt x="2440" y="3497"/>
                    </a:lnTo>
                    <a:lnTo>
                      <a:pt x="2418" y="3500"/>
                    </a:lnTo>
                    <a:lnTo>
                      <a:pt x="586" y="3500"/>
                    </a:lnTo>
                    <a:lnTo>
                      <a:pt x="565" y="3497"/>
                    </a:lnTo>
                    <a:lnTo>
                      <a:pt x="546" y="3489"/>
                    </a:lnTo>
                    <a:lnTo>
                      <a:pt x="529" y="3477"/>
                    </a:lnTo>
                    <a:lnTo>
                      <a:pt x="516" y="3460"/>
                    </a:lnTo>
                    <a:lnTo>
                      <a:pt x="509" y="3441"/>
                    </a:lnTo>
                    <a:lnTo>
                      <a:pt x="506" y="3419"/>
                    </a:lnTo>
                    <a:lnTo>
                      <a:pt x="506" y="3227"/>
                    </a:lnTo>
                    <a:lnTo>
                      <a:pt x="509" y="3188"/>
                    </a:lnTo>
                    <a:lnTo>
                      <a:pt x="518" y="3150"/>
                    </a:lnTo>
                    <a:lnTo>
                      <a:pt x="532" y="3116"/>
                    </a:lnTo>
                    <a:lnTo>
                      <a:pt x="552" y="3084"/>
                    </a:lnTo>
                    <a:lnTo>
                      <a:pt x="577" y="3056"/>
                    </a:lnTo>
                    <a:lnTo>
                      <a:pt x="605" y="3031"/>
                    </a:lnTo>
                    <a:lnTo>
                      <a:pt x="637" y="3011"/>
                    </a:lnTo>
                    <a:lnTo>
                      <a:pt x="672" y="2996"/>
                    </a:lnTo>
                    <a:lnTo>
                      <a:pt x="709" y="2988"/>
                    </a:lnTo>
                    <a:lnTo>
                      <a:pt x="749" y="2985"/>
                    </a:lnTo>
                    <a:lnTo>
                      <a:pt x="899" y="2985"/>
                    </a:lnTo>
                    <a:lnTo>
                      <a:pt x="899" y="2612"/>
                    </a:lnTo>
                    <a:lnTo>
                      <a:pt x="902" y="2590"/>
                    </a:lnTo>
                    <a:lnTo>
                      <a:pt x="911" y="2571"/>
                    </a:lnTo>
                    <a:lnTo>
                      <a:pt x="924" y="2554"/>
                    </a:lnTo>
                    <a:lnTo>
                      <a:pt x="941" y="2541"/>
                    </a:lnTo>
                    <a:lnTo>
                      <a:pt x="961" y="2534"/>
                    </a:lnTo>
                    <a:lnTo>
                      <a:pt x="962" y="2534"/>
                    </a:lnTo>
                    <a:lnTo>
                      <a:pt x="1006" y="2521"/>
                    </a:lnTo>
                    <a:lnTo>
                      <a:pt x="1048" y="2503"/>
                    </a:lnTo>
                    <a:lnTo>
                      <a:pt x="1086" y="2480"/>
                    </a:lnTo>
                    <a:lnTo>
                      <a:pt x="1121" y="2453"/>
                    </a:lnTo>
                    <a:lnTo>
                      <a:pt x="1153" y="2422"/>
                    </a:lnTo>
                    <a:lnTo>
                      <a:pt x="1180" y="2388"/>
                    </a:lnTo>
                    <a:lnTo>
                      <a:pt x="1204" y="2351"/>
                    </a:lnTo>
                    <a:lnTo>
                      <a:pt x="1223" y="2312"/>
                    </a:lnTo>
                    <a:lnTo>
                      <a:pt x="1236" y="2271"/>
                    </a:lnTo>
                    <a:lnTo>
                      <a:pt x="1245" y="2227"/>
                    </a:lnTo>
                    <a:lnTo>
                      <a:pt x="1249" y="2183"/>
                    </a:lnTo>
                    <a:lnTo>
                      <a:pt x="1248" y="2138"/>
                    </a:lnTo>
                    <a:lnTo>
                      <a:pt x="1189" y="2111"/>
                    </a:lnTo>
                    <a:lnTo>
                      <a:pt x="1131" y="2078"/>
                    </a:lnTo>
                    <a:lnTo>
                      <a:pt x="1076" y="2040"/>
                    </a:lnTo>
                    <a:lnTo>
                      <a:pt x="1021" y="1995"/>
                    </a:lnTo>
                    <a:lnTo>
                      <a:pt x="969" y="1945"/>
                    </a:lnTo>
                    <a:lnTo>
                      <a:pt x="918" y="1891"/>
                    </a:lnTo>
                    <a:lnTo>
                      <a:pt x="870" y="1831"/>
                    </a:lnTo>
                    <a:lnTo>
                      <a:pt x="823" y="1766"/>
                    </a:lnTo>
                    <a:lnTo>
                      <a:pt x="778" y="1695"/>
                    </a:lnTo>
                    <a:lnTo>
                      <a:pt x="739" y="1625"/>
                    </a:lnTo>
                    <a:lnTo>
                      <a:pt x="703" y="1552"/>
                    </a:lnTo>
                    <a:lnTo>
                      <a:pt x="669" y="1475"/>
                    </a:lnTo>
                    <a:lnTo>
                      <a:pt x="595" y="1432"/>
                    </a:lnTo>
                    <a:lnTo>
                      <a:pt x="525" y="1384"/>
                    </a:lnTo>
                    <a:lnTo>
                      <a:pt x="457" y="1332"/>
                    </a:lnTo>
                    <a:lnTo>
                      <a:pt x="394" y="1276"/>
                    </a:lnTo>
                    <a:lnTo>
                      <a:pt x="335" y="1215"/>
                    </a:lnTo>
                    <a:lnTo>
                      <a:pt x="279" y="1152"/>
                    </a:lnTo>
                    <a:lnTo>
                      <a:pt x="228" y="1084"/>
                    </a:lnTo>
                    <a:lnTo>
                      <a:pt x="181" y="1014"/>
                    </a:lnTo>
                    <a:lnTo>
                      <a:pt x="139" y="941"/>
                    </a:lnTo>
                    <a:lnTo>
                      <a:pt x="102" y="864"/>
                    </a:lnTo>
                    <a:lnTo>
                      <a:pt x="69" y="787"/>
                    </a:lnTo>
                    <a:lnTo>
                      <a:pt x="42" y="706"/>
                    </a:lnTo>
                    <a:lnTo>
                      <a:pt x="20" y="624"/>
                    </a:lnTo>
                    <a:lnTo>
                      <a:pt x="3" y="540"/>
                    </a:lnTo>
                    <a:lnTo>
                      <a:pt x="0" y="504"/>
                    </a:lnTo>
                    <a:lnTo>
                      <a:pt x="2" y="468"/>
                    </a:lnTo>
                    <a:lnTo>
                      <a:pt x="9" y="433"/>
                    </a:lnTo>
                    <a:lnTo>
                      <a:pt x="21" y="399"/>
                    </a:lnTo>
                    <a:lnTo>
                      <a:pt x="38" y="367"/>
                    </a:lnTo>
                    <a:lnTo>
                      <a:pt x="60" y="337"/>
                    </a:lnTo>
                    <a:lnTo>
                      <a:pt x="86" y="311"/>
                    </a:lnTo>
                    <a:lnTo>
                      <a:pt x="116" y="290"/>
                    </a:lnTo>
                    <a:lnTo>
                      <a:pt x="147" y="272"/>
                    </a:lnTo>
                    <a:lnTo>
                      <a:pt x="181" y="259"/>
                    </a:lnTo>
                    <a:lnTo>
                      <a:pt x="216" y="251"/>
                    </a:lnTo>
                    <a:lnTo>
                      <a:pt x="253" y="248"/>
                    </a:lnTo>
                    <a:lnTo>
                      <a:pt x="498" y="248"/>
                    </a:lnTo>
                    <a:lnTo>
                      <a:pt x="498" y="172"/>
                    </a:lnTo>
                    <a:lnTo>
                      <a:pt x="500" y="141"/>
                    </a:lnTo>
                    <a:lnTo>
                      <a:pt x="509" y="111"/>
                    </a:lnTo>
                    <a:lnTo>
                      <a:pt x="522" y="85"/>
                    </a:lnTo>
                    <a:lnTo>
                      <a:pt x="539" y="62"/>
                    </a:lnTo>
                    <a:lnTo>
                      <a:pt x="559" y="40"/>
                    </a:lnTo>
                    <a:lnTo>
                      <a:pt x="583" y="23"/>
                    </a:lnTo>
                    <a:lnTo>
                      <a:pt x="610" y="11"/>
                    </a:lnTo>
                    <a:lnTo>
                      <a:pt x="638" y="3"/>
                    </a:lnTo>
                    <a:lnTo>
                      <a:pt x="66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rgbClr val="64B4CD"/>
                  </a:solidFill>
                  <a:latin typeface="Fira Sans" panose="020B0503050000020004" pitchFamily="34" charset="0"/>
                  <a:ea typeface="Fira Sans" panose="020B0503050000020004" pitchFamily="34" charset="0"/>
                </a:endParaRPr>
              </a:p>
            </p:txBody>
          </p:sp>
          <p:sp>
            <p:nvSpPr>
              <p:cNvPr id="18" name="Freeform 15">
                <a:extLst>
                  <a:ext uri="{FF2B5EF4-FFF2-40B4-BE49-F238E27FC236}">
                    <a16:creationId xmlns:a16="http://schemas.microsoft.com/office/drawing/2014/main" id="{E6C81800-C904-993F-BA39-B708E933CF49}"/>
                  </a:ext>
                </a:extLst>
              </p:cNvPr>
              <p:cNvSpPr>
                <a:spLocks noEditPoints="1"/>
              </p:cNvSpPr>
              <p:nvPr/>
            </p:nvSpPr>
            <p:spPr bwMode="auto">
              <a:xfrm>
                <a:off x="10221913" y="1990726"/>
                <a:ext cx="157163" cy="152400"/>
              </a:xfrm>
              <a:custGeom>
                <a:avLst/>
                <a:gdLst>
                  <a:gd name="T0" fmla="*/ 440 w 991"/>
                  <a:gd name="T1" fmla="*/ 377 h 951"/>
                  <a:gd name="T2" fmla="*/ 415 w 991"/>
                  <a:gd name="T3" fmla="*/ 406 h 951"/>
                  <a:gd name="T4" fmla="*/ 379 w 991"/>
                  <a:gd name="T5" fmla="*/ 421 h 951"/>
                  <a:gd name="T6" fmla="*/ 345 w 991"/>
                  <a:gd name="T7" fmla="*/ 527 h 951"/>
                  <a:gd name="T8" fmla="*/ 365 w 991"/>
                  <a:gd name="T9" fmla="*/ 560 h 951"/>
                  <a:gd name="T10" fmla="*/ 368 w 991"/>
                  <a:gd name="T11" fmla="*/ 598 h 951"/>
                  <a:gd name="T12" fmla="*/ 458 w 991"/>
                  <a:gd name="T13" fmla="*/ 664 h 951"/>
                  <a:gd name="T14" fmla="*/ 495 w 991"/>
                  <a:gd name="T15" fmla="*/ 654 h 951"/>
                  <a:gd name="T16" fmla="*/ 534 w 991"/>
                  <a:gd name="T17" fmla="*/ 664 h 951"/>
                  <a:gd name="T18" fmla="*/ 623 w 991"/>
                  <a:gd name="T19" fmla="*/ 598 h 951"/>
                  <a:gd name="T20" fmla="*/ 626 w 991"/>
                  <a:gd name="T21" fmla="*/ 560 h 951"/>
                  <a:gd name="T22" fmla="*/ 646 w 991"/>
                  <a:gd name="T23" fmla="*/ 527 h 951"/>
                  <a:gd name="T24" fmla="*/ 612 w 991"/>
                  <a:gd name="T25" fmla="*/ 421 h 951"/>
                  <a:gd name="T26" fmla="*/ 576 w 991"/>
                  <a:gd name="T27" fmla="*/ 406 h 951"/>
                  <a:gd name="T28" fmla="*/ 552 w 991"/>
                  <a:gd name="T29" fmla="*/ 377 h 951"/>
                  <a:gd name="T30" fmla="*/ 495 w 991"/>
                  <a:gd name="T31" fmla="*/ 0 h 951"/>
                  <a:gd name="T32" fmla="*/ 530 w 991"/>
                  <a:gd name="T33" fmla="*/ 9 h 951"/>
                  <a:gd name="T34" fmla="*/ 558 w 991"/>
                  <a:gd name="T35" fmla="*/ 30 h 951"/>
                  <a:gd name="T36" fmla="*/ 678 w 991"/>
                  <a:gd name="T37" fmla="*/ 267 h 951"/>
                  <a:gd name="T38" fmla="*/ 940 w 991"/>
                  <a:gd name="T39" fmla="*/ 308 h 951"/>
                  <a:gd name="T40" fmla="*/ 969 w 991"/>
                  <a:gd name="T41" fmla="*/ 327 h 951"/>
                  <a:gd name="T42" fmla="*/ 987 w 991"/>
                  <a:gd name="T43" fmla="*/ 358 h 951"/>
                  <a:gd name="T44" fmla="*/ 991 w 991"/>
                  <a:gd name="T45" fmla="*/ 394 h 951"/>
                  <a:gd name="T46" fmla="*/ 978 w 991"/>
                  <a:gd name="T47" fmla="*/ 426 h 951"/>
                  <a:gd name="T48" fmla="*/ 790 w 991"/>
                  <a:gd name="T49" fmla="*/ 613 h 951"/>
                  <a:gd name="T50" fmla="*/ 833 w 991"/>
                  <a:gd name="T51" fmla="*/ 875 h 951"/>
                  <a:gd name="T52" fmla="*/ 823 w 991"/>
                  <a:gd name="T53" fmla="*/ 909 h 951"/>
                  <a:gd name="T54" fmla="*/ 800 w 991"/>
                  <a:gd name="T55" fmla="*/ 936 h 951"/>
                  <a:gd name="T56" fmla="*/ 769 w 991"/>
                  <a:gd name="T57" fmla="*/ 949 h 951"/>
                  <a:gd name="T58" fmla="*/ 733 w 991"/>
                  <a:gd name="T59" fmla="*/ 949 h 951"/>
                  <a:gd name="T60" fmla="*/ 495 w 991"/>
                  <a:gd name="T61" fmla="*/ 827 h 951"/>
                  <a:gd name="T62" fmla="*/ 260 w 991"/>
                  <a:gd name="T63" fmla="*/ 948 h 951"/>
                  <a:gd name="T64" fmla="*/ 225 w 991"/>
                  <a:gd name="T65" fmla="*/ 950 h 951"/>
                  <a:gd name="T66" fmla="*/ 192 w 991"/>
                  <a:gd name="T67" fmla="*/ 936 h 951"/>
                  <a:gd name="T68" fmla="*/ 168 w 991"/>
                  <a:gd name="T69" fmla="*/ 909 h 951"/>
                  <a:gd name="T70" fmla="*/ 158 w 991"/>
                  <a:gd name="T71" fmla="*/ 875 h 951"/>
                  <a:gd name="T72" fmla="*/ 202 w 991"/>
                  <a:gd name="T73" fmla="*/ 613 h 951"/>
                  <a:gd name="T74" fmla="*/ 13 w 991"/>
                  <a:gd name="T75" fmla="*/ 426 h 951"/>
                  <a:gd name="T76" fmla="*/ 0 w 991"/>
                  <a:gd name="T77" fmla="*/ 394 h 951"/>
                  <a:gd name="T78" fmla="*/ 3 w 991"/>
                  <a:gd name="T79" fmla="*/ 358 h 951"/>
                  <a:gd name="T80" fmla="*/ 22 w 991"/>
                  <a:gd name="T81" fmla="*/ 327 h 951"/>
                  <a:gd name="T82" fmla="*/ 52 w 991"/>
                  <a:gd name="T83" fmla="*/ 308 h 951"/>
                  <a:gd name="T84" fmla="*/ 314 w 991"/>
                  <a:gd name="T85" fmla="*/ 267 h 951"/>
                  <a:gd name="T86" fmla="*/ 433 w 991"/>
                  <a:gd name="T87" fmla="*/ 30 h 951"/>
                  <a:gd name="T88" fmla="*/ 460 w 991"/>
                  <a:gd name="T89" fmla="*/ 9 h 951"/>
                  <a:gd name="T90" fmla="*/ 495 w 991"/>
                  <a:gd name="T91" fmla="*/ 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1" h="951">
                    <a:moveTo>
                      <a:pt x="495" y="264"/>
                    </a:moveTo>
                    <a:lnTo>
                      <a:pt x="440" y="377"/>
                    </a:lnTo>
                    <a:lnTo>
                      <a:pt x="430" y="394"/>
                    </a:lnTo>
                    <a:lnTo>
                      <a:pt x="415" y="406"/>
                    </a:lnTo>
                    <a:lnTo>
                      <a:pt x="398" y="416"/>
                    </a:lnTo>
                    <a:lnTo>
                      <a:pt x="379" y="421"/>
                    </a:lnTo>
                    <a:lnTo>
                      <a:pt x="255" y="439"/>
                    </a:lnTo>
                    <a:lnTo>
                      <a:pt x="345" y="527"/>
                    </a:lnTo>
                    <a:lnTo>
                      <a:pt x="357" y="542"/>
                    </a:lnTo>
                    <a:lnTo>
                      <a:pt x="365" y="560"/>
                    </a:lnTo>
                    <a:lnTo>
                      <a:pt x="369" y="579"/>
                    </a:lnTo>
                    <a:lnTo>
                      <a:pt x="368" y="598"/>
                    </a:lnTo>
                    <a:lnTo>
                      <a:pt x="347" y="722"/>
                    </a:lnTo>
                    <a:lnTo>
                      <a:pt x="458" y="664"/>
                    </a:lnTo>
                    <a:lnTo>
                      <a:pt x="476" y="657"/>
                    </a:lnTo>
                    <a:lnTo>
                      <a:pt x="495" y="654"/>
                    </a:lnTo>
                    <a:lnTo>
                      <a:pt x="514" y="657"/>
                    </a:lnTo>
                    <a:lnTo>
                      <a:pt x="534" y="664"/>
                    </a:lnTo>
                    <a:lnTo>
                      <a:pt x="644" y="722"/>
                    </a:lnTo>
                    <a:lnTo>
                      <a:pt x="623" y="598"/>
                    </a:lnTo>
                    <a:lnTo>
                      <a:pt x="623" y="579"/>
                    </a:lnTo>
                    <a:lnTo>
                      <a:pt x="626" y="560"/>
                    </a:lnTo>
                    <a:lnTo>
                      <a:pt x="634" y="542"/>
                    </a:lnTo>
                    <a:lnTo>
                      <a:pt x="646" y="527"/>
                    </a:lnTo>
                    <a:lnTo>
                      <a:pt x="736" y="439"/>
                    </a:lnTo>
                    <a:lnTo>
                      <a:pt x="612" y="421"/>
                    </a:lnTo>
                    <a:lnTo>
                      <a:pt x="593" y="416"/>
                    </a:lnTo>
                    <a:lnTo>
                      <a:pt x="576" y="406"/>
                    </a:lnTo>
                    <a:lnTo>
                      <a:pt x="562" y="394"/>
                    </a:lnTo>
                    <a:lnTo>
                      <a:pt x="552" y="377"/>
                    </a:lnTo>
                    <a:lnTo>
                      <a:pt x="495" y="264"/>
                    </a:lnTo>
                    <a:close/>
                    <a:moveTo>
                      <a:pt x="495" y="0"/>
                    </a:moveTo>
                    <a:lnTo>
                      <a:pt x="513" y="2"/>
                    </a:lnTo>
                    <a:lnTo>
                      <a:pt x="530" y="9"/>
                    </a:lnTo>
                    <a:lnTo>
                      <a:pt x="545" y="18"/>
                    </a:lnTo>
                    <a:lnTo>
                      <a:pt x="558" y="30"/>
                    </a:lnTo>
                    <a:lnTo>
                      <a:pt x="569" y="46"/>
                    </a:lnTo>
                    <a:lnTo>
                      <a:pt x="678" y="267"/>
                    </a:lnTo>
                    <a:lnTo>
                      <a:pt x="922" y="302"/>
                    </a:lnTo>
                    <a:lnTo>
                      <a:pt x="940" y="308"/>
                    </a:lnTo>
                    <a:lnTo>
                      <a:pt x="956" y="315"/>
                    </a:lnTo>
                    <a:lnTo>
                      <a:pt x="969" y="327"/>
                    </a:lnTo>
                    <a:lnTo>
                      <a:pt x="980" y="342"/>
                    </a:lnTo>
                    <a:lnTo>
                      <a:pt x="987" y="358"/>
                    </a:lnTo>
                    <a:lnTo>
                      <a:pt x="991" y="376"/>
                    </a:lnTo>
                    <a:lnTo>
                      <a:pt x="991" y="394"/>
                    </a:lnTo>
                    <a:lnTo>
                      <a:pt x="986" y="411"/>
                    </a:lnTo>
                    <a:lnTo>
                      <a:pt x="978" y="426"/>
                    </a:lnTo>
                    <a:lnTo>
                      <a:pt x="967" y="440"/>
                    </a:lnTo>
                    <a:lnTo>
                      <a:pt x="790" y="613"/>
                    </a:lnTo>
                    <a:lnTo>
                      <a:pt x="832" y="857"/>
                    </a:lnTo>
                    <a:lnTo>
                      <a:pt x="833" y="875"/>
                    </a:lnTo>
                    <a:lnTo>
                      <a:pt x="829" y="892"/>
                    </a:lnTo>
                    <a:lnTo>
                      <a:pt x="823" y="909"/>
                    </a:lnTo>
                    <a:lnTo>
                      <a:pt x="812" y="924"/>
                    </a:lnTo>
                    <a:lnTo>
                      <a:pt x="800" y="936"/>
                    </a:lnTo>
                    <a:lnTo>
                      <a:pt x="785" y="944"/>
                    </a:lnTo>
                    <a:lnTo>
                      <a:pt x="769" y="949"/>
                    </a:lnTo>
                    <a:lnTo>
                      <a:pt x="752" y="951"/>
                    </a:lnTo>
                    <a:lnTo>
                      <a:pt x="733" y="949"/>
                    </a:lnTo>
                    <a:lnTo>
                      <a:pt x="714" y="942"/>
                    </a:lnTo>
                    <a:lnTo>
                      <a:pt x="495" y="827"/>
                    </a:lnTo>
                    <a:lnTo>
                      <a:pt x="277" y="942"/>
                    </a:lnTo>
                    <a:lnTo>
                      <a:pt x="260" y="948"/>
                    </a:lnTo>
                    <a:lnTo>
                      <a:pt x="242" y="951"/>
                    </a:lnTo>
                    <a:lnTo>
                      <a:pt x="225" y="950"/>
                    </a:lnTo>
                    <a:lnTo>
                      <a:pt x="208" y="945"/>
                    </a:lnTo>
                    <a:lnTo>
                      <a:pt x="192" y="936"/>
                    </a:lnTo>
                    <a:lnTo>
                      <a:pt x="178" y="924"/>
                    </a:lnTo>
                    <a:lnTo>
                      <a:pt x="168" y="909"/>
                    </a:lnTo>
                    <a:lnTo>
                      <a:pt x="161" y="892"/>
                    </a:lnTo>
                    <a:lnTo>
                      <a:pt x="158" y="875"/>
                    </a:lnTo>
                    <a:lnTo>
                      <a:pt x="159" y="857"/>
                    </a:lnTo>
                    <a:lnTo>
                      <a:pt x="202" y="613"/>
                    </a:lnTo>
                    <a:lnTo>
                      <a:pt x="25" y="440"/>
                    </a:lnTo>
                    <a:lnTo>
                      <a:pt x="13" y="426"/>
                    </a:lnTo>
                    <a:lnTo>
                      <a:pt x="4" y="411"/>
                    </a:lnTo>
                    <a:lnTo>
                      <a:pt x="0" y="394"/>
                    </a:lnTo>
                    <a:lnTo>
                      <a:pt x="0" y="376"/>
                    </a:lnTo>
                    <a:lnTo>
                      <a:pt x="3" y="358"/>
                    </a:lnTo>
                    <a:lnTo>
                      <a:pt x="12" y="342"/>
                    </a:lnTo>
                    <a:lnTo>
                      <a:pt x="22" y="327"/>
                    </a:lnTo>
                    <a:lnTo>
                      <a:pt x="36" y="315"/>
                    </a:lnTo>
                    <a:lnTo>
                      <a:pt x="52" y="308"/>
                    </a:lnTo>
                    <a:lnTo>
                      <a:pt x="69" y="302"/>
                    </a:lnTo>
                    <a:lnTo>
                      <a:pt x="314" y="267"/>
                    </a:lnTo>
                    <a:lnTo>
                      <a:pt x="423" y="46"/>
                    </a:lnTo>
                    <a:lnTo>
                      <a:pt x="433" y="30"/>
                    </a:lnTo>
                    <a:lnTo>
                      <a:pt x="446" y="18"/>
                    </a:lnTo>
                    <a:lnTo>
                      <a:pt x="460" y="9"/>
                    </a:lnTo>
                    <a:lnTo>
                      <a:pt x="477" y="2"/>
                    </a:lnTo>
                    <a:lnTo>
                      <a:pt x="49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rgbClr val="64B4CD"/>
                  </a:solidFill>
                  <a:latin typeface="Fira Sans" panose="020B0503050000020004" pitchFamily="34" charset="0"/>
                  <a:ea typeface="Fira Sans" panose="020B0503050000020004" pitchFamily="34" charset="0"/>
                </a:endParaRPr>
              </a:p>
            </p:txBody>
          </p:sp>
        </p:grpSp>
      </p:grpSp>
      <p:graphicFrame>
        <p:nvGraphicFramePr>
          <p:cNvPr id="19" name="Paveikslėlio vietos rezervavimo ženklas 18">
            <a:extLst>
              <a:ext uri="{FF2B5EF4-FFF2-40B4-BE49-F238E27FC236}">
                <a16:creationId xmlns:a16="http://schemas.microsoft.com/office/drawing/2014/main" id="{C0927D93-0F74-1A41-ABC9-B392892B260B}"/>
              </a:ext>
            </a:extLst>
          </p:cNvPr>
          <p:cNvGraphicFramePr>
            <a:graphicFrameLocks noGrp="1"/>
          </p:cNvGraphicFramePr>
          <p:nvPr>
            <p:ph type="pic" sz="quarter" idx="11"/>
            <p:extLst>
              <p:ext uri="{D42A27DB-BD31-4B8C-83A1-F6EECF244321}">
                <p14:modId xmlns:p14="http://schemas.microsoft.com/office/powerpoint/2010/main" val="927429267"/>
              </p:ext>
            </p:extLst>
          </p:nvPr>
        </p:nvGraphicFramePr>
        <p:xfrm>
          <a:off x="5745503" y="1710626"/>
          <a:ext cx="5769041" cy="30412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Paveikslėlio vietos rezervavimo ženklas 19">
            <a:extLst>
              <a:ext uri="{FF2B5EF4-FFF2-40B4-BE49-F238E27FC236}">
                <a16:creationId xmlns:a16="http://schemas.microsoft.com/office/drawing/2014/main" id="{3DE0C0D1-1792-F52E-46A9-018094258F1D}"/>
              </a:ext>
            </a:extLst>
          </p:cNvPr>
          <p:cNvGraphicFramePr>
            <a:graphicFrameLocks noGrp="1"/>
          </p:cNvGraphicFramePr>
          <p:nvPr>
            <p:ph type="pic" sz="quarter" idx="12"/>
            <p:extLst>
              <p:ext uri="{D42A27DB-BD31-4B8C-83A1-F6EECF244321}">
                <p14:modId xmlns:p14="http://schemas.microsoft.com/office/powerpoint/2010/main" val="3179591385"/>
              </p:ext>
            </p:extLst>
          </p:nvPr>
        </p:nvGraphicFramePr>
        <p:xfrm>
          <a:off x="489535" y="1751447"/>
          <a:ext cx="5444733" cy="3039162"/>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29B311D8-FA5F-87B1-8005-C195D5D8534D}"/>
              </a:ext>
            </a:extLst>
          </p:cNvPr>
          <p:cNvSpPr txBox="1"/>
          <p:nvPr/>
        </p:nvSpPr>
        <p:spPr>
          <a:xfrm>
            <a:off x="6834990" y="5027560"/>
            <a:ext cx="4089440" cy="1015663"/>
          </a:xfrm>
          <a:prstGeom prst="rect">
            <a:avLst/>
          </a:prstGeom>
          <a:noFill/>
        </p:spPr>
        <p:txBody>
          <a:bodyPr wrap="square">
            <a:spAutoFit/>
          </a:bodyPr>
          <a:lstStyle/>
          <a:p>
            <a:pPr marL="0" indent="0">
              <a:lnSpc>
                <a:spcPct val="100000"/>
              </a:lnSpc>
              <a:spcAft>
                <a:spcPts val="1248"/>
              </a:spcAft>
              <a:buNone/>
            </a:pPr>
            <a:r>
              <a:rPr lang="lt-LT" sz="2000" b="1" dirty="0">
                <a:solidFill>
                  <a:srgbClr val="166AAB"/>
                </a:solidFill>
                <a:latin typeface="Fira Sans" panose="020B0503050000020004" pitchFamily="34" charset="0"/>
                <a:ea typeface="Fira Sans" panose="020B0503050000020004" pitchFamily="34" charset="0"/>
              </a:rPr>
              <a:t>3 vieta</a:t>
            </a:r>
            <a:r>
              <a:rPr lang="en-US" sz="2000" b="1" dirty="0">
                <a:solidFill>
                  <a:srgbClr val="192850"/>
                </a:solidFill>
                <a:latin typeface="Fira Sans" panose="020B0503050000020004" pitchFamily="34" charset="0"/>
                <a:ea typeface="Fira Sans" panose="020B0503050000020004" pitchFamily="34" charset="0"/>
              </a:rPr>
              <a:t/>
            </a:r>
            <a:br>
              <a:rPr lang="en-US" sz="2000" b="1" dirty="0">
                <a:solidFill>
                  <a:srgbClr val="192850"/>
                </a:solidFill>
                <a:latin typeface="Fira Sans" panose="020B0503050000020004" pitchFamily="34" charset="0"/>
                <a:ea typeface="Fira Sans" panose="020B0503050000020004" pitchFamily="34" charset="0"/>
              </a:rPr>
            </a:br>
            <a:r>
              <a:rPr lang="lt-LT" sz="2000" dirty="0">
                <a:solidFill>
                  <a:srgbClr val="192850"/>
                </a:solidFill>
                <a:latin typeface="Fira Sans" panose="020B0503050000020004" pitchFamily="34" charset="0"/>
              </a:rPr>
              <a:t>LRT radijo pagal vidutinį žiūrovų skaičių per dieną 2024 m.</a:t>
            </a:r>
            <a:endParaRPr lang="en-US" sz="2000" dirty="0">
              <a:solidFill>
                <a:srgbClr val="192850"/>
              </a:solidFill>
              <a:latin typeface="Fira Sans" panose="020B0503050000020004" pitchFamily="34" charset="0"/>
            </a:endParaRPr>
          </a:p>
        </p:txBody>
      </p:sp>
      <p:grpSp>
        <p:nvGrpSpPr>
          <p:cNvPr id="25" name="Group 47">
            <a:extLst>
              <a:ext uri="{FF2B5EF4-FFF2-40B4-BE49-F238E27FC236}">
                <a16:creationId xmlns:a16="http://schemas.microsoft.com/office/drawing/2014/main" id="{0BF64363-FEFF-7571-EA86-474054F58D19}"/>
              </a:ext>
            </a:extLst>
          </p:cNvPr>
          <p:cNvGrpSpPr/>
          <p:nvPr/>
        </p:nvGrpSpPr>
        <p:grpSpPr>
          <a:xfrm>
            <a:off x="6096000" y="5106552"/>
            <a:ext cx="576000" cy="576000"/>
            <a:chOff x="9025340" y="3017382"/>
            <a:chExt cx="529326" cy="529324"/>
          </a:xfrm>
        </p:grpSpPr>
        <p:sp>
          <p:nvSpPr>
            <p:cNvPr id="26" name="Oval 35">
              <a:extLst>
                <a:ext uri="{FF2B5EF4-FFF2-40B4-BE49-F238E27FC236}">
                  <a16:creationId xmlns:a16="http://schemas.microsoft.com/office/drawing/2014/main" id="{64C4CF82-FAF2-E322-BB07-CF8A06A3D330}"/>
                </a:ext>
              </a:extLst>
            </p:cNvPr>
            <p:cNvSpPr/>
            <p:nvPr/>
          </p:nvSpPr>
          <p:spPr>
            <a:xfrm>
              <a:off x="9025340" y="3017382"/>
              <a:ext cx="529326" cy="529324"/>
            </a:xfrm>
            <a:prstGeom prst="ellipse">
              <a:avLst/>
            </a:prstGeom>
            <a:solidFill>
              <a:srgbClr val="166AA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dirty="0">
                <a:solidFill>
                  <a:srgbClr val="64B4CD"/>
                </a:solidFill>
                <a:latin typeface="Fira Sans" panose="020B0503050000020004" pitchFamily="34" charset="0"/>
                <a:ea typeface="Fira Sans" panose="020B0503050000020004" pitchFamily="34" charset="0"/>
              </a:endParaRPr>
            </a:p>
          </p:txBody>
        </p:sp>
        <p:grpSp>
          <p:nvGrpSpPr>
            <p:cNvPr id="27" name="Group 36">
              <a:extLst>
                <a:ext uri="{FF2B5EF4-FFF2-40B4-BE49-F238E27FC236}">
                  <a16:creationId xmlns:a16="http://schemas.microsoft.com/office/drawing/2014/main" id="{DB0BD9F8-3683-0E1C-DB62-365307E3DFF5}"/>
                </a:ext>
              </a:extLst>
            </p:cNvPr>
            <p:cNvGrpSpPr/>
            <p:nvPr/>
          </p:nvGrpSpPr>
          <p:grpSpPr>
            <a:xfrm>
              <a:off x="9175123" y="3149457"/>
              <a:ext cx="227294" cy="265174"/>
              <a:chOff x="10063163" y="1916113"/>
              <a:chExt cx="476250" cy="555625"/>
            </a:xfrm>
            <a:solidFill>
              <a:schemeClr val="bg1"/>
            </a:solidFill>
          </p:grpSpPr>
          <p:sp>
            <p:nvSpPr>
              <p:cNvPr id="28" name="Freeform 14">
                <a:extLst>
                  <a:ext uri="{FF2B5EF4-FFF2-40B4-BE49-F238E27FC236}">
                    <a16:creationId xmlns:a16="http://schemas.microsoft.com/office/drawing/2014/main" id="{98499C99-89A1-3828-D62D-21D14A87587E}"/>
                  </a:ext>
                </a:extLst>
              </p:cNvPr>
              <p:cNvSpPr>
                <a:spLocks noEditPoints="1"/>
              </p:cNvSpPr>
              <p:nvPr/>
            </p:nvSpPr>
            <p:spPr bwMode="auto">
              <a:xfrm>
                <a:off x="10063163" y="1916113"/>
                <a:ext cx="476250" cy="555625"/>
              </a:xfrm>
              <a:custGeom>
                <a:avLst/>
                <a:gdLst>
                  <a:gd name="T0" fmla="*/ 670 w 2997"/>
                  <a:gd name="T1" fmla="*/ 3206 h 3500"/>
                  <a:gd name="T2" fmla="*/ 2327 w 2997"/>
                  <a:gd name="T3" fmla="*/ 3186 h 3500"/>
                  <a:gd name="T4" fmla="*/ 1060 w 2997"/>
                  <a:gd name="T5" fmla="*/ 2694 h 3500"/>
                  <a:gd name="T6" fmla="*/ 1546 w 2997"/>
                  <a:gd name="T7" fmla="*/ 2186 h 3500"/>
                  <a:gd name="T8" fmla="*/ 1389 w 2997"/>
                  <a:gd name="T9" fmla="*/ 2326 h 3500"/>
                  <a:gd name="T10" fmla="*/ 1733 w 2997"/>
                  <a:gd name="T11" fmla="*/ 2532 h 3500"/>
                  <a:gd name="T12" fmla="*/ 1597 w 2997"/>
                  <a:gd name="T13" fmla="*/ 2237 h 3500"/>
                  <a:gd name="T14" fmla="*/ 2477 w 2997"/>
                  <a:gd name="T15" fmla="*/ 903 h 3500"/>
                  <a:gd name="T16" fmla="*/ 2578 w 2997"/>
                  <a:gd name="T17" fmla="*/ 1066 h 3500"/>
                  <a:gd name="T18" fmla="*/ 2798 w 2997"/>
                  <a:gd name="T19" fmla="*/ 665 h 3500"/>
                  <a:gd name="T20" fmla="*/ 2813 w 2997"/>
                  <a:gd name="T21" fmla="*/ 442 h 3500"/>
                  <a:gd name="T22" fmla="*/ 253 w 2997"/>
                  <a:gd name="T23" fmla="*/ 410 h 3500"/>
                  <a:gd name="T24" fmla="*/ 165 w 2997"/>
                  <a:gd name="T25" fmla="*/ 476 h 3500"/>
                  <a:gd name="T26" fmla="*/ 254 w 2997"/>
                  <a:gd name="T27" fmla="*/ 808 h 3500"/>
                  <a:gd name="T28" fmla="*/ 525 w 2997"/>
                  <a:gd name="T29" fmla="*/ 1176 h 3500"/>
                  <a:gd name="T30" fmla="*/ 500 w 2997"/>
                  <a:gd name="T31" fmla="*/ 676 h 3500"/>
                  <a:gd name="T32" fmla="*/ 663 w 2997"/>
                  <a:gd name="T33" fmla="*/ 164 h 3500"/>
                  <a:gd name="T34" fmla="*/ 680 w 2997"/>
                  <a:gd name="T35" fmla="*/ 879 h 3500"/>
                  <a:gd name="T36" fmla="*/ 835 w 2997"/>
                  <a:gd name="T37" fmla="*/ 1451 h 3500"/>
                  <a:gd name="T38" fmla="*/ 1108 w 2997"/>
                  <a:gd name="T39" fmla="*/ 1855 h 3500"/>
                  <a:gd name="T40" fmla="*/ 1440 w 2997"/>
                  <a:gd name="T41" fmla="*/ 2023 h 3500"/>
                  <a:gd name="T42" fmla="*/ 1784 w 2997"/>
                  <a:gd name="T43" fmla="*/ 1938 h 3500"/>
                  <a:gd name="T44" fmla="*/ 2079 w 2997"/>
                  <a:gd name="T45" fmla="*/ 1612 h 3500"/>
                  <a:gd name="T46" fmla="*/ 2282 w 2997"/>
                  <a:gd name="T47" fmla="*/ 1082 h 3500"/>
                  <a:gd name="T48" fmla="*/ 2337 w 2997"/>
                  <a:gd name="T49" fmla="*/ 172 h 3500"/>
                  <a:gd name="T50" fmla="*/ 669 w 2997"/>
                  <a:gd name="T51" fmla="*/ 0 h 3500"/>
                  <a:gd name="T52" fmla="*/ 2459 w 2997"/>
                  <a:gd name="T53" fmla="*/ 62 h 3500"/>
                  <a:gd name="T54" fmla="*/ 2743 w 2997"/>
                  <a:gd name="T55" fmla="*/ 248 h 3500"/>
                  <a:gd name="T56" fmla="*/ 2937 w 2997"/>
                  <a:gd name="T57" fmla="*/ 337 h 3500"/>
                  <a:gd name="T58" fmla="*/ 2994 w 2997"/>
                  <a:gd name="T59" fmla="*/ 540 h 3500"/>
                  <a:gd name="T60" fmla="*/ 2815 w 2997"/>
                  <a:gd name="T61" fmla="*/ 1014 h 3500"/>
                  <a:gd name="T62" fmla="*/ 2473 w 2997"/>
                  <a:gd name="T63" fmla="*/ 1384 h 3500"/>
                  <a:gd name="T64" fmla="*/ 2175 w 2997"/>
                  <a:gd name="T65" fmla="*/ 1765 h 3500"/>
                  <a:gd name="T66" fmla="*/ 1872 w 2997"/>
                  <a:gd name="T67" fmla="*/ 2073 h 3500"/>
                  <a:gd name="T68" fmla="*/ 1781 w 2997"/>
                  <a:gd name="T69" fmla="*/ 2310 h 3500"/>
                  <a:gd name="T70" fmla="*/ 1956 w 2997"/>
                  <a:gd name="T71" fmla="*/ 2502 h 3500"/>
                  <a:gd name="T72" fmla="*/ 2094 w 2997"/>
                  <a:gd name="T73" fmla="*/ 2571 h 3500"/>
                  <a:gd name="T74" fmla="*/ 2333 w 2997"/>
                  <a:gd name="T75" fmla="*/ 2996 h 3500"/>
                  <a:gd name="T76" fmla="*/ 2487 w 2997"/>
                  <a:gd name="T77" fmla="*/ 3150 h 3500"/>
                  <a:gd name="T78" fmla="*/ 2475 w 2997"/>
                  <a:gd name="T79" fmla="*/ 3477 h 3500"/>
                  <a:gd name="T80" fmla="*/ 546 w 2997"/>
                  <a:gd name="T81" fmla="*/ 3489 h 3500"/>
                  <a:gd name="T82" fmla="*/ 509 w 2997"/>
                  <a:gd name="T83" fmla="*/ 3188 h 3500"/>
                  <a:gd name="T84" fmla="*/ 637 w 2997"/>
                  <a:gd name="T85" fmla="*/ 3011 h 3500"/>
                  <a:gd name="T86" fmla="*/ 902 w 2997"/>
                  <a:gd name="T87" fmla="*/ 2590 h 3500"/>
                  <a:gd name="T88" fmla="*/ 1006 w 2997"/>
                  <a:gd name="T89" fmla="*/ 2521 h 3500"/>
                  <a:gd name="T90" fmla="*/ 1204 w 2997"/>
                  <a:gd name="T91" fmla="*/ 2351 h 3500"/>
                  <a:gd name="T92" fmla="*/ 1189 w 2997"/>
                  <a:gd name="T93" fmla="*/ 2111 h 3500"/>
                  <a:gd name="T94" fmla="*/ 870 w 2997"/>
                  <a:gd name="T95" fmla="*/ 1831 h 3500"/>
                  <a:gd name="T96" fmla="*/ 595 w 2997"/>
                  <a:gd name="T97" fmla="*/ 1432 h 3500"/>
                  <a:gd name="T98" fmla="*/ 228 w 2997"/>
                  <a:gd name="T99" fmla="*/ 1084 h 3500"/>
                  <a:gd name="T100" fmla="*/ 20 w 2997"/>
                  <a:gd name="T101" fmla="*/ 624 h 3500"/>
                  <a:gd name="T102" fmla="*/ 38 w 2997"/>
                  <a:gd name="T103" fmla="*/ 367 h 3500"/>
                  <a:gd name="T104" fmla="*/ 216 w 2997"/>
                  <a:gd name="T105" fmla="*/ 251 h 3500"/>
                  <a:gd name="T106" fmla="*/ 522 w 2997"/>
                  <a:gd name="T107" fmla="*/ 85 h 3500"/>
                  <a:gd name="T108" fmla="*/ 669 w 2997"/>
                  <a:gd name="T109" fmla="*/ 0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97" h="3500">
                    <a:moveTo>
                      <a:pt x="749" y="3146"/>
                    </a:moveTo>
                    <a:lnTo>
                      <a:pt x="727" y="3149"/>
                    </a:lnTo>
                    <a:lnTo>
                      <a:pt x="707" y="3157"/>
                    </a:lnTo>
                    <a:lnTo>
                      <a:pt x="691" y="3170"/>
                    </a:lnTo>
                    <a:lnTo>
                      <a:pt x="679" y="3186"/>
                    </a:lnTo>
                    <a:lnTo>
                      <a:pt x="670" y="3206"/>
                    </a:lnTo>
                    <a:lnTo>
                      <a:pt x="668" y="3227"/>
                    </a:lnTo>
                    <a:lnTo>
                      <a:pt x="668" y="3338"/>
                    </a:lnTo>
                    <a:lnTo>
                      <a:pt x="2337" y="3338"/>
                    </a:lnTo>
                    <a:lnTo>
                      <a:pt x="2337" y="3227"/>
                    </a:lnTo>
                    <a:lnTo>
                      <a:pt x="2334" y="3206"/>
                    </a:lnTo>
                    <a:lnTo>
                      <a:pt x="2327" y="3186"/>
                    </a:lnTo>
                    <a:lnTo>
                      <a:pt x="2314" y="3170"/>
                    </a:lnTo>
                    <a:lnTo>
                      <a:pt x="2297" y="3157"/>
                    </a:lnTo>
                    <a:lnTo>
                      <a:pt x="2278" y="3149"/>
                    </a:lnTo>
                    <a:lnTo>
                      <a:pt x="2257" y="3146"/>
                    </a:lnTo>
                    <a:lnTo>
                      <a:pt x="749" y="3146"/>
                    </a:lnTo>
                    <a:close/>
                    <a:moveTo>
                      <a:pt x="1060" y="2694"/>
                    </a:moveTo>
                    <a:lnTo>
                      <a:pt x="1060" y="2985"/>
                    </a:lnTo>
                    <a:lnTo>
                      <a:pt x="1944" y="2985"/>
                    </a:lnTo>
                    <a:lnTo>
                      <a:pt x="1944" y="2694"/>
                    </a:lnTo>
                    <a:lnTo>
                      <a:pt x="1060" y="2694"/>
                    </a:lnTo>
                    <a:close/>
                    <a:moveTo>
                      <a:pt x="1593" y="2181"/>
                    </a:moveTo>
                    <a:lnTo>
                      <a:pt x="1546" y="2186"/>
                    </a:lnTo>
                    <a:lnTo>
                      <a:pt x="1498" y="2188"/>
                    </a:lnTo>
                    <a:lnTo>
                      <a:pt x="1455" y="2187"/>
                    </a:lnTo>
                    <a:lnTo>
                      <a:pt x="1411" y="2182"/>
                    </a:lnTo>
                    <a:lnTo>
                      <a:pt x="1408" y="2230"/>
                    </a:lnTo>
                    <a:lnTo>
                      <a:pt x="1401" y="2279"/>
                    </a:lnTo>
                    <a:lnTo>
                      <a:pt x="1389" y="2326"/>
                    </a:lnTo>
                    <a:lnTo>
                      <a:pt x="1373" y="2373"/>
                    </a:lnTo>
                    <a:lnTo>
                      <a:pt x="1353" y="2417"/>
                    </a:lnTo>
                    <a:lnTo>
                      <a:pt x="1328" y="2460"/>
                    </a:lnTo>
                    <a:lnTo>
                      <a:pt x="1302" y="2497"/>
                    </a:lnTo>
                    <a:lnTo>
                      <a:pt x="1274" y="2532"/>
                    </a:lnTo>
                    <a:lnTo>
                      <a:pt x="1733" y="2532"/>
                    </a:lnTo>
                    <a:lnTo>
                      <a:pt x="1698" y="2489"/>
                    </a:lnTo>
                    <a:lnTo>
                      <a:pt x="1667" y="2444"/>
                    </a:lnTo>
                    <a:lnTo>
                      <a:pt x="1643" y="2395"/>
                    </a:lnTo>
                    <a:lnTo>
                      <a:pt x="1621" y="2344"/>
                    </a:lnTo>
                    <a:lnTo>
                      <a:pt x="1607" y="2291"/>
                    </a:lnTo>
                    <a:lnTo>
                      <a:pt x="1597" y="2237"/>
                    </a:lnTo>
                    <a:lnTo>
                      <a:pt x="1593" y="2181"/>
                    </a:lnTo>
                    <a:close/>
                    <a:moveTo>
                      <a:pt x="2499" y="410"/>
                    </a:moveTo>
                    <a:lnTo>
                      <a:pt x="2499" y="559"/>
                    </a:lnTo>
                    <a:lnTo>
                      <a:pt x="2496" y="676"/>
                    </a:lnTo>
                    <a:lnTo>
                      <a:pt x="2490" y="790"/>
                    </a:lnTo>
                    <a:lnTo>
                      <a:pt x="2477" y="903"/>
                    </a:lnTo>
                    <a:lnTo>
                      <a:pt x="2460" y="1013"/>
                    </a:lnTo>
                    <a:lnTo>
                      <a:pt x="2439" y="1121"/>
                    </a:lnTo>
                    <a:lnTo>
                      <a:pt x="2412" y="1226"/>
                    </a:lnTo>
                    <a:lnTo>
                      <a:pt x="2472" y="1176"/>
                    </a:lnTo>
                    <a:lnTo>
                      <a:pt x="2527" y="1123"/>
                    </a:lnTo>
                    <a:lnTo>
                      <a:pt x="2578" y="1066"/>
                    </a:lnTo>
                    <a:lnTo>
                      <a:pt x="2626" y="1005"/>
                    </a:lnTo>
                    <a:lnTo>
                      <a:pt x="2669" y="943"/>
                    </a:lnTo>
                    <a:lnTo>
                      <a:pt x="2708" y="877"/>
                    </a:lnTo>
                    <a:lnTo>
                      <a:pt x="2743" y="808"/>
                    </a:lnTo>
                    <a:lnTo>
                      <a:pt x="2773" y="737"/>
                    </a:lnTo>
                    <a:lnTo>
                      <a:pt x="2798" y="665"/>
                    </a:lnTo>
                    <a:lnTo>
                      <a:pt x="2819" y="590"/>
                    </a:lnTo>
                    <a:lnTo>
                      <a:pt x="2833" y="514"/>
                    </a:lnTo>
                    <a:lnTo>
                      <a:pt x="2835" y="494"/>
                    </a:lnTo>
                    <a:lnTo>
                      <a:pt x="2831" y="476"/>
                    </a:lnTo>
                    <a:lnTo>
                      <a:pt x="2825" y="458"/>
                    </a:lnTo>
                    <a:lnTo>
                      <a:pt x="2813" y="442"/>
                    </a:lnTo>
                    <a:lnTo>
                      <a:pt x="2800" y="428"/>
                    </a:lnTo>
                    <a:lnTo>
                      <a:pt x="2783" y="419"/>
                    </a:lnTo>
                    <a:lnTo>
                      <a:pt x="2763" y="413"/>
                    </a:lnTo>
                    <a:lnTo>
                      <a:pt x="2743" y="410"/>
                    </a:lnTo>
                    <a:lnTo>
                      <a:pt x="2499" y="410"/>
                    </a:lnTo>
                    <a:close/>
                    <a:moveTo>
                      <a:pt x="253" y="410"/>
                    </a:moveTo>
                    <a:lnTo>
                      <a:pt x="233" y="413"/>
                    </a:lnTo>
                    <a:lnTo>
                      <a:pt x="215" y="419"/>
                    </a:lnTo>
                    <a:lnTo>
                      <a:pt x="198" y="428"/>
                    </a:lnTo>
                    <a:lnTo>
                      <a:pt x="183" y="442"/>
                    </a:lnTo>
                    <a:lnTo>
                      <a:pt x="173" y="458"/>
                    </a:lnTo>
                    <a:lnTo>
                      <a:pt x="165" y="476"/>
                    </a:lnTo>
                    <a:lnTo>
                      <a:pt x="162" y="494"/>
                    </a:lnTo>
                    <a:lnTo>
                      <a:pt x="163" y="514"/>
                    </a:lnTo>
                    <a:lnTo>
                      <a:pt x="178" y="590"/>
                    </a:lnTo>
                    <a:lnTo>
                      <a:pt x="198" y="665"/>
                    </a:lnTo>
                    <a:lnTo>
                      <a:pt x="224" y="737"/>
                    </a:lnTo>
                    <a:lnTo>
                      <a:pt x="254" y="808"/>
                    </a:lnTo>
                    <a:lnTo>
                      <a:pt x="288" y="877"/>
                    </a:lnTo>
                    <a:lnTo>
                      <a:pt x="328" y="943"/>
                    </a:lnTo>
                    <a:lnTo>
                      <a:pt x="371" y="1005"/>
                    </a:lnTo>
                    <a:lnTo>
                      <a:pt x="419" y="1066"/>
                    </a:lnTo>
                    <a:lnTo>
                      <a:pt x="470" y="1123"/>
                    </a:lnTo>
                    <a:lnTo>
                      <a:pt x="525" y="1176"/>
                    </a:lnTo>
                    <a:lnTo>
                      <a:pt x="584" y="1226"/>
                    </a:lnTo>
                    <a:lnTo>
                      <a:pt x="558" y="1121"/>
                    </a:lnTo>
                    <a:lnTo>
                      <a:pt x="537" y="1013"/>
                    </a:lnTo>
                    <a:lnTo>
                      <a:pt x="520" y="903"/>
                    </a:lnTo>
                    <a:lnTo>
                      <a:pt x="508" y="790"/>
                    </a:lnTo>
                    <a:lnTo>
                      <a:pt x="500" y="676"/>
                    </a:lnTo>
                    <a:lnTo>
                      <a:pt x="498" y="559"/>
                    </a:lnTo>
                    <a:lnTo>
                      <a:pt x="498" y="410"/>
                    </a:lnTo>
                    <a:lnTo>
                      <a:pt x="253" y="410"/>
                    </a:lnTo>
                    <a:close/>
                    <a:moveTo>
                      <a:pt x="669" y="162"/>
                    </a:moveTo>
                    <a:lnTo>
                      <a:pt x="666" y="162"/>
                    </a:lnTo>
                    <a:lnTo>
                      <a:pt x="663" y="164"/>
                    </a:lnTo>
                    <a:lnTo>
                      <a:pt x="661" y="168"/>
                    </a:lnTo>
                    <a:lnTo>
                      <a:pt x="660" y="172"/>
                    </a:lnTo>
                    <a:lnTo>
                      <a:pt x="660" y="559"/>
                    </a:lnTo>
                    <a:lnTo>
                      <a:pt x="662" y="667"/>
                    </a:lnTo>
                    <a:lnTo>
                      <a:pt x="669" y="774"/>
                    </a:lnTo>
                    <a:lnTo>
                      <a:pt x="680" y="879"/>
                    </a:lnTo>
                    <a:lnTo>
                      <a:pt x="696" y="981"/>
                    </a:lnTo>
                    <a:lnTo>
                      <a:pt x="715" y="1082"/>
                    </a:lnTo>
                    <a:lnTo>
                      <a:pt x="739" y="1178"/>
                    </a:lnTo>
                    <a:lnTo>
                      <a:pt x="767" y="1273"/>
                    </a:lnTo>
                    <a:lnTo>
                      <a:pt x="798" y="1364"/>
                    </a:lnTo>
                    <a:lnTo>
                      <a:pt x="835" y="1451"/>
                    </a:lnTo>
                    <a:lnTo>
                      <a:pt x="875" y="1534"/>
                    </a:lnTo>
                    <a:lnTo>
                      <a:pt x="918" y="1612"/>
                    </a:lnTo>
                    <a:lnTo>
                      <a:pt x="962" y="1682"/>
                    </a:lnTo>
                    <a:lnTo>
                      <a:pt x="1008" y="1746"/>
                    </a:lnTo>
                    <a:lnTo>
                      <a:pt x="1057" y="1803"/>
                    </a:lnTo>
                    <a:lnTo>
                      <a:pt x="1108" y="1855"/>
                    </a:lnTo>
                    <a:lnTo>
                      <a:pt x="1160" y="1900"/>
                    </a:lnTo>
                    <a:lnTo>
                      <a:pt x="1214" y="1938"/>
                    </a:lnTo>
                    <a:lnTo>
                      <a:pt x="1268" y="1970"/>
                    </a:lnTo>
                    <a:lnTo>
                      <a:pt x="1324" y="1994"/>
                    </a:lnTo>
                    <a:lnTo>
                      <a:pt x="1382" y="2012"/>
                    </a:lnTo>
                    <a:lnTo>
                      <a:pt x="1440" y="2023"/>
                    </a:lnTo>
                    <a:lnTo>
                      <a:pt x="1498" y="2026"/>
                    </a:lnTo>
                    <a:lnTo>
                      <a:pt x="1557" y="2023"/>
                    </a:lnTo>
                    <a:lnTo>
                      <a:pt x="1615" y="2012"/>
                    </a:lnTo>
                    <a:lnTo>
                      <a:pt x="1672" y="1994"/>
                    </a:lnTo>
                    <a:lnTo>
                      <a:pt x="1728" y="1970"/>
                    </a:lnTo>
                    <a:lnTo>
                      <a:pt x="1784" y="1938"/>
                    </a:lnTo>
                    <a:lnTo>
                      <a:pt x="1837" y="1900"/>
                    </a:lnTo>
                    <a:lnTo>
                      <a:pt x="1890" y="1855"/>
                    </a:lnTo>
                    <a:lnTo>
                      <a:pt x="1939" y="1803"/>
                    </a:lnTo>
                    <a:lnTo>
                      <a:pt x="1988" y="1746"/>
                    </a:lnTo>
                    <a:lnTo>
                      <a:pt x="2035" y="1682"/>
                    </a:lnTo>
                    <a:lnTo>
                      <a:pt x="2079" y="1612"/>
                    </a:lnTo>
                    <a:lnTo>
                      <a:pt x="2123" y="1534"/>
                    </a:lnTo>
                    <a:lnTo>
                      <a:pt x="2162" y="1451"/>
                    </a:lnTo>
                    <a:lnTo>
                      <a:pt x="2198" y="1364"/>
                    </a:lnTo>
                    <a:lnTo>
                      <a:pt x="2230" y="1273"/>
                    </a:lnTo>
                    <a:lnTo>
                      <a:pt x="2259" y="1178"/>
                    </a:lnTo>
                    <a:lnTo>
                      <a:pt x="2282" y="1082"/>
                    </a:lnTo>
                    <a:lnTo>
                      <a:pt x="2302" y="981"/>
                    </a:lnTo>
                    <a:lnTo>
                      <a:pt x="2317" y="879"/>
                    </a:lnTo>
                    <a:lnTo>
                      <a:pt x="2329" y="774"/>
                    </a:lnTo>
                    <a:lnTo>
                      <a:pt x="2335" y="667"/>
                    </a:lnTo>
                    <a:lnTo>
                      <a:pt x="2337" y="559"/>
                    </a:lnTo>
                    <a:lnTo>
                      <a:pt x="2337" y="172"/>
                    </a:lnTo>
                    <a:lnTo>
                      <a:pt x="2336" y="168"/>
                    </a:lnTo>
                    <a:lnTo>
                      <a:pt x="2334" y="164"/>
                    </a:lnTo>
                    <a:lnTo>
                      <a:pt x="2331" y="162"/>
                    </a:lnTo>
                    <a:lnTo>
                      <a:pt x="2328" y="162"/>
                    </a:lnTo>
                    <a:lnTo>
                      <a:pt x="669" y="162"/>
                    </a:lnTo>
                    <a:close/>
                    <a:moveTo>
                      <a:pt x="669" y="0"/>
                    </a:moveTo>
                    <a:lnTo>
                      <a:pt x="2328" y="0"/>
                    </a:lnTo>
                    <a:lnTo>
                      <a:pt x="2358" y="3"/>
                    </a:lnTo>
                    <a:lnTo>
                      <a:pt x="2387" y="11"/>
                    </a:lnTo>
                    <a:lnTo>
                      <a:pt x="2415" y="23"/>
                    </a:lnTo>
                    <a:lnTo>
                      <a:pt x="2438" y="40"/>
                    </a:lnTo>
                    <a:lnTo>
                      <a:pt x="2459" y="62"/>
                    </a:lnTo>
                    <a:lnTo>
                      <a:pt x="2476" y="85"/>
                    </a:lnTo>
                    <a:lnTo>
                      <a:pt x="2489" y="111"/>
                    </a:lnTo>
                    <a:lnTo>
                      <a:pt x="2496" y="141"/>
                    </a:lnTo>
                    <a:lnTo>
                      <a:pt x="2499" y="172"/>
                    </a:lnTo>
                    <a:lnTo>
                      <a:pt x="2499" y="248"/>
                    </a:lnTo>
                    <a:lnTo>
                      <a:pt x="2743" y="248"/>
                    </a:lnTo>
                    <a:lnTo>
                      <a:pt x="2780" y="251"/>
                    </a:lnTo>
                    <a:lnTo>
                      <a:pt x="2816" y="259"/>
                    </a:lnTo>
                    <a:lnTo>
                      <a:pt x="2850" y="272"/>
                    </a:lnTo>
                    <a:lnTo>
                      <a:pt x="2882" y="290"/>
                    </a:lnTo>
                    <a:lnTo>
                      <a:pt x="2911" y="311"/>
                    </a:lnTo>
                    <a:lnTo>
                      <a:pt x="2937" y="337"/>
                    </a:lnTo>
                    <a:lnTo>
                      <a:pt x="2959" y="367"/>
                    </a:lnTo>
                    <a:lnTo>
                      <a:pt x="2976" y="399"/>
                    </a:lnTo>
                    <a:lnTo>
                      <a:pt x="2987" y="433"/>
                    </a:lnTo>
                    <a:lnTo>
                      <a:pt x="2995" y="468"/>
                    </a:lnTo>
                    <a:lnTo>
                      <a:pt x="2997" y="504"/>
                    </a:lnTo>
                    <a:lnTo>
                      <a:pt x="2994" y="540"/>
                    </a:lnTo>
                    <a:lnTo>
                      <a:pt x="2977" y="624"/>
                    </a:lnTo>
                    <a:lnTo>
                      <a:pt x="2955" y="706"/>
                    </a:lnTo>
                    <a:lnTo>
                      <a:pt x="2928" y="787"/>
                    </a:lnTo>
                    <a:lnTo>
                      <a:pt x="2895" y="864"/>
                    </a:lnTo>
                    <a:lnTo>
                      <a:pt x="2858" y="941"/>
                    </a:lnTo>
                    <a:lnTo>
                      <a:pt x="2815" y="1014"/>
                    </a:lnTo>
                    <a:lnTo>
                      <a:pt x="2769" y="1084"/>
                    </a:lnTo>
                    <a:lnTo>
                      <a:pt x="2718" y="1152"/>
                    </a:lnTo>
                    <a:lnTo>
                      <a:pt x="2663" y="1215"/>
                    </a:lnTo>
                    <a:lnTo>
                      <a:pt x="2603" y="1276"/>
                    </a:lnTo>
                    <a:lnTo>
                      <a:pt x="2540" y="1332"/>
                    </a:lnTo>
                    <a:lnTo>
                      <a:pt x="2473" y="1384"/>
                    </a:lnTo>
                    <a:lnTo>
                      <a:pt x="2402" y="1432"/>
                    </a:lnTo>
                    <a:lnTo>
                      <a:pt x="2328" y="1475"/>
                    </a:lnTo>
                    <a:lnTo>
                      <a:pt x="2295" y="1552"/>
                    </a:lnTo>
                    <a:lnTo>
                      <a:pt x="2258" y="1625"/>
                    </a:lnTo>
                    <a:lnTo>
                      <a:pt x="2218" y="1695"/>
                    </a:lnTo>
                    <a:lnTo>
                      <a:pt x="2175" y="1765"/>
                    </a:lnTo>
                    <a:lnTo>
                      <a:pt x="2129" y="1828"/>
                    </a:lnTo>
                    <a:lnTo>
                      <a:pt x="2081" y="1888"/>
                    </a:lnTo>
                    <a:lnTo>
                      <a:pt x="2031" y="1942"/>
                    </a:lnTo>
                    <a:lnTo>
                      <a:pt x="1980" y="1992"/>
                    </a:lnTo>
                    <a:lnTo>
                      <a:pt x="1926" y="2035"/>
                    </a:lnTo>
                    <a:lnTo>
                      <a:pt x="1872" y="2073"/>
                    </a:lnTo>
                    <a:lnTo>
                      <a:pt x="1814" y="2106"/>
                    </a:lnTo>
                    <a:lnTo>
                      <a:pt x="1757" y="2134"/>
                    </a:lnTo>
                    <a:lnTo>
                      <a:pt x="1755" y="2180"/>
                    </a:lnTo>
                    <a:lnTo>
                      <a:pt x="1759" y="2225"/>
                    </a:lnTo>
                    <a:lnTo>
                      <a:pt x="1768" y="2269"/>
                    </a:lnTo>
                    <a:lnTo>
                      <a:pt x="1781" y="2310"/>
                    </a:lnTo>
                    <a:lnTo>
                      <a:pt x="1801" y="2350"/>
                    </a:lnTo>
                    <a:lnTo>
                      <a:pt x="1824" y="2387"/>
                    </a:lnTo>
                    <a:lnTo>
                      <a:pt x="1851" y="2421"/>
                    </a:lnTo>
                    <a:lnTo>
                      <a:pt x="1882" y="2452"/>
                    </a:lnTo>
                    <a:lnTo>
                      <a:pt x="1917" y="2480"/>
                    </a:lnTo>
                    <a:lnTo>
                      <a:pt x="1956" y="2502"/>
                    </a:lnTo>
                    <a:lnTo>
                      <a:pt x="1998" y="2520"/>
                    </a:lnTo>
                    <a:lnTo>
                      <a:pt x="2042" y="2534"/>
                    </a:lnTo>
                    <a:lnTo>
                      <a:pt x="2043" y="2534"/>
                    </a:lnTo>
                    <a:lnTo>
                      <a:pt x="2064" y="2541"/>
                    </a:lnTo>
                    <a:lnTo>
                      <a:pt x="2081" y="2554"/>
                    </a:lnTo>
                    <a:lnTo>
                      <a:pt x="2094" y="2571"/>
                    </a:lnTo>
                    <a:lnTo>
                      <a:pt x="2103" y="2590"/>
                    </a:lnTo>
                    <a:lnTo>
                      <a:pt x="2106" y="2612"/>
                    </a:lnTo>
                    <a:lnTo>
                      <a:pt x="2106" y="2985"/>
                    </a:lnTo>
                    <a:lnTo>
                      <a:pt x="2257" y="2985"/>
                    </a:lnTo>
                    <a:lnTo>
                      <a:pt x="2296" y="2988"/>
                    </a:lnTo>
                    <a:lnTo>
                      <a:pt x="2333" y="2996"/>
                    </a:lnTo>
                    <a:lnTo>
                      <a:pt x="2368" y="3011"/>
                    </a:lnTo>
                    <a:lnTo>
                      <a:pt x="2400" y="3031"/>
                    </a:lnTo>
                    <a:lnTo>
                      <a:pt x="2428" y="3056"/>
                    </a:lnTo>
                    <a:lnTo>
                      <a:pt x="2453" y="3084"/>
                    </a:lnTo>
                    <a:lnTo>
                      <a:pt x="2472" y="3116"/>
                    </a:lnTo>
                    <a:lnTo>
                      <a:pt x="2487" y="3150"/>
                    </a:lnTo>
                    <a:lnTo>
                      <a:pt x="2496" y="3188"/>
                    </a:lnTo>
                    <a:lnTo>
                      <a:pt x="2499" y="3227"/>
                    </a:lnTo>
                    <a:lnTo>
                      <a:pt x="2499" y="3419"/>
                    </a:lnTo>
                    <a:lnTo>
                      <a:pt x="2496" y="3441"/>
                    </a:lnTo>
                    <a:lnTo>
                      <a:pt x="2488" y="3460"/>
                    </a:lnTo>
                    <a:lnTo>
                      <a:pt x="2475" y="3477"/>
                    </a:lnTo>
                    <a:lnTo>
                      <a:pt x="2459" y="3489"/>
                    </a:lnTo>
                    <a:lnTo>
                      <a:pt x="2440" y="3497"/>
                    </a:lnTo>
                    <a:lnTo>
                      <a:pt x="2418" y="3500"/>
                    </a:lnTo>
                    <a:lnTo>
                      <a:pt x="586" y="3500"/>
                    </a:lnTo>
                    <a:lnTo>
                      <a:pt x="565" y="3497"/>
                    </a:lnTo>
                    <a:lnTo>
                      <a:pt x="546" y="3489"/>
                    </a:lnTo>
                    <a:lnTo>
                      <a:pt x="529" y="3477"/>
                    </a:lnTo>
                    <a:lnTo>
                      <a:pt x="516" y="3460"/>
                    </a:lnTo>
                    <a:lnTo>
                      <a:pt x="509" y="3441"/>
                    </a:lnTo>
                    <a:lnTo>
                      <a:pt x="506" y="3419"/>
                    </a:lnTo>
                    <a:lnTo>
                      <a:pt x="506" y="3227"/>
                    </a:lnTo>
                    <a:lnTo>
                      <a:pt x="509" y="3188"/>
                    </a:lnTo>
                    <a:lnTo>
                      <a:pt x="518" y="3150"/>
                    </a:lnTo>
                    <a:lnTo>
                      <a:pt x="532" y="3116"/>
                    </a:lnTo>
                    <a:lnTo>
                      <a:pt x="552" y="3084"/>
                    </a:lnTo>
                    <a:lnTo>
                      <a:pt x="577" y="3056"/>
                    </a:lnTo>
                    <a:lnTo>
                      <a:pt x="605" y="3031"/>
                    </a:lnTo>
                    <a:lnTo>
                      <a:pt x="637" y="3011"/>
                    </a:lnTo>
                    <a:lnTo>
                      <a:pt x="672" y="2996"/>
                    </a:lnTo>
                    <a:lnTo>
                      <a:pt x="709" y="2988"/>
                    </a:lnTo>
                    <a:lnTo>
                      <a:pt x="749" y="2985"/>
                    </a:lnTo>
                    <a:lnTo>
                      <a:pt x="899" y="2985"/>
                    </a:lnTo>
                    <a:lnTo>
                      <a:pt x="899" y="2612"/>
                    </a:lnTo>
                    <a:lnTo>
                      <a:pt x="902" y="2590"/>
                    </a:lnTo>
                    <a:lnTo>
                      <a:pt x="911" y="2571"/>
                    </a:lnTo>
                    <a:lnTo>
                      <a:pt x="924" y="2554"/>
                    </a:lnTo>
                    <a:lnTo>
                      <a:pt x="941" y="2541"/>
                    </a:lnTo>
                    <a:lnTo>
                      <a:pt x="961" y="2534"/>
                    </a:lnTo>
                    <a:lnTo>
                      <a:pt x="962" y="2534"/>
                    </a:lnTo>
                    <a:lnTo>
                      <a:pt x="1006" y="2521"/>
                    </a:lnTo>
                    <a:lnTo>
                      <a:pt x="1048" y="2503"/>
                    </a:lnTo>
                    <a:lnTo>
                      <a:pt x="1086" y="2480"/>
                    </a:lnTo>
                    <a:lnTo>
                      <a:pt x="1121" y="2453"/>
                    </a:lnTo>
                    <a:lnTo>
                      <a:pt x="1153" y="2422"/>
                    </a:lnTo>
                    <a:lnTo>
                      <a:pt x="1180" y="2388"/>
                    </a:lnTo>
                    <a:lnTo>
                      <a:pt x="1204" y="2351"/>
                    </a:lnTo>
                    <a:lnTo>
                      <a:pt x="1223" y="2312"/>
                    </a:lnTo>
                    <a:lnTo>
                      <a:pt x="1236" y="2271"/>
                    </a:lnTo>
                    <a:lnTo>
                      <a:pt x="1245" y="2227"/>
                    </a:lnTo>
                    <a:lnTo>
                      <a:pt x="1249" y="2183"/>
                    </a:lnTo>
                    <a:lnTo>
                      <a:pt x="1248" y="2138"/>
                    </a:lnTo>
                    <a:lnTo>
                      <a:pt x="1189" y="2111"/>
                    </a:lnTo>
                    <a:lnTo>
                      <a:pt x="1131" y="2078"/>
                    </a:lnTo>
                    <a:lnTo>
                      <a:pt x="1076" y="2040"/>
                    </a:lnTo>
                    <a:lnTo>
                      <a:pt x="1021" y="1995"/>
                    </a:lnTo>
                    <a:lnTo>
                      <a:pt x="969" y="1945"/>
                    </a:lnTo>
                    <a:lnTo>
                      <a:pt x="918" y="1891"/>
                    </a:lnTo>
                    <a:lnTo>
                      <a:pt x="870" y="1831"/>
                    </a:lnTo>
                    <a:lnTo>
                      <a:pt x="823" y="1766"/>
                    </a:lnTo>
                    <a:lnTo>
                      <a:pt x="778" y="1695"/>
                    </a:lnTo>
                    <a:lnTo>
                      <a:pt x="739" y="1625"/>
                    </a:lnTo>
                    <a:lnTo>
                      <a:pt x="703" y="1552"/>
                    </a:lnTo>
                    <a:lnTo>
                      <a:pt x="669" y="1475"/>
                    </a:lnTo>
                    <a:lnTo>
                      <a:pt x="595" y="1432"/>
                    </a:lnTo>
                    <a:lnTo>
                      <a:pt x="525" y="1384"/>
                    </a:lnTo>
                    <a:lnTo>
                      <a:pt x="457" y="1332"/>
                    </a:lnTo>
                    <a:lnTo>
                      <a:pt x="394" y="1276"/>
                    </a:lnTo>
                    <a:lnTo>
                      <a:pt x="335" y="1215"/>
                    </a:lnTo>
                    <a:lnTo>
                      <a:pt x="279" y="1152"/>
                    </a:lnTo>
                    <a:lnTo>
                      <a:pt x="228" y="1084"/>
                    </a:lnTo>
                    <a:lnTo>
                      <a:pt x="181" y="1014"/>
                    </a:lnTo>
                    <a:lnTo>
                      <a:pt x="139" y="941"/>
                    </a:lnTo>
                    <a:lnTo>
                      <a:pt x="102" y="864"/>
                    </a:lnTo>
                    <a:lnTo>
                      <a:pt x="69" y="787"/>
                    </a:lnTo>
                    <a:lnTo>
                      <a:pt x="42" y="706"/>
                    </a:lnTo>
                    <a:lnTo>
                      <a:pt x="20" y="624"/>
                    </a:lnTo>
                    <a:lnTo>
                      <a:pt x="3" y="540"/>
                    </a:lnTo>
                    <a:lnTo>
                      <a:pt x="0" y="504"/>
                    </a:lnTo>
                    <a:lnTo>
                      <a:pt x="2" y="468"/>
                    </a:lnTo>
                    <a:lnTo>
                      <a:pt x="9" y="433"/>
                    </a:lnTo>
                    <a:lnTo>
                      <a:pt x="21" y="399"/>
                    </a:lnTo>
                    <a:lnTo>
                      <a:pt x="38" y="367"/>
                    </a:lnTo>
                    <a:lnTo>
                      <a:pt x="60" y="337"/>
                    </a:lnTo>
                    <a:lnTo>
                      <a:pt x="86" y="311"/>
                    </a:lnTo>
                    <a:lnTo>
                      <a:pt x="116" y="290"/>
                    </a:lnTo>
                    <a:lnTo>
                      <a:pt x="147" y="272"/>
                    </a:lnTo>
                    <a:lnTo>
                      <a:pt x="181" y="259"/>
                    </a:lnTo>
                    <a:lnTo>
                      <a:pt x="216" y="251"/>
                    </a:lnTo>
                    <a:lnTo>
                      <a:pt x="253" y="248"/>
                    </a:lnTo>
                    <a:lnTo>
                      <a:pt x="498" y="248"/>
                    </a:lnTo>
                    <a:lnTo>
                      <a:pt x="498" y="172"/>
                    </a:lnTo>
                    <a:lnTo>
                      <a:pt x="500" y="141"/>
                    </a:lnTo>
                    <a:lnTo>
                      <a:pt x="509" y="111"/>
                    </a:lnTo>
                    <a:lnTo>
                      <a:pt x="522" y="85"/>
                    </a:lnTo>
                    <a:lnTo>
                      <a:pt x="539" y="62"/>
                    </a:lnTo>
                    <a:lnTo>
                      <a:pt x="559" y="40"/>
                    </a:lnTo>
                    <a:lnTo>
                      <a:pt x="583" y="23"/>
                    </a:lnTo>
                    <a:lnTo>
                      <a:pt x="610" y="11"/>
                    </a:lnTo>
                    <a:lnTo>
                      <a:pt x="638" y="3"/>
                    </a:lnTo>
                    <a:lnTo>
                      <a:pt x="66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rgbClr val="64B4CD"/>
                  </a:solidFill>
                  <a:latin typeface="Fira Sans" panose="020B0503050000020004" pitchFamily="34" charset="0"/>
                  <a:ea typeface="Fira Sans" panose="020B0503050000020004" pitchFamily="34" charset="0"/>
                </a:endParaRPr>
              </a:p>
            </p:txBody>
          </p:sp>
          <p:sp>
            <p:nvSpPr>
              <p:cNvPr id="29" name="Freeform 15">
                <a:extLst>
                  <a:ext uri="{FF2B5EF4-FFF2-40B4-BE49-F238E27FC236}">
                    <a16:creationId xmlns:a16="http://schemas.microsoft.com/office/drawing/2014/main" id="{6B8531DF-3BC0-AB8D-3CE6-F989BAF445AE}"/>
                  </a:ext>
                </a:extLst>
              </p:cNvPr>
              <p:cNvSpPr>
                <a:spLocks noEditPoints="1"/>
              </p:cNvSpPr>
              <p:nvPr/>
            </p:nvSpPr>
            <p:spPr bwMode="auto">
              <a:xfrm>
                <a:off x="10221913" y="1990726"/>
                <a:ext cx="157163" cy="152400"/>
              </a:xfrm>
              <a:custGeom>
                <a:avLst/>
                <a:gdLst>
                  <a:gd name="T0" fmla="*/ 440 w 991"/>
                  <a:gd name="T1" fmla="*/ 377 h 951"/>
                  <a:gd name="T2" fmla="*/ 415 w 991"/>
                  <a:gd name="T3" fmla="*/ 406 h 951"/>
                  <a:gd name="T4" fmla="*/ 379 w 991"/>
                  <a:gd name="T5" fmla="*/ 421 h 951"/>
                  <a:gd name="T6" fmla="*/ 345 w 991"/>
                  <a:gd name="T7" fmla="*/ 527 h 951"/>
                  <a:gd name="T8" fmla="*/ 365 w 991"/>
                  <a:gd name="T9" fmla="*/ 560 h 951"/>
                  <a:gd name="T10" fmla="*/ 368 w 991"/>
                  <a:gd name="T11" fmla="*/ 598 h 951"/>
                  <a:gd name="T12" fmla="*/ 458 w 991"/>
                  <a:gd name="T13" fmla="*/ 664 h 951"/>
                  <a:gd name="T14" fmla="*/ 495 w 991"/>
                  <a:gd name="T15" fmla="*/ 654 h 951"/>
                  <a:gd name="T16" fmla="*/ 534 w 991"/>
                  <a:gd name="T17" fmla="*/ 664 h 951"/>
                  <a:gd name="T18" fmla="*/ 623 w 991"/>
                  <a:gd name="T19" fmla="*/ 598 h 951"/>
                  <a:gd name="T20" fmla="*/ 626 w 991"/>
                  <a:gd name="T21" fmla="*/ 560 h 951"/>
                  <a:gd name="T22" fmla="*/ 646 w 991"/>
                  <a:gd name="T23" fmla="*/ 527 h 951"/>
                  <a:gd name="T24" fmla="*/ 612 w 991"/>
                  <a:gd name="T25" fmla="*/ 421 h 951"/>
                  <a:gd name="T26" fmla="*/ 576 w 991"/>
                  <a:gd name="T27" fmla="*/ 406 h 951"/>
                  <a:gd name="T28" fmla="*/ 552 w 991"/>
                  <a:gd name="T29" fmla="*/ 377 h 951"/>
                  <a:gd name="T30" fmla="*/ 495 w 991"/>
                  <a:gd name="T31" fmla="*/ 0 h 951"/>
                  <a:gd name="T32" fmla="*/ 530 w 991"/>
                  <a:gd name="T33" fmla="*/ 9 h 951"/>
                  <a:gd name="T34" fmla="*/ 558 w 991"/>
                  <a:gd name="T35" fmla="*/ 30 h 951"/>
                  <a:gd name="T36" fmla="*/ 678 w 991"/>
                  <a:gd name="T37" fmla="*/ 267 h 951"/>
                  <a:gd name="T38" fmla="*/ 940 w 991"/>
                  <a:gd name="T39" fmla="*/ 308 h 951"/>
                  <a:gd name="T40" fmla="*/ 969 w 991"/>
                  <a:gd name="T41" fmla="*/ 327 h 951"/>
                  <a:gd name="T42" fmla="*/ 987 w 991"/>
                  <a:gd name="T43" fmla="*/ 358 h 951"/>
                  <a:gd name="T44" fmla="*/ 991 w 991"/>
                  <a:gd name="T45" fmla="*/ 394 h 951"/>
                  <a:gd name="T46" fmla="*/ 978 w 991"/>
                  <a:gd name="T47" fmla="*/ 426 h 951"/>
                  <a:gd name="T48" fmla="*/ 790 w 991"/>
                  <a:gd name="T49" fmla="*/ 613 h 951"/>
                  <a:gd name="T50" fmla="*/ 833 w 991"/>
                  <a:gd name="T51" fmla="*/ 875 h 951"/>
                  <a:gd name="T52" fmla="*/ 823 w 991"/>
                  <a:gd name="T53" fmla="*/ 909 h 951"/>
                  <a:gd name="T54" fmla="*/ 800 w 991"/>
                  <a:gd name="T55" fmla="*/ 936 h 951"/>
                  <a:gd name="T56" fmla="*/ 769 w 991"/>
                  <a:gd name="T57" fmla="*/ 949 h 951"/>
                  <a:gd name="T58" fmla="*/ 733 w 991"/>
                  <a:gd name="T59" fmla="*/ 949 h 951"/>
                  <a:gd name="T60" fmla="*/ 495 w 991"/>
                  <a:gd name="T61" fmla="*/ 827 h 951"/>
                  <a:gd name="T62" fmla="*/ 260 w 991"/>
                  <a:gd name="T63" fmla="*/ 948 h 951"/>
                  <a:gd name="T64" fmla="*/ 225 w 991"/>
                  <a:gd name="T65" fmla="*/ 950 h 951"/>
                  <a:gd name="T66" fmla="*/ 192 w 991"/>
                  <a:gd name="T67" fmla="*/ 936 h 951"/>
                  <a:gd name="T68" fmla="*/ 168 w 991"/>
                  <a:gd name="T69" fmla="*/ 909 h 951"/>
                  <a:gd name="T70" fmla="*/ 158 w 991"/>
                  <a:gd name="T71" fmla="*/ 875 h 951"/>
                  <a:gd name="T72" fmla="*/ 202 w 991"/>
                  <a:gd name="T73" fmla="*/ 613 h 951"/>
                  <a:gd name="T74" fmla="*/ 13 w 991"/>
                  <a:gd name="T75" fmla="*/ 426 h 951"/>
                  <a:gd name="T76" fmla="*/ 0 w 991"/>
                  <a:gd name="T77" fmla="*/ 394 h 951"/>
                  <a:gd name="T78" fmla="*/ 3 w 991"/>
                  <a:gd name="T79" fmla="*/ 358 h 951"/>
                  <a:gd name="T80" fmla="*/ 22 w 991"/>
                  <a:gd name="T81" fmla="*/ 327 h 951"/>
                  <a:gd name="T82" fmla="*/ 52 w 991"/>
                  <a:gd name="T83" fmla="*/ 308 h 951"/>
                  <a:gd name="T84" fmla="*/ 314 w 991"/>
                  <a:gd name="T85" fmla="*/ 267 h 951"/>
                  <a:gd name="T86" fmla="*/ 433 w 991"/>
                  <a:gd name="T87" fmla="*/ 30 h 951"/>
                  <a:gd name="T88" fmla="*/ 460 w 991"/>
                  <a:gd name="T89" fmla="*/ 9 h 951"/>
                  <a:gd name="T90" fmla="*/ 495 w 991"/>
                  <a:gd name="T91" fmla="*/ 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1" h="951">
                    <a:moveTo>
                      <a:pt x="495" y="264"/>
                    </a:moveTo>
                    <a:lnTo>
                      <a:pt x="440" y="377"/>
                    </a:lnTo>
                    <a:lnTo>
                      <a:pt x="430" y="394"/>
                    </a:lnTo>
                    <a:lnTo>
                      <a:pt x="415" y="406"/>
                    </a:lnTo>
                    <a:lnTo>
                      <a:pt x="398" y="416"/>
                    </a:lnTo>
                    <a:lnTo>
                      <a:pt x="379" y="421"/>
                    </a:lnTo>
                    <a:lnTo>
                      <a:pt x="255" y="439"/>
                    </a:lnTo>
                    <a:lnTo>
                      <a:pt x="345" y="527"/>
                    </a:lnTo>
                    <a:lnTo>
                      <a:pt x="357" y="542"/>
                    </a:lnTo>
                    <a:lnTo>
                      <a:pt x="365" y="560"/>
                    </a:lnTo>
                    <a:lnTo>
                      <a:pt x="369" y="579"/>
                    </a:lnTo>
                    <a:lnTo>
                      <a:pt x="368" y="598"/>
                    </a:lnTo>
                    <a:lnTo>
                      <a:pt x="347" y="722"/>
                    </a:lnTo>
                    <a:lnTo>
                      <a:pt x="458" y="664"/>
                    </a:lnTo>
                    <a:lnTo>
                      <a:pt x="476" y="657"/>
                    </a:lnTo>
                    <a:lnTo>
                      <a:pt x="495" y="654"/>
                    </a:lnTo>
                    <a:lnTo>
                      <a:pt x="514" y="657"/>
                    </a:lnTo>
                    <a:lnTo>
                      <a:pt x="534" y="664"/>
                    </a:lnTo>
                    <a:lnTo>
                      <a:pt x="644" y="722"/>
                    </a:lnTo>
                    <a:lnTo>
                      <a:pt x="623" y="598"/>
                    </a:lnTo>
                    <a:lnTo>
                      <a:pt x="623" y="579"/>
                    </a:lnTo>
                    <a:lnTo>
                      <a:pt x="626" y="560"/>
                    </a:lnTo>
                    <a:lnTo>
                      <a:pt x="634" y="542"/>
                    </a:lnTo>
                    <a:lnTo>
                      <a:pt x="646" y="527"/>
                    </a:lnTo>
                    <a:lnTo>
                      <a:pt x="736" y="439"/>
                    </a:lnTo>
                    <a:lnTo>
                      <a:pt x="612" y="421"/>
                    </a:lnTo>
                    <a:lnTo>
                      <a:pt x="593" y="416"/>
                    </a:lnTo>
                    <a:lnTo>
                      <a:pt x="576" y="406"/>
                    </a:lnTo>
                    <a:lnTo>
                      <a:pt x="562" y="394"/>
                    </a:lnTo>
                    <a:lnTo>
                      <a:pt x="552" y="377"/>
                    </a:lnTo>
                    <a:lnTo>
                      <a:pt x="495" y="264"/>
                    </a:lnTo>
                    <a:close/>
                    <a:moveTo>
                      <a:pt x="495" y="0"/>
                    </a:moveTo>
                    <a:lnTo>
                      <a:pt x="513" y="2"/>
                    </a:lnTo>
                    <a:lnTo>
                      <a:pt x="530" y="9"/>
                    </a:lnTo>
                    <a:lnTo>
                      <a:pt x="545" y="18"/>
                    </a:lnTo>
                    <a:lnTo>
                      <a:pt x="558" y="30"/>
                    </a:lnTo>
                    <a:lnTo>
                      <a:pt x="569" y="46"/>
                    </a:lnTo>
                    <a:lnTo>
                      <a:pt x="678" y="267"/>
                    </a:lnTo>
                    <a:lnTo>
                      <a:pt x="922" y="302"/>
                    </a:lnTo>
                    <a:lnTo>
                      <a:pt x="940" y="308"/>
                    </a:lnTo>
                    <a:lnTo>
                      <a:pt x="956" y="315"/>
                    </a:lnTo>
                    <a:lnTo>
                      <a:pt x="969" y="327"/>
                    </a:lnTo>
                    <a:lnTo>
                      <a:pt x="980" y="342"/>
                    </a:lnTo>
                    <a:lnTo>
                      <a:pt x="987" y="358"/>
                    </a:lnTo>
                    <a:lnTo>
                      <a:pt x="991" y="376"/>
                    </a:lnTo>
                    <a:lnTo>
                      <a:pt x="991" y="394"/>
                    </a:lnTo>
                    <a:lnTo>
                      <a:pt x="986" y="411"/>
                    </a:lnTo>
                    <a:lnTo>
                      <a:pt x="978" y="426"/>
                    </a:lnTo>
                    <a:lnTo>
                      <a:pt x="967" y="440"/>
                    </a:lnTo>
                    <a:lnTo>
                      <a:pt x="790" y="613"/>
                    </a:lnTo>
                    <a:lnTo>
                      <a:pt x="832" y="857"/>
                    </a:lnTo>
                    <a:lnTo>
                      <a:pt x="833" y="875"/>
                    </a:lnTo>
                    <a:lnTo>
                      <a:pt x="829" y="892"/>
                    </a:lnTo>
                    <a:lnTo>
                      <a:pt x="823" y="909"/>
                    </a:lnTo>
                    <a:lnTo>
                      <a:pt x="812" y="924"/>
                    </a:lnTo>
                    <a:lnTo>
                      <a:pt x="800" y="936"/>
                    </a:lnTo>
                    <a:lnTo>
                      <a:pt x="785" y="944"/>
                    </a:lnTo>
                    <a:lnTo>
                      <a:pt x="769" y="949"/>
                    </a:lnTo>
                    <a:lnTo>
                      <a:pt x="752" y="951"/>
                    </a:lnTo>
                    <a:lnTo>
                      <a:pt x="733" y="949"/>
                    </a:lnTo>
                    <a:lnTo>
                      <a:pt x="714" y="942"/>
                    </a:lnTo>
                    <a:lnTo>
                      <a:pt x="495" y="827"/>
                    </a:lnTo>
                    <a:lnTo>
                      <a:pt x="277" y="942"/>
                    </a:lnTo>
                    <a:lnTo>
                      <a:pt x="260" y="948"/>
                    </a:lnTo>
                    <a:lnTo>
                      <a:pt x="242" y="951"/>
                    </a:lnTo>
                    <a:lnTo>
                      <a:pt x="225" y="950"/>
                    </a:lnTo>
                    <a:lnTo>
                      <a:pt x="208" y="945"/>
                    </a:lnTo>
                    <a:lnTo>
                      <a:pt x="192" y="936"/>
                    </a:lnTo>
                    <a:lnTo>
                      <a:pt x="178" y="924"/>
                    </a:lnTo>
                    <a:lnTo>
                      <a:pt x="168" y="909"/>
                    </a:lnTo>
                    <a:lnTo>
                      <a:pt x="161" y="892"/>
                    </a:lnTo>
                    <a:lnTo>
                      <a:pt x="158" y="875"/>
                    </a:lnTo>
                    <a:lnTo>
                      <a:pt x="159" y="857"/>
                    </a:lnTo>
                    <a:lnTo>
                      <a:pt x="202" y="613"/>
                    </a:lnTo>
                    <a:lnTo>
                      <a:pt x="25" y="440"/>
                    </a:lnTo>
                    <a:lnTo>
                      <a:pt x="13" y="426"/>
                    </a:lnTo>
                    <a:lnTo>
                      <a:pt x="4" y="411"/>
                    </a:lnTo>
                    <a:lnTo>
                      <a:pt x="0" y="394"/>
                    </a:lnTo>
                    <a:lnTo>
                      <a:pt x="0" y="376"/>
                    </a:lnTo>
                    <a:lnTo>
                      <a:pt x="3" y="358"/>
                    </a:lnTo>
                    <a:lnTo>
                      <a:pt x="12" y="342"/>
                    </a:lnTo>
                    <a:lnTo>
                      <a:pt x="22" y="327"/>
                    </a:lnTo>
                    <a:lnTo>
                      <a:pt x="36" y="315"/>
                    </a:lnTo>
                    <a:lnTo>
                      <a:pt x="52" y="308"/>
                    </a:lnTo>
                    <a:lnTo>
                      <a:pt x="69" y="302"/>
                    </a:lnTo>
                    <a:lnTo>
                      <a:pt x="314" y="267"/>
                    </a:lnTo>
                    <a:lnTo>
                      <a:pt x="423" y="46"/>
                    </a:lnTo>
                    <a:lnTo>
                      <a:pt x="433" y="30"/>
                    </a:lnTo>
                    <a:lnTo>
                      <a:pt x="446" y="18"/>
                    </a:lnTo>
                    <a:lnTo>
                      <a:pt x="460" y="9"/>
                    </a:lnTo>
                    <a:lnTo>
                      <a:pt x="477" y="2"/>
                    </a:lnTo>
                    <a:lnTo>
                      <a:pt x="49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rgbClr val="64B4CD"/>
                  </a:solidFill>
                  <a:latin typeface="Fira Sans" panose="020B0503050000020004" pitchFamily="34" charset="0"/>
                  <a:ea typeface="Fira Sans" panose="020B0503050000020004" pitchFamily="34" charset="0"/>
                </a:endParaRPr>
              </a:p>
            </p:txBody>
          </p:sp>
        </p:grpSp>
      </p:grpSp>
      <p:sp>
        <p:nvSpPr>
          <p:cNvPr id="52" name="Pavadinimas 1">
            <a:extLst>
              <a:ext uri="{FF2B5EF4-FFF2-40B4-BE49-F238E27FC236}">
                <a16:creationId xmlns:a16="http://schemas.microsoft.com/office/drawing/2014/main" id="{9E18EE6A-6446-1203-4E27-2D8AB45E1910}"/>
              </a:ext>
            </a:extLst>
          </p:cNvPr>
          <p:cNvSpPr>
            <a:spLocks noGrp="1"/>
          </p:cNvSpPr>
          <p:nvPr>
            <p:ph type="title"/>
          </p:nvPr>
        </p:nvSpPr>
        <p:spPr>
          <a:xfrm>
            <a:off x="489536" y="204575"/>
            <a:ext cx="10515600" cy="451945"/>
          </a:xfrm>
        </p:spPr>
        <p:txBody>
          <a:bodyPr/>
          <a:lstStyle/>
          <a:p>
            <a:r>
              <a:rPr lang="lt-LT" dirty="0"/>
              <a:t>Lapkritis 2025 | Lietuvos nacionalinio radijo ir televizijos veikla</a:t>
            </a:r>
          </a:p>
        </p:txBody>
      </p:sp>
    </p:spTree>
    <p:extLst>
      <p:ext uri="{BB962C8B-B14F-4D97-AF65-F5344CB8AC3E}">
        <p14:creationId xmlns:p14="http://schemas.microsoft.com/office/powerpoint/2010/main" val="3955590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2B0A8-0981-8ACB-3786-ABF6909D494E}"/>
            </a:ext>
          </a:extLst>
        </p:cNvPr>
        <p:cNvGrpSpPr/>
        <p:nvPr/>
      </p:nvGrpSpPr>
      <p:grpSpPr>
        <a:xfrm>
          <a:off x="0" y="0"/>
          <a:ext cx="0" cy="0"/>
          <a:chOff x="0" y="0"/>
          <a:chExt cx="0" cy="0"/>
        </a:xfrm>
      </p:grpSpPr>
      <p:sp>
        <p:nvSpPr>
          <p:cNvPr id="21" name="Oval 64">
            <a:extLst>
              <a:ext uri="{FF2B5EF4-FFF2-40B4-BE49-F238E27FC236}">
                <a16:creationId xmlns:a16="http://schemas.microsoft.com/office/drawing/2014/main" id="{1E27C3D6-3166-5AD4-D470-EF1CC017B65D}"/>
              </a:ext>
            </a:extLst>
          </p:cNvPr>
          <p:cNvSpPr>
            <a:spLocks noChangeArrowheads="1"/>
          </p:cNvSpPr>
          <p:nvPr/>
        </p:nvSpPr>
        <p:spPr bwMode="auto">
          <a:xfrm>
            <a:off x="5339269" y="2247362"/>
            <a:ext cx="967405" cy="969284"/>
          </a:xfrm>
          <a:prstGeom prst="ellipse">
            <a:avLst/>
          </a:prstGeom>
          <a:solidFill>
            <a:srgbClr val="8C6E87"/>
          </a:solidFill>
          <a:ln w="57150">
            <a:solidFill>
              <a:srgbClr val="8C6E87"/>
            </a:solidFill>
          </a:ln>
        </p:spPr>
        <p:txBody>
          <a:bodyPr vert="horz" wrap="square" lIns="121920" tIns="60960" rIns="121920" bIns="60960" numCol="1" anchor="t" anchorCtr="0" compatLnSpc="1">
            <a:prstTxWarp prst="textNoShape">
              <a:avLst/>
            </a:prstTxWarp>
          </a:bodyPr>
          <a:lstStyle/>
          <a:p>
            <a:endParaRPr lang="en-US" sz="2400" dirty="0">
              <a:latin typeface="Fira Sans" panose="020B0503050000020004" pitchFamily="34" charset="0"/>
              <a:ea typeface="Fira Sans" panose="020B0503050000020004" pitchFamily="34" charset="0"/>
            </a:endParaRPr>
          </a:p>
        </p:txBody>
      </p:sp>
      <p:sp>
        <p:nvSpPr>
          <p:cNvPr id="3" name="Slide Number Placeholder 2">
            <a:extLst>
              <a:ext uri="{FF2B5EF4-FFF2-40B4-BE49-F238E27FC236}">
                <a16:creationId xmlns:a16="http://schemas.microsoft.com/office/drawing/2014/main" id="{00FAD984-76DF-B944-D4CF-1307899B04A9}"/>
              </a:ext>
            </a:extLst>
          </p:cNvPr>
          <p:cNvSpPr>
            <a:spLocks noGrp="1"/>
          </p:cNvSpPr>
          <p:nvPr>
            <p:ph type="sldNum" sz="quarter" idx="12"/>
          </p:nvPr>
        </p:nvSpPr>
        <p:spPr/>
        <p:txBody>
          <a:bodyPr/>
          <a:lstStyle/>
          <a:p>
            <a:fld id="{433D822E-14E5-4FC8-890B-4527FF1CA33F}" type="slidenum">
              <a:rPr lang="lt-LT" smtClean="0"/>
              <a:t>4</a:t>
            </a:fld>
            <a:endParaRPr lang="lt-LT" dirty="0"/>
          </a:p>
        </p:txBody>
      </p:sp>
      <p:grpSp>
        <p:nvGrpSpPr>
          <p:cNvPr id="5" name="Group 16">
            <a:extLst>
              <a:ext uri="{FF2B5EF4-FFF2-40B4-BE49-F238E27FC236}">
                <a16:creationId xmlns:a16="http://schemas.microsoft.com/office/drawing/2014/main" id="{5450BD34-1A32-5E3F-13B1-00C4E00C40F3}"/>
              </a:ext>
            </a:extLst>
          </p:cNvPr>
          <p:cNvGrpSpPr/>
          <p:nvPr/>
        </p:nvGrpSpPr>
        <p:grpSpPr>
          <a:xfrm>
            <a:off x="1007513" y="2225503"/>
            <a:ext cx="967404" cy="969283"/>
            <a:chOff x="2731601" y="2532554"/>
            <a:chExt cx="951632" cy="953482"/>
          </a:xfrm>
        </p:grpSpPr>
        <p:sp>
          <p:nvSpPr>
            <p:cNvPr id="27" name="Oval 11">
              <a:extLst>
                <a:ext uri="{FF2B5EF4-FFF2-40B4-BE49-F238E27FC236}">
                  <a16:creationId xmlns:a16="http://schemas.microsoft.com/office/drawing/2014/main" id="{6AD1A967-6AEE-856C-6B12-96D2B289D578}"/>
                </a:ext>
              </a:extLst>
            </p:cNvPr>
            <p:cNvSpPr>
              <a:spLocks noChangeArrowheads="1"/>
            </p:cNvSpPr>
            <p:nvPr/>
          </p:nvSpPr>
          <p:spPr bwMode="auto">
            <a:xfrm>
              <a:off x="2731601" y="2532554"/>
              <a:ext cx="951632" cy="953482"/>
            </a:xfrm>
            <a:prstGeom prst="ellipse">
              <a:avLst/>
            </a:prstGeom>
            <a:solidFill>
              <a:srgbClr val="192850"/>
            </a:solidFill>
            <a:ln w="57150">
              <a:solidFill>
                <a:srgbClr val="192850"/>
              </a:solidFill>
            </a:ln>
          </p:spPr>
          <p:txBody>
            <a:bodyPr vert="horz" wrap="square" lIns="121920" tIns="60960" rIns="121920" bIns="60960" numCol="1" anchor="t" anchorCtr="0" compatLnSpc="1">
              <a:prstTxWarp prst="textNoShape">
                <a:avLst/>
              </a:prstTxWarp>
            </a:bodyPr>
            <a:lstStyle/>
            <a:p>
              <a:endParaRPr lang="en-US" sz="2400" dirty="0">
                <a:latin typeface="Fira Sans" panose="020B0503050000020004" pitchFamily="34" charset="0"/>
                <a:ea typeface="Fira Sans" panose="020B0503050000020004" pitchFamily="34" charset="0"/>
              </a:endParaRPr>
            </a:p>
          </p:txBody>
        </p:sp>
        <p:sp>
          <p:nvSpPr>
            <p:cNvPr id="28" name="Freeform 176">
              <a:extLst>
                <a:ext uri="{FF2B5EF4-FFF2-40B4-BE49-F238E27FC236}">
                  <a16:creationId xmlns:a16="http://schemas.microsoft.com/office/drawing/2014/main" id="{E5951D31-C3D4-C210-E040-55439DF4C261}"/>
                </a:ext>
              </a:extLst>
            </p:cNvPr>
            <p:cNvSpPr>
              <a:spLocks noEditPoints="1"/>
            </p:cNvSpPr>
            <p:nvPr/>
          </p:nvSpPr>
          <p:spPr bwMode="auto">
            <a:xfrm>
              <a:off x="3030310" y="2773710"/>
              <a:ext cx="354214" cy="471170"/>
            </a:xfrm>
            <a:custGeom>
              <a:avLst/>
              <a:gdLst/>
              <a:ahLst/>
              <a:cxnLst>
                <a:cxn ang="0">
                  <a:pos x="17" y="41"/>
                </a:cxn>
                <a:cxn ang="0">
                  <a:pos x="13" y="43"/>
                </a:cxn>
                <a:cxn ang="0">
                  <a:pos x="2" y="46"/>
                </a:cxn>
                <a:cxn ang="0">
                  <a:pos x="1" y="44"/>
                </a:cxn>
                <a:cxn ang="0">
                  <a:pos x="0" y="42"/>
                </a:cxn>
                <a:cxn ang="0">
                  <a:pos x="1" y="31"/>
                </a:cxn>
                <a:cxn ang="0">
                  <a:pos x="3" y="30"/>
                </a:cxn>
                <a:cxn ang="0">
                  <a:pos x="14" y="35"/>
                </a:cxn>
                <a:cxn ang="0">
                  <a:pos x="17" y="36"/>
                </a:cxn>
                <a:cxn ang="0">
                  <a:pos x="19" y="39"/>
                </a:cxn>
                <a:cxn ang="0">
                  <a:pos x="17" y="41"/>
                </a:cxn>
                <a:cxn ang="0">
                  <a:pos x="23" y="31"/>
                </a:cxn>
                <a:cxn ang="0">
                  <a:pos x="19" y="29"/>
                </a:cxn>
                <a:cxn ang="0">
                  <a:pos x="5" y="7"/>
                </a:cxn>
                <a:cxn ang="0">
                  <a:pos x="6" y="5"/>
                </a:cxn>
                <a:cxn ang="0">
                  <a:pos x="21" y="1"/>
                </a:cxn>
                <a:cxn ang="0">
                  <a:pos x="23" y="2"/>
                </a:cxn>
                <a:cxn ang="0">
                  <a:pos x="25" y="27"/>
                </a:cxn>
                <a:cxn ang="0">
                  <a:pos x="23" y="31"/>
                </a:cxn>
                <a:cxn ang="0">
                  <a:pos x="24" y="52"/>
                </a:cxn>
                <a:cxn ang="0">
                  <a:pos x="24" y="63"/>
                </a:cxn>
                <a:cxn ang="0">
                  <a:pos x="22" y="65"/>
                </a:cxn>
                <a:cxn ang="0">
                  <a:pos x="10" y="60"/>
                </a:cxn>
                <a:cxn ang="0">
                  <a:pos x="9" y="59"/>
                </a:cxn>
                <a:cxn ang="0">
                  <a:pos x="10" y="58"/>
                </a:cxn>
                <a:cxn ang="0">
                  <a:pos x="17" y="48"/>
                </a:cxn>
                <a:cxn ang="0">
                  <a:pos x="19" y="46"/>
                </a:cxn>
                <a:cxn ang="0">
                  <a:pos x="23" y="45"/>
                </a:cxn>
                <a:cxn ang="0">
                  <a:pos x="24" y="48"/>
                </a:cxn>
                <a:cxn ang="0">
                  <a:pos x="24" y="52"/>
                </a:cxn>
                <a:cxn ang="0">
                  <a:pos x="47" y="33"/>
                </a:cxn>
                <a:cxn ang="0">
                  <a:pos x="35" y="36"/>
                </a:cxn>
                <a:cxn ang="0">
                  <a:pos x="32" y="37"/>
                </a:cxn>
                <a:cxn ang="0">
                  <a:pos x="32" y="37"/>
                </a:cxn>
                <a:cxn ang="0">
                  <a:pos x="29" y="35"/>
                </a:cxn>
                <a:cxn ang="0">
                  <a:pos x="29" y="32"/>
                </a:cxn>
                <a:cxn ang="0">
                  <a:pos x="32" y="28"/>
                </a:cxn>
                <a:cxn ang="0">
                  <a:pos x="39" y="20"/>
                </a:cxn>
                <a:cxn ang="0">
                  <a:pos x="41" y="20"/>
                </a:cxn>
                <a:cxn ang="0">
                  <a:pos x="48" y="30"/>
                </a:cxn>
                <a:cxn ang="0">
                  <a:pos x="48" y="31"/>
                </a:cxn>
                <a:cxn ang="0">
                  <a:pos x="47" y="33"/>
                </a:cxn>
                <a:cxn ang="0">
                  <a:pos x="40" y="60"/>
                </a:cxn>
                <a:cxn ang="0">
                  <a:pos x="38" y="59"/>
                </a:cxn>
                <a:cxn ang="0">
                  <a:pos x="32" y="49"/>
                </a:cxn>
                <a:cxn ang="0">
                  <a:pos x="30" y="46"/>
                </a:cxn>
                <a:cxn ang="0">
                  <a:pos x="30" y="43"/>
                </a:cxn>
                <a:cxn ang="0">
                  <a:pos x="33" y="42"/>
                </a:cxn>
                <a:cxn ang="0">
                  <a:pos x="37" y="44"/>
                </a:cxn>
                <a:cxn ang="0">
                  <a:pos x="48" y="47"/>
                </a:cxn>
                <a:cxn ang="0">
                  <a:pos x="49" y="49"/>
                </a:cxn>
                <a:cxn ang="0">
                  <a:pos x="40" y="60"/>
                </a:cxn>
              </a:cxnLst>
              <a:rect l="0" t="0" r="r" b="b"/>
              <a:pathLst>
                <a:path w="49" h="65">
                  <a:moveTo>
                    <a:pt x="17" y="41"/>
                  </a:moveTo>
                  <a:cubicBezTo>
                    <a:pt x="17" y="41"/>
                    <a:pt x="17" y="41"/>
                    <a:pt x="13" y="43"/>
                  </a:cubicBezTo>
                  <a:cubicBezTo>
                    <a:pt x="3" y="46"/>
                    <a:pt x="3" y="46"/>
                    <a:pt x="2" y="46"/>
                  </a:cubicBezTo>
                  <a:cubicBezTo>
                    <a:pt x="2" y="46"/>
                    <a:pt x="1" y="45"/>
                    <a:pt x="1" y="44"/>
                  </a:cubicBezTo>
                  <a:cubicBezTo>
                    <a:pt x="0" y="44"/>
                    <a:pt x="0" y="43"/>
                    <a:pt x="0" y="42"/>
                  </a:cubicBezTo>
                  <a:cubicBezTo>
                    <a:pt x="0" y="38"/>
                    <a:pt x="0" y="33"/>
                    <a:pt x="1" y="31"/>
                  </a:cubicBezTo>
                  <a:cubicBezTo>
                    <a:pt x="2" y="31"/>
                    <a:pt x="2" y="30"/>
                    <a:pt x="3" y="30"/>
                  </a:cubicBezTo>
                  <a:cubicBezTo>
                    <a:pt x="4" y="30"/>
                    <a:pt x="4" y="30"/>
                    <a:pt x="14" y="35"/>
                  </a:cubicBezTo>
                  <a:cubicBezTo>
                    <a:pt x="14" y="35"/>
                    <a:pt x="14" y="35"/>
                    <a:pt x="17" y="36"/>
                  </a:cubicBezTo>
                  <a:cubicBezTo>
                    <a:pt x="18" y="36"/>
                    <a:pt x="19" y="37"/>
                    <a:pt x="19" y="39"/>
                  </a:cubicBezTo>
                  <a:cubicBezTo>
                    <a:pt x="19" y="40"/>
                    <a:pt x="18" y="41"/>
                    <a:pt x="17" y="41"/>
                  </a:cubicBezTo>
                  <a:close/>
                  <a:moveTo>
                    <a:pt x="23" y="31"/>
                  </a:moveTo>
                  <a:cubicBezTo>
                    <a:pt x="22" y="31"/>
                    <a:pt x="21" y="32"/>
                    <a:pt x="19" y="29"/>
                  </a:cubicBezTo>
                  <a:cubicBezTo>
                    <a:pt x="5" y="8"/>
                    <a:pt x="5" y="7"/>
                    <a:pt x="5" y="7"/>
                  </a:cubicBezTo>
                  <a:cubicBezTo>
                    <a:pt x="5" y="6"/>
                    <a:pt x="5" y="6"/>
                    <a:pt x="6" y="5"/>
                  </a:cubicBezTo>
                  <a:cubicBezTo>
                    <a:pt x="8" y="3"/>
                    <a:pt x="18" y="0"/>
                    <a:pt x="21" y="1"/>
                  </a:cubicBezTo>
                  <a:cubicBezTo>
                    <a:pt x="22" y="1"/>
                    <a:pt x="23" y="1"/>
                    <a:pt x="23" y="2"/>
                  </a:cubicBezTo>
                  <a:cubicBezTo>
                    <a:pt x="23" y="3"/>
                    <a:pt x="24" y="22"/>
                    <a:pt x="25" y="27"/>
                  </a:cubicBezTo>
                  <a:cubicBezTo>
                    <a:pt x="25" y="30"/>
                    <a:pt x="23" y="31"/>
                    <a:pt x="23" y="31"/>
                  </a:cubicBezTo>
                  <a:close/>
                  <a:moveTo>
                    <a:pt x="24" y="52"/>
                  </a:moveTo>
                  <a:cubicBezTo>
                    <a:pt x="24" y="62"/>
                    <a:pt x="24" y="63"/>
                    <a:pt x="24" y="63"/>
                  </a:cubicBezTo>
                  <a:cubicBezTo>
                    <a:pt x="24" y="64"/>
                    <a:pt x="23" y="64"/>
                    <a:pt x="22" y="65"/>
                  </a:cubicBezTo>
                  <a:cubicBezTo>
                    <a:pt x="20" y="65"/>
                    <a:pt x="12" y="62"/>
                    <a:pt x="10" y="60"/>
                  </a:cubicBezTo>
                  <a:cubicBezTo>
                    <a:pt x="10" y="60"/>
                    <a:pt x="10" y="59"/>
                    <a:pt x="9" y="59"/>
                  </a:cubicBezTo>
                  <a:cubicBezTo>
                    <a:pt x="9" y="58"/>
                    <a:pt x="9" y="58"/>
                    <a:pt x="10" y="58"/>
                  </a:cubicBezTo>
                  <a:cubicBezTo>
                    <a:pt x="10" y="57"/>
                    <a:pt x="10" y="57"/>
                    <a:pt x="17" y="48"/>
                  </a:cubicBezTo>
                  <a:cubicBezTo>
                    <a:pt x="17" y="48"/>
                    <a:pt x="17" y="48"/>
                    <a:pt x="19" y="46"/>
                  </a:cubicBezTo>
                  <a:cubicBezTo>
                    <a:pt x="20" y="45"/>
                    <a:pt x="21" y="45"/>
                    <a:pt x="23" y="45"/>
                  </a:cubicBezTo>
                  <a:cubicBezTo>
                    <a:pt x="24" y="46"/>
                    <a:pt x="24" y="47"/>
                    <a:pt x="24" y="48"/>
                  </a:cubicBezTo>
                  <a:cubicBezTo>
                    <a:pt x="24" y="48"/>
                    <a:pt x="24" y="48"/>
                    <a:pt x="24" y="52"/>
                  </a:cubicBezTo>
                  <a:close/>
                  <a:moveTo>
                    <a:pt x="47" y="33"/>
                  </a:moveTo>
                  <a:cubicBezTo>
                    <a:pt x="47" y="33"/>
                    <a:pt x="46" y="33"/>
                    <a:pt x="35" y="36"/>
                  </a:cubicBezTo>
                  <a:cubicBezTo>
                    <a:pt x="34" y="36"/>
                    <a:pt x="33" y="36"/>
                    <a:pt x="32" y="37"/>
                  </a:cubicBezTo>
                  <a:cubicBezTo>
                    <a:pt x="32" y="37"/>
                    <a:pt x="32" y="37"/>
                    <a:pt x="32" y="37"/>
                  </a:cubicBezTo>
                  <a:cubicBezTo>
                    <a:pt x="31" y="37"/>
                    <a:pt x="30" y="36"/>
                    <a:pt x="29" y="35"/>
                  </a:cubicBezTo>
                  <a:cubicBezTo>
                    <a:pt x="29" y="34"/>
                    <a:pt x="29" y="33"/>
                    <a:pt x="29" y="32"/>
                  </a:cubicBezTo>
                  <a:cubicBezTo>
                    <a:pt x="29" y="32"/>
                    <a:pt x="29" y="32"/>
                    <a:pt x="32" y="28"/>
                  </a:cubicBezTo>
                  <a:cubicBezTo>
                    <a:pt x="38" y="20"/>
                    <a:pt x="38" y="20"/>
                    <a:pt x="39" y="20"/>
                  </a:cubicBezTo>
                  <a:cubicBezTo>
                    <a:pt x="39" y="19"/>
                    <a:pt x="40" y="19"/>
                    <a:pt x="41" y="20"/>
                  </a:cubicBezTo>
                  <a:cubicBezTo>
                    <a:pt x="43" y="21"/>
                    <a:pt x="48" y="28"/>
                    <a:pt x="48" y="30"/>
                  </a:cubicBezTo>
                  <a:cubicBezTo>
                    <a:pt x="48" y="31"/>
                    <a:pt x="48" y="31"/>
                    <a:pt x="48" y="31"/>
                  </a:cubicBezTo>
                  <a:cubicBezTo>
                    <a:pt x="48" y="31"/>
                    <a:pt x="48" y="32"/>
                    <a:pt x="47" y="33"/>
                  </a:cubicBezTo>
                  <a:close/>
                  <a:moveTo>
                    <a:pt x="40" y="60"/>
                  </a:moveTo>
                  <a:cubicBezTo>
                    <a:pt x="40" y="60"/>
                    <a:pt x="39" y="60"/>
                    <a:pt x="38" y="59"/>
                  </a:cubicBezTo>
                  <a:cubicBezTo>
                    <a:pt x="38" y="59"/>
                    <a:pt x="37" y="58"/>
                    <a:pt x="32" y="49"/>
                  </a:cubicBezTo>
                  <a:cubicBezTo>
                    <a:pt x="30" y="46"/>
                    <a:pt x="30" y="46"/>
                    <a:pt x="30" y="46"/>
                  </a:cubicBezTo>
                  <a:cubicBezTo>
                    <a:pt x="29" y="45"/>
                    <a:pt x="29" y="44"/>
                    <a:pt x="30" y="43"/>
                  </a:cubicBezTo>
                  <a:cubicBezTo>
                    <a:pt x="31" y="42"/>
                    <a:pt x="32" y="42"/>
                    <a:pt x="33" y="42"/>
                  </a:cubicBezTo>
                  <a:cubicBezTo>
                    <a:pt x="33" y="42"/>
                    <a:pt x="33" y="42"/>
                    <a:pt x="37" y="44"/>
                  </a:cubicBezTo>
                  <a:cubicBezTo>
                    <a:pt x="47" y="47"/>
                    <a:pt x="47" y="47"/>
                    <a:pt x="48" y="47"/>
                  </a:cubicBezTo>
                  <a:cubicBezTo>
                    <a:pt x="48" y="48"/>
                    <a:pt x="49" y="48"/>
                    <a:pt x="49" y="49"/>
                  </a:cubicBezTo>
                  <a:cubicBezTo>
                    <a:pt x="48" y="52"/>
                    <a:pt x="43" y="59"/>
                    <a:pt x="40" y="60"/>
                  </a:cubicBezTo>
                  <a:close/>
                </a:path>
              </a:pathLst>
            </a:custGeom>
            <a:solidFill>
              <a:schemeClr val="bg1"/>
            </a:solidFill>
            <a:ln w="9525">
              <a:solidFill>
                <a:srgbClr val="192850"/>
              </a:solidFill>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grpSp>
      <p:sp>
        <p:nvSpPr>
          <p:cNvPr id="6" name="Inhaltsplatzhalter 4">
            <a:extLst>
              <a:ext uri="{FF2B5EF4-FFF2-40B4-BE49-F238E27FC236}">
                <a16:creationId xmlns:a16="http://schemas.microsoft.com/office/drawing/2014/main" id="{2F9F3B3A-4158-7D73-51AE-C024E4A6D516}"/>
              </a:ext>
            </a:extLst>
          </p:cNvPr>
          <p:cNvSpPr txBox="1">
            <a:spLocks/>
          </p:cNvSpPr>
          <p:nvPr/>
        </p:nvSpPr>
        <p:spPr>
          <a:xfrm>
            <a:off x="331059" y="3429000"/>
            <a:ext cx="2444709" cy="400110"/>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48"/>
              </a:spcAft>
              <a:buNone/>
            </a:pPr>
            <a:r>
              <a:rPr lang="lt-LT" sz="2600" b="1" dirty="0">
                <a:solidFill>
                  <a:srgbClr val="192850"/>
                </a:solidFill>
                <a:latin typeface="Fira Sans" panose="020B0503050000020004" pitchFamily="34" charset="0"/>
              </a:rPr>
              <a:t>75 – 96,4 proc. </a:t>
            </a:r>
            <a:endParaRPr lang="en-US" sz="2600" b="1" dirty="0">
              <a:solidFill>
                <a:srgbClr val="192850"/>
              </a:solidFill>
              <a:latin typeface="Fira Sans" panose="020B0503050000020004" pitchFamily="34" charset="0"/>
            </a:endParaRPr>
          </a:p>
        </p:txBody>
      </p:sp>
      <p:sp>
        <p:nvSpPr>
          <p:cNvPr id="7" name="Inhaltsplatzhalter 4">
            <a:extLst>
              <a:ext uri="{FF2B5EF4-FFF2-40B4-BE49-F238E27FC236}">
                <a16:creationId xmlns:a16="http://schemas.microsoft.com/office/drawing/2014/main" id="{1E960D15-2769-734C-EBC7-D7BCB2F36E3A}"/>
              </a:ext>
            </a:extLst>
          </p:cNvPr>
          <p:cNvSpPr txBox="1">
            <a:spLocks/>
          </p:cNvSpPr>
          <p:nvPr/>
        </p:nvSpPr>
        <p:spPr>
          <a:xfrm>
            <a:off x="432001" y="4125228"/>
            <a:ext cx="2152580" cy="1384995"/>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lt-LT" sz="2000" dirty="0">
                <a:solidFill>
                  <a:srgbClr val="192850"/>
                </a:solidFill>
                <a:latin typeface="Fira Sans" panose="020B0503050000020004" pitchFamily="34" charset="0"/>
              </a:rPr>
              <a:t>veiklos rodiklių, kurių reikšmės pasiektos daugiau kaip 90 proc. 2021–2024 m.</a:t>
            </a:r>
          </a:p>
        </p:txBody>
      </p:sp>
      <p:sp>
        <p:nvSpPr>
          <p:cNvPr id="8" name="Rectangle 67">
            <a:extLst>
              <a:ext uri="{FF2B5EF4-FFF2-40B4-BE49-F238E27FC236}">
                <a16:creationId xmlns:a16="http://schemas.microsoft.com/office/drawing/2014/main" id="{E2346E46-6836-9415-09B2-3C74995A3766}"/>
              </a:ext>
            </a:extLst>
          </p:cNvPr>
          <p:cNvSpPr/>
          <p:nvPr/>
        </p:nvSpPr>
        <p:spPr>
          <a:xfrm flipV="1">
            <a:off x="469861" y="3895249"/>
            <a:ext cx="2114720" cy="45719"/>
          </a:xfrm>
          <a:prstGeom prst="rect">
            <a:avLst/>
          </a:prstGeom>
          <a:solidFill>
            <a:srgbClr val="192850"/>
          </a:solidFill>
          <a:ln>
            <a:no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defTabSz="1267906">
              <a:spcBef>
                <a:spcPct val="20000"/>
              </a:spcBef>
              <a:defRPr/>
            </a:pPr>
            <a:endParaRPr lang="en-US" sz="2000" b="1" dirty="0">
              <a:solidFill>
                <a:schemeClr val="bg1"/>
              </a:solidFill>
              <a:latin typeface="Fira Sans" panose="020B0503050000020004" pitchFamily="34" charset="0"/>
              <a:ea typeface="Fira Sans" panose="020B0503050000020004" pitchFamily="34" charset="0"/>
            </a:endParaRPr>
          </a:p>
        </p:txBody>
      </p:sp>
      <p:sp>
        <p:nvSpPr>
          <p:cNvPr id="16" name="Inhaltsplatzhalter 4">
            <a:extLst>
              <a:ext uri="{FF2B5EF4-FFF2-40B4-BE49-F238E27FC236}">
                <a16:creationId xmlns:a16="http://schemas.microsoft.com/office/drawing/2014/main" id="{3ED80861-F3E8-6028-E075-AC70DE8DEFEC}"/>
              </a:ext>
            </a:extLst>
          </p:cNvPr>
          <p:cNvSpPr txBox="1">
            <a:spLocks/>
          </p:cNvSpPr>
          <p:nvPr/>
        </p:nvSpPr>
        <p:spPr>
          <a:xfrm>
            <a:off x="2594178" y="3417509"/>
            <a:ext cx="2444708" cy="43088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48"/>
              </a:spcAft>
              <a:buNone/>
            </a:pPr>
            <a:r>
              <a:rPr lang="lt-LT" sz="2800" b="1" dirty="0">
                <a:solidFill>
                  <a:srgbClr val="8C6E87"/>
                </a:solidFill>
                <a:latin typeface="Fira Sans" panose="020B0503050000020004" pitchFamily="34" charset="0"/>
              </a:rPr>
              <a:t>2,2 proc.</a:t>
            </a:r>
            <a:endParaRPr lang="en-US" sz="2800" b="1" dirty="0">
              <a:solidFill>
                <a:srgbClr val="8C6E87"/>
              </a:solidFill>
              <a:latin typeface="Fira Sans" panose="020B0503050000020004" pitchFamily="34" charset="0"/>
            </a:endParaRPr>
          </a:p>
        </p:txBody>
      </p:sp>
      <p:sp>
        <p:nvSpPr>
          <p:cNvPr id="17" name="Rectangle 76">
            <a:extLst>
              <a:ext uri="{FF2B5EF4-FFF2-40B4-BE49-F238E27FC236}">
                <a16:creationId xmlns:a16="http://schemas.microsoft.com/office/drawing/2014/main" id="{5F7992EC-8A94-2865-172A-198852F6E0A5}"/>
              </a:ext>
            </a:extLst>
          </p:cNvPr>
          <p:cNvSpPr/>
          <p:nvPr/>
        </p:nvSpPr>
        <p:spPr>
          <a:xfrm>
            <a:off x="6852801" y="3871075"/>
            <a:ext cx="2181044" cy="54763"/>
          </a:xfrm>
          <a:prstGeom prst="rect">
            <a:avLst/>
          </a:prstGeom>
          <a:solidFill>
            <a:srgbClr val="A0BEDC"/>
          </a:solidFill>
          <a:ln>
            <a:solidFill>
              <a:srgbClr val="A0BEDC"/>
            </a:solid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defTabSz="1267906">
              <a:spcBef>
                <a:spcPct val="20000"/>
              </a:spcBef>
              <a:defRPr/>
            </a:pPr>
            <a:endParaRPr lang="en-US" sz="2000" b="1" dirty="0">
              <a:solidFill>
                <a:srgbClr val="A0BEDC"/>
              </a:solidFill>
              <a:latin typeface="Fira Sans" panose="020B0503050000020004" pitchFamily="34" charset="0"/>
              <a:ea typeface="Fira Sans" panose="020B0503050000020004" pitchFamily="34" charset="0"/>
            </a:endParaRPr>
          </a:p>
        </p:txBody>
      </p:sp>
      <p:sp>
        <p:nvSpPr>
          <p:cNvPr id="20" name="Inhaltsplatzhalter 4">
            <a:extLst>
              <a:ext uri="{FF2B5EF4-FFF2-40B4-BE49-F238E27FC236}">
                <a16:creationId xmlns:a16="http://schemas.microsoft.com/office/drawing/2014/main" id="{29B75149-24D0-2782-953F-D9A968A3AF3E}"/>
              </a:ext>
            </a:extLst>
          </p:cNvPr>
          <p:cNvSpPr txBox="1">
            <a:spLocks/>
          </p:cNvSpPr>
          <p:nvPr/>
        </p:nvSpPr>
        <p:spPr>
          <a:xfrm>
            <a:off x="2775769" y="4147852"/>
            <a:ext cx="1872848" cy="1231106"/>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48"/>
              </a:spcAft>
              <a:buNone/>
            </a:pPr>
            <a:r>
              <a:rPr lang="lt-LT" sz="2000" dirty="0">
                <a:solidFill>
                  <a:srgbClr val="192850"/>
                </a:solidFill>
                <a:latin typeface="Fira Sans" panose="020B0503050000020004" pitchFamily="34" charset="0"/>
              </a:rPr>
              <a:t>sumažėjo rodiklis, susijęs su jaunimu nuo 2023 iki 2024 m. </a:t>
            </a:r>
            <a:endParaRPr lang="en-US" sz="2000" dirty="0">
              <a:solidFill>
                <a:srgbClr val="192850"/>
              </a:solidFill>
              <a:latin typeface="Fira Sans" panose="020B0503050000020004" pitchFamily="34" charset="0"/>
            </a:endParaRPr>
          </a:p>
        </p:txBody>
      </p:sp>
      <p:sp>
        <p:nvSpPr>
          <p:cNvPr id="31" name="Pavadinimas 1">
            <a:extLst>
              <a:ext uri="{FF2B5EF4-FFF2-40B4-BE49-F238E27FC236}">
                <a16:creationId xmlns:a16="http://schemas.microsoft.com/office/drawing/2014/main" id="{EA647782-1027-9E3B-ADB8-B32D7F5DC2B9}"/>
              </a:ext>
            </a:extLst>
          </p:cNvPr>
          <p:cNvSpPr>
            <a:spLocks noGrp="1"/>
          </p:cNvSpPr>
          <p:nvPr>
            <p:ph type="title"/>
          </p:nvPr>
        </p:nvSpPr>
        <p:spPr>
          <a:xfrm>
            <a:off x="469860" y="205079"/>
            <a:ext cx="10515600" cy="451945"/>
          </a:xfrm>
        </p:spPr>
        <p:txBody>
          <a:bodyPr/>
          <a:lstStyle/>
          <a:p>
            <a:r>
              <a:rPr lang="lt-LT" dirty="0"/>
              <a:t>Lapkritis 2025 | Lietuvos nacionalinio radijo ir televizijos veikla</a:t>
            </a:r>
          </a:p>
        </p:txBody>
      </p:sp>
      <p:sp>
        <p:nvSpPr>
          <p:cNvPr id="2" name="Teksto vietos rezervavimo ženklas 3">
            <a:extLst>
              <a:ext uri="{FF2B5EF4-FFF2-40B4-BE49-F238E27FC236}">
                <a16:creationId xmlns:a16="http://schemas.microsoft.com/office/drawing/2014/main" id="{FC7FC7BB-26C2-8BA7-4714-55FEEF78B378}"/>
              </a:ext>
            </a:extLst>
          </p:cNvPr>
          <p:cNvSpPr>
            <a:spLocks noGrp="1"/>
          </p:cNvSpPr>
          <p:nvPr>
            <p:ph type="body" idx="13"/>
          </p:nvPr>
        </p:nvSpPr>
        <p:spPr>
          <a:xfrm>
            <a:off x="469860" y="694300"/>
            <a:ext cx="11025008" cy="966641"/>
          </a:xfrm>
        </p:spPr>
        <p:txBody>
          <a:bodyPr/>
          <a:lstStyle/>
          <a:p>
            <a:r>
              <a:rPr lang="lt-LT" sz="3200" dirty="0"/>
              <a:t>Lietuvos nacionalinio radijo ir televizijos veiklos rezultatyvumas</a:t>
            </a:r>
          </a:p>
        </p:txBody>
      </p:sp>
      <p:sp>
        <p:nvSpPr>
          <p:cNvPr id="4" name="Freeform 112">
            <a:extLst>
              <a:ext uri="{FF2B5EF4-FFF2-40B4-BE49-F238E27FC236}">
                <a16:creationId xmlns:a16="http://schemas.microsoft.com/office/drawing/2014/main" id="{D7E20A5B-F90B-C201-FA81-CA44CEF2B0BE}"/>
              </a:ext>
            </a:extLst>
          </p:cNvPr>
          <p:cNvSpPr>
            <a:spLocks noEditPoints="1"/>
          </p:cNvSpPr>
          <p:nvPr/>
        </p:nvSpPr>
        <p:spPr bwMode="auto">
          <a:xfrm>
            <a:off x="5640944" y="2542826"/>
            <a:ext cx="455056" cy="367636"/>
          </a:xfrm>
          <a:custGeom>
            <a:avLst/>
            <a:gdLst/>
            <a:ahLst/>
            <a:cxnLst>
              <a:cxn ang="0">
                <a:pos x="26" y="55"/>
              </a:cxn>
              <a:cxn ang="0">
                <a:pos x="14" y="67"/>
              </a:cxn>
              <a:cxn ang="0">
                <a:pos x="13" y="68"/>
              </a:cxn>
              <a:cxn ang="0">
                <a:pos x="12" y="67"/>
              </a:cxn>
              <a:cxn ang="0">
                <a:pos x="0" y="55"/>
              </a:cxn>
              <a:cxn ang="0">
                <a:pos x="0" y="54"/>
              </a:cxn>
              <a:cxn ang="0">
                <a:pos x="1" y="53"/>
              </a:cxn>
              <a:cxn ang="0">
                <a:pos x="8" y="53"/>
              </a:cxn>
              <a:cxn ang="0">
                <a:pos x="8" y="1"/>
              </a:cxn>
              <a:cxn ang="0">
                <a:pos x="10" y="0"/>
              </a:cxn>
              <a:cxn ang="0">
                <a:pos x="17" y="0"/>
              </a:cxn>
              <a:cxn ang="0">
                <a:pos x="18" y="1"/>
              </a:cxn>
              <a:cxn ang="0">
                <a:pos x="18" y="53"/>
              </a:cxn>
              <a:cxn ang="0">
                <a:pos x="25" y="53"/>
              </a:cxn>
              <a:cxn ang="0">
                <a:pos x="27" y="54"/>
              </a:cxn>
              <a:cxn ang="0">
                <a:pos x="26" y="55"/>
              </a:cxn>
              <a:cxn ang="0">
                <a:pos x="67" y="8"/>
              </a:cxn>
              <a:cxn ang="0">
                <a:pos x="66" y="9"/>
              </a:cxn>
              <a:cxn ang="0">
                <a:pos x="34" y="9"/>
              </a:cxn>
              <a:cxn ang="0">
                <a:pos x="33" y="8"/>
              </a:cxn>
              <a:cxn ang="0">
                <a:pos x="33" y="1"/>
              </a:cxn>
              <a:cxn ang="0">
                <a:pos x="34" y="0"/>
              </a:cxn>
              <a:cxn ang="0">
                <a:pos x="66" y="0"/>
              </a:cxn>
              <a:cxn ang="0">
                <a:pos x="67" y="1"/>
              </a:cxn>
              <a:cxn ang="0">
                <a:pos x="67" y="8"/>
              </a:cxn>
              <a:cxn ang="0">
                <a:pos x="60" y="28"/>
              </a:cxn>
              <a:cxn ang="0">
                <a:pos x="58" y="29"/>
              </a:cxn>
              <a:cxn ang="0">
                <a:pos x="34" y="29"/>
              </a:cxn>
              <a:cxn ang="0">
                <a:pos x="33" y="28"/>
              </a:cxn>
              <a:cxn ang="0">
                <a:pos x="33" y="20"/>
              </a:cxn>
              <a:cxn ang="0">
                <a:pos x="34" y="19"/>
              </a:cxn>
              <a:cxn ang="0">
                <a:pos x="58" y="19"/>
              </a:cxn>
              <a:cxn ang="0">
                <a:pos x="60" y="20"/>
              </a:cxn>
              <a:cxn ang="0">
                <a:pos x="60" y="28"/>
              </a:cxn>
              <a:cxn ang="0">
                <a:pos x="52" y="47"/>
              </a:cxn>
              <a:cxn ang="0">
                <a:pos x="51" y="48"/>
              </a:cxn>
              <a:cxn ang="0">
                <a:pos x="34" y="48"/>
              </a:cxn>
              <a:cxn ang="0">
                <a:pos x="33" y="47"/>
              </a:cxn>
              <a:cxn ang="0">
                <a:pos x="33" y="40"/>
              </a:cxn>
              <a:cxn ang="0">
                <a:pos x="34" y="39"/>
              </a:cxn>
              <a:cxn ang="0">
                <a:pos x="51" y="39"/>
              </a:cxn>
              <a:cxn ang="0">
                <a:pos x="52" y="40"/>
              </a:cxn>
              <a:cxn ang="0">
                <a:pos x="52" y="47"/>
              </a:cxn>
              <a:cxn ang="0">
                <a:pos x="45" y="67"/>
              </a:cxn>
              <a:cxn ang="0">
                <a:pos x="44" y="68"/>
              </a:cxn>
              <a:cxn ang="0">
                <a:pos x="34" y="68"/>
              </a:cxn>
              <a:cxn ang="0">
                <a:pos x="33" y="67"/>
              </a:cxn>
              <a:cxn ang="0">
                <a:pos x="33" y="59"/>
              </a:cxn>
              <a:cxn ang="0">
                <a:pos x="34" y="58"/>
              </a:cxn>
              <a:cxn ang="0">
                <a:pos x="44" y="58"/>
              </a:cxn>
              <a:cxn ang="0">
                <a:pos x="45" y="59"/>
              </a:cxn>
              <a:cxn ang="0">
                <a:pos x="45" y="67"/>
              </a:cxn>
            </a:cxnLst>
            <a:rect l="0" t="0" r="r" b="b"/>
            <a:pathLst>
              <a:path w="67" h="68">
                <a:moveTo>
                  <a:pt x="26" y="55"/>
                </a:moveTo>
                <a:cubicBezTo>
                  <a:pt x="14" y="67"/>
                  <a:pt x="14" y="67"/>
                  <a:pt x="14" y="67"/>
                </a:cubicBezTo>
                <a:cubicBezTo>
                  <a:pt x="14" y="68"/>
                  <a:pt x="14" y="68"/>
                  <a:pt x="13" y="68"/>
                </a:cubicBezTo>
                <a:cubicBezTo>
                  <a:pt x="13" y="68"/>
                  <a:pt x="13" y="68"/>
                  <a:pt x="12" y="67"/>
                </a:cubicBezTo>
                <a:cubicBezTo>
                  <a:pt x="0" y="55"/>
                  <a:pt x="0" y="55"/>
                  <a:pt x="0" y="55"/>
                </a:cubicBezTo>
                <a:cubicBezTo>
                  <a:pt x="0" y="55"/>
                  <a:pt x="0" y="54"/>
                  <a:pt x="0" y="54"/>
                </a:cubicBezTo>
                <a:cubicBezTo>
                  <a:pt x="0" y="53"/>
                  <a:pt x="1" y="53"/>
                  <a:pt x="1" y="53"/>
                </a:cubicBezTo>
                <a:cubicBezTo>
                  <a:pt x="8" y="53"/>
                  <a:pt x="8" y="53"/>
                  <a:pt x="8" y="53"/>
                </a:cubicBezTo>
                <a:cubicBezTo>
                  <a:pt x="8" y="1"/>
                  <a:pt x="8" y="1"/>
                  <a:pt x="8" y="1"/>
                </a:cubicBezTo>
                <a:cubicBezTo>
                  <a:pt x="8" y="0"/>
                  <a:pt x="9" y="0"/>
                  <a:pt x="10" y="0"/>
                </a:cubicBezTo>
                <a:cubicBezTo>
                  <a:pt x="17" y="0"/>
                  <a:pt x="17" y="0"/>
                  <a:pt x="17" y="0"/>
                </a:cubicBezTo>
                <a:cubicBezTo>
                  <a:pt x="18" y="0"/>
                  <a:pt x="18" y="0"/>
                  <a:pt x="18" y="1"/>
                </a:cubicBezTo>
                <a:cubicBezTo>
                  <a:pt x="18" y="53"/>
                  <a:pt x="18" y="53"/>
                  <a:pt x="18" y="53"/>
                </a:cubicBezTo>
                <a:cubicBezTo>
                  <a:pt x="25" y="53"/>
                  <a:pt x="25" y="53"/>
                  <a:pt x="25" y="53"/>
                </a:cubicBezTo>
                <a:cubicBezTo>
                  <a:pt x="26" y="53"/>
                  <a:pt x="27" y="54"/>
                  <a:pt x="27" y="54"/>
                </a:cubicBezTo>
                <a:cubicBezTo>
                  <a:pt x="27" y="55"/>
                  <a:pt x="27" y="55"/>
                  <a:pt x="26" y="55"/>
                </a:cubicBezTo>
                <a:close/>
                <a:moveTo>
                  <a:pt x="67" y="8"/>
                </a:moveTo>
                <a:cubicBezTo>
                  <a:pt x="67" y="9"/>
                  <a:pt x="66" y="9"/>
                  <a:pt x="66" y="9"/>
                </a:cubicBezTo>
                <a:cubicBezTo>
                  <a:pt x="34" y="9"/>
                  <a:pt x="34" y="9"/>
                  <a:pt x="34" y="9"/>
                </a:cubicBezTo>
                <a:cubicBezTo>
                  <a:pt x="33" y="9"/>
                  <a:pt x="33" y="9"/>
                  <a:pt x="33" y="8"/>
                </a:cubicBezTo>
                <a:cubicBezTo>
                  <a:pt x="33" y="1"/>
                  <a:pt x="33" y="1"/>
                  <a:pt x="33" y="1"/>
                </a:cubicBezTo>
                <a:cubicBezTo>
                  <a:pt x="33" y="0"/>
                  <a:pt x="33" y="0"/>
                  <a:pt x="34" y="0"/>
                </a:cubicBezTo>
                <a:cubicBezTo>
                  <a:pt x="66" y="0"/>
                  <a:pt x="66" y="0"/>
                  <a:pt x="66" y="0"/>
                </a:cubicBezTo>
                <a:cubicBezTo>
                  <a:pt x="66" y="0"/>
                  <a:pt x="67" y="0"/>
                  <a:pt x="67" y="1"/>
                </a:cubicBezTo>
                <a:lnTo>
                  <a:pt x="67" y="8"/>
                </a:lnTo>
                <a:close/>
                <a:moveTo>
                  <a:pt x="60" y="28"/>
                </a:moveTo>
                <a:cubicBezTo>
                  <a:pt x="60" y="28"/>
                  <a:pt x="59" y="29"/>
                  <a:pt x="58" y="29"/>
                </a:cubicBezTo>
                <a:cubicBezTo>
                  <a:pt x="34" y="29"/>
                  <a:pt x="34" y="29"/>
                  <a:pt x="34" y="29"/>
                </a:cubicBezTo>
                <a:cubicBezTo>
                  <a:pt x="33" y="29"/>
                  <a:pt x="33" y="28"/>
                  <a:pt x="33" y="28"/>
                </a:cubicBezTo>
                <a:cubicBezTo>
                  <a:pt x="33" y="20"/>
                  <a:pt x="33" y="20"/>
                  <a:pt x="33" y="20"/>
                </a:cubicBezTo>
                <a:cubicBezTo>
                  <a:pt x="33" y="20"/>
                  <a:pt x="33" y="19"/>
                  <a:pt x="34" y="19"/>
                </a:cubicBezTo>
                <a:cubicBezTo>
                  <a:pt x="58" y="19"/>
                  <a:pt x="58" y="19"/>
                  <a:pt x="58" y="19"/>
                </a:cubicBezTo>
                <a:cubicBezTo>
                  <a:pt x="59" y="19"/>
                  <a:pt x="60" y="20"/>
                  <a:pt x="60" y="20"/>
                </a:cubicBezTo>
                <a:lnTo>
                  <a:pt x="60" y="28"/>
                </a:lnTo>
                <a:close/>
                <a:moveTo>
                  <a:pt x="52" y="47"/>
                </a:moveTo>
                <a:cubicBezTo>
                  <a:pt x="52" y="48"/>
                  <a:pt x="52" y="48"/>
                  <a:pt x="51" y="48"/>
                </a:cubicBezTo>
                <a:cubicBezTo>
                  <a:pt x="34" y="48"/>
                  <a:pt x="34" y="48"/>
                  <a:pt x="34" y="48"/>
                </a:cubicBezTo>
                <a:cubicBezTo>
                  <a:pt x="33" y="48"/>
                  <a:pt x="33" y="48"/>
                  <a:pt x="33" y="47"/>
                </a:cubicBezTo>
                <a:cubicBezTo>
                  <a:pt x="33" y="40"/>
                  <a:pt x="33" y="40"/>
                  <a:pt x="33" y="40"/>
                </a:cubicBezTo>
                <a:cubicBezTo>
                  <a:pt x="33" y="39"/>
                  <a:pt x="33" y="39"/>
                  <a:pt x="34" y="39"/>
                </a:cubicBezTo>
                <a:cubicBezTo>
                  <a:pt x="51" y="39"/>
                  <a:pt x="51" y="39"/>
                  <a:pt x="51" y="39"/>
                </a:cubicBezTo>
                <a:cubicBezTo>
                  <a:pt x="52" y="39"/>
                  <a:pt x="52" y="39"/>
                  <a:pt x="52" y="40"/>
                </a:cubicBezTo>
                <a:lnTo>
                  <a:pt x="52" y="47"/>
                </a:lnTo>
                <a:close/>
                <a:moveTo>
                  <a:pt x="45" y="67"/>
                </a:moveTo>
                <a:cubicBezTo>
                  <a:pt x="45" y="67"/>
                  <a:pt x="44" y="68"/>
                  <a:pt x="44" y="68"/>
                </a:cubicBezTo>
                <a:cubicBezTo>
                  <a:pt x="34" y="68"/>
                  <a:pt x="34" y="68"/>
                  <a:pt x="34" y="68"/>
                </a:cubicBezTo>
                <a:cubicBezTo>
                  <a:pt x="33" y="68"/>
                  <a:pt x="33" y="67"/>
                  <a:pt x="33" y="67"/>
                </a:cubicBezTo>
                <a:cubicBezTo>
                  <a:pt x="33" y="59"/>
                  <a:pt x="33" y="59"/>
                  <a:pt x="33" y="59"/>
                </a:cubicBezTo>
                <a:cubicBezTo>
                  <a:pt x="33" y="59"/>
                  <a:pt x="33" y="58"/>
                  <a:pt x="34" y="58"/>
                </a:cubicBezTo>
                <a:cubicBezTo>
                  <a:pt x="44" y="58"/>
                  <a:pt x="44" y="58"/>
                  <a:pt x="44" y="58"/>
                </a:cubicBezTo>
                <a:cubicBezTo>
                  <a:pt x="44" y="58"/>
                  <a:pt x="45" y="59"/>
                  <a:pt x="45" y="59"/>
                </a:cubicBezTo>
                <a:lnTo>
                  <a:pt x="45" y="67"/>
                </a:lnTo>
                <a:close/>
              </a:path>
            </a:pathLst>
          </a:custGeom>
          <a:solidFill>
            <a:schemeClr val="bg1"/>
          </a:solidFill>
          <a:ln w="9525">
            <a:noFill/>
            <a:round/>
            <a:headEnd/>
            <a:tailEnd/>
          </a:ln>
        </p:spPr>
        <p:txBody>
          <a:bodyPr vert="horz" wrap="square" lIns="95097" tIns="47549" rIns="95097" bIns="47549"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sp>
        <p:nvSpPr>
          <p:cNvPr id="13" name="Oval 64">
            <a:extLst>
              <a:ext uri="{FF2B5EF4-FFF2-40B4-BE49-F238E27FC236}">
                <a16:creationId xmlns:a16="http://schemas.microsoft.com/office/drawing/2014/main" id="{CCA09809-0DD0-57A2-66B2-E2EA680D9831}"/>
              </a:ext>
            </a:extLst>
          </p:cNvPr>
          <p:cNvSpPr>
            <a:spLocks noChangeArrowheads="1"/>
          </p:cNvSpPr>
          <p:nvPr/>
        </p:nvSpPr>
        <p:spPr bwMode="auto">
          <a:xfrm>
            <a:off x="3332830" y="2245308"/>
            <a:ext cx="967405" cy="969284"/>
          </a:xfrm>
          <a:prstGeom prst="ellipse">
            <a:avLst/>
          </a:prstGeom>
          <a:solidFill>
            <a:srgbClr val="8C6E87"/>
          </a:solidFill>
          <a:ln w="57150">
            <a:solidFill>
              <a:srgbClr val="8C6E87"/>
            </a:solidFill>
          </a:ln>
        </p:spPr>
        <p:txBody>
          <a:bodyPr vert="horz" wrap="square" lIns="121920" tIns="60960" rIns="121920" bIns="60960" numCol="1" anchor="t" anchorCtr="0" compatLnSpc="1">
            <a:prstTxWarp prst="textNoShape">
              <a:avLst/>
            </a:prstTxWarp>
          </a:bodyPr>
          <a:lstStyle/>
          <a:p>
            <a:endParaRPr lang="en-US" sz="2400" dirty="0">
              <a:latin typeface="Fira Sans" panose="020B0503050000020004" pitchFamily="34" charset="0"/>
              <a:ea typeface="Fira Sans" panose="020B0503050000020004" pitchFamily="34" charset="0"/>
            </a:endParaRPr>
          </a:p>
        </p:txBody>
      </p:sp>
      <p:sp>
        <p:nvSpPr>
          <p:cNvPr id="14" name="Freeform 112">
            <a:extLst>
              <a:ext uri="{FF2B5EF4-FFF2-40B4-BE49-F238E27FC236}">
                <a16:creationId xmlns:a16="http://schemas.microsoft.com/office/drawing/2014/main" id="{B9921457-B071-1E6C-D38E-D793D79C4A6D}"/>
              </a:ext>
            </a:extLst>
          </p:cNvPr>
          <p:cNvSpPr>
            <a:spLocks noEditPoints="1"/>
          </p:cNvSpPr>
          <p:nvPr/>
        </p:nvSpPr>
        <p:spPr bwMode="auto">
          <a:xfrm>
            <a:off x="3589004" y="2546745"/>
            <a:ext cx="455056" cy="367636"/>
          </a:xfrm>
          <a:custGeom>
            <a:avLst/>
            <a:gdLst/>
            <a:ahLst/>
            <a:cxnLst>
              <a:cxn ang="0">
                <a:pos x="26" y="55"/>
              </a:cxn>
              <a:cxn ang="0">
                <a:pos x="14" y="67"/>
              </a:cxn>
              <a:cxn ang="0">
                <a:pos x="13" y="68"/>
              </a:cxn>
              <a:cxn ang="0">
                <a:pos x="12" y="67"/>
              </a:cxn>
              <a:cxn ang="0">
                <a:pos x="0" y="55"/>
              </a:cxn>
              <a:cxn ang="0">
                <a:pos x="0" y="54"/>
              </a:cxn>
              <a:cxn ang="0">
                <a:pos x="1" y="53"/>
              </a:cxn>
              <a:cxn ang="0">
                <a:pos x="8" y="53"/>
              </a:cxn>
              <a:cxn ang="0">
                <a:pos x="8" y="1"/>
              </a:cxn>
              <a:cxn ang="0">
                <a:pos x="10" y="0"/>
              </a:cxn>
              <a:cxn ang="0">
                <a:pos x="17" y="0"/>
              </a:cxn>
              <a:cxn ang="0">
                <a:pos x="18" y="1"/>
              </a:cxn>
              <a:cxn ang="0">
                <a:pos x="18" y="53"/>
              </a:cxn>
              <a:cxn ang="0">
                <a:pos x="25" y="53"/>
              </a:cxn>
              <a:cxn ang="0">
                <a:pos x="27" y="54"/>
              </a:cxn>
              <a:cxn ang="0">
                <a:pos x="26" y="55"/>
              </a:cxn>
              <a:cxn ang="0">
                <a:pos x="67" y="8"/>
              </a:cxn>
              <a:cxn ang="0">
                <a:pos x="66" y="9"/>
              </a:cxn>
              <a:cxn ang="0">
                <a:pos x="34" y="9"/>
              </a:cxn>
              <a:cxn ang="0">
                <a:pos x="33" y="8"/>
              </a:cxn>
              <a:cxn ang="0">
                <a:pos x="33" y="1"/>
              </a:cxn>
              <a:cxn ang="0">
                <a:pos x="34" y="0"/>
              </a:cxn>
              <a:cxn ang="0">
                <a:pos x="66" y="0"/>
              </a:cxn>
              <a:cxn ang="0">
                <a:pos x="67" y="1"/>
              </a:cxn>
              <a:cxn ang="0">
                <a:pos x="67" y="8"/>
              </a:cxn>
              <a:cxn ang="0">
                <a:pos x="60" y="28"/>
              </a:cxn>
              <a:cxn ang="0">
                <a:pos x="58" y="29"/>
              </a:cxn>
              <a:cxn ang="0">
                <a:pos x="34" y="29"/>
              </a:cxn>
              <a:cxn ang="0">
                <a:pos x="33" y="28"/>
              </a:cxn>
              <a:cxn ang="0">
                <a:pos x="33" y="20"/>
              </a:cxn>
              <a:cxn ang="0">
                <a:pos x="34" y="19"/>
              </a:cxn>
              <a:cxn ang="0">
                <a:pos x="58" y="19"/>
              </a:cxn>
              <a:cxn ang="0">
                <a:pos x="60" y="20"/>
              </a:cxn>
              <a:cxn ang="0">
                <a:pos x="60" y="28"/>
              </a:cxn>
              <a:cxn ang="0">
                <a:pos x="52" y="47"/>
              </a:cxn>
              <a:cxn ang="0">
                <a:pos x="51" y="48"/>
              </a:cxn>
              <a:cxn ang="0">
                <a:pos x="34" y="48"/>
              </a:cxn>
              <a:cxn ang="0">
                <a:pos x="33" y="47"/>
              </a:cxn>
              <a:cxn ang="0">
                <a:pos x="33" y="40"/>
              </a:cxn>
              <a:cxn ang="0">
                <a:pos x="34" y="39"/>
              </a:cxn>
              <a:cxn ang="0">
                <a:pos x="51" y="39"/>
              </a:cxn>
              <a:cxn ang="0">
                <a:pos x="52" y="40"/>
              </a:cxn>
              <a:cxn ang="0">
                <a:pos x="52" y="47"/>
              </a:cxn>
              <a:cxn ang="0">
                <a:pos x="45" y="67"/>
              </a:cxn>
              <a:cxn ang="0">
                <a:pos x="44" y="68"/>
              </a:cxn>
              <a:cxn ang="0">
                <a:pos x="34" y="68"/>
              </a:cxn>
              <a:cxn ang="0">
                <a:pos x="33" y="67"/>
              </a:cxn>
              <a:cxn ang="0">
                <a:pos x="33" y="59"/>
              </a:cxn>
              <a:cxn ang="0">
                <a:pos x="34" y="58"/>
              </a:cxn>
              <a:cxn ang="0">
                <a:pos x="44" y="58"/>
              </a:cxn>
              <a:cxn ang="0">
                <a:pos x="45" y="59"/>
              </a:cxn>
              <a:cxn ang="0">
                <a:pos x="45" y="67"/>
              </a:cxn>
            </a:cxnLst>
            <a:rect l="0" t="0" r="r" b="b"/>
            <a:pathLst>
              <a:path w="67" h="68">
                <a:moveTo>
                  <a:pt x="26" y="55"/>
                </a:moveTo>
                <a:cubicBezTo>
                  <a:pt x="14" y="67"/>
                  <a:pt x="14" y="67"/>
                  <a:pt x="14" y="67"/>
                </a:cubicBezTo>
                <a:cubicBezTo>
                  <a:pt x="14" y="68"/>
                  <a:pt x="14" y="68"/>
                  <a:pt x="13" y="68"/>
                </a:cubicBezTo>
                <a:cubicBezTo>
                  <a:pt x="13" y="68"/>
                  <a:pt x="13" y="68"/>
                  <a:pt x="12" y="67"/>
                </a:cubicBezTo>
                <a:cubicBezTo>
                  <a:pt x="0" y="55"/>
                  <a:pt x="0" y="55"/>
                  <a:pt x="0" y="55"/>
                </a:cubicBezTo>
                <a:cubicBezTo>
                  <a:pt x="0" y="55"/>
                  <a:pt x="0" y="54"/>
                  <a:pt x="0" y="54"/>
                </a:cubicBezTo>
                <a:cubicBezTo>
                  <a:pt x="0" y="53"/>
                  <a:pt x="1" y="53"/>
                  <a:pt x="1" y="53"/>
                </a:cubicBezTo>
                <a:cubicBezTo>
                  <a:pt x="8" y="53"/>
                  <a:pt x="8" y="53"/>
                  <a:pt x="8" y="53"/>
                </a:cubicBezTo>
                <a:cubicBezTo>
                  <a:pt x="8" y="1"/>
                  <a:pt x="8" y="1"/>
                  <a:pt x="8" y="1"/>
                </a:cubicBezTo>
                <a:cubicBezTo>
                  <a:pt x="8" y="0"/>
                  <a:pt x="9" y="0"/>
                  <a:pt x="10" y="0"/>
                </a:cubicBezTo>
                <a:cubicBezTo>
                  <a:pt x="17" y="0"/>
                  <a:pt x="17" y="0"/>
                  <a:pt x="17" y="0"/>
                </a:cubicBezTo>
                <a:cubicBezTo>
                  <a:pt x="18" y="0"/>
                  <a:pt x="18" y="0"/>
                  <a:pt x="18" y="1"/>
                </a:cubicBezTo>
                <a:cubicBezTo>
                  <a:pt x="18" y="53"/>
                  <a:pt x="18" y="53"/>
                  <a:pt x="18" y="53"/>
                </a:cubicBezTo>
                <a:cubicBezTo>
                  <a:pt x="25" y="53"/>
                  <a:pt x="25" y="53"/>
                  <a:pt x="25" y="53"/>
                </a:cubicBezTo>
                <a:cubicBezTo>
                  <a:pt x="26" y="53"/>
                  <a:pt x="27" y="54"/>
                  <a:pt x="27" y="54"/>
                </a:cubicBezTo>
                <a:cubicBezTo>
                  <a:pt x="27" y="55"/>
                  <a:pt x="27" y="55"/>
                  <a:pt x="26" y="55"/>
                </a:cubicBezTo>
                <a:close/>
                <a:moveTo>
                  <a:pt x="67" y="8"/>
                </a:moveTo>
                <a:cubicBezTo>
                  <a:pt x="67" y="9"/>
                  <a:pt x="66" y="9"/>
                  <a:pt x="66" y="9"/>
                </a:cubicBezTo>
                <a:cubicBezTo>
                  <a:pt x="34" y="9"/>
                  <a:pt x="34" y="9"/>
                  <a:pt x="34" y="9"/>
                </a:cubicBezTo>
                <a:cubicBezTo>
                  <a:pt x="33" y="9"/>
                  <a:pt x="33" y="9"/>
                  <a:pt x="33" y="8"/>
                </a:cubicBezTo>
                <a:cubicBezTo>
                  <a:pt x="33" y="1"/>
                  <a:pt x="33" y="1"/>
                  <a:pt x="33" y="1"/>
                </a:cubicBezTo>
                <a:cubicBezTo>
                  <a:pt x="33" y="0"/>
                  <a:pt x="33" y="0"/>
                  <a:pt x="34" y="0"/>
                </a:cubicBezTo>
                <a:cubicBezTo>
                  <a:pt x="66" y="0"/>
                  <a:pt x="66" y="0"/>
                  <a:pt x="66" y="0"/>
                </a:cubicBezTo>
                <a:cubicBezTo>
                  <a:pt x="66" y="0"/>
                  <a:pt x="67" y="0"/>
                  <a:pt x="67" y="1"/>
                </a:cubicBezTo>
                <a:lnTo>
                  <a:pt x="67" y="8"/>
                </a:lnTo>
                <a:close/>
                <a:moveTo>
                  <a:pt x="60" y="28"/>
                </a:moveTo>
                <a:cubicBezTo>
                  <a:pt x="60" y="28"/>
                  <a:pt x="59" y="29"/>
                  <a:pt x="58" y="29"/>
                </a:cubicBezTo>
                <a:cubicBezTo>
                  <a:pt x="34" y="29"/>
                  <a:pt x="34" y="29"/>
                  <a:pt x="34" y="29"/>
                </a:cubicBezTo>
                <a:cubicBezTo>
                  <a:pt x="33" y="29"/>
                  <a:pt x="33" y="28"/>
                  <a:pt x="33" y="28"/>
                </a:cubicBezTo>
                <a:cubicBezTo>
                  <a:pt x="33" y="20"/>
                  <a:pt x="33" y="20"/>
                  <a:pt x="33" y="20"/>
                </a:cubicBezTo>
                <a:cubicBezTo>
                  <a:pt x="33" y="20"/>
                  <a:pt x="33" y="19"/>
                  <a:pt x="34" y="19"/>
                </a:cubicBezTo>
                <a:cubicBezTo>
                  <a:pt x="58" y="19"/>
                  <a:pt x="58" y="19"/>
                  <a:pt x="58" y="19"/>
                </a:cubicBezTo>
                <a:cubicBezTo>
                  <a:pt x="59" y="19"/>
                  <a:pt x="60" y="20"/>
                  <a:pt x="60" y="20"/>
                </a:cubicBezTo>
                <a:lnTo>
                  <a:pt x="60" y="28"/>
                </a:lnTo>
                <a:close/>
                <a:moveTo>
                  <a:pt x="52" y="47"/>
                </a:moveTo>
                <a:cubicBezTo>
                  <a:pt x="52" y="48"/>
                  <a:pt x="52" y="48"/>
                  <a:pt x="51" y="48"/>
                </a:cubicBezTo>
                <a:cubicBezTo>
                  <a:pt x="34" y="48"/>
                  <a:pt x="34" y="48"/>
                  <a:pt x="34" y="48"/>
                </a:cubicBezTo>
                <a:cubicBezTo>
                  <a:pt x="33" y="48"/>
                  <a:pt x="33" y="48"/>
                  <a:pt x="33" y="47"/>
                </a:cubicBezTo>
                <a:cubicBezTo>
                  <a:pt x="33" y="40"/>
                  <a:pt x="33" y="40"/>
                  <a:pt x="33" y="40"/>
                </a:cubicBezTo>
                <a:cubicBezTo>
                  <a:pt x="33" y="39"/>
                  <a:pt x="33" y="39"/>
                  <a:pt x="34" y="39"/>
                </a:cubicBezTo>
                <a:cubicBezTo>
                  <a:pt x="51" y="39"/>
                  <a:pt x="51" y="39"/>
                  <a:pt x="51" y="39"/>
                </a:cubicBezTo>
                <a:cubicBezTo>
                  <a:pt x="52" y="39"/>
                  <a:pt x="52" y="39"/>
                  <a:pt x="52" y="40"/>
                </a:cubicBezTo>
                <a:lnTo>
                  <a:pt x="52" y="47"/>
                </a:lnTo>
                <a:close/>
                <a:moveTo>
                  <a:pt x="45" y="67"/>
                </a:moveTo>
                <a:cubicBezTo>
                  <a:pt x="45" y="67"/>
                  <a:pt x="44" y="68"/>
                  <a:pt x="44" y="68"/>
                </a:cubicBezTo>
                <a:cubicBezTo>
                  <a:pt x="34" y="68"/>
                  <a:pt x="34" y="68"/>
                  <a:pt x="34" y="68"/>
                </a:cubicBezTo>
                <a:cubicBezTo>
                  <a:pt x="33" y="68"/>
                  <a:pt x="33" y="67"/>
                  <a:pt x="33" y="67"/>
                </a:cubicBezTo>
                <a:cubicBezTo>
                  <a:pt x="33" y="59"/>
                  <a:pt x="33" y="59"/>
                  <a:pt x="33" y="59"/>
                </a:cubicBezTo>
                <a:cubicBezTo>
                  <a:pt x="33" y="59"/>
                  <a:pt x="33" y="58"/>
                  <a:pt x="34" y="58"/>
                </a:cubicBezTo>
                <a:cubicBezTo>
                  <a:pt x="44" y="58"/>
                  <a:pt x="44" y="58"/>
                  <a:pt x="44" y="58"/>
                </a:cubicBezTo>
                <a:cubicBezTo>
                  <a:pt x="44" y="58"/>
                  <a:pt x="45" y="59"/>
                  <a:pt x="45" y="59"/>
                </a:cubicBezTo>
                <a:lnTo>
                  <a:pt x="45" y="67"/>
                </a:lnTo>
                <a:close/>
              </a:path>
            </a:pathLst>
          </a:custGeom>
          <a:solidFill>
            <a:schemeClr val="bg1"/>
          </a:solidFill>
          <a:ln w="9525">
            <a:noFill/>
            <a:round/>
            <a:headEnd/>
            <a:tailEnd/>
          </a:ln>
        </p:spPr>
        <p:txBody>
          <a:bodyPr vert="horz" wrap="square" lIns="95097" tIns="47549" rIns="95097" bIns="47549"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sp>
        <p:nvSpPr>
          <p:cNvPr id="15" name="Rectangle 76">
            <a:extLst>
              <a:ext uri="{FF2B5EF4-FFF2-40B4-BE49-F238E27FC236}">
                <a16:creationId xmlns:a16="http://schemas.microsoft.com/office/drawing/2014/main" id="{DA78F2B1-7DD5-0AD8-409A-C0A117375108}"/>
              </a:ext>
            </a:extLst>
          </p:cNvPr>
          <p:cNvSpPr/>
          <p:nvPr/>
        </p:nvSpPr>
        <p:spPr>
          <a:xfrm>
            <a:off x="2818064" y="3882669"/>
            <a:ext cx="1996938" cy="46047"/>
          </a:xfrm>
          <a:prstGeom prst="rect">
            <a:avLst/>
          </a:prstGeom>
          <a:solidFill>
            <a:srgbClr val="8C6E87"/>
          </a:solidFill>
          <a:ln>
            <a:solidFill>
              <a:srgbClr val="8C6E87"/>
            </a:solid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defTabSz="1267906">
              <a:spcBef>
                <a:spcPct val="20000"/>
              </a:spcBef>
              <a:defRPr/>
            </a:pPr>
            <a:endParaRPr lang="en-US" sz="2000" b="1" dirty="0">
              <a:solidFill>
                <a:schemeClr val="bg1"/>
              </a:solidFill>
              <a:latin typeface="Fira Sans" panose="020B0503050000020004" pitchFamily="34" charset="0"/>
              <a:ea typeface="Fira Sans" panose="020B0503050000020004" pitchFamily="34" charset="0"/>
            </a:endParaRPr>
          </a:p>
        </p:txBody>
      </p:sp>
      <p:sp>
        <p:nvSpPr>
          <p:cNvPr id="19" name="Rectangle 76">
            <a:extLst>
              <a:ext uri="{FF2B5EF4-FFF2-40B4-BE49-F238E27FC236}">
                <a16:creationId xmlns:a16="http://schemas.microsoft.com/office/drawing/2014/main" id="{7C10223F-CE52-C020-EED4-989EAAC7E5BA}"/>
              </a:ext>
            </a:extLst>
          </p:cNvPr>
          <p:cNvSpPr/>
          <p:nvPr/>
        </p:nvSpPr>
        <p:spPr>
          <a:xfrm>
            <a:off x="5023897" y="3879792"/>
            <a:ext cx="1616117" cy="46046"/>
          </a:xfrm>
          <a:prstGeom prst="rect">
            <a:avLst/>
          </a:prstGeom>
          <a:solidFill>
            <a:srgbClr val="8C6E87"/>
          </a:solidFill>
          <a:ln>
            <a:solidFill>
              <a:srgbClr val="8C6E87"/>
            </a:solid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defTabSz="1267906">
              <a:spcBef>
                <a:spcPct val="20000"/>
              </a:spcBef>
              <a:defRPr/>
            </a:pPr>
            <a:endParaRPr lang="en-US" sz="2000" b="1" dirty="0">
              <a:solidFill>
                <a:srgbClr val="8C6E87"/>
              </a:solidFill>
              <a:latin typeface="Fira Sans" panose="020B0503050000020004" pitchFamily="34" charset="0"/>
              <a:ea typeface="Fira Sans" panose="020B0503050000020004" pitchFamily="34" charset="0"/>
            </a:endParaRPr>
          </a:p>
        </p:txBody>
      </p:sp>
      <p:sp>
        <p:nvSpPr>
          <p:cNvPr id="22" name="Inhaltsplatzhalter 4">
            <a:extLst>
              <a:ext uri="{FF2B5EF4-FFF2-40B4-BE49-F238E27FC236}">
                <a16:creationId xmlns:a16="http://schemas.microsoft.com/office/drawing/2014/main" id="{10DA696C-BEB4-6899-EFBA-62FB3A79EC8F}"/>
              </a:ext>
            </a:extLst>
          </p:cNvPr>
          <p:cNvSpPr txBox="1">
            <a:spLocks/>
          </p:cNvSpPr>
          <p:nvPr/>
        </p:nvSpPr>
        <p:spPr>
          <a:xfrm>
            <a:off x="4648617" y="3429000"/>
            <a:ext cx="2444708" cy="43088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48"/>
              </a:spcAft>
              <a:buNone/>
            </a:pPr>
            <a:r>
              <a:rPr lang="lt-LT" sz="2800" b="1" dirty="0">
                <a:solidFill>
                  <a:srgbClr val="8C6E87"/>
                </a:solidFill>
                <a:latin typeface="Fira Sans" panose="020B0503050000020004" pitchFamily="34" charset="0"/>
              </a:rPr>
              <a:t>2,4 proc.</a:t>
            </a:r>
            <a:endParaRPr lang="en-US" sz="2800" b="1" dirty="0">
              <a:solidFill>
                <a:srgbClr val="8C6E87"/>
              </a:solidFill>
              <a:latin typeface="Fira Sans" panose="020B0503050000020004" pitchFamily="34" charset="0"/>
            </a:endParaRPr>
          </a:p>
        </p:txBody>
      </p:sp>
      <p:sp>
        <p:nvSpPr>
          <p:cNvPr id="23" name="Inhaltsplatzhalter 4">
            <a:extLst>
              <a:ext uri="{FF2B5EF4-FFF2-40B4-BE49-F238E27FC236}">
                <a16:creationId xmlns:a16="http://schemas.microsoft.com/office/drawing/2014/main" id="{7F457CCD-C27E-C84F-264C-C36FD3948964}"/>
              </a:ext>
            </a:extLst>
          </p:cNvPr>
          <p:cNvSpPr txBox="1">
            <a:spLocks/>
          </p:cNvSpPr>
          <p:nvPr/>
        </p:nvSpPr>
        <p:spPr>
          <a:xfrm>
            <a:off x="5014912" y="4147852"/>
            <a:ext cx="1616117" cy="153888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48"/>
              </a:spcAft>
              <a:buNone/>
            </a:pPr>
            <a:r>
              <a:rPr lang="lt-LT" sz="2000" dirty="0">
                <a:solidFill>
                  <a:srgbClr val="192850"/>
                </a:solidFill>
                <a:latin typeface="Fira Sans" panose="020B0503050000020004" pitchFamily="34" charset="0"/>
              </a:rPr>
              <a:t>sumažėjo LRT grupės pasiekiamumas nuo 2023 iki 2024 m. </a:t>
            </a:r>
            <a:endParaRPr lang="en-US" sz="2000" dirty="0">
              <a:solidFill>
                <a:srgbClr val="192850"/>
              </a:solidFill>
              <a:latin typeface="Fira Sans" panose="020B0503050000020004" pitchFamily="34" charset="0"/>
            </a:endParaRPr>
          </a:p>
        </p:txBody>
      </p:sp>
      <p:sp>
        <p:nvSpPr>
          <p:cNvPr id="26" name="Oval 64">
            <a:extLst>
              <a:ext uri="{FF2B5EF4-FFF2-40B4-BE49-F238E27FC236}">
                <a16:creationId xmlns:a16="http://schemas.microsoft.com/office/drawing/2014/main" id="{04656249-AE43-0483-9A5B-927146CEE0FE}"/>
              </a:ext>
            </a:extLst>
          </p:cNvPr>
          <p:cNvSpPr>
            <a:spLocks noChangeArrowheads="1"/>
          </p:cNvSpPr>
          <p:nvPr/>
        </p:nvSpPr>
        <p:spPr bwMode="auto">
          <a:xfrm>
            <a:off x="7459621" y="2245308"/>
            <a:ext cx="967405" cy="969284"/>
          </a:xfrm>
          <a:prstGeom prst="ellipse">
            <a:avLst/>
          </a:prstGeom>
          <a:solidFill>
            <a:srgbClr val="A0BEDC"/>
          </a:solidFill>
          <a:ln w="57150">
            <a:solidFill>
              <a:srgbClr val="A0BEDC"/>
            </a:solidFill>
          </a:ln>
        </p:spPr>
        <p:txBody>
          <a:bodyPr vert="horz" wrap="square" lIns="121920" tIns="60960" rIns="121920" bIns="60960" numCol="1" anchor="t" anchorCtr="0" compatLnSpc="1">
            <a:prstTxWarp prst="textNoShape">
              <a:avLst/>
            </a:prstTxWarp>
          </a:bodyPr>
          <a:lstStyle/>
          <a:p>
            <a:endParaRPr lang="en-US" sz="2400" dirty="0">
              <a:latin typeface="Fira Sans" panose="020B0503050000020004" pitchFamily="34" charset="0"/>
              <a:ea typeface="Fira Sans" panose="020B0503050000020004" pitchFamily="34" charset="0"/>
            </a:endParaRPr>
          </a:p>
        </p:txBody>
      </p:sp>
      <p:sp>
        <p:nvSpPr>
          <p:cNvPr id="29" name="Inhaltsplatzhalter 4">
            <a:extLst>
              <a:ext uri="{FF2B5EF4-FFF2-40B4-BE49-F238E27FC236}">
                <a16:creationId xmlns:a16="http://schemas.microsoft.com/office/drawing/2014/main" id="{8EC53D99-35FC-29F1-260E-BBE9DFDCFB79}"/>
              </a:ext>
            </a:extLst>
          </p:cNvPr>
          <p:cNvSpPr txBox="1">
            <a:spLocks/>
          </p:cNvSpPr>
          <p:nvPr/>
        </p:nvSpPr>
        <p:spPr>
          <a:xfrm>
            <a:off x="6790813" y="3413611"/>
            <a:ext cx="2444708" cy="43088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48"/>
              </a:spcAft>
              <a:buNone/>
            </a:pPr>
            <a:r>
              <a:rPr lang="lt-LT" sz="2800" b="1" dirty="0">
                <a:solidFill>
                  <a:srgbClr val="A0BEDC"/>
                </a:solidFill>
                <a:latin typeface="Fira Sans" panose="020B0503050000020004" pitchFamily="34" charset="0"/>
              </a:rPr>
              <a:t>2 proc.</a:t>
            </a:r>
            <a:endParaRPr lang="en-US" sz="2800" b="1" dirty="0">
              <a:solidFill>
                <a:srgbClr val="A0BEDC"/>
              </a:solidFill>
              <a:latin typeface="Fira Sans" panose="020B0503050000020004" pitchFamily="34" charset="0"/>
            </a:endParaRPr>
          </a:p>
        </p:txBody>
      </p:sp>
      <p:sp>
        <p:nvSpPr>
          <p:cNvPr id="32" name="TextBox 31">
            <a:extLst>
              <a:ext uri="{FF2B5EF4-FFF2-40B4-BE49-F238E27FC236}">
                <a16:creationId xmlns:a16="http://schemas.microsoft.com/office/drawing/2014/main" id="{5A15506C-8A28-7E75-1167-EAD5E7B4D95A}"/>
              </a:ext>
            </a:extLst>
          </p:cNvPr>
          <p:cNvSpPr txBox="1"/>
          <p:nvPr/>
        </p:nvSpPr>
        <p:spPr>
          <a:xfrm>
            <a:off x="6852801" y="4043517"/>
            <a:ext cx="2270550" cy="1938992"/>
          </a:xfrm>
          <a:prstGeom prst="rect">
            <a:avLst/>
          </a:prstGeom>
          <a:noFill/>
        </p:spPr>
        <p:txBody>
          <a:bodyPr wrap="square">
            <a:spAutoFit/>
          </a:bodyPr>
          <a:lstStyle/>
          <a:p>
            <a:pPr algn="ctr"/>
            <a:r>
              <a:rPr lang="lt-LT" sz="2000" dirty="0">
                <a:solidFill>
                  <a:srgbClr val="192850"/>
                </a:solidFill>
                <a:latin typeface="Fira Sans" panose="020B0503050000020004" pitchFamily="34" charset="0"/>
              </a:rPr>
              <a:t>LRT grupės kanaluose pateikiamo turinio vertinimas pagerėjo nuo 2023 iki 2024 m. </a:t>
            </a:r>
          </a:p>
        </p:txBody>
      </p:sp>
      <p:sp>
        <p:nvSpPr>
          <p:cNvPr id="33" name="Freeform 112">
            <a:extLst>
              <a:ext uri="{FF2B5EF4-FFF2-40B4-BE49-F238E27FC236}">
                <a16:creationId xmlns:a16="http://schemas.microsoft.com/office/drawing/2014/main" id="{E34C8203-9632-C1C1-E3A8-33C59EF26880}"/>
              </a:ext>
            </a:extLst>
          </p:cNvPr>
          <p:cNvSpPr>
            <a:spLocks noEditPoints="1"/>
          </p:cNvSpPr>
          <p:nvPr/>
        </p:nvSpPr>
        <p:spPr bwMode="auto">
          <a:xfrm rot="10800000">
            <a:off x="7717341" y="2483049"/>
            <a:ext cx="455056" cy="367636"/>
          </a:xfrm>
          <a:custGeom>
            <a:avLst/>
            <a:gdLst/>
            <a:ahLst/>
            <a:cxnLst>
              <a:cxn ang="0">
                <a:pos x="26" y="55"/>
              </a:cxn>
              <a:cxn ang="0">
                <a:pos x="14" y="67"/>
              </a:cxn>
              <a:cxn ang="0">
                <a:pos x="13" y="68"/>
              </a:cxn>
              <a:cxn ang="0">
                <a:pos x="12" y="67"/>
              </a:cxn>
              <a:cxn ang="0">
                <a:pos x="0" y="55"/>
              </a:cxn>
              <a:cxn ang="0">
                <a:pos x="0" y="54"/>
              </a:cxn>
              <a:cxn ang="0">
                <a:pos x="1" y="53"/>
              </a:cxn>
              <a:cxn ang="0">
                <a:pos x="8" y="53"/>
              </a:cxn>
              <a:cxn ang="0">
                <a:pos x="8" y="1"/>
              </a:cxn>
              <a:cxn ang="0">
                <a:pos x="10" y="0"/>
              </a:cxn>
              <a:cxn ang="0">
                <a:pos x="17" y="0"/>
              </a:cxn>
              <a:cxn ang="0">
                <a:pos x="18" y="1"/>
              </a:cxn>
              <a:cxn ang="0">
                <a:pos x="18" y="53"/>
              </a:cxn>
              <a:cxn ang="0">
                <a:pos x="25" y="53"/>
              </a:cxn>
              <a:cxn ang="0">
                <a:pos x="27" y="54"/>
              </a:cxn>
              <a:cxn ang="0">
                <a:pos x="26" y="55"/>
              </a:cxn>
              <a:cxn ang="0">
                <a:pos x="67" y="8"/>
              </a:cxn>
              <a:cxn ang="0">
                <a:pos x="66" y="9"/>
              </a:cxn>
              <a:cxn ang="0">
                <a:pos x="34" y="9"/>
              </a:cxn>
              <a:cxn ang="0">
                <a:pos x="33" y="8"/>
              </a:cxn>
              <a:cxn ang="0">
                <a:pos x="33" y="1"/>
              </a:cxn>
              <a:cxn ang="0">
                <a:pos x="34" y="0"/>
              </a:cxn>
              <a:cxn ang="0">
                <a:pos x="66" y="0"/>
              </a:cxn>
              <a:cxn ang="0">
                <a:pos x="67" y="1"/>
              </a:cxn>
              <a:cxn ang="0">
                <a:pos x="67" y="8"/>
              </a:cxn>
              <a:cxn ang="0">
                <a:pos x="60" y="28"/>
              </a:cxn>
              <a:cxn ang="0">
                <a:pos x="58" y="29"/>
              </a:cxn>
              <a:cxn ang="0">
                <a:pos x="34" y="29"/>
              </a:cxn>
              <a:cxn ang="0">
                <a:pos x="33" y="28"/>
              </a:cxn>
              <a:cxn ang="0">
                <a:pos x="33" y="20"/>
              </a:cxn>
              <a:cxn ang="0">
                <a:pos x="34" y="19"/>
              </a:cxn>
              <a:cxn ang="0">
                <a:pos x="58" y="19"/>
              </a:cxn>
              <a:cxn ang="0">
                <a:pos x="60" y="20"/>
              </a:cxn>
              <a:cxn ang="0">
                <a:pos x="60" y="28"/>
              </a:cxn>
              <a:cxn ang="0">
                <a:pos x="52" y="47"/>
              </a:cxn>
              <a:cxn ang="0">
                <a:pos x="51" y="48"/>
              </a:cxn>
              <a:cxn ang="0">
                <a:pos x="34" y="48"/>
              </a:cxn>
              <a:cxn ang="0">
                <a:pos x="33" y="47"/>
              </a:cxn>
              <a:cxn ang="0">
                <a:pos x="33" y="40"/>
              </a:cxn>
              <a:cxn ang="0">
                <a:pos x="34" y="39"/>
              </a:cxn>
              <a:cxn ang="0">
                <a:pos x="51" y="39"/>
              </a:cxn>
              <a:cxn ang="0">
                <a:pos x="52" y="40"/>
              </a:cxn>
              <a:cxn ang="0">
                <a:pos x="52" y="47"/>
              </a:cxn>
              <a:cxn ang="0">
                <a:pos x="45" y="67"/>
              </a:cxn>
              <a:cxn ang="0">
                <a:pos x="44" y="68"/>
              </a:cxn>
              <a:cxn ang="0">
                <a:pos x="34" y="68"/>
              </a:cxn>
              <a:cxn ang="0">
                <a:pos x="33" y="67"/>
              </a:cxn>
              <a:cxn ang="0">
                <a:pos x="33" y="59"/>
              </a:cxn>
              <a:cxn ang="0">
                <a:pos x="34" y="58"/>
              </a:cxn>
              <a:cxn ang="0">
                <a:pos x="44" y="58"/>
              </a:cxn>
              <a:cxn ang="0">
                <a:pos x="45" y="59"/>
              </a:cxn>
              <a:cxn ang="0">
                <a:pos x="45" y="67"/>
              </a:cxn>
            </a:cxnLst>
            <a:rect l="0" t="0" r="r" b="b"/>
            <a:pathLst>
              <a:path w="67" h="68">
                <a:moveTo>
                  <a:pt x="26" y="55"/>
                </a:moveTo>
                <a:cubicBezTo>
                  <a:pt x="14" y="67"/>
                  <a:pt x="14" y="67"/>
                  <a:pt x="14" y="67"/>
                </a:cubicBezTo>
                <a:cubicBezTo>
                  <a:pt x="14" y="68"/>
                  <a:pt x="14" y="68"/>
                  <a:pt x="13" y="68"/>
                </a:cubicBezTo>
                <a:cubicBezTo>
                  <a:pt x="13" y="68"/>
                  <a:pt x="13" y="68"/>
                  <a:pt x="12" y="67"/>
                </a:cubicBezTo>
                <a:cubicBezTo>
                  <a:pt x="0" y="55"/>
                  <a:pt x="0" y="55"/>
                  <a:pt x="0" y="55"/>
                </a:cubicBezTo>
                <a:cubicBezTo>
                  <a:pt x="0" y="55"/>
                  <a:pt x="0" y="54"/>
                  <a:pt x="0" y="54"/>
                </a:cubicBezTo>
                <a:cubicBezTo>
                  <a:pt x="0" y="53"/>
                  <a:pt x="1" y="53"/>
                  <a:pt x="1" y="53"/>
                </a:cubicBezTo>
                <a:cubicBezTo>
                  <a:pt x="8" y="53"/>
                  <a:pt x="8" y="53"/>
                  <a:pt x="8" y="53"/>
                </a:cubicBezTo>
                <a:cubicBezTo>
                  <a:pt x="8" y="1"/>
                  <a:pt x="8" y="1"/>
                  <a:pt x="8" y="1"/>
                </a:cubicBezTo>
                <a:cubicBezTo>
                  <a:pt x="8" y="0"/>
                  <a:pt x="9" y="0"/>
                  <a:pt x="10" y="0"/>
                </a:cubicBezTo>
                <a:cubicBezTo>
                  <a:pt x="17" y="0"/>
                  <a:pt x="17" y="0"/>
                  <a:pt x="17" y="0"/>
                </a:cubicBezTo>
                <a:cubicBezTo>
                  <a:pt x="18" y="0"/>
                  <a:pt x="18" y="0"/>
                  <a:pt x="18" y="1"/>
                </a:cubicBezTo>
                <a:cubicBezTo>
                  <a:pt x="18" y="53"/>
                  <a:pt x="18" y="53"/>
                  <a:pt x="18" y="53"/>
                </a:cubicBezTo>
                <a:cubicBezTo>
                  <a:pt x="25" y="53"/>
                  <a:pt x="25" y="53"/>
                  <a:pt x="25" y="53"/>
                </a:cubicBezTo>
                <a:cubicBezTo>
                  <a:pt x="26" y="53"/>
                  <a:pt x="27" y="54"/>
                  <a:pt x="27" y="54"/>
                </a:cubicBezTo>
                <a:cubicBezTo>
                  <a:pt x="27" y="55"/>
                  <a:pt x="27" y="55"/>
                  <a:pt x="26" y="55"/>
                </a:cubicBezTo>
                <a:close/>
                <a:moveTo>
                  <a:pt x="67" y="8"/>
                </a:moveTo>
                <a:cubicBezTo>
                  <a:pt x="67" y="9"/>
                  <a:pt x="66" y="9"/>
                  <a:pt x="66" y="9"/>
                </a:cubicBezTo>
                <a:cubicBezTo>
                  <a:pt x="34" y="9"/>
                  <a:pt x="34" y="9"/>
                  <a:pt x="34" y="9"/>
                </a:cubicBezTo>
                <a:cubicBezTo>
                  <a:pt x="33" y="9"/>
                  <a:pt x="33" y="9"/>
                  <a:pt x="33" y="8"/>
                </a:cubicBezTo>
                <a:cubicBezTo>
                  <a:pt x="33" y="1"/>
                  <a:pt x="33" y="1"/>
                  <a:pt x="33" y="1"/>
                </a:cubicBezTo>
                <a:cubicBezTo>
                  <a:pt x="33" y="0"/>
                  <a:pt x="33" y="0"/>
                  <a:pt x="34" y="0"/>
                </a:cubicBezTo>
                <a:cubicBezTo>
                  <a:pt x="66" y="0"/>
                  <a:pt x="66" y="0"/>
                  <a:pt x="66" y="0"/>
                </a:cubicBezTo>
                <a:cubicBezTo>
                  <a:pt x="66" y="0"/>
                  <a:pt x="67" y="0"/>
                  <a:pt x="67" y="1"/>
                </a:cubicBezTo>
                <a:lnTo>
                  <a:pt x="67" y="8"/>
                </a:lnTo>
                <a:close/>
                <a:moveTo>
                  <a:pt x="60" y="28"/>
                </a:moveTo>
                <a:cubicBezTo>
                  <a:pt x="60" y="28"/>
                  <a:pt x="59" y="29"/>
                  <a:pt x="58" y="29"/>
                </a:cubicBezTo>
                <a:cubicBezTo>
                  <a:pt x="34" y="29"/>
                  <a:pt x="34" y="29"/>
                  <a:pt x="34" y="29"/>
                </a:cubicBezTo>
                <a:cubicBezTo>
                  <a:pt x="33" y="29"/>
                  <a:pt x="33" y="28"/>
                  <a:pt x="33" y="28"/>
                </a:cubicBezTo>
                <a:cubicBezTo>
                  <a:pt x="33" y="20"/>
                  <a:pt x="33" y="20"/>
                  <a:pt x="33" y="20"/>
                </a:cubicBezTo>
                <a:cubicBezTo>
                  <a:pt x="33" y="20"/>
                  <a:pt x="33" y="19"/>
                  <a:pt x="34" y="19"/>
                </a:cubicBezTo>
                <a:cubicBezTo>
                  <a:pt x="58" y="19"/>
                  <a:pt x="58" y="19"/>
                  <a:pt x="58" y="19"/>
                </a:cubicBezTo>
                <a:cubicBezTo>
                  <a:pt x="59" y="19"/>
                  <a:pt x="60" y="20"/>
                  <a:pt x="60" y="20"/>
                </a:cubicBezTo>
                <a:lnTo>
                  <a:pt x="60" y="28"/>
                </a:lnTo>
                <a:close/>
                <a:moveTo>
                  <a:pt x="52" y="47"/>
                </a:moveTo>
                <a:cubicBezTo>
                  <a:pt x="52" y="48"/>
                  <a:pt x="52" y="48"/>
                  <a:pt x="51" y="48"/>
                </a:cubicBezTo>
                <a:cubicBezTo>
                  <a:pt x="34" y="48"/>
                  <a:pt x="34" y="48"/>
                  <a:pt x="34" y="48"/>
                </a:cubicBezTo>
                <a:cubicBezTo>
                  <a:pt x="33" y="48"/>
                  <a:pt x="33" y="48"/>
                  <a:pt x="33" y="47"/>
                </a:cubicBezTo>
                <a:cubicBezTo>
                  <a:pt x="33" y="40"/>
                  <a:pt x="33" y="40"/>
                  <a:pt x="33" y="40"/>
                </a:cubicBezTo>
                <a:cubicBezTo>
                  <a:pt x="33" y="39"/>
                  <a:pt x="33" y="39"/>
                  <a:pt x="34" y="39"/>
                </a:cubicBezTo>
                <a:cubicBezTo>
                  <a:pt x="51" y="39"/>
                  <a:pt x="51" y="39"/>
                  <a:pt x="51" y="39"/>
                </a:cubicBezTo>
                <a:cubicBezTo>
                  <a:pt x="52" y="39"/>
                  <a:pt x="52" y="39"/>
                  <a:pt x="52" y="40"/>
                </a:cubicBezTo>
                <a:lnTo>
                  <a:pt x="52" y="47"/>
                </a:lnTo>
                <a:close/>
                <a:moveTo>
                  <a:pt x="45" y="67"/>
                </a:moveTo>
                <a:cubicBezTo>
                  <a:pt x="45" y="67"/>
                  <a:pt x="44" y="68"/>
                  <a:pt x="44" y="68"/>
                </a:cubicBezTo>
                <a:cubicBezTo>
                  <a:pt x="34" y="68"/>
                  <a:pt x="34" y="68"/>
                  <a:pt x="34" y="68"/>
                </a:cubicBezTo>
                <a:cubicBezTo>
                  <a:pt x="33" y="68"/>
                  <a:pt x="33" y="67"/>
                  <a:pt x="33" y="67"/>
                </a:cubicBezTo>
                <a:cubicBezTo>
                  <a:pt x="33" y="59"/>
                  <a:pt x="33" y="59"/>
                  <a:pt x="33" y="59"/>
                </a:cubicBezTo>
                <a:cubicBezTo>
                  <a:pt x="33" y="59"/>
                  <a:pt x="33" y="58"/>
                  <a:pt x="34" y="58"/>
                </a:cubicBezTo>
                <a:cubicBezTo>
                  <a:pt x="44" y="58"/>
                  <a:pt x="44" y="58"/>
                  <a:pt x="44" y="58"/>
                </a:cubicBezTo>
                <a:cubicBezTo>
                  <a:pt x="44" y="58"/>
                  <a:pt x="45" y="59"/>
                  <a:pt x="45" y="59"/>
                </a:cubicBezTo>
                <a:lnTo>
                  <a:pt x="45" y="67"/>
                </a:lnTo>
                <a:close/>
              </a:path>
            </a:pathLst>
          </a:custGeom>
          <a:solidFill>
            <a:schemeClr val="bg1"/>
          </a:solidFill>
          <a:ln w="9525">
            <a:noFill/>
            <a:round/>
            <a:headEnd/>
            <a:tailEnd/>
          </a:ln>
        </p:spPr>
        <p:txBody>
          <a:bodyPr vert="horz" wrap="square" lIns="95097" tIns="47549" rIns="95097" bIns="47549" numCol="1" anchor="t" anchorCtr="0" compatLnSpc="1">
            <a:prstTxWarp prst="textNoShape">
              <a:avLst/>
            </a:prstTxWarp>
          </a:bodyPr>
          <a:lstStyle/>
          <a:p>
            <a:endParaRPr lang="en-US" sz="2400" dirty="0">
              <a:latin typeface="Fira Sans" panose="020B0503050000020004" pitchFamily="34" charset="0"/>
              <a:ea typeface="Fira Sans" panose="020B0503050000020004" pitchFamily="34" charset="0"/>
            </a:endParaRPr>
          </a:p>
        </p:txBody>
      </p:sp>
      <p:sp>
        <p:nvSpPr>
          <p:cNvPr id="9" name="Freeform 112">
            <a:extLst>
              <a:ext uri="{FF2B5EF4-FFF2-40B4-BE49-F238E27FC236}">
                <a16:creationId xmlns:a16="http://schemas.microsoft.com/office/drawing/2014/main" id="{D564C656-1AA0-B481-DE5C-4DFA6FBA74C6}"/>
              </a:ext>
            </a:extLst>
          </p:cNvPr>
          <p:cNvSpPr>
            <a:spLocks noEditPoints="1"/>
          </p:cNvSpPr>
          <p:nvPr/>
        </p:nvSpPr>
        <p:spPr bwMode="auto">
          <a:xfrm>
            <a:off x="10129842" y="2542826"/>
            <a:ext cx="455056" cy="367636"/>
          </a:xfrm>
          <a:custGeom>
            <a:avLst/>
            <a:gdLst/>
            <a:ahLst/>
            <a:cxnLst>
              <a:cxn ang="0">
                <a:pos x="26" y="55"/>
              </a:cxn>
              <a:cxn ang="0">
                <a:pos x="14" y="67"/>
              </a:cxn>
              <a:cxn ang="0">
                <a:pos x="13" y="68"/>
              </a:cxn>
              <a:cxn ang="0">
                <a:pos x="12" y="67"/>
              </a:cxn>
              <a:cxn ang="0">
                <a:pos x="0" y="55"/>
              </a:cxn>
              <a:cxn ang="0">
                <a:pos x="0" y="54"/>
              </a:cxn>
              <a:cxn ang="0">
                <a:pos x="1" y="53"/>
              </a:cxn>
              <a:cxn ang="0">
                <a:pos x="8" y="53"/>
              </a:cxn>
              <a:cxn ang="0">
                <a:pos x="8" y="1"/>
              </a:cxn>
              <a:cxn ang="0">
                <a:pos x="10" y="0"/>
              </a:cxn>
              <a:cxn ang="0">
                <a:pos x="17" y="0"/>
              </a:cxn>
              <a:cxn ang="0">
                <a:pos x="18" y="1"/>
              </a:cxn>
              <a:cxn ang="0">
                <a:pos x="18" y="53"/>
              </a:cxn>
              <a:cxn ang="0">
                <a:pos x="25" y="53"/>
              </a:cxn>
              <a:cxn ang="0">
                <a:pos x="27" y="54"/>
              </a:cxn>
              <a:cxn ang="0">
                <a:pos x="26" y="55"/>
              </a:cxn>
              <a:cxn ang="0">
                <a:pos x="67" y="8"/>
              </a:cxn>
              <a:cxn ang="0">
                <a:pos x="66" y="9"/>
              </a:cxn>
              <a:cxn ang="0">
                <a:pos x="34" y="9"/>
              </a:cxn>
              <a:cxn ang="0">
                <a:pos x="33" y="8"/>
              </a:cxn>
              <a:cxn ang="0">
                <a:pos x="33" y="1"/>
              </a:cxn>
              <a:cxn ang="0">
                <a:pos x="34" y="0"/>
              </a:cxn>
              <a:cxn ang="0">
                <a:pos x="66" y="0"/>
              </a:cxn>
              <a:cxn ang="0">
                <a:pos x="67" y="1"/>
              </a:cxn>
              <a:cxn ang="0">
                <a:pos x="67" y="8"/>
              </a:cxn>
              <a:cxn ang="0">
                <a:pos x="60" y="28"/>
              </a:cxn>
              <a:cxn ang="0">
                <a:pos x="58" y="29"/>
              </a:cxn>
              <a:cxn ang="0">
                <a:pos x="34" y="29"/>
              </a:cxn>
              <a:cxn ang="0">
                <a:pos x="33" y="28"/>
              </a:cxn>
              <a:cxn ang="0">
                <a:pos x="33" y="20"/>
              </a:cxn>
              <a:cxn ang="0">
                <a:pos x="34" y="19"/>
              </a:cxn>
              <a:cxn ang="0">
                <a:pos x="58" y="19"/>
              </a:cxn>
              <a:cxn ang="0">
                <a:pos x="60" y="20"/>
              </a:cxn>
              <a:cxn ang="0">
                <a:pos x="60" y="28"/>
              </a:cxn>
              <a:cxn ang="0">
                <a:pos x="52" y="47"/>
              </a:cxn>
              <a:cxn ang="0">
                <a:pos x="51" y="48"/>
              </a:cxn>
              <a:cxn ang="0">
                <a:pos x="34" y="48"/>
              </a:cxn>
              <a:cxn ang="0">
                <a:pos x="33" y="47"/>
              </a:cxn>
              <a:cxn ang="0">
                <a:pos x="33" y="40"/>
              </a:cxn>
              <a:cxn ang="0">
                <a:pos x="34" y="39"/>
              </a:cxn>
              <a:cxn ang="0">
                <a:pos x="51" y="39"/>
              </a:cxn>
              <a:cxn ang="0">
                <a:pos x="52" y="40"/>
              </a:cxn>
              <a:cxn ang="0">
                <a:pos x="52" y="47"/>
              </a:cxn>
              <a:cxn ang="0">
                <a:pos x="45" y="67"/>
              </a:cxn>
              <a:cxn ang="0">
                <a:pos x="44" y="68"/>
              </a:cxn>
              <a:cxn ang="0">
                <a:pos x="34" y="68"/>
              </a:cxn>
              <a:cxn ang="0">
                <a:pos x="33" y="67"/>
              </a:cxn>
              <a:cxn ang="0">
                <a:pos x="33" y="59"/>
              </a:cxn>
              <a:cxn ang="0">
                <a:pos x="34" y="58"/>
              </a:cxn>
              <a:cxn ang="0">
                <a:pos x="44" y="58"/>
              </a:cxn>
              <a:cxn ang="0">
                <a:pos x="45" y="59"/>
              </a:cxn>
              <a:cxn ang="0">
                <a:pos x="45" y="67"/>
              </a:cxn>
            </a:cxnLst>
            <a:rect l="0" t="0" r="r" b="b"/>
            <a:pathLst>
              <a:path w="67" h="68">
                <a:moveTo>
                  <a:pt x="26" y="55"/>
                </a:moveTo>
                <a:cubicBezTo>
                  <a:pt x="14" y="67"/>
                  <a:pt x="14" y="67"/>
                  <a:pt x="14" y="67"/>
                </a:cubicBezTo>
                <a:cubicBezTo>
                  <a:pt x="14" y="68"/>
                  <a:pt x="14" y="68"/>
                  <a:pt x="13" y="68"/>
                </a:cubicBezTo>
                <a:cubicBezTo>
                  <a:pt x="13" y="68"/>
                  <a:pt x="13" y="68"/>
                  <a:pt x="12" y="67"/>
                </a:cubicBezTo>
                <a:cubicBezTo>
                  <a:pt x="0" y="55"/>
                  <a:pt x="0" y="55"/>
                  <a:pt x="0" y="55"/>
                </a:cubicBezTo>
                <a:cubicBezTo>
                  <a:pt x="0" y="55"/>
                  <a:pt x="0" y="54"/>
                  <a:pt x="0" y="54"/>
                </a:cubicBezTo>
                <a:cubicBezTo>
                  <a:pt x="0" y="53"/>
                  <a:pt x="1" y="53"/>
                  <a:pt x="1" y="53"/>
                </a:cubicBezTo>
                <a:cubicBezTo>
                  <a:pt x="8" y="53"/>
                  <a:pt x="8" y="53"/>
                  <a:pt x="8" y="53"/>
                </a:cubicBezTo>
                <a:cubicBezTo>
                  <a:pt x="8" y="1"/>
                  <a:pt x="8" y="1"/>
                  <a:pt x="8" y="1"/>
                </a:cubicBezTo>
                <a:cubicBezTo>
                  <a:pt x="8" y="0"/>
                  <a:pt x="9" y="0"/>
                  <a:pt x="10" y="0"/>
                </a:cubicBezTo>
                <a:cubicBezTo>
                  <a:pt x="17" y="0"/>
                  <a:pt x="17" y="0"/>
                  <a:pt x="17" y="0"/>
                </a:cubicBezTo>
                <a:cubicBezTo>
                  <a:pt x="18" y="0"/>
                  <a:pt x="18" y="0"/>
                  <a:pt x="18" y="1"/>
                </a:cubicBezTo>
                <a:cubicBezTo>
                  <a:pt x="18" y="53"/>
                  <a:pt x="18" y="53"/>
                  <a:pt x="18" y="53"/>
                </a:cubicBezTo>
                <a:cubicBezTo>
                  <a:pt x="25" y="53"/>
                  <a:pt x="25" y="53"/>
                  <a:pt x="25" y="53"/>
                </a:cubicBezTo>
                <a:cubicBezTo>
                  <a:pt x="26" y="53"/>
                  <a:pt x="27" y="54"/>
                  <a:pt x="27" y="54"/>
                </a:cubicBezTo>
                <a:cubicBezTo>
                  <a:pt x="27" y="55"/>
                  <a:pt x="27" y="55"/>
                  <a:pt x="26" y="55"/>
                </a:cubicBezTo>
                <a:close/>
                <a:moveTo>
                  <a:pt x="67" y="8"/>
                </a:moveTo>
                <a:cubicBezTo>
                  <a:pt x="67" y="9"/>
                  <a:pt x="66" y="9"/>
                  <a:pt x="66" y="9"/>
                </a:cubicBezTo>
                <a:cubicBezTo>
                  <a:pt x="34" y="9"/>
                  <a:pt x="34" y="9"/>
                  <a:pt x="34" y="9"/>
                </a:cubicBezTo>
                <a:cubicBezTo>
                  <a:pt x="33" y="9"/>
                  <a:pt x="33" y="9"/>
                  <a:pt x="33" y="8"/>
                </a:cubicBezTo>
                <a:cubicBezTo>
                  <a:pt x="33" y="1"/>
                  <a:pt x="33" y="1"/>
                  <a:pt x="33" y="1"/>
                </a:cubicBezTo>
                <a:cubicBezTo>
                  <a:pt x="33" y="0"/>
                  <a:pt x="33" y="0"/>
                  <a:pt x="34" y="0"/>
                </a:cubicBezTo>
                <a:cubicBezTo>
                  <a:pt x="66" y="0"/>
                  <a:pt x="66" y="0"/>
                  <a:pt x="66" y="0"/>
                </a:cubicBezTo>
                <a:cubicBezTo>
                  <a:pt x="66" y="0"/>
                  <a:pt x="67" y="0"/>
                  <a:pt x="67" y="1"/>
                </a:cubicBezTo>
                <a:lnTo>
                  <a:pt x="67" y="8"/>
                </a:lnTo>
                <a:close/>
                <a:moveTo>
                  <a:pt x="60" y="28"/>
                </a:moveTo>
                <a:cubicBezTo>
                  <a:pt x="60" y="28"/>
                  <a:pt x="59" y="29"/>
                  <a:pt x="58" y="29"/>
                </a:cubicBezTo>
                <a:cubicBezTo>
                  <a:pt x="34" y="29"/>
                  <a:pt x="34" y="29"/>
                  <a:pt x="34" y="29"/>
                </a:cubicBezTo>
                <a:cubicBezTo>
                  <a:pt x="33" y="29"/>
                  <a:pt x="33" y="28"/>
                  <a:pt x="33" y="28"/>
                </a:cubicBezTo>
                <a:cubicBezTo>
                  <a:pt x="33" y="20"/>
                  <a:pt x="33" y="20"/>
                  <a:pt x="33" y="20"/>
                </a:cubicBezTo>
                <a:cubicBezTo>
                  <a:pt x="33" y="20"/>
                  <a:pt x="33" y="19"/>
                  <a:pt x="34" y="19"/>
                </a:cubicBezTo>
                <a:cubicBezTo>
                  <a:pt x="58" y="19"/>
                  <a:pt x="58" y="19"/>
                  <a:pt x="58" y="19"/>
                </a:cubicBezTo>
                <a:cubicBezTo>
                  <a:pt x="59" y="19"/>
                  <a:pt x="60" y="20"/>
                  <a:pt x="60" y="20"/>
                </a:cubicBezTo>
                <a:lnTo>
                  <a:pt x="60" y="28"/>
                </a:lnTo>
                <a:close/>
                <a:moveTo>
                  <a:pt x="52" y="47"/>
                </a:moveTo>
                <a:cubicBezTo>
                  <a:pt x="52" y="48"/>
                  <a:pt x="52" y="48"/>
                  <a:pt x="51" y="48"/>
                </a:cubicBezTo>
                <a:cubicBezTo>
                  <a:pt x="34" y="48"/>
                  <a:pt x="34" y="48"/>
                  <a:pt x="34" y="48"/>
                </a:cubicBezTo>
                <a:cubicBezTo>
                  <a:pt x="33" y="48"/>
                  <a:pt x="33" y="48"/>
                  <a:pt x="33" y="47"/>
                </a:cubicBezTo>
                <a:cubicBezTo>
                  <a:pt x="33" y="40"/>
                  <a:pt x="33" y="40"/>
                  <a:pt x="33" y="40"/>
                </a:cubicBezTo>
                <a:cubicBezTo>
                  <a:pt x="33" y="39"/>
                  <a:pt x="33" y="39"/>
                  <a:pt x="34" y="39"/>
                </a:cubicBezTo>
                <a:cubicBezTo>
                  <a:pt x="51" y="39"/>
                  <a:pt x="51" y="39"/>
                  <a:pt x="51" y="39"/>
                </a:cubicBezTo>
                <a:cubicBezTo>
                  <a:pt x="52" y="39"/>
                  <a:pt x="52" y="39"/>
                  <a:pt x="52" y="40"/>
                </a:cubicBezTo>
                <a:lnTo>
                  <a:pt x="52" y="47"/>
                </a:lnTo>
                <a:close/>
                <a:moveTo>
                  <a:pt x="45" y="67"/>
                </a:moveTo>
                <a:cubicBezTo>
                  <a:pt x="45" y="67"/>
                  <a:pt x="44" y="68"/>
                  <a:pt x="44" y="68"/>
                </a:cubicBezTo>
                <a:cubicBezTo>
                  <a:pt x="34" y="68"/>
                  <a:pt x="34" y="68"/>
                  <a:pt x="34" y="68"/>
                </a:cubicBezTo>
                <a:cubicBezTo>
                  <a:pt x="33" y="68"/>
                  <a:pt x="33" y="67"/>
                  <a:pt x="33" y="67"/>
                </a:cubicBezTo>
                <a:cubicBezTo>
                  <a:pt x="33" y="59"/>
                  <a:pt x="33" y="59"/>
                  <a:pt x="33" y="59"/>
                </a:cubicBezTo>
                <a:cubicBezTo>
                  <a:pt x="33" y="59"/>
                  <a:pt x="33" y="58"/>
                  <a:pt x="34" y="58"/>
                </a:cubicBezTo>
                <a:cubicBezTo>
                  <a:pt x="44" y="58"/>
                  <a:pt x="44" y="58"/>
                  <a:pt x="44" y="58"/>
                </a:cubicBezTo>
                <a:cubicBezTo>
                  <a:pt x="44" y="58"/>
                  <a:pt x="45" y="59"/>
                  <a:pt x="45" y="59"/>
                </a:cubicBezTo>
                <a:lnTo>
                  <a:pt x="45" y="67"/>
                </a:lnTo>
                <a:close/>
              </a:path>
            </a:pathLst>
          </a:custGeom>
          <a:solidFill>
            <a:schemeClr val="bg1"/>
          </a:solidFill>
          <a:ln w="9525">
            <a:noFill/>
            <a:round/>
            <a:headEnd/>
            <a:tailEnd/>
          </a:ln>
        </p:spPr>
        <p:txBody>
          <a:bodyPr vert="horz" wrap="square" lIns="95097" tIns="47549" rIns="95097" bIns="47549"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sp>
        <p:nvSpPr>
          <p:cNvPr id="10" name="Rectangle 76">
            <a:extLst>
              <a:ext uri="{FF2B5EF4-FFF2-40B4-BE49-F238E27FC236}">
                <a16:creationId xmlns:a16="http://schemas.microsoft.com/office/drawing/2014/main" id="{8EA09FEF-FF16-B855-E09D-E0B64EDBF3A1}"/>
              </a:ext>
            </a:extLst>
          </p:cNvPr>
          <p:cNvSpPr/>
          <p:nvPr/>
        </p:nvSpPr>
        <p:spPr>
          <a:xfrm flipV="1">
            <a:off x="9266849" y="3875598"/>
            <a:ext cx="2181044" cy="45719"/>
          </a:xfrm>
          <a:prstGeom prst="rect">
            <a:avLst/>
          </a:prstGeom>
          <a:solidFill>
            <a:srgbClr val="8C6E87"/>
          </a:solidFill>
          <a:ln>
            <a:solidFill>
              <a:srgbClr val="8C6E87"/>
            </a:solid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defTabSz="1267906">
              <a:spcBef>
                <a:spcPct val="20000"/>
              </a:spcBef>
              <a:defRPr/>
            </a:pPr>
            <a:endParaRPr lang="en-US" sz="2000" b="1" dirty="0">
              <a:solidFill>
                <a:srgbClr val="A0BEDC"/>
              </a:solidFill>
              <a:latin typeface="Fira Sans" panose="020B0503050000020004" pitchFamily="34" charset="0"/>
              <a:ea typeface="Fira Sans" panose="020B0503050000020004" pitchFamily="34" charset="0"/>
            </a:endParaRPr>
          </a:p>
        </p:txBody>
      </p:sp>
      <p:sp>
        <p:nvSpPr>
          <p:cNvPr id="18" name="TextBox 17">
            <a:extLst>
              <a:ext uri="{FF2B5EF4-FFF2-40B4-BE49-F238E27FC236}">
                <a16:creationId xmlns:a16="http://schemas.microsoft.com/office/drawing/2014/main" id="{F9AD36C1-888C-CF47-8969-B8C1111AC5D7}"/>
              </a:ext>
            </a:extLst>
          </p:cNvPr>
          <p:cNvSpPr txBox="1"/>
          <p:nvPr/>
        </p:nvSpPr>
        <p:spPr>
          <a:xfrm>
            <a:off x="9123351" y="4120336"/>
            <a:ext cx="2444708" cy="1938992"/>
          </a:xfrm>
          <a:prstGeom prst="rect">
            <a:avLst/>
          </a:prstGeom>
          <a:noFill/>
        </p:spPr>
        <p:txBody>
          <a:bodyPr wrap="square">
            <a:spAutoFit/>
          </a:bodyPr>
          <a:lstStyle/>
          <a:p>
            <a:pPr algn="ctr"/>
            <a:r>
              <a:rPr lang="lt-LT" sz="2000" dirty="0">
                <a:solidFill>
                  <a:srgbClr val="192850"/>
                </a:solidFill>
                <a:latin typeface="Fira Sans" panose="020B0503050000020004" pitchFamily="34" charset="0"/>
              </a:rPr>
              <a:t>Sumažėjo Lietuvos gyventojų, manančių, kad</a:t>
            </a:r>
          </a:p>
          <a:p>
            <a:pPr algn="ctr"/>
            <a:r>
              <a:rPr lang="lt-LT" sz="2000" dirty="0">
                <a:solidFill>
                  <a:srgbClr val="192850"/>
                </a:solidFill>
                <a:latin typeface="Fira Sans" panose="020B0503050000020004" pitchFamily="34" charset="0"/>
              </a:rPr>
              <a:t> LRT dirba profesionaliai nuo 2021 </a:t>
            </a:r>
            <a:r>
              <a:rPr lang="lt-LT" sz="2000">
                <a:solidFill>
                  <a:srgbClr val="192850"/>
                </a:solidFill>
                <a:latin typeface="Fira Sans" panose="020B0503050000020004" pitchFamily="34" charset="0"/>
              </a:rPr>
              <a:t>iki 2024 m.</a:t>
            </a:r>
            <a:endParaRPr lang="lt-LT" sz="2000" dirty="0">
              <a:solidFill>
                <a:srgbClr val="192850"/>
              </a:solidFill>
              <a:latin typeface="Fira Sans" panose="020B0503050000020004" pitchFamily="34" charset="0"/>
            </a:endParaRPr>
          </a:p>
        </p:txBody>
      </p:sp>
      <p:sp>
        <p:nvSpPr>
          <p:cNvPr id="25" name="Inhaltsplatzhalter 4">
            <a:extLst>
              <a:ext uri="{FF2B5EF4-FFF2-40B4-BE49-F238E27FC236}">
                <a16:creationId xmlns:a16="http://schemas.microsoft.com/office/drawing/2014/main" id="{F8CFE8F1-D1D1-8A86-EB36-32135938ECD1}"/>
              </a:ext>
            </a:extLst>
          </p:cNvPr>
          <p:cNvSpPr txBox="1">
            <a:spLocks/>
          </p:cNvSpPr>
          <p:nvPr/>
        </p:nvSpPr>
        <p:spPr>
          <a:xfrm>
            <a:off x="9135015" y="3421305"/>
            <a:ext cx="2444708" cy="43088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48"/>
              </a:spcAft>
              <a:buNone/>
            </a:pPr>
            <a:r>
              <a:rPr lang="lt-LT" sz="2800" b="1" dirty="0">
                <a:solidFill>
                  <a:srgbClr val="8C6E87"/>
                </a:solidFill>
                <a:latin typeface="Fira Sans" panose="020B0503050000020004" pitchFamily="34" charset="0"/>
              </a:rPr>
              <a:t>4 proc.</a:t>
            </a:r>
            <a:endParaRPr lang="en-US" sz="2800" b="1" dirty="0">
              <a:solidFill>
                <a:srgbClr val="8C6E87"/>
              </a:solidFill>
              <a:latin typeface="Fira Sans" panose="020B0503050000020004" pitchFamily="34" charset="0"/>
            </a:endParaRPr>
          </a:p>
        </p:txBody>
      </p:sp>
      <p:sp>
        <p:nvSpPr>
          <p:cNvPr id="30" name="Oval 64">
            <a:extLst>
              <a:ext uri="{FF2B5EF4-FFF2-40B4-BE49-F238E27FC236}">
                <a16:creationId xmlns:a16="http://schemas.microsoft.com/office/drawing/2014/main" id="{C299BDBB-3110-1282-3F7A-62582951A9C6}"/>
              </a:ext>
            </a:extLst>
          </p:cNvPr>
          <p:cNvSpPr>
            <a:spLocks noChangeArrowheads="1"/>
          </p:cNvSpPr>
          <p:nvPr/>
        </p:nvSpPr>
        <p:spPr bwMode="auto">
          <a:xfrm>
            <a:off x="9873667" y="2241506"/>
            <a:ext cx="967405" cy="969284"/>
          </a:xfrm>
          <a:prstGeom prst="ellipse">
            <a:avLst/>
          </a:prstGeom>
          <a:solidFill>
            <a:srgbClr val="8C6E87"/>
          </a:solidFill>
          <a:ln w="57150">
            <a:solidFill>
              <a:srgbClr val="8C6E87"/>
            </a:solidFill>
          </a:ln>
        </p:spPr>
        <p:txBody>
          <a:bodyPr vert="horz" wrap="square" lIns="121920" tIns="60960" rIns="121920" bIns="60960" numCol="1" anchor="t" anchorCtr="0" compatLnSpc="1">
            <a:prstTxWarp prst="textNoShape">
              <a:avLst/>
            </a:prstTxWarp>
          </a:bodyPr>
          <a:lstStyle/>
          <a:p>
            <a:endParaRPr lang="en-US" sz="2400" dirty="0">
              <a:latin typeface="Fira Sans" panose="020B0503050000020004" pitchFamily="34" charset="0"/>
              <a:ea typeface="Fira Sans" panose="020B0503050000020004" pitchFamily="34" charset="0"/>
            </a:endParaRPr>
          </a:p>
        </p:txBody>
      </p:sp>
      <p:sp>
        <p:nvSpPr>
          <p:cNvPr id="35" name="Freeform 112">
            <a:extLst>
              <a:ext uri="{FF2B5EF4-FFF2-40B4-BE49-F238E27FC236}">
                <a16:creationId xmlns:a16="http://schemas.microsoft.com/office/drawing/2014/main" id="{560AF2A6-D0D8-0639-274B-A55D2B98142A}"/>
              </a:ext>
            </a:extLst>
          </p:cNvPr>
          <p:cNvSpPr>
            <a:spLocks noEditPoints="1"/>
          </p:cNvSpPr>
          <p:nvPr/>
        </p:nvSpPr>
        <p:spPr bwMode="auto">
          <a:xfrm>
            <a:off x="10138047" y="2526326"/>
            <a:ext cx="455056" cy="367636"/>
          </a:xfrm>
          <a:custGeom>
            <a:avLst/>
            <a:gdLst/>
            <a:ahLst/>
            <a:cxnLst>
              <a:cxn ang="0">
                <a:pos x="26" y="55"/>
              </a:cxn>
              <a:cxn ang="0">
                <a:pos x="14" y="67"/>
              </a:cxn>
              <a:cxn ang="0">
                <a:pos x="13" y="68"/>
              </a:cxn>
              <a:cxn ang="0">
                <a:pos x="12" y="67"/>
              </a:cxn>
              <a:cxn ang="0">
                <a:pos x="0" y="55"/>
              </a:cxn>
              <a:cxn ang="0">
                <a:pos x="0" y="54"/>
              </a:cxn>
              <a:cxn ang="0">
                <a:pos x="1" y="53"/>
              </a:cxn>
              <a:cxn ang="0">
                <a:pos x="8" y="53"/>
              </a:cxn>
              <a:cxn ang="0">
                <a:pos x="8" y="1"/>
              </a:cxn>
              <a:cxn ang="0">
                <a:pos x="10" y="0"/>
              </a:cxn>
              <a:cxn ang="0">
                <a:pos x="17" y="0"/>
              </a:cxn>
              <a:cxn ang="0">
                <a:pos x="18" y="1"/>
              </a:cxn>
              <a:cxn ang="0">
                <a:pos x="18" y="53"/>
              </a:cxn>
              <a:cxn ang="0">
                <a:pos x="25" y="53"/>
              </a:cxn>
              <a:cxn ang="0">
                <a:pos x="27" y="54"/>
              </a:cxn>
              <a:cxn ang="0">
                <a:pos x="26" y="55"/>
              </a:cxn>
              <a:cxn ang="0">
                <a:pos x="67" y="8"/>
              </a:cxn>
              <a:cxn ang="0">
                <a:pos x="66" y="9"/>
              </a:cxn>
              <a:cxn ang="0">
                <a:pos x="34" y="9"/>
              </a:cxn>
              <a:cxn ang="0">
                <a:pos x="33" y="8"/>
              </a:cxn>
              <a:cxn ang="0">
                <a:pos x="33" y="1"/>
              </a:cxn>
              <a:cxn ang="0">
                <a:pos x="34" y="0"/>
              </a:cxn>
              <a:cxn ang="0">
                <a:pos x="66" y="0"/>
              </a:cxn>
              <a:cxn ang="0">
                <a:pos x="67" y="1"/>
              </a:cxn>
              <a:cxn ang="0">
                <a:pos x="67" y="8"/>
              </a:cxn>
              <a:cxn ang="0">
                <a:pos x="60" y="28"/>
              </a:cxn>
              <a:cxn ang="0">
                <a:pos x="58" y="29"/>
              </a:cxn>
              <a:cxn ang="0">
                <a:pos x="34" y="29"/>
              </a:cxn>
              <a:cxn ang="0">
                <a:pos x="33" y="28"/>
              </a:cxn>
              <a:cxn ang="0">
                <a:pos x="33" y="20"/>
              </a:cxn>
              <a:cxn ang="0">
                <a:pos x="34" y="19"/>
              </a:cxn>
              <a:cxn ang="0">
                <a:pos x="58" y="19"/>
              </a:cxn>
              <a:cxn ang="0">
                <a:pos x="60" y="20"/>
              </a:cxn>
              <a:cxn ang="0">
                <a:pos x="60" y="28"/>
              </a:cxn>
              <a:cxn ang="0">
                <a:pos x="52" y="47"/>
              </a:cxn>
              <a:cxn ang="0">
                <a:pos x="51" y="48"/>
              </a:cxn>
              <a:cxn ang="0">
                <a:pos x="34" y="48"/>
              </a:cxn>
              <a:cxn ang="0">
                <a:pos x="33" y="47"/>
              </a:cxn>
              <a:cxn ang="0">
                <a:pos x="33" y="40"/>
              </a:cxn>
              <a:cxn ang="0">
                <a:pos x="34" y="39"/>
              </a:cxn>
              <a:cxn ang="0">
                <a:pos x="51" y="39"/>
              </a:cxn>
              <a:cxn ang="0">
                <a:pos x="52" y="40"/>
              </a:cxn>
              <a:cxn ang="0">
                <a:pos x="52" y="47"/>
              </a:cxn>
              <a:cxn ang="0">
                <a:pos x="45" y="67"/>
              </a:cxn>
              <a:cxn ang="0">
                <a:pos x="44" y="68"/>
              </a:cxn>
              <a:cxn ang="0">
                <a:pos x="34" y="68"/>
              </a:cxn>
              <a:cxn ang="0">
                <a:pos x="33" y="67"/>
              </a:cxn>
              <a:cxn ang="0">
                <a:pos x="33" y="59"/>
              </a:cxn>
              <a:cxn ang="0">
                <a:pos x="34" y="58"/>
              </a:cxn>
              <a:cxn ang="0">
                <a:pos x="44" y="58"/>
              </a:cxn>
              <a:cxn ang="0">
                <a:pos x="45" y="59"/>
              </a:cxn>
              <a:cxn ang="0">
                <a:pos x="45" y="67"/>
              </a:cxn>
            </a:cxnLst>
            <a:rect l="0" t="0" r="r" b="b"/>
            <a:pathLst>
              <a:path w="67" h="68">
                <a:moveTo>
                  <a:pt x="26" y="55"/>
                </a:moveTo>
                <a:cubicBezTo>
                  <a:pt x="14" y="67"/>
                  <a:pt x="14" y="67"/>
                  <a:pt x="14" y="67"/>
                </a:cubicBezTo>
                <a:cubicBezTo>
                  <a:pt x="14" y="68"/>
                  <a:pt x="14" y="68"/>
                  <a:pt x="13" y="68"/>
                </a:cubicBezTo>
                <a:cubicBezTo>
                  <a:pt x="13" y="68"/>
                  <a:pt x="13" y="68"/>
                  <a:pt x="12" y="67"/>
                </a:cubicBezTo>
                <a:cubicBezTo>
                  <a:pt x="0" y="55"/>
                  <a:pt x="0" y="55"/>
                  <a:pt x="0" y="55"/>
                </a:cubicBezTo>
                <a:cubicBezTo>
                  <a:pt x="0" y="55"/>
                  <a:pt x="0" y="54"/>
                  <a:pt x="0" y="54"/>
                </a:cubicBezTo>
                <a:cubicBezTo>
                  <a:pt x="0" y="53"/>
                  <a:pt x="1" y="53"/>
                  <a:pt x="1" y="53"/>
                </a:cubicBezTo>
                <a:cubicBezTo>
                  <a:pt x="8" y="53"/>
                  <a:pt x="8" y="53"/>
                  <a:pt x="8" y="53"/>
                </a:cubicBezTo>
                <a:cubicBezTo>
                  <a:pt x="8" y="1"/>
                  <a:pt x="8" y="1"/>
                  <a:pt x="8" y="1"/>
                </a:cubicBezTo>
                <a:cubicBezTo>
                  <a:pt x="8" y="0"/>
                  <a:pt x="9" y="0"/>
                  <a:pt x="10" y="0"/>
                </a:cubicBezTo>
                <a:cubicBezTo>
                  <a:pt x="17" y="0"/>
                  <a:pt x="17" y="0"/>
                  <a:pt x="17" y="0"/>
                </a:cubicBezTo>
                <a:cubicBezTo>
                  <a:pt x="18" y="0"/>
                  <a:pt x="18" y="0"/>
                  <a:pt x="18" y="1"/>
                </a:cubicBezTo>
                <a:cubicBezTo>
                  <a:pt x="18" y="53"/>
                  <a:pt x="18" y="53"/>
                  <a:pt x="18" y="53"/>
                </a:cubicBezTo>
                <a:cubicBezTo>
                  <a:pt x="25" y="53"/>
                  <a:pt x="25" y="53"/>
                  <a:pt x="25" y="53"/>
                </a:cubicBezTo>
                <a:cubicBezTo>
                  <a:pt x="26" y="53"/>
                  <a:pt x="27" y="54"/>
                  <a:pt x="27" y="54"/>
                </a:cubicBezTo>
                <a:cubicBezTo>
                  <a:pt x="27" y="55"/>
                  <a:pt x="27" y="55"/>
                  <a:pt x="26" y="55"/>
                </a:cubicBezTo>
                <a:close/>
                <a:moveTo>
                  <a:pt x="67" y="8"/>
                </a:moveTo>
                <a:cubicBezTo>
                  <a:pt x="67" y="9"/>
                  <a:pt x="66" y="9"/>
                  <a:pt x="66" y="9"/>
                </a:cubicBezTo>
                <a:cubicBezTo>
                  <a:pt x="34" y="9"/>
                  <a:pt x="34" y="9"/>
                  <a:pt x="34" y="9"/>
                </a:cubicBezTo>
                <a:cubicBezTo>
                  <a:pt x="33" y="9"/>
                  <a:pt x="33" y="9"/>
                  <a:pt x="33" y="8"/>
                </a:cubicBezTo>
                <a:cubicBezTo>
                  <a:pt x="33" y="1"/>
                  <a:pt x="33" y="1"/>
                  <a:pt x="33" y="1"/>
                </a:cubicBezTo>
                <a:cubicBezTo>
                  <a:pt x="33" y="0"/>
                  <a:pt x="33" y="0"/>
                  <a:pt x="34" y="0"/>
                </a:cubicBezTo>
                <a:cubicBezTo>
                  <a:pt x="66" y="0"/>
                  <a:pt x="66" y="0"/>
                  <a:pt x="66" y="0"/>
                </a:cubicBezTo>
                <a:cubicBezTo>
                  <a:pt x="66" y="0"/>
                  <a:pt x="67" y="0"/>
                  <a:pt x="67" y="1"/>
                </a:cubicBezTo>
                <a:lnTo>
                  <a:pt x="67" y="8"/>
                </a:lnTo>
                <a:close/>
                <a:moveTo>
                  <a:pt x="60" y="28"/>
                </a:moveTo>
                <a:cubicBezTo>
                  <a:pt x="60" y="28"/>
                  <a:pt x="59" y="29"/>
                  <a:pt x="58" y="29"/>
                </a:cubicBezTo>
                <a:cubicBezTo>
                  <a:pt x="34" y="29"/>
                  <a:pt x="34" y="29"/>
                  <a:pt x="34" y="29"/>
                </a:cubicBezTo>
                <a:cubicBezTo>
                  <a:pt x="33" y="29"/>
                  <a:pt x="33" y="28"/>
                  <a:pt x="33" y="28"/>
                </a:cubicBezTo>
                <a:cubicBezTo>
                  <a:pt x="33" y="20"/>
                  <a:pt x="33" y="20"/>
                  <a:pt x="33" y="20"/>
                </a:cubicBezTo>
                <a:cubicBezTo>
                  <a:pt x="33" y="20"/>
                  <a:pt x="33" y="19"/>
                  <a:pt x="34" y="19"/>
                </a:cubicBezTo>
                <a:cubicBezTo>
                  <a:pt x="58" y="19"/>
                  <a:pt x="58" y="19"/>
                  <a:pt x="58" y="19"/>
                </a:cubicBezTo>
                <a:cubicBezTo>
                  <a:pt x="59" y="19"/>
                  <a:pt x="60" y="20"/>
                  <a:pt x="60" y="20"/>
                </a:cubicBezTo>
                <a:lnTo>
                  <a:pt x="60" y="28"/>
                </a:lnTo>
                <a:close/>
                <a:moveTo>
                  <a:pt x="52" y="47"/>
                </a:moveTo>
                <a:cubicBezTo>
                  <a:pt x="52" y="48"/>
                  <a:pt x="52" y="48"/>
                  <a:pt x="51" y="48"/>
                </a:cubicBezTo>
                <a:cubicBezTo>
                  <a:pt x="34" y="48"/>
                  <a:pt x="34" y="48"/>
                  <a:pt x="34" y="48"/>
                </a:cubicBezTo>
                <a:cubicBezTo>
                  <a:pt x="33" y="48"/>
                  <a:pt x="33" y="48"/>
                  <a:pt x="33" y="47"/>
                </a:cubicBezTo>
                <a:cubicBezTo>
                  <a:pt x="33" y="40"/>
                  <a:pt x="33" y="40"/>
                  <a:pt x="33" y="40"/>
                </a:cubicBezTo>
                <a:cubicBezTo>
                  <a:pt x="33" y="39"/>
                  <a:pt x="33" y="39"/>
                  <a:pt x="34" y="39"/>
                </a:cubicBezTo>
                <a:cubicBezTo>
                  <a:pt x="51" y="39"/>
                  <a:pt x="51" y="39"/>
                  <a:pt x="51" y="39"/>
                </a:cubicBezTo>
                <a:cubicBezTo>
                  <a:pt x="52" y="39"/>
                  <a:pt x="52" y="39"/>
                  <a:pt x="52" y="40"/>
                </a:cubicBezTo>
                <a:lnTo>
                  <a:pt x="52" y="47"/>
                </a:lnTo>
                <a:close/>
                <a:moveTo>
                  <a:pt x="45" y="67"/>
                </a:moveTo>
                <a:cubicBezTo>
                  <a:pt x="45" y="67"/>
                  <a:pt x="44" y="68"/>
                  <a:pt x="44" y="68"/>
                </a:cubicBezTo>
                <a:cubicBezTo>
                  <a:pt x="34" y="68"/>
                  <a:pt x="34" y="68"/>
                  <a:pt x="34" y="68"/>
                </a:cubicBezTo>
                <a:cubicBezTo>
                  <a:pt x="33" y="68"/>
                  <a:pt x="33" y="67"/>
                  <a:pt x="33" y="67"/>
                </a:cubicBezTo>
                <a:cubicBezTo>
                  <a:pt x="33" y="59"/>
                  <a:pt x="33" y="59"/>
                  <a:pt x="33" y="59"/>
                </a:cubicBezTo>
                <a:cubicBezTo>
                  <a:pt x="33" y="59"/>
                  <a:pt x="33" y="58"/>
                  <a:pt x="34" y="58"/>
                </a:cubicBezTo>
                <a:cubicBezTo>
                  <a:pt x="44" y="58"/>
                  <a:pt x="44" y="58"/>
                  <a:pt x="44" y="58"/>
                </a:cubicBezTo>
                <a:cubicBezTo>
                  <a:pt x="44" y="58"/>
                  <a:pt x="45" y="59"/>
                  <a:pt x="45" y="59"/>
                </a:cubicBezTo>
                <a:lnTo>
                  <a:pt x="45" y="67"/>
                </a:lnTo>
                <a:close/>
              </a:path>
            </a:pathLst>
          </a:custGeom>
          <a:solidFill>
            <a:schemeClr val="bg1"/>
          </a:solidFill>
          <a:ln w="9525">
            <a:noFill/>
            <a:round/>
            <a:headEnd/>
            <a:tailEnd/>
          </a:ln>
        </p:spPr>
        <p:txBody>
          <a:bodyPr vert="horz" wrap="square" lIns="95097" tIns="47549" rIns="95097" bIns="47549"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185181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AAF72-F5E6-B655-7037-387D5EBAD3F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DF4AC9-7AAE-BA30-A9ED-9305E795E21B}"/>
              </a:ext>
            </a:extLst>
          </p:cNvPr>
          <p:cNvSpPr>
            <a:spLocks noGrp="1"/>
          </p:cNvSpPr>
          <p:nvPr>
            <p:ph type="sldNum" sz="quarter" idx="12"/>
          </p:nvPr>
        </p:nvSpPr>
        <p:spPr/>
        <p:txBody>
          <a:bodyPr/>
          <a:lstStyle/>
          <a:p>
            <a:fld id="{433D822E-14E5-4FC8-890B-4527FF1CA33F}" type="slidenum">
              <a:rPr lang="lt-LT" smtClean="0"/>
              <a:t>5</a:t>
            </a:fld>
            <a:endParaRPr lang="lt-LT" dirty="0"/>
          </a:p>
        </p:txBody>
      </p:sp>
      <p:grpSp>
        <p:nvGrpSpPr>
          <p:cNvPr id="5" name="Group 16">
            <a:extLst>
              <a:ext uri="{FF2B5EF4-FFF2-40B4-BE49-F238E27FC236}">
                <a16:creationId xmlns:a16="http://schemas.microsoft.com/office/drawing/2014/main" id="{6EA0A290-C858-108B-11CD-A77DD1B7B6F4}"/>
              </a:ext>
            </a:extLst>
          </p:cNvPr>
          <p:cNvGrpSpPr/>
          <p:nvPr/>
        </p:nvGrpSpPr>
        <p:grpSpPr>
          <a:xfrm>
            <a:off x="1161235" y="2257111"/>
            <a:ext cx="967404" cy="969283"/>
            <a:chOff x="2731601" y="2532554"/>
            <a:chExt cx="951632" cy="953482"/>
          </a:xfrm>
        </p:grpSpPr>
        <p:sp>
          <p:nvSpPr>
            <p:cNvPr id="27" name="Oval 11">
              <a:extLst>
                <a:ext uri="{FF2B5EF4-FFF2-40B4-BE49-F238E27FC236}">
                  <a16:creationId xmlns:a16="http://schemas.microsoft.com/office/drawing/2014/main" id="{E024D6F5-3253-D8B6-4D7D-A8DE1E702026}"/>
                </a:ext>
              </a:extLst>
            </p:cNvPr>
            <p:cNvSpPr>
              <a:spLocks noChangeArrowheads="1"/>
            </p:cNvSpPr>
            <p:nvPr/>
          </p:nvSpPr>
          <p:spPr bwMode="auto">
            <a:xfrm>
              <a:off x="2731601" y="2532554"/>
              <a:ext cx="951632" cy="953482"/>
            </a:xfrm>
            <a:prstGeom prst="ellipse">
              <a:avLst/>
            </a:prstGeom>
            <a:solidFill>
              <a:srgbClr val="192850"/>
            </a:solidFill>
            <a:ln w="57150">
              <a:solidFill>
                <a:srgbClr val="192850"/>
              </a:solidFill>
            </a:ln>
          </p:spPr>
          <p:txBody>
            <a:bodyPr vert="horz" wrap="square" lIns="121920" tIns="60960" rIns="121920" bIns="60960" numCol="1" anchor="t" anchorCtr="0" compatLnSpc="1">
              <a:prstTxWarp prst="textNoShape">
                <a:avLst/>
              </a:prstTxWarp>
            </a:bodyPr>
            <a:lstStyle/>
            <a:p>
              <a:endParaRPr lang="en-US" sz="2400" dirty="0">
                <a:latin typeface="Fira Sans" panose="020B0503050000020004" pitchFamily="34" charset="0"/>
                <a:ea typeface="Fira Sans" panose="020B0503050000020004" pitchFamily="34" charset="0"/>
              </a:endParaRPr>
            </a:p>
          </p:txBody>
        </p:sp>
        <p:sp>
          <p:nvSpPr>
            <p:cNvPr id="28" name="Freeform 176">
              <a:extLst>
                <a:ext uri="{FF2B5EF4-FFF2-40B4-BE49-F238E27FC236}">
                  <a16:creationId xmlns:a16="http://schemas.microsoft.com/office/drawing/2014/main" id="{B108FED4-D512-00CA-D4F0-E21F70778D53}"/>
                </a:ext>
              </a:extLst>
            </p:cNvPr>
            <p:cNvSpPr>
              <a:spLocks noEditPoints="1"/>
            </p:cNvSpPr>
            <p:nvPr/>
          </p:nvSpPr>
          <p:spPr bwMode="auto">
            <a:xfrm>
              <a:off x="3030310" y="2773710"/>
              <a:ext cx="354214" cy="471170"/>
            </a:xfrm>
            <a:custGeom>
              <a:avLst/>
              <a:gdLst/>
              <a:ahLst/>
              <a:cxnLst>
                <a:cxn ang="0">
                  <a:pos x="17" y="41"/>
                </a:cxn>
                <a:cxn ang="0">
                  <a:pos x="13" y="43"/>
                </a:cxn>
                <a:cxn ang="0">
                  <a:pos x="2" y="46"/>
                </a:cxn>
                <a:cxn ang="0">
                  <a:pos x="1" y="44"/>
                </a:cxn>
                <a:cxn ang="0">
                  <a:pos x="0" y="42"/>
                </a:cxn>
                <a:cxn ang="0">
                  <a:pos x="1" y="31"/>
                </a:cxn>
                <a:cxn ang="0">
                  <a:pos x="3" y="30"/>
                </a:cxn>
                <a:cxn ang="0">
                  <a:pos x="14" y="35"/>
                </a:cxn>
                <a:cxn ang="0">
                  <a:pos x="17" y="36"/>
                </a:cxn>
                <a:cxn ang="0">
                  <a:pos x="19" y="39"/>
                </a:cxn>
                <a:cxn ang="0">
                  <a:pos x="17" y="41"/>
                </a:cxn>
                <a:cxn ang="0">
                  <a:pos x="23" y="31"/>
                </a:cxn>
                <a:cxn ang="0">
                  <a:pos x="19" y="29"/>
                </a:cxn>
                <a:cxn ang="0">
                  <a:pos x="5" y="7"/>
                </a:cxn>
                <a:cxn ang="0">
                  <a:pos x="6" y="5"/>
                </a:cxn>
                <a:cxn ang="0">
                  <a:pos x="21" y="1"/>
                </a:cxn>
                <a:cxn ang="0">
                  <a:pos x="23" y="2"/>
                </a:cxn>
                <a:cxn ang="0">
                  <a:pos x="25" y="27"/>
                </a:cxn>
                <a:cxn ang="0">
                  <a:pos x="23" y="31"/>
                </a:cxn>
                <a:cxn ang="0">
                  <a:pos x="24" y="52"/>
                </a:cxn>
                <a:cxn ang="0">
                  <a:pos x="24" y="63"/>
                </a:cxn>
                <a:cxn ang="0">
                  <a:pos x="22" y="65"/>
                </a:cxn>
                <a:cxn ang="0">
                  <a:pos x="10" y="60"/>
                </a:cxn>
                <a:cxn ang="0">
                  <a:pos x="9" y="59"/>
                </a:cxn>
                <a:cxn ang="0">
                  <a:pos x="10" y="58"/>
                </a:cxn>
                <a:cxn ang="0">
                  <a:pos x="17" y="48"/>
                </a:cxn>
                <a:cxn ang="0">
                  <a:pos x="19" y="46"/>
                </a:cxn>
                <a:cxn ang="0">
                  <a:pos x="23" y="45"/>
                </a:cxn>
                <a:cxn ang="0">
                  <a:pos x="24" y="48"/>
                </a:cxn>
                <a:cxn ang="0">
                  <a:pos x="24" y="52"/>
                </a:cxn>
                <a:cxn ang="0">
                  <a:pos x="47" y="33"/>
                </a:cxn>
                <a:cxn ang="0">
                  <a:pos x="35" y="36"/>
                </a:cxn>
                <a:cxn ang="0">
                  <a:pos x="32" y="37"/>
                </a:cxn>
                <a:cxn ang="0">
                  <a:pos x="32" y="37"/>
                </a:cxn>
                <a:cxn ang="0">
                  <a:pos x="29" y="35"/>
                </a:cxn>
                <a:cxn ang="0">
                  <a:pos x="29" y="32"/>
                </a:cxn>
                <a:cxn ang="0">
                  <a:pos x="32" y="28"/>
                </a:cxn>
                <a:cxn ang="0">
                  <a:pos x="39" y="20"/>
                </a:cxn>
                <a:cxn ang="0">
                  <a:pos x="41" y="20"/>
                </a:cxn>
                <a:cxn ang="0">
                  <a:pos x="48" y="30"/>
                </a:cxn>
                <a:cxn ang="0">
                  <a:pos x="48" y="31"/>
                </a:cxn>
                <a:cxn ang="0">
                  <a:pos x="47" y="33"/>
                </a:cxn>
                <a:cxn ang="0">
                  <a:pos x="40" y="60"/>
                </a:cxn>
                <a:cxn ang="0">
                  <a:pos x="38" y="59"/>
                </a:cxn>
                <a:cxn ang="0">
                  <a:pos x="32" y="49"/>
                </a:cxn>
                <a:cxn ang="0">
                  <a:pos x="30" y="46"/>
                </a:cxn>
                <a:cxn ang="0">
                  <a:pos x="30" y="43"/>
                </a:cxn>
                <a:cxn ang="0">
                  <a:pos x="33" y="42"/>
                </a:cxn>
                <a:cxn ang="0">
                  <a:pos x="37" y="44"/>
                </a:cxn>
                <a:cxn ang="0">
                  <a:pos x="48" y="47"/>
                </a:cxn>
                <a:cxn ang="0">
                  <a:pos x="49" y="49"/>
                </a:cxn>
                <a:cxn ang="0">
                  <a:pos x="40" y="60"/>
                </a:cxn>
              </a:cxnLst>
              <a:rect l="0" t="0" r="r" b="b"/>
              <a:pathLst>
                <a:path w="49" h="65">
                  <a:moveTo>
                    <a:pt x="17" y="41"/>
                  </a:moveTo>
                  <a:cubicBezTo>
                    <a:pt x="17" y="41"/>
                    <a:pt x="17" y="41"/>
                    <a:pt x="13" y="43"/>
                  </a:cubicBezTo>
                  <a:cubicBezTo>
                    <a:pt x="3" y="46"/>
                    <a:pt x="3" y="46"/>
                    <a:pt x="2" y="46"/>
                  </a:cubicBezTo>
                  <a:cubicBezTo>
                    <a:pt x="2" y="46"/>
                    <a:pt x="1" y="45"/>
                    <a:pt x="1" y="44"/>
                  </a:cubicBezTo>
                  <a:cubicBezTo>
                    <a:pt x="0" y="44"/>
                    <a:pt x="0" y="43"/>
                    <a:pt x="0" y="42"/>
                  </a:cubicBezTo>
                  <a:cubicBezTo>
                    <a:pt x="0" y="38"/>
                    <a:pt x="0" y="33"/>
                    <a:pt x="1" y="31"/>
                  </a:cubicBezTo>
                  <a:cubicBezTo>
                    <a:pt x="2" y="31"/>
                    <a:pt x="2" y="30"/>
                    <a:pt x="3" y="30"/>
                  </a:cubicBezTo>
                  <a:cubicBezTo>
                    <a:pt x="4" y="30"/>
                    <a:pt x="4" y="30"/>
                    <a:pt x="14" y="35"/>
                  </a:cubicBezTo>
                  <a:cubicBezTo>
                    <a:pt x="14" y="35"/>
                    <a:pt x="14" y="35"/>
                    <a:pt x="17" y="36"/>
                  </a:cubicBezTo>
                  <a:cubicBezTo>
                    <a:pt x="18" y="36"/>
                    <a:pt x="19" y="37"/>
                    <a:pt x="19" y="39"/>
                  </a:cubicBezTo>
                  <a:cubicBezTo>
                    <a:pt x="19" y="40"/>
                    <a:pt x="18" y="41"/>
                    <a:pt x="17" y="41"/>
                  </a:cubicBezTo>
                  <a:close/>
                  <a:moveTo>
                    <a:pt x="23" y="31"/>
                  </a:moveTo>
                  <a:cubicBezTo>
                    <a:pt x="22" y="31"/>
                    <a:pt x="21" y="32"/>
                    <a:pt x="19" y="29"/>
                  </a:cubicBezTo>
                  <a:cubicBezTo>
                    <a:pt x="5" y="8"/>
                    <a:pt x="5" y="7"/>
                    <a:pt x="5" y="7"/>
                  </a:cubicBezTo>
                  <a:cubicBezTo>
                    <a:pt x="5" y="6"/>
                    <a:pt x="5" y="6"/>
                    <a:pt x="6" y="5"/>
                  </a:cubicBezTo>
                  <a:cubicBezTo>
                    <a:pt x="8" y="3"/>
                    <a:pt x="18" y="0"/>
                    <a:pt x="21" y="1"/>
                  </a:cubicBezTo>
                  <a:cubicBezTo>
                    <a:pt x="22" y="1"/>
                    <a:pt x="23" y="1"/>
                    <a:pt x="23" y="2"/>
                  </a:cubicBezTo>
                  <a:cubicBezTo>
                    <a:pt x="23" y="3"/>
                    <a:pt x="24" y="22"/>
                    <a:pt x="25" y="27"/>
                  </a:cubicBezTo>
                  <a:cubicBezTo>
                    <a:pt x="25" y="30"/>
                    <a:pt x="23" y="31"/>
                    <a:pt x="23" y="31"/>
                  </a:cubicBezTo>
                  <a:close/>
                  <a:moveTo>
                    <a:pt x="24" y="52"/>
                  </a:moveTo>
                  <a:cubicBezTo>
                    <a:pt x="24" y="62"/>
                    <a:pt x="24" y="63"/>
                    <a:pt x="24" y="63"/>
                  </a:cubicBezTo>
                  <a:cubicBezTo>
                    <a:pt x="24" y="64"/>
                    <a:pt x="23" y="64"/>
                    <a:pt x="22" y="65"/>
                  </a:cubicBezTo>
                  <a:cubicBezTo>
                    <a:pt x="20" y="65"/>
                    <a:pt x="12" y="62"/>
                    <a:pt x="10" y="60"/>
                  </a:cubicBezTo>
                  <a:cubicBezTo>
                    <a:pt x="10" y="60"/>
                    <a:pt x="10" y="59"/>
                    <a:pt x="9" y="59"/>
                  </a:cubicBezTo>
                  <a:cubicBezTo>
                    <a:pt x="9" y="58"/>
                    <a:pt x="9" y="58"/>
                    <a:pt x="10" y="58"/>
                  </a:cubicBezTo>
                  <a:cubicBezTo>
                    <a:pt x="10" y="57"/>
                    <a:pt x="10" y="57"/>
                    <a:pt x="17" y="48"/>
                  </a:cubicBezTo>
                  <a:cubicBezTo>
                    <a:pt x="17" y="48"/>
                    <a:pt x="17" y="48"/>
                    <a:pt x="19" y="46"/>
                  </a:cubicBezTo>
                  <a:cubicBezTo>
                    <a:pt x="20" y="45"/>
                    <a:pt x="21" y="45"/>
                    <a:pt x="23" y="45"/>
                  </a:cubicBezTo>
                  <a:cubicBezTo>
                    <a:pt x="24" y="46"/>
                    <a:pt x="24" y="47"/>
                    <a:pt x="24" y="48"/>
                  </a:cubicBezTo>
                  <a:cubicBezTo>
                    <a:pt x="24" y="48"/>
                    <a:pt x="24" y="48"/>
                    <a:pt x="24" y="52"/>
                  </a:cubicBezTo>
                  <a:close/>
                  <a:moveTo>
                    <a:pt x="47" y="33"/>
                  </a:moveTo>
                  <a:cubicBezTo>
                    <a:pt x="47" y="33"/>
                    <a:pt x="46" y="33"/>
                    <a:pt x="35" y="36"/>
                  </a:cubicBezTo>
                  <a:cubicBezTo>
                    <a:pt x="34" y="36"/>
                    <a:pt x="33" y="36"/>
                    <a:pt x="32" y="37"/>
                  </a:cubicBezTo>
                  <a:cubicBezTo>
                    <a:pt x="32" y="37"/>
                    <a:pt x="32" y="37"/>
                    <a:pt x="32" y="37"/>
                  </a:cubicBezTo>
                  <a:cubicBezTo>
                    <a:pt x="31" y="37"/>
                    <a:pt x="30" y="36"/>
                    <a:pt x="29" y="35"/>
                  </a:cubicBezTo>
                  <a:cubicBezTo>
                    <a:pt x="29" y="34"/>
                    <a:pt x="29" y="33"/>
                    <a:pt x="29" y="32"/>
                  </a:cubicBezTo>
                  <a:cubicBezTo>
                    <a:pt x="29" y="32"/>
                    <a:pt x="29" y="32"/>
                    <a:pt x="32" y="28"/>
                  </a:cubicBezTo>
                  <a:cubicBezTo>
                    <a:pt x="38" y="20"/>
                    <a:pt x="38" y="20"/>
                    <a:pt x="39" y="20"/>
                  </a:cubicBezTo>
                  <a:cubicBezTo>
                    <a:pt x="39" y="19"/>
                    <a:pt x="40" y="19"/>
                    <a:pt x="41" y="20"/>
                  </a:cubicBezTo>
                  <a:cubicBezTo>
                    <a:pt x="43" y="21"/>
                    <a:pt x="48" y="28"/>
                    <a:pt x="48" y="30"/>
                  </a:cubicBezTo>
                  <a:cubicBezTo>
                    <a:pt x="48" y="31"/>
                    <a:pt x="48" y="31"/>
                    <a:pt x="48" y="31"/>
                  </a:cubicBezTo>
                  <a:cubicBezTo>
                    <a:pt x="48" y="31"/>
                    <a:pt x="48" y="32"/>
                    <a:pt x="47" y="33"/>
                  </a:cubicBezTo>
                  <a:close/>
                  <a:moveTo>
                    <a:pt x="40" y="60"/>
                  </a:moveTo>
                  <a:cubicBezTo>
                    <a:pt x="40" y="60"/>
                    <a:pt x="39" y="60"/>
                    <a:pt x="38" y="59"/>
                  </a:cubicBezTo>
                  <a:cubicBezTo>
                    <a:pt x="38" y="59"/>
                    <a:pt x="37" y="58"/>
                    <a:pt x="32" y="49"/>
                  </a:cubicBezTo>
                  <a:cubicBezTo>
                    <a:pt x="30" y="46"/>
                    <a:pt x="30" y="46"/>
                    <a:pt x="30" y="46"/>
                  </a:cubicBezTo>
                  <a:cubicBezTo>
                    <a:pt x="29" y="45"/>
                    <a:pt x="29" y="44"/>
                    <a:pt x="30" y="43"/>
                  </a:cubicBezTo>
                  <a:cubicBezTo>
                    <a:pt x="31" y="42"/>
                    <a:pt x="32" y="42"/>
                    <a:pt x="33" y="42"/>
                  </a:cubicBezTo>
                  <a:cubicBezTo>
                    <a:pt x="33" y="42"/>
                    <a:pt x="33" y="42"/>
                    <a:pt x="37" y="44"/>
                  </a:cubicBezTo>
                  <a:cubicBezTo>
                    <a:pt x="47" y="47"/>
                    <a:pt x="47" y="47"/>
                    <a:pt x="48" y="47"/>
                  </a:cubicBezTo>
                  <a:cubicBezTo>
                    <a:pt x="48" y="48"/>
                    <a:pt x="49" y="48"/>
                    <a:pt x="49" y="49"/>
                  </a:cubicBezTo>
                  <a:cubicBezTo>
                    <a:pt x="48" y="52"/>
                    <a:pt x="43" y="59"/>
                    <a:pt x="40" y="60"/>
                  </a:cubicBezTo>
                  <a:close/>
                </a:path>
              </a:pathLst>
            </a:custGeom>
            <a:solidFill>
              <a:schemeClr val="bg1"/>
            </a:solidFill>
            <a:ln w="9525">
              <a:solidFill>
                <a:srgbClr val="192850"/>
              </a:solidFill>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grpSp>
      <p:sp>
        <p:nvSpPr>
          <p:cNvPr id="6" name="Inhaltsplatzhalter 4">
            <a:extLst>
              <a:ext uri="{FF2B5EF4-FFF2-40B4-BE49-F238E27FC236}">
                <a16:creationId xmlns:a16="http://schemas.microsoft.com/office/drawing/2014/main" id="{D6E7AF05-12C4-C40D-6846-B106B6E57BBF}"/>
              </a:ext>
            </a:extLst>
          </p:cNvPr>
          <p:cNvSpPr txBox="1">
            <a:spLocks/>
          </p:cNvSpPr>
          <p:nvPr/>
        </p:nvSpPr>
        <p:spPr>
          <a:xfrm>
            <a:off x="422583" y="3418148"/>
            <a:ext cx="2444708" cy="43088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48"/>
              </a:spcAft>
              <a:buNone/>
            </a:pPr>
            <a:r>
              <a:rPr lang="lt-LT" sz="2800" b="1" dirty="0">
                <a:solidFill>
                  <a:srgbClr val="192850"/>
                </a:solidFill>
                <a:latin typeface="Fira Sans" panose="020B0503050000020004" pitchFamily="34" charset="0"/>
              </a:rPr>
              <a:t>93 proc. </a:t>
            </a:r>
            <a:endParaRPr lang="en-US" sz="2800" b="1" dirty="0">
              <a:solidFill>
                <a:srgbClr val="192850"/>
              </a:solidFill>
              <a:latin typeface="Fira Sans" panose="020B0503050000020004" pitchFamily="34" charset="0"/>
            </a:endParaRPr>
          </a:p>
        </p:txBody>
      </p:sp>
      <p:sp>
        <p:nvSpPr>
          <p:cNvPr id="7" name="Inhaltsplatzhalter 4">
            <a:extLst>
              <a:ext uri="{FF2B5EF4-FFF2-40B4-BE49-F238E27FC236}">
                <a16:creationId xmlns:a16="http://schemas.microsoft.com/office/drawing/2014/main" id="{D0B87632-E803-3884-C00B-CBDA042A0A74}"/>
              </a:ext>
            </a:extLst>
          </p:cNvPr>
          <p:cNvSpPr txBox="1">
            <a:spLocks/>
          </p:cNvSpPr>
          <p:nvPr/>
        </p:nvSpPr>
        <p:spPr>
          <a:xfrm>
            <a:off x="469860" y="4125621"/>
            <a:ext cx="2098721" cy="83099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lt-LT" sz="2000" dirty="0">
                <a:solidFill>
                  <a:srgbClr val="192850"/>
                </a:solidFill>
                <a:latin typeface="Fira Sans" panose="020B0503050000020004" pitchFamily="34" charset="0"/>
              </a:rPr>
              <a:t>suskaitmeninto LRT archyvo dalis 2024 m.</a:t>
            </a:r>
          </a:p>
        </p:txBody>
      </p:sp>
      <p:sp>
        <p:nvSpPr>
          <p:cNvPr id="8" name="Rectangle 67">
            <a:extLst>
              <a:ext uri="{FF2B5EF4-FFF2-40B4-BE49-F238E27FC236}">
                <a16:creationId xmlns:a16="http://schemas.microsoft.com/office/drawing/2014/main" id="{73CBFD0B-CF32-426E-8A92-7F7CAE706802}"/>
              </a:ext>
            </a:extLst>
          </p:cNvPr>
          <p:cNvSpPr/>
          <p:nvPr/>
        </p:nvSpPr>
        <p:spPr>
          <a:xfrm flipV="1">
            <a:off x="469861" y="3924460"/>
            <a:ext cx="2098720" cy="45719"/>
          </a:xfrm>
          <a:prstGeom prst="rect">
            <a:avLst/>
          </a:prstGeom>
          <a:solidFill>
            <a:srgbClr val="192850"/>
          </a:solidFill>
          <a:ln>
            <a:no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defTabSz="1267906">
              <a:spcBef>
                <a:spcPct val="20000"/>
              </a:spcBef>
              <a:defRPr/>
            </a:pPr>
            <a:endParaRPr lang="en-US" sz="2000" b="1" dirty="0">
              <a:solidFill>
                <a:schemeClr val="bg1"/>
              </a:solidFill>
              <a:latin typeface="Fira Sans" panose="020B0503050000020004" pitchFamily="34" charset="0"/>
              <a:ea typeface="Fira Sans" panose="020B0503050000020004" pitchFamily="34" charset="0"/>
            </a:endParaRPr>
          </a:p>
        </p:txBody>
      </p:sp>
      <p:sp>
        <p:nvSpPr>
          <p:cNvPr id="25" name="Oval 53">
            <a:extLst>
              <a:ext uri="{FF2B5EF4-FFF2-40B4-BE49-F238E27FC236}">
                <a16:creationId xmlns:a16="http://schemas.microsoft.com/office/drawing/2014/main" id="{7D177C71-EA11-A2E7-BB86-2795D4848149}"/>
              </a:ext>
            </a:extLst>
          </p:cNvPr>
          <p:cNvSpPr>
            <a:spLocks noChangeArrowheads="1"/>
          </p:cNvSpPr>
          <p:nvPr/>
        </p:nvSpPr>
        <p:spPr bwMode="auto">
          <a:xfrm>
            <a:off x="3356512" y="2257111"/>
            <a:ext cx="967404" cy="969283"/>
          </a:xfrm>
          <a:prstGeom prst="ellipse">
            <a:avLst/>
          </a:prstGeom>
          <a:solidFill>
            <a:srgbClr val="166AAB"/>
          </a:solidFill>
          <a:ln w="57150">
            <a:solidFill>
              <a:srgbClr val="166AAB"/>
            </a:solidFill>
          </a:ln>
        </p:spPr>
        <p:txBody>
          <a:bodyPr vert="horz" wrap="square" lIns="121920" tIns="60960" rIns="121920" bIns="60960" numCol="1" anchor="t" anchorCtr="0" compatLnSpc="1">
            <a:prstTxWarp prst="textNoShape">
              <a:avLst/>
            </a:prstTxWarp>
          </a:bodyPr>
          <a:lstStyle/>
          <a:p>
            <a:endParaRPr lang="en-US" sz="2400" dirty="0">
              <a:latin typeface="Fira Sans" panose="020B0503050000020004" pitchFamily="34" charset="0"/>
              <a:ea typeface="Fira Sans" panose="020B0503050000020004" pitchFamily="34" charset="0"/>
            </a:endParaRPr>
          </a:p>
        </p:txBody>
      </p:sp>
      <p:sp>
        <p:nvSpPr>
          <p:cNvPr id="10" name="Inhaltsplatzhalter 4">
            <a:extLst>
              <a:ext uri="{FF2B5EF4-FFF2-40B4-BE49-F238E27FC236}">
                <a16:creationId xmlns:a16="http://schemas.microsoft.com/office/drawing/2014/main" id="{D55FD524-427A-1B89-6B85-308645A48D51}"/>
              </a:ext>
            </a:extLst>
          </p:cNvPr>
          <p:cNvSpPr txBox="1">
            <a:spLocks/>
          </p:cNvSpPr>
          <p:nvPr/>
        </p:nvSpPr>
        <p:spPr>
          <a:xfrm>
            <a:off x="2738136" y="3429000"/>
            <a:ext cx="2444708" cy="43088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48"/>
              </a:spcAft>
              <a:buNone/>
            </a:pPr>
            <a:r>
              <a:rPr lang="lt-LT" sz="2800" b="1" dirty="0">
                <a:solidFill>
                  <a:srgbClr val="166AAB"/>
                </a:solidFill>
                <a:latin typeface="Fira Sans" panose="020B0503050000020004" pitchFamily="34" charset="0"/>
                <a:ea typeface="Fira Sans" panose="020B0503050000020004" pitchFamily="34" charset="0"/>
              </a:rPr>
              <a:t>56,4 proc.</a:t>
            </a:r>
          </a:p>
        </p:txBody>
      </p:sp>
      <p:sp>
        <p:nvSpPr>
          <p:cNvPr id="11" name="Rectangle 70">
            <a:extLst>
              <a:ext uri="{FF2B5EF4-FFF2-40B4-BE49-F238E27FC236}">
                <a16:creationId xmlns:a16="http://schemas.microsoft.com/office/drawing/2014/main" id="{91CCF0BB-C742-19CE-B1B0-C62B442DD487}"/>
              </a:ext>
            </a:extLst>
          </p:cNvPr>
          <p:cNvSpPr/>
          <p:nvPr/>
        </p:nvSpPr>
        <p:spPr>
          <a:xfrm>
            <a:off x="2858498" y="3924464"/>
            <a:ext cx="1965429" cy="45719"/>
          </a:xfrm>
          <a:prstGeom prst="rect">
            <a:avLst/>
          </a:prstGeom>
          <a:solidFill>
            <a:srgbClr val="1469AA"/>
          </a:solidFill>
          <a:ln>
            <a:no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defTabSz="1267906">
              <a:spcBef>
                <a:spcPct val="20000"/>
              </a:spcBef>
              <a:defRPr/>
            </a:pPr>
            <a:endParaRPr lang="en-US" sz="2000" b="1" dirty="0">
              <a:solidFill>
                <a:schemeClr val="bg1"/>
              </a:solidFill>
              <a:latin typeface="Fira Sans" panose="020B0503050000020004" pitchFamily="34" charset="0"/>
              <a:ea typeface="Fira Sans" panose="020B0503050000020004" pitchFamily="34" charset="0"/>
            </a:endParaRPr>
          </a:p>
        </p:txBody>
      </p:sp>
      <p:grpSp>
        <p:nvGrpSpPr>
          <p:cNvPr id="12" name="Group 27">
            <a:extLst>
              <a:ext uri="{FF2B5EF4-FFF2-40B4-BE49-F238E27FC236}">
                <a16:creationId xmlns:a16="http://schemas.microsoft.com/office/drawing/2014/main" id="{D8295DBA-0C9A-607A-F108-A8BAEF9752E3}"/>
              </a:ext>
            </a:extLst>
          </p:cNvPr>
          <p:cNvGrpSpPr/>
          <p:nvPr/>
        </p:nvGrpSpPr>
        <p:grpSpPr>
          <a:xfrm>
            <a:off x="6216100" y="2257110"/>
            <a:ext cx="967404" cy="969283"/>
            <a:chOff x="6835125" y="2427413"/>
            <a:chExt cx="1265806" cy="1268266"/>
          </a:xfrm>
        </p:grpSpPr>
        <p:sp>
          <p:nvSpPr>
            <p:cNvPr id="23" name="Oval 61">
              <a:extLst>
                <a:ext uri="{FF2B5EF4-FFF2-40B4-BE49-F238E27FC236}">
                  <a16:creationId xmlns:a16="http://schemas.microsoft.com/office/drawing/2014/main" id="{EB5B44FD-9AA2-FD2F-1EFE-17A540CE9639}"/>
                </a:ext>
              </a:extLst>
            </p:cNvPr>
            <p:cNvSpPr>
              <a:spLocks noChangeArrowheads="1"/>
            </p:cNvSpPr>
            <p:nvPr/>
          </p:nvSpPr>
          <p:spPr bwMode="auto">
            <a:xfrm>
              <a:off x="6835125" y="2427413"/>
              <a:ext cx="1265806" cy="1268266"/>
            </a:xfrm>
            <a:prstGeom prst="ellipse">
              <a:avLst/>
            </a:prstGeom>
            <a:solidFill>
              <a:srgbClr val="A0BEDC"/>
            </a:solidFill>
            <a:ln w="57150">
              <a:solidFill>
                <a:srgbClr val="A0BEDC"/>
              </a:solidFill>
            </a:ln>
          </p:spPr>
          <p:txBody>
            <a:bodyPr vert="horz" wrap="square" lIns="121920" tIns="60960" rIns="121920" bIns="60960" numCol="1" anchor="t" anchorCtr="0" compatLnSpc="1">
              <a:prstTxWarp prst="textNoShape">
                <a:avLst/>
              </a:prstTxWarp>
            </a:bodyPr>
            <a:lstStyle/>
            <a:p>
              <a:endParaRPr lang="en-US" sz="2400" dirty="0">
                <a:latin typeface="Fira Sans" panose="020B0503050000020004" pitchFamily="34" charset="0"/>
                <a:ea typeface="Fira Sans" panose="020B0503050000020004" pitchFamily="34" charset="0"/>
              </a:endParaRPr>
            </a:p>
          </p:txBody>
        </p:sp>
        <p:sp>
          <p:nvSpPr>
            <p:cNvPr id="24" name="Freeform 141">
              <a:extLst>
                <a:ext uri="{FF2B5EF4-FFF2-40B4-BE49-F238E27FC236}">
                  <a16:creationId xmlns:a16="http://schemas.microsoft.com/office/drawing/2014/main" id="{24F636A4-C49C-A475-5C1B-4AE2FF72994E}"/>
                </a:ext>
              </a:extLst>
            </p:cNvPr>
            <p:cNvSpPr>
              <a:spLocks noEditPoints="1"/>
            </p:cNvSpPr>
            <p:nvPr/>
          </p:nvSpPr>
          <p:spPr bwMode="auto">
            <a:xfrm>
              <a:off x="7207122" y="2818613"/>
              <a:ext cx="521812" cy="517735"/>
            </a:xfrm>
            <a:custGeom>
              <a:avLst/>
              <a:gdLst/>
              <a:ahLst/>
              <a:cxnLst>
                <a:cxn ang="0">
                  <a:pos x="55" y="59"/>
                </a:cxn>
                <a:cxn ang="0">
                  <a:pos x="51" y="58"/>
                </a:cxn>
                <a:cxn ang="0">
                  <a:pos x="39" y="46"/>
                </a:cxn>
                <a:cxn ang="0">
                  <a:pos x="25" y="50"/>
                </a:cxn>
                <a:cxn ang="0">
                  <a:pos x="0" y="25"/>
                </a:cxn>
                <a:cxn ang="0">
                  <a:pos x="25" y="0"/>
                </a:cxn>
                <a:cxn ang="0">
                  <a:pos x="50" y="25"/>
                </a:cxn>
                <a:cxn ang="0">
                  <a:pos x="46" y="39"/>
                </a:cxn>
                <a:cxn ang="0">
                  <a:pos x="58" y="52"/>
                </a:cxn>
                <a:cxn ang="0">
                  <a:pos x="59" y="55"/>
                </a:cxn>
                <a:cxn ang="0">
                  <a:pos x="55" y="59"/>
                </a:cxn>
                <a:cxn ang="0">
                  <a:pos x="25" y="9"/>
                </a:cxn>
                <a:cxn ang="0">
                  <a:pos x="9" y="25"/>
                </a:cxn>
                <a:cxn ang="0">
                  <a:pos x="25" y="41"/>
                </a:cxn>
                <a:cxn ang="0">
                  <a:pos x="41" y="25"/>
                </a:cxn>
                <a:cxn ang="0">
                  <a:pos x="25" y="9"/>
                </a:cxn>
                <a:cxn ang="0">
                  <a:pos x="36" y="26"/>
                </a:cxn>
                <a:cxn ang="0">
                  <a:pos x="35" y="27"/>
                </a:cxn>
                <a:cxn ang="0">
                  <a:pos x="15" y="27"/>
                </a:cxn>
                <a:cxn ang="0">
                  <a:pos x="13" y="26"/>
                </a:cxn>
                <a:cxn ang="0">
                  <a:pos x="13" y="24"/>
                </a:cxn>
                <a:cxn ang="0">
                  <a:pos x="15" y="23"/>
                </a:cxn>
                <a:cxn ang="0">
                  <a:pos x="35" y="23"/>
                </a:cxn>
                <a:cxn ang="0">
                  <a:pos x="36" y="24"/>
                </a:cxn>
                <a:cxn ang="0">
                  <a:pos x="36" y="26"/>
                </a:cxn>
              </a:cxnLst>
              <a:rect l="0" t="0" r="r" b="b"/>
              <a:pathLst>
                <a:path w="59" h="59">
                  <a:moveTo>
                    <a:pt x="55" y="59"/>
                  </a:moveTo>
                  <a:cubicBezTo>
                    <a:pt x="53" y="59"/>
                    <a:pt x="52" y="59"/>
                    <a:pt x="51" y="58"/>
                  </a:cubicBezTo>
                  <a:cubicBezTo>
                    <a:pt x="39" y="46"/>
                    <a:pt x="39" y="46"/>
                    <a:pt x="39" y="46"/>
                  </a:cubicBezTo>
                  <a:cubicBezTo>
                    <a:pt x="35" y="49"/>
                    <a:pt x="30" y="50"/>
                    <a:pt x="25" y="50"/>
                  </a:cubicBezTo>
                  <a:cubicBezTo>
                    <a:pt x="11" y="50"/>
                    <a:pt x="0" y="39"/>
                    <a:pt x="0" y="25"/>
                  </a:cubicBezTo>
                  <a:cubicBezTo>
                    <a:pt x="0" y="11"/>
                    <a:pt x="11" y="0"/>
                    <a:pt x="25" y="0"/>
                  </a:cubicBezTo>
                  <a:cubicBezTo>
                    <a:pt x="39" y="0"/>
                    <a:pt x="50" y="11"/>
                    <a:pt x="50" y="25"/>
                  </a:cubicBezTo>
                  <a:cubicBezTo>
                    <a:pt x="50" y="30"/>
                    <a:pt x="48" y="35"/>
                    <a:pt x="46" y="39"/>
                  </a:cubicBezTo>
                  <a:cubicBezTo>
                    <a:pt x="58" y="52"/>
                    <a:pt x="58" y="52"/>
                    <a:pt x="58" y="52"/>
                  </a:cubicBezTo>
                  <a:cubicBezTo>
                    <a:pt x="59" y="52"/>
                    <a:pt x="59" y="54"/>
                    <a:pt x="59" y="55"/>
                  </a:cubicBezTo>
                  <a:cubicBezTo>
                    <a:pt x="59" y="57"/>
                    <a:pt x="57" y="59"/>
                    <a:pt x="55" y="59"/>
                  </a:cubicBezTo>
                  <a:close/>
                  <a:moveTo>
                    <a:pt x="25" y="9"/>
                  </a:moveTo>
                  <a:cubicBezTo>
                    <a:pt x="16" y="9"/>
                    <a:pt x="9" y="16"/>
                    <a:pt x="9" y="25"/>
                  </a:cubicBezTo>
                  <a:cubicBezTo>
                    <a:pt x="9" y="34"/>
                    <a:pt x="16" y="41"/>
                    <a:pt x="25" y="41"/>
                  </a:cubicBezTo>
                  <a:cubicBezTo>
                    <a:pt x="34" y="41"/>
                    <a:pt x="41" y="34"/>
                    <a:pt x="41" y="25"/>
                  </a:cubicBezTo>
                  <a:cubicBezTo>
                    <a:pt x="41" y="16"/>
                    <a:pt x="34" y="9"/>
                    <a:pt x="25" y="9"/>
                  </a:cubicBezTo>
                  <a:close/>
                  <a:moveTo>
                    <a:pt x="36" y="26"/>
                  </a:moveTo>
                  <a:cubicBezTo>
                    <a:pt x="36" y="27"/>
                    <a:pt x="36" y="27"/>
                    <a:pt x="35" y="27"/>
                  </a:cubicBezTo>
                  <a:cubicBezTo>
                    <a:pt x="15" y="27"/>
                    <a:pt x="15" y="27"/>
                    <a:pt x="15" y="27"/>
                  </a:cubicBezTo>
                  <a:cubicBezTo>
                    <a:pt x="14" y="27"/>
                    <a:pt x="13" y="27"/>
                    <a:pt x="13" y="26"/>
                  </a:cubicBezTo>
                  <a:cubicBezTo>
                    <a:pt x="13" y="24"/>
                    <a:pt x="13" y="24"/>
                    <a:pt x="13" y="24"/>
                  </a:cubicBezTo>
                  <a:cubicBezTo>
                    <a:pt x="13" y="23"/>
                    <a:pt x="14" y="23"/>
                    <a:pt x="15" y="23"/>
                  </a:cubicBezTo>
                  <a:cubicBezTo>
                    <a:pt x="35" y="23"/>
                    <a:pt x="35" y="23"/>
                    <a:pt x="35" y="23"/>
                  </a:cubicBezTo>
                  <a:cubicBezTo>
                    <a:pt x="36" y="23"/>
                    <a:pt x="36" y="23"/>
                    <a:pt x="36" y="24"/>
                  </a:cubicBezTo>
                  <a:lnTo>
                    <a:pt x="36" y="26"/>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grpSp>
      <p:sp>
        <p:nvSpPr>
          <p:cNvPr id="13" name="Inhaltsplatzhalter 4">
            <a:extLst>
              <a:ext uri="{FF2B5EF4-FFF2-40B4-BE49-F238E27FC236}">
                <a16:creationId xmlns:a16="http://schemas.microsoft.com/office/drawing/2014/main" id="{BCF1E4A9-8CB3-C9F3-50F5-54F49F4DC1CA}"/>
              </a:ext>
            </a:extLst>
          </p:cNvPr>
          <p:cNvSpPr txBox="1">
            <a:spLocks/>
          </p:cNvSpPr>
          <p:nvPr/>
        </p:nvSpPr>
        <p:spPr>
          <a:xfrm>
            <a:off x="5644025" y="3472089"/>
            <a:ext cx="3078958" cy="3877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lt-LT" sz="2800" b="1" dirty="0">
                <a:solidFill>
                  <a:srgbClr val="A0BEDC"/>
                </a:solidFill>
                <a:latin typeface="Fira Sans" panose="020B0503050000020004" pitchFamily="34" charset="0"/>
              </a:rPr>
              <a:t>0,5–13,7 proc.</a:t>
            </a:r>
            <a:endParaRPr lang="lt-LT" sz="3200" b="1" dirty="0">
              <a:solidFill>
                <a:srgbClr val="A0BEDC"/>
              </a:solidFill>
              <a:latin typeface="Fira Sans" panose="020B0503050000020004" pitchFamily="34" charset="0"/>
            </a:endParaRPr>
          </a:p>
        </p:txBody>
      </p:sp>
      <p:sp>
        <p:nvSpPr>
          <p:cNvPr id="14" name="Rectangle 73">
            <a:extLst>
              <a:ext uri="{FF2B5EF4-FFF2-40B4-BE49-F238E27FC236}">
                <a16:creationId xmlns:a16="http://schemas.microsoft.com/office/drawing/2014/main" id="{FD5C91BC-4532-B5D2-5014-1DCD457E927C}"/>
              </a:ext>
            </a:extLst>
          </p:cNvPr>
          <p:cNvSpPr/>
          <p:nvPr/>
        </p:nvSpPr>
        <p:spPr>
          <a:xfrm flipV="1">
            <a:off x="5113844" y="3924460"/>
            <a:ext cx="3171916" cy="45719"/>
          </a:xfrm>
          <a:prstGeom prst="rect">
            <a:avLst/>
          </a:prstGeom>
          <a:solidFill>
            <a:srgbClr val="A0BEDC"/>
          </a:solidFill>
          <a:ln>
            <a:no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defTabSz="1267906">
              <a:spcBef>
                <a:spcPct val="20000"/>
              </a:spcBef>
              <a:defRPr/>
            </a:pPr>
            <a:endParaRPr lang="en-US" sz="2000" b="1" dirty="0">
              <a:solidFill>
                <a:schemeClr val="accent3"/>
              </a:solidFill>
              <a:latin typeface="Fira Sans" panose="020B0503050000020004" pitchFamily="34" charset="0"/>
              <a:ea typeface="Fira Sans" panose="020B0503050000020004" pitchFamily="34" charset="0"/>
            </a:endParaRPr>
          </a:p>
        </p:txBody>
      </p:sp>
      <p:sp>
        <p:nvSpPr>
          <p:cNvPr id="21" name="Oval 64">
            <a:extLst>
              <a:ext uri="{FF2B5EF4-FFF2-40B4-BE49-F238E27FC236}">
                <a16:creationId xmlns:a16="http://schemas.microsoft.com/office/drawing/2014/main" id="{8BE878CD-EE2B-63C8-224A-DDFE4DB18EC2}"/>
              </a:ext>
            </a:extLst>
          </p:cNvPr>
          <p:cNvSpPr>
            <a:spLocks noChangeArrowheads="1"/>
          </p:cNvSpPr>
          <p:nvPr/>
        </p:nvSpPr>
        <p:spPr bwMode="auto">
          <a:xfrm>
            <a:off x="9314327" y="2237342"/>
            <a:ext cx="967405" cy="969284"/>
          </a:xfrm>
          <a:prstGeom prst="ellipse">
            <a:avLst/>
          </a:prstGeom>
          <a:solidFill>
            <a:srgbClr val="64B4CD"/>
          </a:solidFill>
          <a:ln w="57150">
            <a:solidFill>
              <a:srgbClr val="64B4CD"/>
            </a:solidFill>
          </a:ln>
        </p:spPr>
        <p:txBody>
          <a:bodyPr vert="horz" wrap="square" lIns="121920" tIns="60960" rIns="121920" bIns="60960" numCol="1" anchor="t" anchorCtr="0" compatLnSpc="1">
            <a:prstTxWarp prst="textNoShape">
              <a:avLst/>
            </a:prstTxWarp>
          </a:bodyPr>
          <a:lstStyle/>
          <a:p>
            <a:endParaRPr lang="en-US" sz="2400" dirty="0">
              <a:latin typeface="Fira Sans" panose="020B0503050000020004" pitchFamily="34" charset="0"/>
              <a:ea typeface="Fira Sans" panose="020B0503050000020004" pitchFamily="34" charset="0"/>
            </a:endParaRPr>
          </a:p>
        </p:txBody>
      </p:sp>
      <p:sp>
        <p:nvSpPr>
          <p:cNvPr id="16" name="Inhaltsplatzhalter 4">
            <a:extLst>
              <a:ext uri="{FF2B5EF4-FFF2-40B4-BE49-F238E27FC236}">
                <a16:creationId xmlns:a16="http://schemas.microsoft.com/office/drawing/2014/main" id="{336FEA25-7289-EA6C-9AF1-5E773C62B878}"/>
              </a:ext>
            </a:extLst>
          </p:cNvPr>
          <p:cNvSpPr txBox="1">
            <a:spLocks/>
          </p:cNvSpPr>
          <p:nvPr/>
        </p:nvSpPr>
        <p:spPr>
          <a:xfrm>
            <a:off x="8575675" y="3419347"/>
            <a:ext cx="2444708" cy="43088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48"/>
              </a:spcAft>
              <a:buNone/>
            </a:pPr>
            <a:r>
              <a:rPr lang="lt-LT" sz="2800" b="1" dirty="0">
                <a:solidFill>
                  <a:srgbClr val="64B4CD"/>
                </a:solidFill>
                <a:latin typeface="Fira Sans" panose="020B0503050000020004" pitchFamily="34" charset="0"/>
              </a:rPr>
              <a:t>6 proc.</a:t>
            </a:r>
            <a:endParaRPr lang="en-US" sz="2800" b="1" dirty="0">
              <a:solidFill>
                <a:srgbClr val="64B4CD"/>
              </a:solidFill>
              <a:latin typeface="Fira Sans" panose="020B0503050000020004" pitchFamily="34" charset="0"/>
            </a:endParaRPr>
          </a:p>
        </p:txBody>
      </p:sp>
      <p:sp>
        <p:nvSpPr>
          <p:cNvPr id="17" name="Rectangle 76">
            <a:extLst>
              <a:ext uri="{FF2B5EF4-FFF2-40B4-BE49-F238E27FC236}">
                <a16:creationId xmlns:a16="http://schemas.microsoft.com/office/drawing/2014/main" id="{1CD9B73C-CB62-EF45-74EB-8A73401E165F}"/>
              </a:ext>
            </a:extLst>
          </p:cNvPr>
          <p:cNvSpPr/>
          <p:nvPr/>
        </p:nvSpPr>
        <p:spPr>
          <a:xfrm>
            <a:off x="8575676" y="3924461"/>
            <a:ext cx="2444708" cy="45719"/>
          </a:xfrm>
          <a:prstGeom prst="rect">
            <a:avLst/>
          </a:prstGeom>
          <a:solidFill>
            <a:srgbClr val="64B4CD"/>
          </a:solidFill>
          <a:ln>
            <a:solidFill>
              <a:srgbClr val="64B4CD"/>
            </a:solid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defTabSz="1267906">
              <a:spcBef>
                <a:spcPct val="20000"/>
              </a:spcBef>
              <a:defRPr/>
            </a:pPr>
            <a:endParaRPr lang="en-US" sz="2000" b="1" dirty="0">
              <a:solidFill>
                <a:schemeClr val="bg1"/>
              </a:solidFill>
              <a:latin typeface="Fira Sans" panose="020B0503050000020004" pitchFamily="34" charset="0"/>
              <a:ea typeface="Fira Sans" panose="020B0503050000020004" pitchFamily="34" charset="0"/>
            </a:endParaRPr>
          </a:p>
        </p:txBody>
      </p:sp>
      <p:sp>
        <p:nvSpPr>
          <p:cNvPr id="18" name="Inhaltsplatzhalter 4">
            <a:extLst>
              <a:ext uri="{FF2B5EF4-FFF2-40B4-BE49-F238E27FC236}">
                <a16:creationId xmlns:a16="http://schemas.microsoft.com/office/drawing/2014/main" id="{DF5BF252-8CC3-B685-652E-140AD85B2277}"/>
              </a:ext>
            </a:extLst>
          </p:cNvPr>
          <p:cNvSpPr txBox="1">
            <a:spLocks/>
          </p:cNvSpPr>
          <p:nvPr/>
        </p:nvSpPr>
        <p:spPr>
          <a:xfrm>
            <a:off x="2752532" y="4125621"/>
            <a:ext cx="2175364" cy="1384995"/>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lt-LT" sz="2000" dirty="0">
                <a:solidFill>
                  <a:srgbClr val="192850"/>
                </a:solidFill>
                <a:latin typeface="Fira Sans" panose="020B0503050000020004" pitchFamily="34" charset="0"/>
              </a:rPr>
              <a:t>LRT Plius savaitinio laiko sudarė pakartojamas turinys.</a:t>
            </a:r>
          </a:p>
        </p:txBody>
      </p:sp>
      <p:sp>
        <p:nvSpPr>
          <p:cNvPr id="19" name="Inhaltsplatzhalter 4">
            <a:extLst>
              <a:ext uri="{FF2B5EF4-FFF2-40B4-BE49-F238E27FC236}">
                <a16:creationId xmlns:a16="http://schemas.microsoft.com/office/drawing/2014/main" id="{B3086CE3-8628-D533-552C-C7AC128B4EAE}"/>
              </a:ext>
            </a:extLst>
          </p:cNvPr>
          <p:cNvSpPr txBox="1">
            <a:spLocks/>
          </p:cNvSpPr>
          <p:nvPr/>
        </p:nvSpPr>
        <p:spPr>
          <a:xfrm>
            <a:off x="5290458" y="4071760"/>
            <a:ext cx="2995302" cy="153888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48"/>
              </a:spcAft>
              <a:buNone/>
            </a:pPr>
            <a:r>
              <a:rPr lang="lt-LT" sz="2000" dirty="0">
                <a:solidFill>
                  <a:srgbClr val="192850"/>
                </a:solidFill>
                <a:latin typeface="Fira Sans" panose="020B0503050000020004" pitchFamily="34" charset="0"/>
              </a:rPr>
              <a:t>2024 m. LRT ir LRT Plius televizijoje programų pritaikomumas asmenims su negalia nesiekė įstatyme nustatyto tikslo.</a:t>
            </a:r>
            <a:endParaRPr lang="en-US" sz="2000" dirty="0">
              <a:solidFill>
                <a:srgbClr val="192850"/>
              </a:solidFill>
              <a:latin typeface="Fira Sans" panose="020B0503050000020004" pitchFamily="34" charset="0"/>
            </a:endParaRPr>
          </a:p>
        </p:txBody>
      </p:sp>
      <p:sp>
        <p:nvSpPr>
          <p:cNvPr id="20" name="Inhaltsplatzhalter 4">
            <a:extLst>
              <a:ext uri="{FF2B5EF4-FFF2-40B4-BE49-F238E27FC236}">
                <a16:creationId xmlns:a16="http://schemas.microsoft.com/office/drawing/2014/main" id="{9174A80D-1CC7-BF9E-269B-7EE33BFD5E2A}"/>
              </a:ext>
            </a:extLst>
          </p:cNvPr>
          <p:cNvSpPr txBox="1">
            <a:spLocks/>
          </p:cNvSpPr>
          <p:nvPr/>
        </p:nvSpPr>
        <p:spPr>
          <a:xfrm>
            <a:off x="8575675" y="4125621"/>
            <a:ext cx="2409785" cy="153888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48"/>
              </a:spcAft>
              <a:buNone/>
            </a:pPr>
            <a:r>
              <a:rPr lang="lt-LT" sz="2000" dirty="0">
                <a:solidFill>
                  <a:srgbClr val="192850"/>
                </a:solidFill>
                <a:latin typeface="Fira Sans" panose="020B0503050000020004" pitchFamily="34" charset="0"/>
              </a:rPr>
              <a:t>sumažėjo televizijoje neatlygintinai skleidžiamų pranešimų laikas nuo 2021 iki 2024 m. </a:t>
            </a:r>
            <a:endParaRPr lang="en-US" sz="2000" dirty="0">
              <a:solidFill>
                <a:srgbClr val="192850"/>
              </a:solidFill>
              <a:latin typeface="Fira Sans" panose="020B0503050000020004" pitchFamily="34" charset="0"/>
            </a:endParaRPr>
          </a:p>
        </p:txBody>
      </p:sp>
      <p:sp>
        <p:nvSpPr>
          <p:cNvPr id="31" name="Pavadinimas 1">
            <a:extLst>
              <a:ext uri="{FF2B5EF4-FFF2-40B4-BE49-F238E27FC236}">
                <a16:creationId xmlns:a16="http://schemas.microsoft.com/office/drawing/2014/main" id="{8D36EA5D-66D8-CF30-448C-B04E4D9E76C6}"/>
              </a:ext>
            </a:extLst>
          </p:cNvPr>
          <p:cNvSpPr>
            <a:spLocks noGrp="1"/>
          </p:cNvSpPr>
          <p:nvPr>
            <p:ph type="title"/>
          </p:nvPr>
        </p:nvSpPr>
        <p:spPr>
          <a:xfrm>
            <a:off x="469860" y="205079"/>
            <a:ext cx="10515600" cy="451945"/>
          </a:xfrm>
        </p:spPr>
        <p:txBody>
          <a:bodyPr/>
          <a:lstStyle/>
          <a:p>
            <a:r>
              <a:rPr lang="lt-LT" dirty="0"/>
              <a:t>Lapkritis 2025 | Lietuvos nacionalinio radijo ir televizijos veikla</a:t>
            </a:r>
          </a:p>
        </p:txBody>
      </p:sp>
      <p:sp>
        <p:nvSpPr>
          <p:cNvPr id="2" name="Teksto vietos rezervavimo ženklas 3">
            <a:extLst>
              <a:ext uri="{FF2B5EF4-FFF2-40B4-BE49-F238E27FC236}">
                <a16:creationId xmlns:a16="http://schemas.microsoft.com/office/drawing/2014/main" id="{BAA71DB7-CB0F-C6A7-2FCE-EEB6D12CEBFE}"/>
              </a:ext>
            </a:extLst>
          </p:cNvPr>
          <p:cNvSpPr>
            <a:spLocks noGrp="1"/>
          </p:cNvSpPr>
          <p:nvPr>
            <p:ph type="body" idx="13"/>
          </p:nvPr>
        </p:nvSpPr>
        <p:spPr>
          <a:xfrm>
            <a:off x="469860" y="694300"/>
            <a:ext cx="11025008" cy="966641"/>
          </a:xfrm>
        </p:spPr>
        <p:txBody>
          <a:bodyPr/>
          <a:lstStyle/>
          <a:p>
            <a:r>
              <a:rPr lang="lt-LT" sz="3200" dirty="0"/>
              <a:t>Lietuvos nacionalinio radijo ir televizijos veiklos rezultatyvumas</a:t>
            </a:r>
          </a:p>
        </p:txBody>
      </p:sp>
      <p:sp>
        <p:nvSpPr>
          <p:cNvPr id="4" name="Freeform 112">
            <a:extLst>
              <a:ext uri="{FF2B5EF4-FFF2-40B4-BE49-F238E27FC236}">
                <a16:creationId xmlns:a16="http://schemas.microsoft.com/office/drawing/2014/main" id="{1D50B2BC-67C1-34FC-7F74-6D37CC47826D}"/>
              </a:ext>
            </a:extLst>
          </p:cNvPr>
          <p:cNvSpPr>
            <a:spLocks noEditPoints="1"/>
          </p:cNvSpPr>
          <p:nvPr/>
        </p:nvSpPr>
        <p:spPr bwMode="auto">
          <a:xfrm>
            <a:off x="9584683" y="2562702"/>
            <a:ext cx="455056" cy="367636"/>
          </a:xfrm>
          <a:custGeom>
            <a:avLst/>
            <a:gdLst/>
            <a:ahLst/>
            <a:cxnLst>
              <a:cxn ang="0">
                <a:pos x="26" y="55"/>
              </a:cxn>
              <a:cxn ang="0">
                <a:pos x="14" y="67"/>
              </a:cxn>
              <a:cxn ang="0">
                <a:pos x="13" y="68"/>
              </a:cxn>
              <a:cxn ang="0">
                <a:pos x="12" y="67"/>
              </a:cxn>
              <a:cxn ang="0">
                <a:pos x="0" y="55"/>
              </a:cxn>
              <a:cxn ang="0">
                <a:pos x="0" y="54"/>
              </a:cxn>
              <a:cxn ang="0">
                <a:pos x="1" y="53"/>
              </a:cxn>
              <a:cxn ang="0">
                <a:pos x="8" y="53"/>
              </a:cxn>
              <a:cxn ang="0">
                <a:pos x="8" y="1"/>
              </a:cxn>
              <a:cxn ang="0">
                <a:pos x="10" y="0"/>
              </a:cxn>
              <a:cxn ang="0">
                <a:pos x="17" y="0"/>
              </a:cxn>
              <a:cxn ang="0">
                <a:pos x="18" y="1"/>
              </a:cxn>
              <a:cxn ang="0">
                <a:pos x="18" y="53"/>
              </a:cxn>
              <a:cxn ang="0">
                <a:pos x="25" y="53"/>
              </a:cxn>
              <a:cxn ang="0">
                <a:pos x="27" y="54"/>
              </a:cxn>
              <a:cxn ang="0">
                <a:pos x="26" y="55"/>
              </a:cxn>
              <a:cxn ang="0">
                <a:pos x="67" y="8"/>
              </a:cxn>
              <a:cxn ang="0">
                <a:pos x="66" y="9"/>
              </a:cxn>
              <a:cxn ang="0">
                <a:pos x="34" y="9"/>
              </a:cxn>
              <a:cxn ang="0">
                <a:pos x="33" y="8"/>
              </a:cxn>
              <a:cxn ang="0">
                <a:pos x="33" y="1"/>
              </a:cxn>
              <a:cxn ang="0">
                <a:pos x="34" y="0"/>
              </a:cxn>
              <a:cxn ang="0">
                <a:pos x="66" y="0"/>
              </a:cxn>
              <a:cxn ang="0">
                <a:pos x="67" y="1"/>
              </a:cxn>
              <a:cxn ang="0">
                <a:pos x="67" y="8"/>
              </a:cxn>
              <a:cxn ang="0">
                <a:pos x="60" y="28"/>
              </a:cxn>
              <a:cxn ang="0">
                <a:pos x="58" y="29"/>
              </a:cxn>
              <a:cxn ang="0">
                <a:pos x="34" y="29"/>
              </a:cxn>
              <a:cxn ang="0">
                <a:pos x="33" y="28"/>
              </a:cxn>
              <a:cxn ang="0">
                <a:pos x="33" y="20"/>
              </a:cxn>
              <a:cxn ang="0">
                <a:pos x="34" y="19"/>
              </a:cxn>
              <a:cxn ang="0">
                <a:pos x="58" y="19"/>
              </a:cxn>
              <a:cxn ang="0">
                <a:pos x="60" y="20"/>
              </a:cxn>
              <a:cxn ang="0">
                <a:pos x="60" y="28"/>
              </a:cxn>
              <a:cxn ang="0">
                <a:pos x="52" y="47"/>
              </a:cxn>
              <a:cxn ang="0">
                <a:pos x="51" y="48"/>
              </a:cxn>
              <a:cxn ang="0">
                <a:pos x="34" y="48"/>
              </a:cxn>
              <a:cxn ang="0">
                <a:pos x="33" y="47"/>
              </a:cxn>
              <a:cxn ang="0">
                <a:pos x="33" y="40"/>
              </a:cxn>
              <a:cxn ang="0">
                <a:pos x="34" y="39"/>
              </a:cxn>
              <a:cxn ang="0">
                <a:pos x="51" y="39"/>
              </a:cxn>
              <a:cxn ang="0">
                <a:pos x="52" y="40"/>
              </a:cxn>
              <a:cxn ang="0">
                <a:pos x="52" y="47"/>
              </a:cxn>
              <a:cxn ang="0">
                <a:pos x="45" y="67"/>
              </a:cxn>
              <a:cxn ang="0">
                <a:pos x="44" y="68"/>
              </a:cxn>
              <a:cxn ang="0">
                <a:pos x="34" y="68"/>
              </a:cxn>
              <a:cxn ang="0">
                <a:pos x="33" y="67"/>
              </a:cxn>
              <a:cxn ang="0">
                <a:pos x="33" y="59"/>
              </a:cxn>
              <a:cxn ang="0">
                <a:pos x="34" y="58"/>
              </a:cxn>
              <a:cxn ang="0">
                <a:pos x="44" y="58"/>
              </a:cxn>
              <a:cxn ang="0">
                <a:pos x="45" y="59"/>
              </a:cxn>
              <a:cxn ang="0">
                <a:pos x="45" y="67"/>
              </a:cxn>
            </a:cxnLst>
            <a:rect l="0" t="0" r="r" b="b"/>
            <a:pathLst>
              <a:path w="67" h="68">
                <a:moveTo>
                  <a:pt x="26" y="55"/>
                </a:moveTo>
                <a:cubicBezTo>
                  <a:pt x="14" y="67"/>
                  <a:pt x="14" y="67"/>
                  <a:pt x="14" y="67"/>
                </a:cubicBezTo>
                <a:cubicBezTo>
                  <a:pt x="14" y="68"/>
                  <a:pt x="14" y="68"/>
                  <a:pt x="13" y="68"/>
                </a:cubicBezTo>
                <a:cubicBezTo>
                  <a:pt x="13" y="68"/>
                  <a:pt x="13" y="68"/>
                  <a:pt x="12" y="67"/>
                </a:cubicBezTo>
                <a:cubicBezTo>
                  <a:pt x="0" y="55"/>
                  <a:pt x="0" y="55"/>
                  <a:pt x="0" y="55"/>
                </a:cubicBezTo>
                <a:cubicBezTo>
                  <a:pt x="0" y="55"/>
                  <a:pt x="0" y="54"/>
                  <a:pt x="0" y="54"/>
                </a:cubicBezTo>
                <a:cubicBezTo>
                  <a:pt x="0" y="53"/>
                  <a:pt x="1" y="53"/>
                  <a:pt x="1" y="53"/>
                </a:cubicBezTo>
                <a:cubicBezTo>
                  <a:pt x="8" y="53"/>
                  <a:pt x="8" y="53"/>
                  <a:pt x="8" y="53"/>
                </a:cubicBezTo>
                <a:cubicBezTo>
                  <a:pt x="8" y="1"/>
                  <a:pt x="8" y="1"/>
                  <a:pt x="8" y="1"/>
                </a:cubicBezTo>
                <a:cubicBezTo>
                  <a:pt x="8" y="0"/>
                  <a:pt x="9" y="0"/>
                  <a:pt x="10" y="0"/>
                </a:cubicBezTo>
                <a:cubicBezTo>
                  <a:pt x="17" y="0"/>
                  <a:pt x="17" y="0"/>
                  <a:pt x="17" y="0"/>
                </a:cubicBezTo>
                <a:cubicBezTo>
                  <a:pt x="18" y="0"/>
                  <a:pt x="18" y="0"/>
                  <a:pt x="18" y="1"/>
                </a:cubicBezTo>
                <a:cubicBezTo>
                  <a:pt x="18" y="53"/>
                  <a:pt x="18" y="53"/>
                  <a:pt x="18" y="53"/>
                </a:cubicBezTo>
                <a:cubicBezTo>
                  <a:pt x="25" y="53"/>
                  <a:pt x="25" y="53"/>
                  <a:pt x="25" y="53"/>
                </a:cubicBezTo>
                <a:cubicBezTo>
                  <a:pt x="26" y="53"/>
                  <a:pt x="27" y="54"/>
                  <a:pt x="27" y="54"/>
                </a:cubicBezTo>
                <a:cubicBezTo>
                  <a:pt x="27" y="55"/>
                  <a:pt x="27" y="55"/>
                  <a:pt x="26" y="55"/>
                </a:cubicBezTo>
                <a:close/>
                <a:moveTo>
                  <a:pt x="67" y="8"/>
                </a:moveTo>
                <a:cubicBezTo>
                  <a:pt x="67" y="9"/>
                  <a:pt x="66" y="9"/>
                  <a:pt x="66" y="9"/>
                </a:cubicBezTo>
                <a:cubicBezTo>
                  <a:pt x="34" y="9"/>
                  <a:pt x="34" y="9"/>
                  <a:pt x="34" y="9"/>
                </a:cubicBezTo>
                <a:cubicBezTo>
                  <a:pt x="33" y="9"/>
                  <a:pt x="33" y="9"/>
                  <a:pt x="33" y="8"/>
                </a:cubicBezTo>
                <a:cubicBezTo>
                  <a:pt x="33" y="1"/>
                  <a:pt x="33" y="1"/>
                  <a:pt x="33" y="1"/>
                </a:cubicBezTo>
                <a:cubicBezTo>
                  <a:pt x="33" y="0"/>
                  <a:pt x="33" y="0"/>
                  <a:pt x="34" y="0"/>
                </a:cubicBezTo>
                <a:cubicBezTo>
                  <a:pt x="66" y="0"/>
                  <a:pt x="66" y="0"/>
                  <a:pt x="66" y="0"/>
                </a:cubicBezTo>
                <a:cubicBezTo>
                  <a:pt x="66" y="0"/>
                  <a:pt x="67" y="0"/>
                  <a:pt x="67" y="1"/>
                </a:cubicBezTo>
                <a:lnTo>
                  <a:pt x="67" y="8"/>
                </a:lnTo>
                <a:close/>
                <a:moveTo>
                  <a:pt x="60" y="28"/>
                </a:moveTo>
                <a:cubicBezTo>
                  <a:pt x="60" y="28"/>
                  <a:pt x="59" y="29"/>
                  <a:pt x="58" y="29"/>
                </a:cubicBezTo>
                <a:cubicBezTo>
                  <a:pt x="34" y="29"/>
                  <a:pt x="34" y="29"/>
                  <a:pt x="34" y="29"/>
                </a:cubicBezTo>
                <a:cubicBezTo>
                  <a:pt x="33" y="29"/>
                  <a:pt x="33" y="28"/>
                  <a:pt x="33" y="28"/>
                </a:cubicBezTo>
                <a:cubicBezTo>
                  <a:pt x="33" y="20"/>
                  <a:pt x="33" y="20"/>
                  <a:pt x="33" y="20"/>
                </a:cubicBezTo>
                <a:cubicBezTo>
                  <a:pt x="33" y="20"/>
                  <a:pt x="33" y="19"/>
                  <a:pt x="34" y="19"/>
                </a:cubicBezTo>
                <a:cubicBezTo>
                  <a:pt x="58" y="19"/>
                  <a:pt x="58" y="19"/>
                  <a:pt x="58" y="19"/>
                </a:cubicBezTo>
                <a:cubicBezTo>
                  <a:pt x="59" y="19"/>
                  <a:pt x="60" y="20"/>
                  <a:pt x="60" y="20"/>
                </a:cubicBezTo>
                <a:lnTo>
                  <a:pt x="60" y="28"/>
                </a:lnTo>
                <a:close/>
                <a:moveTo>
                  <a:pt x="52" y="47"/>
                </a:moveTo>
                <a:cubicBezTo>
                  <a:pt x="52" y="48"/>
                  <a:pt x="52" y="48"/>
                  <a:pt x="51" y="48"/>
                </a:cubicBezTo>
                <a:cubicBezTo>
                  <a:pt x="34" y="48"/>
                  <a:pt x="34" y="48"/>
                  <a:pt x="34" y="48"/>
                </a:cubicBezTo>
                <a:cubicBezTo>
                  <a:pt x="33" y="48"/>
                  <a:pt x="33" y="48"/>
                  <a:pt x="33" y="47"/>
                </a:cubicBezTo>
                <a:cubicBezTo>
                  <a:pt x="33" y="40"/>
                  <a:pt x="33" y="40"/>
                  <a:pt x="33" y="40"/>
                </a:cubicBezTo>
                <a:cubicBezTo>
                  <a:pt x="33" y="39"/>
                  <a:pt x="33" y="39"/>
                  <a:pt x="34" y="39"/>
                </a:cubicBezTo>
                <a:cubicBezTo>
                  <a:pt x="51" y="39"/>
                  <a:pt x="51" y="39"/>
                  <a:pt x="51" y="39"/>
                </a:cubicBezTo>
                <a:cubicBezTo>
                  <a:pt x="52" y="39"/>
                  <a:pt x="52" y="39"/>
                  <a:pt x="52" y="40"/>
                </a:cubicBezTo>
                <a:lnTo>
                  <a:pt x="52" y="47"/>
                </a:lnTo>
                <a:close/>
                <a:moveTo>
                  <a:pt x="45" y="67"/>
                </a:moveTo>
                <a:cubicBezTo>
                  <a:pt x="45" y="67"/>
                  <a:pt x="44" y="68"/>
                  <a:pt x="44" y="68"/>
                </a:cubicBezTo>
                <a:cubicBezTo>
                  <a:pt x="34" y="68"/>
                  <a:pt x="34" y="68"/>
                  <a:pt x="34" y="68"/>
                </a:cubicBezTo>
                <a:cubicBezTo>
                  <a:pt x="33" y="68"/>
                  <a:pt x="33" y="67"/>
                  <a:pt x="33" y="67"/>
                </a:cubicBezTo>
                <a:cubicBezTo>
                  <a:pt x="33" y="59"/>
                  <a:pt x="33" y="59"/>
                  <a:pt x="33" y="59"/>
                </a:cubicBezTo>
                <a:cubicBezTo>
                  <a:pt x="33" y="59"/>
                  <a:pt x="33" y="58"/>
                  <a:pt x="34" y="58"/>
                </a:cubicBezTo>
                <a:cubicBezTo>
                  <a:pt x="44" y="58"/>
                  <a:pt x="44" y="58"/>
                  <a:pt x="44" y="58"/>
                </a:cubicBezTo>
                <a:cubicBezTo>
                  <a:pt x="44" y="58"/>
                  <a:pt x="45" y="59"/>
                  <a:pt x="45" y="59"/>
                </a:cubicBezTo>
                <a:lnTo>
                  <a:pt x="45" y="67"/>
                </a:lnTo>
                <a:close/>
              </a:path>
            </a:pathLst>
          </a:custGeom>
          <a:solidFill>
            <a:schemeClr val="bg1"/>
          </a:solidFill>
          <a:ln w="9525">
            <a:noFill/>
            <a:round/>
            <a:headEnd/>
            <a:tailEnd/>
          </a:ln>
        </p:spPr>
        <p:txBody>
          <a:bodyPr vert="horz" wrap="square" lIns="95097" tIns="47549" rIns="95097" bIns="47549"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sp>
        <p:nvSpPr>
          <p:cNvPr id="29" name="Freeform 101">
            <a:extLst>
              <a:ext uri="{FF2B5EF4-FFF2-40B4-BE49-F238E27FC236}">
                <a16:creationId xmlns:a16="http://schemas.microsoft.com/office/drawing/2014/main" id="{39B4E8D6-FE90-EB51-BFB1-3A04B8424899}"/>
              </a:ext>
            </a:extLst>
          </p:cNvPr>
          <p:cNvSpPr>
            <a:spLocks noEditPoints="1"/>
          </p:cNvSpPr>
          <p:nvPr/>
        </p:nvSpPr>
        <p:spPr bwMode="auto">
          <a:xfrm>
            <a:off x="3579579" y="2468656"/>
            <a:ext cx="521269" cy="482260"/>
          </a:xfrm>
          <a:custGeom>
            <a:avLst/>
            <a:gdLst/>
            <a:ahLst/>
            <a:cxnLst>
              <a:cxn ang="0">
                <a:pos x="39" y="36"/>
              </a:cxn>
              <a:cxn ang="0">
                <a:pos x="41" y="44"/>
              </a:cxn>
              <a:cxn ang="0">
                <a:pos x="35" y="50"/>
              </a:cxn>
              <a:cxn ang="0">
                <a:pos x="27" y="53"/>
              </a:cxn>
              <a:cxn ang="0">
                <a:pos x="18" y="53"/>
              </a:cxn>
              <a:cxn ang="0">
                <a:pos x="11" y="50"/>
              </a:cxn>
              <a:cxn ang="0">
                <a:pos x="4" y="44"/>
              </a:cxn>
              <a:cxn ang="0">
                <a:pos x="6" y="36"/>
              </a:cxn>
              <a:cxn ang="0">
                <a:pos x="0" y="28"/>
              </a:cxn>
              <a:cxn ang="0">
                <a:pos x="7" y="23"/>
              </a:cxn>
              <a:cxn ang="0">
                <a:pos x="4" y="18"/>
              </a:cxn>
              <a:cxn ang="0">
                <a:pos x="15" y="16"/>
              </a:cxn>
              <a:cxn ang="0">
                <a:pos x="19" y="8"/>
              </a:cxn>
              <a:cxn ang="0">
                <a:pos x="28" y="15"/>
              </a:cxn>
              <a:cxn ang="0">
                <a:pos x="35" y="12"/>
              </a:cxn>
              <a:cxn ang="0">
                <a:pos x="41" y="19"/>
              </a:cxn>
              <a:cxn ang="0">
                <a:pos x="45" y="27"/>
              </a:cxn>
              <a:cxn ang="0">
                <a:pos x="23" y="22"/>
              </a:cxn>
              <a:cxn ang="0">
                <a:pos x="32" y="31"/>
              </a:cxn>
              <a:cxn ang="0">
                <a:pos x="63" y="16"/>
              </a:cxn>
              <a:cxn ang="0">
                <a:pos x="64" y="24"/>
              </a:cxn>
              <a:cxn ang="0">
                <a:pos x="55" y="22"/>
              </a:cxn>
              <a:cxn ang="0">
                <a:pos x="46" y="24"/>
              </a:cxn>
              <a:cxn ang="0">
                <a:pos x="46" y="16"/>
              </a:cxn>
              <a:cxn ang="0">
                <a:pos x="46" y="9"/>
              </a:cxn>
              <a:cxn ang="0">
                <a:pos x="46" y="2"/>
              </a:cxn>
              <a:cxn ang="0">
                <a:pos x="55" y="4"/>
              </a:cxn>
              <a:cxn ang="0">
                <a:pos x="59" y="0"/>
              </a:cxn>
              <a:cxn ang="0">
                <a:pos x="62" y="7"/>
              </a:cxn>
              <a:cxn ang="0">
                <a:pos x="68" y="15"/>
              </a:cxn>
              <a:cxn ang="0">
                <a:pos x="62" y="55"/>
              </a:cxn>
              <a:cxn ang="0">
                <a:pos x="59" y="63"/>
              </a:cxn>
              <a:cxn ang="0">
                <a:pos x="54" y="59"/>
              </a:cxn>
              <a:cxn ang="0">
                <a:pos x="45" y="60"/>
              </a:cxn>
              <a:cxn ang="0">
                <a:pos x="41" y="52"/>
              </a:cxn>
              <a:cxn ang="0">
                <a:pos x="47" y="44"/>
              </a:cxn>
              <a:cxn ang="0">
                <a:pos x="50" y="36"/>
              </a:cxn>
              <a:cxn ang="0">
                <a:pos x="56" y="40"/>
              </a:cxn>
              <a:cxn ang="0">
                <a:pos x="64" y="39"/>
              </a:cxn>
              <a:cxn ang="0">
                <a:pos x="63" y="46"/>
              </a:cxn>
              <a:cxn ang="0">
                <a:pos x="55" y="8"/>
              </a:cxn>
              <a:cxn ang="0">
                <a:pos x="59" y="13"/>
              </a:cxn>
              <a:cxn ang="0">
                <a:pos x="50" y="49"/>
              </a:cxn>
              <a:cxn ang="0">
                <a:pos x="55" y="45"/>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solidFill>
          <a:ln w="9525">
            <a:noFill/>
            <a:round/>
            <a:headEnd/>
            <a:tailEnd/>
          </a:ln>
        </p:spPr>
        <p:txBody>
          <a:bodyPr vert="horz" wrap="square" lIns="95097" tIns="47549" rIns="95097" bIns="47549"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4002174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B6DD0-8699-5125-B6A7-C02EED2A63DC}"/>
            </a:ext>
          </a:extLst>
        </p:cNvPr>
        <p:cNvGrpSpPr/>
        <p:nvPr/>
      </p:nvGrpSpPr>
      <p:grpSpPr>
        <a:xfrm>
          <a:off x="0" y="0"/>
          <a:ext cx="0" cy="0"/>
          <a:chOff x="0" y="0"/>
          <a:chExt cx="0" cy="0"/>
        </a:xfrm>
      </p:grpSpPr>
      <p:sp>
        <p:nvSpPr>
          <p:cNvPr id="30" name="Notched Right Arrow 44">
            <a:extLst>
              <a:ext uri="{FF2B5EF4-FFF2-40B4-BE49-F238E27FC236}">
                <a16:creationId xmlns:a16="http://schemas.microsoft.com/office/drawing/2014/main" id="{DEB55AFF-0814-E1CE-E269-71D13576D746}"/>
              </a:ext>
            </a:extLst>
          </p:cNvPr>
          <p:cNvSpPr/>
          <p:nvPr/>
        </p:nvSpPr>
        <p:spPr>
          <a:xfrm>
            <a:off x="7906909" y="3575893"/>
            <a:ext cx="3706977" cy="1208325"/>
          </a:xfrm>
          <a:prstGeom prst="rightArrow">
            <a:avLst/>
          </a:prstGeom>
          <a:solidFill>
            <a:srgbClr val="1469AA"/>
          </a:solidFill>
          <a:ln>
            <a:no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a:endParaRPr lang="en-US" sz="2533" dirty="0">
              <a:latin typeface="Fira Sans" panose="020B0503050000020004" pitchFamily="34" charset="0"/>
              <a:ea typeface="Fira Sans" panose="020B0503050000020004" pitchFamily="34" charset="0"/>
            </a:endParaRPr>
          </a:p>
        </p:txBody>
      </p:sp>
      <p:sp>
        <p:nvSpPr>
          <p:cNvPr id="5" name="Notched Right Arrow 44">
            <a:extLst>
              <a:ext uri="{FF2B5EF4-FFF2-40B4-BE49-F238E27FC236}">
                <a16:creationId xmlns:a16="http://schemas.microsoft.com/office/drawing/2014/main" id="{35C913BF-D6B4-852A-78A5-839D83DCA287}"/>
              </a:ext>
            </a:extLst>
          </p:cNvPr>
          <p:cNvSpPr/>
          <p:nvPr/>
        </p:nvSpPr>
        <p:spPr>
          <a:xfrm>
            <a:off x="4603189" y="3561248"/>
            <a:ext cx="4251562" cy="1222971"/>
          </a:xfrm>
          <a:prstGeom prst="rightArrow">
            <a:avLst/>
          </a:prstGeom>
          <a:solidFill>
            <a:srgbClr val="A0BEDC"/>
          </a:solidFill>
          <a:ln>
            <a:no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a:endParaRPr lang="en-US" sz="2533" dirty="0">
              <a:latin typeface="Fira Sans" panose="020B0503050000020004" pitchFamily="34" charset="0"/>
              <a:ea typeface="Fira Sans" panose="020B0503050000020004" pitchFamily="34" charset="0"/>
            </a:endParaRPr>
          </a:p>
        </p:txBody>
      </p:sp>
      <p:sp>
        <p:nvSpPr>
          <p:cNvPr id="49" name="Notched Right Arrow 44">
            <a:extLst>
              <a:ext uri="{FF2B5EF4-FFF2-40B4-BE49-F238E27FC236}">
                <a16:creationId xmlns:a16="http://schemas.microsoft.com/office/drawing/2014/main" id="{5A72D1DA-A755-7F22-CE33-6445BDFA81D1}"/>
              </a:ext>
            </a:extLst>
          </p:cNvPr>
          <p:cNvSpPr/>
          <p:nvPr/>
        </p:nvSpPr>
        <p:spPr>
          <a:xfrm>
            <a:off x="416593" y="3558126"/>
            <a:ext cx="4878988" cy="1226093"/>
          </a:xfrm>
          <a:prstGeom prst="rightArrow">
            <a:avLst/>
          </a:prstGeom>
          <a:solidFill>
            <a:srgbClr val="64B4CD"/>
          </a:solidFill>
          <a:ln>
            <a:no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a:endParaRPr lang="en-US" sz="2533" dirty="0">
              <a:latin typeface="Fira Sans" panose="020B0503050000020004" pitchFamily="34" charset="0"/>
              <a:ea typeface="Fira Sans" panose="020B0503050000020004" pitchFamily="34" charset="0"/>
            </a:endParaRPr>
          </a:p>
        </p:txBody>
      </p:sp>
      <p:sp>
        <p:nvSpPr>
          <p:cNvPr id="3" name="Slide Number Placeholder 2">
            <a:extLst>
              <a:ext uri="{FF2B5EF4-FFF2-40B4-BE49-F238E27FC236}">
                <a16:creationId xmlns:a16="http://schemas.microsoft.com/office/drawing/2014/main" id="{F6C28861-B2C4-9646-B398-966A3636C3B3}"/>
              </a:ext>
            </a:extLst>
          </p:cNvPr>
          <p:cNvSpPr>
            <a:spLocks noGrp="1"/>
          </p:cNvSpPr>
          <p:nvPr>
            <p:ph type="sldNum" sz="quarter" idx="12"/>
          </p:nvPr>
        </p:nvSpPr>
        <p:spPr/>
        <p:txBody>
          <a:bodyPr/>
          <a:lstStyle/>
          <a:p>
            <a:fld id="{433D822E-14E5-4FC8-890B-4527FF1CA33F}" type="slidenum">
              <a:rPr lang="lt-LT" smtClean="0"/>
              <a:t>6</a:t>
            </a:fld>
            <a:endParaRPr lang="lt-LT" dirty="0"/>
          </a:p>
        </p:txBody>
      </p:sp>
      <p:sp>
        <p:nvSpPr>
          <p:cNvPr id="17" name="Inhaltsplatzhalter 4">
            <a:extLst>
              <a:ext uri="{FF2B5EF4-FFF2-40B4-BE49-F238E27FC236}">
                <a16:creationId xmlns:a16="http://schemas.microsoft.com/office/drawing/2014/main" id="{18C727E5-08D8-1CEA-5A72-42087B676C6B}"/>
              </a:ext>
            </a:extLst>
          </p:cNvPr>
          <p:cNvSpPr txBox="1">
            <a:spLocks/>
          </p:cNvSpPr>
          <p:nvPr/>
        </p:nvSpPr>
        <p:spPr>
          <a:xfrm>
            <a:off x="1362269" y="2045911"/>
            <a:ext cx="10154488" cy="114390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lt-LT" sz="2000" b="1" dirty="0">
                <a:solidFill>
                  <a:srgbClr val="64B4CD"/>
                </a:solidFill>
                <a:latin typeface="Fira Sans" panose="020B0503050000020004" pitchFamily="34" charset="0"/>
                <a:ea typeface="Fira Sans" panose="020B0503050000020004" pitchFamily="34" charset="0"/>
              </a:rPr>
              <a:t>Titrai</a:t>
            </a:r>
            <a:r>
              <a:rPr lang="en-US" sz="2000" b="1" dirty="0">
                <a:solidFill>
                  <a:srgbClr val="192850"/>
                </a:solidFill>
                <a:latin typeface="Fira Sans" panose="020B0503050000020004" pitchFamily="34" charset="0"/>
                <a:ea typeface="Fira Sans" panose="020B0503050000020004" pitchFamily="34" charset="0"/>
              </a:rPr>
              <a:t/>
            </a:r>
            <a:br>
              <a:rPr lang="en-US" sz="2000" b="1" dirty="0">
                <a:solidFill>
                  <a:srgbClr val="192850"/>
                </a:solidFill>
                <a:latin typeface="Fira Sans" panose="020B0503050000020004" pitchFamily="34" charset="0"/>
                <a:ea typeface="Fira Sans" panose="020B0503050000020004" pitchFamily="34" charset="0"/>
              </a:rPr>
            </a:br>
            <a:r>
              <a:rPr lang="lt-LT" sz="2000" dirty="0">
                <a:solidFill>
                  <a:srgbClr val="192850"/>
                </a:solidFill>
                <a:latin typeface="Fira Sans" panose="020B0503050000020004" pitchFamily="34" charset="0"/>
              </a:rPr>
              <a:t>Nuo 2025 m. III ketv. mediatekoje pagrindinio LRT TV kanalo titrai pateikiami penkiomis kalbomis – lietuvių, anglų, lenkų, ukrainiečių, rusų. </a:t>
            </a:r>
          </a:p>
          <a:p>
            <a:pPr marL="0" indent="0">
              <a:lnSpc>
                <a:spcPct val="100000"/>
              </a:lnSpc>
              <a:spcAft>
                <a:spcPts val="1248"/>
              </a:spcAft>
              <a:buNone/>
            </a:pPr>
            <a:endParaRPr lang="en-US" sz="1200" dirty="0">
              <a:solidFill>
                <a:srgbClr val="192850"/>
              </a:solidFill>
              <a:latin typeface="Fira Sans" panose="020B0503050000020004" pitchFamily="34" charset="0"/>
              <a:ea typeface="Fira Sans" panose="020B0503050000020004" pitchFamily="34" charset="0"/>
            </a:endParaRPr>
          </a:p>
        </p:txBody>
      </p:sp>
      <p:sp>
        <p:nvSpPr>
          <p:cNvPr id="18" name="Inhaltsplatzhalter 4">
            <a:extLst>
              <a:ext uri="{FF2B5EF4-FFF2-40B4-BE49-F238E27FC236}">
                <a16:creationId xmlns:a16="http://schemas.microsoft.com/office/drawing/2014/main" id="{C2366BE4-0BD4-C965-2C00-10200C5FA861}"/>
              </a:ext>
            </a:extLst>
          </p:cNvPr>
          <p:cNvSpPr txBox="1">
            <a:spLocks/>
          </p:cNvSpPr>
          <p:nvPr/>
        </p:nvSpPr>
        <p:spPr>
          <a:xfrm>
            <a:off x="1362269" y="1046690"/>
            <a:ext cx="10067731" cy="923330"/>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48"/>
              </a:spcAft>
              <a:buNone/>
            </a:pPr>
            <a:r>
              <a:rPr lang="lt-LT" sz="2000" b="1" dirty="0">
                <a:solidFill>
                  <a:srgbClr val="166AAB"/>
                </a:solidFill>
                <a:latin typeface="Fira Sans" panose="020B0503050000020004" pitchFamily="34" charset="0"/>
                <a:ea typeface="Fira Sans" panose="020B0503050000020004" pitchFamily="34" charset="0"/>
              </a:rPr>
              <a:t>Gairės ir metodika</a:t>
            </a:r>
            <a:r>
              <a:rPr lang="en-US" sz="2000" b="1" dirty="0">
                <a:solidFill>
                  <a:srgbClr val="192850"/>
                </a:solidFill>
                <a:latin typeface="Fira Sans" panose="020B0503050000020004" pitchFamily="34" charset="0"/>
                <a:ea typeface="Fira Sans" panose="020B0503050000020004" pitchFamily="34" charset="0"/>
              </a:rPr>
              <a:t/>
            </a:r>
            <a:br>
              <a:rPr lang="en-US" sz="2000" b="1" dirty="0">
                <a:solidFill>
                  <a:srgbClr val="192850"/>
                </a:solidFill>
                <a:latin typeface="Fira Sans" panose="020B0503050000020004" pitchFamily="34" charset="0"/>
                <a:ea typeface="Fira Sans" panose="020B0503050000020004" pitchFamily="34" charset="0"/>
              </a:rPr>
            </a:br>
            <a:r>
              <a:rPr lang="lt-LT" sz="2000" dirty="0">
                <a:solidFill>
                  <a:srgbClr val="192850"/>
                </a:solidFill>
                <a:latin typeface="Fira Sans" panose="020B0503050000020004" pitchFamily="34" charset="0"/>
              </a:rPr>
              <a:t>2025-09-23 patvirtintos radijo programų, o  2025-10-27 televizijos programų kartojimo planavimo gairės bei sezoninių laidų finansinio pagrįstumo vertinimo metodika.</a:t>
            </a:r>
            <a:endParaRPr lang="en-US" sz="2000" dirty="0">
              <a:solidFill>
                <a:srgbClr val="192850"/>
              </a:solidFill>
              <a:latin typeface="Fira Sans" panose="020B0503050000020004" pitchFamily="34" charset="0"/>
            </a:endParaRPr>
          </a:p>
        </p:txBody>
      </p:sp>
      <p:sp>
        <p:nvSpPr>
          <p:cNvPr id="4" name="Teksto vietos rezervavimo ženklas 3">
            <a:extLst>
              <a:ext uri="{FF2B5EF4-FFF2-40B4-BE49-F238E27FC236}">
                <a16:creationId xmlns:a16="http://schemas.microsoft.com/office/drawing/2014/main" id="{3F95A41E-CD5F-4EDA-0BFA-8D33FE67BD89}"/>
              </a:ext>
            </a:extLst>
          </p:cNvPr>
          <p:cNvSpPr>
            <a:spLocks noGrp="1"/>
          </p:cNvSpPr>
          <p:nvPr>
            <p:ph type="body" idx="13"/>
          </p:nvPr>
        </p:nvSpPr>
        <p:spPr>
          <a:xfrm>
            <a:off x="376769" y="465964"/>
            <a:ext cx="10515600" cy="525788"/>
          </a:xfrm>
        </p:spPr>
        <p:txBody>
          <a:bodyPr/>
          <a:lstStyle/>
          <a:p>
            <a:r>
              <a:rPr lang="lt-LT" sz="3200" dirty="0"/>
              <a:t>Pokyčiai audito metu</a:t>
            </a:r>
          </a:p>
        </p:txBody>
      </p:sp>
      <p:sp>
        <p:nvSpPr>
          <p:cNvPr id="31" name="Pavadinimas 1">
            <a:extLst>
              <a:ext uri="{FF2B5EF4-FFF2-40B4-BE49-F238E27FC236}">
                <a16:creationId xmlns:a16="http://schemas.microsoft.com/office/drawing/2014/main" id="{D0685794-B852-5E71-11C2-6683E15F09A5}"/>
              </a:ext>
            </a:extLst>
          </p:cNvPr>
          <p:cNvSpPr>
            <a:spLocks noGrp="1"/>
          </p:cNvSpPr>
          <p:nvPr>
            <p:ph type="title"/>
          </p:nvPr>
        </p:nvSpPr>
        <p:spPr>
          <a:xfrm>
            <a:off x="381000" y="126844"/>
            <a:ext cx="10515600" cy="451945"/>
          </a:xfrm>
        </p:spPr>
        <p:txBody>
          <a:bodyPr/>
          <a:lstStyle/>
          <a:p>
            <a:r>
              <a:rPr lang="lt-LT" dirty="0"/>
              <a:t>Lapkritis 2025 | Lietuvos nacionalinio radijo ir televizijos veikla</a:t>
            </a:r>
          </a:p>
        </p:txBody>
      </p:sp>
      <p:grpSp>
        <p:nvGrpSpPr>
          <p:cNvPr id="39" name="Group 23">
            <a:extLst>
              <a:ext uri="{FF2B5EF4-FFF2-40B4-BE49-F238E27FC236}">
                <a16:creationId xmlns:a16="http://schemas.microsoft.com/office/drawing/2014/main" id="{EE06673F-31EA-4DDD-1C33-C9426528F33E}"/>
              </a:ext>
            </a:extLst>
          </p:cNvPr>
          <p:cNvGrpSpPr/>
          <p:nvPr/>
        </p:nvGrpSpPr>
        <p:grpSpPr>
          <a:xfrm>
            <a:off x="7331775" y="509040"/>
            <a:ext cx="292990" cy="272138"/>
            <a:chOff x="6373813" y="2717801"/>
            <a:chExt cx="360363" cy="338138"/>
          </a:xfrm>
          <a:solidFill>
            <a:schemeClr val="bg1"/>
          </a:solidFill>
        </p:grpSpPr>
        <p:sp>
          <p:nvSpPr>
            <p:cNvPr id="40" name="Freeform 24">
              <a:extLst>
                <a:ext uri="{FF2B5EF4-FFF2-40B4-BE49-F238E27FC236}">
                  <a16:creationId xmlns:a16="http://schemas.microsoft.com/office/drawing/2014/main" id="{5F7EE0E1-EC09-6287-FE55-957E40A8133B}"/>
                </a:ext>
              </a:extLst>
            </p:cNvPr>
            <p:cNvSpPr>
              <a:spLocks noEditPoints="1"/>
            </p:cNvSpPr>
            <p:nvPr/>
          </p:nvSpPr>
          <p:spPr bwMode="auto">
            <a:xfrm>
              <a:off x="6373813" y="2717801"/>
              <a:ext cx="360363" cy="338138"/>
            </a:xfrm>
            <a:custGeom>
              <a:avLst/>
              <a:gdLst/>
              <a:ahLst/>
              <a:cxnLst>
                <a:cxn ang="0">
                  <a:pos x="121" y="25"/>
                </a:cxn>
                <a:cxn ang="0">
                  <a:pos x="98" y="2"/>
                </a:cxn>
                <a:cxn ang="0">
                  <a:pos x="92" y="0"/>
                </a:cxn>
                <a:cxn ang="0">
                  <a:pos x="12" y="0"/>
                </a:cxn>
                <a:cxn ang="0">
                  <a:pos x="0" y="11"/>
                </a:cxn>
                <a:cxn ang="0">
                  <a:pos x="0" y="104"/>
                </a:cxn>
                <a:cxn ang="0">
                  <a:pos x="12" y="115"/>
                </a:cxn>
                <a:cxn ang="0">
                  <a:pos x="111" y="115"/>
                </a:cxn>
                <a:cxn ang="0">
                  <a:pos x="123" y="104"/>
                </a:cxn>
                <a:cxn ang="0">
                  <a:pos x="123" y="31"/>
                </a:cxn>
                <a:cxn ang="0">
                  <a:pos x="121" y="25"/>
                </a:cxn>
                <a:cxn ang="0">
                  <a:pos x="115" y="104"/>
                </a:cxn>
                <a:cxn ang="0">
                  <a:pos x="111" y="107"/>
                </a:cxn>
                <a:cxn ang="0">
                  <a:pos x="12" y="107"/>
                </a:cxn>
                <a:cxn ang="0">
                  <a:pos x="8" y="104"/>
                </a:cxn>
                <a:cxn ang="0">
                  <a:pos x="8" y="11"/>
                </a:cxn>
                <a:cxn ang="0">
                  <a:pos x="12" y="8"/>
                </a:cxn>
                <a:cxn ang="0">
                  <a:pos x="88" y="8"/>
                </a:cxn>
                <a:cxn ang="0">
                  <a:pos x="88" y="23"/>
                </a:cxn>
                <a:cxn ang="0">
                  <a:pos x="100" y="35"/>
                </a:cxn>
                <a:cxn ang="0">
                  <a:pos x="115" y="35"/>
                </a:cxn>
                <a:cxn ang="0">
                  <a:pos x="115" y="104"/>
                </a:cxn>
                <a:cxn ang="0">
                  <a:pos x="104" y="31"/>
                </a:cxn>
                <a:cxn ang="0">
                  <a:pos x="100" y="31"/>
                </a:cxn>
                <a:cxn ang="0">
                  <a:pos x="92" y="23"/>
                </a:cxn>
                <a:cxn ang="0">
                  <a:pos x="92" y="8"/>
                </a:cxn>
                <a:cxn ang="0">
                  <a:pos x="115" y="31"/>
                </a:cxn>
                <a:cxn ang="0">
                  <a:pos x="104" y="31"/>
                </a:cxn>
                <a:cxn ang="0">
                  <a:pos x="104" y="31"/>
                </a:cxn>
                <a:cxn ang="0">
                  <a:pos x="104" y="31"/>
                </a:cxn>
              </a:cxnLst>
              <a:rect l="0" t="0" r="r" b="b"/>
              <a:pathLst>
                <a:path w="123" h="115">
                  <a:moveTo>
                    <a:pt x="121" y="25"/>
                  </a:moveTo>
                  <a:cubicBezTo>
                    <a:pt x="98" y="2"/>
                    <a:pt x="98" y="2"/>
                    <a:pt x="98" y="2"/>
                  </a:cubicBezTo>
                  <a:cubicBezTo>
                    <a:pt x="96" y="1"/>
                    <a:pt x="94" y="0"/>
                    <a:pt x="92" y="0"/>
                  </a:cubicBezTo>
                  <a:cubicBezTo>
                    <a:pt x="12" y="0"/>
                    <a:pt x="12" y="0"/>
                    <a:pt x="12" y="0"/>
                  </a:cubicBezTo>
                  <a:cubicBezTo>
                    <a:pt x="5" y="0"/>
                    <a:pt x="0" y="5"/>
                    <a:pt x="0" y="11"/>
                  </a:cubicBezTo>
                  <a:cubicBezTo>
                    <a:pt x="0" y="104"/>
                    <a:pt x="0" y="104"/>
                    <a:pt x="0" y="104"/>
                  </a:cubicBezTo>
                  <a:cubicBezTo>
                    <a:pt x="0" y="110"/>
                    <a:pt x="5" y="115"/>
                    <a:pt x="12" y="115"/>
                  </a:cubicBezTo>
                  <a:cubicBezTo>
                    <a:pt x="111" y="115"/>
                    <a:pt x="111" y="115"/>
                    <a:pt x="111" y="115"/>
                  </a:cubicBezTo>
                  <a:cubicBezTo>
                    <a:pt x="118" y="115"/>
                    <a:pt x="123" y="110"/>
                    <a:pt x="123" y="104"/>
                  </a:cubicBezTo>
                  <a:cubicBezTo>
                    <a:pt x="123" y="31"/>
                    <a:pt x="123" y="31"/>
                    <a:pt x="123" y="31"/>
                  </a:cubicBezTo>
                  <a:cubicBezTo>
                    <a:pt x="123" y="29"/>
                    <a:pt x="122" y="27"/>
                    <a:pt x="121" y="25"/>
                  </a:cubicBezTo>
                  <a:close/>
                  <a:moveTo>
                    <a:pt x="115" y="104"/>
                  </a:moveTo>
                  <a:cubicBezTo>
                    <a:pt x="115" y="106"/>
                    <a:pt x="113" y="107"/>
                    <a:pt x="111" y="107"/>
                  </a:cubicBezTo>
                  <a:cubicBezTo>
                    <a:pt x="12" y="107"/>
                    <a:pt x="12" y="107"/>
                    <a:pt x="12" y="107"/>
                  </a:cubicBezTo>
                  <a:cubicBezTo>
                    <a:pt x="9" y="107"/>
                    <a:pt x="8" y="106"/>
                    <a:pt x="8" y="104"/>
                  </a:cubicBezTo>
                  <a:cubicBezTo>
                    <a:pt x="8" y="11"/>
                    <a:pt x="8" y="11"/>
                    <a:pt x="8" y="11"/>
                  </a:cubicBezTo>
                  <a:cubicBezTo>
                    <a:pt x="8" y="9"/>
                    <a:pt x="9" y="8"/>
                    <a:pt x="12" y="8"/>
                  </a:cubicBezTo>
                  <a:cubicBezTo>
                    <a:pt x="88" y="8"/>
                    <a:pt x="88" y="8"/>
                    <a:pt x="88" y="8"/>
                  </a:cubicBezTo>
                  <a:cubicBezTo>
                    <a:pt x="88" y="23"/>
                    <a:pt x="88" y="23"/>
                    <a:pt x="88" y="23"/>
                  </a:cubicBezTo>
                  <a:cubicBezTo>
                    <a:pt x="88" y="29"/>
                    <a:pt x="93" y="35"/>
                    <a:pt x="100" y="35"/>
                  </a:cubicBezTo>
                  <a:cubicBezTo>
                    <a:pt x="115" y="35"/>
                    <a:pt x="115" y="35"/>
                    <a:pt x="115" y="35"/>
                  </a:cubicBezTo>
                  <a:lnTo>
                    <a:pt x="115" y="104"/>
                  </a:lnTo>
                  <a:close/>
                  <a:moveTo>
                    <a:pt x="104" y="31"/>
                  </a:moveTo>
                  <a:cubicBezTo>
                    <a:pt x="100" y="31"/>
                    <a:pt x="100" y="31"/>
                    <a:pt x="100" y="31"/>
                  </a:cubicBezTo>
                  <a:cubicBezTo>
                    <a:pt x="96" y="31"/>
                    <a:pt x="92" y="27"/>
                    <a:pt x="92" y="23"/>
                  </a:cubicBezTo>
                  <a:cubicBezTo>
                    <a:pt x="92" y="8"/>
                    <a:pt x="92" y="8"/>
                    <a:pt x="92" y="8"/>
                  </a:cubicBezTo>
                  <a:cubicBezTo>
                    <a:pt x="115" y="31"/>
                    <a:pt x="115" y="31"/>
                    <a:pt x="115" y="31"/>
                  </a:cubicBezTo>
                  <a:lnTo>
                    <a:pt x="104" y="31"/>
                  </a:lnTo>
                  <a:close/>
                  <a:moveTo>
                    <a:pt x="104" y="31"/>
                  </a:moveTo>
                  <a:cubicBezTo>
                    <a:pt x="104" y="31"/>
                    <a:pt x="104" y="31"/>
                    <a:pt x="104" y="31"/>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1" name="Freeform 25">
              <a:extLst>
                <a:ext uri="{FF2B5EF4-FFF2-40B4-BE49-F238E27FC236}">
                  <a16:creationId xmlns:a16="http://schemas.microsoft.com/office/drawing/2014/main" id="{567845F5-4B31-9692-AFA1-6EE330B42BF9}"/>
                </a:ext>
              </a:extLst>
            </p:cNvPr>
            <p:cNvSpPr>
              <a:spLocks noEditPoints="1"/>
            </p:cNvSpPr>
            <p:nvPr/>
          </p:nvSpPr>
          <p:spPr bwMode="auto">
            <a:xfrm>
              <a:off x="6543675" y="2786063"/>
              <a:ext cx="66675" cy="11113"/>
            </a:xfrm>
            <a:custGeom>
              <a:avLst/>
              <a:gdLst/>
              <a:ahLst/>
              <a:cxnLst>
                <a:cxn ang="0">
                  <a:pos x="1" y="4"/>
                </a:cxn>
                <a:cxn ang="0">
                  <a:pos x="21" y="4"/>
                </a:cxn>
                <a:cxn ang="0">
                  <a:pos x="23" y="2"/>
                </a:cxn>
                <a:cxn ang="0">
                  <a:pos x="21" y="0"/>
                </a:cxn>
                <a:cxn ang="0">
                  <a:pos x="1" y="0"/>
                </a:cxn>
                <a:cxn ang="0">
                  <a:pos x="0" y="2"/>
                </a:cxn>
                <a:cxn ang="0">
                  <a:pos x="1" y="4"/>
                </a:cxn>
                <a:cxn ang="0">
                  <a:pos x="1" y="4"/>
                </a:cxn>
                <a:cxn ang="0">
                  <a:pos x="1" y="4"/>
                </a:cxn>
              </a:cxnLst>
              <a:rect l="0" t="0" r="r" b="b"/>
              <a:pathLst>
                <a:path w="23" h="4">
                  <a:moveTo>
                    <a:pt x="1" y="4"/>
                  </a:moveTo>
                  <a:cubicBezTo>
                    <a:pt x="21" y="4"/>
                    <a:pt x="21" y="4"/>
                    <a:pt x="21" y="4"/>
                  </a:cubicBezTo>
                  <a:cubicBezTo>
                    <a:pt x="22" y="4"/>
                    <a:pt x="23" y="3"/>
                    <a:pt x="23" y="2"/>
                  </a:cubicBezTo>
                  <a:cubicBezTo>
                    <a:pt x="23" y="1"/>
                    <a:pt x="22" y="0"/>
                    <a:pt x="21" y="0"/>
                  </a:cubicBezTo>
                  <a:cubicBezTo>
                    <a:pt x="1" y="0"/>
                    <a:pt x="1" y="0"/>
                    <a:pt x="1" y="0"/>
                  </a:cubicBezTo>
                  <a:cubicBezTo>
                    <a:pt x="0" y="0"/>
                    <a:pt x="0" y="1"/>
                    <a:pt x="0" y="2"/>
                  </a:cubicBezTo>
                  <a:cubicBezTo>
                    <a:pt x="0" y="3"/>
                    <a:pt x="0" y="4"/>
                    <a:pt x="1" y="4"/>
                  </a:cubicBezTo>
                  <a:close/>
                  <a:moveTo>
                    <a:pt x="1" y="4"/>
                  </a:moveTo>
                  <a:cubicBezTo>
                    <a:pt x="1" y="4"/>
                    <a:pt x="1" y="4"/>
                    <a:pt x="1" y="4"/>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2" name="Freeform 26">
              <a:extLst>
                <a:ext uri="{FF2B5EF4-FFF2-40B4-BE49-F238E27FC236}">
                  <a16:creationId xmlns:a16="http://schemas.microsoft.com/office/drawing/2014/main" id="{B8054640-FE96-B5D4-E3DE-A56E5D9952ED}"/>
                </a:ext>
              </a:extLst>
            </p:cNvPr>
            <p:cNvSpPr>
              <a:spLocks noEditPoints="1"/>
            </p:cNvSpPr>
            <p:nvPr/>
          </p:nvSpPr>
          <p:spPr bwMode="auto">
            <a:xfrm>
              <a:off x="6543675" y="2820988"/>
              <a:ext cx="66675" cy="9525"/>
            </a:xfrm>
            <a:custGeom>
              <a:avLst/>
              <a:gdLst/>
              <a:ahLst/>
              <a:cxnLst>
                <a:cxn ang="0">
                  <a:pos x="1" y="3"/>
                </a:cxn>
                <a:cxn ang="0">
                  <a:pos x="21" y="3"/>
                </a:cxn>
                <a:cxn ang="0">
                  <a:pos x="23" y="1"/>
                </a:cxn>
                <a:cxn ang="0">
                  <a:pos x="21" y="0"/>
                </a:cxn>
                <a:cxn ang="0">
                  <a:pos x="1" y="0"/>
                </a:cxn>
                <a:cxn ang="0">
                  <a:pos x="0" y="1"/>
                </a:cxn>
                <a:cxn ang="0">
                  <a:pos x="1" y="3"/>
                </a:cxn>
                <a:cxn ang="0">
                  <a:pos x="1" y="3"/>
                </a:cxn>
                <a:cxn ang="0">
                  <a:pos x="1" y="3"/>
                </a:cxn>
              </a:cxnLst>
              <a:rect l="0" t="0" r="r" b="b"/>
              <a:pathLst>
                <a:path w="23" h="3">
                  <a:moveTo>
                    <a:pt x="1" y="3"/>
                  </a:moveTo>
                  <a:cubicBezTo>
                    <a:pt x="21" y="3"/>
                    <a:pt x="21" y="3"/>
                    <a:pt x="21" y="3"/>
                  </a:cubicBezTo>
                  <a:cubicBezTo>
                    <a:pt x="22" y="3"/>
                    <a:pt x="23" y="2"/>
                    <a:pt x="23" y="1"/>
                  </a:cubicBezTo>
                  <a:cubicBezTo>
                    <a:pt x="23" y="0"/>
                    <a:pt x="22" y="0"/>
                    <a:pt x="21" y="0"/>
                  </a:cubicBezTo>
                  <a:cubicBezTo>
                    <a:pt x="1" y="0"/>
                    <a:pt x="1" y="0"/>
                    <a:pt x="1" y="0"/>
                  </a:cubicBezTo>
                  <a:cubicBezTo>
                    <a:pt x="0" y="0"/>
                    <a:pt x="0" y="0"/>
                    <a:pt x="0" y="1"/>
                  </a:cubicBezTo>
                  <a:cubicBezTo>
                    <a:pt x="0" y="2"/>
                    <a:pt x="0" y="3"/>
                    <a:pt x="1" y="3"/>
                  </a:cubicBezTo>
                  <a:close/>
                  <a:moveTo>
                    <a:pt x="1" y="3"/>
                  </a:moveTo>
                  <a:cubicBezTo>
                    <a:pt x="1" y="3"/>
                    <a:pt x="1" y="3"/>
                    <a:pt x="1" y="3"/>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3" name="Freeform 27">
              <a:extLst>
                <a:ext uri="{FF2B5EF4-FFF2-40B4-BE49-F238E27FC236}">
                  <a16:creationId xmlns:a16="http://schemas.microsoft.com/office/drawing/2014/main" id="{83E73CDE-8EC2-79C4-1D47-2E85A5564500}"/>
                </a:ext>
              </a:extLst>
            </p:cNvPr>
            <p:cNvSpPr>
              <a:spLocks noEditPoints="1"/>
            </p:cNvSpPr>
            <p:nvPr/>
          </p:nvSpPr>
          <p:spPr bwMode="auto">
            <a:xfrm>
              <a:off x="6543675" y="2852738"/>
              <a:ext cx="142875" cy="12700"/>
            </a:xfrm>
            <a:custGeom>
              <a:avLst/>
              <a:gdLst/>
              <a:ahLst/>
              <a:cxnLst>
                <a:cxn ang="0">
                  <a:pos x="0" y="2"/>
                </a:cxn>
                <a:cxn ang="0">
                  <a:pos x="1" y="4"/>
                </a:cxn>
                <a:cxn ang="0">
                  <a:pos x="48" y="4"/>
                </a:cxn>
                <a:cxn ang="0">
                  <a:pos x="49" y="2"/>
                </a:cxn>
                <a:cxn ang="0">
                  <a:pos x="48" y="0"/>
                </a:cxn>
                <a:cxn ang="0">
                  <a:pos x="1" y="0"/>
                </a:cxn>
                <a:cxn ang="0">
                  <a:pos x="0" y="2"/>
                </a:cxn>
                <a:cxn ang="0">
                  <a:pos x="0" y="2"/>
                </a:cxn>
                <a:cxn ang="0">
                  <a:pos x="0" y="2"/>
                </a:cxn>
              </a:cxnLst>
              <a:rect l="0" t="0" r="r" b="b"/>
              <a:pathLst>
                <a:path w="49" h="4">
                  <a:moveTo>
                    <a:pt x="0" y="2"/>
                  </a:moveTo>
                  <a:cubicBezTo>
                    <a:pt x="0" y="3"/>
                    <a:pt x="0" y="4"/>
                    <a:pt x="1" y="4"/>
                  </a:cubicBezTo>
                  <a:cubicBezTo>
                    <a:pt x="48" y="4"/>
                    <a:pt x="48" y="4"/>
                    <a:pt x="48" y="4"/>
                  </a:cubicBezTo>
                  <a:cubicBezTo>
                    <a:pt x="49" y="4"/>
                    <a:pt x="49" y="3"/>
                    <a:pt x="49" y="2"/>
                  </a:cubicBezTo>
                  <a:cubicBezTo>
                    <a:pt x="49" y="1"/>
                    <a:pt x="49" y="0"/>
                    <a:pt x="48" y="0"/>
                  </a:cubicBezTo>
                  <a:cubicBezTo>
                    <a:pt x="1" y="0"/>
                    <a:pt x="1" y="0"/>
                    <a:pt x="1" y="0"/>
                  </a:cubicBezTo>
                  <a:cubicBezTo>
                    <a:pt x="0" y="0"/>
                    <a:pt x="0" y="1"/>
                    <a:pt x="0" y="2"/>
                  </a:cubicBezTo>
                  <a:close/>
                  <a:moveTo>
                    <a:pt x="0" y="2"/>
                  </a:moveTo>
                  <a:cubicBezTo>
                    <a:pt x="0" y="2"/>
                    <a:pt x="0" y="2"/>
                    <a:pt x="0" y="2"/>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4" name="Freeform 28">
              <a:extLst>
                <a:ext uri="{FF2B5EF4-FFF2-40B4-BE49-F238E27FC236}">
                  <a16:creationId xmlns:a16="http://schemas.microsoft.com/office/drawing/2014/main" id="{0DDB953C-9767-D6FD-2E9F-D5707BBD9F94}"/>
                </a:ext>
              </a:extLst>
            </p:cNvPr>
            <p:cNvSpPr>
              <a:spLocks noEditPoints="1"/>
            </p:cNvSpPr>
            <p:nvPr/>
          </p:nvSpPr>
          <p:spPr bwMode="auto">
            <a:xfrm>
              <a:off x="6418263" y="2921001"/>
              <a:ext cx="268288" cy="11113"/>
            </a:xfrm>
            <a:custGeom>
              <a:avLst/>
              <a:gdLst/>
              <a:ahLst/>
              <a:cxnLst>
                <a:cxn ang="0">
                  <a:pos x="91" y="0"/>
                </a:cxn>
                <a:cxn ang="0">
                  <a:pos x="2" y="0"/>
                </a:cxn>
                <a:cxn ang="0">
                  <a:pos x="0" y="2"/>
                </a:cxn>
                <a:cxn ang="0">
                  <a:pos x="2" y="4"/>
                </a:cxn>
                <a:cxn ang="0">
                  <a:pos x="91" y="4"/>
                </a:cxn>
                <a:cxn ang="0">
                  <a:pos x="92" y="2"/>
                </a:cxn>
                <a:cxn ang="0">
                  <a:pos x="91" y="0"/>
                </a:cxn>
                <a:cxn ang="0">
                  <a:pos x="91" y="0"/>
                </a:cxn>
                <a:cxn ang="0">
                  <a:pos x="91" y="0"/>
                </a:cxn>
              </a:cxnLst>
              <a:rect l="0" t="0" r="r" b="b"/>
              <a:pathLst>
                <a:path w="92" h="4">
                  <a:moveTo>
                    <a:pt x="91" y="0"/>
                  </a:moveTo>
                  <a:cubicBezTo>
                    <a:pt x="2" y="0"/>
                    <a:pt x="2" y="0"/>
                    <a:pt x="2" y="0"/>
                  </a:cubicBezTo>
                  <a:cubicBezTo>
                    <a:pt x="1" y="0"/>
                    <a:pt x="0" y="1"/>
                    <a:pt x="0" y="2"/>
                  </a:cubicBezTo>
                  <a:cubicBezTo>
                    <a:pt x="0" y="3"/>
                    <a:pt x="1" y="4"/>
                    <a:pt x="2" y="4"/>
                  </a:cubicBezTo>
                  <a:cubicBezTo>
                    <a:pt x="91" y="4"/>
                    <a:pt x="91" y="4"/>
                    <a:pt x="91" y="4"/>
                  </a:cubicBezTo>
                  <a:cubicBezTo>
                    <a:pt x="92" y="4"/>
                    <a:pt x="92" y="3"/>
                    <a:pt x="92" y="2"/>
                  </a:cubicBezTo>
                  <a:cubicBezTo>
                    <a:pt x="92" y="1"/>
                    <a:pt x="92" y="0"/>
                    <a:pt x="91" y="0"/>
                  </a:cubicBezTo>
                  <a:close/>
                  <a:moveTo>
                    <a:pt x="91" y="0"/>
                  </a:moveTo>
                  <a:cubicBezTo>
                    <a:pt x="91" y="0"/>
                    <a:pt x="91" y="0"/>
                    <a:pt x="91" y="0"/>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5" name="Freeform 30">
              <a:extLst>
                <a:ext uri="{FF2B5EF4-FFF2-40B4-BE49-F238E27FC236}">
                  <a16:creationId xmlns:a16="http://schemas.microsoft.com/office/drawing/2014/main" id="{89457D97-241E-FA70-CE51-CC1FD3D46590}"/>
                </a:ext>
              </a:extLst>
            </p:cNvPr>
            <p:cNvSpPr>
              <a:spLocks noEditPoints="1"/>
            </p:cNvSpPr>
            <p:nvPr/>
          </p:nvSpPr>
          <p:spPr bwMode="auto">
            <a:xfrm>
              <a:off x="6418263" y="2955926"/>
              <a:ext cx="268288" cy="9525"/>
            </a:xfrm>
            <a:custGeom>
              <a:avLst/>
              <a:gdLst/>
              <a:ahLst/>
              <a:cxnLst>
                <a:cxn ang="0">
                  <a:pos x="91" y="0"/>
                </a:cxn>
                <a:cxn ang="0">
                  <a:pos x="2" y="0"/>
                </a:cxn>
                <a:cxn ang="0">
                  <a:pos x="0" y="1"/>
                </a:cxn>
                <a:cxn ang="0">
                  <a:pos x="2" y="3"/>
                </a:cxn>
                <a:cxn ang="0">
                  <a:pos x="91" y="3"/>
                </a:cxn>
                <a:cxn ang="0">
                  <a:pos x="92" y="1"/>
                </a:cxn>
                <a:cxn ang="0">
                  <a:pos x="91" y="0"/>
                </a:cxn>
                <a:cxn ang="0">
                  <a:pos x="91" y="0"/>
                </a:cxn>
                <a:cxn ang="0">
                  <a:pos x="91" y="0"/>
                </a:cxn>
              </a:cxnLst>
              <a:rect l="0" t="0" r="r" b="b"/>
              <a:pathLst>
                <a:path w="92" h="3">
                  <a:moveTo>
                    <a:pt x="91" y="0"/>
                  </a:moveTo>
                  <a:cubicBezTo>
                    <a:pt x="2" y="0"/>
                    <a:pt x="2" y="0"/>
                    <a:pt x="2" y="0"/>
                  </a:cubicBezTo>
                  <a:cubicBezTo>
                    <a:pt x="1" y="0"/>
                    <a:pt x="0" y="0"/>
                    <a:pt x="0" y="1"/>
                  </a:cubicBezTo>
                  <a:cubicBezTo>
                    <a:pt x="0" y="3"/>
                    <a:pt x="1" y="3"/>
                    <a:pt x="2" y="3"/>
                  </a:cubicBezTo>
                  <a:cubicBezTo>
                    <a:pt x="91" y="3"/>
                    <a:pt x="91" y="3"/>
                    <a:pt x="91" y="3"/>
                  </a:cubicBezTo>
                  <a:cubicBezTo>
                    <a:pt x="92" y="3"/>
                    <a:pt x="92" y="3"/>
                    <a:pt x="92" y="1"/>
                  </a:cubicBezTo>
                  <a:cubicBezTo>
                    <a:pt x="92" y="0"/>
                    <a:pt x="92" y="0"/>
                    <a:pt x="91" y="0"/>
                  </a:cubicBezTo>
                  <a:close/>
                  <a:moveTo>
                    <a:pt x="91" y="0"/>
                  </a:moveTo>
                  <a:cubicBezTo>
                    <a:pt x="91" y="0"/>
                    <a:pt x="91" y="0"/>
                    <a:pt x="91" y="0"/>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6" name="Freeform 31">
              <a:extLst>
                <a:ext uri="{FF2B5EF4-FFF2-40B4-BE49-F238E27FC236}">
                  <a16:creationId xmlns:a16="http://schemas.microsoft.com/office/drawing/2014/main" id="{B8D2AC2E-B202-8DAD-EA85-9FE51D8E983A}"/>
                </a:ext>
              </a:extLst>
            </p:cNvPr>
            <p:cNvSpPr>
              <a:spLocks noEditPoints="1"/>
            </p:cNvSpPr>
            <p:nvPr/>
          </p:nvSpPr>
          <p:spPr bwMode="auto">
            <a:xfrm>
              <a:off x="6418263" y="2987676"/>
              <a:ext cx="268288" cy="12700"/>
            </a:xfrm>
            <a:custGeom>
              <a:avLst/>
              <a:gdLst/>
              <a:ahLst/>
              <a:cxnLst>
                <a:cxn ang="0">
                  <a:pos x="91" y="0"/>
                </a:cxn>
                <a:cxn ang="0">
                  <a:pos x="2" y="0"/>
                </a:cxn>
                <a:cxn ang="0">
                  <a:pos x="0" y="2"/>
                </a:cxn>
                <a:cxn ang="0">
                  <a:pos x="2" y="4"/>
                </a:cxn>
                <a:cxn ang="0">
                  <a:pos x="91" y="4"/>
                </a:cxn>
                <a:cxn ang="0">
                  <a:pos x="92" y="2"/>
                </a:cxn>
                <a:cxn ang="0">
                  <a:pos x="91" y="0"/>
                </a:cxn>
                <a:cxn ang="0">
                  <a:pos x="91" y="0"/>
                </a:cxn>
                <a:cxn ang="0">
                  <a:pos x="91" y="0"/>
                </a:cxn>
              </a:cxnLst>
              <a:rect l="0" t="0" r="r" b="b"/>
              <a:pathLst>
                <a:path w="92" h="4">
                  <a:moveTo>
                    <a:pt x="91" y="0"/>
                  </a:moveTo>
                  <a:cubicBezTo>
                    <a:pt x="2" y="0"/>
                    <a:pt x="2" y="0"/>
                    <a:pt x="2" y="0"/>
                  </a:cubicBezTo>
                  <a:cubicBezTo>
                    <a:pt x="1" y="0"/>
                    <a:pt x="0" y="1"/>
                    <a:pt x="0" y="2"/>
                  </a:cubicBezTo>
                  <a:cubicBezTo>
                    <a:pt x="0" y="3"/>
                    <a:pt x="1" y="4"/>
                    <a:pt x="2" y="4"/>
                  </a:cubicBezTo>
                  <a:cubicBezTo>
                    <a:pt x="91" y="4"/>
                    <a:pt x="91" y="4"/>
                    <a:pt x="91" y="4"/>
                  </a:cubicBezTo>
                  <a:cubicBezTo>
                    <a:pt x="92" y="4"/>
                    <a:pt x="92" y="3"/>
                    <a:pt x="92" y="2"/>
                  </a:cubicBezTo>
                  <a:cubicBezTo>
                    <a:pt x="92" y="1"/>
                    <a:pt x="92" y="0"/>
                    <a:pt x="91" y="0"/>
                  </a:cubicBezTo>
                  <a:close/>
                  <a:moveTo>
                    <a:pt x="91" y="0"/>
                  </a:moveTo>
                  <a:cubicBezTo>
                    <a:pt x="91" y="0"/>
                    <a:pt x="91" y="0"/>
                    <a:pt x="91" y="0"/>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7" name="Freeform 32">
              <a:extLst>
                <a:ext uri="{FF2B5EF4-FFF2-40B4-BE49-F238E27FC236}">
                  <a16:creationId xmlns:a16="http://schemas.microsoft.com/office/drawing/2014/main" id="{8CAFB7A1-8A2C-BDB7-52A2-29738BAF6B79}"/>
                </a:ext>
              </a:extLst>
            </p:cNvPr>
            <p:cNvSpPr>
              <a:spLocks noEditPoints="1"/>
            </p:cNvSpPr>
            <p:nvPr/>
          </p:nvSpPr>
          <p:spPr bwMode="auto">
            <a:xfrm>
              <a:off x="6418263" y="2889251"/>
              <a:ext cx="268288" cy="7938"/>
            </a:xfrm>
            <a:custGeom>
              <a:avLst/>
              <a:gdLst/>
              <a:ahLst/>
              <a:cxnLst>
                <a:cxn ang="0">
                  <a:pos x="91" y="0"/>
                </a:cxn>
                <a:cxn ang="0">
                  <a:pos x="2" y="0"/>
                </a:cxn>
                <a:cxn ang="0">
                  <a:pos x="0" y="1"/>
                </a:cxn>
                <a:cxn ang="0">
                  <a:pos x="2" y="3"/>
                </a:cxn>
                <a:cxn ang="0">
                  <a:pos x="91" y="3"/>
                </a:cxn>
                <a:cxn ang="0">
                  <a:pos x="92" y="1"/>
                </a:cxn>
                <a:cxn ang="0">
                  <a:pos x="91" y="0"/>
                </a:cxn>
                <a:cxn ang="0">
                  <a:pos x="91" y="0"/>
                </a:cxn>
                <a:cxn ang="0">
                  <a:pos x="91" y="0"/>
                </a:cxn>
              </a:cxnLst>
              <a:rect l="0" t="0" r="r" b="b"/>
              <a:pathLst>
                <a:path w="92" h="3">
                  <a:moveTo>
                    <a:pt x="91" y="0"/>
                  </a:moveTo>
                  <a:cubicBezTo>
                    <a:pt x="2" y="0"/>
                    <a:pt x="2" y="0"/>
                    <a:pt x="2" y="0"/>
                  </a:cubicBezTo>
                  <a:cubicBezTo>
                    <a:pt x="1" y="0"/>
                    <a:pt x="0" y="0"/>
                    <a:pt x="0" y="1"/>
                  </a:cubicBezTo>
                  <a:cubicBezTo>
                    <a:pt x="0" y="3"/>
                    <a:pt x="1" y="3"/>
                    <a:pt x="2" y="3"/>
                  </a:cubicBezTo>
                  <a:cubicBezTo>
                    <a:pt x="91" y="3"/>
                    <a:pt x="91" y="3"/>
                    <a:pt x="91" y="3"/>
                  </a:cubicBezTo>
                  <a:cubicBezTo>
                    <a:pt x="92" y="3"/>
                    <a:pt x="92" y="3"/>
                    <a:pt x="92" y="1"/>
                  </a:cubicBezTo>
                  <a:cubicBezTo>
                    <a:pt x="92" y="0"/>
                    <a:pt x="92" y="0"/>
                    <a:pt x="91" y="0"/>
                  </a:cubicBezTo>
                  <a:close/>
                  <a:moveTo>
                    <a:pt x="91" y="0"/>
                  </a:moveTo>
                  <a:cubicBezTo>
                    <a:pt x="91" y="0"/>
                    <a:pt x="91" y="0"/>
                    <a:pt x="91" y="0"/>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8" name="Freeform 33">
              <a:extLst>
                <a:ext uri="{FF2B5EF4-FFF2-40B4-BE49-F238E27FC236}">
                  <a16:creationId xmlns:a16="http://schemas.microsoft.com/office/drawing/2014/main" id="{6788936B-6AC0-C2C2-E335-DE787B345DC1}"/>
                </a:ext>
              </a:extLst>
            </p:cNvPr>
            <p:cNvSpPr>
              <a:spLocks noEditPoints="1"/>
            </p:cNvSpPr>
            <p:nvPr/>
          </p:nvSpPr>
          <p:spPr bwMode="auto">
            <a:xfrm>
              <a:off x="6418263" y="2774951"/>
              <a:ext cx="101600" cy="90488"/>
            </a:xfrm>
            <a:custGeom>
              <a:avLst/>
              <a:gdLst/>
              <a:ahLst/>
              <a:cxnLst>
                <a:cxn ang="0">
                  <a:pos x="4" y="31"/>
                </a:cxn>
                <a:cxn ang="0">
                  <a:pos x="31" y="31"/>
                </a:cxn>
                <a:cxn ang="0">
                  <a:pos x="35" y="27"/>
                </a:cxn>
                <a:cxn ang="0">
                  <a:pos x="35" y="4"/>
                </a:cxn>
                <a:cxn ang="0">
                  <a:pos x="31" y="0"/>
                </a:cxn>
                <a:cxn ang="0">
                  <a:pos x="4" y="0"/>
                </a:cxn>
                <a:cxn ang="0">
                  <a:pos x="0" y="4"/>
                </a:cxn>
                <a:cxn ang="0">
                  <a:pos x="0" y="27"/>
                </a:cxn>
                <a:cxn ang="0">
                  <a:pos x="4" y="31"/>
                </a:cxn>
                <a:cxn ang="0">
                  <a:pos x="8" y="8"/>
                </a:cxn>
                <a:cxn ang="0">
                  <a:pos x="27" y="8"/>
                </a:cxn>
                <a:cxn ang="0">
                  <a:pos x="27" y="23"/>
                </a:cxn>
                <a:cxn ang="0">
                  <a:pos x="8" y="23"/>
                </a:cxn>
                <a:cxn ang="0">
                  <a:pos x="8" y="8"/>
                </a:cxn>
                <a:cxn ang="0">
                  <a:pos x="8" y="8"/>
                </a:cxn>
                <a:cxn ang="0">
                  <a:pos x="8" y="8"/>
                </a:cxn>
              </a:cxnLst>
              <a:rect l="0" t="0" r="r" b="b"/>
              <a:pathLst>
                <a:path w="35" h="31">
                  <a:moveTo>
                    <a:pt x="4" y="31"/>
                  </a:moveTo>
                  <a:cubicBezTo>
                    <a:pt x="31" y="31"/>
                    <a:pt x="31" y="31"/>
                    <a:pt x="31" y="31"/>
                  </a:cubicBezTo>
                  <a:cubicBezTo>
                    <a:pt x="33" y="31"/>
                    <a:pt x="35" y="29"/>
                    <a:pt x="35" y="27"/>
                  </a:cubicBezTo>
                  <a:cubicBezTo>
                    <a:pt x="35" y="4"/>
                    <a:pt x="35" y="4"/>
                    <a:pt x="35" y="4"/>
                  </a:cubicBezTo>
                  <a:cubicBezTo>
                    <a:pt x="35" y="2"/>
                    <a:pt x="33" y="0"/>
                    <a:pt x="31" y="0"/>
                  </a:cubicBezTo>
                  <a:cubicBezTo>
                    <a:pt x="4" y="0"/>
                    <a:pt x="4" y="0"/>
                    <a:pt x="4" y="0"/>
                  </a:cubicBezTo>
                  <a:cubicBezTo>
                    <a:pt x="2" y="0"/>
                    <a:pt x="0" y="2"/>
                    <a:pt x="0" y="4"/>
                  </a:cubicBezTo>
                  <a:cubicBezTo>
                    <a:pt x="0" y="27"/>
                    <a:pt x="0" y="27"/>
                    <a:pt x="0" y="27"/>
                  </a:cubicBezTo>
                  <a:cubicBezTo>
                    <a:pt x="0" y="29"/>
                    <a:pt x="2" y="31"/>
                    <a:pt x="4" y="31"/>
                  </a:cubicBezTo>
                  <a:close/>
                  <a:moveTo>
                    <a:pt x="8" y="8"/>
                  </a:moveTo>
                  <a:cubicBezTo>
                    <a:pt x="27" y="8"/>
                    <a:pt x="27" y="8"/>
                    <a:pt x="27" y="8"/>
                  </a:cubicBezTo>
                  <a:cubicBezTo>
                    <a:pt x="27" y="23"/>
                    <a:pt x="27" y="23"/>
                    <a:pt x="27" y="23"/>
                  </a:cubicBezTo>
                  <a:cubicBezTo>
                    <a:pt x="8" y="23"/>
                    <a:pt x="8" y="23"/>
                    <a:pt x="8" y="23"/>
                  </a:cubicBezTo>
                  <a:lnTo>
                    <a:pt x="8" y="8"/>
                  </a:lnTo>
                  <a:close/>
                  <a:moveTo>
                    <a:pt x="8" y="8"/>
                  </a:moveTo>
                  <a:cubicBezTo>
                    <a:pt x="8" y="8"/>
                    <a:pt x="8" y="8"/>
                    <a:pt x="8" y="8"/>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grpSp>
      <p:sp>
        <p:nvSpPr>
          <p:cNvPr id="29" name="Teksto vietos rezervavimo ženklas 3">
            <a:extLst>
              <a:ext uri="{FF2B5EF4-FFF2-40B4-BE49-F238E27FC236}">
                <a16:creationId xmlns:a16="http://schemas.microsoft.com/office/drawing/2014/main" id="{62C7530D-CE48-C60C-29BF-A06FF4FFE1F3}"/>
              </a:ext>
            </a:extLst>
          </p:cNvPr>
          <p:cNvSpPr txBox="1">
            <a:spLocks/>
          </p:cNvSpPr>
          <p:nvPr/>
        </p:nvSpPr>
        <p:spPr>
          <a:xfrm>
            <a:off x="376768" y="3050106"/>
            <a:ext cx="10859278" cy="5257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700" b="1" kern="1200">
                <a:solidFill>
                  <a:srgbClr val="192850"/>
                </a:solidFill>
                <a:latin typeface="Fira Sans" panose="020B0503050000020004" pitchFamily="34" charset="0"/>
                <a:ea typeface="Fira Sans" panose="020B05030500000200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lt-LT" sz="3200" dirty="0"/>
              <a:t>Rekomendacijos</a:t>
            </a:r>
          </a:p>
        </p:txBody>
      </p:sp>
      <p:sp>
        <p:nvSpPr>
          <p:cNvPr id="32" name="Inhaltsplatzhalter 4">
            <a:extLst>
              <a:ext uri="{FF2B5EF4-FFF2-40B4-BE49-F238E27FC236}">
                <a16:creationId xmlns:a16="http://schemas.microsoft.com/office/drawing/2014/main" id="{4C3F86A6-EE4E-3BF2-AFB2-B2E8CA46209A}"/>
              </a:ext>
            </a:extLst>
          </p:cNvPr>
          <p:cNvSpPr txBox="1">
            <a:spLocks/>
          </p:cNvSpPr>
          <p:nvPr/>
        </p:nvSpPr>
        <p:spPr>
          <a:xfrm>
            <a:off x="8854751" y="3881422"/>
            <a:ext cx="3612410" cy="1107996"/>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0"/>
              </a:spcAft>
              <a:buNone/>
            </a:pPr>
            <a:r>
              <a:rPr lang="lt-LT" sz="2000" b="1" dirty="0">
                <a:latin typeface="Fira Sans" panose="020B0503050000020004" pitchFamily="34" charset="0"/>
              </a:rPr>
              <a:t>Lietuvos Respublikos </a:t>
            </a:r>
          </a:p>
          <a:p>
            <a:pPr marL="0" indent="0">
              <a:lnSpc>
                <a:spcPct val="100000"/>
              </a:lnSpc>
              <a:spcAft>
                <a:spcPts val="0"/>
              </a:spcAft>
              <a:buNone/>
            </a:pPr>
            <a:r>
              <a:rPr lang="lt-LT" sz="2000" b="1" dirty="0">
                <a:latin typeface="Fira Sans" panose="020B0503050000020004" pitchFamily="34" charset="0"/>
              </a:rPr>
              <a:t>Vyriausybei:</a:t>
            </a:r>
          </a:p>
          <a:p>
            <a:pPr marL="0" indent="0">
              <a:lnSpc>
                <a:spcPct val="100000"/>
              </a:lnSpc>
              <a:spcAft>
                <a:spcPts val="0"/>
              </a:spcAft>
              <a:buNone/>
            </a:pPr>
            <a:r>
              <a:rPr lang="lt-LT" sz="2000" b="1" dirty="0">
                <a:latin typeface="Fira Sans" panose="020B0503050000020004" pitchFamily="34" charset="0"/>
              </a:rPr>
              <a:t> </a:t>
            </a:r>
          </a:p>
          <a:p>
            <a:pPr marL="0" indent="0" algn="ctr">
              <a:lnSpc>
                <a:spcPct val="100000"/>
              </a:lnSpc>
              <a:spcAft>
                <a:spcPts val="1248"/>
              </a:spcAft>
              <a:buNone/>
            </a:pPr>
            <a:endParaRPr lang="en-US" sz="1200" dirty="0">
              <a:latin typeface="Fira Sans" panose="020B0503050000020004" pitchFamily="34" charset="0"/>
              <a:ea typeface="Fira Sans" panose="020B0503050000020004" pitchFamily="34" charset="0"/>
            </a:endParaRPr>
          </a:p>
        </p:txBody>
      </p:sp>
      <p:sp>
        <p:nvSpPr>
          <p:cNvPr id="38" name="TextBox 37">
            <a:extLst>
              <a:ext uri="{FF2B5EF4-FFF2-40B4-BE49-F238E27FC236}">
                <a16:creationId xmlns:a16="http://schemas.microsoft.com/office/drawing/2014/main" id="{EFCD41B0-8FDB-1A28-AC30-4970357E2590}"/>
              </a:ext>
            </a:extLst>
          </p:cNvPr>
          <p:cNvSpPr txBox="1"/>
          <p:nvPr/>
        </p:nvSpPr>
        <p:spPr>
          <a:xfrm>
            <a:off x="8698139" y="4640193"/>
            <a:ext cx="2465733" cy="1015663"/>
          </a:xfrm>
          <a:prstGeom prst="rect">
            <a:avLst/>
          </a:prstGeom>
          <a:noFill/>
        </p:spPr>
        <p:txBody>
          <a:bodyPr wrap="square">
            <a:spAutoFit/>
          </a:bodyPr>
          <a:lstStyle/>
          <a:p>
            <a:pPr marL="342900" indent="-342900">
              <a:buFont typeface="Wingdings" panose="05000000000000000000" pitchFamily="2" charset="2"/>
              <a:buChar char="ü"/>
            </a:pPr>
            <a:r>
              <a:rPr lang="lt-LT" sz="2000" dirty="0">
                <a:solidFill>
                  <a:srgbClr val="192850"/>
                </a:solidFill>
                <a:latin typeface="Fira Sans" panose="020B0503050000020004" pitchFamily="34" charset="0"/>
              </a:rPr>
              <a:t>Dėl strateginio veiklos plano.</a:t>
            </a:r>
          </a:p>
          <a:p>
            <a:endParaRPr lang="lt-LT" sz="2000" dirty="0">
              <a:solidFill>
                <a:srgbClr val="192850"/>
              </a:solidFill>
              <a:latin typeface="Fira Sans" panose="020B0503050000020004" pitchFamily="34" charset="0"/>
            </a:endParaRPr>
          </a:p>
        </p:txBody>
      </p:sp>
      <p:sp>
        <p:nvSpPr>
          <p:cNvPr id="50" name="Inhaltsplatzhalter 4">
            <a:extLst>
              <a:ext uri="{FF2B5EF4-FFF2-40B4-BE49-F238E27FC236}">
                <a16:creationId xmlns:a16="http://schemas.microsoft.com/office/drawing/2014/main" id="{551A72D6-BC82-986D-AF02-A059DB39E8F6}"/>
              </a:ext>
            </a:extLst>
          </p:cNvPr>
          <p:cNvSpPr txBox="1">
            <a:spLocks/>
          </p:cNvSpPr>
          <p:nvPr/>
        </p:nvSpPr>
        <p:spPr>
          <a:xfrm>
            <a:off x="520489" y="3881422"/>
            <a:ext cx="3782244" cy="95410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48"/>
              </a:spcAft>
              <a:buNone/>
            </a:pPr>
            <a:r>
              <a:rPr lang="lt-LT" sz="2000" b="1" dirty="0">
                <a:latin typeface="Fira Sans" panose="020B0503050000020004" pitchFamily="34" charset="0"/>
              </a:rPr>
              <a:t>Lietuvos nacionalinio radijo ir televizijos administracijai:</a:t>
            </a:r>
          </a:p>
          <a:p>
            <a:pPr marL="0" indent="0">
              <a:lnSpc>
                <a:spcPct val="100000"/>
              </a:lnSpc>
              <a:spcAft>
                <a:spcPts val="1248"/>
              </a:spcAft>
              <a:buNone/>
            </a:pPr>
            <a:endParaRPr lang="en-US" sz="1200" dirty="0">
              <a:latin typeface="Fira Sans" panose="020B0503050000020004" pitchFamily="34" charset="0"/>
              <a:ea typeface="Fira Sans" panose="020B0503050000020004" pitchFamily="34" charset="0"/>
            </a:endParaRPr>
          </a:p>
        </p:txBody>
      </p:sp>
      <p:grpSp>
        <p:nvGrpSpPr>
          <p:cNvPr id="53" name="Group 18">
            <a:extLst>
              <a:ext uri="{FF2B5EF4-FFF2-40B4-BE49-F238E27FC236}">
                <a16:creationId xmlns:a16="http://schemas.microsoft.com/office/drawing/2014/main" id="{04A4E527-E7F2-5A45-016D-96166524E7A8}"/>
              </a:ext>
            </a:extLst>
          </p:cNvPr>
          <p:cNvGrpSpPr/>
          <p:nvPr/>
        </p:nvGrpSpPr>
        <p:grpSpPr>
          <a:xfrm>
            <a:off x="510052" y="2050885"/>
            <a:ext cx="576525" cy="576525"/>
            <a:chOff x="2927513" y="3503118"/>
            <a:chExt cx="618443" cy="618443"/>
          </a:xfrm>
        </p:grpSpPr>
        <p:sp>
          <p:nvSpPr>
            <p:cNvPr id="54" name="Oval 66">
              <a:extLst>
                <a:ext uri="{FF2B5EF4-FFF2-40B4-BE49-F238E27FC236}">
                  <a16:creationId xmlns:a16="http://schemas.microsoft.com/office/drawing/2014/main" id="{A820356B-50F8-09A9-315D-D83E1EB0E9BB}"/>
                </a:ext>
              </a:extLst>
            </p:cNvPr>
            <p:cNvSpPr/>
            <p:nvPr/>
          </p:nvSpPr>
          <p:spPr>
            <a:xfrm>
              <a:off x="2927513" y="3503118"/>
              <a:ext cx="618443" cy="618443"/>
            </a:xfrm>
            <a:prstGeom prst="ellipse">
              <a:avLst/>
            </a:prstGeom>
            <a:solidFill>
              <a:srgbClr val="64B4CD"/>
            </a:solidFill>
            <a:ln>
              <a:solidFill>
                <a:srgbClr val="64B4C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lt-LT" sz="2400">
                <a:solidFill>
                  <a:srgbClr val="192850"/>
                </a:solidFill>
                <a:latin typeface="Fira Sans" panose="020B0503050000020004" pitchFamily="34" charset="0"/>
                <a:ea typeface="Fira Sans" panose="020B0503050000020004" pitchFamily="34" charset="0"/>
              </a:endParaRPr>
            </a:p>
          </p:txBody>
        </p:sp>
        <p:sp>
          <p:nvSpPr>
            <p:cNvPr id="55" name="Freeform 171">
              <a:extLst>
                <a:ext uri="{FF2B5EF4-FFF2-40B4-BE49-F238E27FC236}">
                  <a16:creationId xmlns:a16="http://schemas.microsoft.com/office/drawing/2014/main" id="{7F5681C7-D55F-A2C0-64E9-A46599AE9770}"/>
                </a:ext>
              </a:extLst>
            </p:cNvPr>
            <p:cNvSpPr>
              <a:spLocks noEditPoints="1"/>
            </p:cNvSpPr>
            <p:nvPr/>
          </p:nvSpPr>
          <p:spPr bwMode="auto">
            <a:xfrm>
              <a:off x="3100209" y="3656764"/>
              <a:ext cx="273050" cy="311150"/>
            </a:xfrm>
            <a:custGeom>
              <a:avLst/>
              <a:gdLst/>
              <a:ahLst/>
              <a:cxnLst>
                <a:cxn ang="0">
                  <a:pos x="98" y="36"/>
                </a:cxn>
                <a:cxn ang="0">
                  <a:pos x="72" y="63"/>
                </a:cxn>
                <a:cxn ang="0">
                  <a:pos x="71" y="67"/>
                </a:cxn>
                <a:cxn ang="0">
                  <a:pos x="71" y="69"/>
                </a:cxn>
                <a:cxn ang="0">
                  <a:pos x="72" y="73"/>
                </a:cxn>
                <a:cxn ang="0">
                  <a:pos x="98" y="99"/>
                </a:cxn>
                <a:cxn ang="0">
                  <a:pos x="102" y="118"/>
                </a:cxn>
                <a:cxn ang="0">
                  <a:pos x="99" y="121"/>
                </a:cxn>
                <a:cxn ang="0">
                  <a:pos x="20" y="121"/>
                </a:cxn>
                <a:cxn ang="0">
                  <a:pos x="18" y="119"/>
                </a:cxn>
                <a:cxn ang="0">
                  <a:pos x="23" y="99"/>
                </a:cxn>
                <a:cxn ang="0">
                  <a:pos x="48" y="73"/>
                </a:cxn>
                <a:cxn ang="0">
                  <a:pos x="49" y="70"/>
                </a:cxn>
                <a:cxn ang="0">
                  <a:pos x="49" y="66"/>
                </a:cxn>
                <a:cxn ang="0">
                  <a:pos x="47" y="63"/>
                </a:cxn>
                <a:cxn ang="0">
                  <a:pos x="23" y="37"/>
                </a:cxn>
                <a:cxn ang="0">
                  <a:pos x="18" y="17"/>
                </a:cxn>
                <a:cxn ang="0">
                  <a:pos x="19" y="15"/>
                </a:cxn>
                <a:cxn ang="0">
                  <a:pos x="100" y="15"/>
                </a:cxn>
                <a:cxn ang="0">
                  <a:pos x="102" y="17"/>
                </a:cxn>
                <a:cxn ang="0">
                  <a:pos x="98" y="36"/>
                </a:cxn>
                <a:cxn ang="0">
                  <a:pos x="119" y="8"/>
                </a:cxn>
                <a:cxn ang="0">
                  <a:pos x="119" y="7"/>
                </a:cxn>
                <a:cxn ang="0">
                  <a:pos x="112" y="0"/>
                </a:cxn>
                <a:cxn ang="0">
                  <a:pos x="7" y="0"/>
                </a:cxn>
                <a:cxn ang="0">
                  <a:pos x="0" y="7"/>
                </a:cxn>
                <a:cxn ang="0">
                  <a:pos x="0" y="8"/>
                </a:cxn>
                <a:cxn ang="0">
                  <a:pos x="7" y="15"/>
                </a:cxn>
                <a:cxn ang="0">
                  <a:pos x="10" y="15"/>
                </a:cxn>
                <a:cxn ang="0">
                  <a:pos x="11" y="17"/>
                </a:cxn>
                <a:cxn ang="0">
                  <a:pos x="17" y="39"/>
                </a:cxn>
                <a:cxn ang="0">
                  <a:pos x="42" y="66"/>
                </a:cxn>
                <a:cxn ang="0">
                  <a:pos x="42" y="69"/>
                </a:cxn>
                <a:cxn ang="0">
                  <a:pos x="17" y="97"/>
                </a:cxn>
                <a:cxn ang="0">
                  <a:pos x="11" y="119"/>
                </a:cxn>
                <a:cxn ang="0">
                  <a:pos x="10" y="121"/>
                </a:cxn>
                <a:cxn ang="0">
                  <a:pos x="7" y="121"/>
                </a:cxn>
                <a:cxn ang="0">
                  <a:pos x="0" y="128"/>
                </a:cxn>
                <a:cxn ang="0">
                  <a:pos x="0" y="129"/>
                </a:cxn>
                <a:cxn ang="0">
                  <a:pos x="7" y="136"/>
                </a:cxn>
                <a:cxn ang="0">
                  <a:pos x="112" y="136"/>
                </a:cxn>
                <a:cxn ang="0">
                  <a:pos x="119" y="129"/>
                </a:cxn>
                <a:cxn ang="0">
                  <a:pos x="119" y="128"/>
                </a:cxn>
                <a:cxn ang="0">
                  <a:pos x="112" y="121"/>
                </a:cxn>
                <a:cxn ang="0">
                  <a:pos x="110" y="121"/>
                </a:cxn>
                <a:cxn ang="0">
                  <a:pos x="108" y="118"/>
                </a:cxn>
                <a:cxn ang="0">
                  <a:pos x="103" y="97"/>
                </a:cxn>
                <a:cxn ang="0">
                  <a:pos x="79" y="70"/>
                </a:cxn>
                <a:cxn ang="0">
                  <a:pos x="79" y="66"/>
                </a:cxn>
                <a:cxn ang="0">
                  <a:pos x="103" y="39"/>
                </a:cxn>
                <a:cxn ang="0">
                  <a:pos x="108" y="17"/>
                </a:cxn>
                <a:cxn ang="0">
                  <a:pos x="109" y="15"/>
                </a:cxn>
                <a:cxn ang="0">
                  <a:pos x="112" y="15"/>
                </a:cxn>
                <a:cxn ang="0">
                  <a:pos x="119" y="8"/>
                </a:cxn>
              </a:cxnLst>
              <a:rect l="0" t="0" r="r" b="b"/>
              <a:pathLst>
                <a:path w="119" h="136">
                  <a:moveTo>
                    <a:pt x="98" y="36"/>
                  </a:moveTo>
                  <a:cubicBezTo>
                    <a:pt x="91" y="49"/>
                    <a:pt x="81" y="58"/>
                    <a:pt x="72" y="63"/>
                  </a:cubicBezTo>
                  <a:cubicBezTo>
                    <a:pt x="72" y="64"/>
                    <a:pt x="71" y="64"/>
                    <a:pt x="71" y="67"/>
                  </a:cubicBezTo>
                  <a:cubicBezTo>
                    <a:pt x="71" y="69"/>
                    <a:pt x="71" y="69"/>
                    <a:pt x="71" y="69"/>
                  </a:cubicBezTo>
                  <a:cubicBezTo>
                    <a:pt x="71" y="72"/>
                    <a:pt x="72" y="72"/>
                    <a:pt x="72" y="73"/>
                  </a:cubicBezTo>
                  <a:cubicBezTo>
                    <a:pt x="81" y="78"/>
                    <a:pt x="91" y="87"/>
                    <a:pt x="98" y="99"/>
                  </a:cubicBezTo>
                  <a:cubicBezTo>
                    <a:pt x="100" y="105"/>
                    <a:pt x="102" y="112"/>
                    <a:pt x="102" y="118"/>
                  </a:cubicBezTo>
                  <a:cubicBezTo>
                    <a:pt x="102" y="119"/>
                    <a:pt x="102" y="121"/>
                    <a:pt x="99" y="121"/>
                  </a:cubicBezTo>
                  <a:cubicBezTo>
                    <a:pt x="20" y="121"/>
                    <a:pt x="20" y="121"/>
                    <a:pt x="20" y="121"/>
                  </a:cubicBezTo>
                  <a:cubicBezTo>
                    <a:pt x="17" y="121"/>
                    <a:pt x="17" y="120"/>
                    <a:pt x="18" y="119"/>
                  </a:cubicBezTo>
                  <a:cubicBezTo>
                    <a:pt x="18" y="114"/>
                    <a:pt x="19" y="107"/>
                    <a:pt x="23" y="99"/>
                  </a:cubicBezTo>
                  <a:cubicBezTo>
                    <a:pt x="28" y="86"/>
                    <a:pt x="40" y="78"/>
                    <a:pt x="48" y="73"/>
                  </a:cubicBezTo>
                  <a:cubicBezTo>
                    <a:pt x="48" y="73"/>
                    <a:pt x="49" y="72"/>
                    <a:pt x="49" y="70"/>
                  </a:cubicBezTo>
                  <a:cubicBezTo>
                    <a:pt x="49" y="66"/>
                    <a:pt x="49" y="66"/>
                    <a:pt x="49" y="66"/>
                  </a:cubicBezTo>
                  <a:cubicBezTo>
                    <a:pt x="49" y="64"/>
                    <a:pt x="48" y="63"/>
                    <a:pt x="47" y="63"/>
                  </a:cubicBezTo>
                  <a:cubicBezTo>
                    <a:pt x="40" y="58"/>
                    <a:pt x="28" y="50"/>
                    <a:pt x="23" y="37"/>
                  </a:cubicBezTo>
                  <a:cubicBezTo>
                    <a:pt x="19" y="29"/>
                    <a:pt x="18" y="22"/>
                    <a:pt x="18" y="17"/>
                  </a:cubicBezTo>
                  <a:cubicBezTo>
                    <a:pt x="18" y="16"/>
                    <a:pt x="18" y="15"/>
                    <a:pt x="19" y="15"/>
                  </a:cubicBezTo>
                  <a:cubicBezTo>
                    <a:pt x="100" y="15"/>
                    <a:pt x="100" y="15"/>
                    <a:pt x="100" y="15"/>
                  </a:cubicBezTo>
                  <a:cubicBezTo>
                    <a:pt x="102" y="15"/>
                    <a:pt x="102" y="16"/>
                    <a:pt x="102" y="17"/>
                  </a:cubicBezTo>
                  <a:cubicBezTo>
                    <a:pt x="102" y="22"/>
                    <a:pt x="101" y="30"/>
                    <a:pt x="98" y="36"/>
                  </a:cubicBezTo>
                  <a:moveTo>
                    <a:pt x="119" y="8"/>
                  </a:moveTo>
                  <a:cubicBezTo>
                    <a:pt x="119" y="7"/>
                    <a:pt x="119" y="7"/>
                    <a:pt x="119" y="7"/>
                  </a:cubicBezTo>
                  <a:cubicBezTo>
                    <a:pt x="119" y="3"/>
                    <a:pt x="116" y="0"/>
                    <a:pt x="112" y="0"/>
                  </a:cubicBezTo>
                  <a:cubicBezTo>
                    <a:pt x="7" y="0"/>
                    <a:pt x="7" y="0"/>
                    <a:pt x="7" y="0"/>
                  </a:cubicBezTo>
                  <a:cubicBezTo>
                    <a:pt x="4" y="0"/>
                    <a:pt x="0" y="3"/>
                    <a:pt x="0" y="7"/>
                  </a:cubicBezTo>
                  <a:cubicBezTo>
                    <a:pt x="0" y="8"/>
                    <a:pt x="0" y="8"/>
                    <a:pt x="0" y="8"/>
                  </a:cubicBezTo>
                  <a:cubicBezTo>
                    <a:pt x="0" y="12"/>
                    <a:pt x="4" y="15"/>
                    <a:pt x="7" y="15"/>
                  </a:cubicBezTo>
                  <a:cubicBezTo>
                    <a:pt x="10" y="15"/>
                    <a:pt x="10" y="15"/>
                    <a:pt x="10" y="15"/>
                  </a:cubicBezTo>
                  <a:cubicBezTo>
                    <a:pt x="11" y="15"/>
                    <a:pt x="11" y="16"/>
                    <a:pt x="11" y="17"/>
                  </a:cubicBezTo>
                  <a:cubicBezTo>
                    <a:pt x="11" y="24"/>
                    <a:pt x="14" y="33"/>
                    <a:pt x="17" y="39"/>
                  </a:cubicBezTo>
                  <a:cubicBezTo>
                    <a:pt x="22" y="50"/>
                    <a:pt x="33" y="60"/>
                    <a:pt x="42" y="66"/>
                  </a:cubicBezTo>
                  <a:cubicBezTo>
                    <a:pt x="43" y="67"/>
                    <a:pt x="43" y="69"/>
                    <a:pt x="42" y="69"/>
                  </a:cubicBezTo>
                  <a:cubicBezTo>
                    <a:pt x="33" y="76"/>
                    <a:pt x="22" y="85"/>
                    <a:pt x="17" y="97"/>
                  </a:cubicBezTo>
                  <a:cubicBezTo>
                    <a:pt x="14" y="102"/>
                    <a:pt x="11" y="111"/>
                    <a:pt x="11" y="119"/>
                  </a:cubicBezTo>
                  <a:cubicBezTo>
                    <a:pt x="11" y="120"/>
                    <a:pt x="12" y="121"/>
                    <a:pt x="10" y="121"/>
                  </a:cubicBezTo>
                  <a:cubicBezTo>
                    <a:pt x="7" y="121"/>
                    <a:pt x="7" y="121"/>
                    <a:pt x="7" y="121"/>
                  </a:cubicBezTo>
                  <a:cubicBezTo>
                    <a:pt x="4" y="121"/>
                    <a:pt x="0" y="124"/>
                    <a:pt x="0" y="128"/>
                  </a:cubicBezTo>
                  <a:cubicBezTo>
                    <a:pt x="0" y="129"/>
                    <a:pt x="0" y="129"/>
                    <a:pt x="0" y="129"/>
                  </a:cubicBezTo>
                  <a:cubicBezTo>
                    <a:pt x="0" y="133"/>
                    <a:pt x="4" y="136"/>
                    <a:pt x="7" y="136"/>
                  </a:cubicBezTo>
                  <a:cubicBezTo>
                    <a:pt x="112" y="136"/>
                    <a:pt x="112" y="136"/>
                    <a:pt x="112" y="136"/>
                  </a:cubicBezTo>
                  <a:cubicBezTo>
                    <a:pt x="116" y="136"/>
                    <a:pt x="119" y="133"/>
                    <a:pt x="119" y="129"/>
                  </a:cubicBezTo>
                  <a:cubicBezTo>
                    <a:pt x="119" y="128"/>
                    <a:pt x="119" y="128"/>
                    <a:pt x="119" y="128"/>
                  </a:cubicBezTo>
                  <a:cubicBezTo>
                    <a:pt x="119" y="124"/>
                    <a:pt x="116" y="121"/>
                    <a:pt x="112" y="121"/>
                  </a:cubicBezTo>
                  <a:cubicBezTo>
                    <a:pt x="110" y="121"/>
                    <a:pt x="110" y="121"/>
                    <a:pt x="110" y="121"/>
                  </a:cubicBezTo>
                  <a:cubicBezTo>
                    <a:pt x="108" y="121"/>
                    <a:pt x="108" y="119"/>
                    <a:pt x="108" y="118"/>
                  </a:cubicBezTo>
                  <a:cubicBezTo>
                    <a:pt x="108" y="111"/>
                    <a:pt x="106" y="103"/>
                    <a:pt x="103" y="97"/>
                  </a:cubicBezTo>
                  <a:cubicBezTo>
                    <a:pt x="96" y="83"/>
                    <a:pt x="86" y="75"/>
                    <a:pt x="79" y="70"/>
                  </a:cubicBezTo>
                  <a:cubicBezTo>
                    <a:pt x="78" y="69"/>
                    <a:pt x="77" y="67"/>
                    <a:pt x="79" y="66"/>
                  </a:cubicBezTo>
                  <a:cubicBezTo>
                    <a:pt x="86" y="62"/>
                    <a:pt x="96" y="53"/>
                    <a:pt x="103" y="39"/>
                  </a:cubicBezTo>
                  <a:cubicBezTo>
                    <a:pt x="106" y="33"/>
                    <a:pt x="109" y="24"/>
                    <a:pt x="108" y="17"/>
                  </a:cubicBezTo>
                  <a:cubicBezTo>
                    <a:pt x="108" y="16"/>
                    <a:pt x="108" y="15"/>
                    <a:pt x="109" y="15"/>
                  </a:cubicBezTo>
                  <a:cubicBezTo>
                    <a:pt x="112" y="15"/>
                    <a:pt x="112" y="15"/>
                    <a:pt x="112" y="15"/>
                  </a:cubicBezTo>
                  <a:cubicBezTo>
                    <a:pt x="116" y="15"/>
                    <a:pt x="119" y="12"/>
                    <a:pt x="119" y="8"/>
                  </a:cubicBezTo>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solidFill>
                  <a:srgbClr val="192850"/>
                </a:solidFill>
                <a:latin typeface="Fira Sans" panose="020B0503050000020004" pitchFamily="34" charset="0"/>
                <a:ea typeface="Fira Sans" panose="020B0503050000020004" pitchFamily="34" charset="0"/>
              </a:endParaRPr>
            </a:p>
          </p:txBody>
        </p:sp>
      </p:grpSp>
      <p:grpSp>
        <p:nvGrpSpPr>
          <p:cNvPr id="56" name="Group 19">
            <a:extLst>
              <a:ext uri="{FF2B5EF4-FFF2-40B4-BE49-F238E27FC236}">
                <a16:creationId xmlns:a16="http://schemas.microsoft.com/office/drawing/2014/main" id="{BC9532AF-DF37-8BB9-D00D-21B43AE84545}"/>
              </a:ext>
            </a:extLst>
          </p:cNvPr>
          <p:cNvGrpSpPr/>
          <p:nvPr/>
        </p:nvGrpSpPr>
        <p:grpSpPr>
          <a:xfrm>
            <a:off x="506803" y="1042609"/>
            <a:ext cx="576525" cy="576525"/>
            <a:chOff x="1401748" y="4022910"/>
            <a:chExt cx="618443" cy="618443"/>
          </a:xfrm>
        </p:grpSpPr>
        <p:sp>
          <p:nvSpPr>
            <p:cNvPr id="57" name="Oval 58">
              <a:extLst>
                <a:ext uri="{FF2B5EF4-FFF2-40B4-BE49-F238E27FC236}">
                  <a16:creationId xmlns:a16="http://schemas.microsoft.com/office/drawing/2014/main" id="{8835FA59-DDC8-7572-667F-974BE075AB16}"/>
                </a:ext>
              </a:extLst>
            </p:cNvPr>
            <p:cNvSpPr/>
            <p:nvPr/>
          </p:nvSpPr>
          <p:spPr>
            <a:xfrm>
              <a:off x="1401748" y="4022910"/>
              <a:ext cx="618443" cy="618443"/>
            </a:xfrm>
            <a:prstGeom prst="ellipse">
              <a:avLst/>
            </a:prstGeom>
            <a:solidFill>
              <a:srgbClr val="1469AA"/>
            </a:solidFill>
            <a:ln>
              <a:solidFill>
                <a:srgbClr val="1469A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lt-LT" sz="2400">
                <a:latin typeface="Fira Sans" panose="020B0503050000020004" pitchFamily="34" charset="0"/>
                <a:ea typeface="Fira Sans" panose="020B0503050000020004" pitchFamily="34" charset="0"/>
              </a:endParaRPr>
            </a:p>
          </p:txBody>
        </p:sp>
        <p:sp>
          <p:nvSpPr>
            <p:cNvPr id="58" name="Freeform 157">
              <a:extLst>
                <a:ext uri="{FF2B5EF4-FFF2-40B4-BE49-F238E27FC236}">
                  <a16:creationId xmlns:a16="http://schemas.microsoft.com/office/drawing/2014/main" id="{BC5784B8-8233-94CC-EF76-6039891BBC77}"/>
                </a:ext>
              </a:extLst>
            </p:cNvPr>
            <p:cNvSpPr>
              <a:spLocks noEditPoints="1"/>
            </p:cNvSpPr>
            <p:nvPr/>
          </p:nvSpPr>
          <p:spPr bwMode="auto">
            <a:xfrm>
              <a:off x="1578851" y="4185820"/>
              <a:ext cx="264236" cy="292622"/>
            </a:xfrm>
            <a:custGeom>
              <a:avLst/>
              <a:gdLst/>
              <a:ahLst/>
              <a:cxnLst>
                <a:cxn ang="0">
                  <a:pos x="46" y="62"/>
                </a:cxn>
                <a:cxn ang="0">
                  <a:pos x="10" y="62"/>
                </a:cxn>
                <a:cxn ang="0">
                  <a:pos x="0" y="52"/>
                </a:cxn>
                <a:cxn ang="0">
                  <a:pos x="14" y="29"/>
                </a:cxn>
                <a:cxn ang="0">
                  <a:pos x="28" y="34"/>
                </a:cxn>
                <a:cxn ang="0">
                  <a:pos x="42" y="29"/>
                </a:cxn>
                <a:cxn ang="0">
                  <a:pos x="56" y="52"/>
                </a:cxn>
                <a:cxn ang="0">
                  <a:pos x="46" y="62"/>
                </a:cxn>
                <a:cxn ang="0">
                  <a:pos x="28" y="31"/>
                </a:cxn>
                <a:cxn ang="0">
                  <a:pos x="13" y="16"/>
                </a:cxn>
                <a:cxn ang="0">
                  <a:pos x="28" y="0"/>
                </a:cxn>
                <a:cxn ang="0">
                  <a:pos x="43" y="16"/>
                </a:cxn>
                <a:cxn ang="0">
                  <a:pos x="28" y="31"/>
                </a:cxn>
              </a:cxnLst>
              <a:rect l="0" t="0" r="r" b="b"/>
              <a:pathLst>
                <a:path w="56" h="62">
                  <a:moveTo>
                    <a:pt x="46" y="62"/>
                  </a:moveTo>
                  <a:cubicBezTo>
                    <a:pt x="10" y="62"/>
                    <a:pt x="10" y="62"/>
                    <a:pt x="10" y="62"/>
                  </a:cubicBezTo>
                  <a:cubicBezTo>
                    <a:pt x="4" y="62"/>
                    <a:pt x="0" y="58"/>
                    <a:pt x="0" y="52"/>
                  </a:cubicBezTo>
                  <a:cubicBezTo>
                    <a:pt x="0" y="43"/>
                    <a:pt x="2" y="29"/>
                    <a:pt x="14" y="29"/>
                  </a:cubicBezTo>
                  <a:cubicBezTo>
                    <a:pt x="15" y="29"/>
                    <a:pt x="20" y="34"/>
                    <a:pt x="28" y="34"/>
                  </a:cubicBezTo>
                  <a:cubicBezTo>
                    <a:pt x="36" y="34"/>
                    <a:pt x="41" y="29"/>
                    <a:pt x="42" y="29"/>
                  </a:cubicBezTo>
                  <a:cubicBezTo>
                    <a:pt x="54" y="29"/>
                    <a:pt x="56" y="43"/>
                    <a:pt x="56" y="52"/>
                  </a:cubicBezTo>
                  <a:cubicBezTo>
                    <a:pt x="56" y="58"/>
                    <a:pt x="52" y="62"/>
                    <a:pt x="46" y="62"/>
                  </a:cubicBezTo>
                  <a:close/>
                  <a:moveTo>
                    <a:pt x="28" y="31"/>
                  </a:moveTo>
                  <a:cubicBezTo>
                    <a:pt x="20" y="31"/>
                    <a:pt x="13" y="24"/>
                    <a:pt x="13" y="16"/>
                  </a:cubicBezTo>
                  <a:cubicBezTo>
                    <a:pt x="13" y="7"/>
                    <a:pt x="20" y="0"/>
                    <a:pt x="28" y="0"/>
                  </a:cubicBezTo>
                  <a:cubicBezTo>
                    <a:pt x="37" y="0"/>
                    <a:pt x="43" y="7"/>
                    <a:pt x="43" y="16"/>
                  </a:cubicBezTo>
                  <a:cubicBezTo>
                    <a:pt x="43" y="24"/>
                    <a:pt x="37" y="31"/>
                    <a:pt x="28" y="31"/>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grpSp>
      <p:sp>
        <p:nvSpPr>
          <p:cNvPr id="2" name="TextBox 1">
            <a:extLst>
              <a:ext uri="{FF2B5EF4-FFF2-40B4-BE49-F238E27FC236}">
                <a16:creationId xmlns:a16="http://schemas.microsoft.com/office/drawing/2014/main" id="{364D640A-EBDD-53BB-3AE9-0EB283D50290}"/>
              </a:ext>
            </a:extLst>
          </p:cNvPr>
          <p:cNvSpPr txBox="1"/>
          <p:nvPr/>
        </p:nvSpPr>
        <p:spPr>
          <a:xfrm>
            <a:off x="379548" y="4620786"/>
            <a:ext cx="4064125" cy="1631216"/>
          </a:xfrm>
          <a:prstGeom prst="rect">
            <a:avLst/>
          </a:prstGeom>
          <a:noFill/>
        </p:spPr>
        <p:txBody>
          <a:bodyPr wrap="square">
            <a:spAutoFit/>
          </a:bodyPr>
          <a:lstStyle/>
          <a:p>
            <a:pPr marL="342900" indent="-342900">
              <a:buFont typeface="Wingdings" panose="05000000000000000000" pitchFamily="2" charset="2"/>
              <a:buChar char="ü"/>
            </a:pPr>
            <a:r>
              <a:rPr lang="lt-LT" sz="2000" dirty="0">
                <a:solidFill>
                  <a:srgbClr val="192850"/>
                </a:solidFill>
                <a:latin typeface="Fira Sans" panose="020B0503050000020004" pitchFamily="34" charset="0"/>
              </a:rPr>
              <a:t>Dėl programų prieinamumo negalią turintiems asmenims. </a:t>
            </a:r>
          </a:p>
          <a:p>
            <a:pPr marL="342900" indent="-342900">
              <a:buFont typeface="Wingdings" panose="05000000000000000000" pitchFamily="2" charset="2"/>
              <a:buChar char="ü"/>
            </a:pPr>
            <a:r>
              <a:rPr lang="lt-LT" sz="2000" dirty="0">
                <a:solidFill>
                  <a:srgbClr val="192850"/>
                </a:solidFill>
                <a:latin typeface="Fira Sans" panose="020B0503050000020004" pitchFamily="34" charset="0"/>
              </a:rPr>
              <a:t>Dėl neatlygintinai skleidžiamos informacijos.</a:t>
            </a:r>
          </a:p>
          <a:p>
            <a:endParaRPr lang="lt-LT" sz="2000" dirty="0">
              <a:solidFill>
                <a:srgbClr val="192850"/>
              </a:solidFill>
              <a:latin typeface="Fira Sans" panose="020B0503050000020004" pitchFamily="34" charset="0"/>
            </a:endParaRPr>
          </a:p>
        </p:txBody>
      </p:sp>
      <p:sp>
        <p:nvSpPr>
          <p:cNvPr id="7" name="TextBox 6">
            <a:extLst>
              <a:ext uri="{FF2B5EF4-FFF2-40B4-BE49-F238E27FC236}">
                <a16:creationId xmlns:a16="http://schemas.microsoft.com/office/drawing/2014/main" id="{B71F38F4-E5F9-6BB0-AF3D-0E095596CB28}"/>
              </a:ext>
            </a:extLst>
          </p:cNvPr>
          <p:cNvSpPr txBox="1"/>
          <p:nvPr/>
        </p:nvSpPr>
        <p:spPr>
          <a:xfrm>
            <a:off x="4841007" y="4652923"/>
            <a:ext cx="3459798" cy="707886"/>
          </a:xfrm>
          <a:prstGeom prst="rect">
            <a:avLst/>
          </a:prstGeom>
          <a:noFill/>
        </p:spPr>
        <p:txBody>
          <a:bodyPr wrap="square">
            <a:spAutoFit/>
          </a:bodyPr>
          <a:lstStyle/>
          <a:p>
            <a:pPr marL="285750" indent="-285750">
              <a:buFont typeface="Wingdings" panose="05000000000000000000" pitchFamily="2" charset="2"/>
              <a:buChar char="ü"/>
            </a:pPr>
            <a:r>
              <a:rPr lang="lt-LT" sz="2000" dirty="0">
                <a:solidFill>
                  <a:srgbClr val="192850"/>
                </a:solidFill>
                <a:latin typeface="Fira Sans" panose="020B0503050000020004" pitchFamily="34" charset="0"/>
              </a:rPr>
              <a:t>Dėl 2023–2027 m. rodiklių ir siektinų reikšmių</a:t>
            </a:r>
            <a:r>
              <a:rPr lang="lt-LT" sz="2000" dirty="0"/>
              <a:t>.</a:t>
            </a:r>
          </a:p>
        </p:txBody>
      </p:sp>
      <p:sp>
        <p:nvSpPr>
          <p:cNvPr id="8" name="Inhaltsplatzhalter 4">
            <a:extLst>
              <a:ext uri="{FF2B5EF4-FFF2-40B4-BE49-F238E27FC236}">
                <a16:creationId xmlns:a16="http://schemas.microsoft.com/office/drawing/2014/main" id="{2402C4A4-CD45-E023-1D81-5EA0E4700B46}"/>
              </a:ext>
            </a:extLst>
          </p:cNvPr>
          <p:cNvSpPr txBox="1">
            <a:spLocks/>
          </p:cNvSpPr>
          <p:nvPr/>
        </p:nvSpPr>
        <p:spPr>
          <a:xfrm>
            <a:off x="5332626" y="3859083"/>
            <a:ext cx="3202486" cy="95410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48"/>
              </a:spcAft>
              <a:buNone/>
            </a:pPr>
            <a:r>
              <a:rPr lang="lt-LT" sz="2000" b="1" dirty="0">
                <a:latin typeface="Fira Sans" panose="020B0503050000020004" pitchFamily="34" charset="0"/>
              </a:rPr>
              <a:t>Lietuvos nacionalinio radijo ir televizijos tarybai:</a:t>
            </a:r>
          </a:p>
          <a:p>
            <a:pPr marL="0" indent="0" algn="ctr">
              <a:lnSpc>
                <a:spcPct val="100000"/>
              </a:lnSpc>
              <a:spcAft>
                <a:spcPts val="1248"/>
              </a:spcAft>
              <a:buNone/>
            </a:pPr>
            <a:endParaRPr lang="en-US" sz="1200" dirty="0">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1718557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422C8-9DC3-AE23-DE2A-CE7916266E88}"/>
            </a:ext>
          </a:extLst>
        </p:cNvPr>
        <p:cNvGrpSpPr/>
        <p:nvPr/>
      </p:nvGrpSpPr>
      <p:grpSpPr>
        <a:xfrm>
          <a:off x="0" y="0"/>
          <a:ext cx="0" cy="0"/>
          <a:chOff x="0" y="0"/>
          <a:chExt cx="0" cy="0"/>
        </a:xfrm>
      </p:grpSpPr>
      <p:sp>
        <p:nvSpPr>
          <p:cNvPr id="4" name="Skaidrės numerio vietos rezervavimo ženklas 3">
            <a:extLst>
              <a:ext uri="{FF2B5EF4-FFF2-40B4-BE49-F238E27FC236}">
                <a16:creationId xmlns:a16="http://schemas.microsoft.com/office/drawing/2014/main" id="{1C143D55-ABE8-B69B-7669-01203BDD537B}"/>
              </a:ext>
            </a:extLst>
          </p:cNvPr>
          <p:cNvSpPr>
            <a:spLocks noGrp="1"/>
          </p:cNvSpPr>
          <p:nvPr>
            <p:ph type="sldNum" sz="quarter" idx="18"/>
          </p:nvPr>
        </p:nvSpPr>
        <p:spPr/>
        <p:txBody>
          <a:bodyPr/>
          <a:lstStyle/>
          <a:p>
            <a:fld id="{433D822E-14E5-4FC8-890B-4527FF1CA33F}" type="slidenum">
              <a:rPr lang="lt-LT" smtClean="0"/>
              <a:t>7</a:t>
            </a:fld>
            <a:endParaRPr lang="lt-LT"/>
          </a:p>
        </p:txBody>
      </p:sp>
      <p:sp>
        <p:nvSpPr>
          <p:cNvPr id="52" name="Text Placeholder 3">
            <a:extLst>
              <a:ext uri="{FF2B5EF4-FFF2-40B4-BE49-F238E27FC236}">
                <a16:creationId xmlns:a16="http://schemas.microsoft.com/office/drawing/2014/main" id="{53C9DFE8-46A7-1A05-6F47-0B3220B3AEAF}"/>
              </a:ext>
            </a:extLst>
          </p:cNvPr>
          <p:cNvSpPr txBox="1">
            <a:spLocks/>
          </p:cNvSpPr>
          <p:nvPr/>
        </p:nvSpPr>
        <p:spPr>
          <a:xfrm>
            <a:off x="1860016" y="3116536"/>
            <a:ext cx="9493782" cy="307777"/>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r>
              <a:rPr lang="lt-LT" sz="2000" dirty="0">
                <a:solidFill>
                  <a:srgbClr val="192850"/>
                </a:solidFill>
                <a:latin typeface="Fira Sans" panose="020B0503050000020004" pitchFamily="34" charset="0"/>
              </a:rPr>
              <a:t>priimtų nuolatinių darbuotojų 2024 m., kuriems  netaikyta atranka.</a:t>
            </a:r>
          </a:p>
        </p:txBody>
      </p:sp>
      <p:sp>
        <p:nvSpPr>
          <p:cNvPr id="54" name="Text Placeholder 3">
            <a:extLst>
              <a:ext uri="{FF2B5EF4-FFF2-40B4-BE49-F238E27FC236}">
                <a16:creationId xmlns:a16="http://schemas.microsoft.com/office/drawing/2014/main" id="{A233BF31-FFB6-F1C5-FFC1-0D11D0AE937C}"/>
              </a:ext>
            </a:extLst>
          </p:cNvPr>
          <p:cNvSpPr txBox="1">
            <a:spLocks/>
          </p:cNvSpPr>
          <p:nvPr/>
        </p:nvSpPr>
        <p:spPr>
          <a:xfrm>
            <a:off x="1860016" y="4122073"/>
            <a:ext cx="9157544" cy="895630"/>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R="144145" algn="just">
              <a:lnSpc>
                <a:spcPct val="120000"/>
              </a:lnSpc>
              <a:spcBef>
                <a:spcPts val="2400"/>
              </a:spcBef>
              <a:spcAft>
                <a:spcPts val="1800"/>
              </a:spcAft>
            </a:pPr>
            <a:r>
              <a:rPr lang="lt-LT" sz="2000" dirty="0">
                <a:solidFill>
                  <a:srgbClr val="192850"/>
                </a:solidFill>
                <a:latin typeface="Fira Sans" panose="020B0503050000020004" pitchFamily="34" charset="0"/>
              </a:rPr>
              <a:t>sudarytos autorinės ir paslaugų sutartys su fiziniais asmenimis 2024 m.</a:t>
            </a:r>
          </a:p>
          <a:p>
            <a:pPr lvl="0" algn="l">
              <a:spcBef>
                <a:spcPct val="20000"/>
              </a:spcBef>
              <a:defRPr/>
            </a:pPr>
            <a:endParaRPr lang="en-US" sz="1600" b="1" dirty="0">
              <a:solidFill>
                <a:srgbClr val="1469AA"/>
              </a:solidFill>
              <a:latin typeface="Fira Sans" panose="020B0503050000020004" pitchFamily="34" charset="0"/>
              <a:ea typeface="Fira Sans" panose="020B0503050000020004" pitchFamily="34" charset="0"/>
            </a:endParaRPr>
          </a:p>
        </p:txBody>
      </p:sp>
      <p:sp>
        <p:nvSpPr>
          <p:cNvPr id="57" name="Text Placeholder 3">
            <a:extLst>
              <a:ext uri="{FF2B5EF4-FFF2-40B4-BE49-F238E27FC236}">
                <a16:creationId xmlns:a16="http://schemas.microsoft.com/office/drawing/2014/main" id="{0E480A43-9D82-C045-FC9D-B547101473FE}"/>
              </a:ext>
            </a:extLst>
          </p:cNvPr>
          <p:cNvSpPr txBox="1">
            <a:spLocks/>
          </p:cNvSpPr>
          <p:nvPr/>
        </p:nvSpPr>
        <p:spPr>
          <a:xfrm>
            <a:off x="1860017" y="1984048"/>
            <a:ext cx="9493782" cy="603242"/>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r>
              <a:rPr lang="lt-LT" sz="2000" dirty="0">
                <a:solidFill>
                  <a:srgbClr val="192850"/>
                </a:solidFill>
                <a:latin typeface="Fira Sans" panose="020B0503050000020004" pitchFamily="34" charset="0"/>
              </a:rPr>
              <a:t>LRT darbuotojų vykdo pagrindinę veiklą, o 22 proc. administracines funkcijas.</a:t>
            </a:r>
          </a:p>
          <a:p>
            <a:pPr lvl="0" algn="l">
              <a:spcBef>
                <a:spcPct val="20000"/>
              </a:spcBef>
              <a:defRPr/>
            </a:pPr>
            <a:endParaRPr lang="en-US" sz="1600" b="1" dirty="0">
              <a:solidFill>
                <a:srgbClr val="1469AA"/>
              </a:solidFill>
              <a:latin typeface="Fira Sans" panose="020B0503050000020004" pitchFamily="34" charset="0"/>
              <a:ea typeface="Fira Sans" panose="020B0503050000020004" pitchFamily="34" charset="0"/>
            </a:endParaRPr>
          </a:p>
        </p:txBody>
      </p:sp>
      <p:graphicFrame>
        <p:nvGraphicFramePr>
          <p:cNvPr id="19" name="Chart 21">
            <a:extLst>
              <a:ext uri="{FF2B5EF4-FFF2-40B4-BE49-F238E27FC236}">
                <a16:creationId xmlns:a16="http://schemas.microsoft.com/office/drawing/2014/main" id="{51F59369-037E-D7FA-0DAD-F9607513AC71}"/>
              </a:ext>
            </a:extLst>
          </p:cNvPr>
          <p:cNvGraphicFramePr/>
          <p:nvPr>
            <p:extLst>
              <p:ext uri="{D42A27DB-BD31-4B8C-83A1-F6EECF244321}">
                <p14:modId xmlns:p14="http://schemas.microsoft.com/office/powerpoint/2010/main" val="2875362672"/>
              </p:ext>
            </p:extLst>
          </p:nvPr>
        </p:nvGraphicFramePr>
        <p:xfrm>
          <a:off x="341447" y="3608913"/>
          <a:ext cx="1518570" cy="1440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Pavadinimas 1">
            <a:extLst>
              <a:ext uri="{FF2B5EF4-FFF2-40B4-BE49-F238E27FC236}">
                <a16:creationId xmlns:a16="http://schemas.microsoft.com/office/drawing/2014/main" id="{631840B9-7180-FF7B-429B-2928FEF3B392}"/>
              </a:ext>
            </a:extLst>
          </p:cNvPr>
          <p:cNvSpPr>
            <a:spLocks noGrp="1"/>
          </p:cNvSpPr>
          <p:nvPr>
            <p:ph type="title"/>
          </p:nvPr>
        </p:nvSpPr>
        <p:spPr>
          <a:xfrm>
            <a:off x="518848" y="232057"/>
            <a:ext cx="10515600" cy="451945"/>
          </a:xfrm>
        </p:spPr>
        <p:txBody>
          <a:bodyPr/>
          <a:lstStyle/>
          <a:p>
            <a:r>
              <a:rPr lang="lt-LT" dirty="0"/>
              <a:t>Lapkritis 2025 | Lietuvos nacionalinio radijo ir televizijos veikla</a:t>
            </a:r>
          </a:p>
        </p:txBody>
      </p:sp>
      <p:graphicFrame>
        <p:nvGraphicFramePr>
          <p:cNvPr id="17" name="Chart 23">
            <a:extLst>
              <a:ext uri="{FF2B5EF4-FFF2-40B4-BE49-F238E27FC236}">
                <a16:creationId xmlns:a16="http://schemas.microsoft.com/office/drawing/2014/main" id="{75D9BF81-2D8E-DA31-6E10-4AD0AB6F8C07}"/>
              </a:ext>
            </a:extLst>
          </p:cNvPr>
          <p:cNvGraphicFramePr/>
          <p:nvPr>
            <p:extLst>
              <p:ext uri="{D42A27DB-BD31-4B8C-83A1-F6EECF244321}">
                <p14:modId xmlns:p14="http://schemas.microsoft.com/office/powerpoint/2010/main" val="81473169"/>
              </p:ext>
            </p:extLst>
          </p:nvPr>
        </p:nvGraphicFramePr>
        <p:xfrm>
          <a:off x="276828" y="2603581"/>
          <a:ext cx="1681582" cy="1414353"/>
        </p:xfrm>
        <a:graphic>
          <a:graphicData uri="http://schemas.openxmlformats.org/drawingml/2006/chart">
            <c:chart xmlns:c="http://schemas.openxmlformats.org/drawingml/2006/chart" xmlns:r="http://schemas.openxmlformats.org/officeDocument/2006/relationships" r:id="rId4"/>
          </a:graphicData>
        </a:graphic>
      </p:graphicFrame>
      <p:sp>
        <p:nvSpPr>
          <p:cNvPr id="2" name="Teksto vietos rezervavimo ženklas 3">
            <a:extLst>
              <a:ext uri="{FF2B5EF4-FFF2-40B4-BE49-F238E27FC236}">
                <a16:creationId xmlns:a16="http://schemas.microsoft.com/office/drawing/2014/main" id="{E212576E-81BF-5186-3104-6960F176DC80}"/>
              </a:ext>
            </a:extLst>
          </p:cNvPr>
          <p:cNvSpPr txBox="1">
            <a:spLocks/>
          </p:cNvSpPr>
          <p:nvPr/>
        </p:nvSpPr>
        <p:spPr>
          <a:xfrm>
            <a:off x="518848" y="702486"/>
            <a:ext cx="10515600" cy="966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144145" indent="0" algn="just">
              <a:lnSpc>
                <a:spcPct val="100000"/>
              </a:lnSpc>
              <a:spcBef>
                <a:spcPts val="0"/>
              </a:spcBef>
              <a:buNone/>
            </a:pPr>
            <a:r>
              <a:rPr lang="lt-LT" sz="3200" b="1" dirty="0">
                <a:solidFill>
                  <a:srgbClr val="192850"/>
                </a:solidFill>
                <a:latin typeface="Fira Sans" panose="020B0503050000020004" pitchFamily="34" charset="0"/>
              </a:rPr>
              <a:t>Išteklių planavimas, panaudojimas</a:t>
            </a:r>
          </a:p>
        </p:txBody>
      </p:sp>
      <p:graphicFrame>
        <p:nvGraphicFramePr>
          <p:cNvPr id="3" name="Chart 23">
            <a:extLst>
              <a:ext uri="{FF2B5EF4-FFF2-40B4-BE49-F238E27FC236}">
                <a16:creationId xmlns:a16="http://schemas.microsoft.com/office/drawing/2014/main" id="{B737104E-9B6E-9174-60B8-8983EAAF6E75}"/>
              </a:ext>
            </a:extLst>
          </p:cNvPr>
          <p:cNvGraphicFramePr/>
          <p:nvPr>
            <p:extLst>
              <p:ext uri="{D42A27DB-BD31-4B8C-83A1-F6EECF244321}">
                <p14:modId xmlns:p14="http://schemas.microsoft.com/office/powerpoint/2010/main" val="685658578"/>
              </p:ext>
            </p:extLst>
          </p:nvPr>
        </p:nvGraphicFramePr>
        <p:xfrm>
          <a:off x="259941" y="1514884"/>
          <a:ext cx="1681582" cy="141435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21">
            <a:extLst>
              <a:ext uri="{FF2B5EF4-FFF2-40B4-BE49-F238E27FC236}">
                <a16:creationId xmlns:a16="http://schemas.microsoft.com/office/drawing/2014/main" id="{20849A63-97C9-71E8-1FC9-2168CFED3475}"/>
              </a:ext>
            </a:extLst>
          </p:cNvPr>
          <p:cNvGraphicFramePr/>
          <p:nvPr>
            <p:extLst>
              <p:ext uri="{D42A27DB-BD31-4B8C-83A1-F6EECF244321}">
                <p14:modId xmlns:p14="http://schemas.microsoft.com/office/powerpoint/2010/main" val="2706521841"/>
              </p:ext>
            </p:extLst>
          </p:nvPr>
        </p:nvGraphicFramePr>
        <p:xfrm>
          <a:off x="341447" y="4700310"/>
          <a:ext cx="1518570" cy="1440000"/>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 Placeholder 3">
            <a:extLst>
              <a:ext uri="{FF2B5EF4-FFF2-40B4-BE49-F238E27FC236}">
                <a16:creationId xmlns:a16="http://schemas.microsoft.com/office/drawing/2014/main" id="{54F35CCB-03D0-F859-B0AF-C9DB6F0DCA19}"/>
              </a:ext>
            </a:extLst>
          </p:cNvPr>
          <p:cNvSpPr txBox="1">
            <a:spLocks/>
          </p:cNvSpPr>
          <p:nvPr/>
        </p:nvSpPr>
        <p:spPr>
          <a:xfrm>
            <a:off x="1860016" y="5121843"/>
            <a:ext cx="9493783" cy="2099036"/>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R="144145" algn="just">
              <a:lnSpc>
                <a:spcPct val="120000"/>
              </a:lnSpc>
              <a:spcBef>
                <a:spcPts val="2400"/>
              </a:spcBef>
              <a:spcAft>
                <a:spcPts val="1800"/>
              </a:spcAft>
            </a:pPr>
            <a:r>
              <a:rPr lang="lt-LT" sz="2000" dirty="0">
                <a:solidFill>
                  <a:srgbClr val="192850"/>
                </a:solidFill>
                <a:latin typeface="Fira Sans" panose="020B0503050000020004" pitchFamily="34" charset="0"/>
              </a:rPr>
              <a:t>nėra įstatyme nustatytų LRT darbuotojų ir Tarybos narių darbo užmokesčio principų.</a:t>
            </a:r>
          </a:p>
          <a:p>
            <a:pPr marR="144145" algn="just">
              <a:lnSpc>
                <a:spcPct val="120000"/>
              </a:lnSpc>
              <a:spcBef>
                <a:spcPts val="2400"/>
              </a:spcBef>
              <a:spcAft>
                <a:spcPts val="1800"/>
              </a:spcAft>
            </a:pPr>
            <a:endParaRPr lang="lt-LT" sz="1600" b="1" dirty="0">
              <a:solidFill>
                <a:srgbClr val="166AAB"/>
              </a:solidFill>
              <a:latin typeface="Fira Sans" panose="020B0503050000020004" pitchFamily="34" charset="0"/>
            </a:endParaRPr>
          </a:p>
          <a:p>
            <a:pPr lvl="0" algn="l">
              <a:spcBef>
                <a:spcPct val="20000"/>
              </a:spcBef>
              <a:defRPr/>
            </a:pPr>
            <a:endParaRPr lang="en-US" sz="1600" b="1" dirty="0">
              <a:solidFill>
                <a:srgbClr val="1469AA"/>
              </a:solidFill>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2585053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75936-0C6A-CC7E-ABB8-18E64C838CC1}"/>
            </a:ext>
          </a:extLst>
        </p:cNvPr>
        <p:cNvGrpSpPr/>
        <p:nvPr/>
      </p:nvGrpSpPr>
      <p:grpSpPr>
        <a:xfrm>
          <a:off x="0" y="0"/>
          <a:ext cx="0" cy="0"/>
          <a:chOff x="0" y="0"/>
          <a:chExt cx="0" cy="0"/>
        </a:xfrm>
      </p:grpSpPr>
      <p:pic>
        <p:nvPicPr>
          <p:cNvPr id="12" name="Paveikslėlio vietos rezervavimo ženklas 11">
            <a:extLst>
              <a:ext uri="{FF2B5EF4-FFF2-40B4-BE49-F238E27FC236}">
                <a16:creationId xmlns:a16="http://schemas.microsoft.com/office/drawing/2014/main" id="{2528EF24-D3D9-E8C3-F158-06F87A35666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1035" r="11035"/>
          <a:stretch/>
        </p:blipFill>
        <p:spPr>
          <a:xfrm>
            <a:off x="6568849" y="1669127"/>
            <a:ext cx="4931252" cy="4218488"/>
          </a:xfrm>
          <a:solidFill>
            <a:srgbClr val="DDE8F3"/>
          </a:solidFill>
        </p:spPr>
      </p:pic>
      <p:sp>
        <p:nvSpPr>
          <p:cNvPr id="4" name="Skaidrės numerio vietos rezervavimo ženklas 3">
            <a:extLst>
              <a:ext uri="{FF2B5EF4-FFF2-40B4-BE49-F238E27FC236}">
                <a16:creationId xmlns:a16="http://schemas.microsoft.com/office/drawing/2014/main" id="{579C9849-1CFC-3620-2A05-A067F3423370}"/>
              </a:ext>
            </a:extLst>
          </p:cNvPr>
          <p:cNvSpPr>
            <a:spLocks noGrp="1"/>
          </p:cNvSpPr>
          <p:nvPr>
            <p:ph type="sldNum" sz="quarter" idx="18"/>
          </p:nvPr>
        </p:nvSpPr>
        <p:spPr/>
        <p:txBody>
          <a:bodyPr/>
          <a:lstStyle/>
          <a:p>
            <a:fld id="{433D822E-14E5-4FC8-890B-4527FF1CA33F}" type="slidenum">
              <a:rPr lang="lt-LT" smtClean="0"/>
              <a:t>8</a:t>
            </a:fld>
            <a:endParaRPr lang="lt-LT"/>
          </a:p>
        </p:txBody>
      </p:sp>
      <p:sp>
        <p:nvSpPr>
          <p:cNvPr id="52" name="Text Placeholder 3">
            <a:extLst>
              <a:ext uri="{FF2B5EF4-FFF2-40B4-BE49-F238E27FC236}">
                <a16:creationId xmlns:a16="http://schemas.microsoft.com/office/drawing/2014/main" id="{3BB7D01E-DEB1-9D22-CB67-244D62E662B4}"/>
              </a:ext>
            </a:extLst>
          </p:cNvPr>
          <p:cNvSpPr txBox="1">
            <a:spLocks/>
          </p:cNvSpPr>
          <p:nvPr/>
        </p:nvSpPr>
        <p:spPr>
          <a:xfrm>
            <a:off x="1785940" y="2535490"/>
            <a:ext cx="4540783" cy="123110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r>
              <a:rPr lang="lt-LT" sz="2000" dirty="0">
                <a:solidFill>
                  <a:srgbClr val="192850"/>
                </a:solidFill>
                <a:latin typeface="Fira Sans" panose="020B0503050000020004" pitchFamily="34" charset="0"/>
              </a:rPr>
              <a:t>visų LRT vykdytų pirkimų atvejų 2024 m. neatliktas investicijų ir paslaugų pirkimo poreikio vertinimas  (neatlikta SWOT analizė). </a:t>
            </a:r>
          </a:p>
        </p:txBody>
      </p:sp>
      <p:sp>
        <p:nvSpPr>
          <p:cNvPr id="54" name="Text Placeholder 3">
            <a:extLst>
              <a:ext uri="{FF2B5EF4-FFF2-40B4-BE49-F238E27FC236}">
                <a16:creationId xmlns:a16="http://schemas.microsoft.com/office/drawing/2014/main" id="{38DC3571-01FB-B5B9-693A-509086B1384B}"/>
              </a:ext>
            </a:extLst>
          </p:cNvPr>
          <p:cNvSpPr txBox="1">
            <a:spLocks/>
          </p:cNvSpPr>
          <p:nvPr/>
        </p:nvSpPr>
        <p:spPr>
          <a:xfrm>
            <a:off x="1934075" y="3760119"/>
            <a:ext cx="4618975" cy="895630"/>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R="144145" algn="just">
              <a:lnSpc>
                <a:spcPct val="120000"/>
              </a:lnSpc>
              <a:spcBef>
                <a:spcPts val="2400"/>
              </a:spcBef>
              <a:spcAft>
                <a:spcPts val="1800"/>
              </a:spcAft>
            </a:pPr>
            <a:endParaRPr lang="lt-LT" sz="2000" dirty="0">
              <a:solidFill>
                <a:srgbClr val="192850"/>
              </a:solidFill>
              <a:latin typeface="Fira Sans" panose="020B0503050000020004" pitchFamily="34" charset="0"/>
            </a:endParaRPr>
          </a:p>
          <a:p>
            <a:pPr lvl="0" algn="l">
              <a:spcBef>
                <a:spcPct val="20000"/>
              </a:spcBef>
              <a:defRPr/>
            </a:pPr>
            <a:endParaRPr lang="en-US" sz="1600" b="1" dirty="0">
              <a:solidFill>
                <a:srgbClr val="1469AA"/>
              </a:solidFill>
              <a:latin typeface="Fira Sans" panose="020B0503050000020004" pitchFamily="34" charset="0"/>
              <a:ea typeface="Fira Sans" panose="020B0503050000020004" pitchFamily="34" charset="0"/>
            </a:endParaRPr>
          </a:p>
        </p:txBody>
      </p:sp>
      <p:sp>
        <p:nvSpPr>
          <p:cNvPr id="57" name="Text Placeholder 3">
            <a:extLst>
              <a:ext uri="{FF2B5EF4-FFF2-40B4-BE49-F238E27FC236}">
                <a16:creationId xmlns:a16="http://schemas.microsoft.com/office/drawing/2014/main" id="{2D2D7E69-A508-FAC8-8027-0F7E03D1CDF1}"/>
              </a:ext>
            </a:extLst>
          </p:cNvPr>
          <p:cNvSpPr txBox="1">
            <a:spLocks/>
          </p:cNvSpPr>
          <p:nvPr/>
        </p:nvSpPr>
        <p:spPr>
          <a:xfrm>
            <a:off x="1824073" y="4995086"/>
            <a:ext cx="4540783" cy="1218795"/>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r>
              <a:rPr lang="lt-LT" sz="2000" dirty="0">
                <a:solidFill>
                  <a:srgbClr val="192850"/>
                </a:solidFill>
                <a:latin typeface="Fira Sans" panose="020B0503050000020004" pitchFamily="34" charset="0"/>
              </a:rPr>
              <a:t>išnuomota nenaudojamo LRT ilgalaikio materialiojo (nekilnojamojo) turto 2024 m. </a:t>
            </a:r>
          </a:p>
          <a:p>
            <a:pPr lvl="0" algn="l">
              <a:spcBef>
                <a:spcPct val="20000"/>
              </a:spcBef>
              <a:defRPr/>
            </a:pPr>
            <a:endParaRPr lang="en-US" sz="1600" b="1" dirty="0">
              <a:solidFill>
                <a:srgbClr val="1469AA"/>
              </a:solidFill>
              <a:latin typeface="Fira Sans" panose="020B0503050000020004" pitchFamily="34" charset="0"/>
              <a:ea typeface="Fira Sans" panose="020B0503050000020004" pitchFamily="34" charset="0"/>
            </a:endParaRPr>
          </a:p>
        </p:txBody>
      </p:sp>
      <p:sp>
        <p:nvSpPr>
          <p:cNvPr id="10" name="Pavadinimas 1">
            <a:extLst>
              <a:ext uri="{FF2B5EF4-FFF2-40B4-BE49-F238E27FC236}">
                <a16:creationId xmlns:a16="http://schemas.microsoft.com/office/drawing/2014/main" id="{1D4C1C98-95AA-D39C-C255-849857E0280D}"/>
              </a:ext>
            </a:extLst>
          </p:cNvPr>
          <p:cNvSpPr>
            <a:spLocks noGrp="1"/>
          </p:cNvSpPr>
          <p:nvPr>
            <p:ph type="title"/>
          </p:nvPr>
        </p:nvSpPr>
        <p:spPr>
          <a:xfrm>
            <a:off x="518848" y="232057"/>
            <a:ext cx="10515600" cy="451945"/>
          </a:xfrm>
        </p:spPr>
        <p:txBody>
          <a:bodyPr/>
          <a:lstStyle/>
          <a:p>
            <a:r>
              <a:rPr lang="lt-LT" dirty="0"/>
              <a:t>Lapkritis 2025 | Lietuvos nacionalinio radijo ir televizijos veikla</a:t>
            </a:r>
          </a:p>
        </p:txBody>
      </p:sp>
      <p:graphicFrame>
        <p:nvGraphicFramePr>
          <p:cNvPr id="17" name="Chart 23">
            <a:extLst>
              <a:ext uri="{FF2B5EF4-FFF2-40B4-BE49-F238E27FC236}">
                <a16:creationId xmlns:a16="http://schemas.microsoft.com/office/drawing/2014/main" id="{F4C368DA-6A19-FE48-6A9C-C911B64DB8E2}"/>
              </a:ext>
            </a:extLst>
          </p:cNvPr>
          <p:cNvGraphicFramePr/>
          <p:nvPr>
            <p:extLst>
              <p:ext uri="{D42A27DB-BD31-4B8C-83A1-F6EECF244321}">
                <p14:modId xmlns:p14="http://schemas.microsoft.com/office/powerpoint/2010/main" val="1748569591"/>
              </p:ext>
            </p:extLst>
          </p:nvPr>
        </p:nvGraphicFramePr>
        <p:xfrm>
          <a:off x="215464" y="2462570"/>
          <a:ext cx="1681582" cy="1414353"/>
        </p:xfrm>
        <a:graphic>
          <a:graphicData uri="http://schemas.openxmlformats.org/drawingml/2006/chart">
            <c:chart xmlns:c="http://schemas.openxmlformats.org/drawingml/2006/chart" xmlns:r="http://schemas.openxmlformats.org/officeDocument/2006/relationships" r:id="rId4"/>
          </a:graphicData>
        </a:graphic>
      </p:graphicFrame>
      <p:sp>
        <p:nvSpPr>
          <p:cNvPr id="2" name="Teksto vietos rezervavimo ženklas 3">
            <a:extLst>
              <a:ext uri="{FF2B5EF4-FFF2-40B4-BE49-F238E27FC236}">
                <a16:creationId xmlns:a16="http://schemas.microsoft.com/office/drawing/2014/main" id="{87B9ED5F-47E8-3DE5-4457-AD5EF43E38D7}"/>
              </a:ext>
            </a:extLst>
          </p:cNvPr>
          <p:cNvSpPr txBox="1">
            <a:spLocks/>
          </p:cNvSpPr>
          <p:nvPr/>
        </p:nvSpPr>
        <p:spPr>
          <a:xfrm>
            <a:off x="518848" y="702486"/>
            <a:ext cx="10515600" cy="966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144145" indent="0" algn="just">
              <a:lnSpc>
                <a:spcPct val="100000"/>
              </a:lnSpc>
              <a:spcBef>
                <a:spcPts val="0"/>
              </a:spcBef>
              <a:buNone/>
            </a:pPr>
            <a:r>
              <a:rPr lang="lt-LT" sz="3200" b="1" dirty="0">
                <a:solidFill>
                  <a:srgbClr val="192850"/>
                </a:solidFill>
                <a:latin typeface="Fira Sans" panose="020B0503050000020004" pitchFamily="34" charset="0"/>
              </a:rPr>
              <a:t>Turto valdymas</a:t>
            </a:r>
          </a:p>
        </p:txBody>
      </p:sp>
      <p:graphicFrame>
        <p:nvGraphicFramePr>
          <p:cNvPr id="3" name="Chart 23">
            <a:extLst>
              <a:ext uri="{FF2B5EF4-FFF2-40B4-BE49-F238E27FC236}">
                <a16:creationId xmlns:a16="http://schemas.microsoft.com/office/drawing/2014/main" id="{14C546DC-A8C0-E819-693D-900A5B45096A}"/>
              </a:ext>
            </a:extLst>
          </p:cNvPr>
          <p:cNvGraphicFramePr/>
          <p:nvPr>
            <p:extLst>
              <p:ext uri="{D42A27DB-BD31-4B8C-83A1-F6EECF244321}">
                <p14:modId xmlns:p14="http://schemas.microsoft.com/office/powerpoint/2010/main" val="139073700"/>
              </p:ext>
            </p:extLst>
          </p:nvPr>
        </p:nvGraphicFramePr>
        <p:xfrm>
          <a:off x="215464" y="4764590"/>
          <a:ext cx="1681582" cy="141435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21">
            <a:extLst>
              <a:ext uri="{FF2B5EF4-FFF2-40B4-BE49-F238E27FC236}">
                <a16:creationId xmlns:a16="http://schemas.microsoft.com/office/drawing/2014/main" id="{17CA6E49-8EB7-D980-044C-C334C7628C77}"/>
              </a:ext>
            </a:extLst>
          </p:cNvPr>
          <p:cNvGraphicFramePr/>
          <p:nvPr>
            <p:extLst>
              <p:ext uri="{D42A27DB-BD31-4B8C-83A1-F6EECF244321}">
                <p14:modId xmlns:p14="http://schemas.microsoft.com/office/powerpoint/2010/main" val="4228924987"/>
              </p:ext>
            </p:extLst>
          </p:nvPr>
        </p:nvGraphicFramePr>
        <p:xfrm>
          <a:off x="268477" y="1283230"/>
          <a:ext cx="1518570" cy="1440000"/>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 Placeholder 3">
            <a:extLst>
              <a:ext uri="{FF2B5EF4-FFF2-40B4-BE49-F238E27FC236}">
                <a16:creationId xmlns:a16="http://schemas.microsoft.com/office/drawing/2014/main" id="{AEFEBE0E-188D-4373-5101-4C6669F8CCAC}"/>
              </a:ext>
            </a:extLst>
          </p:cNvPr>
          <p:cNvSpPr txBox="1">
            <a:spLocks/>
          </p:cNvSpPr>
          <p:nvPr/>
        </p:nvSpPr>
        <p:spPr>
          <a:xfrm>
            <a:off x="1785940" y="1698710"/>
            <a:ext cx="4673995" cy="1926681"/>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R="144145" algn="just">
              <a:spcBef>
                <a:spcPts val="2400"/>
              </a:spcBef>
              <a:spcAft>
                <a:spcPts val="1800"/>
              </a:spcAft>
            </a:pPr>
            <a:r>
              <a:rPr lang="lt-LT" sz="2000" dirty="0">
                <a:solidFill>
                  <a:srgbClr val="192850"/>
                </a:solidFill>
                <a:latin typeface="Fira Sans" panose="020B0503050000020004" pitchFamily="34" charset="0"/>
              </a:rPr>
              <a:t>nesudaryta patikėjimo teise valdomo ir naudojamo turto patikėjimo sutartis.</a:t>
            </a:r>
          </a:p>
          <a:p>
            <a:pPr marR="144145" algn="just">
              <a:spcBef>
                <a:spcPts val="2400"/>
              </a:spcBef>
              <a:spcAft>
                <a:spcPts val="1800"/>
              </a:spcAft>
            </a:pPr>
            <a:endParaRPr lang="lt-LT" sz="1600" b="1" dirty="0">
              <a:solidFill>
                <a:srgbClr val="166AAB"/>
              </a:solidFill>
              <a:latin typeface="Fira Sans" panose="020B0503050000020004" pitchFamily="34" charset="0"/>
            </a:endParaRPr>
          </a:p>
          <a:p>
            <a:pPr lvl="0" algn="l">
              <a:spcBef>
                <a:spcPct val="20000"/>
              </a:spcBef>
              <a:defRPr/>
            </a:pPr>
            <a:endParaRPr lang="en-US" sz="1600" b="1" dirty="0">
              <a:solidFill>
                <a:srgbClr val="1469AA"/>
              </a:solidFill>
              <a:latin typeface="Fira Sans" panose="020B0503050000020004" pitchFamily="34" charset="0"/>
              <a:ea typeface="Fira Sans" panose="020B0503050000020004" pitchFamily="34" charset="0"/>
            </a:endParaRPr>
          </a:p>
        </p:txBody>
      </p:sp>
      <p:graphicFrame>
        <p:nvGraphicFramePr>
          <p:cNvPr id="7" name="Chart 23">
            <a:extLst>
              <a:ext uri="{FF2B5EF4-FFF2-40B4-BE49-F238E27FC236}">
                <a16:creationId xmlns:a16="http://schemas.microsoft.com/office/drawing/2014/main" id="{D3F04DD0-226A-48F5-6E11-41115865C1C6}"/>
              </a:ext>
            </a:extLst>
          </p:cNvPr>
          <p:cNvGraphicFramePr/>
          <p:nvPr>
            <p:extLst>
              <p:ext uri="{D42A27DB-BD31-4B8C-83A1-F6EECF244321}">
                <p14:modId xmlns:p14="http://schemas.microsoft.com/office/powerpoint/2010/main" val="4293855860"/>
              </p:ext>
            </p:extLst>
          </p:nvPr>
        </p:nvGraphicFramePr>
        <p:xfrm>
          <a:off x="215464" y="3625781"/>
          <a:ext cx="1681582" cy="1414353"/>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 Placeholder 3">
            <a:extLst>
              <a:ext uri="{FF2B5EF4-FFF2-40B4-BE49-F238E27FC236}">
                <a16:creationId xmlns:a16="http://schemas.microsoft.com/office/drawing/2014/main" id="{274AB09F-419D-F010-7051-3CC7D2094A2C}"/>
              </a:ext>
            </a:extLst>
          </p:cNvPr>
          <p:cNvSpPr txBox="1">
            <a:spLocks/>
          </p:cNvSpPr>
          <p:nvPr/>
        </p:nvSpPr>
        <p:spPr>
          <a:xfrm>
            <a:off x="1824073" y="3901324"/>
            <a:ext cx="4540783" cy="123110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r>
              <a:rPr lang="lt-LT" sz="2000" dirty="0">
                <a:solidFill>
                  <a:srgbClr val="192850"/>
                </a:solidFill>
                <a:latin typeface="Fira Sans" panose="020B0503050000020004" pitchFamily="34" charset="0"/>
              </a:rPr>
              <a:t>2021–2024 m. daugėjo išimčių, kurios numatytos Investicijų ir paslaugų pirkimo taisyklėse.</a:t>
            </a:r>
          </a:p>
          <a:p>
            <a:pPr algn="just"/>
            <a:endParaRPr lang="lt-LT" sz="2000" dirty="0">
              <a:solidFill>
                <a:srgbClr val="192850"/>
              </a:solidFill>
              <a:latin typeface="Fira Sans" panose="020B0503050000020004" pitchFamily="34" charset="0"/>
            </a:endParaRPr>
          </a:p>
        </p:txBody>
      </p:sp>
    </p:spTree>
    <p:extLst>
      <p:ext uri="{BB962C8B-B14F-4D97-AF65-F5344CB8AC3E}">
        <p14:creationId xmlns:p14="http://schemas.microsoft.com/office/powerpoint/2010/main" val="2410090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6CF00-F258-FBFE-E182-C897A4F02FBF}"/>
            </a:ext>
          </a:extLst>
        </p:cNvPr>
        <p:cNvGrpSpPr/>
        <p:nvPr/>
      </p:nvGrpSpPr>
      <p:grpSpPr>
        <a:xfrm>
          <a:off x="0" y="0"/>
          <a:ext cx="0" cy="0"/>
          <a:chOff x="0" y="0"/>
          <a:chExt cx="0" cy="0"/>
        </a:xfrm>
      </p:grpSpPr>
      <p:sp>
        <p:nvSpPr>
          <p:cNvPr id="6" name="Notched Right Arrow 44">
            <a:extLst>
              <a:ext uri="{FF2B5EF4-FFF2-40B4-BE49-F238E27FC236}">
                <a16:creationId xmlns:a16="http://schemas.microsoft.com/office/drawing/2014/main" id="{3C7810BF-C57B-FDAC-C036-02795E319EB1}"/>
              </a:ext>
            </a:extLst>
          </p:cNvPr>
          <p:cNvSpPr/>
          <p:nvPr/>
        </p:nvSpPr>
        <p:spPr>
          <a:xfrm>
            <a:off x="6853970" y="4503926"/>
            <a:ext cx="4535183" cy="1165222"/>
          </a:xfrm>
          <a:prstGeom prst="rightArrow">
            <a:avLst/>
          </a:prstGeom>
          <a:solidFill>
            <a:srgbClr val="192850"/>
          </a:solidFill>
          <a:ln>
            <a:no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r>
              <a:rPr lang="lt-LT" sz="2800" b="1" dirty="0">
                <a:latin typeface="Fira Sans" panose="020B0503050000020004" pitchFamily="34" charset="0"/>
              </a:rPr>
              <a:t>ir</a:t>
            </a:r>
            <a:endParaRPr lang="lt-LT" sz="2000" b="1" dirty="0">
              <a:solidFill>
                <a:schemeClr val="bg1"/>
              </a:solidFill>
              <a:latin typeface="Fira Sans" panose="020B0503050000020004" pitchFamily="34" charset="0"/>
            </a:endParaRPr>
          </a:p>
        </p:txBody>
      </p:sp>
      <p:sp>
        <p:nvSpPr>
          <p:cNvPr id="29" name="Notched Right Arrow 44">
            <a:extLst>
              <a:ext uri="{FF2B5EF4-FFF2-40B4-BE49-F238E27FC236}">
                <a16:creationId xmlns:a16="http://schemas.microsoft.com/office/drawing/2014/main" id="{C5AAB0AE-2BB0-9F55-191D-CB1511E5487E}"/>
              </a:ext>
            </a:extLst>
          </p:cNvPr>
          <p:cNvSpPr/>
          <p:nvPr/>
        </p:nvSpPr>
        <p:spPr>
          <a:xfrm>
            <a:off x="479919" y="4506270"/>
            <a:ext cx="6962211" cy="1182985"/>
          </a:xfrm>
          <a:prstGeom prst="rightArrow">
            <a:avLst/>
          </a:prstGeom>
          <a:solidFill>
            <a:srgbClr val="1469AA"/>
          </a:solidFill>
          <a:ln>
            <a:no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a:endParaRPr lang="en-US" sz="2533" dirty="0">
              <a:latin typeface="Fira Sans" panose="020B0503050000020004" pitchFamily="34" charset="0"/>
              <a:ea typeface="Fira Sans" panose="020B0503050000020004" pitchFamily="34" charset="0"/>
            </a:endParaRPr>
          </a:p>
        </p:txBody>
      </p:sp>
      <p:sp>
        <p:nvSpPr>
          <p:cNvPr id="51" name="Notched Right Arrow 44">
            <a:extLst>
              <a:ext uri="{FF2B5EF4-FFF2-40B4-BE49-F238E27FC236}">
                <a16:creationId xmlns:a16="http://schemas.microsoft.com/office/drawing/2014/main" id="{3D7C6921-FCCF-2AB7-57AA-1A1A01F79911}"/>
              </a:ext>
            </a:extLst>
          </p:cNvPr>
          <p:cNvSpPr/>
          <p:nvPr/>
        </p:nvSpPr>
        <p:spPr>
          <a:xfrm>
            <a:off x="6886051" y="2520828"/>
            <a:ext cx="4509340" cy="1187613"/>
          </a:xfrm>
          <a:prstGeom prst="rightArrow">
            <a:avLst/>
          </a:prstGeom>
          <a:solidFill>
            <a:srgbClr val="A0BEDC"/>
          </a:solidFill>
          <a:ln>
            <a:no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a:endParaRPr lang="en-US" sz="2533" dirty="0">
              <a:latin typeface="Fira Sans" panose="020B0503050000020004" pitchFamily="34" charset="0"/>
              <a:ea typeface="Fira Sans" panose="020B0503050000020004" pitchFamily="34" charset="0"/>
            </a:endParaRPr>
          </a:p>
        </p:txBody>
      </p:sp>
      <p:sp>
        <p:nvSpPr>
          <p:cNvPr id="38" name="Notched Right Arrow 44">
            <a:extLst>
              <a:ext uri="{FF2B5EF4-FFF2-40B4-BE49-F238E27FC236}">
                <a16:creationId xmlns:a16="http://schemas.microsoft.com/office/drawing/2014/main" id="{94F7F70F-CB71-AE63-14B2-14B4B6C8C94A}"/>
              </a:ext>
            </a:extLst>
          </p:cNvPr>
          <p:cNvSpPr/>
          <p:nvPr/>
        </p:nvSpPr>
        <p:spPr>
          <a:xfrm>
            <a:off x="479919" y="2510456"/>
            <a:ext cx="7016421" cy="1200329"/>
          </a:xfrm>
          <a:prstGeom prst="rightArrow">
            <a:avLst/>
          </a:prstGeom>
          <a:solidFill>
            <a:srgbClr val="64B4CD"/>
          </a:solidFill>
          <a:ln>
            <a:noFill/>
          </a:ln>
        </p:spPr>
        <p:style>
          <a:lnRef idx="2">
            <a:schemeClr val="accent1">
              <a:shade val="50000"/>
            </a:schemeClr>
          </a:lnRef>
          <a:fillRef idx="1">
            <a:schemeClr val="accent1"/>
          </a:fillRef>
          <a:effectRef idx="0">
            <a:schemeClr val="accent1"/>
          </a:effectRef>
          <a:fontRef idx="minor">
            <a:schemeClr val="lt1"/>
          </a:fontRef>
        </p:style>
        <p:txBody>
          <a:bodyPr lIns="95097" tIns="47549" rIns="95097" bIns="47549" rtlCol="0" anchor="ctr"/>
          <a:lstStyle/>
          <a:p>
            <a:pPr algn="ctr"/>
            <a:endParaRPr lang="en-US" sz="2533" dirty="0">
              <a:latin typeface="Fira Sans" panose="020B0503050000020004" pitchFamily="34" charset="0"/>
              <a:ea typeface="Fira Sans" panose="020B0503050000020004" pitchFamily="34" charset="0"/>
            </a:endParaRPr>
          </a:p>
        </p:txBody>
      </p:sp>
      <p:sp>
        <p:nvSpPr>
          <p:cNvPr id="3" name="Slide Number Placeholder 2">
            <a:extLst>
              <a:ext uri="{FF2B5EF4-FFF2-40B4-BE49-F238E27FC236}">
                <a16:creationId xmlns:a16="http://schemas.microsoft.com/office/drawing/2014/main" id="{9775B3C8-D657-CAAE-4C40-70D3BB7FD38E}"/>
              </a:ext>
            </a:extLst>
          </p:cNvPr>
          <p:cNvSpPr>
            <a:spLocks noGrp="1"/>
          </p:cNvSpPr>
          <p:nvPr>
            <p:ph type="sldNum" sz="quarter" idx="12"/>
          </p:nvPr>
        </p:nvSpPr>
        <p:spPr/>
        <p:txBody>
          <a:bodyPr/>
          <a:lstStyle/>
          <a:p>
            <a:fld id="{433D822E-14E5-4FC8-890B-4527FF1CA33F}" type="slidenum">
              <a:rPr lang="lt-LT" smtClean="0"/>
              <a:t>9</a:t>
            </a:fld>
            <a:endParaRPr lang="lt-LT" dirty="0"/>
          </a:p>
        </p:txBody>
      </p:sp>
      <p:sp>
        <p:nvSpPr>
          <p:cNvPr id="19" name="Inhaltsplatzhalter 4">
            <a:extLst>
              <a:ext uri="{FF2B5EF4-FFF2-40B4-BE49-F238E27FC236}">
                <a16:creationId xmlns:a16="http://schemas.microsoft.com/office/drawing/2014/main" id="{57979040-4F1D-EADE-6723-F118AFA49EC6}"/>
              </a:ext>
            </a:extLst>
          </p:cNvPr>
          <p:cNvSpPr txBox="1">
            <a:spLocks/>
          </p:cNvSpPr>
          <p:nvPr/>
        </p:nvSpPr>
        <p:spPr>
          <a:xfrm>
            <a:off x="1343609" y="1372575"/>
            <a:ext cx="9999508" cy="5539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lt-LT" sz="2000" b="1" dirty="0">
                <a:solidFill>
                  <a:srgbClr val="A8C8E8"/>
                </a:solidFill>
                <a:latin typeface="Fira Sans" panose="020B0503050000020004" pitchFamily="34" charset="0"/>
                <a:ea typeface="Fira Sans" panose="020B0503050000020004" pitchFamily="34" charset="0"/>
              </a:rPr>
              <a:t>Atrankų dokumentavimas</a:t>
            </a:r>
            <a:r>
              <a:rPr lang="en-US" sz="2000" b="1" dirty="0">
                <a:solidFill>
                  <a:srgbClr val="192850"/>
                </a:solidFill>
                <a:latin typeface="Fira Sans" panose="020B0503050000020004" pitchFamily="34" charset="0"/>
                <a:ea typeface="Fira Sans" panose="020B0503050000020004" pitchFamily="34" charset="0"/>
              </a:rPr>
              <a:t/>
            </a:r>
            <a:br>
              <a:rPr lang="en-US" sz="2000" b="1" dirty="0">
                <a:solidFill>
                  <a:srgbClr val="192850"/>
                </a:solidFill>
                <a:latin typeface="Fira Sans" panose="020B0503050000020004" pitchFamily="34" charset="0"/>
                <a:ea typeface="Fira Sans" panose="020B0503050000020004" pitchFamily="34" charset="0"/>
              </a:rPr>
            </a:br>
            <a:r>
              <a:rPr lang="lt-LT" sz="2000" dirty="0">
                <a:solidFill>
                  <a:srgbClr val="192850"/>
                </a:solidFill>
                <a:latin typeface="Fira Sans" panose="020B0503050000020004" pitchFamily="34" charset="0"/>
              </a:rPr>
              <a:t>Įdiegtas darbuotojų vykdytų atrankų dokumentavimas ir atsekamumas.</a:t>
            </a:r>
            <a:endParaRPr lang="en-US" sz="2000" dirty="0">
              <a:solidFill>
                <a:srgbClr val="192850"/>
              </a:solidFill>
              <a:latin typeface="Fira Sans" panose="020B0503050000020004" pitchFamily="34" charset="0"/>
            </a:endParaRPr>
          </a:p>
        </p:txBody>
      </p:sp>
      <p:grpSp>
        <p:nvGrpSpPr>
          <p:cNvPr id="21" name="Group 16">
            <a:extLst>
              <a:ext uri="{FF2B5EF4-FFF2-40B4-BE49-F238E27FC236}">
                <a16:creationId xmlns:a16="http://schemas.microsoft.com/office/drawing/2014/main" id="{3FCE07B7-68FA-130C-2CDF-736E4857AD27}"/>
              </a:ext>
            </a:extLst>
          </p:cNvPr>
          <p:cNvGrpSpPr/>
          <p:nvPr/>
        </p:nvGrpSpPr>
        <p:grpSpPr>
          <a:xfrm>
            <a:off x="483840" y="1371962"/>
            <a:ext cx="576525" cy="576525"/>
            <a:chOff x="5979045" y="2312604"/>
            <a:chExt cx="618443" cy="618443"/>
          </a:xfrm>
        </p:grpSpPr>
        <p:sp>
          <p:nvSpPr>
            <p:cNvPr id="64" name="Oval 59">
              <a:extLst>
                <a:ext uri="{FF2B5EF4-FFF2-40B4-BE49-F238E27FC236}">
                  <a16:creationId xmlns:a16="http://schemas.microsoft.com/office/drawing/2014/main" id="{D9B68569-21F3-69C9-F427-11141AF7E402}"/>
                </a:ext>
              </a:extLst>
            </p:cNvPr>
            <p:cNvSpPr/>
            <p:nvPr/>
          </p:nvSpPr>
          <p:spPr>
            <a:xfrm>
              <a:off x="5979045" y="2312604"/>
              <a:ext cx="618443" cy="618443"/>
            </a:xfrm>
            <a:prstGeom prst="ellipse">
              <a:avLst/>
            </a:prstGeom>
            <a:solidFill>
              <a:srgbClr val="A0BEDC"/>
            </a:solidFill>
            <a:ln>
              <a:solidFill>
                <a:srgbClr val="A0BEDC"/>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lt-LT" sz="2400" dirty="0">
                <a:latin typeface="Fira Sans" panose="020B0503050000020004" pitchFamily="34" charset="0"/>
                <a:ea typeface="Fira Sans" panose="020B0503050000020004" pitchFamily="34" charset="0"/>
              </a:endParaRPr>
            </a:p>
          </p:txBody>
        </p:sp>
        <p:grpSp>
          <p:nvGrpSpPr>
            <p:cNvPr id="65" name="Group 54">
              <a:extLst>
                <a:ext uri="{FF2B5EF4-FFF2-40B4-BE49-F238E27FC236}">
                  <a16:creationId xmlns:a16="http://schemas.microsoft.com/office/drawing/2014/main" id="{2DE129BB-0633-1AFE-902E-FF0FBF9F60B2}"/>
                </a:ext>
              </a:extLst>
            </p:cNvPr>
            <p:cNvGrpSpPr/>
            <p:nvPr/>
          </p:nvGrpSpPr>
          <p:grpSpPr>
            <a:xfrm>
              <a:off x="6133536" y="2449103"/>
              <a:ext cx="301766" cy="318047"/>
              <a:chOff x="3952082" y="1330287"/>
              <a:chExt cx="280194" cy="295312"/>
            </a:xfrm>
            <a:solidFill>
              <a:schemeClr val="bg1"/>
            </a:solidFill>
          </p:grpSpPr>
          <p:sp>
            <p:nvSpPr>
              <p:cNvPr id="66" name="Freeform 108">
                <a:extLst>
                  <a:ext uri="{FF2B5EF4-FFF2-40B4-BE49-F238E27FC236}">
                    <a16:creationId xmlns:a16="http://schemas.microsoft.com/office/drawing/2014/main" id="{B82E2EB0-041F-CC69-3198-2141D4976BF2}"/>
                  </a:ext>
                </a:extLst>
              </p:cNvPr>
              <p:cNvSpPr>
                <a:spLocks/>
              </p:cNvSpPr>
              <p:nvPr/>
            </p:nvSpPr>
            <p:spPr bwMode="auto">
              <a:xfrm>
                <a:off x="3983038" y="1376361"/>
                <a:ext cx="249238" cy="249238"/>
              </a:xfrm>
              <a:custGeom>
                <a:avLst/>
                <a:gdLst/>
                <a:ahLst/>
                <a:cxnLst>
                  <a:cxn ang="0">
                    <a:pos x="54" y="0"/>
                  </a:cxn>
                  <a:cxn ang="0">
                    <a:pos x="25" y="9"/>
                  </a:cxn>
                  <a:cxn ang="0">
                    <a:pos x="25" y="10"/>
                  </a:cxn>
                  <a:cxn ang="0">
                    <a:pos x="30" y="16"/>
                  </a:cxn>
                  <a:cxn ang="0">
                    <a:pos x="32" y="16"/>
                  </a:cxn>
                  <a:cxn ang="0">
                    <a:pos x="54" y="10"/>
                  </a:cxn>
                  <a:cxn ang="0">
                    <a:pos x="99" y="54"/>
                  </a:cxn>
                  <a:cxn ang="0">
                    <a:pos x="54" y="99"/>
                  </a:cxn>
                  <a:cxn ang="0">
                    <a:pos x="10" y="54"/>
                  </a:cxn>
                  <a:cxn ang="0">
                    <a:pos x="14" y="34"/>
                  </a:cxn>
                  <a:cxn ang="0">
                    <a:pos x="15" y="32"/>
                  </a:cxn>
                  <a:cxn ang="0">
                    <a:pos x="9" y="27"/>
                  </a:cxn>
                  <a:cxn ang="0">
                    <a:pos x="7" y="27"/>
                  </a:cxn>
                  <a:cxn ang="0">
                    <a:pos x="0" y="54"/>
                  </a:cxn>
                  <a:cxn ang="0">
                    <a:pos x="54" y="109"/>
                  </a:cxn>
                  <a:cxn ang="0">
                    <a:pos x="109" y="54"/>
                  </a:cxn>
                  <a:cxn ang="0">
                    <a:pos x="54" y="0"/>
                  </a:cxn>
                </a:cxnLst>
                <a:rect l="0" t="0" r="r" b="b"/>
                <a:pathLst>
                  <a:path w="109" h="109">
                    <a:moveTo>
                      <a:pt x="54" y="0"/>
                    </a:moveTo>
                    <a:cubicBezTo>
                      <a:pt x="44" y="0"/>
                      <a:pt x="33" y="3"/>
                      <a:pt x="25" y="9"/>
                    </a:cubicBezTo>
                    <a:cubicBezTo>
                      <a:pt x="25" y="9"/>
                      <a:pt x="24" y="9"/>
                      <a:pt x="25" y="10"/>
                    </a:cubicBezTo>
                    <a:cubicBezTo>
                      <a:pt x="30" y="16"/>
                      <a:pt x="30" y="16"/>
                      <a:pt x="30" y="16"/>
                    </a:cubicBezTo>
                    <a:cubicBezTo>
                      <a:pt x="31" y="16"/>
                      <a:pt x="32" y="16"/>
                      <a:pt x="32" y="16"/>
                    </a:cubicBezTo>
                    <a:cubicBezTo>
                      <a:pt x="39" y="12"/>
                      <a:pt x="46" y="10"/>
                      <a:pt x="54" y="10"/>
                    </a:cubicBezTo>
                    <a:cubicBezTo>
                      <a:pt x="79" y="10"/>
                      <a:pt x="99" y="30"/>
                      <a:pt x="99" y="54"/>
                    </a:cubicBezTo>
                    <a:cubicBezTo>
                      <a:pt x="99" y="79"/>
                      <a:pt x="79" y="99"/>
                      <a:pt x="54" y="99"/>
                    </a:cubicBezTo>
                    <a:cubicBezTo>
                      <a:pt x="30" y="99"/>
                      <a:pt x="10" y="79"/>
                      <a:pt x="10" y="54"/>
                    </a:cubicBezTo>
                    <a:cubicBezTo>
                      <a:pt x="10" y="47"/>
                      <a:pt x="11" y="40"/>
                      <a:pt x="14" y="34"/>
                    </a:cubicBezTo>
                    <a:cubicBezTo>
                      <a:pt x="15" y="33"/>
                      <a:pt x="15" y="32"/>
                      <a:pt x="15" y="32"/>
                    </a:cubicBezTo>
                    <a:cubicBezTo>
                      <a:pt x="9" y="27"/>
                      <a:pt x="9" y="27"/>
                      <a:pt x="9" y="27"/>
                    </a:cubicBezTo>
                    <a:cubicBezTo>
                      <a:pt x="8" y="26"/>
                      <a:pt x="8" y="27"/>
                      <a:pt x="7" y="27"/>
                    </a:cubicBezTo>
                    <a:cubicBezTo>
                      <a:pt x="3" y="35"/>
                      <a:pt x="0" y="45"/>
                      <a:pt x="0" y="54"/>
                    </a:cubicBezTo>
                    <a:cubicBezTo>
                      <a:pt x="0" y="84"/>
                      <a:pt x="24" y="109"/>
                      <a:pt x="54" y="109"/>
                    </a:cubicBezTo>
                    <a:cubicBezTo>
                      <a:pt x="84" y="109"/>
                      <a:pt x="109" y="84"/>
                      <a:pt x="109" y="54"/>
                    </a:cubicBezTo>
                    <a:cubicBezTo>
                      <a:pt x="109" y="24"/>
                      <a:pt x="84" y="0"/>
                      <a:pt x="54"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sp>
            <p:nvSpPr>
              <p:cNvPr id="67" name="Freeform 109">
                <a:extLst>
                  <a:ext uri="{FF2B5EF4-FFF2-40B4-BE49-F238E27FC236}">
                    <a16:creationId xmlns:a16="http://schemas.microsoft.com/office/drawing/2014/main" id="{37B11149-A677-C0A6-617E-662B2B5C2563}"/>
                  </a:ext>
                </a:extLst>
              </p:cNvPr>
              <p:cNvSpPr>
                <a:spLocks/>
              </p:cNvSpPr>
              <p:nvPr/>
            </p:nvSpPr>
            <p:spPr bwMode="auto">
              <a:xfrm>
                <a:off x="3952082" y="1330287"/>
                <a:ext cx="153988" cy="153988"/>
              </a:xfrm>
              <a:custGeom>
                <a:avLst/>
                <a:gdLst/>
                <a:ahLst/>
                <a:cxnLst>
                  <a:cxn ang="0">
                    <a:pos x="63" y="67"/>
                  </a:cxn>
                  <a:cxn ang="0">
                    <a:pos x="58" y="65"/>
                  </a:cxn>
                  <a:cxn ang="0">
                    <a:pos x="17" y="24"/>
                  </a:cxn>
                  <a:cxn ang="0">
                    <a:pos x="13" y="22"/>
                  </a:cxn>
                  <a:cxn ang="0">
                    <a:pos x="8" y="21"/>
                  </a:cxn>
                  <a:cxn ang="0">
                    <a:pos x="1" y="13"/>
                  </a:cxn>
                  <a:cxn ang="0">
                    <a:pos x="2" y="10"/>
                  </a:cxn>
                  <a:cxn ang="0">
                    <a:pos x="5" y="9"/>
                  </a:cxn>
                  <a:cxn ang="0">
                    <a:pos x="9" y="5"/>
                  </a:cxn>
                  <a:cxn ang="0">
                    <a:pos x="10" y="2"/>
                  </a:cxn>
                  <a:cxn ang="0">
                    <a:pos x="13" y="2"/>
                  </a:cxn>
                  <a:cxn ang="0">
                    <a:pos x="20" y="9"/>
                  </a:cxn>
                  <a:cxn ang="0">
                    <a:pos x="22" y="13"/>
                  </a:cxn>
                  <a:cxn ang="0">
                    <a:pos x="23" y="17"/>
                  </a:cxn>
                  <a:cxn ang="0">
                    <a:pos x="64" y="58"/>
                  </a:cxn>
                  <a:cxn ang="0">
                    <a:pos x="67" y="64"/>
                  </a:cxn>
                  <a:cxn ang="0">
                    <a:pos x="67" y="64"/>
                  </a:cxn>
                  <a:cxn ang="0">
                    <a:pos x="64" y="67"/>
                  </a:cxn>
                  <a:cxn ang="0">
                    <a:pos x="63" y="67"/>
                  </a:cxn>
                </a:cxnLst>
                <a:rect l="0" t="0" r="r" b="b"/>
                <a:pathLst>
                  <a:path w="67" h="67">
                    <a:moveTo>
                      <a:pt x="63" y="67"/>
                    </a:moveTo>
                    <a:cubicBezTo>
                      <a:pt x="62" y="67"/>
                      <a:pt x="59" y="66"/>
                      <a:pt x="58" y="65"/>
                    </a:cubicBezTo>
                    <a:cubicBezTo>
                      <a:pt x="17" y="24"/>
                      <a:pt x="17" y="24"/>
                      <a:pt x="17" y="24"/>
                    </a:cubicBezTo>
                    <a:cubicBezTo>
                      <a:pt x="16" y="22"/>
                      <a:pt x="14" y="22"/>
                      <a:pt x="13" y="22"/>
                    </a:cubicBezTo>
                    <a:cubicBezTo>
                      <a:pt x="12" y="23"/>
                      <a:pt x="10" y="22"/>
                      <a:pt x="8" y="21"/>
                    </a:cubicBezTo>
                    <a:cubicBezTo>
                      <a:pt x="1" y="13"/>
                      <a:pt x="1" y="13"/>
                      <a:pt x="1" y="13"/>
                    </a:cubicBezTo>
                    <a:cubicBezTo>
                      <a:pt x="0" y="12"/>
                      <a:pt x="0" y="11"/>
                      <a:pt x="2" y="10"/>
                    </a:cubicBezTo>
                    <a:cubicBezTo>
                      <a:pt x="5" y="9"/>
                      <a:pt x="5" y="9"/>
                      <a:pt x="5" y="9"/>
                    </a:cubicBezTo>
                    <a:cubicBezTo>
                      <a:pt x="7" y="9"/>
                      <a:pt x="8" y="7"/>
                      <a:pt x="9" y="5"/>
                    </a:cubicBezTo>
                    <a:cubicBezTo>
                      <a:pt x="10" y="2"/>
                      <a:pt x="10" y="2"/>
                      <a:pt x="10" y="2"/>
                    </a:cubicBezTo>
                    <a:cubicBezTo>
                      <a:pt x="10" y="1"/>
                      <a:pt x="12" y="0"/>
                      <a:pt x="13" y="2"/>
                    </a:cubicBezTo>
                    <a:cubicBezTo>
                      <a:pt x="20" y="9"/>
                      <a:pt x="20" y="9"/>
                      <a:pt x="20" y="9"/>
                    </a:cubicBezTo>
                    <a:cubicBezTo>
                      <a:pt x="22" y="10"/>
                      <a:pt x="22" y="12"/>
                      <a:pt x="22" y="13"/>
                    </a:cubicBezTo>
                    <a:cubicBezTo>
                      <a:pt x="21" y="14"/>
                      <a:pt x="22" y="16"/>
                      <a:pt x="23" y="17"/>
                    </a:cubicBezTo>
                    <a:cubicBezTo>
                      <a:pt x="64" y="58"/>
                      <a:pt x="64" y="58"/>
                      <a:pt x="64" y="58"/>
                    </a:cubicBezTo>
                    <a:cubicBezTo>
                      <a:pt x="66" y="59"/>
                      <a:pt x="67" y="62"/>
                      <a:pt x="67" y="64"/>
                    </a:cubicBezTo>
                    <a:cubicBezTo>
                      <a:pt x="67" y="64"/>
                      <a:pt x="67" y="64"/>
                      <a:pt x="67" y="64"/>
                    </a:cubicBezTo>
                    <a:cubicBezTo>
                      <a:pt x="67" y="66"/>
                      <a:pt x="66" y="67"/>
                      <a:pt x="64" y="67"/>
                    </a:cubicBezTo>
                    <a:lnTo>
                      <a:pt x="63" y="67"/>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sp>
            <p:nvSpPr>
              <p:cNvPr id="68" name="Freeform 110">
                <a:extLst>
                  <a:ext uri="{FF2B5EF4-FFF2-40B4-BE49-F238E27FC236}">
                    <a16:creationId xmlns:a16="http://schemas.microsoft.com/office/drawing/2014/main" id="{14EB7D2F-8E91-5CA9-8636-2B1D053CBA4A}"/>
                  </a:ext>
                </a:extLst>
              </p:cNvPr>
              <p:cNvSpPr>
                <a:spLocks/>
              </p:cNvSpPr>
              <p:nvPr/>
            </p:nvSpPr>
            <p:spPr bwMode="auto">
              <a:xfrm>
                <a:off x="4071938" y="1465261"/>
                <a:ext cx="71438" cy="71438"/>
              </a:xfrm>
              <a:custGeom>
                <a:avLst/>
                <a:gdLst/>
                <a:ahLst/>
                <a:cxnLst>
                  <a:cxn ang="0">
                    <a:pos x="16" y="1"/>
                  </a:cxn>
                  <a:cxn ang="0">
                    <a:pos x="20" y="6"/>
                  </a:cxn>
                  <a:cxn ang="0">
                    <a:pos x="24" y="15"/>
                  </a:cxn>
                  <a:cxn ang="0">
                    <a:pos x="24" y="16"/>
                  </a:cxn>
                  <a:cxn ang="0">
                    <a:pos x="22" y="23"/>
                  </a:cxn>
                  <a:cxn ang="0">
                    <a:pos x="15" y="26"/>
                  </a:cxn>
                  <a:cxn ang="0">
                    <a:pos x="14" y="26"/>
                  </a:cxn>
                  <a:cxn ang="0">
                    <a:pos x="14" y="26"/>
                  </a:cxn>
                  <a:cxn ang="0">
                    <a:pos x="4" y="21"/>
                  </a:cxn>
                  <a:cxn ang="0">
                    <a:pos x="2" y="19"/>
                  </a:cxn>
                  <a:cxn ang="0">
                    <a:pos x="1" y="20"/>
                  </a:cxn>
                  <a:cxn ang="0">
                    <a:pos x="15" y="31"/>
                  </a:cxn>
                  <a:cxn ang="0">
                    <a:pos x="31" y="15"/>
                  </a:cxn>
                  <a:cxn ang="0">
                    <a:pos x="17" y="0"/>
                  </a:cxn>
                  <a:cxn ang="0">
                    <a:pos x="16" y="1"/>
                  </a:cxn>
                </a:cxnLst>
                <a:rect l="0" t="0" r="r" b="b"/>
                <a:pathLst>
                  <a:path w="31" h="31">
                    <a:moveTo>
                      <a:pt x="16" y="1"/>
                    </a:moveTo>
                    <a:cubicBezTo>
                      <a:pt x="20" y="6"/>
                      <a:pt x="20" y="6"/>
                      <a:pt x="20" y="6"/>
                    </a:cubicBezTo>
                    <a:cubicBezTo>
                      <a:pt x="22" y="8"/>
                      <a:pt x="24" y="12"/>
                      <a:pt x="24" y="15"/>
                    </a:cubicBezTo>
                    <a:cubicBezTo>
                      <a:pt x="24" y="16"/>
                      <a:pt x="24" y="16"/>
                      <a:pt x="24" y="16"/>
                    </a:cubicBezTo>
                    <a:cubicBezTo>
                      <a:pt x="25" y="19"/>
                      <a:pt x="24" y="21"/>
                      <a:pt x="22" y="23"/>
                    </a:cubicBezTo>
                    <a:cubicBezTo>
                      <a:pt x="20" y="25"/>
                      <a:pt x="18" y="26"/>
                      <a:pt x="15" y="26"/>
                    </a:cubicBezTo>
                    <a:cubicBezTo>
                      <a:pt x="15" y="26"/>
                      <a:pt x="14" y="26"/>
                      <a:pt x="14" y="26"/>
                    </a:cubicBezTo>
                    <a:cubicBezTo>
                      <a:pt x="14" y="26"/>
                      <a:pt x="14" y="26"/>
                      <a:pt x="14" y="26"/>
                    </a:cubicBezTo>
                    <a:cubicBezTo>
                      <a:pt x="10" y="26"/>
                      <a:pt x="6" y="24"/>
                      <a:pt x="4" y="21"/>
                    </a:cubicBezTo>
                    <a:cubicBezTo>
                      <a:pt x="2" y="19"/>
                      <a:pt x="2" y="19"/>
                      <a:pt x="2" y="19"/>
                    </a:cubicBezTo>
                    <a:cubicBezTo>
                      <a:pt x="0" y="17"/>
                      <a:pt x="0" y="19"/>
                      <a:pt x="1" y="20"/>
                    </a:cubicBezTo>
                    <a:cubicBezTo>
                      <a:pt x="2" y="26"/>
                      <a:pt x="8" y="31"/>
                      <a:pt x="15" y="31"/>
                    </a:cubicBezTo>
                    <a:cubicBezTo>
                      <a:pt x="24" y="31"/>
                      <a:pt x="31" y="24"/>
                      <a:pt x="31" y="15"/>
                    </a:cubicBezTo>
                    <a:cubicBezTo>
                      <a:pt x="31" y="8"/>
                      <a:pt x="25" y="1"/>
                      <a:pt x="17" y="0"/>
                    </a:cubicBezTo>
                    <a:cubicBezTo>
                      <a:pt x="17" y="0"/>
                      <a:pt x="14" y="0"/>
                      <a:pt x="16" y="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sp>
            <p:nvSpPr>
              <p:cNvPr id="69" name="Freeform 111">
                <a:extLst>
                  <a:ext uri="{FF2B5EF4-FFF2-40B4-BE49-F238E27FC236}">
                    <a16:creationId xmlns:a16="http://schemas.microsoft.com/office/drawing/2014/main" id="{31DC00EB-057B-5048-06FB-70F8C87230A7}"/>
                  </a:ext>
                </a:extLst>
              </p:cNvPr>
              <p:cNvSpPr>
                <a:spLocks/>
              </p:cNvSpPr>
              <p:nvPr/>
            </p:nvSpPr>
            <p:spPr bwMode="auto">
              <a:xfrm>
                <a:off x="4025901" y="1419224"/>
                <a:ext cx="160338" cy="161925"/>
              </a:xfrm>
              <a:custGeom>
                <a:avLst/>
                <a:gdLst/>
                <a:ahLst/>
                <a:cxnLst>
                  <a:cxn ang="0">
                    <a:pos x="35" y="0"/>
                  </a:cxn>
                  <a:cxn ang="0">
                    <a:pos x="20" y="4"/>
                  </a:cxn>
                  <a:cxn ang="0">
                    <a:pos x="20" y="6"/>
                  </a:cxn>
                  <a:cxn ang="0">
                    <a:pos x="25" y="11"/>
                  </a:cxn>
                  <a:cxn ang="0">
                    <a:pos x="28" y="11"/>
                  </a:cxn>
                  <a:cxn ang="0">
                    <a:pos x="35" y="10"/>
                  </a:cxn>
                  <a:cxn ang="0">
                    <a:pos x="61" y="35"/>
                  </a:cxn>
                  <a:cxn ang="0">
                    <a:pos x="35" y="61"/>
                  </a:cxn>
                  <a:cxn ang="0">
                    <a:pos x="10" y="35"/>
                  </a:cxn>
                  <a:cxn ang="0">
                    <a:pos x="11" y="30"/>
                  </a:cxn>
                  <a:cxn ang="0">
                    <a:pos x="10" y="28"/>
                  </a:cxn>
                  <a:cxn ang="0">
                    <a:pos x="5" y="22"/>
                  </a:cxn>
                  <a:cxn ang="0">
                    <a:pos x="3" y="22"/>
                  </a:cxn>
                  <a:cxn ang="0">
                    <a:pos x="0" y="35"/>
                  </a:cxn>
                  <a:cxn ang="0">
                    <a:pos x="35" y="70"/>
                  </a:cxn>
                  <a:cxn ang="0">
                    <a:pos x="70" y="35"/>
                  </a:cxn>
                  <a:cxn ang="0">
                    <a:pos x="35" y="0"/>
                  </a:cxn>
                </a:cxnLst>
                <a:rect l="0" t="0" r="r" b="b"/>
                <a:pathLst>
                  <a:path w="70" h="70">
                    <a:moveTo>
                      <a:pt x="35" y="0"/>
                    </a:moveTo>
                    <a:cubicBezTo>
                      <a:pt x="30" y="0"/>
                      <a:pt x="25" y="2"/>
                      <a:pt x="20" y="4"/>
                    </a:cubicBezTo>
                    <a:cubicBezTo>
                      <a:pt x="20" y="4"/>
                      <a:pt x="19" y="4"/>
                      <a:pt x="20" y="6"/>
                    </a:cubicBezTo>
                    <a:cubicBezTo>
                      <a:pt x="25" y="11"/>
                      <a:pt x="25" y="11"/>
                      <a:pt x="25" y="11"/>
                    </a:cubicBezTo>
                    <a:cubicBezTo>
                      <a:pt x="26" y="12"/>
                      <a:pt x="27" y="12"/>
                      <a:pt x="28" y="11"/>
                    </a:cubicBezTo>
                    <a:cubicBezTo>
                      <a:pt x="30" y="11"/>
                      <a:pt x="33" y="10"/>
                      <a:pt x="35" y="10"/>
                    </a:cubicBezTo>
                    <a:cubicBezTo>
                      <a:pt x="49" y="10"/>
                      <a:pt x="61" y="22"/>
                      <a:pt x="61" y="35"/>
                    </a:cubicBezTo>
                    <a:cubicBezTo>
                      <a:pt x="61" y="49"/>
                      <a:pt x="49" y="61"/>
                      <a:pt x="35" y="61"/>
                    </a:cubicBezTo>
                    <a:cubicBezTo>
                      <a:pt x="21" y="61"/>
                      <a:pt x="10" y="49"/>
                      <a:pt x="10" y="35"/>
                    </a:cubicBezTo>
                    <a:cubicBezTo>
                      <a:pt x="10" y="33"/>
                      <a:pt x="10" y="32"/>
                      <a:pt x="11" y="30"/>
                    </a:cubicBezTo>
                    <a:cubicBezTo>
                      <a:pt x="11" y="29"/>
                      <a:pt x="11" y="29"/>
                      <a:pt x="10" y="28"/>
                    </a:cubicBezTo>
                    <a:cubicBezTo>
                      <a:pt x="5" y="22"/>
                      <a:pt x="5" y="22"/>
                      <a:pt x="5" y="22"/>
                    </a:cubicBezTo>
                    <a:cubicBezTo>
                      <a:pt x="4" y="21"/>
                      <a:pt x="3" y="22"/>
                      <a:pt x="3" y="22"/>
                    </a:cubicBezTo>
                    <a:cubicBezTo>
                      <a:pt x="1" y="26"/>
                      <a:pt x="0" y="31"/>
                      <a:pt x="0" y="35"/>
                    </a:cubicBezTo>
                    <a:cubicBezTo>
                      <a:pt x="0" y="55"/>
                      <a:pt x="16" y="70"/>
                      <a:pt x="35" y="70"/>
                    </a:cubicBezTo>
                    <a:cubicBezTo>
                      <a:pt x="55" y="70"/>
                      <a:pt x="70" y="55"/>
                      <a:pt x="70" y="35"/>
                    </a:cubicBezTo>
                    <a:cubicBezTo>
                      <a:pt x="70" y="16"/>
                      <a:pt x="55" y="0"/>
                      <a:pt x="35"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Fira Sans" panose="020B0503050000020004" pitchFamily="34" charset="0"/>
                  <a:ea typeface="Fira Sans" panose="020B0503050000020004" pitchFamily="34" charset="0"/>
                </a:endParaRPr>
              </a:p>
            </p:txBody>
          </p:sp>
        </p:grpSp>
      </p:grpSp>
      <p:sp>
        <p:nvSpPr>
          <p:cNvPr id="4" name="Teksto vietos rezervavimo ženklas 3">
            <a:extLst>
              <a:ext uri="{FF2B5EF4-FFF2-40B4-BE49-F238E27FC236}">
                <a16:creationId xmlns:a16="http://schemas.microsoft.com/office/drawing/2014/main" id="{8D6F6B66-1E05-8A89-9F05-92983725EB19}"/>
              </a:ext>
            </a:extLst>
          </p:cNvPr>
          <p:cNvSpPr>
            <a:spLocks noGrp="1"/>
          </p:cNvSpPr>
          <p:nvPr>
            <p:ph type="body" idx="13"/>
          </p:nvPr>
        </p:nvSpPr>
        <p:spPr>
          <a:xfrm>
            <a:off x="381000" y="689981"/>
            <a:ext cx="10515600" cy="525788"/>
          </a:xfrm>
        </p:spPr>
        <p:txBody>
          <a:bodyPr/>
          <a:lstStyle/>
          <a:p>
            <a:r>
              <a:rPr lang="lt-LT" sz="3200" dirty="0"/>
              <a:t>Pokyčiai audito metu</a:t>
            </a:r>
          </a:p>
        </p:txBody>
      </p:sp>
      <p:sp>
        <p:nvSpPr>
          <p:cNvPr id="31" name="Pavadinimas 1">
            <a:extLst>
              <a:ext uri="{FF2B5EF4-FFF2-40B4-BE49-F238E27FC236}">
                <a16:creationId xmlns:a16="http://schemas.microsoft.com/office/drawing/2014/main" id="{A0450F35-2784-8E28-DB84-31A4C82EECC4}"/>
              </a:ext>
            </a:extLst>
          </p:cNvPr>
          <p:cNvSpPr>
            <a:spLocks noGrp="1"/>
          </p:cNvSpPr>
          <p:nvPr>
            <p:ph type="title"/>
          </p:nvPr>
        </p:nvSpPr>
        <p:spPr>
          <a:xfrm>
            <a:off x="381000" y="126844"/>
            <a:ext cx="10515600" cy="451945"/>
          </a:xfrm>
        </p:spPr>
        <p:txBody>
          <a:bodyPr/>
          <a:lstStyle/>
          <a:p>
            <a:r>
              <a:rPr lang="lt-LT" dirty="0"/>
              <a:t>Lapkritis 2025 | Lietuvos nacionalinio radijo ir televizijos veikla</a:t>
            </a:r>
          </a:p>
        </p:txBody>
      </p:sp>
      <p:grpSp>
        <p:nvGrpSpPr>
          <p:cNvPr id="39" name="Group 23">
            <a:extLst>
              <a:ext uri="{FF2B5EF4-FFF2-40B4-BE49-F238E27FC236}">
                <a16:creationId xmlns:a16="http://schemas.microsoft.com/office/drawing/2014/main" id="{A6FA7343-11D0-75D8-2745-A8C6C20A8368}"/>
              </a:ext>
            </a:extLst>
          </p:cNvPr>
          <p:cNvGrpSpPr/>
          <p:nvPr/>
        </p:nvGrpSpPr>
        <p:grpSpPr>
          <a:xfrm>
            <a:off x="7304025" y="553912"/>
            <a:ext cx="292990" cy="272138"/>
            <a:chOff x="6373813" y="2717801"/>
            <a:chExt cx="360363" cy="338138"/>
          </a:xfrm>
          <a:solidFill>
            <a:schemeClr val="bg1"/>
          </a:solidFill>
        </p:grpSpPr>
        <p:sp>
          <p:nvSpPr>
            <p:cNvPr id="40" name="Freeform 24">
              <a:extLst>
                <a:ext uri="{FF2B5EF4-FFF2-40B4-BE49-F238E27FC236}">
                  <a16:creationId xmlns:a16="http://schemas.microsoft.com/office/drawing/2014/main" id="{A6F71CC9-3090-AA2D-EA1E-8D16D6F6799A}"/>
                </a:ext>
              </a:extLst>
            </p:cNvPr>
            <p:cNvSpPr>
              <a:spLocks noEditPoints="1"/>
            </p:cNvSpPr>
            <p:nvPr/>
          </p:nvSpPr>
          <p:spPr bwMode="auto">
            <a:xfrm>
              <a:off x="6373813" y="2717801"/>
              <a:ext cx="360363" cy="338138"/>
            </a:xfrm>
            <a:custGeom>
              <a:avLst/>
              <a:gdLst/>
              <a:ahLst/>
              <a:cxnLst>
                <a:cxn ang="0">
                  <a:pos x="121" y="25"/>
                </a:cxn>
                <a:cxn ang="0">
                  <a:pos x="98" y="2"/>
                </a:cxn>
                <a:cxn ang="0">
                  <a:pos x="92" y="0"/>
                </a:cxn>
                <a:cxn ang="0">
                  <a:pos x="12" y="0"/>
                </a:cxn>
                <a:cxn ang="0">
                  <a:pos x="0" y="11"/>
                </a:cxn>
                <a:cxn ang="0">
                  <a:pos x="0" y="104"/>
                </a:cxn>
                <a:cxn ang="0">
                  <a:pos x="12" y="115"/>
                </a:cxn>
                <a:cxn ang="0">
                  <a:pos x="111" y="115"/>
                </a:cxn>
                <a:cxn ang="0">
                  <a:pos x="123" y="104"/>
                </a:cxn>
                <a:cxn ang="0">
                  <a:pos x="123" y="31"/>
                </a:cxn>
                <a:cxn ang="0">
                  <a:pos x="121" y="25"/>
                </a:cxn>
                <a:cxn ang="0">
                  <a:pos x="115" y="104"/>
                </a:cxn>
                <a:cxn ang="0">
                  <a:pos x="111" y="107"/>
                </a:cxn>
                <a:cxn ang="0">
                  <a:pos x="12" y="107"/>
                </a:cxn>
                <a:cxn ang="0">
                  <a:pos x="8" y="104"/>
                </a:cxn>
                <a:cxn ang="0">
                  <a:pos x="8" y="11"/>
                </a:cxn>
                <a:cxn ang="0">
                  <a:pos x="12" y="8"/>
                </a:cxn>
                <a:cxn ang="0">
                  <a:pos x="88" y="8"/>
                </a:cxn>
                <a:cxn ang="0">
                  <a:pos x="88" y="23"/>
                </a:cxn>
                <a:cxn ang="0">
                  <a:pos x="100" y="35"/>
                </a:cxn>
                <a:cxn ang="0">
                  <a:pos x="115" y="35"/>
                </a:cxn>
                <a:cxn ang="0">
                  <a:pos x="115" y="104"/>
                </a:cxn>
                <a:cxn ang="0">
                  <a:pos x="104" y="31"/>
                </a:cxn>
                <a:cxn ang="0">
                  <a:pos x="100" y="31"/>
                </a:cxn>
                <a:cxn ang="0">
                  <a:pos x="92" y="23"/>
                </a:cxn>
                <a:cxn ang="0">
                  <a:pos x="92" y="8"/>
                </a:cxn>
                <a:cxn ang="0">
                  <a:pos x="115" y="31"/>
                </a:cxn>
                <a:cxn ang="0">
                  <a:pos x="104" y="31"/>
                </a:cxn>
                <a:cxn ang="0">
                  <a:pos x="104" y="31"/>
                </a:cxn>
                <a:cxn ang="0">
                  <a:pos x="104" y="31"/>
                </a:cxn>
              </a:cxnLst>
              <a:rect l="0" t="0" r="r" b="b"/>
              <a:pathLst>
                <a:path w="123" h="115">
                  <a:moveTo>
                    <a:pt x="121" y="25"/>
                  </a:moveTo>
                  <a:cubicBezTo>
                    <a:pt x="98" y="2"/>
                    <a:pt x="98" y="2"/>
                    <a:pt x="98" y="2"/>
                  </a:cubicBezTo>
                  <a:cubicBezTo>
                    <a:pt x="96" y="1"/>
                    <a:pt x="94" y="0"/>
                    <a:pt x="92" y="0"/>
                  </a:cubicBezTo>
                  <a:cubicBezTo>
                    <a:pt x="12" y="0"/>
                    <a:pt x="12" y="0"/>
                    <a:pt x="12" y="0"/>
                  </a:cubicBezTo>
                  <a:cubicBezTo>
                    <a:pt x="5" y="0"/>
                    <a:pt x="0" y="5"/>
                    <a:pt x="0" y="11"/>
                  </a:cubicBezTo>
                  <a:cubicBezTo>
                    <a:pt x="0" y="104"/>
                    <a:pt x="0" y="104"/>
                    <a:pt x="0" y="104"/>
                  </a:cubicBezTo>
                  <a:cubicBezTo>
                    <a:pt x="0" y="110"/>
                    <a:pt x="5" y="115"/>
                    <a:pt x="12" y="115"/>
                  </a:cubicBezTo>
                  <a:cubicBezTo>
                    <a:pt x="111" y="115"/>
                    <a:pt x="111" y="115"/>
                    <a:pt x="111" y="115"/>
                  </a:cubicBezTo>
                  <a:cubicBezTo>
                    <a:pt x="118" y="115"/>
                    <a:pt x="123" y="110"/>
                    <a:pt x="123" y="104"/>
                  </a:cubicBezTo>
                  <a:cubicBezTo>
                    <a:pt x="123" y="31"/>
                    <a:pt x="123" y="31"/>
                    <a:pt x="123" y="31"/>
                  </a:cubicBezTo>
                  <a:cubicBezTo>
                    <a:pt x="123" y="29"/>
                    <a:pt x="122" y="27"/>
                    <a:pt x="121" y="25"/>
                  </a:cubicBezTo>
                  <a:close/>
                  <a:moveTo>
                    <a:pt x="115" y="104"/>
                  </a:moveTo>
                  <a:cubicBezTo>
                    <a:pt x="115" y="106"/>
                    <a:pt x="113" y="107"/>
                    <a:pt x="111" y="107"/>
                  </a:cubicBezTo>
                  <a:cubicBezTo>
                    <a:pt x="12" y="107"/>
                    <a:pt x="12" y="107"/>
                    <a:pt x="12" y="107"/>
                  </a:cubicBezTo>
                  <a:cubicBezTo>
                    <a:pt x="9" y="107"/>
                    <a:pt x="8" y="106"/>
                    <a:pt x="8" y="104"/>
                  </a:cubicBezTo>
                  <a:cubicBezTo>
                    <a:pt x="8" y="11"/>
                    <a:pt x="8" y="11"/>
                    <a:pt x="8" y="11"/>
                  </a:cubicBezTo>
                  <a:cubicBezTo>
                    <a:pt x="8" y="9"/>
                    <a:pt x="9" y="8"/>
                    <a:pt x="12" y="8"/>
                  </a:cubicBezTo>
                  <a:cubicBezTo>
                    <a:pt x="88" y="8"/>
                    <a:pt x="88" y="8"/>
                    <a:pt x="88" y="8"/>
                  </a:cubicBezTo>
                  <a:cubicBezTo>
                    <a:pt x="88" y="23"/>
                    <a:pt x="88" y="23"/>
                    <a:pt x="88" y="23"/>
                  </a:cubicBezTo>
                  <a:cubicBezTo>
                    <a:pt x="88" y="29"/>
                    <a:pt x="93" y="35"/>
                    <a:pt x="100" y="35"/>
                  </a:cubicBezTo>
                  <a:cubicBezTo>
                    <a:pt x="115" y="35"/>
                    <a:pt x="115" y="35"/>
                    <a:pt x="115" y="35"/>
                  </a:cubicBezTo>
                  <a:lnTo>
                    <a:pt x="115" y="104"/>
                  </a:lnTo>
                  <a:close/>
                  <a:moveTo>
                    <a:pt x="104" y="31"/>
                  </a:moveTo>
                  <a:cubicBezTo>
                    <a:pt x="100" y="31"/>
                    <a:pt x="100" y="31"/>
                    <a:pt x="100" y="31"/>
                  </a:cubicBezTo>
                  <a:cubicBezTo>
                    <a:pt x="96" y="31"/>
                    <a:pt x="92" y="27"/>
                    <a:pt x="92" y="23"/>
                  </a:cubicBezTo>
                  <a:cubicBezTo>
                    <a:pt x="92" y="8"/>
                    <a:pt x="92" y="8"/>
                    <a:pt x="92" y="8"/>
                  </a:cubicBezTo>
                  <a:cubicBezTo>
                    <a:pt x="115" y="31"/>
                    <a:pt x="115" y="31"/>
                    <a:pt x="115" y="31"/>
                  </a:cubicBezTo>
                  <a:lnTo>
                    <a:pt x="104" y="31"/>
                  </a:lnTo>
                  <a:close/>
                  <a:moveTo>
                    <a:pt x="104" y="31"/>
                  </a:moveTo>
                  <a:cubicBezTo>
                    <a:pt x="104" y="31"/>
                    <a:pt x="104" y="31"/>
                    <a:pt x="104" y="31"/>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1" name="Freeform 25">
              <a:extLst>
                <a:ext uri="{FF2B5EF4-FFF2-40B4-BE49-F238E27FC236}">
                  <a16:creationId xmlns:a16="http://schemas.microsoft.com/office/drawing/2014/main" id="{D6229A2A-441A-F2D3-411E-9353462D3467}"/>
                </a:ext>
              </a:extLst>
            </p:cNvPr>
            <p:cNvSpPr>
              <a:spLocks noEditPoints="1"/>
            </p:cNvSpPr>
            <p:nvPr/>
          </p:nvSpPr>
          <p:spPr bwMode="auto">
            <a:xfrm>
              <a:off x="6543675" y="2786063"/>
              <a:ext cx="66675" cy="11113"/>
            </a:xfrm>
            <a:custGeom>
              <a:avLst/>
              <a:gdLst/>
              <a:ahLst/>
              <a:cxnLst>
                <a:cxn ang="0">
                  <a:pos x="1" y="4"/>
                </a:cxn>
                <a:cxn ang="0">
                  <a:pos x="21" y="4"/>
                </a:cxn>
                <a:cxn ang="0">
                  <a:pos x="23" y="2"/>
                </a:cxn>
                <a:cxn ang="0">
                  <a:pos x="21" y="0"/>
                </a:cxn>
                <a:cxn ang="0">
                  <a:pos x="1" y="0"/>
                </a:cxn>
                <a:cxn ang="0">
                  <a:pos x="0" y="2"/>
                </a:cxn>
                <a:cxn ang="0">
                  <a:pos x="1" y="4"/>
                </a:cxn>
                <a:cxn ang="0">
                  <a:pos x="1" y="4"/>
                </a:cxn>
                <a:cxn ang="0">
                  <a:pos x="1" y="4"/>
                </a:cxn>
              </a:cxnLst>
              <a:rect l="0" t="0" r="r" b="b"/>
              <a:pathLst>
                <a:path w="23" h="4">
                  <a:moveTo>
                    <a:pt x="1" y="4"/>
                  </a:moveTo>
                  <a:cubicBezTo>
                    <a:pt x="21" y="4"/>
                    <a:pt x="21" y="4"/>
                    <a:pt x="21" y="4"/>
                  </a:cubicBezTo>
                  <a:cubicBezTo>
                    <a:pt x="22" y="4"/>
                    <a:pt x="23" y="3"/>
                    <a:pt x="23" y="2"/>
                  </a:cubicBezTo>
                  <a:cubicBezTo>
                    <a:pt x="23" y="1"/>
                    <a:pt x="22" y="0"/>
                    <a:pt x="21" y="0"/>
                  </a:cubicBezTo>
                  <a:cubicBezTo>
                    <a:pt x="1" y="0"/>
                    <a:pt x="1" y="0"/>
                    <a:pt x="1" y="0"/>
                  </a:cubicBezTo>
                  <a:cubicBezTo>
                    <a:pt x="0" y="0"/>
                    <a:pt x="0" y="1"/>
                    <a:pt x="0" y="2"/>
                  </a:cubicBezTo>
                  <a:cubicBezTo>
                    <a:pt x="0" y="3"/>
                    <a:pt x="0" y="4"/>
                    <a:pt x="1" y="4"/>
                  </a:cubicBezTo>
                  <a:close/>
                  <a:moveTo>
                    <a:pt x="1" y="4"/>
                  </a:moveTo>
                  <a:cubicBezTo>
                    <a:pt x="1" y="4"/>
                    <a:pt x="1" y="4"/>
                    <a:pt x="1" y="4"/>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2" name="Freeform 26">
              <a:extLst>
                <a:ext uri="{FF2B5EF4-FFF2-40B4-BE49-F238E27FC236}">
                  <a16:creationId xmlns:a16="http://schemas.microsoft.com/office/drawing/2014/main" id="{8E768683-77E0-E3E4-1EC8-30A50EC15041}"/>
                </a:ext>
              </a:extLst>
            </p:cNvPr>
            <p:cNvSpPr>
              <a:spLocks noEditPoints="1"/>
            </p:cNvSpPr>
            <p:nvPr/>
          </p:nvSpPr>
          <p:spPr bwMode="auto">
            <a:xfrm>
              <a:off x="6543675" y="2820988"/>
              <a:ext cx="66675" cy="9525"/>
            </a:xfrm>
            <a:custGeom>
              <a:avLst/>
              <a:gdLst/>
              <a:ahLst/>
              <a:cxnLst>
                <a:cxn ang="0">
                  <a:pos x="1" y="3"/>
                </a:cxn>
                <a:cxn ang="0">
                  <a:pos x="21" y="3"/>
                </a:cxn>
                <a:cxn ang="0">
                  <a:pos x="23" y="1"/>
                </a:cxn>
                <a:cxn ang="0">
                  <a:pos x="21" y="0"/>
                </a:cxn>
                <a:cxn ang="0">
                  <a:pos x="1" y="0"/>
                </a:cxn>
                <a:cxn ang="0">
                  <a:pos x="0" y="1"/>
                </a:cxn>
                <a:cxn ang="0">
                  <a:pos x="1" y="3"/>
                </a:cxn>
                <a:cxn ang="0">
                  <a:pos x="1" y="3"/>
                </a:cxn>
                <a:cxn ang="0">
                  <a:pos x="1" y="3"/>
                </a:cxn>
              </a:cxnLst>
              <a:rect l="0" t="0" r="r" b="b"/>
              <a:pathLst>
                <a:path w="23" h="3">
                  <a:moveTo>
                    <a:pt x="1" y="3"/>
                  </a:moveTo>
                  <a:cubicBezTo>
                    <a:pt x="21" y="3"/>
                    <a:pt x="21" y="3"/>
                    <a:pt x="21" y="3"/>
                  </a:cubicBezTo>
                  <a:cubicBezTo>
                    <a:pt x="22" y="3"/>
                    <a:pt x="23" y="2"/>
                    <a:pt x="23" y="1"/>
                  </a:cubicBezTo>
                  <a:cubicBezTo>
                    <a:pt x="23" y="0"/>
                    <a:pt x="22" y="0"/>
                    <a:pt x="21" y="0"/>
                  </a:cubicBezTo>
                  <a:cubicBezTo>
                    <a:pt x="1" y="0"/>
                    <a:pt x="1" y="0"/>
                    <a:pt x="1" y="0"/>
                  </a:cubicBezTo>
                  <a:cubicBezTo>
                    <a:pt x="0" y="0"/>
                    <a:pt x="0" y="0"/>
                    <a:pt x="0" y="1"/>
                  </a:cubicBezTo>
                  <a:cubicBezTo>
                    <a:pt x="0" y="2"/>
                    <a:pt x="0" y="3"/>
                    <a:pt x="1" y="3"/>
                  </a:cubicBezTo>
                  <a:close/>
                  <a:moveTo>
                    <a:pt x="1" y="3"/>
                  </a:moveTo>
                  <a:cubicBezTo>
                    <a:pt x="1" y="3"/>
                    <a:pt x="1" y="3"/>
                    <a:pt x="1" y="3"/>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3" name="Freeform 27">
              <a:extLst>
                <a:ext uri="{FF2B5EF4-FFF2-40B4-BE49-F238E27FC236}">
                  <a16:creationId xmlns:a16="http://schemas.microsoft.com/office/drawing/2014/main" id="{77E64FF8-21C2-BCFC-7983-79EAED51429E}"/>
                </a:ext>
              </a:extLst>
            </p:cNvPr>
            <p:cNvSpPr>
              <a:spLocks noEditPoints="1"/>
            </p:cNvSpPr>
            <p:nvPr/>
          </p:nvSpPr>
          <p:spPr bwMode="auto">
            <a:xfrm>
              <a:off x="6543675" y="2852738"/>
              <a:ext cx="142875" cy="12700"/>
            </a:xfrm>
            <a:custGeom>
              <a:avLst/>
              <a:gdLst/>
              <a:ahLst/>
              <a:cxnLst>
                <a:cxn ang="0">
                  <a:pos x="0" y="2"/>
                </a:cxn>
                <a:cxn ang="0">
                  <a:pos x="1" y="4"/>
                </a:cxn>
                <a:cxn ang="0">
                  <a:pos x="48" y="4"/>
                </a:cxn>
                <a:cxn ang="0">
                  <a:pos x="49" y="2"/>
                </a:cxn>
                <a:cxn ang="0">
                  <a:pos x="48" y="0"/>
                </a:cxn>
                <a:cxn ang="0">
                  <a:pos x="1" y="0"/>
                </a:cxn>
                <a:cxn ang="0">
                  <a:pos x="0" y="2"/>
                </a:cxn>
                <a:cxn ang="0">
                  <a:pos x="0" y="2"/>
                </a:cxn>
                <a:cxn ang="0">
                  <a:pos x="0" y="2"/>
                </a:cxn>
              </a:cxnLst>
              <a:rect l="0" t="0" r="r" b="b"/>
              <a:pathLst>
                <a:path w="49" h="4">
                  <a:moveTo>
                    <a:pt x="0" y="2"/>
                  </a:moveTo>
                  <a:cubicBezTo>
                    <a:pt x="0" y="3"/>
                    <a:pt x="0" y="4"/>
                    <a:pt x="1" y="4"/>
                  </a:cubicBezTo>
                  <a:cubicBezTo>
                    <a:pt x="48" y="4"/>
                    <a:pt x="48" y="4"/>
                    <a:pt x="48" y="4"/>
                  </a:cubicBezTo>
                  <a:cubicBezTo>
                    <a:pt x="49" y="4"/>
                    <a:pt x="49" y="3"/>
                    <a:pt x="49" y="2"/>
                  </a:cubicBezTo>
                  <a:cubicBezTo>
                    <a:pt x="49" y="1"/>
                    <a:pt x="49" y="0"/>
                    <a:pt x="48" y="0"/>
                  </a:cubicBezTo>
                  <a:cubicBezTo>
                    <a:pt x="1" y="0"/>
                    <a:pt x="1" y="0"/>
                    <a:pt x="1" y="0"/>
                  </a:cubicBezTo>
                  <a:cubicBezTo>
                    <a:pt x="0" y="0"/>
                    <a:pt x="0" y="1"/>
                    <a:pt x="0" y="2"/>
                  </a:cubicBezTo>
                  <a:close/>
                  <a:moveTo>
                    <a:pt x="0" y="2"/>
                  </a:moveTo>
                  <a:cubicBezTo>
                    <a:pt x="0" y="2"/>
                    <a:pt x="0" y="2"/>
                    <a:pt x="0" y="2"/>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4" name="Freeform 28">
              <a:extLst>
                <a:ext uri="{FF2B5EF4-FFF2-40B4-BE49-F238E27FC236}">
                  <a16:creationId xmlns:a16="http://schemas.microsoft.com/office/drawing/2014/main" id="{138FD812-2EB1-BB3A-C389-32BF6956E89F}"/>
                </a:ext>
              </a:extLst>
            </p:cNvPr>
            <p:cNvSpPr>
              <a:spLocks noEditPoints="1"/>
            </p:cNvSpPr>
            <p:nvPr/>
          </p:nvSpPr>
          <p:spPr bwMode="auto">
            <a:xfrm>
              <a:off x="6418263" y="2921001"/>
              <a:ext cx="268288" cy="11113"/>
            </a:xfrm>
            <a:custGeom>
              <a:avLst/>
              <a:gdLst/>
              <a:ahLst/>
              <a:cxnLst>
                <a:cxn ang="0">
                  <a:pos x="91" y="0"/>
                </a:cxn>
                <a:cxn ang="0">
                  <a:pos x="2" y="0"/>
                </a:cxn>
                <a:cxn ang="0">
                  <a:pos x="0" y="2"/>
                </a:cxn>
                <a:cxn ang="0">
                  <a:pos x="2" y="4"/>
                </a:cxn>
                <a:cxn ang="0">
                  <a:pos x="91" y="4"/>
                </a:cxn>
                <a:cxn ang="0">
                  <a:pos x="92" y="2"/>
                </a:cxn>
                <a:cxn ang="0">
                  <a:pos x="91" y="0"/>
                </a:cxn>
                <a:cxn ang="0">
                  <a:pos x="91" y="0"/>
                </a:cxn>
                <a:cxn ang="0">
                  <a:pos x="91" y="0"/>
                </a:cxn>
              </a:cxnLst>
              <a:rect l="0" t="0" r="r" b="b"/>
              <a:pathLst>
                <a:path w="92" h="4">
                  <a:moveTo>
                    <a:pt x="91" y="0"/>
                  </a:moveTo>
                  <a:cubicBezTo>
                    <a:pt x="2" y="0"/>
                    <a:pt x="2" y="0"/>
                    <a:pt x="2" y="0"/>
                  </a:cubicBezTo>
                  <a:cubicBezTo>
                    <a:pt x="1" y="0"/>
                    <a:pt x="0" y="1"/>
                    <a:pt x="0" y="2"/>
                  </a:cubicBezTo>
                  <a:cubicBezTo>
                    <a:pt x="0" y="3"/>
                    <a:pt x="1" y="4"/>
                    <a:pt x="2" y="4"/>
                  </a:cubicBezTo>
                  <a:cubicBezTo>
                    <a:pt x="91" y="4"/>
                    <a:pt x="91" y="4"/>
                    <a:pt x="91" y="4"/>
                  </a:cubicBezTo>
                  <a:cubicBezTo>
                    <a:pt x="92" y="4"/>
                    <a:pt x="92" y="3"/>
                    <a:pt x="92" y="2"/>
                  </a:cubicBezTo>
                  <a:cubicBezTo>
                    <a:pt x="92" y="1"/>
                    <a:pt x="92" y="0"/>
                    <a:pt x="91" y="0"/>
                  </a:cubicBezTo>
                  <a:close/>
                  <a:moveTo>
                    <a:pt x="91" y="0"/>
                  </a:moveTo>
                  <a:cubicBezTo>
                    <a:pt x="91" y="0"/>
                    <a:pt x="91" y="0"/>
                    <a:pt x="91" y="0"/>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5" name="Freeform 30">
              <a:extLst>
                <a:ext uri="{FF2B5EF4-FFF2-40B4-BE49-F238E27FC236}">
                  <a16:creationId xmlns:a16="http://schemas.microsoft.com/office/drawing/2014/main" id="{00C5FA42-C8C2-D7D0-9612-FBB4AB07EC9D}"/>
                </a:ext>
              </a:extLst>
            </p:cNvPr>
            <p:cNvSpPr>
              <a:spLocks noEditPoints="1"/>
            </p:cNvSpPr>
            <p:nvPr/>
          </p:nvSpPr>
          <p:spPr bwMode="auto">
            <a:xfrm>
              <a:off x="6418263" y="2955926"/>
              <a:ext cx="268288" cy="9525"/>
            </a:xfrm>
            <a:custGeom>
              <a:avLst/>
              <a:gdLst/>
              <a:ahLst/>
              <a:cxnLst>
                <a:cxn ang="0">
                  <a:pos x="91" y="0"/>
                </a:cxn>
                <a:cxn ang="0">
                  <a:pos x="2" y="0"/>
                </a:cxn>
                <a:cxn ang="0">
                  <a:pos x="0" y="1"/>
                </a:cxn>
                <a:cxn ang="0">
                  <a:pos x="2" y="3"/>
                </a:cxn>
                <a:cxn ang="0">
                  <a:pos x="91" y="3"/>
                </a:cxn>
                <a:cxn ang="0">
                  <a:pos x="92" y="1"/>
                </a:cxn>
                <a:cxn ang="0">
                  <a:pos x="91" y="0"/>
                </a:cxn>
                <a:cxn ang="0">
                  <a:pos x="91" y="0"/>
                </a:cxn>
                <a:cxn ang="0">
                  <a:pos x="91" y="0"/>
                </a:cxn>
              </a:cxnLst>
              <a:rect l="0" t="0" r="r" b="b"/>
              <a:pathLst>
                <a:path w="92" h="3">
                  <a:moveTo>
                    <a:pt x="91" y="0"/>
                  </a:moveTo>
                  <a:cubicBezTo>
                    <a:pt x="2" y="0"/>
                    <a:pt x="2" y="0"/>
                    <a:pt x="2" y="0"/>
                  </a:cubicBezTo>
                  <a:cubicBezTo>
                    <a:pt x="1" y="0"/>
                    <a:pt x="0" y="0"/>
                    <a:pt x="0" y="1"/>
                  </a:cubicBezTo>
                  <a:cubicBezTo>
                    <a:pt x="0" y="3"/>
                    <a:pt x="1" y="3"/>
                    <a:pt x="2" y="3"/>
                  </a:cubicBezTo>
                  <a:cubicBezTo>
                    <a:pt x="91" y="3"/>
                    <a:pt x="91" y="3"/>
                    <a:pt x="91" y="3"/>
                  </a:cubicBezTo>
                  <a:cubicBezTo>
                    <a:pt x="92" y="3"/>
                    <a:pt x="92" y="3"/>
                    <a:pt x="92" y="1"/>
                  </a:cubicBezTo>
                  <a:cubicBezTo>
                    <a:pt x="92" y="0"/>
                    <a:pt x="92" y="0"/>
                    <a:pt x="91" y="0"/>
                  </a:cubicBezTo>
                  <a:close/>
                  <a:moveTo>
                    <a:pt x="91" y="0"/>
                  </a:moveTo>
                  <a:cubicBezTo>
                    <a:pt x="91" y="0"/>
                    <a:pt x="91" y="0"/>
                    <a:pt x="91" y="0"/>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6" name="Freeform 31">
              <a:extLst>
                <a:ext uri="{FF2B5EF4-FFF2-40B4-BE49-F238E27FC236}">
                  <a16:creationId xmlns:a16="http://schemas.microsoft.com/office/drawing/2014/main" id="{A1E069B0-0DBE-50EF-68CF-CE30F2D7C53D}"/>
                </a:ext>
              </a:extLst>
            </p:cNvPr>
            <p:cNvSpPr>
              <a:spLocks noEditPoints="1"/>
            </p:cNvSpPr>
            <p:nvPr/>
          </p:nvSpPr>
          <p:spPr bwMode="auto">
            <a:xfrm>
              <a:off x="6418263" y="2987676"/>
              <a:ext cx="268288" cy="12700"/>
            </a:xfrm>
            <a:custGeom>
              <a:avLst/>
              <a:gdLst/>
              <a:ahLst/>
              <a:cxnLst>
                <a:cxn ang="0">
                  <a:pos x="91" y="0"/>
                </a:cxn>
                <a:cxn ang="0">
                  <a:pos x="2" y="0"/>
                </a:cxn>
                <a:cxn ang="0">
                  <a:pos x="0" y="2"/>
                </a:cxn>
                <a:cxn ang="0">
                  <a:pos x="2" y="4"/>
                </a:cxn>
                <a:cxn ang="0">
                  <a:pos x="91" y="4"/>
                </a:cxn>
                <a:cxn ang="0">
                  <a:pos x="92" y="2"/>
                </a:cxn>
                <a:cxn ang="0">
                  <a:pos x="91" y="0"/>
                </a:cxn>
                <a:cxn ang="0">
                  <a:pos x="91" y="0"/>
                </a:cxn>
                <a:cxn ang="0">
                  <a:pos x="91" y="0"/>
                </a:cxn>
              </a:cxnLst>
              <a:rect l="0" t="0" r="r" b="b"/>
              <a:pathLst>
                <a:path w="92" h="4">
                  <a:moveTo>
                    <a:pt x="91" y="0"/>
                  </a:moveTo>
                  <a:cubicBezTo>
                    <a:pt x="2" y="0"/>
                    <a:pt x="2" y="0"/>
                    <a:pt x="2" y="0"/>
                  </a:cubicBezTo>
                  <a:cubicBezTo>
                    <a:pt x="1" y="0"/>
                    <a:pt x="0" y="1"/>
                    <a:pt x="0" y="2"/>
                  </a:cubicBezTo>
                  <a:cubicBezTo>
                    <a:pt x="0" y="3"/>
                    <a:pt x="1" y="4"/>
                    <a:pt x="2" y="4"/>
                  </a:cubicBezTo>
                  <a:cubicBezTo>
                    <a:pt x="91" y="4"/>
                    <a:pt x="91" y="4"/>
                    <a:pt x="91" y="4"/>
                  </a:cubicBezTo>
                  <a:cubicBezTo>
                    <a:pt x="92" y="4"/>
                    <a:pt x="92" y="3"/>
                    <a:pt x="92" y="2"/>
                  </a:cubicBezTo>
                  <a:cubicBezTo>
                    <a:pt x="92" y="1"/>
                    <a:pt x="92" y="0"/>
                    <a:pt x="91" y="0"/>
                  </a:cubicBezTo>
                  <a:close/>
                  <a:moveTo>
                    <a:pt x="91" y="0"/>
                  </a:moveTo>
                  <a:cubicBezTo>
                    <a:pt x="91" y="0"/>
                    <a:pt x="91" y="0"/>
                    <a:pt x="91" y="0"/>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sp>
          <p:nvSpPr>
            <p:cNvPr id="48" name="Freeform 33">
              <a:extLst>
                <a:ext uri="{FF2B5EF4-FFF2-40B4-BE49-F238E27FC236}">
                  <a16:creationId xmlns:a16="http://schemas.microsoft.com/office/drawing/2014/main" id="{401A6DCF-857E-95A0-31D8-E58C5BFF35B4}"/>
                </a:ext>
              </a:extLst>
            </p:cNvPr>
            <p:cNvSpPr>
              <a:spLocks noEditPoints="1"/>
            </p:cNvSpPr>
            <p:nvPr/>
          </p:nvSpPr>
          <p:spPr bwMode="auto">
            <a:xfrm>
              <a:off x="6418263" y="2774951"/>
              <a:ext cx="101600" cy="90488"/>
            </a:xfrm>
            <a:custGeom>
              <a:avLst/>
              <a:gdLst/>
              <a:ahLst/>
              <a:cxnLst>
                <a:cxn ang="0">
                  <a:pos x="4" y="31"/>
                </a:cxn>
                <a:cxn ang="0">
                  <a:pos x="31" y="31"/>
                </a:cxn>
                <a:cxn ang="0">
                  <a:pos x="35" y="27"/>
                </a:cxn>
                <a:cxn ang="0">
                  <a:pos x="35" y="4"/>
                </a:cxn>
                <a:cxn ang="0">
                  <a:pos x="31" y="0"/>
                </a:cxn>
                <a:cxn ang="0">
                  <a:pos x="4" y="0"/>
                </a:cxn>
                <a:cxn ang="0">
                  <a:pos x="0" y="4"/>
                </a:cxn>
                <a:cxn ang="0">
                  <a:pos x="0" y="27"/>
                </a:cxn>
                <a:cxn ang="0">
                  <a:pos x="4" y="31"/>
                </a:cxn>
                <a:cxn ang="0">
                  <a:pos x="8" y="8"/>
                </a:cxn>
                <a:cxn ang="0">
                  <a:pos x="27" y="8"/>
                </a:cxn>
                <a:cxn ang="0">
                  <a:pos x="27" y="23"/>
                </a:cxn>
                <a:cxn ang="0">
                  <a:pos x="8" y="23"/>
                </a:cxn>
                <a:cxn ang="0">
                  <a:pos x="8" y="8"/>
                </a:cxn>
                <a:cxn ang="0">
                  <a:pos x="8" y="8"/>
                </a:cxn>
                <a:cxn ang="0">
                  <a:pos x="8" y="8"/>
                </a:cxn>
              </a:cxnLst>
              <a:rect l="0" t="0" r="r" b="b"/>
              <a:pathLst>
                <a:path w="35" h="31">
                  <a:moveTo>
                    <a:pt x="4" y="31"/>
                  </a:moveTo>
                  <a:cubicBezTo>
                    <a:pt x="31" y="31"/>
                    <a:pt x="31" y="31"/>
                    <a:pt x="31" y="31"/>
                  </a:cubicBezTo>
                  <a:cubicBezTo>
                    <a:pt x="33" y="31"/>
                    <a:pt x="35" y="29"/>
                    <a:pt x="35" y="27"/>
                  </a:cubicBezTo>
                  <a:cubicBezTo>
                    <a:pt x="35" y="4"/>
                    <a:pt x="35" y="4"/>
                    <a:pt x="35" y="4"/>
                  </a:cubicBezTo>
                  <a:cubicBezTo>
                    <a:pt x="35" y="2"/>
                    <a:pt x="33" y="0"/>
                    <a:pt x="31" y="0"/>
                  </a:cubicBezTo>
                  <a:cubicBezTo>
                    <a:pt x="4" y="0"/>
                    <a:pt x="4" y="0"/>
                    <a:pt x="4" y="0"/>
                  </a:cubicBezTo>
                  <a:cubicBezTo>
                    <a:pt x="2" y="0"/>
                    <a:pt x="0" y="2"/>
                    <a:pt x="0" y="4"/>
                  </a:cubicBezTo>
                  <a:cubicBezTo>
                    <a:pt x="0" y="27"/>
                    <a:pt x="0" y="27"/>
                    <a:pt x="0" y="27"/>
                  </a:cubicBezTo>
                  <a:cubicBezTo>
                    <a:pt x="0" y="29"/>
                    <a:pt x="2" y="31"/>
                    <a:pt x="4" y="31"/>
                  </a:cubicBezTo>
                  <a:close/>
                  <a:moveTo>
                    <a:pt x="8" y="8"/>
                  </a:moveTo>
                  <a:cubicBezTo>
                    <a:pt x="27" y="8"/>
                    <a:pt x="27" y="8"/>
                    <a:pt x="27" y="8"/>
                  </a:cubicBezTo>
                  <a:cubicBezTo>
                    <a:pt x="27" y="23"/>
                    <a:pt x="27" y="23"/>
                    <a:pt x="27" y="23"/>
                  </a:cubicBezTo>
                  <a:cubicBezTo>
                    <a:pt x="8" y="23"/>
                    <a:pt x="8" y="23"/>
                    <a:pt x="8" y="23"/>
                  </a:cubicBezTo>
                  <a:lnTo>
                    <a:pt x="8" y="8"/>
                  </a:lnTo>
                  <a:close/>
                  <a:moveTo>
                    <a:pt x="8" y="8"/>
                  </a:moveTo>
                  <a:cubicBezTo>
                    <a:pt x="8" y="8"/>
                    <a:pt x="8" y="8"/>
                    <a:pt x="8" y="8"/>
                  </a:cubicBezTo>
                </a:path>
              </a:pathLst>
            </a:custGeom>
            <a:grpFill/>
            <a:ln w="9525">
              <a:noFill/>
              <a:round/>
              <a:headEnd/>
              <a:tailEnd/>
            </a:ln>
          </p:spPr>
          <p:txBody>
            <a:bodyPr vert="horz" wrap="square" lIns="162560" tIns="81280" rIns="162560" bIns="81280" numCol="1" anchor="t" anchorCtr="0" compatLnSpc="1">
              <a:prstTxWarp prst="textNoShape">
                <a:avLst/>
              </a:prstTxWarp>
            </a:bodyPr>
            <a:lstStyle/>
            <a:p>
              <a:endParaRPr lang="en-US" sz="1400" dirty="0">
                <a:latin typeface="Fira Sans" panose="020B0503050000020004" pitchFamily="34" charset="0"/>
                <a:ea typeface="Fira Sans" panose="020B0503050000020004" pitchFamily="34" charset="0"/>
              </a:endParaRPr>
            </a:p>
          </p:txBody>
        </p:sp>
      </p:grpSp>
      <p:sp>
        <p:nvSpPr>
          <p:cNvPr id="2" name="Teksto vietos rezervavimo ženklas 3">
            <a:extLst>
              <a:ext uri="{FF2B5EF4-FFF2-40B4-BE49-F238E27FC236}">
                <a16:creationId xmlns:a16="http://schemas.microsoft.com/office/drawing/2014/main" id="{95BE228A-9FF0-97E9-867B-DE1717CE704D}"/>
              </a:ext>
            </a:extLst>
          </p:cNvPr>
          <p:cNvSpPr txBox="1">
            <a:spLocks/>
          </p:cNvSpPr>
          <p:nvPr/>
        </p:nvSpPr>
        <p:spPr>
          <a:xfrm>
            <a:off x="381000" y="2261123"/>
            <a:ext cx="10859278" cy="5257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700" b="1" kern="1200">
                <a:solidFill>
                  <a:srgbClr val="192850"/>
                </a:solidFill>
                <a:latin typeface="Fira Sans" panose="020B0503050000020004" pitchFamily="34" charset="0"/>
                <a:ea typeface="Fira Sans" panose="020B05030500000200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lt-LT" sz="3200" dirty="0"/>
              <a:t>Rekomendacijos</a:t>
            </a:r>
          </a:p>
        </p:txBody>
      </p:sp>
      <p:sp>
        <p:nvSpPr>
          <p:cNvPr id="30" name="Inhaltsplatzhalter 4">
            <a:extLst>
              <a:ext uri="{FF2B5EF4-FFF2-40B4-BE49-F238E27FC236}">
                <a16:creationId xmlns:a16="http://schemas.microsoft.com/office/drawing/2014/main" id="{D5D88671-46F4-3B69-0CC9-1E582A807C5D}"/>
              </a:ext>
            </a:extLst>
          </p:cNvPr>
          <p:cNvSpPr txBox="1">
            <a:spLocks/>
          </p:cNvSpPr>
          <p:nvPr/>
        </p:nvSpPr>
        <p:spPr>
          <a:xfrm>
            <a:off x="627860" y="4961722"/>
            <a:ext cx="4879842" cy="30777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0"/>
              </a:spcAft>
              <a:buNone/>
            </a:pPr>
            <a:r>
              <a:rPr lang="lt-LT" sz="2000" b="1" dirty="0">
                <a:latin typeface="Fira Sans" panose="020B0503050000020004" pitchFamily="34" charset="0"/>
              </a:rPr>
              <a:t>Lietuvos Respublikos Vyriausybei:</a:t>
            </a:r>
            <a:endParaRPr lang="en-US" sz="1200" dirty="0">
              <a:latin typeface="Fira Sans" panose="020B0503050000020004" pitchFamily="34" charset="0"/>
              <a:ea typeface="Fira Sans" panose="020B0503050000020004" pitchFamily="34" charset="0"/>
            </a:endParaRPr>
          </a:p>
        </p:txBody>
      </p:sp>
      <p:sp>
        <p:nvSpPr>
          <p:cNvPr id="36" name="TextBox 35">
            <a:extLst>
              <a:ext uri="{FF2B5EF4-FFF2-40B4-BE49-F238E27FC236}">
                <a16:creationId xmlns:a16="http://schemas.microsoft.com/office/drawing/2014/main" id="{57D1D267-8F49-AC00-22D6-E3B9A9E5B1C0}"/>
              </a:ext>
            </a:extLst>
          </p:cNvPr>
          <p:cNvSpPr txBox="1"/>
          <p:nvPr/>
        </p:nvSpPr>
        <p:spPr>
          <a:xfrm>
            <a:off x="7302777" y="5577840"/>
            <a:ext cx="3387102" cy="707886"/>
          </a:xfrm>
          <a:prstGeom prst="rect">
            <a:avLst/>
          </a:prstGeom>
          <a:noFill/>
        </p:spPr>
        <p:txBody>
          <a:bodyPr wrap="square">
            <a:spAutoFit/>
          </a:bodyPr>
          <a:lstStyle/>
          <a:p>
            <a:pPr marL="285750" indent="-285750">
              <a:spcBef>
                <a:spcPts val="600"/>
              </a:spcBef>
              <a:spcAft>
                <a:spcPts val="600"/>
              </a:spcAft>
              <a:buFont typeface="Wingdings" panose="05000000000000000000" pitchFamily="2" charset="2"/>
              <a:buChar char="ü"/>
            </a:pPr>
            <a:r>
              <a:rPr lang="lt-LT" sz="2000" dirty="0">
                <a:solidFill>
                  <a:srgbClr val="192850"/>
                </a:solidFill>
                <a:latin typeface="Fira Sans" panose="020B0503050000020004" pitchFamily="34" charset="0"/>
              </a:rPr>
              <a:t>Dėl darbo užmokesčio nustatymo įstatyme.</a:t>
            </a:r>
          </a:p>
        </p:txBody>
      </p:sp>
      <p:sp>
        <p:nvSpPr>
          <p:cNvPr id="50" name="TextBox 49">
            <a:extLst>
              <a:ext uri="{FF2B5EF4-FFF2-40B4-BE49-F238E27FC236}">
                <a16:creationId xmlns:a16="http://schemas.microsoft.com/office/drawing/2014/main" id="{5491E5CC-5EFB-641D-2F16-48C19C80C363}"/>
              </a:ext>
            </a:extLst>
          </p:cNvPr>
          <p:cNvSpPr txBox="1"/>
          <p:nvPr/>
        </p:nvSpPr>
        <p:spPr>
          <a:xfrm>
            <a:off x="479920" y="3452286"/>
            <a:ext cx="3021424" cy="1323439"/>
          </a:xfrm>
          <a:prstGeom prst="rect">
            <a:avLst/>
          </a:prstGeom>
          <a:noFill/>
        </p:spPr>
        <p:txBody>
          <a:bodyPr wrap="square">
            <a:spAutoFit/>
          </a:bodyPr>
          <a:lstStyle/>
          <a:p>
            <a:pPr marL="285750" indent="-285750">
              <a:spcAft>
                <a:spcPts val="600"/>
              </a:spcAft>
              <a:buFont typeface="Wingdings" panose="05000000000000000000" pitchFamily="2" charset="2"/>
              <a:buChar char="ü"/>
            </a:pPr>
            <a:r>
              <a:rPr lang="lt-LT" sz="2000" dirty="0">
                <a:solidFill>
                  <a:srgbClr val="192850"/>
                </a:solidFill>
                <a:latin typeface="Fira Sans" panose="020B0503050000020004" pitchFamily="34" charset="0"/>
              </a:rPr>
              <a:t>Dėl autorinių ir kitų sutarčių sudarymo bei darbuotojų poreikio; </a:t>
            </a:r>
          </a:p>
        </p:txBody>
      </p:sp>
      <p:sp>
        <p:nvSpPr>
          <p:cNvPr id="52" name="Inhaltsplatzhalter 4">
            <a:extLst>
              <a:ext uri="{FF2B5EF4-FFF2-40B4-BE49-F238E27FC236}">
                <a16:creationId xmlns:a16="http://schemas.microsoft.com/office/drawing/2014/main" id="{2C0F0EE3-C70F-7852-4265-0D42ADC15BCB}"/>
              </a:ext>
            </a:extLst>
          </p:cNvPr>
          <p:cNvSpPr txBox="1">
            <a:spLocks/>
          </p:cNvSpPr>
          <p:nvPr/>
        </p:nvSpPr>
        <p:spPr>
          <a:xfrm>
            <a:off x="635031" y="2811068"/>
            <a:ext cx="5887737" cy="95410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48"/>
              </a:spcAft>
              <a:buNone/>
            </a:pPr>
            <a:r>
              <a:rPr lang="lt-LT" sz="2000" b="1" dirty="0">
                <a:latin typeface="Fira Sans" panose="020B0503050000020004" pitchFamily="34" charset="0"/>
              </a:rPr>
              <a:t>Lietuvos nacionalinio radijo ir televizijos administracijai:</a:t>
            </a:r>
          </a:p>
          <a:p>
            <a:pPr marL="0" indent="0" algn="ctr">
              <a:lnSpc>
                <a:spcPct val="100000"/>
              </a:lnSpc>
              <a:spcAft>
                <a:spcPts val="1248"/>
              </a:spcAft>
              <a:buNone/>
            </a:pPr>
            <a:endParaRPr lang="en-US" sz="1200" dirty="0">
              <a:latin typeface="Fira Sans" panose="020B0503050000020004" pitchFamily="34" charset="0"/>
              <a:ea typeface="Fira Sans" panose="020B0503050000020004" pitchFamily="34" charset="0"/>
            </a:endParaRPr>
          </a:p>
        </p:txBody>
      </p:sp>
      <p:sp>
        <p:nvSpPr>
          <p:cNvPr id="53" name="Inhaltsplatzhalter 4">
            <a:extLst>
              <a:ext uri="{FF2B5EF4-FFF2-40B4-BE49-F238E27FC236}">
                <a16:creationId xmlns:a16="http://schemas.microsoft.com/office/drawing/2014/main" id="{4C6878F3-91A9-5E5D-EC9B-813605F7A6CD}"/>
              </a:ext>
            </a:extLst>
          </p:cNvPr>
          <p:cNvSpPr txBox="1">
            <a:spLocks/>
          </p:cNvSpPr>
          <p:nvPr/>
        </p:nvSpPr>
        <p:spPr>
          <a:xfrm>
            <a:off x="7496340" y="2819449"/>
            <a:ext cx="3401648" cy="95410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48"/>
              </a:spcAft>
              <a:buNone/>
            </a:pPr>
            <a:r>
              <a:rPr lang="lt-LT" sz="2000" b="1" dirty="0">
                <a:latin typeface="Fira Sans" panose="020B0503050000020004" pitchFamily="34" charset="0"/>
              </a:rPr>
              <a:t>Lietuvos nacionalinio radijo ir televizijos tarybai:</a:t>
            </a:r>
          </a:p>
          <a:p>
            <a:pPr marL="0" indent="0" algn="ctr">
              <a:lnSpc>
                <a:spcPct val="100000"/>
              </a:lnSpc>
              <a:spcAft>
                <a:spcPts val="1248"/>
              </a:spcAft>
              <a:buNone/>
            </a:pPr>
            <a:endParaRPr lang="en-US" sz="1200" dirty="0">
              <a:latin typeface="Fira Sans" panose="020B0503050000020004" pitchFamily="34" charset="0"/>
              <a:ea typeface="Fira Sans" panose="020B0503050000020004" pitchFamily="34" charset="0"/>
            </a:endParaRPr>
          </a:p>
        </p:txBody>
      </p:sp>
      <p:sp>
        <p:nvSpPr>
          <p:cNvPr id="55" name="TextBox 54">
            <a:extLst>
              <a:ext uri="{FF2B5EF4-FFF2-40B4-BE49-F238E27FC236}">
                <a16:creationId xmlns:a16="http://schemas.microsoft.com/office/drawing/2014/main" id="{AAD25C87-668D-6C78-F8C3-59C4E9D317A5}"/>
              </a:ext>
            </a:extLst>
          </p:cNvPr>
          <p:cNvSpPr txBox="1"/>
          <p:nvPr/>
        </p:nvSpPr>
        <p:spPr>
          <a:xfrm>
            <a:off x="7302777" y="3452286"/>
            <a:ext cx="3663115" cy="1292662"/>
          </a:xfrm>
          <a:prstGeom prst="rect">
            <a:avLst/>
          </a:prstGeom>
          <a:noFill/>
        </p:spPr>
        <p:txBody>
          <a:bodyPr wrap="square">
            <a:spAutoFit/>
          </a:bodyPr>
          <a:lstStyle/>
          <a:p>
            <a:pPr marL="285750" indent="-285750">
              <a:buFont typeface="Wingdings" panose="05000000000000000000" pitchFamily="2" charset="2"/>
              <a:buChar char="ü"/>
            </a:pPr>
            <a:r>
              <a:rPr lang="lt-LT" sz="2000" dirty="0">
                <a:solidFill>
                  <a:srgbClr val="192850"/>
                </a:solidFill>
                <a:latin typeface="Fira Sans" panose="020B0503050000020004" pitchFamily="34" charset="0"/>
              </a:rPr>
              <a:t>Dėl generalinio direktoriaus ir etikos kontrolieriaus atlygio.</a:t>
            </a:r>
          </a:p>
          <a:p>
            <a:endParaRPr lang="lt-LT" dirty="0"/>
          </a:p>
        </p:txBody>
      </p:sp>
      <p:sp>
        <p:nvSpPr>
          <p:cNvPr id="5" name="TextBox 4">
            <a:extLst>
              <a:ext uri="{FF2B5EF4-FFF2-40B4-BE49-F238E27FC236}">
                <a16:creationId xmlns:a16="http://schemas.microsoft.com/office/drawing/2014/main" id="{22FB6876-0A4E-1A6B-326A-98A98CA9F9D2}"/>
              </a:ext>
            </a:extLst>
          </p:cNvPr>
          <p:cNvSpPr txBox="1"/>
          <p:nvPr/>
        </p:nvSpPr>
        <p:spPr>
          <a:xfrm>
            <a:off x="3501344" y="3438112"/>
            <a:ext cx="3358863" cy="1323439"/>
          </a:xfrm>
          <a:prstGeom prst="rect">
            <a:avLst/>
          </a:prstGeom>
          <a:noFill/>
        </p:spPr>
        <p:txBody>
          <a:bodyPr wrap="square">
            <a:spAutoFit/>
          </a:bodyPr>
          <a:lstStyle/>
          <a:p>
            <a:pPr marL="285750" indent="-285750">
              <a:spcAft>
                <a:spcPts val="600"/>
              </a:spcAft>
              <a:buFont typeface="Wingdings" panose="05000000000000000000" pitchFamily="2" charset="2"/>
              <a:buChar char="ü"/>
            </a:pPr>
            <a:r>
              <a:rPr lang="lt-LT" sz="2000" dirty="0">
                <a:solidFill>
                  <a:srgbClr val="192850"/>
                </a:solidFill>
                <a:latin typeface="Fira Sans" panose="020B0503050000020004" pitchFamily="34" charset="0"/>
              </a:rPr>
              <a:t>Dėl Personalo paieškos ir atrankos gairių ir Investicijų ir paslaugų pirkimo taisyklių.</a:t>
            </a:r>
          </a:p>
        </p:txBody>
      </p:sp>
      <p:sp>
        <p:nvSpPr>
          <p:cNvPr id="7" name="TextBox 6">
            <a:extLst>
              <a:ext uri="{FF2B5EF4-FFF2-40B4-BE49-F238E27FC236}">
                <a16:creationId xmlns:a16="http://schemas.microsoft.com/office/drawing/2014/main" id="{5DB7D163-5A5A-FB34-3D6F-BAD9271F6483}"/>
              </a:ext>
            </a:extLst>
          </p:cNvPr>
          <p:cNvSpPr txBox="1"/>
          <p:nvPr/>
        </p:nvSpPr>
        <p:spPr>
          <a:xfrm>
            <a:off x="479918" y="5531673"/>
            <a:ext cx="5712164" cy="400110"/>
          </a:xfrm>
          <a:prstGeom prst="rect">
            <a:avLst/>
          </a:prstGeom>
          <a:noFill/>
        </p:spPr>
        <p:txBody>
          <a:bodyPr wrap="square">
            <a:spAutoFit/>
          </a:bodyPr>
          <a:lstStyle/>
          <a:p>
            <a:pPr marL="285750" indent="-285750">
              <a:spcBef>
                <a:spcPts val="600"/>
              </a:spcBef>
              <a:spcAft>
                <a:spcPts val="600"/>
              </a:spcAft>
              <a:buFont typeface="Wingdings" panose="05000000000000000000" pitchFamily="2" charset="2"/>
              <a:buChar char="ü"/>
            </a:pPr>
            <a:r>
              <a:rPr lang="lt-LT" sz="2000" dirty="0">
                <a:solidFill>
                  <a:srgbClr val="192850"/>
                </a:solidFill>
                <a:latin typeface="Fira Sans" panose="020B0503050000020004" pitchFamily="34" charset="0"/>
              </a:rPr>
              <a:t>Dėl valdomo ir naudojamo turto sutarties.</a:t>
            </a:r>
          </a:p>
        </p:txBody>
      </p:sp>
      <p:sp>
        <p:nvSpPr>
          <p:cNvPr id="9" name="TextBox 8">
            <a:extLst>
              <a:ext uri="{FF2B5EF4-FFF2-40B4-BE49-F238E27FC236}">
                <a16:creationId xmlns:a16="http://schemas.microsoft.com/office/drawing/2014/main" id="{1ABF80E6-20FB-51EC-71EB-4C1C1399C8A7}"/>
              </a:ext>
            </a:extLst>
          </p:cNvPr>
          <p:cNvSpPr txBox="1"/>
          <p:nvPr/>
        </p:nvSpPr>
        <p:spPr>
          <a:xfrm>
            <a:off x="7379291" y="4927173"/>
            <a:ext cx="3484539" cy="400110"/>
          </a:xfrm>
          <a:prstGeom prst="rect">
            <a:avLst/>
          </a:prstGeom>
          <a:noFill/>
        </p:spPr>
        <p:txBody>
          <a:bodyPr wrap="square">
            <a:spAutoFit/>
          </a:bodyPr>
          <a:lstStyle/>
          <a:p>
            <a:pPr marL="0" indent="0">
              <a:lnSpc>
                <a:spcPct val="100000"/>
              </a:lnSpc>
              <a:spcAft>
                <a:spcPts val="0"/>
              </a:spcAft>
              <a:buNone/>
            </a:pPr>
            <a:r>
              <a:rPr lang="lt-LT" sz="2000" b="1" dirty="0">
                <a:solidFill>
                  <a:schemeClr val="bg1"/>
                </a:solidFill>
                <a:latin typeface="Fira Sans" panose="020B0503050000020004" pitchFamily="34" charset="0"/>
              </a:rPr>
              <a:t>Kultūros ministerijai:</a:t>
            </a:r>
          </a:p>
        </p:txBody>
      </p:sp>
    </p:spTree>
    <p:extLst>
      <p:ext uri="{BB962C8B-B14F-4D97-AF65-F5344CB8AC3E}">
        <p14:creationId xmlns:p14="http://schemas.microsoft.com/office/powerpoint/2010/main" val="2073140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as" ma:contentTypeID="0x01010066D428F43A61974BA16FE08C8D24C163" ma:contentTypeVersion="0" ma:contentTypeDescription="Kurkite naują dokumentą." ma:contentTypeScope="" ma:versionID="55002ab0922412ff1a1e8a47b060fd00">
  <xsd:schema xmlns:xsd="http://www.w3.org/2001/XMLSchema" xmlns:xs="http://www.w3.org/2001/XMLSchema" xmlns:p="http://schemas.microsoft.com/office/2006/metadata/properties" xmlns:ns2="28130d43-1b56-4a10-ad88-2cd38123f4c1" targetNamespace="http://schemas.microsoft.com/office/2006/metadata/properties" ma:root="true" ma:fieldsID="b83ee54e3fde14d56dbbd12a052227b8" ns2:_="">
    <xsd:import namespace="28130d43-1b56-4a10-ad88-2cd38123f4c1"/>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130d43-1b56-4a10-ad88-2cd38123f4c1" elementFormDefault="qualified">
    <xsd:import namespace="http://schemas.microsoft.com/office/2006/documentManagement/types"/>
    <xsd:import namespace="http://schemas.microsoft.com/office/infopath/2007/PartnerControls"/>
    <xsd:element name="_dlc_DocId" ma:index="8" nillable="true" ma:displayName="Dokumento ID reikšmė" ma:description="Dokumento ID reikšmė, priskirta šiam elementui." ma:internalName="_dlc_DocId" ma:readOnly="true">
      <xsd:simpleType>
        <xsd:restriction base="dms:Text"/>
      </xsd:simpleType>
    </xsd:element>
    <xsd:element name="_dlc_DocIdUrl" ma:index="9" nillable="true" ma:displayName="Dokumento ID" ma:description="Nuolatinis saitas į šį dokumentą."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28130d43-1b56-4a10-ad88-2cd38123f4c1">Z6YWEJNPDQQR-634758032-704</_dlc_DocId>
    <_dlc_DocIdUrl xmlns="28130d43-1b56-4a10-ad88-2cd38123f4c1">
      <Url>https://intranetas.lrs.lt/8/vka/_layouts/15/DocIdRedir.aspx?ID=Z6YWEJNPDQQR-634758032-704</Url>
      <Description>Z6YWEJNPDQQR-634758032-704</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772122D-46ED-4A24-9A9D-E4A0ED38A687}"/>
</file>

<file path=customXml/itemProps2.xml><?xml version="1.0" encoding="utf-8"?>
<ds:datastoreItem xmlns:ds="http://schemas.openxmlformats.org/officeDocument/2006/customXml" ds:itemID="{2A4E8BBE-5785-42E9-96A9-2A7751F50E39}">
  <ds:schemaRefs>
    <ds:schemaRef ds:uri="http://schemas.microsoft.com/sharepoint/v3/contenttype/forms"/>
  </ds:schemaRefs>
</ds:datastoreItem>
</file>

<file path=customXml/itemProps3.xml><?xml version="1.0" encoding="utf-8"?>
<ds:datastoreItem xmlns:ds="http://schemas.openxmlformats.org/officeDocument/2006/customXml" ds:itemID="{BFDBD17D-E13D-4CFE-8CAC-B28697932AA6}">
  <ds:schemaRefs>
    <ds:schemaRef ds:uri="236c35aa-3daf-4f01-817f-3e5f68c77b31"/>
    <ds:schemaRef ds:uri="9ad776d0-e2d3-4953-a441-f36fa8fdc9a6"/>
    <ds:schemaRef ds:uri="http://purl.org/dc/elements/1.1/"/>
    <ds:schemaRef ds:uri="http://www.w3.org/XML/1998/namespace"/>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purl.org/dc/dcmitype/"/>
  </ds:schemaRefs>
</ds:datastoreItem>
</file>

<file path=customXml/itemProps4.xml><?xml version="1.0" encoding="utf-8"?>
<ds:datastoreItem xmlns:ds="http://schemas.openxmlformats.org/officeDocument/2006/customXml" ds:itemID="{3DAF1ECB-E934-4EC0-9F0B-30818EB374A5}"/>
</file>

<file path=docMetadata/LabelInfo.xml><?xml version="1.0" encoding="utf-8"?>
<clbl:labelList xmlns:clbl="http://schemas.microsoft.com/office/2020/mipLabelMetadata">
  <clbl:label id="{c726ada4-eee0-43ea-be57-397a438ff30f}" enabled="1" method="Standard" siteId="{3ff45aa8-20e5-4053-a803-dbc4b63d971e}" removed="0"/>
</clbl:labelList>
</file>

<file path=docProps/app.xml><?xml version="1.0" encoding="utf-8"?>
<Properties xmlns="http://schemas.openxmlformats.org/officeDocument/2006/extended-properties" xmlns:vt="http://schemas.openxmlformats.org/officeDocument/2006/docPropsVTypes">
  <TotalTime>44094</TotalTime>
  <Words>1594</Words>
  <Application>Microsoft Office PowerPoint</Application>
  <PresentationFormat>Plačiaekranė</PresentationFormat>
  <Paragraphs>178</Paragraphs>
  <Slides>15</Slides>
  <Notes>7</Notes>
  <HiddenSlides>0</HiddenSlides>
  <MMClips>0</MMClips>
  <ScaleCrop>false</ScaleCrop>
  <HeadingPairs>
    <vt:vector size="6" baseType="variant">
      <vt:variant>
        <vt:lpstr>Naudojami šriftai</vt:lpstr>
      </vt:variant>
      <vt:variant>
        <vt:i4>8</vt:i4>
      </vt:variant>
      <vt:variant>
        <vt:lpstr>Tema</vt:lpstr>
      </vt:variant>
      <vt:variant>
        <vt:i4>1</vt:i4>
      </vt:variant>
      <vt:variant>
        <vt:lpstr>Skaidrių pavadinimai</vt:lpstr>
      </vt:variant>
      <vt:variant>
        <vt:i4>15</vt:i4>
      </vt:variant>
    </vt:vector>
  </HeadingPairs>
  <TitlesOfParts>
    <vt:vector size="24" baseType="lpstr">
      <vt:lpstr>Arial</vt:lpstr>
      <vt:lpstr>Calibri</vt:lpstr>
      <vt:lpstr>Calibri Light</vt:lpstr>
      <vt:lpstr>Fira Sans</vt:lpstr>
      <vt:lpstr>Fira Sans Book</vt:lpstr>
      <vt:lpstr>MS Mincho</vt:lpstr>
      <vt:lpstr>Segoe UI</vt:lpstr>
      <vt:lpstr>Wingdings</vt:lpstr>
      <vt:lpstr>Office Theme</vt:lpstr>
      <vt:lpstr>„PowerPoint“ pateiktis</vt:lpstr>
      <vt:lpstr>Lapkritis 2025 | Lietuvos nacionalinio radijo ir televizijos veikla</vt:lpstr>
      <vt:lpstr>Lapkritis 2025 | Lietuvos nacionalinio radijo ir televizijos veikla</vt:lpstr>
      <vt:lpstr>Lapkritis 2025 | Lietuvos nacionalinio radijo ir televizijos veikla</vt:lpstr>
      <vt:lpstr>Lapkritis 2025 | Lietuvos nacionalinio radijo ir televizijos veikla</vt:lpstr>
      <vt:lpstr>Lapkritis 2025 | Lietuvos nacionalinio radijo ir televizijos veikla</vt:lpstr>
      <vt:lpstr>Lapkritis 2025 | Lietuvos nacionalinio radijo ir televizijos veikla</vt:lpstr>
      <vt:lpstr>Lapkritis 2025 | Lietuvos nacionalinio radijo ir televizijos veikla</vt:lpstr>
      <vt:lpstr>Lapkritis 2025 | Lietuvos nacionalinio radijo ir televizijos veikla</vt:lpstr>
      <vt:lpstr>Lapkritis 2025 | Lietuvos nacionalinio radijo ir televizijos veikla</vt:lpstr>
      <vt:lpstr>Lapkritis 2025 | Lietuvos nacionalinio radijo ir televizijos veikla</vt:lpstr>
      <vt:lpstr>Lapkritis 2025 | Lietuvos nacionalinio radijo ir televizijos veikla</vt:lpstr>
      <vt:lpstr>Lapkritis 2025 | Lietuvos nacionalinio radijo ir televizijos veikla</vt:lpstr>
      <vt:lpstr>Lapkritis 2025 | Lietuvos nacionalinio radijo ir televizijos veikla</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Komunikacijos amatininkai</dc:creator>
  <cp:lastModifiedBy>GEDRIMĖ Neringa</cp:lastModifiedBy>
  <cp:revision>134</cp:revision>
  <dcterms:created xsi:type="dcterms:W3CDTF">2022-05-23T09:09:31Z</dcterms:created>
  <dcterms:modified xsi:type="dcterms:W3CDTF">2025-11-03T06:08:08Z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0x01010066D428F43A61974BA16FE08C8D24C163</vt:lpwstr>
  </property>
  <property fmtid="{D5CDD505-2E9C-101B-9397-08002B2CF9AE}" pid="3" name="MediaServiceImageTags">
    <vt:lpwstr/>
  </property>
  <property fmtid="{D5CDD505-2E9C-101B-9397-08002B2CF9AE}" pid="4" name="_dlc_DocIdItemGuid">
    <vt:lpwstr>4a9f1082-b00e-4246-81c5-3bd150d88c89</vt:lpwstr>
  </property>
</Properties>
</file>