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3"/>
    <p:sldMasterId id="2147483654" r:id="rId4"/>
  </p:sldMasterIdLst>
  <p:notesMasterIdLst>
    <p:notesMasterId r:id="rId28"/>
  </p:notesMasterIdLst>
  <p:sldIdLst>
    <p:sldId id="256" r:id="rId5"/>
    <p:sldId id="362" r:id="rId6"/>
    <p:sldId id="257" r:id="rId7"/>
    <p:sldId id="272" r:id="rId8"/>
    <p:sldId id="259" r:id="rId9"/>
    <p:sldId id="260" r:id="rId10"/>
    <p:sldId id="258" r:id="rId11"/>
    <p:sldId id="261" r:id="rId12"/>
    <p:sldId id="273" r:id="rId13"/>
    <p:sldId id="274" r:id="rId14"/>
    <p:sldId id="262" r:id="rId15"/>
    <p:sldId id="263" r:id="rId16"/>
    <p:sldId id="264" r:id="rId17"/>
    <p:sldId id="265" r:id="rId18"/>
    <p:sldId id="266" r:id="rId19"/>
    <p:sldId id="267" r:id="rId20"/>
    <p:sldId id="364" r:id="rId21"/>
    <p:sldId id="365" r:id="rId22"/>
    <p:sldId id="268" r:id="rId23"/>
    <p:sldId id="269" r:id="rId24"/>
    <p:sldId id="270" r:id="rId25"/>
    <p:sldId id="271" r:id="rId26"/>
    <p:sldId id="36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445A"/>
    <a:srgbClr val="59ABB3"/>
    <a:srgbClr val="FFCCCC"/>
    <a:srgbClr val="FF9999"/>
    <a:srgbClr val="CCECFF"/>
    <a:srgbClr val="CCFFFF"/>
    <a:srgbClr val="FFFFFF"/>
    <a:srgbClr val="F3D263"/>
    <a:srgbClr val="E9E9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6DE64E-E540-4601-A5DC-09571AB0F321}" v="14" dt="2025-06-25T14:57:34.8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401" autoAdjust="0"/>
  </p:normalViewPr>
  <p:slideViewPr>
    <p:cSldViewPr snapToGrid="0">
      <p:cViewPr varScale="1">
        <p:scale>
          <a:sx n="72" d="100"/>
          <a:sy n="72" d="100"/>
        </p:scale>
        <p:origin x="9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C0D6C-F6EB-A94B-9200-E2268E287221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FC9EC-72A3-A944-9F35-A0D7183B09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55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000CCB7-EF2A-7646-BE91-853EFE3D8F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77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66AC7D3-BF6B-7344-9D59-0AFC88E7E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5D364C-53E9-0540-B4D5-F6E353177395}"/>
              </a:ext>
            </a:extLst>
          </p:cNvPr>
          <p:cNvSpPr txBox="1"/>
          <p:nvPr userDrawn="1"/>
        </p:nvSpPr>
        <p:spPr>
          <a:xfrm>
            <a:off x="10687051" y="5788342"/>
            <a:ext cx="595992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fld id="{7CA22B2A-F459-9844-8DDF-9694E83C9095}" type="slidenum">
              <a:rPr lang="en-US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en-US" b="1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60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8787D-A840-44CC-BCE8-748B137B4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49094A-D6BA-4D0C-8320-C647E62D53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73679-3A93-4D70-A30D-704C72AAD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86581-6DC1-4433-8ED2-9F01F8617135}" type="datetime1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F1F40-AC05-4E71-8CF1-68E64FB3A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67516-338F-4ECC-880D-5ACF70BB7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631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04EC0-492D-443D-B9FE-3E8441ED26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84479D-4846-4778-950A-E96C8E212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69743-32E1-4E40-AE1C-050AB68E8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592A7-B3D7-48AF-9AA4-10F029F91F77}" type="datetime1">
              <a:rPr lang="en-GB" smtClean="0"/>
              <a:t>26/06/2025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89B9E-C252-4F53-8E79-BDF4D3C93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CE3941-A3BD-45C1-A658-E1FA8C078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908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2798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AC1913-616A-FB40-BA45-A91D9227F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EE1C98-AA97-024D-A4D0-12843A4C60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7DF29-EE78-2344-9858-0274818E77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4AA12-7954-4F5F-9DD1-1F13DF5DFB01}" type="datetime1">
              <a:rPr lang="en-GB" smtClean="0"/>
              <a:t>26/06/2025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00A5C-5193-7B41-98EE-F316BAC43A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9A512-2098-5443-B39E-319230515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5DD93-EA7A-9841-9C92-2300EC7BC0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028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1004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1A547E4-0202-BB4B-AD9D-63B4BCEA1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8335" y="4389889"/>
            <a:ext cx="1011144" cy="924475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C9E9D82-111B-9946-AFB9-BB6978DC49F6}"/>
              </a:ext>
            </a:extLst>
          </p:cNvPr>
          <p:cNvCxnSpPr/>
          <p:nvPr/>
        </p:nvCxnSpPr>
        <p:spPr>
          <a:xfrm>
            <a:off x="1139785" y="1238999"/>
            <a:ext cx="3094264" cy="0"/>
          </a:xfrm>
          <a:prstGeom prst="line">
            <a:avLst/>
          </a:prstGeom>
          <a:ln w="38100">
            <a:gradFill flip="none" rotWithShape="1">
              <a:gsLst>
                <a:gs pos="0">
                  <a:schemeClr val="bg1"/>
                </a:gs>
                <a:gs pos="100000">
                  <a:srgbClr val="FFC000"/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00CE585-00C1-2A4E-ADE6-71A82F889CEE}"/>
              </a:ext>
            </a:extLst>
          </p:cNvPr>
          <p:cNvCxnSpPr>
            <a:cxnSpLocks/>
          </p:cNvCxnSpPr>
          <p:nvPr/>
        </p:nvCxnSpPr>
        <p:spPr>
          <a:xfrm>
            <a:off x="1139785" y="3199418"/>
            <a:ext cx="5295651" cy="0"/>
          </a:xfrm>
          <a:prstGeom prst="line">
            <a:avLst/>
          </a:prstGeom>
          <a:ln w="38100">
            <a:gradFill flip="none" rotWithShape="1">
              <a:gsLst>
                <a:gs pos="100000">
                  <a:srgbClr val="59ABB3"/>
                </a:gs>
                <a:gs pos="0">
                  <a:schemeClr val="bg1"/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A3FCFF8-0571-9245-98A3-A48D81FAC331}"/>
              </a:ext>
            </a:extLst>
          </p:cNvPr>
          <p:cNvSpPr txBox="1"/>
          <p:nvPr/>
        </p:nvSpPr>
        <p:spPr>
          <a:xfrm>
            <a:off x="1139784" y="1447188"/>
            <a:ext cx="10068685" cy="1661993"/>
          </a:xfrm>
          <a:prstGeom prst="rect">
            <a:avLst/>
          </a:prstGeom>
          <a:noFill/>
        </p:spPr>
        <p:txBody>
          <a:bodyPr wrap="square" lIns="180000" tIns="0" rIns="0" bIns="0" rtlCol="0">
            <a:spAutoFit/>
          </a:bodyPr>
          <a:lstStyle/>
          <a:p>
            <a:r>
              <a:rPr lang="lt-LT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„Teritorijų paviršių paruošimo darbai (kelmų frezavimas)“ </a:t>
            </a:r>
            <a:r>
              <a:rPr lang="en-GB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pirkimo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vertinimo</a:t>
            </a:r>
            <a:r>
              <a:rPr lang="en-GB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lt-LT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švados</a:t>
            </a:r>
            <a:r>
              <a:rPr lang="lt-LT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pristatymas</a:t>
            </a:r>
            <a:endParaRPr 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8B5C1E-08C8-2640-8C06-E345BF37BFF7}"/>
              </a:ext>
            </a:extLst>
          </p:cNvPr>
          <p:cNvSpPr txBox="1"/>
          <p:nvPr/>
        </p:nvSpPr>
        <p:spPr>
          <a:xfrm>
            <a:off x="1139785" y="3433083"/>
            <a:ext cx="6714258" cy="369332"/>
          </a:xfrm>
          <a:prstGeom prst="rect">
            <a:avLst/>
          </a:prstGeom>
          <a:noFill/>
        </p:spPr>
        <p:txBody>
          <a:bodyPr wrap="square" lIns="180000" tIns="0" rIns="0" bIns="0" rtlCol="0">
            <a:spAutoFit/>
          </a:bodyPr>
          <a:lstStyle/>
          <a:p>
            <a:r>
              <a:rPr lang="lt-LT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Direktori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 Darius Vedrickas</a:t>
            </a:r>
            <a:endParaRPr lang="lt-LT" sz="2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78DADA-055E-7244-916F-994828710784}"/>
              </a:ext>
            </a:extLst>
          </p:cNvPr>
          <p:cNvSpPr txBox="1"/>
          <p:nvPr/>
        </p:nvSpPr>
        <p:spPr>
          <a:xfrm>
            <a:off x="1139785" y="5547630"/>
            <a:ext cx="6714258" cy="246221"/>
          </a:xfrm>
          <a:prstGeom prst="rect">
            <a:avLst/>
          </a:prstGeom>
          <a:noFill/>
        </p:spPr>
        <p:txBody>
          <a:bodyPr wrap="square" lIns="180000" tIns="0" rIns="0" bIns="0" rtlCol="0">
            <a:spAutoFit/>
          </a:bodyPr>
          <a:lstStyle/>
          <a:p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Vilnius 202</a:t>
            </a:r>
            <a:r>
              <a:rPr lang="en-GB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531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A23DD92-897E-D2F5-0C01-E69D1EBDE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Bendroji informacija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09F913F-725B-8123-7C22-9CB133841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Perkan</a:t>
            </a:r>
            <a:r>
              <a:rPr lang="lt-LT" b="1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čioji</a:t>
            </a:r>
            <a:r>
              <a:rPr lang="lt-LT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organizacija</a:t>
            </a:r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Lietuvos kariuomenės Generolo Adolfo Ramanausko kovinio rengimo </a:t>
            </a:r>
            <a:r>
              <a:rPr lang="lt-LT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centr</a:t>
            </a:r>
            <a:r>
              <a:rPr lang="en-US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as</a:t>
            </a:r>
            <a:endParaRPr lang="lt-LT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lt-LT" b="1" dirty="0">
                <a:latin typeface="Calibri" panose="020F0502020204030204" pitchFamily="34" charset="0"/>
              </a:rPr>
              <a:t>Pirkimas</a:t>
            </a:r>
            <a:r>
              <a:rPr lang="lt-LT" dirty="0">
                <a:latin typeface="Calibri" panose="020F0502020204030204" pitchFamily="34" charset="0"/>
              </a:rPr>
              <a:t>: </a:t>
            </a:r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„Teritorijų paviršių paruošimo darbai (kelmų frezavimas)“</a:t>
            </a:r>
          </a:p>
          <a:p>
            <a:pPr algn="just"/>
            <a:r>
              <a:rPr lang="lt-LT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Planuota 3 dalių Pirkimo vertė</a:t>
            </a:r>
            <a:r>
              <a:rPr lang="lt-LT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lt-LT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lt-LT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</a:t>
            </a:r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lt-LT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900 000,00 </a:t>
            </a:r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EUR </a:t>
            </a:r>
            <a:r>
              <a:rPr lang="lt-LT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su </a:t>
            </a:r>
            <a:r>
              <a:rPr lang="lt-LT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PVM </a:t>
            </a:r>
          </a:p>
          <a:p>
            <a:pPr algn="just"/>
            <a:r>
              <a:rPr lang="lt-LT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 Pirkimo dalių sutarties vertė</a:t>
            </a:r>
            <a:r>
              <a:rPr lang="lt-LT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: 1 </a:t>
            </a:r>
            <a:r>
              <a:rPr lang="lt-LT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661 993,08 </a:t>
            </a:r>
            <a:r>
              <a:rPr lang="lt-LT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EUR </a:t>
            </a:r>
            <a:r>
              <a:rPr lang="lt-LT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su </a:t>
            </a:r>
            <a:r>
              <a:rPr lang="lt-LT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PVM (42,6 proc. planuotos pirkimo vertės)</a:t>
            </a:r>
          </a:p>
          <a:p>
            <a:pPr algn="just"/>
            <a:r>
              <a:rPr lang="lt-LT" b="1" dirty="0">
                <a:solidFill>
                  <a:srgbClr val="000000"/>
                </a:solidFill>
                <a:latin typeface="Calibri" panose="020F0502020204030204" pitchFamily="34" charset="0"/>
              </a:rPr>
              <a:t>Darbų vykdytojas</a:t>
            </a:r>
            <a:r>
              <a:rPr lang="lt-LT" dirty="0">
                <a:solidFill>
                  <a:srgbClr val="000000"/>
                </a:solidFill>
                <a:latin typeface="Calibri" panose="020F0502020204030204" pitchFamily="34" charset="0"/>
              </a:rPr>
              <a:t>: </a:t>
            </a:r>
            <a:r>
              <a:rPr lang="lt-LT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UAB „Taiklu“</a:t>
            </a:r>
            <a:endParaRPr lang="lt-LT" sz="4000" dirty="0"/>
          </a:p>
        </p:txBody>
      </p:sp>
      <p:sp>
        <p:nvSpPr>
          <p:cNvPr id="3" name="Skaidrės numerio vietos rezervavimo ženklas 2">
            <a:extLst>
              <a:ext uri="{FF2B5EF4-FFF2-40B4-BE49-F238E27FC236}">
                <a16:creationId xmlns:a16="http://schemas.microsoft.com/office/drawing/2014/main" id="{359CA7EA-3691-E871-0559-AE45436C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145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49404-608A-7C98-20D7-23BC1ED1D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b="1" dirty="0" smtClean="0">
                <a:solidFill>
                  <a:srgbClr val="AE445A"/>
                </a:solidFill>
              </a:rPr>
              <a:t>Ankstesnio </a:t>
            </a:r>
            <a:r>
              <a:rPr lang="lt-LT" b="1" dirty="0">
                <a:solidFill>
                  <a:srgbClr val="AE445A"/>
                </a:solidFill>
              </a:rPr>
              <a:t>pirkimo nutraukimas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2BF17-E189-1E6C-115F-F27B0C41D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lt-LT" sz="3200" dirty="0"/>
              <a:t>Viešųjų pirkimų tarnyba vertino antrąjį dėl to paties pirkimo objekto perkančiosios organizacijos vykdytą pirkimą. Pirmąjį analogišką pirkimą perkančioji organizacija nutraukė (sprendimas buvo apskųstas teismui). </a:t>
            </a:r>
          </a:p>
          <a:p>
            <a:pPr algn="just"/>
            <a:r>
              <a:rPr lang="lt-LT" sz="3200" dirty="0"/>
              <a:t>Nutraukimo motyvai: techninėje specifikacijoje neįvardyti probleminiai plotai (</a:t>
            </a:r>
            <a:r>
              <a:rPr lang="lt-LT" sz="3200" dirty="0" err="1"/>
              <a:t>pelkėtumas</a:t>
            </a:r>
            <a:r>
              <a:rPr lang="lt-LT" sz="3200" dirty="0"/>
              <a:t>, durpynai) ir jų apimtis.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CC744295-BC62-7602-B1AF-ABC92E329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623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8F42E-F891-00E8-B684-65B13EDCB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Teismo sprendimas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4C769-8F9C-6C7B-10F2-CE87B2B4FE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6013"/>
            <a:ext cx="10586884" cy="5086862"/>
          </a:xfrm>
        </p:spPr>
        <p:txBody>
          <a:bodyPr>
            <a:normAutofit/>
          </a:bodyPr>
          <a:lstStyle/>
          <a:p>
            <a:r>
              <a:rPr lang="lt-LT" dirty="0"/>
              <a:t>Vilniaus apygardos teismas 2023-06-09 sprendimu civilinėje byloje Nr. e2-2071-653/2023 nusprendė:</a:t>
            </a:r>
          </a:p>
          <a:p>
            <a:r>
              <a:rPr lang="lt-LT" dirty="0"/>
              <a:t>Pripažinti neteisėtais ir panaikinti atsakovės Lietuvos kariuomenės sprendimus: 2023-03-24 pranešimu išviešintą sprendimą nutraukti pirkimo „Teritorijų paviršių paruošimo darbai (kelmų frezavimas)“ Nr. 640527 procedūras; 2023-03-31 kvietimu išviešintą sprendimą pradėti „Teritorijų paviršių paruošimo darbai (kelmų frezavimas)“ pirkimo Nr. 641255 procedūras.</a:t>
            </a:r>
          </a:p>
          <a:p>
            <a:r>
              <a:rPr lang="lt-LT" dirty="0"/>
              <a:t>Taikyti atsakovui alternatyvias sankcijas: skirti atsakovei Lietuvos kariuomenei 1000 Eur baudą, priteistiną valstybės naudai.</a:t>
            </a:r>
          </a:p>
          <a:p>
            <a:r>
              <a:rPr lang="lt-LT" dirty="0"/>
              <a:t>Pastaba: teismo sprendimas priimtas po naujo pirkimo pabaigos ir pirkimo sutarties sudarymo (</a:t>
            </a:r>
            <a:r>
              <a:rPr lang="lt-LT" dirty="0">
                <a:effectLst/>
                <a:ea typeface="Times New Roman" panose="02020603050405020304" pitchFamily="18" charset="0"/>
              </a:rPr>
              <a:t>2023-04-19 pirkimo sutartis Nr. PS-18</a:t>
            </a:r>
            <a:r>
              <a:rPr lang="lt-LT" dirty="0"/>
              <a:t>).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70F5CA3D-8A6C-3A3C-0B05-45D92FE11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747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0A9EF-F1FC-56E4-914B-857AC0FE0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Naujo viešojo pirkimo vykdymas 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60BB0-E224-F2FC-2A52-99E7802F5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6516"/>
            <a:ext cx="10515600" cy="4800447"/>
          </a:xfrm>
        </p:spPr>
        <p:txBody>
          <a:bodyPr>
            <a:normAutofit lnSpcReduction="10000"/>
          </a:bodyPr>
          <a:lstStyle/>
          <a:p>
            <a:pPr algn="just"/>
            <a:r>
              <a:rPr lang="lt-LT" dirty="0"/>
              <a:t>Papildžiusi techninę specifikaciją, Perkančioji organizacija atliko naują viešąjį pirkimą. </a:t>
            </a:r>
          </a:p>
          <a:p>
            <a:pPr algn="just"/>
            <a:r>
              <a:rPr lang="lt-LT" dirty="0"/>
              <a:t>Taikytas ypatingos skubos institutas, vykdytos neskelbiamos derybos.</a:t>
            </a:r>
          </a:p>
          <a:p>
            <a:pPr algn="just"/>
            <a:r>
              <a:rPr lang="lt-LT" dirty="0"/>
              <a:t>Kvalifikacijos reikalavimai nenustatyti.</a:t>
            </a:r>
          </a:p>
          <a:p>
            <a:pPr algn="just"/>
            <a:r>
              <a:rPr lang="lt-LT" dirty="0"/>
              <a:t>Pirkimo objekto (1300 ha) apžiūrai skirtas laikas –</a:t>
            </a:r>
            <a:r>
              <a:rPr lang="en-US" dirty="0"/>
              <a:t> </a:t>
            </a:r>
            <a:r>
              <a:rPr lang="lt-LT" dirty="0"/>
              <a:t>2 darbo dienos.</a:t>
            </a:r>
          </a:p>
          <a:p>
            <a:pPr algn="just"/>
            <a:r>
              <a:rPr lang="lt-LT" dirty="0"/>
              <a:t>Pirkime dalyvauti pakviesti 12 tiekėjų.</a:t>
            </a:r>
          </a:p>
          <a:p>
            <a:pPr algn="just"/>
            <a:r>
              <a:rPr lang="lt-LT" dirty="0"/>
              <a:t>Gauta tiekėjų pasiūlymų: </a:t>
            </a:r>
          </a:p>
          <a:p>
            <a:pPr marL="0" indent="0" algn="just">
              <a:buNone/>
            </a:pPr>
            <a:r>
              <a:rPr lang="lt-LT" dirty="0"/>
              <a:t>I pirkimo dalyje – 3, </a:t>
            </a:r>
          </a:p>
          <a:p>
            <a:pPr marL="0" indent="0" algn="just">
              <a:buNone/>
            </a:pPr>
            <a:r>
              <a:rPr lang="lt-LT" dirty="0"/>
              <a:t>II pirkimo dalyje – 2, </a:t>
            </a:r>
          </a:p>
          <a:p>
            <a:pPr marL="0" indent="0" algn="just">
              <a:buNone/>
            </a:pPr>
            <a:r>
              <a:rPr lang="lt-LT" dirty="0"/>
              <a:t>III pirkimo dalyje – 3.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E0BBB08B-C985-3B6E-AB3F-C0126D951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470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80304-CA95-D54F-B3DD-D2D771F41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Naujo viešojo pirkimo vykdymas 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861EF-65A6-FAB2-9E47-3A7AC74B3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lt-LT" dirty="0"/>
              <a:t>UAB „Taiklu“ pasiūlymus pateikė 3 pirkimo dalyse.</a:t>
            </a:r>
          </a:p>
          <a:p>
            <a:pPr algn="just"/>
            <a:r>
              <a:rPr lang="lt-LT" dirty="0"/>
              <a:t>UAB „Taiklu“ pasiūlymo kaina buvo neįprastai maža 1 ir 2 pirkimo dalyse.</a:t>
            </a:r>
          </a:p>
          <a:p>
            <a:pPr algn="just"/>
            <a:r>
              <a:rPr lang="lt-LT" dirty="0"/>
              <a:t>Perkančioji organizacija nepareikalavo pagrįsti neįprastai mažą kainą.</a:t>
            </a:r>
          </a:p>
          <a:p>
            <a:pPr algn="just"/>
            <a:r>
              <a:rPr lang="lt-LT" dirty="0"/>
              <a:t>Pagal viešai prieinamus duomenis, UAB „Taiklu“ </a:t>
            </a:r>
            <a:r>
              <a:rPr lang="lt-LT" dirty="0" err="1"/>
              <a:t>ner</a:t>
            </a:r>
            <a:r>
              <a:rPr lang="en-GB" dirty="0"/>
              <a:t>e</a:t>
            </a:r>
            <a:r>
              <a:rPr lang="lt-LT" dirty="0" err="1"/>
              <a:t>klamuoja</a:t>
            </a:r>
            <a:r>
              <a:rPr lang="lt-LT" dirty="0"/>
              <a:t> savo veiklos kaip susijusios su miškininkyste. Veikla orientuota į prekių tiekimą.</a:t>
            </a:r>
          </a:p>
          <a:p>
            <a:pPr algn="just"/>
            <a:r>
              <a:rPr lang="lt-LT" dirty="0"/>
              <a:t>Laimėtoju visose 3 pirkimo dalyse nustatytas UAB „Taiklu“, 2023-04-19 sudaryta pirkimo sutartis Nr. PS-18.</a:t>
            </a:r>
          </a:p>
          <a:p>
            <a:pPr algn="just"/>
            <a:endParaRPr lang="lt-LT" dirty="0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4A323E9C-9F0B-7B46-7D1E-700B16AF6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68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C1BD0-1510-DE7F-C4E4-4EBC12D55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vykdymo eiga 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51304-18B0-E25B-D124-3B34BE5F02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lt-LT" dirty="0"/>
              <a:t>UAB „Taiklu“ 2023-05-19 raštu Perkančiajai organizacijai inicijavo papildomo susitarimo sudarymą. Pagrindinis motyvas – didesni nei numatyta probleminiai plotai:</a:t>
            </a: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plotuose, kuriuos reikia išfrezuoti, kelmų aukščiai ir storis viršija techninėje specifikacijoje numatytus dydžius;</a:t>
            </a:r>
            <a:endParaRPr lang="lt-LT" dirty="0">
              <a:ea typeface="Times New Roman" panose="02020603050405020304" pitchFamily="18" charset="0"/>
            </a:endParaRP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durpingų ir/ar drėgnų (pelkėtų) vietų yra daugiau, nei nurodyta techninėje specifikacijoje;</a:t>
            </a:r>
            <a:endParaRPr lang="lt-LT" dirty="0">
              <a:ea typeface="Times New Roman" panose="02020603050405020304" pitchFamily="18" charset="0"/>
            </a:endParaRP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drėgnose (pelkėtose) ir/ar durpingose vietose, kur reikia išfrezuoti kelmus, yra palikti/palaidoti ir nebeištraukiami rąstai bei kitos kirtimo atliekos (sugadintas biokuras) ir jų liekanos.</a:t>
            </a:r>
          </a:p>
          <a:p>
            <a:pPr algn="just"/>
            <a:endParaRPr lang="lt-LT" dirty="0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09EED0D6-E49C-F813-BAB5-841518088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060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0DDA7-831F-5C80-8252-982488705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vykdymo eiga II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E14E84-EEB4-1CF5-8525-0351BE1B0C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lt-LT" dirty="0"/>
              <a:t>Kodėl probleminiai plotai nebuvo tiksliai nustatyti pirkimo inicijavimo metu?</a:t>
            </a:r>
          </a:p>
          <a:p>
            <a:pPr algn="just"/>
            <a:r>
              <a:rPr lang="lt-LT" dirty="0"/>
              <a:t>Perkančioji organizacija teigia, kad:</a:t>
            </a: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1) tokių papildomų tyrimų poreikio niekada nebuvo;</a:t>
            </a:r>
          </a:p>
          <a:p>
            <a:pPr algn="just"/>
            <a:r>
              <a:rPr lang="lt-LT" dirty="0"/>
              <a:t>2) </a:t>
            </a:r>
            <a:r>
              <a:rPr lang="lt-LT" dirty="0">
                <a:effectLst/>
                <a:ea typeface="Times New Roman" panose="02020603050405020304" pitchFamily="18" charset="0"/>
              </a:rPr>
              <a:t>iš anksto numatyti</a:t>
            </a:r>
            <a:r>
              <a:rPr lang="lt-LT" dirty="0">
                <a:ea typeface="Times New Roman" panose="02020603050405020304" pitchFamily="18" charset="0"/>
              </a:rPr>
              <a:t> probleminių plotų apimties nebuvo galimybės.</a:t>
            </a:r>
          </a:p>
          <a:p>
            <a:pPr algn="just"/>
            <a:r>
              <a:rPr lang="lt-LT" dirty="0">
                <a:latin typeface="Calibri" panose="020F0502020204030204" pitchFamily="34" charset="0"/>
              </a:rPr>
              <a:t>Prieštaravimas:</a:t>
            </a:r>
            <a:r>
              <a:rPr lang="en-GB" dirty="0">
                <a:latin typeface="Calibri" panose="020F0502020204030204" pitchFamily="34" charset="0"/>
              </a:rPr>
              <a:t> </a:t>
            </a:r>
            <a:r>
              <a:rPr lang="lt-LT" dirty="0"/>
              <a:t>Perkančioji organizacija prieš pasirašydama papildomą susitarimą sudarė komisiją, kuri nustatė tikslius probleminių plotų dydžius.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070E115-A39D-9258-CCCF-639B8F37B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357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22773-6420-49EC-0412-3ED569E59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vykdymo eiga III</a:t>
            </a:r>
            <a:br>
              <a:rPr lang="lt-LT" b="1" dirty="0">
                <a:solidFill>
                  <a:srgbClr val="AE445A"/>
                </a:solidFill>
              </a:rPr>
            </a:br>
            <a:r>
              <a:rPr lang="lt-LT" b="1" dirty="0">
                <a:solidFill>
                  <a:srgbClr val="AE445A"/>
                </a:solidFill>
              </a:rPr>
              <a:t>KAM vidinis tyrimas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DA9C6-9939-3780-1098-09C35D1A30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dirty="0"/>
              <a:t>Lietuvos Respublikos krašto apsaugos ministerijos Korupcijos prevencijos ir tyrimų skyrius (KPTS) 2024-12-06 išvadoje konstatavo:</a:t>
            </a:r>
          </a:p>
          <a:p>
            <a:r>
              <a:rPr lang="lt-LT" dirty="0"/>
              <a:t>Probleminių plotų nustatymo komisijos (Komisija) veikla organizuota netinkamai, </a:t>
            </a:r>
          </a:p>
          <a:p>
            <a:r>
              <a:rPr lang="lt-LT" dirty="0"/>
              <a:t>probleminių plotų skaičiavimai nepagrįsti objektyviais duomenimis, </a:t>
            </a:r>
          </a:p>
          <a:p>
            <a:r>
              <a:rPr lang="lt-LT" dirty="0"/>
              <a:t>iškirstų plotų pelkėtose vietovėse, valksmuose palikta mediena negali būti laikoma nenumatyta aplinkybe, kai miško kirtimo procese tai yra įprasta praktika.</a:t>
            </a:r>
          </a:p>
          <a:p>
            <a:endParaRPr lang="lt-LT" dirty="0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52BD873D-E514-4104-94DD-D2CC55C33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94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7A243-9F30-1E60-16F9-7CFD11735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vykdymo eiga IV</a:t>
            </a:r>
            <a:br>
              <a:rPr lang="lt-LT" b="1" dirty="0">
                <a:solidFill>
                  <a:srgbClr val="AE445A"/>
                </a:solidFill>
              </a:rPr>
            </a:br>
            <a:r>
              <a:rPr lang="lt-LT" b="1" dirty="0">
                <a:solidFill>
                  <a:srgbClr val="AE445A"/>
                </a:solidFill>
              </a:rPr>
              <a:t>KAM vidinis tyrimas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B4F06-66E3-9DE8-E741-989ACE726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dirty="0"/>
              <a:t>KPTS apklausus Komisijos narius ir remiantis turimais tyrimo duomenimis nustatyta, kad:</a:t>
            </a:r>
          </a:p>
          <a:p>
            <a:r>
              <a:rPr lang="lt-LT" dirty="0"/>
              <a:t>Komisija nerengė posėdžių, po kurių Komisijos nariai pasirašė protokolus Nr. VL-178 ir Nr. VL-186, nustatančius probleminių plotų apimtis. </a:t>
            </a:r>
          </a:p>
          <a:p>
            <a:r>
              <a:rPr lang="lt-LT" dirty="0"/>
              <a:t>Aplinkybių tyrimo metu nustatyta, kad minėtuose protokoluose nurodyti 2023-09-07 ir 2023-09-17 Komisijos posėdžiai minėtomis dienomis neįvyko ir Komisijos nariai juose nedalyvavo.</a:t>
            </a:r>
          </a:p>
          <a:p>
            <a:r>
              <a:rPr lang="lt-LT" dirty="0"/>
              <a:t>Probleminių plotų matavime dalyvavo tik 2 iš 6 Komisijos narių, nors Komisijos protokolus derino visi nariai.</a:t>
            </a:r>
          </a:p>
          <a:p>
            <a:endParaRPr lang="lt-LT" dirty="0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D5E22815-F1DD-66EA-488C-ECD3E8609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252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27A3D-6A96-D74F-13DC-5008B7DC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60252" cy="1645920"/>
          </a:xfrm>
        </p:spPr>
        <p:txBody>
          <a:bodyPr>
            <a:noAutofit/>
          </a:bodyPr>
          <a:lstStyle/>
          <a:p>
            <a:r>
              <a:rPr lang="lt-LT" sz="4000" b="1" dirty="0">
                <a:solidFill>
                  <a:srgbClr val="AE445A"/>
                </a:solidFill>
              </a:rPr>
              <a:t>Sutarties vykdymo eiga 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444488-328A-5B08-A201-03079B7141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164" y="586822"/>
            <a:ext cx="6002636" cy="16459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lt-LT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Sutartyje ir 2023-10-19 Susitarime Nr. PS-55 nustatytų probleminių plotų dalies bendrame paslaugų teikimo plote pokyčiai:</a:t>
            </a:r>
          </a:p>
          <a:p>
            <a:endParaRPr lang="lt-LT" sz="18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5CD004-4868-1A60-530C-8A741C4A6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672393"/>
              </p:ext>
            </p:extLst>
          </p:nvPr>
        </p:nvGraphicFramePr>
        <p:xfrm>
          <a:off x="557784" y="2874246"/>
          <a:ext cx="11164828" cy="32034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5964">
                  <a:extLst>
                    <a:ext uri="{9D8B030D-6E8A-4147-A177-3AD203B41FA5}">
                      <a16:colId xmlns:a16="http://schemas.microsoft.com/office/drawing/2014/main" val="2812027529"/>
                    </a:ext>
                  </a:extLst>
                </a:gridCol>
                <a:gridCol w="1481180">
                  <a:extLst>
                    <a:ext uri="{9D8B030D-6E8A-4147-A177-3AD203B41FA5}">
                      <a16:colId xmlns:a16="http://schemas.microsoft.com/office/drawing/2014/main" val="1526851879"/>
                    </a:ext>
                  </a:extLst>
                </a:gridCol>
                <a:gridCol w="1670156">
                  <a:extLst>
                    <a:ext uri="{9D8B030D-6E8A-4147-A177-3AD203B41FA5}">
                      <a16:colId xmlns:a16="http://schemas.microsoft.com/office/drawing/2014/main" val="929791264"/>
                    </a:ext>
                  </a:extLst>
                </a:gridCol>
                <a:gridCol w="1481180">
                  <a:extLst>
                    <a:ext uri="{9D8B030D-6E8A-4147-A177-3AD203B41FA5}">
                      <a16:colId xmlns:a16="http://schemas.microsoft.com/office/drawing/2014/main" val="2687810943"/>
                    </a:ext>
                  </a:extLst>
                </a:gridCol>
                <a:gridCol w="1670156">
                  <a:extLst>
                    <a:ext uri="{9D8B030D-6E8A-4147-A177-3AD203B41FA5}">
                      <a16:colId xmlns:a16="http://schemas.microsoft.com/office/drawing/2014/main" val="1683533530"/>
                    </a:ext>
                  </a:extLst>
                </a:gridCol>
                <a:gridCol w="1961990">
                  <a:extLst>
                    <a:ext uri="{9D8B030D-6E8A-4147-A177-3AD203B41FA5}">
                      <a16:colId xmlns:a16="http://schemas.microsoft.com/office/drawing/2014/main" val="3758723372"/>
                    </a:ext>
                  </a:extLst>
                </a:gridCol>
                <a:gridCol w="1414202">
                  <a:extLst>
                    <a:ext uri="{9D8B030D-6E8A-4147-A177-3AD203B41FA5}">
                      <a16:colId xmlns:a16="http://schemas.microsoft.com/office/drawing/2014/main" val="3049969892"/>
                    </a:ext>
                  </a:extLst>
                </a:gridCol>
              </a:tblGrid>
              <a:tr h="212790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Pirkimo dalis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Sutartyje probleminių plotų apimtis (ha)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Sutartyje probleminių plotų dalis nuo bendro ploto (proc.)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Susitarime probleminių plotų apimtis (ha)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Susitarime probleminių plotų dalis nuo bendro ploto  (proc.)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 dirty="0">
                          <a:effectLst/>
                        </a:rPr>
                        <a:t>Probleminių plotų padidėjimas Susitarime lyginant su Sutartimi (ha)</a:t>
                      </a:r>
                      <a:endParaRPr lang="lt-LT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Probleminių plotų padidėjimas Susitarime lyginant su Sutartimi  (proc.)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extLst>
                  <a:ext uri="{0D108BD9-81ED-4DB2-BD59-A6C34878D82A}">
                    <a16:rowId xmlns:a16="http://schemas.microsoft.com/office/drawing/2014/main" val="2485336171"/>
                  </a:ext>
                </a:extLst>
              </a:tr>
              <a:tr h="35852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 dalis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49,65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15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55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16,6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+5,35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+1,6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extLst>
                  <a:ext uri="{0D108BD9-81ED-4DB2-BD59-A6C34878D82A}">
                    <a16:rowId xmlns:a16="http://schemas.microsoft.com/office/drawing/2014/main" val="2083614187"/>
                  </a:ext>
                </a:extLst>
              </a:tr>
              <a:tr h="35852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2 dalis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75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15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165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33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+90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 b="0" dirty="0">
                          <a:solidFill>
                            <a:schemeClr val="tx1"/>
                          </a:solidFill>
                          <a:effectLst/>
                        </a:rPr>
                        <a:t>+18</a:t>
                      </a:r>
                      <a:r>
                        <a:rPr lang="lt-LT" sz="15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lt-LT" sz="1800" b="0" dirty="0">
                          <a:solidFill>
                            <a:schemeClr val="tx1"/>
                          </a:solidFill>
                          <a:effectLst/>
                        </a:rPr>
                        <a:t>proc.</a:t>
                      </a:r>
                      <a:endParaRPr lang="lt-LT" sz="15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extLst>
                  <a:ext uri="{0D108BD9-81ED-4DB2-BD59-A6C34878D82A}">
                    <a16:rowId xmlns:a16="http://schemas.microsoft.com/office/drawing/2014/main" val="958614317"/>
                  </a:ext>
                </a:extLst>
              </a:tr>
              <a:tr h="35852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3 dalis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46,9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10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59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12,6</a:t>
                      </a:r>
                      <a:r>
                        <a:rPr lang="lt-LT" sz="1500">
                          <a:effectLst/>
                        </a:rPr>
                        <a:t> </a:t>
                      </a:r>
                      <a:r>
                        <a:rPr lang="lt-LT" sz="1800">
                          <a:effectLst/>
                        </a:rPr>
                        <a:t>proc.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>
                          <a:effectLst/>
                        </a:rPr>
                        <a:t>+12,1 ha</a:t>
                      </a:r>
                      <a:endParaRPr lang="lt-LT" sz="1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1800" dirty="0">
                          <a:effectLst/>
                        </a:rPr>
                        <a:t>+2,6</a:t>
                      </a:r>
                      <a:r>
                        <a:rPr lang="lt-LT" sz="1500" dirty="0">
                          <a:effectLst/>
                        </a:rPr>
                        <a:t> </a:t>
                      </a:r>
                      <a:r>
                        <a:rPr lang="lt-LT" sz="1800" dirty="0">
                          <a:effectLst/>
                        </a:rPr>
                        <a:t>proc.</a:t>
                      </a:r>
                      <a:endParaRPr lang="lt-LT" sz="15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4353" marR="14353" marT="14353" marB="14353" anchor="ctr"/>
                </a:tc>
                <a:extLst>
                  <a:ext uri="{0D108BD9-81ED-4DB2-BD59-A6C34878D82A}">
                    <a16:rowId xmlns:a16="http://schemas.microsoft.com/office/drawing/2014/main" val="2168630408"/>
                  </a:ext>
                </a:extLst>
              </a:tr>
            </a:tbl>
          </a:graphicData>
        </a:graphic>
      </p:graphicFrame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6506C97-D769-84D3-B948-04C936B24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298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9A4A6-96B9-E56F-D87C-46D55F537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60252" cy="1645920"/>
          </a:xfrm>
        </p:spPr>
        <p:txBody>
          <a:bodyPr>
            <a:normAutofit/>
          </a:bodyPr>
          <a:lstStyle/>
          <a:p>
            <a:r>
              <a:rPr lang="lt-LT" sz="4000" b="1" dirty="0">
                <a:solidFill>
                  <a:srgbClr val="AE445A"/>
                </a:solidFill>
              </a:rPr>
              <a:t>Sutarties vykdymo eiga VI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E4A4C-B51F-6A72-0C9B-7BEBA8407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164" y="586822"/>
            <a:ext cx="6002636" cy="16459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lt-LT" dirty="0">
                <a:effectLst/>
                <a:ea typeface="Times New Roman" panose="02020603050405020304" pitchFamily="18" charset="0"/>
              </a:rPr>
              <a:t>Susitarimu ženkliai pratęstas Sutartyje numatytų paslaugų teikimo terminas. </a:t>
            </a:r>
            <a:r>
              <a:rPr lang="lt-LT" b="1" dirty="0">
                <a:effectLst/>
                <a:ea typeface="Times New Roman" panose="02020603050405020304" pitchFamily="18" charset="0"/>
              </a:rPr>
              <a:t>1 Pirkimo dalis – 331 ha </a:t>
            </a:r>
            <a:endParaRPr lang="lt-LT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B3171D9-1EFC-2B88-7064-D32FF357F82E}"/>
              </a:ext>
            </a:extLst>
          </p:cNvPr>
          <p:cNvGraphicFramePr>
            <a:graphicFrameLocks noGrp="1"/>
          </p:cNvGraphicFramePr>
          <p:nvPr/>
        </p:nvGraphicFramePr>
        <p:xfrm>
          <a:off x="554416" y="2676139"/>
          <a:ext cx="11167448" cy="38167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91862">
                  <a:extLst>
                    <a:ext uri="{9D8B030D-6E8A-4147-A177-3AD203B41FA5}">
                      <a16:colId xmlns:a16="http://schemas.microsoft.com/office/drawing/2014/main" val="1446708870"/>
                    </a:ext>
                  </a:extLst>
                </a:gridCol>
                <a:gridCol w="2791862">
                  <a:extLst>
                    <a:ext uri="{9D8B030D-6E8A-4147-A177-3AD203B41FA5}">
                      <a16:colId xmlns:a16="http://schemas.microsoft.com/office/drawing/2014/main" val="3560594210"/>
                    </a:ext>
                  </a:extLst>
                </a:gridCol>
                <a:gridCol w="2791862">
                  <a:extLst>
                    <a:ext uri="{9D8B030D-6E8A-4147-A177-3AD203B41FA5}">
                      <a16:colId xmlns:a16="http://schemas.microsoft.com/office/drawing/2014/main" val="2790464456"/>
                    </a:ext>
                  </a:extLst>
                </a:gridCol>
                <a:gridCol w="2791862">
                  <a:extLst>
                    <a:ext uri="{9D8B030D-6E8A-4147-A177-3AD203B41FA5}">
                      <a16:colId xmlns:a16="http://schemas.microsoft.com/office/drawing/2014/main" val="2812032749"/>
                    </a:ext>
                  </a:extLst>
                </a:gridCol>
              </a:tblGrid>
              <a:tr h="46039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Etapas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Pradinis terminas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Pakeistas terminas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Pratęsimas (%)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extLst>
                  <a:ext uri="{0D108BD9-81ED-4DB2-BD59-A6C34878D82A}">
                    <a16:rowId xmlns:a16="http://schemas.microsoft.com/office/drawing/2014/main" val="2536690575"/>
                  </a:ext>
                </a:extLst>
              </a:tr>
              <a:tr h="8390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1 etapas (70 ha)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2 mėn. (iki 2023-06-26)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7 mėn. (iki 2023-11-19)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250%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extLst>
                  <a:ext uri="{0D108BD9-81ED-4DB2-BD59-A6C34878D82A}">
                    <a16:rowId xmlns:a16="http://schemas.microsoft.com/office/drawing/2014/main" val="163267012"/>
                  </a:ext>
                </a:extLst>
              </a:tr>
              <a:tr h="8390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2 etapas (70 ha)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4 mėn. (iki 2023-08-26)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7 mėn. (iki 2023-11-19)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75%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extLst>
                  <a:ext uri="{0D108BD9-81ED-4DB2-BD59-A6C34878D82A}">
                    <a16:rowId xmlns:a16="http://schemas.microsoft.com/office/drawing/2014/main" val="2846992921"/>
                  </a:ext>
                </a:extLst>
              </a:tr>
              <a:tr h="8390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3 etapas (116 ha)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5 mėn. (iki 2023-09-26)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12 mėn. (iki 2024-04-19)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140%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extLst>
                  <a:ext uri="{0D108BD9-81ED-4DB2-BD59-A6C34878D82A}">
                    <a16:rowId xmlns:a16="http://schemas.microsoft.com/office/drawing/2014/main" val="1077883401"/>
                  </a:ext>
                </a:extLst>
              </a:tr>
              <a:tr h="8390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4 etapas (75 ha)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6 mėn. (iki 2023-10-26)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>
                          <a:effectLst/>
                        </a:rPr>
                        <a:t>13 mėn. (iki 2024-05-19)</a:t>
                      </a:r>
                      <a:endParaRPr lang="lt-LT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2100" dirty="0">
                          <a:effectLst/>
                        </a:rPr>
                        <a:t>117%</a:t>
                      </a:r>
                      <a:endParaRPr lang="lt-LT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6823" marR="16823" marT="16823" marB="16823" anchor="ctr"/>
                </a:tc>
                <a:extLst>
                  <a:ext uri="{0D108BD9-81ED-4DB2-BD59-A6C34878D82A}">
                    <a16:rowId xmlns:a16="http://schemas.microsoft.com/office/drawing/2014/main" val="1126143400"/>
                  </a:ext>
                </a:extLst>
              </a:tr>
            </a:tbl>
          </a:graphicData>
        </a:graphic>
      </p:graphicFrame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22F86D1-026D-374E-8018-63463B6A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656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EE24A-6880-A090-C161-35CAF4245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60252" cy="1645920"/>
          </a:xfrm>
        </p:spPr>
        <p:txBody>
          <a:bodyPr>
            <a:normAutofit/>
          </a:bodyPr>
          <a:lstStyle/>
          <a:p>
            <a:r>
              <a:rPr lang="lt-LT" sz="4000" b="1" dirty="0">
                <a:solidFill>
                  <a:srgbClr val="AE445A"/>
                </a:solidFill>
              </a:rPr>
              <a:t>Sutarties vykdymo eiga VII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836E7EB-6ED3-FA50-2388-F8C1FADE9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164" y="586822"/>
            <a:ext cx="6002636" cy="164592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lt-LT" dirty="0">
                <a:effectLst/>
                <a:ea typeface="Times New Roman" panose="02020603050405020304" pitchFamily="18" charset="0"/>
              </a:rPr>
              <a:t>Susitarimu ženkliai pratęstas Sutartyje numatytų paslaugų teikimo terminas</a:t>
            </a:r>
            <a:r>
              <a:rPr lang="lt-LT" b="1" dirty="0">
                <a:effectLst/>
                <a:ea typeface="Times New Roman" panose="02020603050405020304" pitchFamily="18" charset="0"/>
              </a:rPr>
              <a:t>. 2 Pirkimo dalis – 500 ha </a:t>
            </a:r>
            <a:endParaRPr lang="en-US" dirty="0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7659FF5F-FE49-D8C8-5904-3EA959B4CA9A}"/>
              </a:ext>
            </a:extLst>
          </p:cNvPr>
          <p:cNvGraphicFramePr>
            <a:graphicFrameLocks/>
          </p:cNvGraphicFramePr>
          <p:nvPr/>
        </p:nvGraphicFramePr>
        <p:xfrm>
          <a:off x="554416" y="3283472"/>
          <a:ext cx="11167447" cy="23850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76364">
                  <a:extLst>
                    <a:ext uri="{9D8B030D-6E8A-4147-A177-3AD203B41FA5}">
                      <a16:colId xmlns:a16="http://schemas.microsoft.com/office/drawing/2014/main" val="1678906545"/>
                    </a:ext>
                  </a:extLst>
                </a:gridCol>
                <a:gridCol w="2857432">
                  <a:extLst>
                    <a:ext uri="{9D8B030D-6E8A-4147-A177-3AD203B41FA5}">
                      <a16:colId xmlns:a16="http://schemas.microsoft.com/office/drawing/2014/main" val="1330694914"/>
                    </a:ext>
                  </a:extLst>
                </a:gridCol>
                <a:gridCol w="2857432">
                  <a:extLst>
                    <a:ext uri="{9D8B030D-6E8A-4147-A177-3AD203B41FA5}">
                      <a16:colId xmlns:a16="http://schemas.microsoft.com/office/drawing/2014/main" val="2344812236"/>
                    </a:ext>
                  </a:extLst>
                </a:gridCol>
                <a:gridCol w="2676219">
                  <a:extLst>
                    <a:ext uri="{9D8B030D-6E8A-4147-A177-3AD203B41FA5}">
                      <a16:colId xmlns:a16="http://schemas.microsoft.com/office/drawing/2014/main" val="4139860344"/>
                    </a:ext>
                  </a:extLst>
                </a:gridCol>
              </a:tblGrid>
              <a:tr h="11925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 dirty="0">
                          <a:effectLst/>
                        </a:rPr>
                        <a:t>Etapas</a:t>
                      </a:r>
                      <a:endParaRPr lang="lt-LT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 dirty="0">
                          <a:effectLst/>
                        </a:rPr>
                        <a:t>Pradinis terminas</a:t>
                      </a:r>
                      <a:endParaRPr lang="lt-LT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>
                          <a:effectLst/>
                        </a:rPr>
                        <a:t>Pakeistas terminas</a:t>
                      </a:r>
                      <a:endParaRPr lang="lt-LT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>
                          <a:effectLst/>
                        </a:rPr>
                        <a:t>Pratęsimas (%)</a:t>
                      </a:r>
                      <a:endParaRPr lang="lt-LT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extLst>
                  <a:ext uri="{0D108BD9-81ED-4DB2-BD59-A6C34878D82A}">
                    <a16:rowId xmlns:a16="http://schemas.microsoft.com/office/drawing/2014/main" val="1429582795"/>
                  </a:ext>
                </a:extLst>
              </a:tr>
              <a:tr h="11925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>
                          <a:effectLst/>
                        </a:rPr>
                        <a:t>Visas kiekis (500 ha)</a:t>
                      </a:r>
                      <a:endParaRPr lang="lt-LT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>
                          <a:effectLst/>
                        </a:rPr>
                        <a:t>6 mėn. (iki 2023-10-26)</a:t>
                      </a:r>
                      <a:endParaRPr lang="lt-LT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 dirty="0">
                          <a:effectLst/>
                        </a:rPr>
                        <a:t>14 mėn. (iki 2024-06-19)</a:t>
                      </a:r>
                      <a:endParaRPr lang="lt-LT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300" dirty="0">
                          <a:effectLst/>
                        </a:rPr>
                        <a:t>133%</a:t>
                      </a:r>
                      <a:endParaRPr lang="lt-LT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6194" marR="26194" marT="26194" marB="26194" anchor="ctr"/>
                </a:tc>
                <a:extLst>
                  <a:ext uri="{0D108BD9-81ED-4DB2-BD59-A6C34878D82A}">
                    <a16:rowId xmlns:a16="http://schemas.microsoft.com/office/drawing/2014/main" val="2754640553"/>
                  </a:ext>
                </a:extLst>
              </a:tr>
            </a:tbl>
          </a:graphicData>
        </a:graphic>
      </p:graphicFrame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BA1A9559-A201-F262-D287-181A48534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279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17779-2BBC-485A-8300-07BC38DF7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60252" cy="16459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b="1" dirty="0" err="1">
                <a:solidFill>
                  <a:srgbClr val="AE445A"/>
                </a:solidFill>
              </a:rPr>
              <a:t>Sutarties</a:t>
            </a:r>
            <a:r>
              <a:rPr lang="en-US" sz="4000" b="1" dirty="0">
                <a:solidFill>
                  <a:srgbClr val="AE445A"/>
                </a:solidFill>
              </a:rPr>
              <a:t> </a:t>
            </a:r>
            <a:r>
              <a:rPr lang="en-US" sz="4000" b="1" dirty="0" err="1">
                <a:solidFill>
                  <a:srgbClr val="AE445A"/>
                </a:solidFill>
              </a:rPr>
              <a:t>vykdymo</a:t>
            </a:r>
            <a:r>
              <a:rPr lang="en-US" sz="4000" b="1" dirty="0">
                <a:solidFill>
                  <a:srgbClr val="AE445A"/>
                </a:solidFill>
              </a:rPr>
              <a:t> </a:t>
            </a:r>
            <a:r>
              <a:rPr lang="en-US" sz="4000" b="1" dirty="0" err="1">
                <a:solidFill>
                  <a:srgbClr val="AE445A"/>
                </a:solidFill>
              </a:rPr>
              <a:t>eiga</a:t>
            </a:r>
            <a:r>
              <a:rPr lang="en-US" sz="4000" b="1" dirty="0">
                <a:solidFill>
                  <a:srgbClr val="AE445A"/>
                </a:solidFill>
              </a:rPr>
              <a:t> VI</a:t>
            </a:r>
            <a:r>
              <a:rPr lang="lt-LT" sz="4000" b="1" dirty="0">
                <a:solidFill>
                  <a:srgbClr val="AE445A"/>
                </a:solidFill>
              </a:rPr>
              <a:t>II</a:t>
            </a:r>
            <a: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A5270C37-E220-8D5F-AA2A-3A90AB62CCDD}"/>
              </a:ext>
            </a:extLst>
          </p:cNvPr>
          <p:cNvSpPr txBox="1">
            <a:spLocks/>
          </p:cNvSpPr>
          <p:nvPr/>
        </p:nvSpPr>
        <p:spPr>
          <a:xfrm>
            <a:off x="5351164" y="586822"/>
            <a:ext cx="6002636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 dirty="0" err="1">
                <a:latin typeface="+mn-lt"/>
                <a:ea typeface="+mn-ea"/>
                <a:cs typeface="+mn-cs"/>
              </a:rPr>
              <a:t>Susitarimu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ženkliai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pratęstas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Sutartyje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numatytų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paslaugų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teikimo</a:t>
            </a:r>
            <a:r>
              <a:rPr lang="en-US" sz="2800" dirty="0">
                <a:latin typeface="+mn-lt"/>
                <a:ea typeface="+mn-ea"/>
                <a:cs typeface="+mn-cs"/>
              </a:rPr>
              <a:t> </a:t>
            </a:r>
            <a:r>
              <a:rPr lang="en-US" sz="2800" dirty="0" err="1">
                <a:latin typeface="+mn-lt"/>
                <a:ea typeface="+mn-ea"/>
                <a:cs typeface="+mn-cs"/>
              </a:rPr>
              <a:t>terminas</a:t>
            </a:r>
            <a:r>
              <a:rPr lang="en-US" sz="2800" b="1" dirty="0">
                <a:latin typeface="+mn-lt"/>
                <a:ea typeface="+mn-ea"/>
                <a:cs typeface="+mn-cs"/>
              </a:rPr>
              <a:t>. </a:t>
            </a:r>
            <a:r>
              <a:rPr lang="lt-LT" sz="2800" b="1" dirty="0">
                <a:latin typeface="+mn-lt"/>
                <a:ea typeface="+mn-ea"/>
                <a:cs typeface="+mn-cs"/>
              </a:rPr>
              <a:t>3</a:t>
            </a:r>
            <a:r>
              <a:rPr lang="en-US" sz="2800" b="1" dirty="0">
                <a:latin typeface="+mn-lt"/>
                <a:ea typeface="+mn-ea"/>
                <a:cs typeface="+mn-cs"/>
              </a:rPr>
              <a:t> </a:t>
            </a:r>
            <a:r>
              <a:rPr lang="en-US" sz="2800" b="1" dirty="0" err="1">
                <a:latin typeface="+mn-lt"/>
                <a:ea typeface="+mn-ea"/>
                <a:cs typeface="+mn-cs"/>
              </a:rPr>
              <a:t>Pirkimo</a:t>
            </a:r>
            <a:r>
              <a:rPr lang="en-US" sz="2800" b="1" dirty="0">
                <a:latin typeface="+mn-lt"/>
                <a:ea typeface="+mn-ea"/>
                <a:cs typeface="+mn-cs"/>
              </a:rPr>
              <a:t> </a:t>
            </a:r>
            <a:r>
              <a:rPr lang="en-US" sz="2800" b="1" dirty="0" err="1">
                <a:latin typeface="+mn-lt"/>
                <a:ea typeface="+mn-ea"/>
                <a:cs typeface="+mn-cs"/>
              </a:rPr>
              <a:t>dalis</a:t>
            </a:r>
            <a:r>
              <a:rPr lang="en-US" sz="2800" b="1" dirty="0">
                <a:latin typeface="+mn-lt"/>
                <a:ea typeface="+mn-ea"/>
                <a:cs typeface="+mn-cs"/>
              </a:rPr>
              <a:t> – </a:t>
            </a:r>
            <a:r>
              <a:rPr lang="lt-LT" sz="2800" b="1" dirty="0">
                <a:latin typeface="+mn-lt"/>
                <a:ea typeface="+mn-ea"/>
                <a:cs typeface="+mn-cs"/>
              </a:rPr>
              <a:t>469</a:t>
            </a:r>
            <a:r>
              <a:rPr lang="en-US" sz="2800" b="1" dirty="0">
                <a:latin typeface="+mn-lt"/>
                <a:ea typeface="+mn-ea"/>
                <a:cs typeface="+mn-cs"/>
              </a:rPr>
              <a:t> ha </a:t>
            </a:r>
            <a:r>
              <a:rPr lang="en-US" sz="2800" dirty="0">
                <a:latin typeface="+mn-lt"/>
                <a:ea typeface="+mn-ea"/>
                <a:cs typeface="+mn-cs"/>
              </a:rPr>
              <a:t/>
            </a:r>
            <a:br>
              <a:rPr lang="en-US" sz="2800" dirty="0">
                <a:latin typeface="+mn-lt"/>
                <a:ea typeface="+mn-ea"/>
                <a:cs typeface="+mn-cs"/>
              </a:rPr>
            </a:br>
            <a:endParaRPr lang="en-US" sz="2800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FAC8098-584C-EE26-77D4-F5232CF5D32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57784" y="2907925"/>
          <a:ext cx="11164826" cy="31361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8514">
                  <a:extLst>
                    <a:ext uri="{9D8B030D-6E8A-4147-A177-3AD203B41FA5}">
                      <a16:colId xmlns:a16="http://schemas.microsoft.com/office/drawing/2014/main" val="2788729333"/>
                    </a:ext>
                  </a:extLst>
                </a:gridCol>
                <a:gridCol w="3029841">
                  <a:extLst>
                    <a:ext uri="{9D8B030D-6E8A-4147-A177-3AD203B41FA5}">
                      <a16:colId xmlns:a16="http://schemas.microsoft.com/office/drawing/2014/main" val="1913910054"/>
                    </a:ext>
                  </a:extLst>
                </a:gridCol>
                <a:gridCol w="2727237">
                  <a:extLst>
                    <a:ext uri="{9D8B030D-6E8A-4147-A177-3AD203B41FA5}">
                      <a16:colId xmlns:a16="http://schemas.microsoft.com/office/drawing/2014/main" val="3344173407"/>
                    </a:ext>
                  </a:extLst>
                </a:gridCol>
                <a:gridCol w="3129234">
                  <a:extLst>
                    <a:ext uri="{9D8B030D-6E8A-4147-A177-3AD203B41FA5}">
                      <a16:colId xmlns:a16="http://schemas.microsoft.com/office/drawing/2014/main" val="1912543954"/>
                    </a:ext>
                  </a:extLst>
                </a:gridCol>
              </a:tblGrid>
              <a:tr h="104537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Etapas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Pradinis terminas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Pakeistas terminas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Pratęsimas (%)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extLst>
                  <a:ext uri="{0D108BD9-81ED-4DB2-BD59-A6C34878D82A}">
                    <a16:rowId xmlns:a16="http://schemas.microsoft.com/office/drawing/2014/main" val="744959292"/>
                  </a:ext>
                </a:extLst>
              </a:tr>
              <a:tr h="104537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1 etapas (370 ha)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6 mėn. (iki 2023-10-26)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13 mėn. (iki 2024-05-19)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117%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extLst>
                  <a:ext uri="{0D108BD9-81ED-4DB2-BD59-A6C34878D82A}">
                    <a16:rowId xmlns:a16="http://schemas.microsoft.com/office/drawing/2014/main" val="2827624317"/>
                  </a:ext>
                </a:extLst>
              </a:tr>
              <a:tr h="104537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2 etapas (99 ha)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10 mėn. (iki 2024-02-26)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14 mėn. (iki 2024-06-19)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lt-LT" sz="3000">
                          <a:effectLst/>
                        </a:rPr>
                        <a:t>40%</a:t>
                      </a:r>
                      <a:endParaRPr lang="lt-LT" sz="25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4016" marR="24016" marT="24016" marB="24016" anchor="ctr"/>
                </a:tc>
                <a:extLst>
                  <a:ext uri="{0D108BD9-81ED-4DB2-BD59-A6C34878D82A}">
                    <a16:rowId xmlns:a16="http://schemas.microsoft.com/office/drawing/2014/main" val="2910615153"/>
                  </a:ext>
                </a:extLst>
              </a:tr>
            </a:tbl>
          </a:graphicData>
        </a:graphic>
      </p:graphicFrame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54F5FEB-7CA2-E512-D58C-BD58147A2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7200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5B12-F1D7-ADEB-A037-C1A38BAD8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vykdymo eiga 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8102EA-373A-E658-F349-E026FD663B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lt-LT" dirty="0"/>
              <a:t>Perkančioji organizacija nurodė, kad iki papildomo susitarimo sudarymo momento (2023-10-19) UAB „Taiklu“ buvo atlikęs darbus šia apimtimi:</a:t>
            </a: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1 Pirkimo dalis – 48 proc., </a:t>
            </a: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2 Pirkimo dalis – 0 proc., </a:t>
            </a: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3 Pirkimo dalis – 51 proc.</a:t>
            </a:r>
          </a:p>
          <a:p>
            <a:pPr algn="just"/>
            <a:r>
              <a:rPr lang="lt-LT" dirty="0"/>
              <a:t>Perkančioji organizacija raštu informavo tiekėją, kad </a:t>
            </a:r>
            <a:r>
              <a:rPr lang="lt-LT" dirty="0">
                <a:effectLst/>
                <a:ea typeface="Times New Roman" panose="02020603050405020304" pitchFamily="18" charset="0"/>
              </a:rPr>
              <a:t>delspinigiai už Sutartyje ir Susitarime numatytų paslaugų nesuteikimą nustatytais terminais nebus skaičiuojami iki Sutarties galiojimo termino pabaigos – 2024-10-19.</a:t>
            </a:r>
            <a:endParaRPr lang="lt-LT" dirty="0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941D746D-C70E-9696-E563-D7D88DD3E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392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C068-92FB-2F44-0D72-64FC9909D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vykdymo eiga 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BB9EC-B35F-DCE5-CC88-FACC09130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lt-LT" dirty="0">
                <a:ea typeface="Times New Roman" panose="02020603050405020304" pitchFamily="18" charset="0"/>
              </a:rPr>
              <a:t>P</a:t>
            </a:r>
            <a:r>
              <a:rPr lang="lt-LT" dirty="0">
                <a:effectLst/>
                <a:ea typeface="Times New Roman" panose="02020603050405020304" pitchFamily="18" charset="0"/>
              </a:rPr>
              <a:t>aslaugas pagal Sutartį ir Susitarimą teikė subtiekėjai, o ne pats tiekėjas UAB „Taiklu“.</a:t>
            </a:r>
          </a:p>
          <a:p>
            <a:pPr algn="just"/>
            <a:r>
              <a:rPr lang="lt-LT" dirty="0">
                <a:effectLst/>
                <a:ea typeface="Times New Roman" panose="02020603050405020304" pitchFamily="18" charset="0"/>
              </a:rPr>
              <a:t>Subtiekėjai nebuvo išviešinti UAB „Taiklu“ pasiūlyme.</a:t>
            </a:r>
          </a:p>
          <a:p>
            <a:pPr algn="just"/>
            <a:r>
              <a:rPr lang="lt-LT" dirty="0"/>
              <a:t>Sutartyje numatyta, kad </a:t>
            </a:r>
            <a:r>
              <a:rPr lang="lt-LT" dirty="0">
                <a:effectLst/>
                <a:ea typeface="Times New Roman" panose="02020603050405020304" pitchFamily="18" charset="0"/>
              </a:rPr>
              <a:t>nė viena iš šalių neturi teisės perduoti trečiajam asmeniui teisių ir įsipareigojimų pagal šią Sutartį be išankstinio raštiško kitos šalies sutikimo. </a:t>
            </a:r>
          </a:p>
          <a:p>
            <a:pPr algn="just"/>
            <a:r>
              <a:rPr lang="lt-LT" dirty="0">
                <a:ea typeface="Times New Roman" panose="02020603050405020304" pitchFamily="18" charset="0"/>
              </a:rPr>
              <a:t>P</a:t>
            </a:r>
            <a:r>
              <a:rPr lang="lt-LT" dirty="0">
                <a:effectLst/>
                <a:ea typeface="Times New Roman" panose="02020603050405020304" pitchFamily="18" charset="0"/>
              </a:rPr>
              <a:t>ažeidęs minėtą Sutarties įpareigojimą </a:t>
            </a:r>
            <a:r>
              <a:rPr lang="lt-LT" dirty="0">
                <a:ea typeface="Times New Roman" panose="02020603050405020304" pitchFamily="18" charset="0"/>
              </a:rPr>
              <a:t>tie</a:t>
            </a:r>
            <a:r>
              <a:rPr lang="lt-LT" dirty="0">
                <a:effectLst/>
                <a:ea typeface="Times New Roman" panose="02020603050405020304" pitchFamily="18" charset="0"/>
              </a:rPr>
              <a:t>kėjas moka Pirkėjui 5 proc. maksimalios Sutarties/pasiūlymo kainos be PVM dydžio šalių iš anksto sutartų minimalių nuostolių sumą.</a:t>
            </a:r>
          </a:p>
          <a:p>
            <a:pPr algn="just"/>
            <a:r>
              <a:rPr lang="lt-LT" dirty="0"/>
              <a:t>Tiekėjui nustatyta atsakomybė nebuvo taikoma.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0DB72D9-394A-121C-A3BC-202C0EB85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904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0A4D3-676D-9709-3260-50FF5391BA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1A7D4-B88A-7C6E-B254-356469244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VPT 2025-02-19 vertinimo išvadoje </a:t>
            </a:r>
            <a:r>
              <a:rPr lang="en-GB" b="1" dirty="0" err="1">
                <a:solidFill>
                  <a:srgbClr val="AE445A"/>
                </a:solidFill>
              </a:rPr>
              <a:t>nustatyti</a:t>
            </a:r>
            <a:r>
              <a:rPr lang="en-GB" b="1" dirty="0">
                <a:solidFill>
                  <a:srgbClr val="AE445A"/>
                </a:solidFill>
              </a:rPr>
              <a:t> pa</a:t>
            </a:r>
            <a:r>
              <a:rPr lang="lt-LT" b="1" dirty="0">
                <a:solidFill>
                  <a:srgbClr val="AE445A"/>
                </a:solidFill>
              </a:rPr>
              <a:t>žeidimai 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19D7F-6181-E713-F64C-6F2B63614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2490"/>
            <a:ext cx="10515600" cy="4564473"/>
          </a:xfrm>
        </p:spPr>
        <p:txBody>
          <a:bodyPr>
            <a:noAutofit/>
          </a:bodyPr>
          <a:lstStyle/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a typeface="Calibri" panose="020F0502020204030204" pitchFamily="34" charset="0"/>
              </a:rPr>
              <a:t>Perkančioji organizacija tinkamai nepasirengė Pirkimo vykdymui, techninės specifikacijos reikalavimai buvo netikslūs;</a:t>
            </a:r>
          </a:p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ffectLst/>
                <a:ea typeface="Calibri" panose="020F0502020204030204" pitchFamily="34" charset="0"/>
              </a:rPr>
              <a:t>Perkančioji organizacija nesudarė realių galimybių apžiūrėti pirkimo objektą;</a:t>
            </a:r>
          </a:p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a typeface="Calibri" panose="020F0502020204030204" pitchFamily="34" charset="0"/>
              </a:rPr>
              <a:t>Perkančioji organizacija pasirinko netinkamą pirkimo būdą (susitarimas ženkliai pratęsti paslaugų teikimo terminai parodė, jog ypatingos skubos aplinkybių, kurių egzistavimu buvo grindžiamas Pirkimo būdo pasirinkimas (neskelbiamos derybos dėl ypatingos skubos), nebuvo);</a:t>
            </a:r>
          </a:p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a typeface="Calibri" panose="020F0502020204030204" pitchFamily="34" charset="0"/>
              </a:rPr>
              <a:t>Perkančioji organizacija UAB „Taiklu“ neprašė pagrįsti neįprastai mažos pasiūlymo kainos; 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0DE6275-CD5A-8F22-F3F8-07224D270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463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29BC53-0D88-2872-AF3C-68BA9FB93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A7098-62A8-9222-CC6E-8288B4DEB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VPT 2025-02-19 vertinimo išvadoje </a:t>
            </a:r>
            <a:r>
              <a:rPr lang="en-GB" b="1" dirty="0" err="1">
                <a:solidFill>
                  <a:srgbClr val="AE445A"/>
                </a:solidFill>
              </a:rPr>
              <a:t>nustatyti</a:t>
            </a:r>
            <a:r>
              <a:rPr lang="en-GB" b="1" dirty="0">
                <a:solidFill>
                  <a:srgbClr val="AE445A"/>
                </a:solidFill>
              </a:rPr>
              <a:t> pa</a:t>
            </a:r>
            <a:r>
              <a:rPr lang="lt-LT" b="1" dirty="0">
                <a:solidFill>
                  <a:srgbClr val="AE445A"/>
                </a:solidFill>
              </a:rPr>
              <a:t>žeidimai I</a:t>
            </a:r>
            <a:r>
              <a:rPr lang="en-GB" b="1" dirty="0">
                <a:solidFill>
                  <a:srgbClr val="AE445A"/>
                </a:solidFill>
              </a:rPr>
              <a:t>I</a:t>
            </a:r>
            <a:endParaRPr lang="lt-LT" b="1" dirty="0">
              <a:solidFill>
                <a:srgbClr val="AE445A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E81D4D-8612-6570-2D4A-57AE094E1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2490"/>
            <a:ext cx="10515600" cy="4564473"/>
          </a:xfrm>
        </p:spPr>
        <p:txBody>
          <a:bodyPr>
            <a:noAutofit/>
          </a:bodyPr>
          <a:lstStyle/>
          <a:p>
            <a:pPr marL="0" marR="0" lvl="0" indent="0" algn="just">
              <a:lnSpc>
                <a:spcPct val="115000"/>
              </a:lnSpc>
              <a:buNone/>
            </a:pPr>
            <a:r>
              <a:rPr lang="en-GB" sz="2400" dirty="0">
                <a:ea typeface="Calibri" panose="020F0502020204030204" pitchFamily="34" charset="0"/>
              </a:rPr>
              <a:t>5) </a:t>
            </a:r>
            <a:r>
              <a:rPr lang="lt-LT" sz="2400" dirty="0">
                <a:ea typeface="Calibri" panose="020F0502020204030204" pitchFamily="34" charset="0"/>
              </a:rPr>
              <a:t>Organizuodama pirkimą perkančioji organizacija galėjo numatyti probleminius plotus, dėl to Susitarimas, sudarytas remiantis nenumatytomis aplinkybėmis, sudarytas neteisėtai;  </a:t>
            </a:r>
          </a:p>
          <a:p>
            <a:pPr marL="0" marR="0" lvl="0" indent="0" algn="just">
              <a:lnSpc>
                <a:spcPct val="115000"/>
              </a:lnSpc>
              <a:buNone/>
            </a:pPr>
            <a:r>
              <a:rPr lang="en-GB" sz="2400" dirty="0">
                <a:ea typeface="Calibri" panose="020F0502020204030204" pitchFamily="34" charset="0"/>
              </a:rPr>
              <a:t>6) </a:t>
            </a:r>
            <a:r>
              <a:rPr lang="lt-LT" sz="2400" dirty="0">
                <a:ea typeface="Calibri" panose="020F0502020204030204" pitchFamily="34" charset="0"/>
              </a:rPr>
              <a:t>Tiekėjas paslaugų nesuteikė ir tuose plotuose, kurie nelaikomi probleminiais, nors paslaugas privalėjo ir galėjo teikti, o perkančioji organizacija netaikė sutartyje numatytų delspinigių;</a:t>
            </a:r>
          </a:p>
          <a:p>
            <a:pPr marL="0" marR="0" lvl="0" indent="0" algn="just">
              <a:lnSpc>
                <a:spcPct val="115000"/>
              </a:lnSpc>
              <a:buNone/>
            </a:pPr>
            <a:r>
              <a:rPr lang="en-GB" sz="2400" dirty="0">
                <a:ea typeface="Calibri" panose="020F0502020204030204" pitchFamily="34" charset="0"/>
              </a:rPr>
              <a:t>7) </a:t>
            </a:r>
            <a:r>
              <a:rPr lang="lt-LT" sz="2400" dirty="0">
                <a:ea typeface="Calibri" panose="020F0502020204030204" pitchFamily="34" charset="0"/>
              </a:rPr>
              <a:t>Perkančioji organizacijai netaikė sutartyje numatytų netesybų už tai, kad sutartį vykdė neišviešinti subtiekėjai</a:t>
            </a:r>
            <a:r>
              <a:rPr lang="en-GB" sz="2400" dirty="0">
                <a:ea typeface="Calibri" panose="020F0502020204030204" pitchFamily="34" charset="0"/>
              </a:rPr>
              <a:t>.</a:t>
            </a:r>
            <a:endParaRPr lang="lt-LT" sz="2400" dirty="0">
              <a:ea typeface="Calibri" panose="020F0502020204030204" pitchFamily="34" charset="0"/>
            </a:endParaRP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F158732-BF71-AB2A-53C7-92A761B6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67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A3602-0629-49EC-FB1E-0C16BCEB1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VPT 2025-02-19 vertinimo išvadoje pateiktos rekomendacijos Perkančiajai organizacijai: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90304-1F5A-E1C1-6C3E-2EF0A4896C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2490"/>
            <a:ext cx="10515600" cy="4564473"/>
          </a:xfrm>
        </p:spPr>
        <p:txBody>
          <a:bodyPr>
            <a:noAutofit/>
          </a:bodyPr>
          <a:lstStyle/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ffectLst/>
                <a:ea typeface="Calibri" panose="020F0502020204030204" pitchFamily="34" charset="0"/>
              </a:rPr>
              <a:t>nutraukti Sutartį su Tiekėju dėl 2 Pirkimo dalies;</a:t>
            </a:r>
            <a:endParaRPr lang="lt-LT" sz="2400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ffectLst/>
                <a:ea typeface="Calibri" panose="020F0502020204030204" pitchFamily="34" charset="0"/>
              </a:rPr>
              <a:t>taikyti Sutartyje numatytus delspinigius Tiekėjui nuo Sutartyje numatytų pirminių paslaugų suteikimo terminų pabaigos, kadangi Tiekėjas paslaugų neteikė ir tuose plotuose, kurie nelaikomi probleminiais;</a:t>
            </a:r>
            <a:endParaRPr lang="lt-LT" sz="2400" dirty="0">
              <a:effectLst/>
              <a:ea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ffectLst/>
                <a:ea typeface="Calibri" panose="020F0502020204030204" pitchFamily="34" charset="0"/>
              </a:rPr>
              <a:t>vadovaujantis Sutarties sąlygomis ir įvertinus Tiekėjo galimybes toliau teikti paslaugas, svarstyti galimybę nutraukti Sutartį su Tiekėju 1 ir 3 Pirkimo dalyse, bei taikyti Sutartyje numatytas sankcijas už paslaugų nesuteikimą nustatytais terminais;</a:t>
            </a:r>
            <a:endParaRPr lang="lt-LT" sz="2400" dirty="0"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lt-LT" sz="2400" dirty="0">
                <a:effectLst/>
                <a:ea typeface="Calibri" panose="020F0502020204030204" pitchFamily="34" charset="0"/>
              </a:rPr>
              <a:t>taikyti Sutartyje numatytas sankcijas Tiekėjui dėl pareigos teikti paslaugas perdavimo trečiosioms šalims (subtiekėjams).</a:t>
            </a:r>
            <a:endParaRPr lang="lt-LT" sz="2400" dirty="0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C4E9CC27-A3FA-07A1-73A0-7F1918D3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7018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33744-5E81-E224-1735-D7C984012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Rekomendacijų vykdymas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30BF5-5231-71EE-D22C-1E85B8AF8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lt-LT" sz="3200" dirty="0">
                <a:effectLst/>
                <a:ea typeface="Times New Roman" panose="02020603050405020304" pitchFamily="18" charset="0"/>
              </a:rPr>
              <a:t>Perkančioji organizacija 2025-02-28 tiekėjui UAB „Taiklu“ išsiuntė raštą Nr. IS-154  ,,Dėl 2023 m. balandžio 18 d. paslaugų pirkimo–pardavimo sutarties PS-18 nutraukimo“, kuriuo informavo tiekėją apie Sutarties nutraukimą.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6042F68A-B299-AFFB-795B-5F5AD38AE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8627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D29A-B604-5999-3F21-9BC89B2C5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Sutarties šalių teisminis ginčas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6C141D-9FA6-7084-60A8-339EA62F5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4168"/>
            <a:ext cx="10515600" cy="4662795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lt-LT" dirty="0"/>
              <a:t>Po VPT 2025-02-19 vertinimo išvados, 2025-02-26 UAB „Taiklu“ pateikė ieškinį teismui dėl sutarties nutraukimo nesant galimybių suteikti paslaugas visa apimtimi dėl aukšto vandens lygio ir prašo apmokėti likusią sutarties sumą 203415,52 Eur su PVM.</a:t>
            </a:r>
          </a:p>
          <a:p>
            <a:pPr lvl="0" algn="just"/>
            <a:r>
              <a:rPr lang="lt-LT" dirty="0"/>
              <a:t>2025-02-28 nutartimi teismas pritaikė laikinąsias apsaugos priemones: uždraudė Perkančiajai organizacijai vienašališkai dėl esminio pažeidimo nutraukti su UAB „Taiklu“ sudarytą viešojo pirkimo sutartį iki galutinio teismo sprendimo įsiteisėjimo šioje civilinėje byloje.</a:t>
            </a:r>
          </a:p>
          <a:p>
            <a:pPr lvl="0" algn="just"/>
            <a:r>
              <a:rPr lang="lt-LT" dirty="0"/>
              <a:t>2025-03-24 Perkančioji organizacija pateikė priešieškinį, kuriuo prašoma nutraukti Sutartį dėl UAB „Taiklu“ padaryto esminio pažeidimo (vėlavimo suteikti paslaugas) ir priteisti netesybas (už vėlavimą, sutarties nutraukimą ir subtiekėjų pasitelkimą).</a:t>
            </a:r>
          </a:p>
          <a:p>
            <a:pPr lvl="0" algn="just"/>
            <a:r>
              <a:rPr lang="lt-LT" dirty="0"/>
              <a:t>2025-06-25 duomenimis, ginčo šalys keičiasi procesiniais dokumentais ir papildomais paaiškinimais. Teismo posėdžio data nėra nustatyta.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9E2051DC-A9F5-1A03-2961-E3E0BAA8B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951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C006D-3FA0-ADF7-6DF6-4F6C55C93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b="1" dirty="0">
                <a:solidFill>
                  <a:srgbClr val="AE445A"/>
                </a:solidFill>
              </a:rPr>
              <a:t>Eksperto išvada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9F4F8-3336-C271-9AFC-0A98ED438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lt-LT" sz="3200" dirty="0"/>
              <a:t>Byloje yra pateikta teismo eksperto išvada, kurioje nurodoma, kad ginčo plote (likę neišfrezuoti apie 150 ha) paslaugas suteikti yra technologiškai neįmanoma ir netgi pavojinga.</a:t>
            </a:r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E51B324B-7262-85D6-6DD8-D8FADCB7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52A63-845B-4E41-AD13-F8DD7FF2ED86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4223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B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"/>
          <p:cNvSpPr/>
          <p:nvPr/>
        </p:nvSpPr>
        <p:spPr>
          <a:xfrm>
            <a:off x="476131" y="3428143"/>
            <a:ext cx="11246213" cy="2961534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3"/>
          <a:srcRect l="-185160" t="-17798" r="-185160" b="-17798"/>
          <a:stretch/>
        </p:blipFill>
        <p:spPr>
          <a:xfrm>
            <a:off x="476131" y="3428143"/>
            <a:ext cx="11246213" cy="2961534"/>
          </a:xfrm>
          <a:prstGeom prst="rect">
            <a:avLst/>
          </a:prstGeom>
        </p:spPr>
      </p:pic>
      <p:sp>
        <p:nvSpPr>
          <p:cNvPr id="4" name="Object 3"/>
          <p:cNvSpPr/>
          <p:nvPr/>
        </p:nvSpPr>
        <p:spPr>
          <a:xfrm>
            <a:off x="654132" y="1535522"/>
            <a:ext cx="10880683" cy="60845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marR="0" lvl="0" indent="0" algn="ctr" defTabSz="914400" rtl="0" eaLnBrk="1" fontAlgn="auto" latinLnBrk="0" hangingPunct="1">
              <a:lnSpc>
                <a:spcPts val="479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500" b="1" i="0" u="none" strike="noStrike" kern="1200" cap="none" spc="0" normalizeH="0" baseline="0" noProof="0">
                <a:ln>
                  <a:noFill/>
                </a:ln>
                <a:solidFill>
                  <a:srgbClr val="0F3332"/>
                </a:solidFill>
                <a:effectLst/>
                <a:uLnTx/>
                <a:uFillTx/>
                <a:latin typeface="Roboto" pitchFamily="34" charset="0"/>
                <a:ea typeface="Roboto" pitchFamily="34" charset="-122"/>
                <a:cs typeface="Roboto" pitchFamily="34" charset="-120"/>
              </a:rPr>
              <a:t>Ačiū.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81A866-7D79-4F62-B773-4EB0F5DCA84B}">
  <ds:schemaRefs>
    <ds:schemaRef ds:uri="http://schemas.microsoft.com/office/2006/metadata/properties"/>
    <ds:schemaRef ds:uri="http://schemas.microsoft.com/office/2006/documentManagement/types"/>
    <ds:schemaRef ds:uri="http://schemas.microsoft.com/sharepoint/v4"/>
    <ds:schemaRef ds:uri="http://purl.org/dc/terms/"/>
    <ds:schemaRef ds:uri="http://schemas.openxmlformats.org/package/2006/metadata/core-properties"/>
    <ds:schemaRef ds:uri="120aa1fc-dcaf-4f2f-b844-518cd627cfe7"/>
    <ds:schemaRef ds:uri="http://purl.org/dc/dcmitype/"/>
    <ds:schemaRef ds:uri="http://schemas.microsoft.com/office/infopath/2007/PartnerControls"/>
    <ds:schemaRef ds:uri="http://purl.org/dc/elements/1.1/"/>
    <ds:schemaRef ds:uri="http://schemas.microsoft.com/sharepoint/v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693984F-FCFA-441A-BE64-BD1BA59927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20aa1fc-dcaf-4f2f-b844-518cd627cfe7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1686</Words>
  <Application>Microsoft Office PowerPoint</Application>
  <PresentationFormat>Plačiaekranė</PresentationFormat>
  <Paragraphs>188</Paragraphs>
  <Slides>23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2</vt:i4>
      </vt:variant>
      <vt:variant>
        <vt:lpstr>Skaidrių pavadinimai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Roboto</vt:lpstr>
      <vt:lpstr>Times New Roman</vt:lpstr>
      <vt:lpstr>Office Theme</vt:lpstr>
      <vt:lpstr>1_Office Theme</vt:lpstr>
      <vt:lpstr>„PowerPoint“ pateiktis</vt:lpstr>
      <vt:lpstr>Bendroji informacija</vt:lpstr>
      <vt:lpstr>Ankstesnio pirkimo nutraukimas </vt:lpstr>
      <vt:lpstr>Teismo sprendimas</vt:lpstr>
      <vt:lpstr>Naujo viešojo pirkimo vykdymas I</vt:lpstr>
      <vt:lpstr>Naujo viešojo pirkimo vykdymas II</vt:lpstr>
      <vt:lpstr>Sutarties vykdymo eiga I</vt:lpstr>
      <vt:lpstr>Sutarties vykdymo eiga II</vt:lpstr>
      <vt:lpstr>Sutarties vykdymo eiga III KAM vidinis tyrimas</vt:lpstr>
      <vt:lpstr>Sutarties vykdymo eiga IV KAM vidinis tyrimas</vt:lpstr>
      <vt:lpstr>Sutarties vykdymo eiga V</vt:lpstr>
      <vt:lpstr>Sutarties vykdymo eiga VI</vt:lpstr>
      <vt:lpstr>Sutarties vykdymo eiga VII</vt:lpstr>
      <vt:lpstr>Sutarties vykdymo eiga VIII  </vt:lpstr>
      <vt:lpstr>Sutarties vykdymo eiga IX</vt:lpstr>
      <vt:lpstr>Sutarties vykdymo eiga X</vt:lpstr>
      <vt:lpstr>VPT 2025-02-19 vertinimo išvadoje nustatyti pažeidimai I</vt:lpstr>
      <vt:lpstr>VPT 2025-02-19 vertinimo išvadoje nustatyti pažeidimai II</vt:lpstr>
      <vt:lpstr>VPT 2025-02-19 vertinimo išvadoje pateiktos rekomendacijos Perkančiajai organizacijai:</vt:lpstr>
      <vt:lpstr>Rekomendacijų vykdymas</vt:lpstr>
      <vt:lpstr>Sutarties šalių teisminis ginčas</vt:lpstr>
      <vt:lpstr>Eksperto išvada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Vytautas Krutulys</dc:creator>
  <cp:lastModifiedBy>GEDRIMĖ Neringa</cp:lastModifiedBy>
  <cp:revision>9</cp:revision>
  <dcterms:created xsi:type="dcterms:W3CDTF">2019-09-25T15:10:34Z</dcterms:created>
  <dcterms:modified xsi:type="dcterms:W3CDTF">2025-06-26T11:05:05Z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MediaServiceImageTags">
    <vt:lpwstr/>
  </property>
</Properties>
</file>