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5.xml" ContentType="application/vnd.openxmlformats-officedocument.presentationml.notesSlid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notesSlides/notesSlide6.xml" ContentType="application/vnd.openxmlformats-officedocument.presentationml.notesSlid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notesSlides/notesSlide7.xml" ContentType="application/vnd.openxmlformats-officedocument.presentationml.notesSlide+xml"/>
  <Override PartName="/ppt/charts/chart7.xml" ContentType="application/vnd.openxmlformats-officedocument.drawingml.chart+xml"/>
  <Override PartName="/ppt/charts/style7.xml" ContentType="application/vnd.ms-office.chartstyle+xml"/>
  <Override PartName="/ppt/charts/colors7.xml" ContentType="application/vnd.ms-office.chartcolorstyl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rts/chart8.xml" ContentType="application/vnd.openxmlformats-officedocument.drawingml.chart+xml"/>
  <Override PartName="/ppt/charts/style8.xml" ContentType="application/vnd.ms-office.chartstyle+xml"/>
  <Override PartName="/ppt/charts/colors8.xml" ContentType="application/vnd.ms-office.chartcolorstyle+xml"/>
  <Override PartName="/ppt/charts/chart9.xml" ContentType="application/vnd.openxmlformats-officedocument.drawingml.chart+xml"/>
  <Override PartName="/ppt/charts/style9.xml" ContentType="application/vnd.ms-office.chartstyle+xml"/>
  <Override PartName="/ppt/charts/colors9.xml" ContentType="application/vnd.ms-office.chartcolorstyle+xml"/>
  <Override PartName="/ppt/notesSlides/notesSlide10.xml" ContentType="application/vnd.openxmlformats-officedocument.presentationml.notesSlide+xml"/>
  <Override PartName="/ppt/charts/chart10.xml" ContentType="application/vnd.openxmlformats-officedocument.drawingml.chart+xml"/>
  <Override PartName="/ppt/charts/style10.xml" ContentType="application/vnd.ms-office.chartstyle+xml"/>
  <Override PartName="/ppt/charts/colors10.xml" ContentType="application/vnd.ms-office.chartcolorstyle+xml"/>
  <Override PartName="/ppt/notesSlides/notesSlide11.xml" ContentType="application/vnd.openxmlformats-officedocument.presentationml.notesSlide+xml"/>
  <Override PartName="/ppt/charts/chart11.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2.xml" ContentType="application/vnd.openxmlformats-officedocument.presentationml.notesSlide+xml"/>
  <Override PartName="/ppt/charts/chart12.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13.xml" ContentType="application/vnd.openxmlformats-officedocument.drawingml.chart+xml"/>
  <Override PartName="/ppt/charts/style13.xml" ContentType="application/vnd.ms-office.chartstyle+xml"/>
  <Override PartName="/ppt/charts/colors13.xml" ContentType="application/vnd.ms-office.chartcolorstyle+xml"/>
  <Override PartName="/ppt/notesSlides/notesSlide13.xml" ContentType="application/vnd.openxmlformats-officedocument.presentationml.notesSlide+xml"/>
  <Override PartName="/ppt/charts/chart14.xml" ContentType="application/vnd.openxmlformats-officedocument.drawingml.chart+xml"/>
  <Override PartName="/ppt/charts/style14.xml" ContentType="application/vnd.ms-office.chartstyle+xml"/>
  <Override PartName="/ppt/charts/colors14.xml" ContentType="application/vnd.ms-office.chartcolorstyle+xml"/>
  <Override PartName="/ppt/charts/chart15.xml" ContentType="application/vnd.openxmlformats-officedocument.drawingml.chart+xml"/>
  <Override PartName="/ppt/charts/style15.xml" ContentType="application/vnd.ms-office.chartstyle+xml"/>
  <Override PartName="/ppt/charts/colors15.xml" ContentType="application/vnd.ms-office.chartcolorstyle+xml"/>
  <Override PartName="/ppt/notesSlides/notesSlide14.xml" ContentType="application/vnd.openxmlformats-officedocument.presentationml.notesSlide+xml"/>
  <Override PartName="/ppt/charts/chart16.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17.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15.xml" ContentType="application/vnd.openxmlformats-officedocument.presentationml.notesSlide+xml"/>
  <Override PartName="/ppt/charts/chart18.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19.xml" ContentType="application/vnd.openxmlformats-officedocument.drawingml.chart+xml"/>
  <Override PartName="/ppt/charts/style19.xml" ContentType="application/vnd.ms-office.chartstyle+xml"/>
  <Override PartName="/ppt/charts/colors19.xml" ContentType="application/vnd.ms-office.chartcolorstyle+xml"/>
  <Override PartName="/ppt/notesSlides/notesSlide16.xml" ContentType="application/vnd.openxmlformats-officedocument.presentationml.notesSlide+xml"/>
  <Override PartName="/ppt/charts/chart20.xml" ContentType="application/vnd.openxmlformats-officedocument.drawingml.chart+xml"/>
  <Override PartName="/ppt/charts/style20.xml" ContentType="application/vnd.ms-office.chartstyle+xml"/>
  <Override PartName="/ppt/charts/colors20.xml" ContentType="application/vnd.ms-office.chartcolorstyle+xml"/>
  <Override PartName="/ppt/charts/chart21.xml" ContentType="application/vnd.openxmlformats-officedocument.drawingml.chart+xml"/>
  <Override PartName="/ppt/charts/style21.xml" ContentType="application/vnd.ms-office.chartstyle+xml"/>
  <Override PartName="/ppt/charts/colors21.xml" ContentType="application/vnd.ms-office.chartcolorstyle+xml"/>
  <Override PartName="/ppt/notesSlides/notesSlide17.xml" ContentType="application/vnd.openxmlformats-officedocument.presentationml.notesSlide+xml"/>
  <Override PartName="/ppt/charts/chart22.xml" ContentType="application/vnd.openxmlformats-officedocument.drawingml.chart+xml"/>
  <Override PartName="/ppt/charts/style22.xml" ContentType="application/vnd.ms-office.chartstyle+xml"/>
  <Override PartName="/ppt/charts/colors22.xml" ContentType="application/vnd.ms-office.chartcolorstyle+xml"/>
  <Override PartName="/ppt/notesSlides/notesSlide18.xml" ContentType="application/vnd.openxmlformats-officedocument.presentationml.notesSlide+xml"/>
  <Override PartName="/ppt/charts/chart23.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authors.xml" ContentType="application/vnd.ms-powerpoint.author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autoCompressPictures="0">
  <p:sldMasterIdLst>
    <p:sldMasterId id="2147483648" r:id="rId4"/>
  </p:sldMasterIdLst>
  <p:notesMasterIdLst>
    <p:notesMasterId r:id="rId26"/>
  </p:notesMasterIdLst>
  <p:handoutMasterIdLst>
    <p:handoutMasterId r:id="rId27"/>
  </p:handoutMasterIdLst>
  <p:sldIdLst>
    <p:sldId id="256" r:id="rId5"/>
    <p:sldId id="370" r:id="rId6"/>
    <p:sldId id="362" r:id="rId7"/>
    <p:sldId id="350" r:id="rId8"/>
    <p:sldId id="353" r:id="rId9"/>
    <p:sldId id="339" r:id="rId10"/>
    <p:sldId id="354" r:id="rId11"/>
    <p:sldId id="347" r:id="rId12"/>
    <p:sldId id="340" r:id="rId13"/>
    <p:sldId id="351" r:id="rId14"/>
    <p:sldId id="360" r:id="rId15"/>
    <p:sldId id="361" r:id="rId16"/>
    <p:sldId id="355" r:id="rId17"/>
    <p:sldId id="359" r:id="rId18"/>
    <p:sldId id="358" r:id="rId19"/>
    <p:sldId id="330" r:id="rId20"/>
    <p:sldId id="366" r:id="rId21"/>
    <p:sldId id="373" r:id="rId22"/>
    <p:sldId id="430" r:id="rId23"/>
    <p:sldId id="431" r:id="rId24"/>
    <p:sldId id="327" r:id="rId25"/>
  </p:sldIdLst>
  <p:sldSz cx="12192000" cy="6858000"/>
  <p:notesSz cx="6797675" cy="9926638"/>
  <p:embeddedFontLst>
    <p:embeddedFont>
      <p:font typeface="Calibri" panose="020F0502020204030204" pitchFamily="34" charset="0"/>
      <p:regular r:id="rId28"/>
      <p:bold r:id="rId29"/>
      <p:italic r:id="rId30"/>
      <p:boldItalic r:id="rId31"/>
    </p:embeddedFont>
    <p:embeddedFont>
      <p:font typeface="Lato" panose="020B0604020202020204" charset="0"/>
      <p:regular r:id="rId32"/>
      <p:bold r:id="rId33"/>
      <p:italic r:id="rId34"/>
      <p:boldItalic r:id="rId35"/>
    </p:embeddedFont>
    <p:embeddedFont>
      <p:font typeface="Roboto" panose="020B0604020202020204" charset="0"/>
      <p:regular r:id="rId36"/>
      <p:bold r:id="rId37"/>
      <p:italic r:id="rId38"/>
      <p:boldItalic r:id="rId3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010DB5CF-B96B-495F-AD2F-0D8B6E88B9C5}">
          <p14:sldIdLst>
            <p14:sldId id="256"/>
            <p14:sldId id="370"/>
            <p14:sldId id="362"/>
            <p14:sldId id="350"/>
            <p14:sldId id="353"/>
            <p14:sldId id="339"/>
            <p14:sldId id="354"/>
            <p14:sldId id="347"/>
            <p14:sldId id="340"/>
            <p14:sldId id="351"/>
            <p14:sldId id="360"/>
            <p14:sldId id="361"/>
            <p14:sldId id="355"/>
            <p14:sldId id="359"/>
            <p14:sldId id="358"/>
            <p14:sldId id="330"/>
            <p14:sldId id="366"/>
            <p14:sldId id="373"/>
            <p14:sldId id="430"/>
            <p14:sldId id="431"/>
            <p14:sldId id="327"/>
          </p14:sldIdLst>
        </p14:section>
      </p14:sectionLst>
    </p:ex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44E9C859-48B7-ABDB-664C-1983707B68C9}" name="Jūratė Navickė" initials="JN" userId="S::Jurate.Navicke@vpt.lt::eab493e2-d774-46cf-a097-c22f9f28096c" providerId="AD"/>
  <p188:author id="{E52800CF-1B1B-0B88-E33C-C103D0D9ABCD}" name="Vaida Joknienė" initials="VJ" userId="S::Vaida.Jokniene@vpt.lt::a188ac88-4349-489f-a690-67df5ec15037" providerId="AD"/>
  <p188:author id="{F04650D0-6775-EFCA-44E5-1F99D012B193}" name="Asta Sadauskaitė" initials="AS" userId="S::Asta.Sadauskaite@vpt.lt::ac78f609-9092-444d-abd0-0b6ceacd5144" providerId="AD"/>
  <p188:author id="{D3546CDA-101E-9196-5AED-1BC2ED41BA1F}" name="Asta Sadauskaitė" initials="AS" userId="S::asta.sadauskaite@vpt.lt::ac78f609-9092-444d-abd0-0b6ceacd5144" providerId="AD"/>
  <p188:author id="{C7FBA9FA-9BF6-415B-B6BD-FE2D3BE42BDF}" name="Dovilė Kavaliauskaitė" initials="DK" userId="S::Dovile.Kavaliauskaite@vpt.lt::f169852a-a9a5-463e-8973-264bf4b55a00"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1B434"/>
    <a:srgbClr val="4B4B4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08E7EB9-3D0E-4632-9F31-EEC80D08303A}" v="216" dt="2025-03-10T08:53:52.31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912C8C85-51F0-491E-9774-3900AFEF0FD7}" styleName="Light Style 2 - Accent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002" autoAdjust="0"/>
    <p:restoredTop sz="82032" autoAdjust="0"/>
  </p:normalViewPr>
  <p:slideViewPr>
    <p:cSldViewPr snapToGrid="0">
      <p:cViewPr varScale="1">
        <p:scale>
          <a:sx n="30" d="100"/>
          <a:sy n="30" d="100"/>
        </p:scale>
        <p:origin x="1752" y="3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notesMaster" Target="notesMasters/notesMaster1.xml"/><Relationship Id="rId39" Type="http://schemas.openxmlformats.org/officeDocument/2006/relationships/font" Target="fonts/font12.fntdata"/><Relationship Id="rId21" Type="http://schemas.openxmlformats.org/officeDocument/2006/relationships/slide" Target="slides/slide17.xml"/><Relationship Id="rId34" Type="http://schemas.openxmlformats.org/officeDocument/2006/relationships/font" Target="fonts/font7.fntdata"/><Relationship Id="rId42"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font" Target="fonts/font2.fntdata"/><Relationship Id="rId20" Type="http://schemas.openxmlformats.org/officeDocument/2006/relationships/slide" Target="slides/slide16.xml"/><Relationship Id="rId41" Type="http://schemas.openxmlformats.org/officeDocument/2006/relationships/viewProps" Target="viewProps.xml"/><Relationship Id="rId45" Type="http://schemas.microsoft.com/office/2015/10/relationships/revisionInfo" Target="revisionInfo.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font" Target="fonts/font5.fntdata"/><Relationship Id="rId37" Type="http://schemas.openxmlformats.org/officeDocument/2006/relationships/font" Target="fonts/font10.fntdata"/><Relationship Id="rId40"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font" Target="fonts/font1.fntdata"/><Relationship Id="rId36" Type="http://schemas.openxmlformats.org/officeDocument/2006/relationships/font" Target="fonts/font9.fntdata"/><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font" Target="fonts/font4.fntdata"/><Relationship Id="rId44"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handoutMaster" Target="handoutMasters/handoutMaster1.xml"/><Relationship Id="rId30" Type="http://schemas.openxmlformats.org/officeDocument/2006/relationships/font" Target="fonts/font3.fntdata"/><Relationship Id="rId35" Type="http://schemas.openxmlformats.org/officeDocument/2006/relationships/font" Target="fonts/font8.fntdata"/><Relationship Id="rId43"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font" Target="fonts/font6.fntdata"/><Relationship Id="rId38" Type="http://schemas.openxmlformats.org/officeDocument/2006/relationships/font" Target="fonts/font11.fntdata"/></Relationships>
</file>

<file path=ppt/charts/_rels/chart1.xml.rels><?xml version="1.0" encoding="UTF-8" standalone="yes"?>
<Relationships xmlns="http://schemas.openxmlformats.org/package/2006/relationships"><Relationship Id="rId3" Type="http://schemas.openxmlformats.org/officeDocument/2006/relationships/oleObject" Target="https://vptlt.sharepoint.com/sites/SAS-UOSIS/Shared%20Documents/UOSIS/Metin&#279;_veiklos_ataskaita/2024/Vie&#353;&#371;j&#371;%20pirkim&#371;%20sistemos%20efektyvumo%20steb&#279;senos%20rodikliai/VP_sistemos_efektyvumo_stebesenos_rodikliai_duomenys_ir_breziniai_2024_projektas.xlsx"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https://vptlt.sharepoint.com/sites/SAS-UOSIS/Shared%20Documents/UOSIS/Metin&#279;_veiklos_ataskaita/2024/Vie&#353;&#371;j&#371;%20pirkim&#371;%20sistemos%20efektyvumo%20steb&#279;senos%20rodikliai/VP_sistemos_efektyvumo_stebesenos_rodikliai_duomenys_ir_breziniai_2024_projektas.xlsx" TargetMode="External"/><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oleObject" Target="https://vptlt-my.sharepoint.com/personal/dovile_kavaliauskaite_vpt_lt/Documents/Metin&#279;%20ataskaita%20VPT/2024/pristatymui.xlsx" TargetMode="External"/><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oleObject" Target="https://vptlt-my.sharepoint.com/personal/dovile_kavaliauskaite_vpt_lt/Documents/Metin&#279;%20ataskaita%20VPT/2024/pristatymui.xlsx" TargetMode="External"/><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oleObject" Target="file:///C:\Users\565\Desktop\2024%20metin&#279;\Grafikai.xlsx" TargetMode="External"/><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oleObject" Target="file:///C:\Users\565\Desktop\2024%20metin&#279;\Grafikai.xlsx" TargetMode="External"/><Relationship Id="rId2" Type="http://schemas.microsoft.com/office/2011/relationships/chartColorStyle" Target="colors6.xml"/><Relationship Id="rId1" Type="http://schemas.microsoft.com/office/2011/relationships/chartStyle" Target="style6.xml"/></Relationships>
</file>

<file path=ppt/charts/_rels/chart7.xml.rels><?xml version="1.0" encoding="UTF-8" standalone="yes"?>
<Relationships xmlns="http://schemas.openxmlformats.org/package/2006/relationships"><Relationship Id="rId3" Type="http://schemas.openxmlformats.org/officeDocument/2006/relationships/oleObject" Target="https://vptlt-my.sharepoint.com/personal/dovile_kavaliauskaite_vpt_lt/Documents/Metin&#279;%20ataskaita%20VPT/2024/pristatymui.xlsx" TargetMode="External"/><Relationship Id="rId2" Type="http://schemas.microsoft.com/office/2011/relationships/chartColorStyle" Target="colors7.xml"/><Relationship Id="rId1" Type="http://schemas.microsoft.com/office/2011/relationships/chartStyle" Target="style7.xml"/></Relationships>
</file>

<file path=ppt/charts/_rels/chart8.xml.rels><?xml version="1.0" encoding="UTF-8" standalone="yes"?>
<Relationships xmlns="http://schemas.openxmlformats.org/package/2006/relationships"><Relationship Id="rId3" Type="http://schemas.openxmlformats.org/officeDocument/2006/relationships/oleObject" Target="https://vptlt-my.sharepoint.com/personal/jurate_navicke_vpt_lt/Documents/Desktop/Tirk&#279;j&#371;%20pritrukimas/VP_sistemos_efektyvumo_stebesenos_rodikliai_duomenys_ir_breziniai_2024.xlsx" TargetMode="External"/><Relationship Id="rId2" Type="http://schemas.microsoft.com/office/2011/relationships/chartColorStyle" Target="colors8.xml"/><Relationship Id="rId1" Type="http://schemas.microsoft.com/office/2011/relationships/chartStyle" Target="style8.xml"/></Relationships>
</file>

<file path=ppt/charts/_rels/chart9.xml.rels><?xml version="1.0" encoding="UTF-8" standalone="yes"?>
<Relationships xmlns="http://schemas.openxmlformats.org/package/2006/relationships"><Relationship Id="rId3" Type="http://schemas.openxmlformats.org/officeDocument/2006/relationships/oleObject" Target="https://vptlt-my.sharepoint.com/personal/dovile_kavaliauskaite_vpt_lt/Documents/Metin&#279;%20ataskaita%20VPT/2024/pristatymui.xlsx" TargetMode="External"/><Relationship Id="rId2" Type="http://schemas.microsoft.com/office/2011/relationships/chartColorStyle" Target="colors9.xml"/><Relationship Id="rId1" Type="http://schemas.microsoft.com/office/2011/relationships/chartStyle" Target="style9.xml"/></Relationships>
</file>

<file path=ppt/charts/_rels/chart10.xml.rels><?xml version="1.0" encoding="UTF-8" standalone="yes"?>
<Relationships xmlns="http://schemas.openxmlformats.org/package/2006/relationships"><Relationship Id="rId3" Type="http://schemas.openxmlformats.org/officeDocument/2006/relationships/oleObject" Target="https://vptlt-my.sharepoint.com/personal/dovile_kavaliauskaite_vpt_lt/Documents/Metin&#279;%20ataskaita%20VPT/2024/pristatymui.xlsx" TargetMode="External"/><Relationship Id="rId2" Type="http://schemas.microsoft.com/office/2011/relationships/chartColorStyle" Target="colors10.xml"/><Relationship Id="rId1" Type="http://schemas.microsoft.com/office/2011/relationships/chartStyle" Target="style10.xml"/></Relationships>
</file>

<file path=ppt/charts/_rels/chart11.xml.rels><?xml version="1.0" encoding="UTF-8" standalone="yes"?>
<Relationships xmlns="http://schemas.openxmlformats.org/package/2006/relationships"><Relationship Id="rId3" Type="http://schemas.openxmlformats.org/officeDocument/2006/relationships/oleObject" Target="https://vptlt.sharepoint.com/sites/SAS-UOSIS/Shared%20Documents/UOSIS/Metin&#279;_veiklos_ataskaita/2024/Vie&#353;&#371;j&#371;%20pirkim&#371;%20sistemos%20efektyvumo%20steb&#279;senos%20rodikliai/VP_sistemos_efektyvumo_stebesenos_rodikliai_duomenys_ir_breziniai_2024_projektas.xlsx" TargetMode="External"/><Relationship Id="rId2" Type="http://schemas.microsoft.com/office/2011/relationships/chartColorStyle" Target="colors11.xml"/><Relationship Id="rId1" Type="http://schemas.microsoft.com/office/2011/relationships/chartStyle" Target="style11.xml"/></Relationships>
</file>

<file path=ppt/charts/_rels/chart12.xml.rels><?xml version="1.0" encoding="UTF-8" standalone="yes"?>
<Relationships xmlns="http://schemas.openxmlformats.org/package/2006/relationships"><Relationship Id="rId3" Type="http://schemas.openxmlformats.org/officeDocument/2006/relationships/oleObject" Target="https://vptlt.sharepoint.com/sites/SAS-UOSIS/Shared%20Documents/UOSIS/Metin&#279;_veiklos_ataskaita/2024/Vie&#353;&#371;j&#371;%20pirkim&#371;%20sistemos%20efektyvumo%20steb&#279;senos%20rodikliai/VP_sistemos_efektyvumo_stebesenos_rodikliai_duomenys_ir_breziniai_2024.xlsx" TargetMode="External"/><Relationship Id="rId2" Type="http://schemas.microsoft.com/office/2011/relationships/chartColorStyle" Target="colors12.xml"/><Relationship Id="rId1" Type="http://schemas.microsoft.com/office/2011/relationships/chartStyle" Target="style12.xml"/></Relationships>
</file>

<file path=ppt/charts/_rels/chart13.xml.rels><?xml version="1.0" encoding="UTF-8" standalone="yes"?>
<Relationships xmlns="http://schemas.openxmlformats.org/package/2006/relationships"><Relationship Id="rId3" Type="http://schemas.openxmlformats.org/officeDocument/2006/relationships/oleObject" Target="https://vptlt.sharepoint.com/sites/SAS-UOSIS/Shared%20Documents/UOSIS/Metin&#279;_veiklos_ataskaita/2024/Vie&#353;&#371;j&#371;%20pirkim&#371;%20sistemos%20efektyvumo%20steb&#279;senos%20rodikliai/VP_sistemos_efektyvumo_stebesenos_rodikliai_duomenys_ir_breziniai_2024.xlsx" TargetMode="External"/><Relationship Id="rId2" Type="http://schemas.microsoft.com/office/2011/relationships/chartColorStyle" Target="colors13.xml"/><Relationship Id="rId1" Type="http://schemas.microsoft.com/office/2011/relationships/chartStyle" Target="style13.xml"/></Relationships>
</file>

<file path=ppt/charts/_rels/chart14.xml.rels><?xml version="1.0" encoding="UTF-8" standalone="yes"?>
<Relationships xmlns="http://schemas.openxmlformats.org/package/2006/relationships"><Relationship Id="rId3" Type="http://schemas.openxmlformats.org/officeDocument/2006/relationships/oleObject" Target="https://vptlt.sharepoint.com/sites/SAS-UOSIS/Shared%20Documents/UOSIS/Metin&#279;_veiklos_ataskaita/2024/Vie&#353;&#371;j&#371;%20pirkim&#371;%20sistemos%20efektyvumo%20steb&#279;senos%20rodikliai/VP_sistemos_efektyvumo_stebesenos_rodikliai_duomenys_ir_breziniai_2024_projektas.xlsx" TargetMode="External"/><Relationship Id="rId2" Type="http://schemas.microsoft.com/office/2011/relationships/chartColorStyle" Target="colors14.xml"/><Relationship Id="rId1" Type="http://schemas.microsoft.com/office/2011/relationships/chartStyle" Target="style14.xml"/></Relationships>
</file>

<file path=ppt/charts/_rels/chart15.xml.rels><?xml version="1.0" encoding="UTF-8" standalone="yes"?>
<Relationships xmlns="http://schemas.openxmlformats.org/package/2006/relationships"><Relationship Id="rId3" Type="http://schemas.openxmlformats.org/officeDocument/2006/relationships/oleObject" Target="https://vptlt.sharepoint.com/sites/SAS-UOSIS/Shared%20Documents/UOSIS/Metin&#279;_veiklos_ataskaita/2024/Vie&#353;&#371;j&#371;%20pirkim&#371;%20sistemos%20efektyvumo%20steb&#279;senos%20rodikliai/VP_sistemos_efektyvumo_stebesenos_rodikliai_duomenys_ir_breziniai_2024_projektas.xlsx" TargetMode="External"/><Relationship Id="rId2" Type="http://schemas.microsoft.com/office/2011/relationships/chartColorStyle" Target="colors15.xml"/><Relationship Id="rId1" Type="http://schemas.microsoft.com/office/2011/relationships/chartStyle" Target="style15.xml"/></Relationships>
</file>

<file path=ppt/charts/_rels/chart16.xml.rels><?xml version="1.0" encoding="UTF-8" standalone="yes"?>
<Relationships xmlns="http://schemas.openxmlformats.org/package/2006/relationships"><Relationship Id="rId3" Type="http://schemas.openxmlformats.org/officeDocument/2006/relationships/oleObject" Target="https://vptlt-my.sharepoint.com/personal/jurate_navicke_vpt_lt/Documents/Desktop/Tirk&#279;j&#371;%20pritrukimas/VP_sistemos_efektyvumo_stebesenos_rodikliai_duomenys_ir_breziniai_2024.xlsx" TargetMode="External"/><Relationship Id="rId2" Type="http://schemas.microsoft.com/office/2011/relationships/chartColorStyle" Target="colors16.xml"/><Relationship Id="rId1" Type="http://schemas.microsoft.com/office/2011/relationships/chartStyle" Target="style16.xml"/></Relationships>
</file>

<file path=ppt/charts/_rels/chart17.xml.rels><?xml version="1.0" encoding="UTF-8" standalone="yes"?>
<Relationships xmlns="http://schemas.openxmlformats.org/package/2006/relationships"><Relationship Id="rId3" Type="http://schemas.openxmlformats.org/officeDocument/2006/relationships/oleObject" Target="https://vptlt-my.sharepoint.com/personal/jurate_navicke_vpt_lt/Documents/Desktop/Tirk&#279;j&#371;%20pritrukimas/VP_sistemos_efektyvumo_stebesenos_rodikliai_duomenys_ir_breziniai_2024.xlsx" TargetMode="External"/><Relationship Id="rId2" Type="http://schemas.microsoft.com/office/2011/relationships/chartColorStyle" Target="colors17.xml"/><Relationship Id="rId1" Type="http://schemas.microsoft.com/office/2011/relationships/chartStyle" Target="style17.xml"/></Relationships>
</file>

<file path=ppt/charts/_rels/chart18.xml.rels><?xml version="1.0" encoding="UTF-8" standalone="yes"?>
<Relationships xmlns="http://schemas.openxmlformats.org/package/2006/relationships"><Relationship Id="rId3" Type="http://schemas.openxmlformats.org/officeDocument/2006/relationships/oleObject" Target="https://vptlt-my.sharepoint.com/personal/dovile_kavaliauskaite_vpt_lt/Documents/Metin&#279;%20ataskaita%20VPT/2024/pristatymui.xlsx" TargetMode="External"/><Relationship Id="rId2" Type="http://schemas.microsoft.com/office/2011/relationships/chartColorStyle" Target="colors18.xml"/><Relationship Id="rId1" Type="http://schemas.microsoft.com/office/2011/relationships/chartStyle" Target="style18.xml"/></Relationships>
</file>

<file path=ppt/charts/_rels/chart19.xml.rels><?xml version="1.0" encoding="UTF-8" standalone="yes"?>
<Relationships xmlns="http://schemas.openxmlformats.org/package/2006/relationships"><Relationship Id="rId3" Type="http://schemas.openxmlformats.org/officeDocument/2006/relationships/oleObject" Target="https://vptlt.sharepoint.com/sites/SAS-UOSIS/Shared%20Documents/UOSIS/Metin&#279;_veiklos_ataskaita/2024/Vie&#353;&#371;j&#371;%20pirkim&#371;%20sistemos%20efektyvumo%20steb&#279;senos%20rodikliai/VP_sistemos_efektyvumo_stebesenos_rodikliai_duomenys_ir_breziniai_2024_projektas.xlsx" TargetMode="External"/><Relationship Id="rId2" Type="http://schemas.microsoft.com/office/2011/relationships/chartColorStyle" Target="colors19.xml"/><Relationship Id="rId1" Type="http://schemas.microsoft.com/office/2011/relationships/chartStyle" Target="style19.xml"/></Relationships>
</file>

<file path=ppt/charts/_rels/chart20.xml.rels><?xml version="1.0" encoding="UTF-8" standalone="yes"?>
<Relationships xmlns="http://schemas.openxmlformats.org/package/2006/relationships"><Relationship Id="rId3" Type="http://schemas.openxmlformats.org/officeDocument/2006/relationships/oleObject" Target="https://vptlt-my.sharepoint.com/personal/dovile_kavaliauskaite_vpt_lt/Documents/Metin&#279;%20ataskaita%20VPT/2024/Tikrinimai,%20vertinimai/Grafikai_2024.xlsx" TargetMode="External"/><Relationship Id="rId2" Type="http://schemas.microsoft.com/office/2011/relationships/chartColorStyle" Target="colors20.xml"/><Relationship Id="rId1" Type="http://schemas.microsoft.com/office/2011/relationships/chartStyle" Target="style20.xml"/></Relationships>
</file>

<file path=ppt/charts/_rels/chart21.xml.rels><?xml version="1.0" encoding="UTF-8" standalone="yes"?>
<Relationships xmlns="http://schemas.openxmlformats.org/package/2006/relationships"><Relationship Id="rId3" Type="http://schemas.openxmlformats.org/officeDocument/2006/relationships/oleObject" Target="https://vptlt-my.sharepoint.com/personal/dovile_kavaliauskaite_vpt_lt/Documents/Metin&#279;%20ataskaita%20VPT/2024/Tikrinimai,%20vertinimai/Grafikai_2024.xlsx" TargetMode="External"/><Relationship Id="rId2" Type="http://schemas.microsoft.com/office/2011/relationships/chartColorStyle" Target="colors21.xml"/><Relationship Id="rId1" Type="http://schemas.microsoft.com/office/2011/relationships/chartStyle" Target="style21.xml"/></Relationships>
</file>

<file path=ppt/charts/_rels/chart22.xml.rels><?xml version="1.0" encoding="UTF-8" standalone="yes"?>
<Relationships xmlns="http://schemas.openxmlformats.org/package/2006/relationships"><Relationship Id="rId3" Type="http://schemas.openxmlformats.org/officeDocument/2006/relationships/oleObject" Target="https://vptlt-my.sharepoint.com/personal/dovile_kavaliauskaite_vpt_lt/Documents/Metin&#279;%20ataskaita%20VPT/2024/Tikrinimai,%20vertinimai/Grafikai_2024.xlsx" TargetMode="External"/><Relationship Id="rId2" Type="http://schemas.microsoft.com/office/2011/relationships/chartColorStyle" Target="colors22.xml"/><Relationship Id="rId1" Type="http://schemas.microsoft.com/office/2011/relationships/chartStyle" Target="style22.xml"/></Relationships>
</file>

<file path=ppt/charts/_rels/chart23.xml.rels><?xml version="1.0" encoding="UTF-8" standalone="yes"?>
<Relationships xmlns="http://schemas.openxmlformats.org/package/2006/relationships"><Relationship Id="rId3" Type="http://schemas.openxmlformats.org/officeDocument/2006/relationships/oleObject" Target="Book1" TargetMode="External"/><Relationship Id="rId2" Type="http://schemas.microsoft.com/office/2011/relationships/chartColorStyle" Target="colors23.xml"/><Relationship Id="rId1" Type="http://schemas.microsoft.com/office/2011/relationships/chartStyle" Target="style23.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lt-LT"/>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8075548749361919E-2"/>
          <c:y val="0.34804516932552176"/>
          <c:w val="0.94384890250127618"/>
          <c:h val="0.56898012323770963"/>
        </c:manualLayout>
      </c:layout>
      <c:barChart>
        <c:barDir val="col"/>
        <c:grouping val="clustered"/>
        <c:varyColors val="0"/>
        <c:ser>
          <c:idx val="0"/>
          <c:order val="0"/>
          <c:tx>
            <c:strRef>
              <c:f>Sheet1!$A$4</c:f>
              <c:strCache>
                <c:ptCount val="1"/>
                <c:pt idx="0">
                  <c:v>Tarptautiniai pirkimai</c:v>
                </c:pt>
              </c:strCache>
            </c:strRef>
          </c:tx>
          <c:spPr>
            <a:solidFill>
              <a:schemeClr val="tx1"/>
            </a:solidFill>
            <a:ln>
              <a:noFill/>
            </a:ln>
            <a:effectLst/>
          </c:spPr>
          <c:invertIfNegative val="0"/>
          <c:dPt>
            <c:idx val="0"/>
            <c:invertIfNegative val="0"/>
            <c:bubble3D val="0"/>
            <c:spPr>
              <a:solidFill>
                <a:schemeClr val="tx1"/>
              </a:solidFill>
              <a:ln>
                <a:noFill/>
              </a:ln>
              <a:effectLst/>
            </c:spPr>
            <c:extLst>
              <c:ext xmlns:c16="http://schemas.microsoft.com/office/drawing/2014/chart" uri="{C3380CC4-5D6E-409C-BE32-E72D297353CC}">
                <c16:uniqueId val="{00000001-1D46-4CD7-8AD3-49A5CEC43542}"/>
              </c:ext>
            </c:extLst>
          </c:dPt>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tx1">
                        <a:lumMod val="75000"/>
                        <a:lumOff val="25000"/>
                      </a:schemeClr>
                    </a:solidFill>
                    <a:latin typeface="Calibri" panose="020F0502020204030204" pitchFamily="34" charset="0"/>
                    <a:ea typeface="Calibri" panose="020F0502020204030204" pitchFamily="34" charset="0"/>
                    <a:cs typeface="Calibri" panose="020F0502020204030204" pitchFamily="34" charset="0"/>
                  </a:defRPr>
                </a:pPr>
                <a:endParaRPr lang="lt-LT"/>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Sheet1!$B$3:$E$3</c:f>
              <c:numCache>
                <c:formatCode>General</c:formatCode>
                <c:ptCount val="4"/>
                <c:pt idx="0">
                  <c:v>2021</c:v>
                </c:pt>
                <c:pt idx="1">
                  <c:v>2022</c:v>
                </c:pt>
                <c:pt idx="2">
                  <c:v>2023</c:v>
                </c:pt>
                <c:pt idx="3">
                  <c:v>2024</c:v>
                </c:pt>
              </c:numCache>
            </c:numRef>
          </c:cat>
          <c:val>
            <c:numRef>
              <c:f>Sheet1!$B$4:$E$4</c:f>
              <c:numCache>
                <c:formatCode>#\ ##0.0</c:formatCode>
                <c:ptCount val="4"/>
                <c:pt idx="0">
                  <c:v>4089.1</c:v>
                </c:pt>
                <c:pt idx="1">
                  <c:v>5096.1000000000004</c:v>
                </c:pt>
                <c:pt idx="2">
                  <c:v>5987</c:v>
                </c:pt>
                <c:pt idx="3">
                  <c:v>6741.5</c:v>
                </c:pt>
              </c:numCache>
            </c:numRef>
          </c:val>
          <c:extLst>
            <c:ext xmlns:c16="http://schemas.microsoft.com/office/drawing/2014/chart" uri="{C3380CC4-5D6E-409C-BE32-E72D297353CC}">
              <c16:uniqueId val="{00000002-1D46-4CD7-8AD3-49A5CEC43542}"/>
            </c:ext>
          </c:extLst>
        </c:ser>
        <c:ser>
          <c:idx val="1"/>
          <c:order val="1"/>
          <c:tx>
            <c:strRef>
              <c:f>Sheet1!$A$5</c:f>
              <c:strCache>
                <c:ptCount val="1"/>
                <c:pt idx="0">
                  <c:v>Supaprastinti pirkimai</c:v>
                </c:pt>
              </c:strCache>
            </c:strRef>
          </c:tx>
          <c:spPr>
            <a:solidFill>
              <a:schemeClr val="accent1">
                <a:lumMod val="20000"/>
                <a:lumOff val="80000"/>
              </a:schemeClr>
            </a:solidFill>
            <a:ln>
              <a:noFill/>
            </a:ln>
            <a:effectLst/>
          </c:spPr>
          <c:invertIfNegative val="0"/>
          <c:dLbls>
            <c:spPr>
              <a:noFill/>
              <a:ln>
                <a:noFill/>
              </a:ln>
              <a:effectLst/>
            </c:spPr>
            <c:txPr>
              <a:bodyPr rot="-5400000" spcFirstLastPara="1" vertOverflow="ellipsis" wrap="square" lIns="38100" tIns="19050" rIns="38100" bIns="19050" anchor="ctr" anchorCtr="1">
                <a:spAutoFit/>
              </a:bodyPr>
              <a:lstStyle/>
              <a:p>
                <a:pPr>
                  <a:defRPr sz="900" b="1" i="0" u="none" strike="noStrike" kern="1200" baseline="0">
                    <a:solidFill>
                      <a:schemeClr val="tx1">
                        <a:lumMod val="75000"/>
                        <a:lumOff val="25000"/>
                      </a:schemeClr>
                    </a:solidFill>
                    <a:latin typeface="Calibri" panose="020F0502020204030204" pitchFamily="34" charset="0"/>
                    <a:ea typeface="Calibri" panose="020F0502020204030204" pitchFamily="34" charset="0"/>
                    <a:cs typeface="Calibri" panose="020F0502020204030204" pitchFamily="34" charset="0"/>
                  </a:defRPr>
                </a:pPr>
                <a:endParaRPr lang="lt-LT"/>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Sheet1!$B$3:$E$3</c:f>
              <c:numCache>
                <c:formatCode>General</c:formatCode>
                <c:ptCount val="4"/>
                <c:pt idx="0">
                  <c:v>2021</c:v>
                </c:pt>
                <c:pt idx="1">
                  <c:v>2022</c:v>
                </c:pt>
                <c:pt idx="2">
                  <c:v>2023</c:v>
                </c:pt>
                <c:pt idx="3">
                  <c:v>2024</c:v>
                </c:pt>
              </c:numCache>
            </c:numRef>
          </c:cat>
          <c:val>
            <c:numRef>
              <c:f>Sheet1!$B$5:$E$5</c:f>
              <c:numCache>
                <c:formatCode>#\ ##0.0</c:formatCode>
                <c:ptCount val="4"/>
                <c:pt idx="0">
                  <c:v>1468.6</c:v>
                </c:pt>
                <c:pt idx="1">
                  <c:v>1936</c:v>
                </c:pt>
                <c:pt idx="2">
                  <c:v>1462.8</c:v>
                </c:pt>
                <c:pt idx="3">
                  <c:v>1423.9</c:v>
                </c:pt>
              </c:numCache>
            </c:numRef>
          </c:val>
          <c:extLst>
            <c:ext xmlns:c16="http://schemas.microsoft.com/office/drawing/2014/chart" uri="{C3380CC4-5D6E-409C-BE32-E72D297353CC}">
              <c16:uniqueId val="{00000003-1D46-4CD7-8AD3-49A5CEC43542}"/>
            </c:ext>
          </c:extLst>
        </c:ser>
        <c:ser>
          <c:idx val="2"/>
          <c:order val="2"/>
          <c:tx>
            <c:strRef>
              <c:f>Sheet1!$A$6</c:f>
              <c:strCache>
                <c:ptCount val="1"/>
                <c:pt idx="0">
                  <c:v>Mažos vertės pirkimai</c:v>
                </c:pt>
              </c:strCache>
            </c:strRef>
          </c:tx>
          <c:spPr>
            <a:solidFill>
              <a:schemeClr val="tx2"/>
            </a:solidFill>
            <a:ln>
              <a:noFill/>
            </a:ln>
            <a:effectLst/>
          </c:spPr>
          <c:invertIfNegative val="0"/>
          <c:dPt>
            <c:idx val="0"/>
            <c:invertIfNegative val="0"/>
            <c:bubble3D val="0"/>
            <c:spPr>
              <a:solidFill>
                <a:schemeClr val="tx2"/>
              </a:solidFill>
              <a:ln>
                <a:noFill/>
              </a:ln>
              <a:effectLst/>
            </c:spPr>
            <c:extLst>
              <c:ext xmlns:c16="http://schemas.microsoft.com/office/drawing/2014/chart" uri="{C3380CC4-5D6E-409C-BE32-E72D297353CC}">
                <c16:uniqueId val="{00000005-1D46-4CD7-8AD3-49A5CEC43542}"/>
              </c:ext>
            </c:extLst>
          </c:dPt>
          <c:dPt>
            <c:idx val="1"/>
            <c:invertIfNegative val="0"/>
            <c:bubble3D val="0"/>
            <c:spPr>
              <a:solidFill>
                <a:schemeClr val="tx2"/>
              </a:solidFill>
              <a:ln>
                <a:noFill/>
              </a:ln>
              <a:effectLst/>
            </c:spPr>
            <c:extLst>
              <c:ext xmlns:c16="http://schemas.microsoft.com/office/drawing/2014/chart" uri="{C3380CC4-5D6E-409C-BE32-E72D297353CC}">
                <c16:uniqueId val="{00000007-1D46-4CD7-8AD3-49A5CEC43542}"/>
              </c:ext>
            </c:extLst>
          </c:dPt>
          <c:dPt>
            <c:idx val="2"/>
            <c:invertIfNegative val="0"/>
            <c:bubble3D val="0"/>
            <c:spPr>
              <a:solidFill>
                <a:schemeClr val="tx2"/>
              </a:solidFill>
              <a:ln>
                <a:noFill/>
              </a:ln>
              <a:effectLst/>
            </c:spPr>
            <c:extLst>
              <c:ext xmlns:c16="http://schemas.microsoft.com/office/drawing/2014/chart" uri="{C3380CC4-5D6E-409C-BE32-E72D297353CC}">
                <c16:uniqueId val="{00000009-1D46-4CD7-8AD3-49A5CEC43542}"/>
              </c:ext>
            </c:extLst>
          </c:dPt>
          <c:dPt>
            <c:idx val="3"/>
            <c:invertIfNegative val="0"/>
            <c:bubble3D val="0"/>
            <c:spPr>
              <a:solidFill>
                <a:schemeClr val="tx2"/>
              </a:solidFill>
              <a:ln>
                <a:noFill/>
              </a:ln>
              <a:effectLst/>
            </c:spPr>
            <c:extLst>
              <c:ext xmlns:c16="http://schemas.microsoft.com/office/drawing/2014/chart" uri="{C3380CC4-5D6E-409C-BE32-E72D297353CC}">
                <c16:uniqueId val="{0000000B-1D46-4CD7-8AD3-49A5CEC43542}"/>
              </c:ext>
            </c:extLst>
          </c:dPt>
          <c:dLbls>
            <c:spPr>
              <a:noFill/>
              <a:ln>
                <a:noFill/>
              </a:ln>
              <a:effectLst/>
            </c:spPr>
            <c:txPr>
              <a:bodyPr rot="-5400000" spcFirstLastPara="1" vertOverflow="ellipsis" wrap="square" lIns="38100" tIns="19050" rIns="38100" bIns="19050" anchor="ctr" anchorCtr="1">
                <a:spAutoFit/>
              </a:bodyPr>
              <a:lstStyle/>
              <a:p>
                <a:pPr>
                  <a:defRPr sz="900" b="1" i="0" u="none" strike="noStrike" kern="1200" baseline="0">
                    <a:solidFill>
                      <a:schemeClr val="tx1">
                        <a:lumMod val="75000"/>
                        <a:lumOff val="25000"/>
                      </a:schemeClr>
                    </a:solidFill>
                    <a:latin typeface="Calibri" panose="020F0502020204030204" pitchFamily="34" charset="0"/>
                    <a:ea typeface="Calibri" panose="020F0502020204030204" pitchFamily="34" charset="0"/>
                    <a:cs typeface="Calibri" panose="020F0502020204030204" pitchFamily="34" charset="0"/>
                  </a:defRPr>
                </a:pPr>
                <a:endParaRPr lang="lt-LT"/>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Sheet1!$B$3:$E$3</c:f>
              <c:numCache>
                <c:formatCode>General</c:formatCode>
                <c:ptCount val="4"/>
                <c:pt idx="0">
                  <c:v>2021</c:v>
                </c:pt>
                <c:pt idx="1">
                  <c:v>2022</c:v>
                </c:pt>
                <c:pt idx="2">
                  <c:v>2023</c:v>
                </c:pt>
                <c:pt idx="3">
                  <c:v>2024</c:v>
                </c:pt>
              </c:numCache>
            </c:numRef>
          </c:cat>
          <c:val>
            <c:numRef>
              <c:f>Sheet1!$B$6:$E$6</c:f>
              <c:numCache>
                <c:formatCode>#\ ##0.0</c:formatCode>
                <c:ptCount val="4"/>
                <c:pt idx="0">
                  <c:v>972.7</c:v>
                </c:pt>
                <c:pt idx="1">
                  <c:v>1113</c:v>
                </c:pt>
                <c:pt idx="2">
                  <c:v>1294.8</c:v>
                </c:pt>
                <c:pt idx="3">
                  <c:v>1528</c:v>
                </c:pt>
              </c:numCache>
            </c:numRef>
          </c:val>
          <c:extLst>
            <c:ext xmlns:c16="http://schemas.microsoft.com/office/drawing/2014/chart" uri="{C3380CC4-5D6E-409C-BE32-E72D297353CC}">
              <c16:uniqueId val="{0000000C-1D46-4CD7-8AD3-49A5CEC43542}"/>
            </c:ext>
          </c:extLst>
        </c:ser>
        <c:ser>
          <c:idx val="3"/>
          <c:order val="3"/>
          <c:tx>
            <c:strRef>
              <c:f>Sheet1!$A$7</c:f>
              <c:strCache>
                <c:ptCount val="1"/>
                <c:pt idx="0">
                  <c:v>Supaprastinti pirkimai, vykdyti pagal VPĮ 25 str. 3 ir 4 d.</c:v>
                </c:pt>
              </c:strCache>
            </c:strRef>
          </c:tx>
          <c:spPr>
            <a:solidFill>
              <a:schemeClr val="accent4"/>
            </a:solidFill>
            <a:ln>
              <a:noFill/>
            </a:ln>
            <a:effectLst/>
          </c:spPr>
          <c:invertIfNegative val="0"/>
          <c:dLbls>
            <c:spPr>
              <a:noFill/>
              <a:ln>
                <a:noFill/>
              </a:ln>
              <a:effectLst/>
            </c:spPr>
            <c:txPr>
              <a:bodyPr rot="-5400000" spcFirstLastPara="1" vertOverflow="ellipsis" wrap="square" lIns="38100" tIns="19050" rIns="38100" bIns="19050" anchor="ctr" anchorCtr="1">
                <a:spAutoFit/>
              </a:bodyPr>
              <a:lstStyle/>
              <a:p>
                <a:pPr>
                  <a:defRPr sz="900" b="1" i="0" u="none" strike="noStrike" kern="1200" baseline="0">
                    <a:solidFill>
                      <a:schemeClr val="tx1">
                        <a:lumMod val="75000"/>
                        <a:lumOff val="25000"/>
                      </a:schemeClr>
                    </a:solidFill>
                    <a:latin typeface="Calibri" panose="020F0502020204030204" pitchFamily="34" charset="0"/>
                    <a:ea typeface="Calibri" panose="020F0502020204030204" pitchFamily="34" charset="0"/>
                    <a:cs typeface="Calibri" panose="020F0502020204030204" pitchFamily="34" charset="0"/>
                  </a:defRPr>
                </a:pPr>
                <a:endParaRPr lang="lt-LT"/>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Sheet1!$B$3:$E$3</c:f>
              <c:numCache>
                <c:formatCode>General</c:formatCode>
                <c:ptCount val="4"/>
                <c:pt idx="0">
                  <c:v>2021</c:v>
                </c:pt>
                <c:pt idx="1">
                  <c:v>2022</c:v>
                </c:pt>
                <c:pt idx="2">
                  <c:v>2023</c:v>
                </c:pt>
                <c:pt idx="3">
                  <c:v>2024</c:v>
                </c:pt>
              </c:numCache>
            </c:numRef>
          </c:cat>
          <c:val>
            <c:numRef>
              <c:f>Sheet1!$B$7:$E$7</c:f>
              <c:numCache>
                <c:formatCode>#\ ##0.0</c:formatCode>
                <c:ptCount val="4"/>
                <c:pt idx="0">
                  <c:v>14.2</c:v>
                </c:pt>
                <c:pt idx="1">
                  <c:v>22.3</c:v>
                </c:pt>
                <c:pt idx="2">
                  <c:v>20.8</c:v>
                </c:pt>
                <c:pt idx="3">
                  <c:v>28.3</c:v>
                </c:pt>
              </c:numCache>
            </c:numRef>
          </c:val>
          <c:extLst>
            <c:ext xmlns:c16="http://schemas.microsoft.com/office/drawing/2014/chart" uri="{C3380CC4-5D6E-409C-BE32-E72D297353CC}">
              <c16:uniqueId val="{0000000D-1D46-4CD7-8AD3-49A5CEC43542}"/>
            </c:ext>
          </c:extLst>
        </c:ser>
        <c:ser>
          <c:idx val="5"/>
          <c:order val="4"/>
          <c:tx>
            <c:strRef>
              <c:f>Sheet1!$A$8</c:f>
              <c:strCache>
                <c:ptCount val="1"/>
                <c:pt idx="0">
                  <c:v>Supaprastinti pirkimai, vykdyti pagal VPĮ 72 str. 3 d. / PĮ 80 str. 2 d.</c:v>
                </c:pt>
              </c:strCache>
            </c:strRef>
          </c:tx>
          <c:spPr>
            <a:solidFill>
              <a:schemeClr val="accent5"/>
            </a:solidFill>
            <a:ln w="12700">
              <a:noFill/>
            </a:ln>
            <a:effectLst/>
          </c:spPr>
          <c:invertIfNegative val="0"/>
          <c:dLbls>
            <c:spPr>
              <a:noFill/>
              <a:ln>
                <a:noFill/>
              </a:ln>
              <a:effectLst/>
            </c:spPr>
            <c:txPr>
              <a:bodyPr rot="-5400000" spcFirstLastPara="1" vertOverflow="ellipsis" wrap="square" lIns="38100" tIns="19050" rIns="38100" bIns="19050" anchor="ctr" anchorCtr="1">
                <a:spAutoFit/>
              </a:bodyPr>
              <a:lstStyle/>
              <a:p>
                <a:pPr>
                  <a:defRPr sz="900" b="1" i="0" u="none" strike="noStrike" kern="1200" baseline="0">
                    <a:solidFill>
                      <a:schemeClr val="tx1">
                        <a:lumMod val="75000"/>
                        <a:lumOff val="25000"/>
                      </a:schemeClr>
                    </a:solidFill>
                    <a:latin typeface="Calibri" panose="020F0502020204030204" pitchFamily="34" charset="0"/>
                    <a:ea typeface="Calibri" panose="020F0502020204030204" pitchFamily="34" charset="0"/>
                    <a:cs typeface="Calibri" panose="020F0502020204030204" pitchFamily="34" charset="0"/>
                  </a:defRPr>
                </a:pPr>
                <a:endParaRPr lang="lt-LT"/>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Sheet1!$B$3:$E$3</c:f>
              <c:numCache>
                <c:formatCode>General</c:formatCode>
                <c:ptCount val="4"/>
                <c:pt idx="0">
                  <c:v>2021</c:v>
                </c:pt>
                <c:pt idx="1">
                  <c:v>2022</c:v>
                </c:pt>
                <c:pt idx="2">
                  <c:v>2023</c:v>
                </c:pt>
                <c:pt idx="3">
                  <c:v>2024</c:v>
                </c:pt>
              </c:numCache>
            </c:numRef>
          </c:cat>
          <c:val>
            <c:numRef>
              <c:f>Sheet1!$B$8:$E$8</c:f>
              <c:numCache>
                <c:formatCode>#\ ##0.0</c:formatCode>
                <c:ptCount val="4"/>
                <c:pt idx="1">
                  <c:v>61.6</c:v>
                </c:pt>
                <c:pt idx="2">
                  <c:v>35.299999999999997</c:v>
                </c:pt>
                <c:pt idx="3">
                  <c:v>41.7</c:v>
                </c:pt>
              </c:numCache>
            </c:numRef>
          </c:val>
          <c:extLst>
            <c:ext xmlns:c16="http://schemas.microsoft.com/office/drawing/2014/chart" uri="{C3380CC4-5D6E-409C-BE32-E72D297353CC}">
              <c16:uniqueId val="{0000000E-1D46-4CD7-8AD3-49A5CEC43542}"/>
            </c:ext>
          </c:extLst>
        </c:ser>
        <c:dLbls>
          <c:showLegendKey val="0"/>
          <c:showVal val="0"/>
          <c:showCatName val="0"/>
          <c:showSerName val="0"/>
          <c:showPercent val="0"/>
          <c:showBubbleSize val="0"/>
        </c:dLbls>
        <c:gapWidth val="150"/>
        <c:axId val="566255184"/>
        <c:axId val="566243536"/>
      </c:barChart>
      <c:lineChart>
        <c:grouping val="standard"/>
        <c:varyColors val="0"/>
        <c:ser>
          <c:idx val="4"/>
          <c:order val="5"/>
          <c:tx>
            <c:strRef>
              <c:f>Sheet1!$A$9</c:f>
              <c:strCache>
                <c:ptCount val="1"/>
                <c:pt idx="0">
                  <c:v>Iš viso</c:v>
                </c:pt>
              </c:strCache>
            </c:strRef>
          </c:tx>
          <c:spPr>
            <a:ln w="28575" cap="rnd">
              <a:solidFill>
                <a:srgbClr val="F1B434"/>
              </a:solidFill>
              <a:round/>
            </a:ln>
            <a:effectLst/>
          </c:spPr>
          <c:marker>
            <c:symbol val="circle"/>
            <c:size val="9"/>
            <c:spPr>
              <a:solidFill>
                <a:srgbClr val="F1B434"/>
              </a:solidFill>
              <a:ln w="9525">
                <a:noFill/>
              </a:ln>
              <a:effectLst/>
            </c:spPr>
          </c:marker>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tx1">
                        <a:lumMod val="75000"/>
                        <a:lumOff val="25000"/>
                      </a:schemeClr>
                    </a:solidFill>
                    <a:latin typeface="Calibri" panose="020F0502020204030204" pitchFamily="34" charset="0"/>
                    <a:ea typeface="Calibri" panose="020F0502020204030204" pitchFamily="34" charset="0"/>
                    <a:cs typeface="Calibri" panose="020F0502020204030204" pitchFamily="34" charset="0"/>
                  </a:defRPr>
                </a:pPr>
                <a:endParaRPr lang="lt-LT"/>
              </a:p>
            </c:txPr>
            <c:dLblPos val="t"/>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Sheet1!$B$3:$E$3</c:f>
              <c:numCache>
                <c:formatCode>General</c:formatCode>
                <c:ptCount val="4"/>
                <c:pt idx="0">
                  <c:v>2021</c:v>
                </c:pt>
                <c:pt idx="1">
                  <c:v>2022</c:v>
                </c:pt>
                <c:pt idx="2">
                  <c:v>2023</c:v>
                </c:pt>
                <c:pt idx="3">
                  <c:v>2024</c:v>
                </c:pt>
              </c:numCache>
            </c:numRef>
          </c:cat>
          <c:val>
            <c:numRef>
              <c:f>Sheet1!$B$9:$E$9</c:f>
              <c:numCache>
                <c:formatCode>#\ ##0.0</c:formatCode>
                <c:ptCount val="4"/>
                <c:pt idx="0">
                  <c:v>6544.5999999999995</c:v>
                </c:pt>
                <c:pt idx="1">
                  <c:v>8229</c:v>
                </c:pt>
                <c:pt idx="2">
                  <c:v>8800.6999999999989</c:v>
                </c:pt>
                <c:pt idx="3">
                  <c:v>9763.4</c:v>
                </c:pt>
              </c:numCache>
            </c:numRef>
          </c:val>
          <c:smooth val="0"/>
          <c:extLst>
            <c:ext xmlns:c16="http://schemas.microsoft.com/office/drawing/2014/chart" uri="{C3380CC4-5D6E-409C-BE32-E72D297353CC}">
              <c16:uniqueId val="{0000000F-1D46-4CD7-8AD3-49A5CEC43542}"/>
            </c:ext>
          </c:extLst>
        </c:ser>
        <c:dLbls>
          <c:showLegendKey val="0"/>
          <c:showVal val="1"/>
          <c:showCatName val="0"/>
          <c:showSerName val="0"/>
          <c:showPercent val="0"/>
          <c:showBubbleSize val="0"/>
        </c:dLbls>
        <c:marker val="1"/>
        <c:smooth val="0"/>
        <c:axId val="566258096"/>
        <c:axId val="566258512"/>
      </c:lineChart>
      <c:catAx>
        <c:axId val="56625518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Calibri" panose="020F0502020204030204" pitchFamily="34" charset="0"/>
                <a:ea typeface="Calibri" panose="020F0502020204030204" pitchFamily="34" charset="0"/>
                <a:cs typeface="Calibri" panose="020F0502020204030204" pitchFamily="34" charset="0"/>
              </a:defRPr>
            </a:pPr>
            <a:endParaRPr lang="lt-LT"/>
          </a:p>
        </c:txPr>
        <c:crossAx val="566243536"/>
        <c:crosses val="autoZero"/>
        <c:auto val="1"/>
        <c:lblAlgn val="ctr"/>
        <c:lblOffset val="100"/>
        <c:noMultiLvlLbl val="0"/>
      </c:catAx>
      <c:valAx>
        <c:axId val="566243536"/>
        <c:scaling>
          <c:orientation val="minMax"/>
        </c:scaling>
        <c:delete val="0"/>
        <c:axPos val="l"/>
        <c:numFmt formatCode="#,##0.0" sourceLinked="0"/>
        <c:majorTickMark val="none"/>
        <c:minorTickMark val="none"/>
        <c:tickLblPos val="none"/>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lt-LT"/>
          </a:p>
        </c:txPr>
        <c:crossAx val="566255184"/>
        <c:crosses val="autoZero"/>
        <c:crossBetween val="between"/>
      </c:valAx>
      <c:valAx>
        <c:axId val="566258512"/>
        <c:scaling>
          <c:orientation val="minMax"/>
        </c:scaling>
        <c:delete val="1"/>
        <c:axPos val="r"/>
        <c:numFmt formatCode="#\ ##0.0" sourceLinked="1"/>
        <c:majorTickMark val="out"/>
        <c:minorTickMark val="none"/>
        <c:tickLblPos val="nextTo"/>
        <c:crossAx val="566258096"/>
        <c:crosses val="max"/>
        <c:crossBetween val="between"/>
      </c:valAx>
      <c:catAx>
        <c:axId val="566258096"/>
        <c:scaling>
          <c:orientation val="minMax"/>
        </c:scaling>
        <c:delete val="1"/>
        <c:axPos val="b"/>
        <c:numFmt formatCode="General" sourceLinked="1"/>
        <c:majorTickMark val="out"/>
        <c:minorTickMark val="none"/>
        <c:tickLblPos val="nextTo"/>
        <c:crossAx val="566258512"/>
        <c:crosses val="autoZero"/>
        <c:auto val="1"/>
        <c:lblAlgn val="ctr"/>
        <c:lblOffset val="100"/>
        <c:noMultiLvlLbl val="0"/>
      </c:catAx>
      <c:spPr>
        <a:noFill/>
        <a:ln>
          <a:noFill/>
        </a:ln>
        <a:effectLst/>
      </c:spPr>
    </c:plotArea>
    <c:legend>
      <c:legendPos val="t"/>
      <c:layout>
        <c:manualLayout>
          <c:xMode val="edge"/>
          <c:yMode val="edge"/>
          <c:x val="0"/>
          <c:y val="2.7906976744186046E-2"/>
          <c:w val="0.7423794077807655"/>
          <c:h val="0.30093038673412342"/>
        </c:manualLayout>
      </c:layout>
      <c:overlay val="0"/>
      <c:spPr>
        <a:noFill/>
        <a:ln>
          <a:noFill/>
        </a:ln>
        <a:effectLst/>
      </c:spPr>
      <c:txPr>
        <a:bodyPr rot="0" spcFirstLastPara="1" vertOverflow="ellipsis" vert="horz" wrap="square" anchor="ctr" anchorCtr="1"/>
        <a:lstStyle/>
        <a:p>
          <a:pPr>
            <a:defRPr sz="900" b="0" i="0" u="none" strike="noStrike" kern="1200" baseline="0">
              <a:solidFill>
                <a:schemeClr val="tx1"/>
              </a:solidFill>
              <a:latin typeface="Calibri" panose="020F0502020204030204" pitchFamily="34" charset="0"/>
              <a:ea typeface="Calibri" panose="020F0502020204030204" pitchFamily="34" charset="0"/>
              <a:cs typeface="Calibri" panose="020F0502020204030204" pitchFamily="34" charset="0"/>
            </a:defRPr>
          </a:pPr>
          <a:endParaRPr lang="lt-LT"/>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lt-LT"/>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lt-LT"/>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3607983037597011E-2"/>
          <c:y val="0.18522792382261172"/>
          <c:w val="0.82352474025606526"/>
          <c:h val="0.75322115991883987"/>
        </c:manualLayout>
      </c:layout>
      <c:barChart>
        <c:barDir val="col"/>
        <c:grouping val="clustered"/>
        <c:varyColors val="0"/>
        <c:ser>
          <c:idx val="1"/>
          <c:order val="1"/>
          <c:tx>
            <c:strRef>
              <c:f>Sheet2!$A$5</c:f>
              <c:strCache>
                <c:ptCount val="1"/>
                <c:pt idx="0">
                  <c:v>Mažos vertės pirkimų skaičius</c:v>
                </c:pt>
              </c:strCache>
            </c:strRef>
          </c:tx>
          <c:spPr>
            <a:solidFill>
              <a:schemeClr val="tx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tx1"/>
                    </a:solidFill>
                    <a:latin typeface="Calibri" panose="020F0502020204030204" pitchFamily="34" charset="0"/>
                    <a:ea typeface="Calibri" panose="020F0502020204030204" pitchFamily="34" charset="0"/>
                    <a:cs typeface="Calibri" panose="020F0502020204030204" pitchFamily="34" charset="0"/>
                  </a:defRPr>
                </a:pPr>
                <a:endParaRPr lang="lt-LT"/>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Sheet2!$B$3:$E$3</c:f>
              <c:numCache>
                <c:formatCode>General</c:formatCode>
                <c:ptCount val="4"/>
                <c:pt idx="0">
                  <c:v>2021</c:v>
                </c:pt>
                <c:pt idx="1">
                  <c:v>2022</c:v>
                </c:pt>
                <c:pt idx="2">
                  <c:v>2023</c:v>
                </c:pt>
                <c:pt idx="3">
                  <c:v>2024</c:v>
                </c:pt>
              </c:numCache>
            </c:numRef>
          </c:cat>
          <c:val>
            <c:numRef>
              <c:f>Sheet2!$B$5:$E$5</c:f>
              <c:numCache>
                <c:formatCode>#,##0</c:formatCode>
                <c:ptCount val="4"/>
                <c:pt idx="0">
                  <c:v>823601</c:v>
                </c:pt>
                <c:pt idx="1">
                  <c:v>891645</c:v>
                </c:pt>
                <c:pt idx="2">
                  <c:v>966105</c:v>
                </c:pt>
                <c:pt idx="3">
                  <c:v>1017317</c:v>
                </c:pt>
              </c:numCache>
            </c:numRef>
          </c:val>
          <c:extLst>
            <c:ext xmlns:c16="http://schemas.microsoft.com/office/drawing/2014/chart" uri="{C3380CC4-5D6E-409C-BE32-E72D297353CC}">
              <c16:uniqueId val="{00000000-2A36-4382-83B3-217518ED1D39}"/>
            </c:ext>
          </c:extLst>
        </c:ser>
        <c:dLbls>
          <c:showLegendKey val="0"/>
          <c:showVal val="1"/>
          <c:showCatName val="0"/>
          <c:showSerName val="0"/>
          <c:showPercent val="0"/>
          <c:showBubbleSize val="0"/>
        </c:dLbls>
        <c:gapWidth val="190"/>
        <c:axId val="1568315552"/>
        <c:axId val="1377419792"/>
      </c:barChart>
      <c:lineChart>
        <c:grouping val="standard"/>
        <c:varyColors val="0"/>
        <c:ser>
          <c:idx val="0"/>
          <c:order val="0"/>
          <c:tx>
            <c:strRef>
              <c:f>Sheet2!$A$4</c:f>
              <c:strCache>
                <c:ptCount val="1"/>
                <c:pt idx="0">
                  <c:v>Tarptautinių ir supaprastintų pirkimų skaičius</c:v>
                </c:pt>
              </c:strCache>
            </c:strRef>
          </c:tx>
          <c:spPr>
            <a:ln w="28575" cap="rnd">
              <a:solidFill>
                <a:srgbClr val="F1B434"/>
              </a:solidFill>
              <a:round/>
            </a:ln>
            <a:effectLst/>
          </c:spPr>
          <c:marker>
            <c:symbol val="circle"/>
            <c:size val="9"/>
            <c:spPr>
              <a:solidFill>
                <a:srgbClr val="F1B434"/>
              </a:solidFill>
              <a:ln w="38100">
                <a:noFill/>
              </a:ln>
              <a:effectLst/>
            </c:spPr>
          </c:marker>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tx1"/>
                    </a:solidFill>
                    <a:latin typeface="Calibri" panose="020F0502020204030204" pitchFamily="34" charset="0"/>
                    <a:ea typeface="Calibri" panose="020F0502020204030204" pitchFamily="34" charset="0"/>
                    <a:cs typeface="Calibri" panose="020F0502020204030204" pitchFamily="34" charset="0"/>
                  </a:defRPr>
                </a:pPr>
                <a:endParaRPr lang="lt-LT"/>
              </a:p>
            </c:txPr>
            <c:dLblPos val="t"/>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Sheet2!$B$3:$E$3</c:f>
              <c:numCache>
                <c:formatCode>General</c:formatCode>
                <c:ptCount val="4"/>
                <c:pt idx="0">
                  <c:v>2021</c:v>
                </c:pt>
                <c:pt idx="1">
                  <c:v>2022</c:v>
                </c:pt>
                <c:pt idx="2">
                  <c:v>2023</c:v>
                </c:pt>
                <c:pt idx="3">
                  <c:v>2024</c:v>
                </c:pt>
              </c:numCache>
            </c:numRef>
          </c:cat>
          <c:val>
            <c:numRef>
              <c:f>Sheet2!$B$4:$E$4</c:f>
              <c:numCache>
                <c:formatCode>#,##0</c:formatCode>
                <c:ptCount val="4"/>
                <c:pt idx="0">
                  <c:v>9801</c:v>
                </c:pt>
                <c:pt idx="1">
                  <c:v>10008</c:v>
                </c:pt>
                <c:pt idx="2">
                  <c:v>9681</c:v>
                </c:pt>
                <c:pt idx="3">
                  <c:v>9389</c:v>
                </c:pt>
              </c:numCache>
            </c:numRef>
          </c:val>
          <c:smooth val="0"/>
          <c:extLst>
            <c:ext xmlns:c16="http://schemas.microsoft.com/office/drawing/2014/chart" uri="{C3380CC4-5D6E-409C-BE32-E72D297353CC}">
              <c16:uniqueId val="{00000001-2A36-4382-83B3-217518ED1D39}"/>
            </c:ext>
          </c:extLst>
        </c:ser>
        <c:dLbls>
          <c:showLegendKey val="0"/>
          <c:showVal val="1"/>
          <c:showCatName val="0"/>
          <c:showSerName val="0"/>
          <c:showPercent val="0"/>
          <c:showBubbleSize val="0"/>
        </c:dLbls>
        <c:marker val="1"/>
        <c:smooth val="0"/>
        <c:axId val="1234246368"/>
        <c:axId val="1234256352"/>
      </c:lineChart>
      <c:catAx>
        <c:axId val="156831555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Calibri" panose="020F0502020204030204" pitchFamily="34" charset="0"/>
                <a:ea typeface="Calibri" panose="020F0502020204030204" pitchFamily="34" charset="0"/>
                <a:cs typeface="Calibri" panose="020F0502020204030204" pitchFamily="34" charset="0"/>
              </a:defRPr>
            </a:pPr>
            <a:endParaRPr lang="lt-LT"/>
          </a:p>
        </c:txPr>
        <c:crossAx val="1377419792"/>
        <c:crosses val="autoZero"/>
        <c:auto val="1"/>
        <c:lblAlgn val="ctr"/>
        <c:lblOffset val="100"/>
        <c:noMultiLvlLbl val="0"/>
      </c:catAx>
      <c:valAx>
        <c:axId val="1377419792"/>
        <c:scaling>
          <c:orientation val="minMax"/>
          <c:max val="1400000"/>
          <c:min val="750000"/>
        </c:scaling>
        <c:delete val="0"/>
        <c:axPos val="l"/>
        <c:numFmt formatCode="#,##0" sourceLinked="1"/>
        <c:majorTickMark val="none"/>
        <c:minorTickMark val="none"/>
        <c:tickLblPos val="none"/>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lt-LT"/>
          </a:p>
        </c:txPr>
        <c:crossAx val="1568315552"/>
        <c:crosses val="autoZero"/>
        <c:crossBetween val="between"/>
      </c:valAx>
      <c:valAx>
        <c:axId val="1234256352"/>
        <c:scaling>
          <c:orientation val="minMax"/>
          <c:max val="10500"/>
          <c:min val="7800"/>
        </c:scaling>
        <c:delete val="0"/>
        <c:axPos val="r"/>
        <c:numFmt formatCode="#,##0" sourceLinked="1"/>
        <c:majorTickMark val="out"/>
        <c:minorTickMark val="none"/>
        <c:tickLblPos val="none"/>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lt-LT"/>
          </a:p>
        </c:txPr>
        <c:crossAx val="1234246368"/>
        <c:crosses val="max"/>
        <c:crossBetween val="between"/>
      </c:valAx>
      <c:catAx>
        <c:axId val="1234246368"/>
        <c:scaling>
          <c:orientation val="minMax"/>
        </c:scaling>
        <c:delete val="1"/>
        <c:axPos val="t"/>
        <c:numFmt formatCode="General" sourceLinked="1"/>
        <c:majorTickMark val="out"/>
        <c:minorTickMark val="none"/>
        <c:tickLblPos val="nextTo"/>
        <c:crossAx val="1234256352"/>
        <c:crosses val="max"/>
        <c:auto val="1"/>
        <c:lblAlgn val="ctr"/>
        <c:lblOffset val="100"/>
        <c:noMultiLvlLbl val="0"/>
      </c:catAx>
      <c:spPr>
        <a:noFill/>
        <a:ln>
          <a:noFill/>
        </a:ln>
        <a:effectLst/>
      </c:spPr>
    </c:plotArea>
    <c:legend>
      <c:legendPos val="t"/>
      <c:layout>
        <c:manualLayout>
          <c:xMode val="edge"/>
          <c:yMode val="edge"/>
          <c:x val="2.5363293003008769E-2"/>
          <c:y val="2.8081588069084024E-2"/>
          <c:w val="0.47625030795762502"/>
          <c:h val="0.10135739652722518"/>
        </c:manualLayout>
      </c:layout>
      <c:overlay val="0"/>
      <c:spPr>
        <a:noFill/>
        <a:ln>
          <a:noFill/>
        </a:ln>
        <a:effectLst/>
      </c:spPr>
      <c:txPr>
        <a:bodyPr rot="0" spcFirstLastPara="1" vertOverflow="ellipsis" vert="horz" wrap="square" anchor="ctr" anchorCtr="1"/>
        <a:lstStyle/>
        <a:p>
          <a:pPr>
            <a:defRPr sz="900" b="0" i="0" u="none" strike="noStrike" kern="1200" baseline="0">
              <a:solidFill>
                <a:schemeClr val="tx1"/>
              </a:solidFill>
              <a:latin typeface="Calibri" panose="020F0502020204030204" pitchFamily="34" charset="0"/>
              <a:ea typeface="Calibri" panose="020F0502020204030204" pitchFamily="34" charset="0"/>
              <a:cs typeface="Calibri" panose="020F0502020204030204" pitchFamily="34" charset="0"/>
            </a:defRPr>
          </a:pPr>
          <a:endParaRPr lang="lt-LT"/>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lt-LT"/>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lt-LT"/>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2307205700775715E-2"/>
          <c:y val="0.14612649578564765"/>
          <c:w val="0.77149956255468066"/>
          <c:h val="0.3528368794326241"/>
        </c:manualLayout>
      </c:layout>
      <c:lineChart>
        <c:grouping val="standard"/>
        <c:varyColors val="0"/>
        <c:ser>
          <c:idx val="0"/>
          <c:order val="0"/>
          <c:tx>
            <c:strRef>
              <c:f>'Sheet1 (2)'!$A$2</c:f>
              <c:strCache>
                <c:ptCount val="1"/>
                <c:pt idx="0">
                  <c:v>Planas</c:v>
                </c:pt>
              </c:strCache>
            </c:strRef>
          </c:tx>
          <c:spPr>
            <a:ln w="41275" cap="rnd">
              <a:solidFill>
                <a:schemeClr val="tx1"/>
              </a:solidFill>
              <a:round/>
            </a:ln>
            <a:effectLst/>
          </c:spPr>
          <c:marker>
            <c:symbol val="circle"/>
            <c:size val="8"/>
            <c:spPr>
              <a:solidFill>
                <a:schemeClr val="tx1"/>
              </a:solidFill>
              <a:ln w="9525">
                <a:noFill/>
              </a:ln>
              <a:effectLst/>
            </c:spPr>
          </c:marker>
          <c:cat>
            <c:numRef>
              <c:f>'Sheet1 (2)'!$B$1:$G$1</c:f>
              <c:numCache>
                <c:formatCode>General</c:formatCode>
                <c:ptCount val="6"/>
                <c:pt idx="0">
                  <c:v>2021</c:v>
                </c:pt>
                <c:pt idx="1">
                  <c:v>2022</c:v>
                </c:pt>
                <c:pt idx="2">
                  <c:v>2023</c:v>
                </c:pt>
                <c:pt idx="3">
                  <c:v>2024</c:v>
                </c:pt>
                <c:pt idx="4">
                  <c:v>2025</c:v>
                </c:pt>
                <c:pt idx="5">
                  <c:v>2026</c:v>
                </c:pt>
              </c:numCache>
            </c:numRef>
          </c:cat>
          <c:val>
            <c:numRef>
              <c:f>'Sheet1 (2)'!$B$2:$G$2</c:f>
              <c:numCache>
                <c:formatCode>General</c:formatCode>
                <c:ptCount val="6"/>
                <c:pt idx="2">
                  <c:v>98</c:v>
                </c:pt>
                <c:pt idx="3">
                  <c:v>98</c:v>
                </c:pt>
                <c:pt idx="4">
                  <c:v>98</c:v>
                </c:pt>
                <c:pt idx="5">
                  <c:v>98</c:v>
                </c:pt>
              </c:numCache>
            </c:numRef>
          </c:val>
          <c:smooth val="0"/>
          <c:extLst>
            <c:ext xmlns:c16="http://schemas.microsoft.com/office/drawing/2014/chart" uri="{C3380CC4-5D6E-409C-BE32-E72D297353CC}">
              <c16:uniqueId val="{00000000-E42F-4794-BEA4-5B958BD9D700}"/>
            </c:ext>
          </c:extLst>
        </c:ser>
        <c:ser>
          <c:idx val="1"/>
          <c:order val="1"/>
          <c:tx>
            <c:strRef>
              <c:f>'Sheet1 (2)'!$A$3</c:f>
              <c:strCache>
                <c:ptCount val="1"/>
                <c:pt idx="0">
                  <c:v>Faktas</c:v>
                </c:pt>
              </c:strCache>
            </c:strRef>
          </c:tx>
          <c:spPr>
            <a:ln w="41275" cap="rnd">
              <a:solidFill>
                <a:srgbClr val="F1B434"/>
              </a:solidFill>
              <a:round/>
            </a:ln>
            <a:effectLst/>
          </c:spPr>
          <c:marker>
            <c:symbol val="circle"/>
            <c:size val="8"/>
            <c:spPr>
              <a:solidFill>
                <a:srgbClr val="F1B434"/>
              </a:solidFill>
              <a:ln w="9525">
                <a:noFill/>
              </a:ln>
              <a:effectLst/>
            </c:spPr>
          </c:marker>
          <c:cat>
            <c:numRef>
              <c:f>'Sheet1 (2)'!$B$1:$G$1</c:f>
              <c:numCache>
                <c:formatCode>General</c:formatCode>
                <c:ptCount val="6"/>
                <c:pt idx="0">
                  <c:v>2021</c:v>
                </c:pt>
                <c:pt idx="1">
                  <c:v>2022</c:v>
                </c:pt>
                <c:pt idx="2">
                  <c:v>2023</c:v>
                </c:pt>
                <c:pt idx="3">
                  <c:v>2024</c:v>
                </c:pt>
                <c:pt idx="4">
                  <c:v>2025</c:v>
                </c:pt>
                <c:pt idx="5">
                  <c:v>2026</c:v>
                </c:pt>
              </c:numCache>
            </c:numRef>
          </c:cat>
          <c:val>
            <c:numRef>
              <c:f>'Sheet1 (2)'!$B$3:$G$3</c:f>
              <c:numCache>
                <c:formatCode>General</c:formatCode>
                <c:ptCount val="6"/>
                <c:pt idx="0">
                  <c:v>99.4</c:v>
                </c:pt>
                <c:pt idx="1">
                  <c:v>96.1</c:v>
                </c:pt>
                <c:pt idx="2">
                  <c:v>98.2</c:v>
                </c:pt>
                <c:pt idx="3">
                  <c:v>98.6</c:v>
                </c:pt>
              </c:numCache>
            </c:numRef>
          </c:val>
          <c:smooth val="0"/>
          <c:extLst>
            <c:ext xmlns:c16="http://schemas.microsoft.com/office/drawing/2014/chart" uri="{C3380CC4-5D6E-409C-BE32-E72D297353CC}">
              <c16:uniqueId val="{00000001-E42F-4794-BEA4-5B958BD9D700}"/>
            </c:ext>
          </c:extLst>
        </c:ser>
        <c:dLbls>
          <c:showLegendKey val="0"/>
          <c:showVal val="0"/>
          <c:showCatName val="0"/>
          <c:showSerName val="0"/>
          <c:showPercent val="0"/>
          <c:showBubbleSize val="0"/>
        </c:dLbls>
        <c:marker val="1"/>
        <c:smooth val="0"/>
        <c:axId val="124646608"/>
        <c:axId val="124638448"/>
      </c:lineChart>
      <c:catAx>
        <c:axId val="124646608"/>
        <c:scaling>
          <c:orientation val="minMax"/>
        </c:scaling>
        <c:delete val="1"/>
        <c:axPos val="b"/>
        <c:numFmt formatCode="General" sourceLinked="1"/>
        <c:majorTickMark val="out"/>
        <c:minorTickMark val="none"/>
        <c:tickLblPos val="nextTo"/>
        <c:crossAx val="124638448"/>
        <c:crosses val="autoZero"/>
        <c:auto val="1"/>
        <c:lblAlgn val="ctr"/>
        <c:lblOffset val="100"/>
        <c:noMultiLvlLbl val="0"/>
      </c:catAx>
      <c:valAx>
        <c:axId val="124638448"/>
        <c:scaling>
          <c:orientation val="minMax"/>
        </c:scaling>
        <c:delete val="1"/>
        <c:axPos val="l"/>
        <c:numFmt formatCode="General" sourceLinked="1"/>
        <c:majorTickMark val="out"/>
        <c:minorTickMark val="none"/>
        <c:tickLblPos val="nextTo"/>
        <c:crossAx val="124646608"/>
        <c:crosses val="autoZero"/>
        <c:crossBetween val="between"/>
      </c:valAx>
      <c:spPr>
        <a:noFill/>
        <a:ln>
          <a:noFill/>
        </a:ln>
        <a:effectLst/>
      </c:spPr>
    </c:plotArea>
    <c:legend>
      <c:legendPos val="r"/>
      <c:layout>
        <c:manualLayout>
          <c:xMode val="edge"/>
          <c:yMode val="edge"/>
          <c:x val="0.82099548328691574"/>
          <c:y val="0.6561493077229188"/>
          <c:w val="0.16454252188453383"/>
          <c:h val="0.20317998012022678"/>
        </c:manualLayout>
      </c:layout>
      <c:overlay val="0"/>
      <c:spPr>
        <a:noFill/>
        <a:ln>
          <a:noFill/>
        </a:ln>
        <a:effectLst/>
      </c:spPr>
      <c:txPr>
        <a:bodyPr rot="0" spcFirstLastPara="1" vertOverflow="ellipsis" vert="horz" wrap="square" anchor="ctr" anchorCtr="1"/>
        <a:lstStyle/>
        <a:p>
          <a:pPr>
            <a:defRPr sz="1000" b="0" i="0" u="none" strike="noStrike" kern="1200" baseline="0">
              <a:solidFill>
                <a:schemeClr val="tx1"/>
              </a:solidFill>
              <a:latin typeface="Calibri" panose="020F0502020204030204" pitchFamily="34" charset="0"/>
              <a:ea typeface="Calibri" panose="020F0502020204030204" pitchFamily="34" charset="0"/>
              <a:cs typeface="Calibri" panose="020F0502020204030204" pitchFamily="34" charset="0"/>
            </a:defRPr>
          </a:pPr>
          <a:endParaRPr lang="lt-LT"/>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solidFill>
        <a:schemeClr val="bg1">
          <a:lumMod val="95000"/>
        </a:schemeClr>
      </a:solidFill>
    </a:ln>
    <a:effectLst/>
  </c:spPr>
  <c:txPr>
    <a:bodyPr/>
    <a:lstStyle/>
    <a:p>
      <a:pPr>
        <a:defRPr/>
      </a:pPr>
      <a:endParaRPr lang="lt-LT"/>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lt-LT"/>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555555555555555E-2"/>
          <c:y val="9.7517730496453903E-2"/>
          <c:w val="0.77149956255468066"/>
          <c:h val="0.41489361702127653"/>
        </c:manualLayout>
      </c:layout>
      <c:lineChart>
        <c:grouping val="standard"/>
        <c:varyColors val="0"/>
        <c:ser>
          <c:idx val="0"/>
          <c:order val="0"/>
          <c:tx>
            <c:strRef>
              <c:f>'Sheet1 (3)'!$A$2</c:f>
              <c:strCache>
                <c:ptCount val="1"/>
                <c:pt idx="0">
                  <c:v>Planas</c:v>
                </c:pt>
              </c:strCache>
            </c:strRef>
          </c:tx>
          <c:spPr>
            <a:ln w="41275" cap="rnd">
              <a:solidFill>
                <a:schemeClr val="tx1"/>
              </a:solidFill>
              <a:round/>
            </a:ln>
            <a:effectLst/>
          </c:spPr>
          <c:marker>
            <c:symbol val="circle"/>
            <c:size val="8"/>
            <c:spPr>
              <a:solidFill>
                <a:schemeClr val="tx1"/>
              </a:solidFill>
              <a:ln w="9525">
                <a:noFill/>
              </a:ln>
              <a:effectLst/>
            </c:spPr>
          </c:marker>
          <c:cat>
            <c:numRef>
              <c:f>'Sheet1 (3)'!$B$1:$G$1</c:f>
              <c:numCache>
                <c:formatCode>General</c:formatCode>
                <c:ptCount val="6"/>
                <c:pt idx="0">
                  <c:v>2021</c:v>
                </c:pt>
                <c:pt idx="1">
                  <c:v>2022</c:v>
                </c:pt>
                <c:pt idx="2">
                  <c:v>2023</c:v>
                </c:pt>
                <c:pt idx="3">
                  <c:v>2024</c:v>
                </c:pt>
                <c:pt idx="4">
                  <c:v>2025</c:v>
                </c:pt>
                <c:pt idx="5">
                  <c:v>2026</c:v>
                </c:pt>
              </c:numCache>
            </c:numRef>
          </c:cat>
          <c:val>
            <c:numRef>
              <c:f>'Sheet1 (3)'!$B$2:$G$2</c:f>
              <c:numCache>
                <c:formatCode>General</c:formatCode>
                <c:ptCount val="6"/>
                <c:pt idx="2">
                  <c:v>80</c:v>
                </c:pt>
                <c:pt idx="3">
                  <c:v>80</c:v>
                </c:pt>
                <c:pt idx="4">
                  <c:v>80</c:v>
                </c:pt>
                <c:pt idx="5">
                  <c:v>80</c:v>
                </c:pt>
              </c:numCache>
            </c:numRef>
          </c:val>
          <c:smooth val="0"/>
          <c:extLst>
            <c:ext xmlns:c16="http://schemas.microsoft.com/office/drawing/2014/chart" uri="{C3380CC4-5D6E-409C-BE32-E72D297353CC}">
              <c16:uniqueId val="{00000000-AA0C-4E14-9964-6721F93DC56F}"/>
            </c:ext>
          </c:extLst>
        </c:ser>
        <c:ser>
          <c:idx val="1"/>
          <c:order val="1"/>
          <c:tx>
            <c:strRef>
              <c:f>'Sheet1 (3)'!$A$3</c:f>
              <c:strCache>
                <c:ptCount val="1"/>
                <c:pt idx="0">
                  <c:v>Faktas</c:v>
                </c:pt>
              </c:strCache>
            </c:strRef>
          </c:tx>
          <c:spPr>
            <a:ln w="41275" cap="rnd">
              <a:solidFill>
                <a:srgbClr val="F1B434"/>
              </a:solidFill>
              <a:round/>
            </a:ln>
            <a:effectLst/>
          </c:spPr>
          <c:marker>
            <c:symbol val="circle"/>
            <c:size val="8"/>
            <c:spPr>
              <a:solidFill>
                <a:srgbClr val="F1B434"/>
              </a:solidFill>
              <a:ln w="9525">
                <a:noFill/>
              </a:ln>
              <a:effectLst/>
            </c:spPr>
          </c:marker>
          <c:cat>
            <c:numRef>
              <c:f>'Sheet1 (3)'!$B$1:$G$1</c:f>
              <c:numCache>
                <c:formatCode>General</c:formatCode>
                <c:ptCount val="6"/>
                <c:pt idx="0">
                  <c:v>2021</c:v>
                </c:pt>
                <c:pt idx="1">
                  <c:v>2022</c:v>
                </c:pt>
                <c:pt idx="2">
                  <c:v>2023</c:v>
                </c:pt>
                <c:pt idx="3">
                  <c:v>2024</c:v>
                </c:pt>
                <c:pt idx="4">
                  <c:v>2025</c:v>
                </c:pt>
                <c:pt idx="5">
                  <c:v>2026</c:v>
                </c:pt>
              </c:numCache>
            </c:numRef>
          </c:cat>
          <c:val>
            <c:numRef>
              <c:f>'Sheet1 (3)'!$B$3:$G$3</c:f>
              <c:numCache>
                <c:formatCode>General</c:formatCode>
                <c:ptCount val="6"/>
                <c:pt idx="0">
                  <c:v>79</c:v>
                </c:pt>
                <c:pt idx="1">
                  <c:v>80.3</c:v>
                </c:pt>
                <c:pt idx="2">
                  <c:v>78.099999999999994</c:v>
                </c:pt>
                <c:pt idx="3">
                  <c:v>59.3</c:v>
                </c:pt>
              </c:numCache>
            </c:numRef>
          </c:val>
          <c:smooth val="0"/>
          <c:extLst>
            <c:ext xmlns:c16="http://schemas.microsoft.com/office/drawing/2014/chart" uri="{C3380CC4-5D6E-409C-BE32-E72D297353CC}">
              <c16:uniqueId val="{00000001-AA0C-4E14-9964-6721F93DC56F}"/>
            </c:ext>
          </c:extLst>
        </c:ser>
        <c:dLbls>
          <c:showLegendKey val="0"/>
          <c:showVal val="0"/>
          <c:showCatName val="0"/>
          <c:showSerName val="0"/>
          <c:showPercent val="0"/>
          <c:showBubbleSize val="0"/>
        </c:dLbls>
        <c:marker val="1"/>
        <c:smooth val="0"/>
        <c:axId val="124646608"/>
        <c:axId val="124638448"/>
      </c:lineChart>
      <c:catAx>
        <c:axId val="124646608"/>
        <c:scaling>
          <c:orientation val="minMax"/>
        </c:scaling>
        <c:delete val="1"/>
        <c:axPos val="b"/>
        <c:numFmt formatCode="General" sourceLinked="1"/>
        <c:majorTickMark val="out"/>
        <c:minorTickMark val="none"/>
        <c:tickLblPos val="nextTo"/>
        <c:crossAx val="124638448"/>
        <c:crosses val="autoZero"/>
        <c:auto val="1"/>
        <c:lblAlgn val="ctr"/>
        <c:lblOffset val="100"/>
        <c:noMultiLvlLbl val="0"/>
      </c:catAx>
      <c:valAx>
        <c:axId val="124638448"/>
        <c:scaling>
          <c:orientation val="minMax"/>
          <c:min val="50"/>
        </c:scaling>
        <c:delete val="1"/>
        <c:axPos val="l"/>
        <c:numFmt formatCode="General" sourceLinked="1"/>
        <c:majorTickMark val="out"/>
        <c:minorTickMark val="none"/>
        <c:tickLblPos val="nextTo"/>
        <c:crossAx val="124646608"/>
        <c:crosses val="autoZero"/>
        <c:crossBetween val="between"/>
      </c:valAx>
      <c:spPr>
        <a:noFill/>
        <a:ln>
          <a:noFill/>
        </a:ln>
        <a:effectLst/>
      </c:spPr>
    </c:plotArea>
    <c:legend>
      <c:legendPos val="r"/>
      <c:layout>
        <c:manualLayout>
          <c:xMode val="edge"/>
          <c:yMode val="edge"/>
          <c:x val="0.84164510473908372"/>
          <c:y val="0.59072926780650592"/>
          <c:w val="0.14525295181200823"/>
          <c:h val="0.23029818623365786"/>
        </c:manualLayout>
      </c:layout>
      <c:overlay val="0"/>
      <c:spPr>
        <a:noFill/>
        <a:ln>
          <a:noFill/>
        </a:ln>
        <a:effectLst/>
      </c:spPr>
      <c:txPr>
        <a:bodyPr rot="0" spcFirstLastPara="1" vertOverflow="ellipsis" vert="horz" wrap="square" anchor="ctr" anchorCtr="1"/>
        <a:lstStyle/>
        <a:p>
          <a:pPr>
            <a:defRPr sz="1000" b="0" i="0" u="none" strike="noStrike" kern="1200" baseline="0">
              <a:solidFill>
                <a:schemeClr val="tx1"/>
              </a:solidFill>
              <a:latin typeface="Calibri" panose="020F0502020204030204" pitchFamily="34" charset="0"/>
              <a:ea typeface="Calibri" panose="020F0502020204030204" pitchFamily="34" charset="0"/>
              <a:cs typeface="Calibri" panose="020F0502020204030204" pitchFamily="34" charset="0"/>
            </a:defRPr>
          </a:pPr>
          <a:endParaRPr lang="lt-LT"/>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solidFill>
        <a:schemeClr val="bg1">
          <a:lumMod val="95000"/>
        </a:schemeClr>
      </a:solidFill>
    </a:ln>
    <a:effectLst/>
  </c:spPr>
  <c:txPr>
    <a:bodyPr/>
    <a:lstStyle/>
    <a:p>
      <a:pPr>
        <a:defRPr/>
      </a:pPr>
      <a:endParaRPr lang="lt-LT"/>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lt-LT"/>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2960609340496842E-2"/>
          <c:y val="0"/>
          <c:w val="0.94297331890181391"/>
          <c:h val="0.82128750897847191"/>
        </c:manualLayout>
      </c:layout>
      <c:barChart>
        <c:barDir val="col"/>
        <c:grouping val="clustered"/>
        <c:varyColors val="0"/>
        <c:ser>
          <c:idx val="0"/>
          <c:order val="0"/>
          <c:tx>
            <c:strRef>
              <c:f>Sheet4!$B$1</c:f>
              <c:strCache>
                <c:ptCount val="1"/>
                <c:pt idx="0">
                  <c:v>Tarnybos renginiuose dalyvavusių asmenų skaičius </c:v>
                </c:pt>
              </c:strCache>
            </c:strRef>
          </c:tx>
          <c:spPr>
            <a:solidFill>
              <a:schemeClr val="tx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tx1">
                        <a:lumMod val="75000"/>
                        <a:lumOff val="25000"/>
                      </a:schemeClr>
                    </a:solidFill>
                    <a:latin typeface="Calibri" panose="020F0502020204030204" pitchFamily="34" charset="0"/>
                    <a:ea typeface="Calibri" panose="020F0502020204030204" pitchFamily="34" charset="0"/>
                    <a:cs typeface="Calibri" panose="020F0502020204030204" pitchFamily="34" charset="0"/>
                  </a:defRPr>
                </a:pPr>
                <a:endParaRPr lang="lt-LT"/>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Sheet4!$A$2:$A$5</c:f>
              <c:numCache>
                <c:formatCode>General</c:formatCode>
                <c:ptCount val="4"/>
                <c:pt idx="0">
                  <c:v>2021</c:v>
                </c:pt>
                <c:pt idx="1">
                  <c:v>2022</c:v>
                </c:pt>
                <c:pt idx="2">
                  <c:v>2023</c:v>
                </c:pt>
                <c:pt idx="3">
                  <c:v>2024</c:v>
                </c:pt>
              </c:numCache>
            </c:numRef>
          </c:cat>
          <c:val>
            <c:numRef>
              <c:f>Sheet4!$B$2:$B$5</c:f>
              <c:numCache>
                <c:formatCode>#,##0</c:formatCode>
                <c:ptCount val="4"/>
                <c:pt idx="0">
                  <c:v>1482</c:v>
                </c:pt>
                <c:pt idx="1">
                  <c:v>3918</c:v>
                </c:pt>
                <c:pt idx="2">
                  <c:v>6832</c:v>
                </c:pt>
                <c:pt idx="3">
                  <c:v>19668</c:v>
                </c:pt>
              </c:numCache>
            </c:numRef>
          </c:val>
          <c:extLst>
            <c:ext xmlns:c16="http://schemas.microsoft.com/office/drawing/2014/chart" uri="{C3380CC4-5D6E-409C-BE32-E72D297353CC}">
              <c16:uniqueId val="{00000000-978F-44EC-87F6-55C77F2E548E}"/>
            </c:ext>
          </c:extLst>
        </c:ser>
        <c:dLbls>
          <c:dLblPos val="outEnd"/>
          <c:showLegendKey val="0"/>
          <c:showVal val="1"/>
          <c:showCatName val="0"/>
          <c:showSerName val="0"/>
          <c:showPercent val="0"/>
          <c:showBubbleSize val="0"/>
        </c:dLbls>
        <c:gapWidth val="180"/>
        <c:axId val="1001513791"/>
        <c:axId val="1001511871"/>
      </c:barChart>
      <c:catAx>
        <c:axId val="1001513791"/>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defRPr>
            </a:pPr>
            <a:endParaRPr lang="lt-LT"/>
          </a:p>
        </c:txPr>
        <c:crossAx val="1001511871"/>
        <c:crosses val="autoZero"/>
        <c:auto val="1"/>
        <c:lblAlgn val="ctr"/>
        <c:lblOffset val="100"/>
        <c:noMultiLvlLbl val="0"/>
      </c:catAx>
      <c:valAx>
        <c:axId val="1001511871"/>
        <c:scaling>
          <c:orientation val="minMax"/>
        </c:scaling>
        <c:delete val="0"/>
        <c:axPos val="l"/>
        <c:numFmt formatCode="#,##0" sourceLinked="1"/>
        <c:majorTickMark val="none"/>
        <c:minorTickMark val="none"/>
        <c:tickLblPos val="none"/>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lt-LT"/>
          </a:p>
        </c:txPr>
        <c:crossAx val="1001513791"/>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lt-LT"/>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lt-LT"/>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9888623707239459E-2"/>
          <c:y val="2.0801865506930816E-2"/>
          <c:w val="0.95624502784407317"/>
          <c:h val="0.72843655963351595"/>
        </c:manualLayout>
      </c:layout>
      <c:barChart>
        <c:barDir val="col"/>
        <c:grouping val="clustered"/>
        <c:varyColors val="0"/>
        <c:ser>
          <c:idx val="0"/>
          <c:order val="0"/>
          <c:tx>
            <c:strRef>
              <c:f>Sheet5!$A$2</c:f>
              <c:strCache>
                <c:ptCount val="1"/>
                <c:pt idx="0">
                  <c:v>CVP IS klausimais</c:v>
                </c:pt>
              </c:strCache>
            </c:strRef>
          </c:tx>
          <c:spPr>
            <a:solidFill>
              <a:schemeClr val="tx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tx1"/>
                    </a:solidFill>
                    <a:latin typeface="Calibri" panose="020F0502020204030204" pitchFamily="34" charset="0"/>
                    <a:ea typeface="Calibri" panose="020F0502020204030204" pitchFamily="34" charset="0"/>
                    <a:cs typeface="Calibri" panose="020F0502020204030204" pitchFamily="34" charset="0"/>
                  </a:defRPr>
                </a:pPr>
                <a:endParaRPr lang="lt-LT"/>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Sheet5!$B$1:$E$1</c:f>
              <c:numCache>
                <c:formatCode>General</c:formatCode>
                <c:ptCount val="4"/>
                <c:pt idx="0">
                  <c:v>2021</c:v>
                </c:pt>
                <c:pt idx="1">
                  <c:v>2022</c:v>
                </c:pt>
                <c:pt idx="2">
                  <c:v>2023</c:v>
                </c:pt>
                <c:pt idx="3">
                  <c:v>2024</c:v>
                </c:pt>
              </c:numCache>
            </c:numRef>
          </c:cat>
          <c:val>
            <c:numRef>
              <c:f>Sheet5!$B$2:$E$2</c:f>
              <c:numCache>
                <c:formatCode>#,##0</c:formatCode>
                <c:ptCount val="4"/>
                <c:pt idx="0">
                  <c:v>8649</c:v>
                </c:pt>
                <c:pt idx="1">
                  <c:v>12000</c:v>
                </c:pt>
                <c:pt idx="2">
                  <c:v>12081</c:v>
                </c:pt>
                <c:pt idx="3">
                  <c:v>13306</c:v>
                </c:pt>
              </c:numCache>
            </c:numRef>
          </c:val>
          <c:extLst>
            <c:ext xmlns:c16="http://schemas.microsoft.com/office/drawing/2014/chart" uri="{C3380CC4-5D6E-409C-BE32-E72D297353CC}">
              <c16:uniqueId val="{00000000-C53C-4D2E-9F93-42F7E0BD37B4}"/>
            </c:ext>
          </c:extLst>
        </c:ser>
        <c:ser>
          <c:idx val="1"/>
          <c:order val="1"/>
          <c:tx>
            <c:strRef>
              <c:f>Sheet5!$A$3</c:f>
              <c:strCache>
                <c:ptCount val="1"/>
                <c:pt idx="0">
                  <c:v>Įstatymų taikymo klausimais</c:v>
                </c:pt>
              </c:strCache>
            </c:strRef>
          </c:tx>
          <c:spPr>
            <a:solidFill>
              <a:schemeClr val="accent1">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tx1"/>
                    </a:solidFill>
                    <a:latin typeface="Calibri" panose="020F0502020204030204" pitchFamily="34" charset="0"/>
                    <a:ea typeface="Calibri" panose="020F0502020204030204" pitchFamily="34" charset="0"/>
                    <a:cs typeface="Calibri" panose="020F0502020204030204" pitchFamily="34" charset="0"/>
                  </a:defRPr>
                </a:pPr>
                <a:endParaRPr lang="lt-LT"/>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Sheet5!$B$1:$E$1</c:f>
              <c:numCache>
                <c:formatCode>General</c:formatCode>
                <c:ptCount val="4"/>
                <c:pt idx="0">
                  <c:v>2021</c:v>
                </c:pt>
                <c:pt idx="1">
                  <c:v>2022</c:v>
                </c:pt>
                <c:pt idx="2">
                  <c:v>2023</c:v>
                </c:pt>
                <c:pt idx="3">
                  <c:v>2024</c:v>
                </c:pt>
              </c:numCache>
            </c:numRef>
          </c:cat>
          <c:val>
            <c:numRef>
              <c:f>Sheet5!$B$3:$E$3</c:f>
              <c:numCache>
                <c:formatCode>#,##0</c:formatCode>
                <c:ptCount val="4"/>
                <c:pt idx="0">
                  <c:v>5000</c:v>
                </c:pt>
                <c:pt idx="1">
                  <c:v>5000</c:v>
                </c:pt>
                <c:pt idx="2">
                  <c:v>4377</c:v>
                </c:pt>
                <c:pt idx="3">
                  <c:v>4023</c:v>
                </c:pt>
              </c:numCache>
            </c:numRef>
          </c:val>
          <c:extLst>
            <c:ext xmlns:c16="http://schemas.microsoft.com/office/drawing/2014/chart" uri="{C3380CC4-5D6E-409C-BE32-E72D297353CC}">
              <c16:uniqueId val="{00000001-C53C-4D2E-9F93-42F7E0BD37B4}"/>
            </c:ext>
          </c:extLst>
        </c:ser>
        <c:ser>
          <c:idx val="2"/>
          <c:order val="2"/>
          <c:tx>
            <c:strRef>
              <c:f>Sheet5!$A$4</c:f>
              <c:strCache>
                <c:ptCount val="1"/>
                <c:pt idx="0">
                  <c:v>Skelbimų ir ataskaitų pildymo klausimais</c:v>
                </c:pt>
              </c:strCache>
            </c:strRef>
          </c:tx>
          <c:spPr>
            <a:solidFill>
              <a:schemeClr val="tx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tx1"/>
                    </a:solidFill>
                    <a:latin typeface="Calibri" panose="020F0502020204030204" pitchFamily="34" charset="0"/>
                    <a:ea typeface="Calibri" panose="020F0502020204030204" pitchFamily="34" charset="0"/>
                    <a:cs typeface="Calibri" panose="020F0502020204030204" pitchFamily="34" charset="0"/>
                  </a:defRPr>
                </a:pPr>
                <a:endParaRPr lang="lt-LT"/>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Sheet5!$B$1:$E$1</c:f>
              <c:numCache>
                <c:formatCode>General</c:formatCode>
                <c:ptCount val="4"/>
                <c:pt idx="0">
                  <c:v>2021</c:v>
                </c:pt>
                <c:pt idx="1">
                  <c:v>2022</c:v>
                </c:pt>
                <c:pt idx="2">
                  <c:v>2023</c:v>
                </c:pt>
                <c:pt idx="3">
                  <c:v>2024</c:v>
                </c:pt>
              </c:numCache>
            </c:numRef>
          </c:cat>
          <c:val>
            <c:numRef>
              <c:f>Sheet5!$B$4:$E$4</c:f>
              <c:numCache>
                <c:formatCode>General</c:formatCode>
                <c:ptCount val="4"/>
                <c:pt idx="0" formatCode="#,##0">
                  <c:v>1350</c:v>
                </c:pt>
                <c:pt idx="1">
                  <c:v>964</c:v>
                </c:pt>
                <c:pt idx="2" formatCode="#,##0">
                  <c:v>1481</c:v>
                </c:pt>
                <c:pt idx="3" formatCode="#,##0">
                  <c:v>1705</c:v>
                </c:pt>
              </c:numCache>
            </c:numRef>
          </c:val>
          <c:extLst>
            <c:ext xmlns:c16="http://schemas.microsoft.com/office/drawing/2014/chart" uri="{C3380CC4-5D6E-409C-BE32-E72D297353CC}">
              <c16:uniqueId val="{00000002-C53C-4D2E-9F93-42F7E0BD37B4}"/>
            </c:ext>
          </c:extLst>
        </c:ser>
        <c:ser>
          <c:idx val="3"/>
          <c:order val="3"/>
          <c:tx>
            <c:strRef>
              <c:f>Sheet5!$A$5</c:f>
              <c:strCache>
                <c:ptCount val="1"/>
                <c:pt idx="0">
                  <c:v>Darniųjų pirkimų klausimais</c:v>
                </c:pt>
              </c:strCache>
            </c:strRef>
          </c:tx>
          <c:spPr>
            <a:solidFill>
              <a:schemeClr val="accent4"/>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tx1"/>
                    </a:solidFill>
                    <a:latin typeface="Calibri" panose="020F0502020204030204" pitchFamily="34" charset="0"/>
                    <a:ea typeface="Calibri" panose="020F0502020204030204" pitchFamily="34" charset="0"/>
                    <a:cs typeface="Calibri" panose="020F0502020204030204" pitchFamily="34" charset="0"/>
                  </a:defRPr>
                </a:pPr>
                <a:endParaRPr lang="lt-LT"/>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Sheet5!$B$5:$E$5</c:f>
              <c:numCache>
                <c:formatCode>General</c:formatCode>
                <c:ptCount val="4"/>
                <c:pt idx="0">
                  <c:v>150</c:v>
                </c:pt>
                <c:pt idx="1">
                  <c:v>400</c:v>
                </c:pt>
                <c:pt idx="2">
                  <c:v>530</c:v>
                </c:pt>
                <c:pt idx="3" formatCode="#,##0">
                  <c:v>267</c:v>
                </c:pt>
              </c:numCache>
            </c:numRef>
          </c:val>
          <c:extLst>
            <c:ext xmlns:c16="http://schemas.microsoft.com/office/drawing/2014/chart" uri="{C3380CC4-5D6E-409C-BE32-E72D297353CC}">
              <c16:uniqueId val="{00000003-C53C-4D2E-9F93-42F7E0BD37B4}"/>
            </c:ext>
          </c:extLst>
        </c:ser>
        <c:dLbls>
          <c:showLegendKey val="0"/>
          <c:showVal val="1"/>
          <c:showCatName val="0"/>
          <c:showSerName val="0"/>
          <c:showPercent val="0"/>
          <c:showBubbleSize val="0"/>
        </c:dLbls>
        <c:gapWidth val="180"/>
        <c:axId val="1001549311"/>
        <c:axId val="1001555551"/>
      </c:barChart>
      <c:lineChart>
        <c:grouping val="standard"/>
        <c:varyColors val="0"/>
        <c:ser>
          <c:idx val="4"/>
          <c:order val="4"/>
          <c:tx>
            <c:strRef>
              <c:f>Sheet5!$A$6</c:f>
              <c:strCache>
                <c:ptCount val="1"/>
                <c:pt idx="0">
                  <c:v>Iš viso:</c:v>
                </c:pt>
              </c:strCache>
            </c:strRef>
          </c:tx>
          <c:spPr>
            <a:ln w="28575" cap="rnd">
              <a:solidFill>
                <a:srgbClr val="F1B434"/>
              </a:solidFill>
              <a:round/>
            </a:ln>
            <a:effectLst/>
          </c:spPr>
          <c:marker>
            <c:symbol val="circle"/>
            <c:size val="9"/>
            <c:spPr>
              <a:solidFill>
                <a:srgbClr val="F1B434"/>
              </a:solidFill>
              <a:ln w="9525">
                <a:noFill/>
              </a:ln>
              <a:effectLst/>
            </c:spPr>
          </c:marker>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tx1"/>
                    </a:solidFill>
                    <a:latin typeface="Calibri" panose="020F0502020204030204" pitchFamily="34" charset="0"/>
                    <a:ea typeface="Calibri" panose="020F0502020204030204" pitchFamily="34" charset="0"/>
                    <a:cs typeface="Calibri" panose="020F0502020204030204" pitchFamily="34" charset="0"/>
                  </a:defRPr>
                </a:pPr>
                <a:endParaRPr lang="lt-LT"/>
              </a:p>
            </c:txPr>
            <c:dLblPos val="t"/>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Sheet5!$B$6:$E$6</c:f>
              <c:numCache>
                <c:formatCode>#,##0</c:formatCode>
                <c:ptCount val="4"/>
                <c:pt idx="0">
                  <c:v>15149</c:v>
                </c:pt>
                <c:pt idx="1">
                  <c:v>18364</c:v>
                </c:pt>
                <c:pt idx="2">
                  <c:v>18649</c:v>
                </c:pt>
                <c:pt idx="3">
                  <c:v>19301</c:v>
                </c:pt>
              </c:numCache>
            </c:numRef>
          </c:val>
          <c:smooth val="0"/>
          <c:extLst>
            <c:ext xmlns:c16="http://schemas.microsoft.com/office/drawing/2014/chart" uri="{C3380CC4-5D6E-409C-BE32-E72D297353CC}">
              <c16:uniqueId val="{00000004-C53C-4D2E-9F93-42F7E0BD37B4}"/>
            </c:ext>
          </c:extLst>
        </c:ser>
        <c:dLbls>
          <c:showLegendKey val="0"/>
          <c:showVal val="1"/>
          <c:showCatName val="0"/>
          <c:showSerName val="0"/>
          <c:showPercent val="0"/>
          <c:showBubbleSize val="0"/>
        </c:dLbls>
        <c:marker val="1"/>
        <c:smooth val="0"/>
        <c:axId val="575576735"/>
        <c:axId val="575588255"/>
      </c:lineChart>
      <c:catAx>
        <c:axId val="1001549311"/>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Calibri" panose="020F0502020204030204" pitchFamily="34" charset="0"/>
                <a:ea typeface="Calibri" panose="020F0502020204030204" pitchFamily="34" charset="0"/>
                <a:cs typeface="Calibri" panose="020F0502020204030204" pitchFamily="34" charset="0"/>
              </a:defRPr>
            </a:pPr>
            <a:endParaRPr lang="lt-LT"/>
          </a:p>
        </c:txPr>
        <c:crossAx val="1001555551"/>
        <c:crosses val="autoZero"/>
        <c:auto val="1"/>
        <c:lblAlgn val="ctr"/>
        <c:lblOffset val="100"/>
        <c:noMultiLvlLbl val="0"/>
      </c:catAx>
      <c:valAx>
        <c:axId val="1001555551"/>
        <c:scaling>
          <c:orientation val="minMax"/>
          <c:max val="18000"/>
        </c:scaling>
        <c:delete val="0"/>
        <c:axPos val="l"/>
        <c:numFmt formatCode="#,##0" sourceLinked="1"/>
        <c:majorTickMark val="none"/>
        <c:minorTickMark val="none"/>
        <c:tickLblPos val="none"/>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lt-LT"/>
          </a:p>
        </c:txPr>
        <c:crossAx val="1001549311"/>
        <c:crosses val="autoZero"/>
        <c:crossBetween val="between"/>
      </c:valAx>
      <c:valAx>
        <c:axId val="575588255"/>
        <c:scaling>
          <c:orientation val="minMax"/>
          <c:min val="1500"/>
        </c:scaling>
        <c:delete val="0"/>
        <c:axPos val="r"/>
        <c:numFmt formatCode="#,##0" sourceLinked="1"/>
        <c:majorTickMark val="out"/>
        <c:minorTickMark val="none"/>
        <c:tickLblPos val="none"/>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lt-LT"/>
          </a:p>
        </c:txPr>
        <c:crossAx val="575576735"/>
        <c:crosses val="max"/>
        <c:crossBetween val="between"/>
      </c:valAx>
      <c:catAx>
        <c:axId val="575576735"/>
        <c:scaling>
          <c:orientation val="minMax"/>
        </c:scaling>
        <c:delete val="1"/>
        <c:axPos val="b"/>
        <c:numFmt formatCode="General" sourceLinked="1"/>
        <c:majorTickMark val="out"/>
        <c:minorTickMark val="none"/>
        <c:tickLblPos val="nextTo"/>
        <c:crossAx val="575588255"/>
        <c:crosses val="autoZero"/>
        <c:auto val="1"/>
        <c:lblAlgn val="ctr"/>
        <c:lblOffset val="100"/>
        <c:noMultiLvlLbl val="0"/>
      </c:cat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solidFill>
              <a:latin typeface="Calibri" panose="020F0502020204030204" pitchFamily="34" charset="0"/>
              <a:ea typeface="Calibri" panose="020F0502020204030204" pitchFamily="34" charset="0"/>
              <a:cs typeface="Calibri" panose="020F0502020204030204" pitchFamily="34" charset="0"/>
            </a:defRPr>
          </a:pPr>
          <a:endParaRPr lang="lt-LT"/>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lt-LT"/>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lt-LT"/>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Sheet13!$A$3</c:f>
              <c:strCache>
                <c:ptCount val="1"/>
                <c:pt idx="0">
                  <c:v>Egzaminą laikusių asmenų skaičius</c:v>
                </c:pt>
              </c:strCache>
            </c:strRef>
          </c:tx>
          <c:spPr>
            <a:solidFill>
              <a:schemeClr val="tx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tx1"/>
                    </a:solidFill>
                    <a:latin typeface="+mn-lt"/>
                    <a:ea typeface="+mn-ea"/>
                    <a:cs typeface="+mn-cs"/>
                  </a:defRPr>
                </a:pPr>
                <a:endParaRPr lang="lt-LT"/>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Sheet13!$B$2:$D$2</c:f>
              <c:numCache>
                <c:formatCode>General</c:formatCode>
                <c:ptCount val="3"/>
                <c:pt idx="0">
                  <c:v>2022</c:v>
                </c:pt>
                <c:pt idx="1">
                  <c:v>2023</c:v>
                </c:pt>
                <c:pt idx="2">
                  <c:v>2024</c:v>
                </c:pt>
              </c:numCache>
            </c:numRef>
          </c:cat>
          <c:val>
            <c:numRef>
              <c:f>Sheet13!$B$3:$D$3</c:f>
              <c:numCache>
                <c:formatCode>General</c:formatCode>
                <c:ptCount val="3"/>
                <c:pt idx="0">
                  <c:v>954</c:v>
                </c:pt>
                <c:pt idx="1">
                  <c:v>447</c:v>
                </c:pt>
                <c:pt idx="2">
                  <c:v>158</c:v>
                </c:pt>
              </c:numCache>
            </c:numRef>
          </c:val>
          <c:extLst>
            <c:ext xmlns:c16="http://schemas.microsoft.com/office/drawing/2014/chart" uri="{C3380CC4-5D6E-409C-BE32-E72D297353CC}">
              <c16:uniqueId val="{00000000-C69A-4331-886D-07C5773CC00F}"/>
            </c:ext>
          </c:extLst>
        </c:ser>
        <c:dLbls>
          <c:showLegendKey val="0"/>
          <c:showVal val="0"/>
          <c:showCatName val="0"/>
          <c:showSerName val="0"/>
          <c:showPercent val="0"/>
          <c:showBubbleSize val="0"/>
        </c:dLbls>
        <c:gapWidth val="99"/>
        <c:axId val="229962415"/>
        <c:axId val="229962895"/>
      </c:barChart>
      <c:catAx>
        <c:axId val="229962415"/>
        <c:scaling>
          <c:orientation val="minMax"/>
        </c:scaling>
        <c:delete val="0"/>
        <c:axPos val="b"/>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lt-LT"/>
          </a:p>
        </c:txPr>
        <c:crossAx val="229962895"/>
        <c:crosses val="autoZero"/>
        <c:auto val="1"/>
        <c:lblAlgn val="ctr"/>
        <c:lblOffset val="100"/>
        <c:noMultiLvlLbl val="0"/>
      </c:catAx>
      <c:valAx>
        <c:axId val="229962895"/>
        <c:scaling>
          <c:orientation val="minMax"/>
        </c:scaling>
        <c:delete val="0"/>
        <c:axPos val="l"/>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lt-LT"/>
          </a:p>
        </c:txPr>
        <c:crossAx val="229962415"/>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lt-LT"/>
    </a:p>
  </c:txPr>
  <c:externalData r:id="rId3">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lt-LT"/>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9449692323462626E-2"/>
          <c:y val="5.089955953845722E-2"/>
          <c:w val="0.93800762634884449"/>
          <c:h val="0.67040112277797193"/>
        </c:manualLayout>
      </c:layout>
      <c:barChart>
        <c:barDir val="col"/>
        <c:grouping val="clustered"/>
        <c:varyColors val="0"/>
        <c:ser>
          <c:idx val="1"/>
          <c:order val="1"/>
          <c:tx>
            <c:strRef>
              <c:f>Sheet15!$A$3</c:f>
              <c:strCache>
                <c:ptCount val="1"/>
                <c:pt idx="0">
                  <c:v>Prevencine tvarka peržiūrėtų pirkimų planuota vertė, mln. Eur</c:v>
                </c:pt>
              </c:strCache>
            </c:strRef>
          </c:tx>
          <c:spPr>
            <a:solidFill>
              <a:schemeClr val="tx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tx1"/>
                    </a:solidFill>
                    <a:latin typeface="Calibri" panose="020F0502020204030204" pitchFamily="34" charset="0"/>
                    <a:ea typeface="Calibri" panose="020F0502020204030204" pitchFamily="34" charset="0"/>
                    <a:cs typeface="Calibri" panose="020F0502020204030204" pitchFamily="34" charset="0"/>
                  </a:defRPr>
                </a:pPr>
                <a:endParaRPr lang="lt-LT"/>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Sheet15!$B$1:$E$1</c:f>
              <c:numCache>
                <c:formatCode>General</c:formatCode>
                <c:ptCount val="4"/>
                <c:pt idx="0">
                  <c:v>2021</c:v>
                </c:pt>
                <c:pt idx="1">
                  <c:v>2022</c:v>
                </c:pt>
                <c:pt idx="2">
                  <c:v>2023</c:v>
                </c:pt>
                <c:pt idx="3">
                  <c:v>2024</c:v>
                </c:pt>
              </c:numCache>
            </c:numRef>
          </c:cat>
          <c:val>
            <c:numRef>
              <c:f>Sheet15!$B$3:$E$3</c:f>
              <c:numCache>
                <c:formatCode>#\ ##0.0</c:formatCode>
                <c:ptCount val="4"/>
                <c:pt idx="0">
                  <c:v>1078.0999999999999</c:v>
                </c:pt>
                <c:pt idx="1">
                  <c:v>8400</c:v>
                </c:pt>
                <c:pt idx="2">
                  <c:v>1569.9</c:v>
                </c:pt>
                <c:pt idx="3">
                  <c:v>7597</c:v>
                </c:pt>
              </c:numCache>
            </c:numRef>
          </c:val>
          <c:extLst>
            <c:ext xmlns:c16="http://schemas.microsoft.com/office/drawing/2014/chart" uri="{C3380CC4-5D6E-409C-BE32-E72D297353CC}">
              <c16:uniqueId val="{00000000-B8E4-4072-81BD-7962B62267D8}"/>
            </c:ext>
          </c:extLst>
        </c:ser>
        <c:dLbls>
          <c:dLblPos val="outEnd"/>
          <c:showLegendKey val="0"/>
          <c:showVal val="1"/>
          <c:showCatName val="0"/>
          <c:showSerName val="0"/>
          <c:showPercent val="0"/>
          <c:showBubbleSize val="0"/>
        </c:dLbls>
        <c:gapWidth val="99"/>
        <c:overlap val="-27"/>
        <c:axId val="288768159"/>
        <c:axId val="288767199"/>
      </c:barChart>
      <c:lineChart>
        <c:grouping val="standard"/>
        <c:varyColors val="0"/>
        <c:ser>
          <c:idx val="0"/>
          <c:order val="0"/>
          <c:tx>
            <c:strRef>
              <c:f>Sheet15!$A$2</c:f>
              <c:strCache>
                <c:ptCount val="1"/>
                <c:pt idx="0">
                  <c:v>Prevencine tvarka peržiūrėtų skelbimų skaičius</c:v>
                </c:pt>
              </c:strCache>
            </c:strRef>
          </c:tx>
          <c:spPr>
            <a:ln w="28575" cap="rnd">
              <a:solidFill>
                <a:srgbClr val="F1B434"/>
              </a:solidFill>
              <a:round/>
            </a:ln>
            <a:effectLst/>
          </c:spPr>
          <c:marker>
            <c:symbol val="circle"/>
            <c:size val="9"/>
            <c:spPr>
              <a:solidFill>
                <a:srgbClr val="F1B434"/>
              </a:solidFill>
              <a:ln w="9525">
                <a:solidFill>
                  <a:srgbClr val="F1B434"/>
                </a:solidFill>
              </a:ln>
              <a:effectLst/>
            </c:spPr>
          </c:marker>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tx1"/>
                    </a:solidFill>
                    <a:latin typeface="Calibri" panose="020F0502020204030204" pitchFamily="34" charset="0"/>
                    <a:ea typeface="Calibri" panose="020F0502020204030204" pitchFamily="34" charset="0"/>
                    <a:cs typeface="Calibri" panose="020F0502020204030204" pitchFamily="34" charset="0"/>
                  </a:defRPr>
                </a:pPr>
                <a:endParaRPr lang="lt-LT"/>
              </a:p>
            </c:txPr>
            <c:dLblPos val="b"/>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Sheet15!$B$1:$E$1</c:f>
              <c:numCache>
                <c:formatCode>General</c:formatCode>
                <c:ptCount val="4"/>
                <c:pt idx="0">
                  <c:v>2021</c:v>
                </c:pt>
                <c:pt idx="1">
                  <c:v>2022</c:v>
                </c:pt>
                <c:pt idx="2">
                  <c:v>2023</c:v>
                </c:pt>
                <c:pt idx="3">
                  <c:v>2024</c:v>
                </c:pt>
              </c:numCache>
            </c:numRef>
          </c:cat>
          <c:val>
            <c:numRef>
              <c:f>Sheet15!$B$2:$E$2</c:f>
              <c:numCache>
                <c:formatCode>General</c:formatCode>
                <c:ptCount val="4"/>
                <c:pt idx="0">
                  <c:v>403</c:v>
                </c:pt>
                <c:pt idx="1">
                  <c:v>685</c:v>
                </c:pt>
                <c:pt idx="2">
                  <c:v>544</c:v>
                </c:pt>
                <c:pt idx="3">
                  <c:v>788</c:v>
                </c:pt>
              </c:numCache>
            </c:numRef>
          </c:val>
          <c:smooth val="0"/>
          <c:extLst>
            <c:ext xmlns:c16="http://schemas.microsoft.com/office/drawing/2014/chart" uri="{C3380CC4-5D6E-409C-BE32-E72D297353CC}">
              <c16:uniqueId val="{00000001-B8E4-4072-81BD-7962B62267D8}"/>
            </c:ext>
          </c:extLst>
        </c:ser>
        <c:dLbls>
          <c:showLegendKey val="0"/>
          <c:showVal val="1"/>
          <c:showCatName val="0"/>
          <c:showSerName val="0"/>
          <c:showPercent val="0"/>
          <c:showBubbleSize val="0"/>
        </c:dLbls>
        <c:marker val="1"/>
        <c:smooth val="0"/>
        <c:axId val="394750751"/>
        <c:axId val="394749791"/>
      </c:lineChart>
      <c:catAx>
        <c:axId val="288768159"/>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mn-lt"/>
                <a:ea typeface="+mn-ea"/>
                <a:cs typeface="+mn-cs"/>
              </a:defRPr>
            </a:pPr>
            <a:endParaRPr lang="lt-LT"/>
          </a:p>
        </c:txPr>
        <c:crossAx val="288767199"/>
        <c:crosses val="autoZero"/>
        <c:auto val="1"/>
        <c:lblAlgn val="ctr"/>
        <c:lblOffset val="100"/>
        <c:noMultiLvlLbl val="0"/>
      </c:catAx>
      <c:valAx>
        <c:axId val="288767199"/>
        <c:scaling>
          <c:orientation val="minMax"/>
        </c:scaling>
        <c:delete val="0"/>
        <c:axPos val="l"/>
        <c:numFmt formatCode="#,##0" sourceLinked="0"/>
        <c:majorTickMark val="none"/>
        <c:minorTickMark val="none"/>
        <c:tickLblPos val="none"/>
        <c:spPr>
          <a:noFill/>
          <a:ln>
            <a:noFill/>
          </a:ln>
          <a:effectLst/>
        </c:spPr>
        <c:txPr>
          <a:bodyPr rot="-60000000" spcFirstLastPara="1" vertOverflow="ellipsis" vert="horz" wrap="square" anchor="ctr" anchorCtr="1"/>
          <a:lstStyle/>
          <a:p>
            <a:pPr>
              <a:defRPr sz="900" b="0" i="0" u="none" strike="noStrike" kern="1200" baseline="0">
                <a:solidFill>
                  <a:schemeClr val="bg1"/>
                </a:solidFill>
                <a:latin typeface="+mn-lt"/>
                <a:ea typeface="+mn-ea"/>
                <a:cs typeface="+mn-cs"/>
              </a:defRPr>
            </a:pPr>
            <a:endParaRPr lang="lt-LT"/>
          </a:p>
        </c:txPr>
        <c:crossAx val="288768159"/>
        <c:crosses val="autoZero"/>
        <c:crossBetween val="between"/>
      </c:valAx>
      <c:valAx>
        <c:axId val="394749791"/>
        <c:scaling>
          <c:orientation val="minMax"/>
          <c:max val="100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900" b="0" i="0" u="none" strike="noStrike" kern="1200" baseline="0">
                <a:solidFill>
                  <a:schemeClr val="bg1"/>
                </a:solidFill>
                <a:latin typeface="+mn-lt"/>
                <a:ea typeface="+mn-ea"/>
                <a:cs typeface="+mn-cs"/>
              </a:defRPr>
            </a:pPr>
            <a:endParaRPr lang="lt-LT"/>
          </a:p>
        </c:txPr>
        <c:crossAx val="394750751"/>
        <c:crosses val="max"/>
        <c:crossBetween val="between"/>
      </c:valAx>
      <c:catAx>
        <c:axId val="394750751"/>
        <c:scaling>
          <c:orientation val="minMax"/>
        </c:scaling>
        <c:delete val="1"/>
        <c:axPos val="b"/>
        <c:numFmt formatCode="General" sourceLinked="1"/>
        <c:majorTickMark val="out"/>
        <c:minorTickMark val="none"/>
        <c:tickLblPos val="nextTo"/>
        <c:crossAx val="394749791"/>
        <c:crosses val="autoZero"/>
        <c:auto val="1"/>
        <c:lblAlgn val="ctr"/>
        <c:lblOffset val="100"/>
        <c:noMultiLvlLbl val="0"/>
      </c:cat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solidFill>
              <a:latin typeface="Calibri" panose="020F0502020204030204" pitchFamily="34" charset="0"/>
              <a:ea typeface="Calibri" panose="020F0502020204030204" pitchFamily="34" charset="0"/>
              <a:cs typeface="Calibri" panose="020F0502020204030204" pitchFamily="34" charset="0"/>
            </a:defRPr>
          </a:pPr>
          <a:endParaRPr lang="lt-LT"/>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lt-LT"/>
    </a:p>
  </c:txPr>
  <c:externalData r:id="rId3">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lt-LT"/>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555555555555555E-2"/>
          <c:y val="4.4326241134751775E-2"/>
          <c:w val="0.74793878861945107"/>
          <c:h val="0.46808510638297873"/>
        </c:manualLayout>
      </c:layout>
      <c:lineChart>
        <c:grouping val="standard"/>
        <c:varyColors val="0"/>
        <c:ser>
          <c:idx val="0"/>
          <c:order val="0"/>
          <c:tx>
            <c:strRef>
              <c:f>'Sheet1 (5)'!$A$2</c:f>
              <c:strCache>
                <c:ptCount val="1"/>
                <c:pt idx="0">
                  <c:v>Planas</c:v>
                </c:pt>
              </c:strCache>
            </c:strRef>
          </c:tx>
          <c:spPr>
            <a:ln w="41275" cap="rnd">
              <a:solidFill>
                <a:schemeClr val="tx1"/>
              </a:solidFill>
              <a:round/>
            </a:ln>
            <a:effectLst/>
          </c:spPr>
          <c:marker>
            <c:symbol val="circle"/>
            <c:size val="8"/>
            <c:spPr>
              <a:solidFill>
                <a:schemeClr val="tx1"/>
              </a:solidFill>
              <a:ln w="9525">
                <a:noFill/>
              </a:ln>
              <a:effectLst/>
            </c:spPr>
          </c:marker>
          <c:cat>
            <c:numRef>
              <c:f>'Sheet1 (5)'!$B$1:$F$1</c:f>
              <c:numCache>
                <c:formatCode>General</c:formatCode>
                <c:ptCount val="5"/>
                <c:pt idx="0">
                  <c:v>2022</c:v>
                </c:pt>
                <c:pt idx="1">
                  <c:v>2023</c:v>
                </c:pt>
                <c:pt idx="2">
                  <c:v>2024</c:v>
                </c:pt>
                <c:pt idx="3">
                  <c:v>2025</c:v>
                </c:pt>
                <c:pt idx="4">
                  <c:v>2026</c:v>
                </c:pt>
              </c:numCache>
            </c:numRef>
          </c:cat>
          <c:val>
            <c:numRef>
              <c:f>'Sheet1 (5)'!$B$2:$F$2</c:f>
              <c:numCache>
                <c:formatCode>General</c:formatCode>
                <c:ptCount val="5"/>
                <c:pt idx="0">
                  <c:v>85</c:v>
                </c:pt>
                <c:pt idx="1">
                  <c:v>85</c:v>
                </c:pt>
                <c:pt idx="2">
                  <c:v>90</c:v>
                </c:pt>
                <c:pt idx="3">
                  <c:v>92</c:v>
                </c:pt>
                <c:pt idx="4">
                  <c:v>94</c:v>
                </c:pt>
              </c:numCache>
            </c:numRef>
          </c:val>
          <c:smooth val="0"/>
          <c:extLst>
            <c:ext xmlns:c16="http://schemas.microsoft.com/office/drawing/2014/chart" uri="{C3380CC4-5D6E-409C-BE32-E72D297353CC}">
              <c16:uniqueId val="{00000000-A06A-4AAE-B44F-6A096B25069E}"/>
            </c:ext>
          </c:extLst>
        </c:ser>
        <c:ser>
          <c:idx val="1"/>
          <c:order val="1"/>
          <c:tx>
            <c:strRef>
              <c:f>'Sheet1 (5)'!$A$3</c:f>
              <c:strCache>
                <c:ptCount val="1"/>
                <c:pt idx="0">
                  <c:v>Faktas</c:v>
                </c:pt>
              </c:strCache>
            </c:strRef>
          </c:tx>
          <c:spPr>
            <a:ln w="41275" cap="rnd">
              <a:solidFill>
                <a:srgbClr val="F1B434"/>
              </a:solidFill>
              <a:round/>
            </a:ln>
            <a:effectLst/>
          </c:spPr>
          <c:marker>
            <c:symbol val="circle"/>
            <c:size val="8"/>
            <c:spPr>
              <a:solidFill>
                <a:srgbClr val="F1B434"/>
              </a:solidFill>
              <a:ln w="9525">
                <a:noFill/>
              </a:ln>
              <a:effectLst/>
            </c:spPr>
          </c:marker>
          <c:cat>
            <c:numRef>
              <c:f>'Sheet1 (5)'!$B$1:$F$1</c:f>
              <c:numCache>
                <c:formatCode>General</c:formatCode>
                <c:ptCount val="5"/>
                <c:pt idx="0">
                  <c:v>2022</c:v>
                </c:pt>
                <c:pt idx="1">
                  <c:v>2023</c:v>
                </c:pt>
                <c:pt idx="2">
                  <c:v>2024</c:v>
                </c:pt>
                <c:pt idx="3">
                  <c:v>2025</c:v>
                </c:pt>
                <c:pt idx="4">
                  <c:v>2026</c:v>
                </c:pt>
              </c:numCache>
            </c:numRef>
          </c:cat>
          <c:val>
            <c:numRef>
              <c:f>'Sheet1 (5)'!$B$3:$F$3</c:f>
              <c:numCache>
                <c:formatCode>General</c:formatCode>
                <c:ptCount val="5"/>
                <c:pt idx="0">
                  <c:v>96.8</c:v>
                </c:pt>
                <c:pt idx="1">
                  <c:v>95.6</c:v>
                </c:pt>
                <c:pt idx="2">
                  <c:v>96.6</c:v>
                </c:pt>
              </c:numCache>
            </c:numRef>
          </c:val>
          <c:smooth val="0"/>
          <c:extLst>
            <c:ext xmlns:c16="http://schemas.microsoft.com/office/drawing/2014/chart" uri="{C3380CC4-5D6E-409C-BE32-E72D297353CC}">
              <c16:uniqueId val="{00000001-A06A-4AAE-B44F-6A096B25069E}"/>
            </c:ext>
          </c:extLst>
        </c:ser>
        <c:dLbls>
          <c:showLegendKey val="0"/>
          <c:showVal val="0"/>
          <c:showCatName val="0"/>
          <c:showSerName val="0"/>
          <c:showPercent val="0"/>
          <c:showBubbleSize val="0"/>
        </c:dLbls>
        <c:marker val="1"/>
        <c:smooth val="0"/>
        <c:axId val="124646608"/>
        <c:axId val="124638448"/>
      </c:lineChart>
      <c:catAx>
        <c:axId val="124646608"/>
        <c:scaling>
          <c:orientation val="minMax"/>
        </c:scaling>
        <c:delete val="1"/>
        <c:axPos val="b"/>
        <c:numFmt formatCode="General" sourceLinked="1"/>
        <c:majorTickMark val="out"/>
        <c:minorTickMark val="none"/>
        <c:tickLblPos val="nextTo"/>
        <c:crossAx val="124638448"/>
        <c:crosses val="autoZero"/>
        <c:auto val="1"/>
        <c:lblAlgn val="ctr"/>
        <c:lblOffset val="100"/>
        <c:noMultiLvlLbl val="0"/>
      </c:catAx>
      <c:valAx>
        <c:axId val="124638448"/>
        <c:scaling>
          <c:orientation val="minMax"/>
          <c:min val="80"/>
        </c:scaling>
        <c:delete val="1"/>
        <c:axPos val="l"/>
        <c:numFmt formatCode="General" sourceLinked="1"/>
        <c:majorTickMark val="out"/>
        <c:minorTickMark val="none"/>
        <c:tickLblPos val="none"/>
        <c:crossAx val="124646608"/>
        <c:crosses val="autoZero"/>
        <c:crossBetween val="between"/>
      </c:valAx>
      <c:spPr>
        <a:noFill/>
        <a:ln>
          <a:noFill/>
        </a:ln>
        <a:effectLst/>
      </c:spPr>
    </c:plotArea>
    <c:legend>
      <c:legendPos val="r"/>
      <c:layout>
        <c:manualLayout>
          <c:xMode val="edge"/>
          <c:yMode val="edge"/>
          <c:x val="0.81292780571015366"/>
          <c:y val="0.66181913694753614"/>
          <c:w val="0.16940173041112919"/>
          <c:h val="0.28279304182721843"/>
        </c:manualLayout>
      </c:layout>
      <c:overlay val="0"/>
      <c:spPr>
        <a:noFill/>
        <a:ln>
          <a:noFill/>
        </a:ln>
        <a:effectLst/>
      </c:spPr>
      <c:txPr>
        <a:bodyPr rot="0" spcFirstLastPara="1" vertOverflow="ellipsis" vert="horz" wrap="square" anchor="ctr" anchorCtr="1"/>
        <a:lstStyle/>
        <a:p>
          <a:pPr>
            <a:defRPr sz="900" b="0" i="0" u="none" strike="noStrike" kern="1200" baseline="0">
              <a:solidFill>
                <a:schemeClr val="tx1"/>
              </a:solidFill>
              <a:latin typeface="Calibri" panose="020F0502020204030204" pitchFamily="34" charset="0"/>
              <a:ea typeface="Calibri" panose="020F0502020204030204" pitchFamily="34" charset="0"/>
              <a:cs typeface="Calibri" panose="020F0502020204030204" pitchFamily="34" charset="0"/>
            </a:defRPr>
          </a:pPr>
          <a:endParaRPr lang="lt-LT"/>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solidFill>
        <a:schemeClr val="bg1">
          <a:lumMod val="95000"/>
        </a:schemeClr>
      </a:solidFill>
    </a:ln>
    <a:effectLst/>
  </c:spPr>
  <c:txPr>
    <a:bodyPr/>
    <a:lstStyle/>
    <a:p>
      <a:pPr>
        <a:defRPr/>
      </a:pPr>
      <a:endParaRPr lang="lt-LT"/>
    </a:p>
  </c:txPr>
  <c:externalData r:id="rId3">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lt-LT"/>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percentStacked"/>
        <c:varyColors val="0"/>
        <c:ser>
          <c:idx val="0"/>
          <c:order val="0"/>
          <c:tx>
            <c:strRef>
              <c:f>'Ex-ante'!$A$4</c:f>
              <c:strCache>
                <c:ptCount val="1"/>
                <c:pt idx="0">
                  <c:v>Pirkimo būdas pasirinktas pagrįstai</c:v>
                </c:pt>
              </c:strCache>
            </c:strRef>
          </c:tx>
          <c:spPr>
            <a:solidFill>
              <a:schemeClr val="tx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bg1"/>
                    </a:solidFill>
                    <a:latin typeface="+mn-lt"/>
                    <a:ea typeface="+mn-ea"/>
                    <a:cs typeface="+mn-cs"/>
                  </a:defRPr>
                </a:pPr>
                <a:endParaRPr lang="lt-LT"/>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'Ex-ante'!$C$2:$D$2</c:f>
              <c:numCache>
                <c:formatCode>General</c:formatCode>
                <c:ptCount val="2"/>
                <c:pt idx="0">
                  <c:v>2023</c:v>
                </c:pt>
                <c:pt idx="1">
                  <c:v>2024</c:v>
                </c:pt>
              </c:numCache>
            </c:numRef>
          </c:cat>
          <c:val>
            <c:numRef>
              <c:f>'Ex-ante'!$C$4:$D$4</c:f>
              <c:numCache>
                <c:formatCode>General</c:formatCode>
                <c:ptCount val="2"/>
                <c:pt idx="0">
                  <c:v>42</c:v>
                </c:pt>
                <c:pt idx="1">
                  <c:v>56</c:v>
                </c:pt>
              </c:numCache>
            </c:numRef>
          </c:val>
          <c:extLst>
            <c:ext xmlns:c16="http://schemas.microsoft.com/office/drawing/2014/chart" uri="{C3380CC4-5D6E-409C-BE32-E72D297353CC}">
              <c16:uniqueId val="{00000000-F779-4068-8CAC-29FF2B956ECB}"/>
            </c:ext>
          </c:extLst>
        </c:ser>
        <c:ser>
          <c:idx val="1"/>
          <c:order val="1"/>
          <c:tx>
            <c:strRef>
              <c:f>'Ex-ante'!$A$5</c:f>
              <c:strCache>
                <c:ptCount val="1"/>
                <c:pt idx="0">
                  <c:v>Pirkimo būdas pasirinktas nepagrįstai</c:v>
                </c:pt>
              </c:strCache>
            </c:strRef>
          </c:tx>
          <c:spPr>
            <a:solidFill>
              <a:srgbClr val="F1B434"/>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ysClr val="windowText" lastClr="000000"/>
                    </a:solidFill>
                    <a:latin typeface="+mn-lt"/>
                    <a:ea typeface="+mn-ea"/>
                    <a:cs typeface="+mn-cs"/>
                  </a:defRPr>
                </a:pPr>
                <a:endParaRPr lang="lt-LT"/>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'Ex-ante'!$C$2:$D$2</c:f>
              <c:numCache>
                <c:formatCode>General</c:formatCode>
                <c:ptCount val="2"/>
                <c:pt idx="0">
                  <c:v>2023</c:v>
                </c:pt>
                <c:pt idx="1">
                  <c:v>2024</c:v>
                </c:pt>
              </c:numCache>
            </c:numRef>
          </c:cat>
          <c:val>
            <c:numRef>
              <c:f>'Ex-ante'!$C$5:$D$5</c:f>
              <c:numCache>
                <c:formatCode>General</c:formatCode>
                <c:ptCount val="2"/>
                <c:pt idx="0">
                  <c:v>3</c:v>
                </c:pt>
                <c:pt idx="1">
                  <c:v>6</c:v>
                </c:pt>
              </c:numCache>
            </c:numRef>
          </c:val>
          <c:extLst>
            <c:ext xmlns:c16="http://schemas.microsoft.com/office/drawing/2014/chart" uri="{C3380CC4-5D6E-409C-BE32-E72D297353CC}">
              <c16:uniqueId val="{00000001-F779-4068-8CAC-29FF2B956ECB}"/>
            </c:ext>
          </c:extLst>
        </c:ser>
        <c:dLbls>
          <c:showLegendKey val="0"/>
          <c:showVal val="0"/>
          <c:showCatName val="0"/>
          <c:showSerName val="0"/>
          <c:showPercent val="0"/>
          <c:showBubbleSize val="0"/>
        </c:dLbls>
        <c:gapWidth val="99"/>
        <c:overlap val="100"/>
        <c:axId val="216256543"/>
        <c:axId val="216253183"/>
      </c:barChart>
      <c:catAx>
        <c:axId val="216256543"/>
        <c:scaling>
          <c:orientation val="minMax"/>
        </c:scaling>
        <c:delete val="0"/>
        <c:axPos val="b"/>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lt-LT"/>
          </a:p>
        </c:txPr>
        <c:crossAx val="216253183"/>
        <c:crosses val="autoZero"/>
        <c:auto val="1"/>
        <c:lblAlgn val="ctr"/>
        <c:lblOffset val="100"/>
        <c:noMultiLvlLbl val="0"/>
      </c:catAx>
      <c:valAx>
        <c:axId val="216253183"/>
        <c:scaling>
          <c:orientation val="minMax"/>
          <c:min val="0"/>
        </c:scaling>
        <c:delete val="0"/>
        <c:axPos val="l"/>
        <c:numFmt formatCode="0%" sourceLinked="1"/>
        <c:majorTickMark val="out"/>
        <c:minorTickMark val="none"/>
        <c:tickLblPos val="none"/>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lt-LT"/>
          </a:p>
        </c:txPr>
        <c:crossAx val="216256543"/>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defRPr>
          </a:pPr>
          <a:endParaRPr lang="lt-LT"/>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lt-LT"/>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lt-LT"/>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Sheet8!$A$4</c:f>
              <c:strCache>
                <c:ptCount val="1"/>
                <c:pt idx="0">
                  <c:v>Įvykusių pirkimų skaičius</c:v>
                </c:pt>
              </c:strCache>
            </c:strRef>
          </c:tx>
          <c:spPr>
            <a:solidFill>
              <a:schemeClr val="tx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ysClr val="windowText" lastClr="000000"/>
                    </a:solidFill>
                    <a:latin typeface="Calibri" panose="020F0502020204030204" pitchFamily="34" charset="0"/>
                    <a:ea typeface="Calibri" panose="020F0502020204030204" pitchFamily="34" charset="0"/>
                    <a:cs typeface="Calibri" panose="020F0502020204030204" pitchFamily="34" charset="0"/>
                  </a:defRPr>
                </a:pPr>
                <a:endParaRPr lang="lt-LT"/>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Sheet8!$B$3:$E$3</c:f>
              <c:strCache>
                <c:ptCount val="4"/>
                <c:pt idx="0">
                  <c:v>2021</c:v>
                </c:pt>
                <c:pt idx="1">
                  <c:v>2022</c:v>
                </c:pt>
                <c:pt idx="2">
                  <c:v>2023</c:v>
                </c:pt>
                <c:pt idx="3">
                  <c:v>2024</c:v>
                </c:pt>
              </c:strCache>
            </c:strRef>
          </c:cat>
          <c:val>
            <c:numRef>
              <c:f>Sheet8!$B$4:$E$4</c:f>
              <c:numCache>
                <c:formatCode>#,##0</c:formatCode>
                <c:ptCount val="4"/>
                <c:pt idx="0">
                  <c:v>31704</c:v>
                </c:pt>
                <c:pt idx="1">
                  <c:v>30424</c:v>
                </c:pt>
                <c:pt idx="2">
                  <c:v>26908</c:v>
                </c:pt>
                <c:pt idx="3">
                  <c:v>22262</c:v>
                </c:pt>
              </c:numCache>
            </c:numRef>
          </c:val>
          <c:extLst>
            <c:ext xmlns:c16="http://schemas.microsoft.com/office/drawing/2014/chart" uri="{C3380CC4-5D6E-409C-BE32-E72D297353CC}">
              <c16:uniqueId val="{00000000-E134-4BA7-9E92-4B8B92791497}"/>
            </c:ext>
          </c:extLst>
        </c:ser>
        <c:ser>
          <c:idx val="1"/>
          <c:order val="1"/>
          <c:tx>
            <c:strRef>
              <c:f>Sheet8!$A$5</c:f>
              <c:strCache>
                <c:ptCount val="1"/>
                <c:pt idx="0">
                  <c:v>Neįvykusių pirkimų skaičius</c:v>
                </c:pt>
              </c:strCache>
            </c:strRef>
          </c:tx>
          <c:spPr>
            <a:solidFill>
              <a:schemeClr val="accent1">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tx1">
                        <a:lumMod val="75000"/>
                        <a:lumOff val="25000"/>
                      </a:schemeClr>
                    </a:solidFill>
                    <a:latin typeface="Calibri" panose="020F0502020204030204" pitchFamily="34" charset="0"/>
                    <a:ea typeface="Calibri" panose="020F0502020204030204" pitchFamily="34" charset="0"/>
                    <a:cs typeface="Calibri" panose="020F0502020204030204" pitchFamily="34" charset="0"/>
                  </a:defRPr>
                </a:pPr>
                <a:endParaRPr lang="lt-LT"/>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Sheet8!$B$3:$E$3</c:f>
              <c:strCache>
                <c:ptCount val="4"/>
                <c:pt idx="0">
                  <c:v>2021</c:v>
                </c:pt>
                <c:pt idx="1">
                  <c:v>2022</c:v>
                </c:pt>
                <c:pt idx="2">
                  <c:v>2023</c:v>
                </c:pt>
                <c:pt idx="3">
                  <c:v>2024</c:v>
                </c:pt>
              </c:strCache>
            </c:strRef>
          </c:cat>
          <c:val>
            <c:numRef>
              <c:f>Sheet8!$B$5:$E$5</c:f>
              <c:numCache>
                <c:formatCode>#,##0</c:formatCode>
                <c:ptCount val="4"/>
                <c:pt idx="0">
                  <c:v>10944</c:v>
                </c:pt>
                <c:pt idx="1">
                  <c:v>14595</c:v>
                </c:pt>
                <c:pt idx="2">
                  <c:v>8608</c:v>
                </c:pt>
                <c:pt idx="3">
                  <c:v>6259</c:v>
                </c:pt>
              </c:numCache>
            </c:numRef>
          </c:val>
          <c:extLst>
            <c:ext xmlns:c16="http://schemas.microsoft.com/office/drawing/2014/chart" uri="{C3380CC4-5D6E-409C-BE32-E72D297353CC}">
              <c16:uniqueId val="{00000001-E134-4BA7-9E92-4B8B92791497}"/>
            </c:ext>
          </c:extLst>
        </c:ser>
        <c:dLbls>
          <c:dLblPos val="inEnd"/>
          <c:showLegendKey val="0"/>
          <c:showVal val="1"/>
          <c:showCatName val="0"/>
          <c:showSerName val="0"/>
          <c:showPercent val="0"/>
          <c:showBubbleSize val="0"/>
        </c:dLbls>
        <c:gapWidth val="99"/>
        <c:overlap val="-27"/>
        <c:axId val="2135528736"/>
        <c:axId val="267059087"/>
      </c:barChart>
      <c:lineChart>
        <c:grouping val="standard"/>
        <c:varyColors val="0"/>
        <c:ser>
          <c:idx val="2"/>
          <c:order val="2"/>
          <c:tx>
            <c:strRef>
              <c:f>Sheet8!$A$6</c:f>
              <c:strCache>
                <c:ptCount val="1"/>
                <c:pt idx="0">
                  <c:v>Įvykusių pirkimų skaičiaus dalis nuo visų pirkimų, proc.</c:v>
                </c:pt>
              </c:strCache>
            </c:strRef>
          </c:tx>
          <c:spPr>
            <a:ln w="28575" cap="rnd">
              <a:solidFill>
                <a:srgbClr val="F1B434"/>
              </a:solidFill>
              <a:round/>
            </a:ln>
            <a:effectLst/>
          </c:spPr>
          <c:marker>
            <c:symbol val="circle"/>
            <c:size val="9"/>
            <c:spPr>
              <a:solidFill>
                <a:srgbClr val="F1B434"/>
              </a:solidFill>
              <a:ln w="9525">
                <a:solidFill>
                  <a:srgbClr val="F1B434"/>
                </a:solidFill>
              </a:ln>
              <a:effectLst/>
            </c:spPr>
          </c:marker>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tx1">
                        <a:lumMod val="75000"/>
                        <a:lumOff val="25000"/>
                      </a:schemeClr>
                    </a:solidFill>
                    <a:latin typeface="Calibri" panose="020F0502020204030204" pitchFamily="34" charset="0"/>
                    <a:ea typeface="Calibri" panose="020F0502020204030204" pitchFamily="34" charset="0"/>
                    <a:cs typeface="Calibri" panose="020F0502020204030204" pitchFamily="34" charset="0"/>
                  </a:defRPr>
                </a:pPr>
                <a:endParaRPr lang="lt-LT"/>
              </a:p>
            </c:txPr>
            <c:dLblPos val="t"/>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Sheet8!$B$3:$E$3</c:f>
              <c:strCache>
                <c:ptCount val="4"/>
                <c:pt idx="0">
                  <c:v>2021</c:v>
                </c:pt>
                <c:pt idx="1">
                  <c:v>2022</c:v>
                </c:pt>
                <c:pt idx="2">
                  <c:v>2023</c:v>
                </c:pt>
                <c:pt idx="3">
                  <c:v>2024</c:v>
                </c:pt>
              </c:strCache>
            </c:strRef>
          </c:cat>
          <c:val>
            <c:numRef>
              <c:f>Sheet8!$B$6:$E$6</c:f>
              <c:numCache>
                <c:formatCode>0.0%</c:formatCode>
                <c:ptCount val="4"/>
                <c:pt idx="0">
                  <c:v>0.74338773213280807</c:v>
                </c:pt>
                <c:pt idx="1">
                  <c:v>0.67580354961238587</c:v>
                </c:pt>
                <c:pt idx="2">
                  <c:v>0.75763036377970494</c:v>
                </c:pt>
                <c:pt idx="3">
                  <c:v>0.7805476666316048</c:v>
                </c:pt>
              </c:numCache>
            </c:numRef>
          </c:val>
          <c:smooth val="0"/>
          <c:extLst>
            <c:ext xmlns:c16="http://schemas.microsoft.com/office/drawing/2014/chart" uri="{C3380CC4-5D6E-409C-BE32-E72D297353CC}">
              <c16:uniqueId val="{00000002-E134-4BA7-9E92-4B8B92791497}"/>
            </c:ext>
          </c:extLst>
        </c:ser>
        <c:dLbls>
          <c:showLegendKey val="0"/>
          <c:showVal val="1"/>
          <c:showCatName val="0"/>
          <c:showSerName val="0"/>
          <c:showPercent val="0"/>
          <c:showBubbleSize val="0"/>
        </c:dLbls>
        <c:marker val="1"/>
        <c:smooth val="0"/>
        <c:axId val="53318607"/>
        <c:axId val="1788015696"/>
      </c:lineChart>
      <c:catAx>
        <c:axId val="213552873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Calibri" panose="020F0502020204030204" pitchFamily="34" charset="0"/>
                <a:ea typeface="Calibri" panose="020F0502020204030204" pitchFamily="34" charset="0"/>
                <a:cs typeface="Calibri" panose="020F0502020204030204" pitchFamily="34" charset="0"/>
              </a:defRPr>
            </a:pPr>
            <a:endParaRPr lang="lt-LT"/>
          </a:p>
        </c:txPr>
        <c:crossAx val="267059087"/>
        <c:crosses val="autoZero"/>
        <c:auto val="1"/>
        <c:lblAlgn val="ctr"/>
        <c:lblOffset val="100"/>
        <c:noMultiLvlLbl val="0"/>
      </c:catAx>
      <c:valAx>
        <c:axId val="267059087"/>
        <c:scaling>
          <c:orientation val="minMax"/>
          <c:max val="50000"/>
        </c:scaling>
        <c:delete val="0"/>
        <c:axPos val="l"/>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bg1"/>
                </a:solidFill>
                <a:latin typeface="+mn-lt"/>
                <a:ea typeface="+mn-ea"/>
                <a:cs typeface="+mn-cs"/>
              </a:defRPr>
            </a:pPr>
            <a:endParaRPr lang="lt-LT"/>
          </a:p>
        </c:txPr>
        <c:crossAx val="2135528736"/>
        <c:crosses val="autoZero"/>
        <c:crossBetween val="between"/>
      </c:valAx>
      <c:valAx>
        <c:axId val="1788015696"/>
        <c:scaling>
          <c:orientation val="minMax"/>
          <c:max val="0.8"/>
          <c:min val="0.32000000000000006"/>
        </c:scaling>
        <c:delete val="0"/>
        <c:axPos val="r"/>
        <c:numFmt formatCode="0%" sourceLinked="0"/>
        <c:majorTickMark val="out"/>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bg1"/>
                </a:solidFill>
                <a:latin typeface="+mn-lt"/>
                <a:ea typeface="+mn-ea"/>
                <a:cs typeface="+mn-cs"/>
              </a:defRPr>
            </a:pPr>
            <a:endParaRPr lang="lt-LT"/>
          </a:p>
        </c:txPr>
        <c:crossAx val="53318607"/>
        <c:crosses val="max"/>
        <c:crossBetween val="between"/>
      </c:valAx>
      <c:catAx>
        <c:axId val="53318607"/>
        <c:scaling>
          <c:orientation val="minMax"/>
        </c:scaling>
        <c:delete val="1"/>
        <c:axPos val="b"/>
        <c:numFmt formatCode="General" sourceLinked="1"/>
        <c:majorTickMark val="out"/>
        <c:minorTickMark val="none"/>
        <c:tickLblPos val="nextTo"/>
        <c:crossAx val="1788015696"/>
        <c:crosses val="autoZero"/>
        <c:auto val="1"/>
        <c:lblAlgn val="ctr"/>
        <c:lblOffset val="100"/>
        <c:noMultiLvlLbl val="0"/>
      </c:cat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solidFill>
              <a:latin typeface="Calibri" panose="020F0502020204030204" pitchFamily="34" charset="0"/>
              <a:ea typeface="Calibri" panose="020F0502020204030204" pitchFamily="34" charset="0"/>
              <a:cs typeface="Calibri" panose="020F0502020204030204" pitchFamily="34" charset="0"/>
            </a:defRPr>
          </a:pPr>
          <a:endParaRPr lang="lt-LT"/>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lt-LT"/>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lt-LT"/>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Sheet3!$A$24</c:f>
              <c:strCache>
                <c:ptCount val="1"/>
                <c:pt idx="0">
                  <c:v>Paskelbtų viešųjų pirkimų sutarčių dalis (proc.)</c:v>
                </c:pt>
              </c:strCache>
            </c:strRef>
          </c:tx>
          <c:spPr>
            <a:solidFill>
              <a:schemeClr val="tx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tx1"/>
                    </a:solidFill>
                    <a:latin typeface="Calibri" panose="020F0502020204030204" pitchFamily="34" charset="0"/>
                    <a:ea typeface="Calibri" panose="020F0502020204030204" pitchFamily="34" charset="0"/>
                    <a:cs typeface="Calibri" panose="020F0502020204030204" pitchFamily="34" charset="0"/>
                  </a:defRPr>
                </a:pPr>
                <a:endParaRPr lang="lt-LT"/>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Sheet3!$B$23:$E$23</c:f>
              <c:numCache>
                <c:formatCode>General</c:formatCode>
                <c:ptCount val="4"/>
                <c:pt idx="0">
                  <c:v>2020</c:v>
                </c:pt>
                <c:pt idx="1">
                  <c:v>2021</c:v>
                </c:pt>
                <c:pt idx="2">
                  <c:v>2022</c:v>
                </c:pt>
                <c:pt idx="3">
                  <c:v>2023</c:v>
                </c:pt>
              </c:numCache>
            </c:numRef>
          </c:cat>
          <c:val>
            <c:numRef>
              <c:f>Sheet3!$B$24:$E$24</c:f>
              <c:numCache>
                <c:formatCode>General</c:formatCode>
                <c:ptCount val="4"/>
                <c:pt idx="0">
                  <c:v>90.6</c:v>
                </c:pt>
                <c:pt idx="1">
                  <c:v>90.1</c:v>
                </c:pt>
                <c:pt idx="2">
                  <c:v>91.4</c:v>
                </c:pt>
                <c:pt idx="3">
                  <c:v>93.1</c:v>
                </c:pt>
              </c:numCache>
            </c:numRef>
          </c:val>
          <c:extLst>
            <c:ext xmlns:c16="http://schemas.microsoft.com/office/drawing/2014/chart" uri="{C3380CC4-5D6E-409C-BE32-E72D297353CC}">
              <c16:uniqueId val="{00000000-851B-4614-BF75-9C1A31B4BCCF}"/>
            </c:ext>
          </c:extLst>
        </c:ser>
        <c:dLbls>
          <c:showLegendKey val="0"/>
          <c:showVal val="0"/>
          <c:showCatName val="0"/>
          <c:showSerName val="0"/>
          <c:showPercent val="0"/>
          <c:showBubbleSize val="0"/>
        </c:dLbls>
        <c:gapWidth val="219"/>
        <c:overlap val="-27"/>
        <c:axId val="614530111"/>
        <c:axId val="614530591"/>
      </c:barChart>
      <c:catAx>
        <c:axId val="614530111"/>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Calibri" panose="020F0502020204030204" pitchFamily="34" charset="0"/>
                <a:ea typeface="Calibri" panose="020F0502020204030204" pitchFamily="34" charset="0"/>
                <a:cs typeface="Calibri" panose="020F0502020204030204" pitchFamily="34" charset="0"/>
              </a:defRPr>
            </a:pPr>
            <a:endParaRPr lang="lt-LT"/>
          </a:p>
        </c:txPr>
        <c:crossAx val="614530591"/>
        <c:crosses val="autoZero"/>
        <c:auto val="1"/>
        <c:lblAlgn val="ctr"/>
        <c:lblOffset val="100"/>
        <c:noMultiLvlLbl val="0"/>
      </c:catAx>
      <c:valAx>
        <c:axId val="614530591"/>
        <c:scaling>
          <c:orientation val="minMax"/>
        </c:scaling>
        <c:delete val="0"/>
        <c:axPos val="l"/>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bg1"/>
                </a:solidFill>
                <a:latin typeface="+mn-lt"/>
                <a:ea typeface="+mn-ea"/>
                <a:cs typeface="+mn-cs"/>
              </a:defRPr>
            </a:pPr>
            <a:endParaRPr lang="lt-LT"/>
          </a:p>
        </c:txPr>
        <c:crossAx val="614530111"/>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solidFill>
              <a:latin typeface="Calibri" panose="020F0502020204030204" pitchFamily="34" charset="0"/>
              <a:ea typeface="Calibri" panose="020F0502020204030204" pitchFamily="34" charset="0"/>
              <a:cs typeface="Calibri" panose="020F0502020204030204" pitchFamily="34" charset="0"/>
            </a:defRPr>
          </a:pPr>
          <a:endParaRPr lang="lt-LT"/>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lt-LT"/>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lt-LT"/>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Sheet3!$A$39</c:f>
              <c:strCache>
                <c:ptCount val="1"/>
                <c:pt idx="0">
                  <c:v>Paviešintos informacijos apie žodžiu sudarytas sutartis dalis (proc.)</c:v>
                </c:pt>
              </c:strCache>
            </c:strRef>
          </c:tx>
          <c:spPr>
            <a:solidFill>
              <a:schemeClr val="tx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tx1"/>
                    </a:solidFill>
                    <a:latin typeface="Calibri" panose="020F0502020204030204" pitchFamily="34" charset="0"/>
                    <a:ea typeface="Calibri" panose="020F0502020204030204" pitchFamily="34" charset="0"/>
                    <a:cs typeface="Calibri" panose="020F0502020204030204" pitchFamily="34" charset="0"/>
                  </a:defRPr>
                </a:pPr>
                <a:endParaRPr lang="lt-LT"/>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Sheet3!$B$38:$C$38</c:f>
              <c:numCache>
                <c:formatCode>General</c:formatCode>
                <c:ptCount val="2"/>
                <c:pt idx="0">
                  <c:v>2022</c:v>
                </c:pt>
                <c:pt idx="1">
                  <c:v>2023</c:v>
                </c:pt>
              </c:numCache>
            </c:numRef>
          </c:cat>
          <c:val>
            <c:numRef>
              <c:f>Sheet3!$B$39:$C$39</c:f>
              <c:numCache>
                <c:formatCode>General</c:formatCode>
                <c:ptCount val="2"/>
                <c:pt idx="0">
                  <c:v>94.1</c:v>
                </c:pt>
                <c:pt idx="1">
                  <c:v>91.7</c:v>
                </c:pt>
              </c:numCache>
            </c:numRef>
          </c:val>
          <c:extLst>
            <c:ext xmlns:c16="http://schemas.microsoft.com/office/drawing/2014/chart" uri="{C3380CC4-5D6E-409C-BE32-E72D297353CC}">
              <c16:uniqueId val="{00000000-DE21-462E-89B6-9F90A66F85C4}"/>
            </c:ext>
          </c:extLst>
        </c:ser>
        <c:dLbls>
          <c:dLblPos val="outEnd"/>
          <c:showLegendKey val="0"/>
          <c:showVal val="1"/>
          <c:showCatName val="0"/>
          <c:showSerName val="0"/>
          <c:showPercent val="0"/>
          <c:showBubbleSize val="0"/>
        </c:dLbls>
        <c:gapWidth val="219"/>
        <c:overlap val="-27"/>
        <c:axId val="614534911"/>
        <c:axId val="614535391"/>
      </c:barChart>
      <c:catAx>
        <c:axId val="614534911"/>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Calibri" panose="020F0502020204030204" pitchFamily="34" charset="0"/>
                <a:ea typeface="Calibri" panose="020F0502020204030204" pitchFamily="34" charset="0"/>
                <a:cs typeface="Calibri" panose="020F0502020204030204" pitchFamily="34" charset="0"/>
              </a:defRPr>
            </a:pPr>
            <a:endParaRPr lang="lt-LT"/>
          </a:p>
        </c:txPr>
        <c:crossAx val="614535391"/>
        <c:crosses val="autoZero"/>
        <c:auto val="1"/>
        <c:lblAlgn val="ctr"/>
        <c:lblOffset val="100"/>
        <c:noMultiLvlLbl val="0"/>
      </c:catAx>
      <c:valAx>
        <c:axId val="614535391"/>
        <c:scaling>
          <c:orientation val="minMax"/>
          <c:max val="95"/>
          <c:min val="87"/>
        </c:scaling>
        <c:delete val="0"/>
        <c:axPos val="l"/>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bg1"/>
                </a:solidFill>
                <a:latin typeface="+mn-lt"/>
                <a:ea typeface="+mn-ea"/>
                <a:cs typeface="+mn-cs"/>
              </a:defRPr>
            </a:pPr>
            <a:endParaRPr lang="lt-LT"/>
          </a:p>
        </c:txPr>
        <c:crossAx val="614534911"/>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solidFill>
              <a:latin typeface="Calibri" panose="020F0502020204030204" pitchFamily="34" charset="0"/>
              <a:ea typeface="Calibri" panose="020F0502020204030204" pitchFamily="34" charset="0"/>
              <a:cs typeface="Calibri" panose="020F0502020204030204" pitchFamily="34" charset="0"/>
            </a:defRPr>
          </a:pPr>
          <a:endParaRPr lang="lt-LT"/>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solidFill>
      <a:schemeClr val="bg1"/>
    </a:solidFill>
    <a:ln w="9525" cap="flat" cmpd="sng" algn="ctr">
      <a:noFill/>
      <a:round/>
    </a:ln>
    <a:effectLst/>
  </c:spPr>
  <c:txPr>
    <a:bodyPr/>
    <a:lstStyle/>
    <a:p>
      <a:pPr>
        <a:defRPr/>
      </a:pPr>
      <a:endParaRPr lang="lt-LT"/>
    </a:p>
  </c:txPr>
  <c:externalData r:id="rId3">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lt-LT"/>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8075534182388274E-2"/>
          <c:y val="0.1267271085761606"/>
          <c:w val="0.94384890250127618"/>
          <c:h val="0.63563445017339992"/>
        </c:manualLayout>
      </c:layout>
      <c:barChart>
        <c:barDir val="col"/>
        <c:grouping val="clustered"/>
        <c:varyColors val="0"/>
        <c:ser>
          <c:idx val="1"/>
          <c:order val="0"/>
          <c:tx>
            <c:strRef>
              <c:f>Sheet10!$B$3</c:f>
              <c:strCache>
                <c:ptCount val="1"/>
                <c:pt idx="0">
                  <c:v>Pirkimų vertė, mln. Eur</c:v>
                </c:pt>
              </c:strCache>
            </c:strRef>
          </c:tx>
          <c:spPr>
            <a:solidFill>
              <a:schemeClr val="tx1"/>
            </a:solidFill>
            <a:ln>
              <a:noFill/>
            </a:ln>
            <a:effectLst/>
          </c:spPr>
          <c:invertIfNegative val="0"/>
          <c:dLbls>
            <c:spPr>
              <a:noFill/>
              <a:ln>
                <a:noFill/>
              </a:ln>
              <a:effectLst/>
            </c:spPr>
            <c:txPr>
              <a:bodyPr rot="0" spcFirstLastPara="1" vertOverflow="ellipsis" vert="horz" wrap="square" anchor="ctr" anchorCtr="1"/>
              <a:lstStyle/>
              <a:p>
                <a:pPr>
                  <a:defRPr sz="900" b="1" i="0" u="none" strike="noStrike" kern="1200" baseline="0">
                    <a:solidFill>
                      <a:sysClr val="windowText" lastClr="000000"/>
                    </a:solidFill>
                    <a:latin typeface="Calibri" panose="020F0502020204030204" pitchFamily="34" charset="0"/>
                    <a:ea typeface="Calibri" panose="020F0502020204030204" pitchFamily="34" charset="0"/>
                    <a:cs typeface="Calibri" panose="020F0502020204030204" pitchFamily="34" charset="0"/>
                  </a:defRPr>
                </a:pPr>
                <a:endParaRPr lang="lt-LT"/>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Sheet10!$A$4:$A$7</c:f>
              <c:numCache>
                <c:formatCode>General</c:formatCode>
                <c:ptCount val="4"/>
                <c:pt idx="0">
                  <c:v>2021</c:v>
                </c:pt>
                <c:pt idx="1">
                  <c:v>2022</c:v>
                </c:pt>
                <c:pt idx="2">
                  <c:v>2023</c:v>
                </c:pt>
                <c:pt idx="3">
                  <c:v>2024</c:v>
                </c:pt>
              </c:numCache>
            </c:numRef>
          </c:cat>
          <c:val>
            <c:numRef>
              <c:f>Sheet10!$B$4:$B$7</c:f>
              <c:numCache>
                <c:formatCode>_-* #\ ##0.0\ _€_-;\-* #\ ##0.0\ _€_-;_-* "-"?\ _€_-;_-@_-</c:formatCode>
                <c:ptCount val="4"/>
                <c:pt idx="0">
                  <c:v>5557.7</c:v>
                </c:pt>
                <c:pt idx="1">
                  <c:v>7032</c:v>
                </c:pt>
                <c:pt idx="2">
                  <c:v>7447.7</c:v>
                </c:pt>
                <c:pt idx="3">
                  <c:v>8147.2</c:v>
                </c:pt>
              </c:numCache>
            </c:numRef>
          </c:val>
          <c:extLst>
            <c:ext xmlns:c16="http://schemas.microsoft.com/office/drawing/2014/chart" uri="{C3380CC4-5D6E-409C-BE32-E72D297353CC}">
              <c16:uniqueId val="{00000000-CE63-4717-803D-3ED65F1AEE4A}"/>
            </c:ext>
          </c:extLst>
        </c:ser>
        <c:ser>
          <c:idx val="0"/>
          <c:order val="1"/>
          <c:tx>
            <c:strRef>
              <c:f>Sheet10!$C$3</c:f>
              <c:strCache>
                <c:ptCount val="1"/>
                <c:pt idx="0">
                  <c:v>Pirkimų, kai taikytas kokybės kriterijus, vertė, mln. Eur</c:v>
                </c:pt>
              </c:strCache>
            </c:strRef>
          </c:tx>
          <c:spPr>
            <a:solidFill>
              <a:schemeClr val="accent1">
                <a:lumMod val="40000"/>
                <a:lumOff val="60000"/>
              </a:schemeClr>
            </a:solidFill>
            <a:ln>
              <a:noFill/>
            </a:ln>
            <a:effectLst/>
          </c:spPr>
          <c:invertIfNegative val="0"/>
          <c:dLbls>
            <c:spPr>
              <a:noFill/>
              <a:ln>
                <a:noFill/>
              </a:ln>
              <a:effectLst/>
            </c:spPr>
            <c:txPr>
              <a:bodyPr rot="0" spcFirstLastPara="1" vertOverflow="ellipsis" vert="horz" wrap="square" anchor="ctr" anchorCtr="1"/>
              <a:lstStyle/>
              <a:p>
                <a:pPr>
                  <a:defRPr sz="900" b="1" i="0" u="none" strike="noStrike" kern="1200" baseline="0">
                    <a:solidFill>
                      <a:sysClr val="windowText" lastClr="000000"/>
                    </a:solidFill>
                    <a:latin typeface="Calibri" panose="020F0502020204030204" pitchFamily="34" charset="0"/>
                    <a:ea typeface="Calibri" panose="020F0502020204030204" pitchFamily="34" charset="0"/>
                    <a:cs typeface="Calibri" panose="020F0502020204030204" pitchFamily="34" charset="0"/>
                  </a:defRPr>
                </a:pPr>
                <a:endParaRPr lang="lt-LT"/>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Sheet10!$A$4:$A$7</c:f>
              <c:numCache>
                <c:formatCode>General</c:formatCode>
                <c:ptCount val="4"/>
                <c:pt idx="0">
                  <c:v>2021</c:v>
                </c:pt>
                <c:pt idx="1">
                  <c:v>2022</c:v>
                </c:pt>
                <c:pt idx="2">
                  <c:v>2023</c:v>
                </c:pt>
                <c:pt idx="3">
                  <c:v>2024</c:v>
                </c:pt>
              </c:numCache>
            </c:numRef>
          </c:cat>
          <c:val>
            <c:numRef>
              <c:f>Sheet10!$C$4:$C$7</c:f>
              <c:numCache>
                <c:formatCode>_-* #\ ##0.0\ _€_-;\-* #\ ##0.0\ _€_-;_-* "-"?\ _€_-;_-@_-</c:formatCode>
                <c:ptCount val="4"/>
                <c:pt idx="0">
                  <c:v>1679.2</c:v>
                </c:pt>
                <c:pt idx="1">
                  <c:v>2856.6</c:v>
                </c:pt>
                <c:pt idx="2">
                  <c:v>3560.8</c:v>
                </c:pt>
                <c:pt idx="3">
                  <c:v>3988.6</c:v>
                </c:pt>
              </c:numCache>
            </c:numRef>
          </c:val>
          <c:extLst>
            <c:ext xmlns:c16="http://schemas.microsoft.com/office/drawing/2014/chart" uri="{C3380CC4-5D6E-409C-BE32-E72D297353CC}">
              <c16:uniqueId val="{00000001-CE63-4717-803D-3ED65F1AEE4A}"/>
            </c:ext>
          </c:extLst>
        </c:ser>
        <c:dLbls>
          <c:showLegendKey val="0"/>
          <c:showVal val="0"/>
          <c:showCatName val="0"/>
          <c:showSerName val="0"/>
          <c:showPercent val="0"/>
          <c:showBubbleSize val="0"/>
        </c:dLbls>
        <c:gapWidth val="200"/>
        <c:axId val="1326668271"/>
        <c:axId val="1326676175"/>
      </c:barChart>
      <c:lineChart>
        <c:grouping val="standard"/>
        <c:varyColors val="0"/>
        <c:ser>
          <c:idx val="2"/>
          <c:order val="2"/>
          <c:tx>
            <c:strRef>
              <c:f>Sheet10!$D$3</c:f>
              <c:strCache>
                <c:ptCount val="1"/>
                <c:pt idx="0">
                  <c:v>Pirkimų, kai taikytas kokybės kriterijus, vertės dalis, proc.</c:v>
                </c:pt>
              </c:strCache>
            </c:strRef>
          </c:tx>
          <c:spPr>
            <a:ln w="38100" cap="rnd">
              <a:solidFill>
                <a:srgbClr val="F1B434"/>
              </a:solidFill>
              <a:round/>
            </a:ln>
            <a:effectLst/>
          </c:spPr>
          <c:marker>
            <c:symbol val="circle"/>
            <c:size val="7"/>
            <c:spPr>
              <a:solidFill>
                <a:srgbClr val="F1B434"/>
              </a:solidFill>
              <a:ln>
                <a:solidFill>
                  <a:srgbClr val="F1B434"/>
                </a:solidFill>
              </a:ln>
              <a:effectLst/>
            </c:spPr>
          </c:marker>
          <c:dLbls>
            <c:numFmt formatCode="0.0%" sourceLinked="0"/>
            <c:spPr>
              <a:noFill/>
              <a:ln>
                <a:noFill/>
              </a:ln>
              <a:effectLst/>
            </c:spPr>
            <c:txPr>
              <a:bodyPr rot="0" spcFirstLastPara="1" vertOverflow="ellipsis" vert="horz" wrap="square" anchor="ctr" anchorCtr="1"/>
              <a:lstStyle/>
              <a:p>
                <a:pPr>
                  <a:defRPr sz="900" b="1" i="0" u="none" strike="noStrike" kern="1200" baseline="0">
                    <a:solidFill>
                      <a:sysClr val="windowText" lastClr="000000"/>
                    </a:solidFill>
                    <a:latin typeface="Calibri" panose="020F0502020204030204" pitchFamily="34" charset="0"/>
                    <a:ea typeface="Calibri" panose="020F0502020204030204" pitchFamily="34" charset="0"/>
                    <a:cs typeface="Calibri" panose="020F0502020204030204" pitchFamily="34" charset="0"/>
                  </a:defRPr>
                </a:pPr>
                <a:endParaRPr lang="lt-LT"/>
              </a:p>
            </c:txPr>
            <c:dLblPos val="t"/>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Sheet10!$A$4:$A$7</c:f>
              <c:numCache>
                <c:formatCode>General</c:formatCode>
                <c:ptCount val="4"/>
                <c:pt idx="0">
                  <c:v>2021</c:v>
                </c:pt>
                <c:pt idx="1">
                  <c:v>2022</c:v>
                </c:pt>
                <c:pt idx="2">
                  <c:v>2023</c:v>
                </c:pt>
                <c:pt idx="3">
                  <c:v>2024</c:v>
                </c:pt>
              </c:numCache>
            </c:numRef>
          </c:cat>
          <c:val>
            <c:numRef>
              <c:f>Sheet10!$D$4:$D$7</c:f>
              <c:numCache>
                <c:formatCode>0.0%</c:formatCode>
                <c:ptCount val="4"/>
                <c:pt idx="0">
                  <c:v>0.30213937420155823</c:v>
                </c:pt>
                <c:pt idx="1">
                  <c:v>0.40622866894197951</c:v>
                </c:pt>
                <c:pt idx="2">
                  <c:v>0.47810733515044918</c:v>
                </c:pt>
                <c:pt idx="3">
                  <c:v>0.48956696779261588</c:v>
                </c:pt>
              </c:numCache>
            </c:numRef>
          </c:val>
          <c:smooth val="0"/>
          <c:extLst>
            <c:ext xmlns:c16="http://schemas.microsoft.com/office/drawing/2014/chart" uri="{C3380CC4-5D6E-409C-BE32-E72D297353CC}">
              <c16:uniqueId val="{00000002-CE63-4717-803D-3ED65F1AEE4A}"/>
            </c:ext>
          </c:extLst>
        </c:ser>
        <c:dLbls>
          <c:showLegendKey val="0"/>
          <c:showVal val="1"/>
          <c:showCatName val="0"/>
          <c:showSerName val="0"/>
          <c:showPercent val="0"/>
          <c:showBubbleSize val="0"/>
        </c:dLbls>
        <c:marker val="1"/>
        <c:smooth val="0"/>
        <c:axId val="1085624431"/>
        <c:axId val="1323442447"/>
      </c:lineChart>
      <c:catAx>
        <c:axId val="1326668271"/>
        <c:scaling>
          <c:orientation val="minMax"/>
        </c:scaling>
        <c:delete val="0"/>
        <c:axPos val="b"/>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cap="none" spc="0" normalizeH="0" baseline="0">
                <a:solidFill>
                  <a:sysClr val="windowText" lastClr="000000"/>
                </a:solidFill>
                <a:latin typeface="Calibri" panose="020F0502020204030204" pitchFamily="34" charset="0"/>
                <a:ea typeface="Calibri" panose="020F0502020204030204" pitchFamily="34" charset="0"/>
                <a:cs typeface="Calibri" panose="020F0502020204030204" pitchFamily="34" charset="0"/>
              </a:defRPr>
            </a:pPr>
            <a:endParaRPr lang="lt-LT"/>
          </a:p>
        </c:txPr>
        <c:crossAx val="1326676175"/>
        <c:crosses val="autoZero"/>
        <c:auto val="1"/>
        <c:lblAlgn val="ctr"/>
        <c:lblOffset val="100"/>
        <c:noMultiLvlLbl val="0"/>
      </c:catAx>
      <c:valAx>
        <c:axId val="1326676175"/>
        <c:scaling>
          <c:orientation val="minMax"/>
          <c:max val="11000"/>
        </c:scaling>
        <c:delete val="0"/>
        <c:axPos val="l"/>
        <c:numFmt formatCode="_-* #\ ##0.0\ _€_-;\-* #\ ##0.0\ _€_-;_-* &quot;-&quot;?\ _€_-;_-@_-" sourceLinked="1"/>
        <c:majorTickMark val="none"/>
        <c:minorTickMark val="none"/>
        <c:tickLblPos val="none"/>
        <c:spPr>
          <a:noFill/>
          <a:ln>
            <a:noFill/>
          </a:ln>
          <a:effectLst/>
        </c:spPr>
        <c:txPr>
          <a:bodyPr rot="-60000000" spcFirstLastPara="1" vertOverflow="ellipsis" vert="horz" wrap="square" anchor="ctr" anchorCtr="1"/>
          <a:lstStyle/>
          <a:p>
            <a:pPr>
              <a:defRPr sz="900" b="0" i="0" u="none" strike="noStrike" kern="1200" baseline="0">
                <a:solidFill>
                  <a:sysClr val="windowText" lastClr="000000"/>
                </a:solidFill>
                <a:latin typeface="+mn-lt"/>
                <a:ea typeface="+mn-ea"/>
                <a:cs typeface="Times New Roman" panose="02020603050405020304" pitchFamily="18" charset="0"/>
              </a:defRPr>
            </a:pPr>
            <a:endParaRPr lang="lt-LT"/>
          </a:p>
        </c:txPr>
        <c:crossAx val="1326668271"/>
        <c:crosses val="autoZero"/>
        <c:crossBetween val="between"/>
      </c:valAx>
      <c:valAx>
        <c:axId val="1323442447"/>
        <c:scaling>
          <c:orientation val="minMax"/>
          <c:max val="0.5"/>
          <c:min val="-1"/>
        </c:scaling>
        <c:delete val="0"/>
        <c:axPos val="r"/>
        <c:numFmt formatCode="0.0%" sourceLinked="1"/>
        <c:majorTickMark val="out"/>
        <c:minorTickMark val="none"/>
        <c:tickLblPos val="none"/>
        <c:spPr>
          <a:noFill/>
          <a:ln>
            <a:noFill/>
          </a:ln>
          <a:effectLst/>
        </c:spPr>
        <c:txPr>
          <a:bodyPr rot="-60000000" spcFirstLastPara="1" vertOverflow="ellipsis" vert="horz" wrap="square" anchor="ctr" anchorCtr="1"/>
          <a:lstStyle/>
          <a:p>
            <a:pPr>
              <a:defRPr sz="900" b="0" i="0" u="none" strike="noStrike" kern="1200" baseline="0">
                <a:solidFill>
                  <a:sysClr val="windowText" lastClr="000000"/>
                </a:solidFill>
                <a:latin typeface="+mn-lt"/>
                <a:ea typeface="+mn-ea"/>
                <a:cs typeface="Times New Roman" panose="02020603050405020304" pitchFamily="18" charset="0"/>
              </a:defRPr>
            </a:pPr>
            <a:endParaRPr lang="lt-LT"/>
          </a:p>
        </c:txPr>
        <c:crossAx val="1085624431"/>
        <c:crosses val="max"/>
        <c:crossBetween val="between"/>
      </c:valAx>
      <c:catAx>
        <c:axId val="1085624431"/>
        <c:scaling>
          <c:orientation val="minMax"/>
        </c:scaling>
        <c:delete val="1"/>
        <c:axPos val="b"/>
        <c:numFmt formatCode="General" sourceLinked="1"/>
        <c:majorTickMark val="out"/>
        <c:minorTickMark val="none"/>
        <c:tickLblPos val="nextTo"/>
        <c:crossAx val="1323442447"/>
        <c:crosses val="autoZero"/>
        <c:auto val="1"/>
        <c:lblAlgn val="ctr"/>
        <c:lblOffset val="100"/>
        <c:noMultiLvlLbl val="0"/>
      </c:cat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ysClr val="windowText" lastClr="000000"/>
              </a:solidFill>
              <a:latin typeface="Calibri" panose="020F0502020204030204" pitchFamily="34" charset="0"/>
              <a:ea typeface="Calibri" panose="020F0502020204030204" pitchFamily="34" charset="0"/>
              <a:cs typeface="Calibri" panose="020F0502020204030204" pitchFamily="34" charset="0"/>
            </a:defRPr>
          </a:pPr>
          <a:endParaRPr lang="lt-LT"/>
        </a:p>
      </c:txPr>
    </c:legend>
    <c:plotVisOnly val="1"/>
    <c:dispBlanksAs val="gap"/>
    <c:showDLblsOverMax val="0"/>
  </c:chart>
  <c:spPr>
    <a:noFill/>
    <a:ln>
      <a:noFill/>
    </a:ln>
    <a:effectLst/>
  </c:spPr>
  <c:txPr>
    <a:bodyPr/>
    <a:lstStyle/>
    <a:p>
      <a:pPr>
        <a:defRPr sz="900">
          <a:solidFill>
            <a:sysClr val="windowText" lastClr="000000"/>
          </a:solidFill>
          <a:latin typeface="+mn-lt"/>
          <a:cs typeface="Times New Roman" panose="02020603050405020304" pitchFamily="18" charset="0"/>
        </a:defRPr>
      </a:pPr>
      <a:endParaRPr lang="lt-LT"/>
    </a:p>
  </c:txPr>
  <c:externalData r:id="rId3">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lt-LT"/>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1"/>
          <c:order val="0"/>
          <c:tx>
            <c:strRef>
              <c:f>Sheet10!$B$11</c:f>
              <c:strCache>
                <c:ptCount val="1"/>
                <c:pt idx="0">
                  <c:v>Pirkimų skaičius</c:v>
                </c:pt>
              </c:strCache>
            </c:strRef>
          </c:tx>
          <c:spPr>
            <a:solidFill>
              <a:schemeClr val="tx1"/>
            </a:solidFill>
            <a:ln>
              <a:noFill/>
            </a:ln>
            <a:effectLst/>
          </c:spPr>
          <c:invertIfNegative val="0"/>
          <c:dLbls>
            <c:spPr>
              <a:noFill/>
              <a:ln>
                <a:noFill/>
              </a:ln>
              <a:effectLst/>
            </c:spPr>
            <c:txPr>
              <a:bodyPr rot="0" spcFirstLastPara="1" vertOverflow="ellipsis" vert="horz" wrap="square" anchor="ctr" anchorCtr="1"/>
              <a:lstStyle/>
              <a:p>
                <a:pPr>
                  <a:defRPr sz="900" b="1" i="0" u="none" strike="noStrike" kern="1200" baseline="0">
                    <a:solidFill>
                      <a:sysClr val="windowText" lastClr="000000"/>
                    </a:solidFill>
                    <a:latin typeface="+mn-lt"/>
                    <a:ea typeface="+mn-ea"/>
                    <a:cs typeface="Times New Roman" panose="02020603050405020304" pitchFamily="18" charset="0"/>
                  </a:defRPr>
                </a:pPr>
                <a:endParaRPr lang="lt-LT"/>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Sheet10!$A$12:$A$15</c:f>
              <c:numCache>
                <c:formatCode>General</c:formatCode>
                <c:ptCount val="4"/>
                <c:pt idx="0">
                  <c:v>2021</c:v>
                </c:pt>
                <c:pt idx="1">
                  <c:v>2022</c:v>
                </c:pt>
                <c:pt idx="2">
                  <c:v>2023</c:v>
                </c:pt>
                <c:pt idx="3">
                  <c:v>2024</c:v>
                </c:pt>
              </c:numCache>
            </c:numRef>
          </c:cat>
          <c:val>
            <c:numRef>
              <c:f>Sheet10!$B$12:$B$15</c:f>
              <c:numCache>
                <c:formatCode>_-* #\ ##0\ _€_-;\-* #\ ##0\ _€_-;_-* "-"\ _€_-;_-@_-</c:formatCode>
                <c:ptCount val="4"/>
                <c:pt idx="0">
                  <c:v>9801</c:v>
                </c:pt>
                <c:pt idx="1">
                  <c:v>10008</c:v>
                </c:pt>
                <c:pt idx="2">
                  <c:v>9676</c:v>
                </c:pt>
                <c:pt idx="3">
                  <c:v>9373</c:v>
                </c:pt>
              </c:numCache>
            </c:numRef>
          </c:val>
          <c:extLst>
            <c:ext xmlns:c16="http://schemas.microsoft.com/office/drawing/2014/chart" uri="{C3380CC4-5D6E-409C-BE32-E72D297353CC}">
              <c16:uniqueId val="{00000000-1A79-4D44-ADEC-1F0B6A1E946B}"/>
            </c:ext>
          </c:extLst>
        </c:ser>
        <c:ser>
          <c:idx val="0"/>
          <c:order val="1"/>
          <c:tx>
            <c:strRef>
              <c:f>Sheet10!$C$11</c:f>
              <c:strCache>
                <c:ptCount val="1"/>
                <c:pt idx="0">
                  <c:v>Pirkimų, kai taikytas kokybės kriterijus, skaičius</c:v>
                </c:pt>
              </c:strCache>
            </c:strRef>
          </c:tx>
          <c:spPr>
            <a:solidFill>
              <a:schemeClr val="accent1">
                <a:lumMod val="40000"/>
                <a:lumOff val="60000"/>
              </a:schemeClr>
            </a:solidFill>
            <a:ln>
              <a:noFill/>
            </a:ln>
            <a:effectLst/>
          </c:spPr>
          <c:invertIfNegative val="0"/>
          <c:dLbls>
            <c:spPr>
              <a:noFill/>
              <a:ln>
                <a:noFill/>
              </a:ln>
              <a:effectLst/>
            </c:spPr>
            <c:txPr>
              <a:bodyPr rot="0" spcFirstLastPara="1" vertOverflow="ellipsis" vert="horz" wrap="square" anchor="ctr" anchorCtr="1"/>
              <a:lstStyle/>
              <a:p>
                <a:pPr>
                  <a:defRPr sz="900" b="1" i="0" u="none" strike="noStrike" kern="1200" baseline="0">
                    <a:solidFill>
                      <a:sysClr val="windowText" lastClr="000000"/>
                    </a:solidFill>
                    <a:latin typeface="+mn-lt"/>
                    <a:ea typeface="+mn-ea"/>
                    <a:cs typeface="Times New Roman" panose="02020603050405020304" pitchFamily="18" charset="0"/>
                  </a:defRPr>
                </a:pPr>
                <a:endParaRPr lang="lt-LT"/>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Sheet10!$A$12:$A$15</c:f>
              <c:numCache>
                <c:formatCode>General</c:formatCode>
                <c:ptCount val="4"/>
                <c:pt idx="0">
                  <c:v>2021</c:v>
                </c:pt>
                <c:pt idx="1">
                  <c:v>2022</c:v>
                </c:pt>
                <c:pt idx="2">
                  <c:v>2023</c:v>
                </c:pt>
                <c:pt idx="3">
                  <c:v>2024</c:v>
                </c:pt>
              </c:numCache>
            </c:numRef>
          </c:cat>
          <c:val>
            <c:numRef>
              <c:f>Sheet10!$C$12:$C$15</c:f>
              <c:numCache>
                <c:formatCode>_-* #\ ##0\ _€_-;\-* #\ ##0\ _€_-;_-* "-"\ _€_-;_-@_-</c:formatCode>
                <c:ptCount val="4"/>
                <c:pt idx="0">
                  <c:v>1412</c:v>
                </c:pt>
                <c:pt idx="1">
                  <c:v>1967</c:v>
                </c:pt>
                <c:pt idx="2">
                  <c:v>2126</c:v>
                </c:pt>
                <c:pt idx="3">
                  <c:v>2519</c:v>
                </c:pt>
              </c:numCache>
            </c:numRef>
          </c:val>
          <c:extLst>
            <c:ext xmlns:c16="http://schemas.microsoft.com/office/drawing/2014/chart" uri="{C3380CC4-5D6E-409C-BE32-E72D297353CC}">
              <c16:uniqueId val="{00000001-1A79-4D44-ADEC-1F0B6A1E946B}"/>
            </c:ext>
          </c:extLst>
        </c:ser>
        <c:dLbls>
          <c:showLegendKey val="0"/>
          <c:showVal val="1"/>
          <c:showCatName val="0"/>
          <c:showSerName val="0"/>
          <c:showPercent val="0"/>
          <c:showBubbleSize val="0"/>
        </c:dLbls>
        <c:gapWidth val="200"/>
        <c:axId val="1326668271"/>
        <c:axId val="1326676175"/>
      </c:barChart>
      <c:lineChart>
        <c:grouping val="standard"/>
        <c:varyColors val="0"/>
        <c:ser>
          <c:idx val="2"/>
          <c:order val="2"/>
          <c:tx>
            <c:strRef>
              <c:f>Sheet10!$D$11</c:f>
              <c:strCache>
                <c:ptCount val="1"/>
                <c:pt idx="0">
                  <c:v>Pirkimų, kai taikytas kokybės kriterijus, skaičiaus dalis, proc.</c:v>
                </c:pt>
              </c:strCache>
            </c:strRef>
          </c:tx>
          <c:spPr>
            <a:ln w="38100" cap="rnd">
              <a:solidFill>
                <a:srgbClr val="F1B434"/>
              </a:solidFill>
              <a:round/>
            </a:ln>
            <a:effectLst/>
          </c:spPr>
          <c:marker>
            <c:symbol val="circle"/>
            <c:size val="7"/>
            <c:spPr>
              <a:solidFill>
                <a:srgbClr val="F1B434"/>
              </a:solidFill>
              <a:ln>
                <a:solidFill>
                  <a:srgbClr val="F1B434"/>
                </a:solidFill>
              </a:ln>
              <a:effectLst/>
            </c:spPr>
          </c:marker>
          <c:dLbls>
            <c:numFmt formatCode="0.0%" sourceLinked="0"/>
            <c:spPr>
              <a:noFill/>
              <a:ln>
                <a:noFill/>
              </a:ln>
              <a:effectLst/>
            </c:spPr>
            <c:txPr>
              <a:bodyPr rot="0" spcFirstLastPara="1" vertOverflow="ellipsis" vert="horz" wrap="square" anchor="ctr" anchorCtr="1"/>
              <a:lstStyle/>
              <a:p>
                <a:pPr>
                  <a:defRPr sz="900" b="1" i="0" u="none" strike="noStrike" kern="1200" baseline="0">
                    <a:solidFill>
                      <a:sysClr val="windowText" lastClr="000000"/>
                    </a:solidFill>
                    <a:latin typeface="+mn-lt"/>
                    <a:ea typeface="+mn-ea"/>
                    <a:cs typeface="Times New Roman" panose="02020603050405020304" pitchFamily="18" charset="0"/>
                  </a:defRPr>
                </a:pPr>
                <a:endParaRPr lang="lt-LT"/>
              </a:p>
            </c:txPr>
            <c:dLblPos val="t"/>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Sheet10!$A$12:$A$15</c:f>
              <c:numCache>
                <c:formatCode>General</c:formatCode>
                <c:ptCount val="4"/>
                <c:pt idx="0">
                  <c:v>2021</c:v>
                </c:pt>
                <c:pt idx="1">
                  <c:v>2022</c:v>
                </c:pt>
                <c:pt idx="2">
                  <c:v>2023</c:v>
                </c:pt>
                <c:pt idx="3">
                  <c:v>2024</c:v>
                </c:pt>
              </c:numCache>
            </c:numRef>
          </c:cat>
          <c:val>
            <c:numRef>
              <c:f>Sheet10!$D$12:$D$15</c:f>
              <c:numCache>
                <c:formatCode>0.0%</c:formatCode>
                <c:ptCount val="4"/>
                <c:pt idx="0">
                  <c:v>0.14406693194571982</c:v>
                </c:pt>
                <c:pt idx="1">
                  <c:v>0.19654276578737009</c:v>
                </c:pt>
                <c:pt idx="2">
                  <c:v>0.21971889210417528</c:v>
                </c:pt>
                <c:pt idx="3">
                  <c:v>0.26875066680891924</c:v>
                </c:pt>
              </c:numCache>
            </c:numRef>
          </c:val>
          <c:smooth val="0"/>
          <c:extLst>
            <c:ext xmlns:c16="http://schemas.microsoft.com/office/drawing/2014/chart" uri="{C3380CC4-5D6E-409C-BE32-E72D297353CC}">
              <c16:uniqueId val="{00000002-1A79-4D44-ADEC-1F0B6A1E946B}"/>
            </c:ext>
          </c:extLst>
        </c:ser>
        <c:dLbls>
          <c:showLegendKey val="0"/>
          <c:showVal val="1"/>
          <c:showCatName val="0"/>
          <c:showSerName val="0"/>
          <c:showPercent val="0"/>
          <c:showBubbleSize val="0"/>
        </c:dLbls>
        <c:marker val="1"/>
        <c:smooth val="0"/>
        <c:axId val="1085624431"/>
        <c:axId val="1323442447"/>
      </c:lineChart>
      <c:catAx>
        <c:axId val="1326668271"/>
        <c:scaling>
          <c:orientation val="minMax"/>
        </c:scaling>
        <c:delete val="0"/>
        <c:axPos val="b"/>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cap="none" spc="0" normalizeH="0" baseline="0">
                <a:solidFill>
                  <a:sysClr val="windowText" lastClr="000000"/>
                </a:solidFill>
                <a:latin typeface="+mn-lt"/>
                <a:ea typeface="+mn-ea"/>
                <a:cs typeface="Times New Roman" panose="02020603050405020304" pitchFamily="18" charset="0"/>
              </a:defRPr>
            </a:pPr>
            <a:endParaRPr lang="lt-LT"/>
          </a:p>
        </c:txPr>
        <c:crossAx val="1326676175"/>
        <c:crosses val="autoZero"/>
        <c:auto val="1"/>
        <c:lblAlgn val="ctr"/>
        <c:lblOffset val="100"/>
        <c:noMultiLvlLbl val="0"/>
      </c:catAx>
      <c:valAx>
        <c:axId val="1326676175"/>
        <c:scaling>
          <c:orientation val="minMax"/>
          <c:max val="14000"/>
        </c:scaling>
        <c:delete val="0"/>
        <c:axPos val="l"/>
        <c:numFmt formatCode="_-* #\ ##0\ _€_-;\-* #\ ##0\ _€_-;_-* &quot;-&quot;\ _€_-;_-@_-" sourceLinked="1"/>
        <c:majorTickMark val="none"/>
        <c:minorTickMark val="none"/>
        <c:tickLblPos val="none"/>
        <c:spPr>
          <a:noFill/>
          <a:ln>
            <a:noFill/>
          </a:ln>
          <a:effectLst/>
        </c:spPr>
        <c:txPr>
          <a:bodyPr rot="-60000000" spcFirstLastPara="1" vertOverflow="ellipsis" vert="horz" wrap="square" anchor="ctr" anchorCtr="1"/>
          <a:lstStyle/>
          <a:p>
            <a:pPr>
              <a:defRPr sz="900" b="0" i="0" u="none" strike="noStrike" kern="1200" baseline="0">
                <a:solidFill>
                  <a:sysClr val="windowText" lastClr="000000"/>
                </a:solidFill>
                <a:latin typeface="+mn-lt"/>
                <a:ea typeface="+mn-ea"/>
                <a:cs typeface="Times New Roman" panose="02020603050405020304" pitchFamily="18" charset="0"/>
              </a:defRPr>
            </a:pPr>
            <a:endParaRPr lang="lt-LT"/>
          </a:p>
        </c:txPr>
        <c:crossAx val="1326668271"/>
        <c:crosses val="autoZero"/>
        <c:crossBetween val="between"/>
      </c:valAx>
      <c:valAx>
        <c:axId val="1323442447"/>
        <c:scaling>
          <c:orientation val="minMax"/>
          <c:max val="0.30000000000000004"/>
          <c:min val="-0.60000000000000009"/>
        </c:scaling>
        <c:delete val="0"/>
        <c:axPos val="r"/>
        <c:numFmt formatCode="0.0%" sourceLinked="1"/>
        <c:majorTickMark val="out"/>
        <c:minorTickMark val="none"/>
        <c:tickLblPos val="none"/>
        <c:spPr>
          <a:noFill/>
          <a:ln>
            <a:noFill/>
          </a:ln>
          <a:effectLst/>
        </c:spPr>
        <c:txPr>
          <a:bodyPr rot="-60000000" spcFirstLastPara="1" vertOverflow="ellipsis" vert="horz" wrap="square" anchor="ctr" anchorCtr="1"/>
          <a:lstStyle/>
          <a:p>
            <a:pPr>
              <a:defRPr sz="900" b="0" i="0" u="none" strike="noStrike" kern="1200" baseline="0">
                <a:solidFill>
                  <a:sysClr val="windowText" lastClr="000000"/>
                </a:solidFill>
                <a:latin typeface="+mn-lt"/>
                <a:ea typeface="+mn-ea"/>
                <a:cs typeface="Times New Roman" panose="02020603050405020304" pitchFamily="18" charset="0"/>
              </a:defRPr>
            </a:pPr>
            <a:endParaRPr lang="lt-LT"/>
          </a:p>
        </c:txPr>
        <c:crossAx val="1085624431"/>
        <c:crosses val="max"/>
        <c:crossBetween val="between"/>
        <c:minorUnit val="1.0000000000000002E-2"/>
      </c:valAx>
      <c:catAx>
        <c:axId val="1085624431"/>
        <c:scaling>
          <c:orientation val="minMax"/>
        </c:scaling>
        <c:delete val="1"/>
        <c:axPos val="b"/>
        <c:numFmt formatCode="General" sourceLinked="1"/>
        <c:majorTickMark val="out"/>
        <c:minorTickMark val="none"/>
        <c:tickLblPos val="nextTo"/>
        <c:crossAx val="1323442447"/>
        <c:crosses val="autoZero"/>
        <c:auto val="1"/>
        <c:lblAlgn val="ctr"/>
        <c:lblOffset val="100"/>
        <c:noMultiLvlLbl val="0"/>
      </c:cat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solidFill>
              <a:latin typeface="Calibri" panose="020F0502020204030204" pitchFamily="34" charset="0"/>
              <a:ea typeface="Calibri" panose="020F0502020204030204" pitchFamily="34" charset="0"/>
              <a:cs typeface="Calibri" panose="020F0502020204030204" pitchFamily="34" charset="0"/>
            </a:defRPr>
          </a:pPr>
          <a:endParaRPr lang="lt-LT"/>
        </a:p>
      </c:txPr>
    </c:legend>
    <c:plotVisOnly val="1"/>
    <c:dispBlanksAs val="gap"/>
    <c:showDLblsOverMax val="0"/>
  </c:chart>
  <c:spPr>
    <a:noFill/>
    <a:ln>
      <a:noFill/>
    </a:ln>
    <a:effectLst/>
  </c:spPr>
  <c:txPr>
    <a:bodyPr/>
    <a:lstStyle/>
    <a:p>
      <a:pPr>
        <a:defRPr>
          <a:solidFill>
            <a:sysClr val="windowText" lastClr="000000"/>
          </a:solidFill>
          <a:latin typeface="+mn-lt"/>
          <a:cs typeface="Times New Roman" panose="02020603050405020304" pitchFamily="18" charset="0"/>
        </a:defRPr>
      </a:pPr>
      <a:endParaRPr lang="lt-LT"/>
    </a:p>
  </c:txPr>
  <c:externalData r:id="rId3">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lt-LT"/>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'Sheet13-1'!$J$11</c:f>
              <c:strCache>
                <c:ptCount val="1"/>
                <c:pt idx="0">
                  <c:v>Tarptautiniai ir
 supaprastinti pirkimai 
(be centralizuotų pirkimų)</c:v>
                </c:pt>
              </c:strCache>
            </c:strRef>
          </c:tx>
          <c:spPr>
            <a:solidFill>
              <a:schemeClr val="tx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tx1">
                        <a:lumMod val="75000"/>
                        <a:lumOff val="25000"/>
                      </a:schemeClr>
                    </a:solidFill>
                    <a:latin typeface="+mn-lt"/>
                    <a:ea typeface="+mn-ea"/>
                    <a:cs typeface="+mn-cs"/>
                  </a:defRPr>
                </a:pPr>
                <a:endParaRPr lang="lt-LT"/>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'Sheet13-1'!$I$12:$I$15</c:f>
              <c:numCache>
                <c:formatCode>General</c:formatCode>
                <c:ptCount val="4"/>
                <c:pt idx="0">
                  <c:v>2021</c:v>
                </c:pt>
                <c:pt idx="1">
                  <c:v>2022</c:v>
                </c:pt>
                <c:pt idx="2">
                  <c:v>2023</c:v>
                </c:pt>
                <c:pt idx="3">
                  <c:v>2024</c:v>
                </c:pt>
              </c:numCache>
            </c:numRef>
          </c:cat>
          <c:val>
            <c:numRef>
              <c:f>'Sheet13-1'!$J$12:$J$15</c:f>
              <c:numCache>
                <c:formatCode>0.0</c:formatCode>
                <c:ptCount val="4"/>
                <c:pt idx="0">
                  <c:v>2.4</c:v>
                </c:pt>
                <c:pt idx="1">
                  <c:v>2.2000000000000002</c:v>
                </c:pt>
                <c:pt idx="2">
                  <c:v>2.2000000000000002</c:v>
                </c:pt>
                <c:pt idx="3">
                  <c:v>2.2000000000000002</c:v>
                </c:pt>
              </c:numCache>
            </c:numRef>
          </c:val>
          <c:extLst>
            <c:ext xmlns:c16="http://schemas.microsoft.com/office/drawing/2014/chart" uri="{C3380CC4-5D6E-409C-BE32-E72D297353CC}">
              <c16:uniqueId val="{00000000-F502-4C97-A15A-597AB0E1E3E3}"/>
            </c:ext>
          </c:extLst>
        </c:ser>
        <c:ser>
          <c:idx val="1"/>
          <c:order val="1"/>
          <c:tx>
            <c:strRef>
              <c:f>'Sheet13-1'!$K$11</c:f>
              <c:strCache>
                <c:ptCount val="1"/>
                <c:pt idx="0">
                  <c:v>Tarptautiniai ir 
supaprastinti pirkimai 
(su centralizuotais pirkimais)</c:v>
                </c:pt>
              </c:strCache>
            </c:strRef>
          </c:tx>
          <c:spPr>
            <a:solidFill>
              <a:srgbClr val="F1B434"/>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tx1">
                        <a:lumMod val="75000"/>
                        <a:lumOff val="25000"/>
                      </a:schemeClr>
                    </a:solidFill>
                    <a:latin typeface="+mn-lt"/>
                    <a:ea typeface="+mn-ea"/>
                    <a:cs typeface="+mn-cs"/>
                  </a:defRPr>
                </a:pPr>
                <a:endParaRPr lang="lt-LT"/>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'Sheet13-1'!$I$12:$I$15</c:f>
              <c:numCache>
                <c:formatCode>General</c:formatCode>
                <c:ptCount val="4"/>
                <c:pt idx="0">
                  <c:v>2021</c:v>
                </c:pt>
                <c:pt idx="1">
                  <c:v>2022</c:v>
                </c:pt>
                <c:pt idx="2">
                  <c:v>2023</c:v>
                </c:pt>
                <c:pt idx="3">
                  <c:v>2024</c:v>
                </c:pt>
              </c:numCache>
            </c:numRef>
          </c:cat>
          <c:val>
            <c:numRef>
              <c:f>'Sheet13-1'!$K$12:$K$15</c:f>
              <c:numCache>
                <c:formatCode>0.0</c:formatCode>
                <c:ptCount val="4"/>
                <c:pt idx="1">
                  <c:v>3.2</c:v>
                </c:pt>
                <c:pt idx="2">
                  <c:v>3.4</c:v>
                </c:pt>
                <c:pt idx="3">
                  <c:v>3.4</c:v>
                </c:pt>
              </c:numCache>
            </c:numRef>
          </c:val>
          <c:extLst>
            <c:ext xmlns:c16="http://schemas.microsoft.com/office/drawing/2014/chart" uri="{C3380CC4-5D6E-409C-BE32-E72D297353CC}">
              <c16:uniqueId val="{00000001-F502-4C97-A15A-597AB0E1E3E3}"/>
            </c:ext>
          </c:extLst>
        </c:ser>
        <c:dLbls>
          <c:showLegendKey val="0"/>
          <c:showVal val="1"/>
          <c:showCatName val="0"/>
          <c:showSerName val="0"/>
          <c:showPercent val="0"/>
          <c:showBubbleSize val="0"/>
        </c:dLbls>
        <c:gapWidth val="200"/>
        <c:axId val="1717034832"/>
        <c:axId val="1717036752"/>
      </c:barChart>
      <c:catAx>
        <c:axId val="171703483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defRPr>
            </a:pPr>
            <a:endParaRPr lang="lt-LT"/>
          </a:p>
        </c:txPr>
        <c:crossAx val="1717036752"/>
        <c:crosses val="autoZero"/>
        <c:auto val="1"/>
        <c:lblAlgn val="ctr"/>
        <c:lblOffset val="100"/>
        <c:noMultiLvlLbl val="0"/>
      </c:catAx>
      <c:valAx>
        <c:axId val="1717036752"/>
        <c:scaling>
          <c:orientation val="minMax"/>
        </c:scaling>
        <c:delete val="0"/>
        <c:axPos val="l"/>
        <c:numFmt formatCode="0.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bg1"/>
                </a:solidFill>
                <a:latin typeface="+mn-lt"/>
                <a:ea typeface="+mn-ea"/>
                <a:cs typeface="+mn-cs"/>
              </a:defRPr>
            </a:pPr>
            <a:endParaRPr lang="lt-LT"/>
          </a:p>
        </c:txPr>
        <c:crossAx val="1717034832"/>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t" anchorCtr="0"/>
        <a:lstStyle/>
        <a:p>
          <a:pPr>
            <a:defRPr sz="900" b="0" i="0" u="none" strike="noStrike" kern="1200" baseline="0">
              <a:solidFill>
                <a:schemeClr val="tx1"/>
              </a:solidFill>
              <a:latin typeface="Calibri" panose="020F0502020204030204" pitchFamily="34" charset="0"/>
              <a:ea typeface="Calibri" panose="020F0502020204030204" pitchFamily="34" charset="0"/>
              <a:cs typeface="Calibri" panose="020F0502020204030204" pitchFamily="34" charset="0"/>
            </a:defRPr>
          </a:pPr>
          <a:endParaRPr lang="lt-LT"/>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lt-LT"/>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lt-LT"/>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'Sheet15-1'!$C$15</c:f>
              <c:strCache>
                <c:ptCount val="1"/>
                <c:pt idx="0">
                  <c:v> „Vieno tiekėjo“ pirkimų (be centralizuotų pirkimų) skaičiaus dalis, proc.</c:v>
                </c:pt>
              </c:strCache>
            </c:strRef>
          </c:tx>
          <c:spPr>
            <a:solidFill>
              <a:schemeClr val="tx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tx1">
                        <a:lumMod val="75000"/>
                        <a:lumOff val="25000"/>
                      </a:schemeClr>
                    </a:solidFill>
                    <a:latin typeface="Calibri" panose="020F0502020204030204" pitchFamily="34" charset="0"/>
                    <a:ea typeface="Calibri" panose="020F0502020204030204" pitchFamily="34" charset="0"/>
                    <a:cs typeface="Calibri" panose="020F0502020204030204" pitchFamily="34" charset="0"/>
                  </a:defRPr>
                </a:pPr>
                <a:endParaRPr lang="lt-LT"/>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'Sheet15-1'!$B$16:$B$19</c:f>
              <c:numCache>
                <c:formatCode>General</c:formatCode>
                <c:ptCount val="4"/>
                <c:pt idx="0">
                  <c:v>2021</c:v>
                </c:pt>
                <c:pt idx="1">
                  <c:v>2022</c:v>
                </c:pt>
                <c:pt idx="2">
                  <c:v>2023</c:v>
                </c:pt>
                <c:pt idx="3">
                  <c:v>2024</c:v>
                </c:pt>
              </c:numCache>
            </c:numRef>
          </c:cat>
          <c:val>
            <c:numRef>
              <c:f>'Sheet15-1'!$C$16:$C$19</c:f>
              <c:numCache>
                <c:formatCode>0.0%</c:formatCode>
                <c:ptCount val="4"/>
                <c:pt idx="0">
                  <c:v>0.4</c:v>
                </c:pt>
                <c:pt idx="1">
                  <c:v>0.44700000000000001</c:v>
                </c:pt>
                <c:pt idx="2">
                  <c:v>0.438</c:v>
                </c:pt>
                <c:pt idx="3">
                  <c:v>0.44700000000000001</c:v>
                </c:pt>
              </c:numCache>
            </c:numRef>
          </c:val>
          <c:extLst>
            <c:ext xmlns:c16="http://schemas.microsoft.com/office/drawing/2014/chart" uri="{C3380CC4-5D6E-409C-BE32-E72D297353CC}">
              <c16:uniqueId val="{00000000-3683-4459-B83C-ADCBCA1DDF94}"/>
            </c:ext>
          </c:extLst>
        </c:ser>
        <c:ser>
          <c:idx val="1"/>
          <c:order val="1"/>
          <c:tx>
            <c:strRef>
              <c:f>'Sheet15-1'!$D$15</c:f>
              <c:strCache>
                <c:ptCount val="1"/>
                <c:pt idx="0">
                  <c:v>„Vieno tiekėjo“ pirkimų (su centralizuotais pirkimais) skaičiaus dalis, proc.</c:v>
                </c:pt>
              </c:strCache>
            </c:strRef>
          </c:tx>
          <c:spPr>
            <a:solidFill>
              <a:srgbClr val="F1B434"/>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tx1">
                        <a:lumMod val="75000"/>
                        <a:lumOff val="25000"/>
                      </a:schemeClr>
                    </a:solidFill>
                    <a:latin typeface="+mn-lt"/>
                    <a:ea typeface="+mn-ea"/>
                    <a:cs typeface="+mn-cs"/>
                  </a:defRPr>
                </a:pPr>
                <a:endParaRPr lang="lt-LT"/>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'Sheet15-1'!$B$16:$B$19</c:f>
              <c:numCache>
                <c:formatCode>General</c:formatCode>
                <c:ptCount val="4"/>
                <c:pt idx="0">
                  <c:v>2021</c:v>
                </c:pt>
                <c:pt idx="1">
                  <c:v>2022</c:v>
                </c:pt>
                <c:pt idx="2">
                  <c:v>2023</c:v>
                </c:pt>
                <c:pt idx="3">
                  <c:v>2024</c:v>
                </c:pt>
              </c:numCache>
            </c:numRef>
          </c:cat>
          <c:val>
            <c:numRef>
              <c:f>'Sheet15-1'!$D$16:$D$19</c:f>
              <c:numCache>
                <c:formatCode>0.0%</c:formatCode>
                <c:ptCount val="4"/>
                <c:pt idx="1">
                  <c:v>0.308</c:v>
                </c:pt>
                <c:pt idx="2">
                  <c:v>0.22800000000000001</c:v>
                </c:pt>
                <c:pt idx="3">
                  <c:v>0.19906371655250579</c:v>
                </c:pt>
              </c:numCache>
            </c:numRef>
          </c:val>
          <c:extLst>
            <c:ext xmlns:c16="http://schemas.microsoft.com/office/drawing/2014/chart" uri="{C3380CC4-5D6E-409C-BE32-E72D297353CC}">
              <c16:uniqueId val="{00000001-3683-4459-B83C-ADCBCA1DDF94}"/>
            </c:ext>
          </c:extLst>
        </c:ser>
        <c:dLbls>
          <c:showLegendKey val="0"/>
          <c:showVal val="1"/>
          <c:showCatName val="0"/>
          <c:showSerName val="0"/>
          <c:showPercent val="0"/>
          <c:showBubbleSize val="0"/>
        </c:dLbls>
        <c:gapWidth val="150"/>
        <c:axId val="1800892896"/>
        <c:axId val="1800895776"/>
      </c:barChart>
      <c:catAx>
        <c:axId val="180089289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defRPr>
            </a:pPr>
            <a:endParaRPr lang="lt-LT"/>
          </a:p>
        </c:txPr>
        <c:crossAx val="1800895776"/>
        <c:crosses val="autoZero"/>
        <c:auto val="1"/>
        <c:lblAlgn val="ctr"/>
        <c:lblOffset val="100"/>
        <c:noMultiLvlLbl val="0"/>
      </c:catAx>
      <c:valAx>
        <c:axId val="1800895776"/>
        <c:scaling>
          <c:orientation val="minMax"/>
          <c:min val="0.15000000000000002"/>
        </c:scaling>
        <c:delete val="0"/>
        <c:axPos val="l"/>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bg1"/>
                </a:solidFill>
                <a:latin typeface="+mn-lt"/>
                <a:ea typeface="+mn-ea"/>
                <a:cs typeface="+mn-cs"/>
              </a:defRPr>
            </a:pPr>
            <a:endParaRPr lang="lt-LT"/>
          </a:p>
        </c:txPr>
        <c:crossAx val="1800892896"/>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solidFill>
              <a:latin typeface="Calibri" panose="020F0502020204030204" pitchFamily="34" charset="0"/>
              <a:ea typeface="Calibri" panose="020F0502020204030204" pitchFamily="34" charset="0"/>
              <a:cs typeface="Calibri" panose="020F0502020204030204" pitchFamily="34" charset="0"/>
            </a:defRPr>
          </a:pPr>
          <a:endParaRPr lang="lt-LT"/>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lt-LT"/>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lt-LT"/>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555555555555555E-2"/>
          <c:y val="9.7517730496453903E-2"/>
          <c:w val="0.75049102318092586"/>
          <c:h val="0.41489361702127653"/>
        </c:manualLayout>
      </c:layout>
      <c:lineChart>
        <c:grouping val="standard"/>
        <c:varyColors val="0"/>
        <c:ser>
          <c:idx val="0"/>
          <c:order val="0"/>
          <c:tx>
            <c:strRef>
              <c:f>'Sheet1 (4)'!$A$2</c:f>
              <c:strCache>
                <c:ptCount val="1"/>
                <c:pt idx="0">
                  <c:v>Planas</c:v>
                </c:pt>
              </c:strCache>
            </c:strRef>
          </c:tx>
          <c:spPr>
            <a:ln w="41275" cap="rnd">
              <a:solidFill>
                <a:schemeClr val="tx1">
                  <a:alpha val="98000"/>
                </a:schemeClr>
              </a:solidFill>
              <a:round/>
            </a:ln>
            <a:effectLst/>
          </c:spPr>
          <c:marker>
            <c:symbol val="circle"/>
            <c:size val="8"/>
            <c:spPr>
              <a:solidFill>
                <a:schemeClr val="tx1"/>
              </a:solidFill>
              <a:ln w="9525">
                <a:noFill/>
              </a:ln>
              <a:effectLst/>
            </c:spPr>
          </c:marker>
          <c:cat>
            <c:numRef>
              <c:f>'Sheet1 (4)'!$B$1:$D$1</c:f>
              <c:numCache>
                <c:formatCode>General</c:formatCode>
                <c:ptCount val="3"/>
                <c:pt idx="0">
                  <c:v>2024</c:v>
                </c:pt>
                <c:pt idx="1">
                  <c:v>2025</c:v>
                </c:pt>
                <c:pt idx="2">
                  <c:v>2026</c:v>
                </c:pt>
              </c:numCache>
            </c:numRef>
          </c:cat>
          <c:val>
            <c:numRef>
              <c:f>'Sheet1 (4)'!$B$2:$D$2</c:f>
              <c:numCache>
                <c:formatCode>General</c:formatCode>
                <c:ptCount val="3"/>
                <c:pt idx="0">
                  <c:v>32</c:v>
                </c:pt>
                <c:pt idx="1">
                  <c:v>31</c:v>
                </c:pt>
                <c:pt idx="2">
                  <c:v>30</c:v>
                </c:pt>
              </c:numCache>
            </c:numRef>
          </c:val>
          <c:smooth val="0"/>
          <c:extLst>
            <c:ext xmlns:c16="http://schemas.microsoft.com/office/drawing/2014/chart" uri="{C3380CC4-5D6E-409C-BE32-E72D297353CC}">
              <c16:uniqueId val="{00000000-63E5-4A26-8353-A0C1CD308829}"/>
            </c:ext>
          </c:extLst>
        </c:ser>
        <c:ser>
          <c:idx val="1"/>
          <c:order val="1"/>
          <c:tx>
            <c:strRef>
              <c:f>'Sheet1 (4)'!$A$3</c:f>
              <c:strCache>
                <c:ptCount val="1"/>
                <c:pt idx="0">
                  <c:v>Faktas</c:v>
                </c:pt>
              </c:strCache>
            </c:strRef>
          </c:tx>
          <c:spPr>
            <a:ln w="41275" cap="rnd">
              <a:solidFill>
                <a:srgbClr val="F1B434"/>
              </a:solidFill>
              <a:round/>
            </a:ln>
            <a:effectLst/>
          </c:spPr>
          <c:marker>
            <c:symbol val="circle"/>
            <c:size val="8"/>
            <c:spPr>
              <a:solidFill>
                <a:srgbClr val="F1B434"/>
              </a:solidFill>
              <a:ln w="9525">
                <a:noFill/>
              </a:ln>
              <a:effectLst/>
            </c:spPr>
          </c:marker>
          <c:cat>
            <c:numRef>
              <c:f>'Sheet1 (4)'!$B$1:$D$1</c:f>
              <c:numCache>
                <c:formatCode>General</c:formatCode>
                <c:ptCount val="3"/>
                <c:pt idx="0">
                  <c:v>2024</c:v>
                </c:pt>
                <c:pt idx="1">
                  <c:v>2025</c:v>
                </c:pt>
                <c:pt idx="2">
                  <c:v>2026</c:v>
                </c:pt>
              </c:numCache>
            </c:numRef>
          </c:cat>
          <c:val>
            <c:numRef>
              <c:f>'Sheet1 (4)'!$B$3:$D$3</c:f>
              <c:numCache>
                <c:formatCode>General</c:formatCode>
                <c:ptCount val="3"/>
                <c:pt idx="0">
                  <c:v>21</c:v>
                </c:pt>
              </c:numCache>
            </c:numRef>
          </c:val>
          <c:smooth val="0"/>
          <c:extLst>
            <c:ext xmlns:c16="http://schemas.microsoft.com/office/drawing/2014/chart" uri="{C3380CC4-5D6E-409C-BE32-E72D297353CC}">
              <c16:uniqueId val="{00000001-63E5-4A26-8353-A0C1CD308829}"/>
            </c:ext>
          </c:extLst>
        </c:ser>
        <c:dLbls>
          <c:showLegendKey val="0"/>
          <c:showVal val="0"/>
          <c:showCatName val="0"/>
          <c:showSerName val="0"/>
          <c:showPercent val="0"/>
          <c:showBubbleSize val="0"/>
        </c:dLbls>
        <c:marker val="1"/>
        <c:smooth val="0"/>
        <c:axId val="124646608"/>
        <c:axId val="124638448"/>
      </c:lineChart>
      <c:catAx>
        <c:axId val="124646608"/>
        <c:scaling>
          <c:orientation val="minMax"/>
        </c:scaling>
        <c:delete val="1"/>
        <c:axPos val="b"/>
        <c:numFmt formatCode="General" sourceLinked="1"/>
        <c:majorTickMark val="out"/>
        <c:minorTickMark val="none"/>
        <c:tickLblPos val="nextTo"/>
        <c:crossAx val="124638448"/>
        <c:crosses val="autoZero"/>
        <c:auto val="1"/>
        <c:lblAlgn val="ctr"/>
        <c:lblOffset val="100"/>
        <c:noMultiLvlLbl val="0"/>
      </c:catAx>
      <c:valAx>
        <c:axId val="124638448"/>
        <c:scaling>
          <c:orientation val="minMax"/>
          <c:max val="33"/>
          <c:min val="15"/>
        </c:scaling>
        <c:delete val="1"/>
        <c:axPos val="l"/>
        <c:numFmt formatCode="General" sourceLinked="1"/>
        <c:majorTickMark val="out"/>
        <c:minorTickMark val="none"/>
        <c:tickLblPos val="none"/>
        <c:crossAx val="124646608"/>
        <c:crosses val="autoZero"/>
        <c:crossBetween val="between"/>
      </c:valAx>
      <c:spPr>
        <a:noFill/>
        <a:ln>
          <a:noFill/>
        </a:ln>
        <a:effectLst/>
      </c:spPr>
    </c:plotArea>
    <c:legend>
      <c:legendPos val="r"/>
      <c:layout>
        <c:manualLayout>
          <c:xMode val="edge"/>
          <c:yMode val="edge"/>
          <c:x val="0.77536880726668733"/>
          <c:y val="0.56271005563467158"/>
          <c:w val="0.20140111162575267"/>
          <c:h val="0.28279304182721843"/>
        </c:manualLayout>
      </c:layout>
      <c:overlay val="0"/>
      <c:spPr>
        <a:noFill/>
        <a:ln>
          <a:noFill/>
        </a:ln>
        <a:effectLst/>
      </c:spPr>
      <c:txPr>
        <a:bodyPr rot="0" spcFirstLastPara="1" vertOverflow="ellipsis" vert="horz" wrap="square" anchor="ctr" anchorCtr="1"/>
        <a:lstStyle/>
        <a:p>
          <a:pPr>
            <a:defRPr sz="900" b="0" i="0" u="none" strike="noStrike" kern="1200" baseline="0">
              <a:solidFill>
                <a:schemeClr val="tx1"/>
              </a:solidFill>
              <a:latin typeface="Calibri" panose="020F0502020204030204" pitchFamily="34" charset="0"/>
              <a:ea typeface="Calibri" panose="020F0502020204030204" pitchFamily="34" charset="0"/>
              <a:cs typeface="Calibri" panose="020F0502020204030204" pitchFamily="34" charset="0"/>
            </a:defRPr>
          </a:pPr>
          <a:endParaRPr lang="lt-LT"/>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solidFill>
        <a:schemeClr val="bg1">
          <a:lumMod val="95000"/>
        </a:schemeClr>
      </a:solidFill>
    </a:ln>
    <a:effectLst/>
  </c:spPr>
  <c:txPr>
    <a:bodyPr/>
    <a:lstStyle/>
    <a:p>
      <a:pPr>
        <a:defRPr/>
      </a:pPr>
      <a:endParaRPr lang="lt-LT"/>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lt-LT"/>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8671779808455874E-2"/>
          <c:y val="7.0828153276557809E-2"/>
          <c:w val="0.90377716679318176"/>
          <c:h val="0.58495069808243294"/>
        </c:manualLayout>
      </c:layout>
      <c:barChart>
        <c:barDir val="bar"/>
        <c:grouping val="percentStacked"/>
        <c:varyColors val="0"/>
        <c:ser>
          <c:idx val="3"/>
          <c:order val="0"/>
          <c:tx>
            <c:strRef>
              <c:f>Sheet11!$B$23</c:f>
              <c:strCache>
                <c:ptCount val="1"/>
                <c:pt idx="0">
                  <c:v>Per didelė kaina</c:v>
                </c:pt>
              </c:strCache>
            </c:strRef>
          </c:tx>
          <c:spPr>
            <a:solidFill>
              <a:schemeClr val="tx1"/>
            </a:solidFill>
            <a:ln>
              <a:noFill/>
            </a:ln>
            <a:effectLst/>
          </c:spPr>
          <c:invertIfNegative val="0"/>
          <c:dLbls>
            <c:numFmt formatCode="0.0%" sourceLinked="0"/>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bg1"/>
                    </a:solidFill>
                    <a:latin typeface="Calibri" panose="020F0502020204030204" pitchFamily="34" charset="0"/>
                    <a:ea typeface="Calibri" panose="020F0502020204030204" pitchFamily="34" charset="0"/>
                    <a:cs typeface="Calibri" panose="020F0502020204030204" pitchFamily="34" charset="0"/>
                  </a:defRPr>
                </a:pPr>
                <a:endParaRPr lang="lt-LT"/>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Sheet11!$C$22:$F$22</c:f>
              <c:numCache>
                <c:formatCode>General</c:formatCode>
                <c:ptCount val="4"/>
                <c:pt idx="0">
                  <c:v>2021</c:v>
                </c:pt>
                <c:pt idx="1">
                  <c:v>2022</c:v>
                </c:pt>
                <c:pt idx="2">
                  <c:v>2023</c:v>
                </c:pt>
                <c:pt idx="3">
                  <c:v>2024</c:v>
                </c:pt>
              </c:numCache>
            </c:numRef>
          </c:cat>
          <c:val>
            <c:numRef>
              <c:f>Sheet11!$C$23:$F$23</c:f>
              <c:numCache>
                <c:formatCode>0.0%</c:formatCode>
                <c:ptCount val="4"/>
                <c:pt idx="0">
                  <c:v>0.50700000000000001</c:v>
                </c:pt>
                <c:pt idx="1">
                  <c:v>0.55918856458101518</c:v>
                </c:pt>
                <c:pt idx="2">
                  <c:v>0.53904141461144717</c:v>
                </c:pt>
                <c:pt idx="3">
                  <c:v>0.52528510540260342</c:v>
                </c:pt>
              </c:numCache>
            </c:numRef>
          </c:val>
          <c:extLst>
            <c:ext xmlns:c16="http://schemas.microsoft.com/office/drawing/2014/chart" uri="{C3380CC4-5D6E-409C-BE32-E72D297353CC}">
              <c16:uniqueId val="{00000000-18C8-4B1A-BD79-56BB077A2C95}"/>
            </c:ext>
          </c:extLst>
        </c:ser>
        <c:ser>
          <c:idx val="4"/>
          <c:order val="1"/>
          <c:tx>
            <c:strRef>
              <c:f>Sheet11!$B$24</c:f>
              <c:strCache>
                <c:ptCount val="1"/>
                <c:pt idx="0">
                  <c:v>Egzistuoja tiekėjo pašalinimo pagrindai</c:v>
                </c:pt>
              </c:strCache>
            </c:strRef>
          </c:tx>
          <c:spPr>
            <a:solidFill>
              <a:schemeClr val="accent4"/>
            </a:solidFill>
            <a:ln>
              <a:noFill/>
            </a:ln>
            <a:effectLst/>
          </c:spPr>
          <c:invertIfNegative val="0"/>
          <c:dLbls>
            <c:dLbl>
              <c:idx val="0"/>
              <c:layout>
                <c:manualLayout>
                  <c:x val="-1.3512624859692287E-2"/>
                  <c:y val="7.733381096806359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18C8-4B1A-BD79-56BB077A2C95}"/>
                </c:ext>
              </c:extLst>
            </c:dLbl>
            <c:dLbl>
              <c:idx val="1"/>
              <c:layout>
                <c:manualLayout>
                  <c:x val="-5.8103108365422373E-2"/>
                  <c:y val="6.8923020654176187E-2"/>
                </c:manualLayout>
              </c:layout>
              <c:spPr>
                <a:noFill/>
                <a:ln>
                  <a:noFill/>
                </a:ln>
                <a:effectLst/>
              </c:spPr>
              <c:txPr>
                <a:bodyPr rot="0" spcFirstLastPara="1" vertOverflow="ellipsis" vert="horz" wrap="square" lIns="38100" tIns="19050" rIns="38100" bIns="19050" anchor="ctr" anchorCtr="1">
                  <a:noAutofit/>
                </a:bodyPr>
                <a:lstStyle/>
                <a:p>
                  <a:pPr>
                    <a:defRPr sz="900" b="1" i="0" u="none" strike="noStrike" kern="1200" baseline="0">
                      <a:solidFill>
                        <a:schemeClr val="tx1"/>
                      </a:solidFill>
                      <a:latin typeface="Calibri" panose="020F0502020204030204" pitchFamily="34" charset="0"/>
                      <a:ea typeface="Calibri" panose="020F0502020204030204" pitchFamily="34" charset="0"/>
                      <a:cs typeface="Calibri" panose="020F0502020204030204" pitchFamily="34" charset="0"/>
                    </a:defRPr>
                  </a:pPr>
                  <a:endParaRPr lang="lt-LT"/>
                </a:p>
              </c:txPr>
              <c:showLegendKey val="0"/>
              <c:showVal val="1"/>
              <c:showCatName val="0"/>
              <c:showSerName val="0"/>
              <c:showPercent val="0"/>
              <c:showBubbleSize val="0"/>
              <c:extLst>
                <c:ext xmlns:c15="http://schemas.microsoft.com/office/drawing/2012/chart" uri="{CE6537A1-D6FC-4f65-9D91-7224C49458BB}">
                  <c15:layout>
                    <c:manualLayout>
                      <c:w val="8.9888938357386941E-2"/>
                      <c:h val="5.8003942837089192E-2"/>
                    </c:manualLayout>
                  </c15:layout>
                </c:ext>
                <c:ext xmlns:c16="http://schemas.microsoft.com/office/drawing/2014/chart" uri="{C3380CC4-5D6E-409C-BE32-E72D297353CC}">
                  <c16:uniqueId val="{00000002-18C8-4B1A-BD79-56BB077A2C95}"/>
                </c:ext>
              </c:extLst>
            </c:dLbl>
            <c:dLbl>
              <c:idx val="2"/>
              <c:layout>
                <c:manualLayout>
                  <c:x val="-8.6528233922195299E-3"/>
                  <c:y val="7.1275935836167523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18C8-4B1A-BD79-56BB077A2C95}"/>
                </c:ext>
              </c:extLst>
            </c:dLbl>
            <c:dLbl>
              <c:idx val="3"/>
              <c:layout>
                <c:manualLayout>
                  <c:x val="-1.4579236432091906E-2"/>
                  <c:y val="-8.0775977793745957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18C8-4B1A-BD79-56BB077A2C95}"/>
                </c:ext>
              </c:extLst>
            </c:dLbl>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tx1"/>
                    </a:solidFill>
                    <a:latin typeface="Calibri" panose="020F0502020204030204" pitchFamily="34" charset="0"/>
                    <a:ea typeface="Calibri" panose="020F0502020204030204" pitchFamily="34" charset="0"/>
                    <a:cs typeface="Calibri" panose="020F0502020204030204" pitchFamily="34" charset="0"/>
                  </a:defRPr>
                </a:pPr>
                <a:endParaRPr lang="lt-LT"/>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Sheet11!$C$22:$F$22</c:f>
              <c:numCache>
                <c:formatCode>General</c:formatCode>
                <c:ptCount val="4"/>
                <c:pt idx="0">
                  <c:v>2021</c:v>
                </c:pt>
                <c:pt idx="1">
                  <c:v>2022</c:v>
                </c:pt>
                <c:pt idx="2">
                  <c:v>2023</c:v>
                </c:pt>
                <c:pt idx="3">
                  <c:v>2024</c:v>
                </c:pt>
              </c:numCache>
            </c:numRef>
          </c:cat>
          <c:val>
            <c:numRef>
              <c:f>Sheet11!$C$24:$F$24</c:f>
              <c:numCache>
                <c:formatCode>0.0%</c:formatCode>
                <c:ptCount val="4"/>
                <c:pt idx="0">
                  <c:v>5.0446255335661622E-3</c:v>
                </c:pt>
                <c:pt idx="1">
                  <c:v>5.2212616622442868E-3</c:v>
                </c:pt>
                <c:pt idx="2">
                  <c:v>4.1879944160074451E-3</c:v>
                </c:pt>
                <c:pt idx="3">
                  <c:v>1.5205621472180623E-2</c:v>
                </c:pt>
              </c:numCache>
            </c:numRef>
          </c:val>
          <c:extLst>
            <c:ext xmlns:c16="http://schemas.microsoft.com/office/drawing/2014/chart" uri="{C3380CC4-5D6E-409C-BE32-E72D297353CC}">
              <c16:uniqueId val="{00000005-18C8-4B1A-BD79-56BB077A2C95}"/>
            </c:ext>
          </c:extLst>
        </c:ser>
        <c:ser>
          <c:idx val="5"/>
          <c:order val="2"/>
          <c:tx>
            <c:strRef>
              <c:f>Sheet11!$B$25</c:f>
              <c:strCache>
                <c:ptCount val="1"/>
                <c:pt idx="0">
                  <c:v>Kitos priežastys</c:v>
                </c:pt>
              </c:strCache>
            </c:strRef>
          </c:tx>
          <c:spPr>
            <a:solidFill>
              <a:schemeClr val="accent1">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tx1"/>
                    </a:solidFill>
                    <a:latin typeface="Calibri" panose="020F0502020204030204" pitchFamily="34" charset="0"/>
                    <a:ea typeface="Calibri" panose="020F0502020204030204" pitchFamily="34" charset="0"/>
                    <a:cs typeface="Calibri" panose="020F0502020204030204" pitchFamily="34" charset="0"/>
                  </a:defRPr>
                </a:pPr>
                <a:endParaRPr lang="lt-LT"/>
              </a:p>
            </c:txPr>
            <c:dLblPos val="inBase"/>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Sheet11!$C$22:$F$22</c:f>
              <c:numCache>
                <c:formatCode>General</c:formatCode>
                <c:ptCount val="4"/>
                <c:pt idx="0">
                  <c:v>2021</c:v>
                </c:pt>
                <c:pt idx="1">
                  <c:v>2022</c:v>
                </c:pt>
                <c:pt idx="2">
                  <c:v>2023</c:v>
                </c:pt>
                <c:pt idx="3">
                  <c:v>2024</c:v>
                </c:pt>
              </c:numCache>
            </c:numRef>
          </c:cat>
          <c:val>
            <c:numRef>
              <c:f>Sheet11!$C$25:$F$25</c:f>
              <c:numCache>
                <c:formatCode>0.0%</c:formatCode>
                <c:ptCount val="4"/>
                <c:pt idx="0">
                  <c:v>5.5296856810244467E-2</c:v>
                </c:pt>
                <c:pt idx="1">
                  <c:v>6.9000000000000006E-2</c:v>
                </c:pt>
                <c:pt idx="2">
                  <c:v>8.7017217310376926E-2</c:v>
                </c:pt>
                <c:pt idx="3">
                  <c:v>6.8655684828936761E-2</c:v>
                </c:pt>
              </c:numCache>
            </c:numRef>
          </c:val>
          <c:extLst>
            <c:ext xmlns:c16="http://schemas.microsoft.com/office/drawing/2014/chart" uri="{C3380CC4-5D6E-409C-BE32-E72D297353CC}">
              <c16:uniqueId val="{00000006-18C8-4B1A-BD79-56BB077A2C95}"/>
            </c:ext>
          </c:extLst>
        </c:ser>
        <c:ser>
          <c:idx val="0"/>
          <c:order val="3"/>
          <c:tx>
            <c:strRef>
              <c:f>Sheet11!$B$26</c:f>
              <c:strCache>
                <c:ptCount val="1"/>
                <c:pt idx="0">
                  <c:v>Neatitinka kvalifikacijos reikalavimų</c:v>
                </c:pt>
              </c:strCache>
            </c:strRef>
          </c:tx>
          <c:spPr>
            <a:solidFill>
              <a:schemeClr val="accent1"/>
            </a:solidFill>
            <a:ln>
              <a:noFill/>
            </a:ln>
            <a:effectLst/>
          </c:spPr>
          <c:invertIfNegative val="0"/>
          <c:dLbls>
            <c:dLbl>
              <c:idx val="0"/>
              <c:layout>
                <c:manualLayout>
                  <c:x val="3.2409034619943649E-3"/>
                  <c:y val="8.2215228508963997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7-18C8-4B1A-BD79-56BB077A2C95}"/>
                </c:ext>
              </c:extLst>
            </c:dLbl>
            <c:dLbl>
              <c:idx val="1"/>
              <c:layout>
                <c:manualLayout>
                  <c:x val="4.3520753082669492E-2"/>
                  <c:y val="7.6701744142451678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8-18C8-4B1A-BD79-56BB077A2C95}"/>
                </c:ext>
              </c:extLst>
            </c:dLbl>
            <c:dLbl>
              <c:idx val="2"/>
              <c:layout>
                <c:manualLayout>
                  <c:x val="3.3987115836116E-3"/>
                  <c:y val="7.6701744142451678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9-18C8-4B1A-BD79-56BB077A2C95}"/>
                </c:ext>
              </c:extLst>
            </c:dLbl>
            <c:dLbl>
              <c:idx val="3"/>
              <c:layout>
                <c:manualLayout>
                  <c:x val="2.4158164218709085E-2"/>
                  <c:y val="-8.1952670441203343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A-18C8-4B1A-BD79-56BB077A2C95}"/>
                </c:ext>
              </c:extLst>
            </c:dLbl>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tx1"/>
                    </a:solidFill>
                    <a:latin typeface="Calibri" panose="020F0502020204030204" pitchFamily="34" charset="0"/>
                    <a:ea typeface="Calibri" panose="020F0502020204030204" pitchFamily="34" charset="0"/>
                    <a:cs typeface="Calibri" panose="020F0502020204030204" pitchFamily="34" charset="0"/>
                  </a:defRPr>
                </a:pPr>
                <a:endParaRPr lang="lt-LT"/>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Sheet11!$C$22:$F$22</c:f>
              <c:numCache>
                <c:formatCode>General</c:formatCode>
                <c:ptCount val="4"/>
                <c:pt idx="0">
                  <c:v>2021</c:v>
                </c:pt>
                <c:pt idx="1">
                  <c:v>2022</c:v>
                </c:pt>
                <c:pt idx="2">
                  <c:v>2023</c:v>
                </c:pt>
                <c:pt idx="3">
                  <c:v>2024</c:v>
                </c:pt>
              </c:numCache>
            </c:numRef>
          </c:cat>
          <c:val>
            <c:numRef>
              <c:f>Sheet11!$C$26:$F$26</c:f>
              <c:numCache>
                <c:formatCode>0.0%</c:formatCode>
                <c:ptCount val="4"/>
                <c:pt idx="0">
                  <c:v>9.8952270081490105E-3</c:v>
                </c:pt>
                <c:pt idx="1">
                  <c:v>1.1298467859282719E-2</c:v>
                </c:pt>
                <c:pt idx="2">
                  <c:v>1.1540251279664961E-2</c:v>
                </c:pt>
                <c:pt idx="3">
                  <c:v>1.2095380716507315E-2</c:v>
                </c:pt>
              </c:numCache>
            </c:numRef>
          </c:val>
          <c:extLst>
            <c:ext xmlns:c16="http://schemas.microsoft.com/office/drawing/2014/chart" uri="{C3380CC4-5D6E-409C-BE32-E72D297353CC}">
              <c16:uniqueId val="{0000000B-18C8-4B1A-BD79-56BB077A2C95}"/>
            </c:ext>
          </c:extLst>
        </c:ser>
        <c:ser>
          <c:idx val="1"/>
          <c:order val="4"/>
          <c:tx>
            <c:strRef>
              <c:f>Sheet11!$B$27</c:f>
              <c:strCache>
                <c:ptCount val="1"/>
                <c:pt idx="0">
                  <c:v>Neatitinka pirkimo dokumentuose nustatytų reikalavimų</c:v>
                </c:pt>
              </c:strCache>
            </c:strRef>
          </c:tx>
          <c:spPr>
            <a:solidFill>
              <a:srgbClr val="F1B434"/>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tx1"/>
                    </a:solidFill>
                    <a:latin typeface="Calibri" panose="020F0502020204030204" pitchFamily="34" charset="0"/>
                    <a:ea typeface="Calibri" panose="020F0502020204030204" pitchFamily="34" charset="0"/>
                    <a:cs typeface="Calibri" panose="020F0502020204030204" pitchFamily="34" charset="0"/>
                  </a:defRPr>
                </a:pPr>
                <a:endParaRPr lang="lt-LT"/>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Sheet11!$C$22:$F$22</c:f>
              <c:numCache>
                <c:formatCode>General</c:formatCode>
                <c:ptCount val="4"/>
                <c:pt idx="0">
                  <c:v>2021</c:v>
                </c:pt>
                <c:pt idx="1">
                  <c:v>2022</c:v>
                </c:pt>
                <c:pt idx="2">
                  <c:v>2023</c:v>
                </c:pt>
                <c:pt idx="3">
                  <c:v>2024</c:v>
                </c:pt>
              </c:numCache>
            </c:numRef>
          </c:cat>
          <c:val>
            <c:numRef>
              <c:f>Sheet11!$C$27:$F$27</c:f>
              <c:numCache>
                <c:formatCode>0.0%</c:formatCode>
                <c:ptCount val="4"/>
                <c:pt idx="0">
                  <c:v>0.37996378217565646</c:v>
                </c:pt>
                <c:pt idx="1">
                  <c:v>0.31353248309509546</c:v>
                </c:pt>
                <c:pt idx="2">
                  <c:v>0.2979060027919963</c:v>
                </c:pt>
                <c:pt idx="3">
                  <c:v>0.29708558921783207</c:v>
                </c:pt>
              </c:numCache>
            </c:numRef>
          </c:val>
          <c:extLst>
            <c:ext xmlns:c16="http://schemas.microsoft.com/office/drawing/2014/chart" uri="{C3380CC4-5D6E-409C-BE32-E72D297353CC}">
              <c16:uniqueId val="{0000000C-18C8-4B1A-BD79-56BB077A2C95}"/>
            </c:ext>
          </c:extLst>
        </c:ser>
        <c:ser>
          <c:idx val="2"/>
          <c:order val="5"/>
          <c:tx>
            <c:strRef>
              <c:f>Sheet11!$B$28</c:f>
              <c:strCache>
                <c:ptCount val="1"/>
                <c:pt idx="0">
                  <c:v>Nepatikslino, nepaaiškino pasiūlymo</c:v>
                </c:pt>
              </c:strCache>
            </c:strRef>
          </c:tx>
          <c:spPr>
            <a:solidFill>
              <a:schemeClr val="tx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tx1"/>
                    </a:solidFill>
                    <a:latin typeface="Calibri" panose="020F0502020204030204" pitchFamily="34" charset="0"/>
                    <a:ea typeface="Calibri" panose="020F0502020204030204" pitchFamily="34" charset="0"/>
                    <a:cs typeface="Calibri" panose="020F0502020204030204" pitchFamily="34" charset="0"/>
                  </a:defRPr>
                </a:pPr>
                <a:endParaRPr lang="lt-LT"/>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Sheet11!$C$22:$F$22</c:f>
              <c:numCache>
                <c:formatCode>General</c:formatCode>
                <c:ptCount val="4"/>
                <c:pt idx="0">
                  <c:v>2021</c:v>
                </c:pt>
                <c:pt idx="1">
                  <c:v>2022</c:v>
                </c:pt>
                <c:pt idx="2">
                  <c:v>2023</c:v>
                </c:pt>
                <c:pt idx="3">
                  <c:v>2024</c:v>
                </c:pt>
              </c:numCache>
            </c:numRef>
          </c:cat>
          <c:val>
            <c:numRef>
              <c:f>Sheet11!$C$28:$F$28</c:f>
              <c:numCache>
                <c:formatCode>0.0%</c:formatCode>
                <c:ptCount val="4"/>
                <c:pt idx="0">
                  <c:v>4.2999999999999997E-2</c:v>
                </c:pt>
                <c:pt idx="1">
                  <c:v>4.2000000000000003E-2</c:v>
                </c:pt>
                <c:pt idx="2">
                  <c:v>6.0307119590507212E-2</c:v>
                </c:pt>
                <c:pt idx="3">
                  <c:v>8.1672618361939869E-2</c:v>
                </c:pt>
              </c:numCache>
            </c:numRef>
          </c:val>
          <c:extLst>
            <c:ext xmlns:c16="http://schemas.microsoft.com/office/drawing/2014/chart" uri="{C3380CC4-5D6E-409C-BE32-E72D297353CC}">
              <c16:uniqueId val="{0000000D-18C8-4B1A-BD79-56BB077A2C95}"/>
            </c:ext>
          </c:extLst>
        </c:ser>
        <c:dLbls>
          <c:showLegendKey val="0"/>
          <c:showVal val="1"/>
          <c:showCatName val="0"/>
          <c:showSerName val="0"/>
          <c:showPercent val="0"/>
          <c:showBubbleSize val="0"/>
        </c:dLbls>
        <c:gapWidth val="100"/>
        <c:overlap val="100"/>
        <c:axId val="1640854527"/>
        <c:axId val="1640832895"/>
      </c:barChart>
      <c:catAx>
        <c:axId val="1640854527"/>
        <c:scaling>
          <c:orientation val="minMax"/>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Calibri" panose="020F0502020204030204" pitchFamily="34" charset="0"/>
                <a:ea typeface="Calibri" panose="020F0502020204030204" pitchFamily="34" charset="0"/>
                <a:cs typeface="Calibri" panose="020F0502020204030204" pitchFamily="34" charset="0"/>
              </a:defRPr>
            </a:pPr>
            <a:endParaRPr lang="lt-LT"/>
          </a:p>
        </c:txPr>
        <c:crossAx val="1640832895"/>
        <c:crosses val="autoZero"/>
        <c:auto val="1"/>
        <c:lblAlgn val="ctr"/>
        <c:lblOffset val="100"/>
        <c:noMultiLvlLbl val="0"/>
      </c:catAx>
      <c:valAx>
        <c:axId val="1640832895"/>
        <c:scaling>
          <c:orientation val="minMax"/>
          <c:max val="1"/>
          <c:min val="0"/>
        </c:scaling>
        <c:delete val="1"/>
        <c:axPos val="b"/>
        <c:numFmt formatCode="0%" sourceLinked="1"/>
        <c:majorTickMark val="out"/>
        <c:minorTickMark val="none"/>
        <c:tickLblPos val="nextTo"/>
        <c:crossAx val="1640854527"/>
        <c:crosses val="autoZero"/>
        <c:crossBetween val="between"/>
        <c:majorUnit val="5"/>
        <c:minorUnit val="1"/>
      </c:valAx>
      <c:spPr>
        <a:noFill/>
        <a:ln>
          <a:noFill/>
        </a:ln>
        <a:effectLst/>
      </c:spPr>
    </c:plotArea>
    <c:legend>
      <c:legendPos val="b"/>
      <c:layout>
        <c:manualLayout>
          <c:xMode val="edge"/>
          <c:yMode val="edge"/>
          <c:x val="4.1126283196748638E-2"/>
          <c:y val="0.73668058435976624"/>
          <c:w val="0.92951182450522707"/>
          <c:h val="0.25217209799879975"/>
        </c:manualLayout>
      </c:layout>
      <c:overlay val="0"/>
      <c:spPr>
        <a:noFill/>
        <a:ln>
          <a:noFill/>
        </a:ln>
        <a:effectLst/>
      </c:spPr>
      <c:txPr>
        <a:bodyPr rot="0" spcFirstLastPara="1" vertOverflow="ellipsis" vert="horz" wrap="square" anchor="ctr" anchorCtr="1"/>
        <a:lstStyle/>
        <a:p>
          <a:pPr>
            <a:defRPr sz="900" b="0" i="0" u="none" strike="noStrike" kern="1200" baseline="0">
              <a:solidFill>
                <a:schemeClr val="tx1"/>
              </a:solidFill>
              <a:latin typeface="Calibri" panose="020F0502020204030204" pitchFamily="34" charset="0"/>
              <a:ea typeface="Calibri" panose="020F0502020204030204" pitchFamily="34" charset="0"/>
              <a:cs typeface="Calibri" panose="020F0502020204030204" pitchFamily="34" charset="0"/>
            </a:defRPr>
          </a:pPr>
          <a:endParaRPr lang="lt-LT"/>
        </a:p>
      </c:txPr>
    </c:legend>
    <c:plotVisOnly val="1"/>
    <c:dispBlanksAs val="gap"/>
    <c:showDLblsOverMax val="0"/>
  </c:chart>
  <c:spPr>
    <a:noFill/>
    <a:ln>
      <a:noFill/>
    </a:ln>
    <a:effectLst/>
  </c:spPr>
  <c:txPr>
    <a:bodyPr/>
    <a:lstStyle/>
    <a:p>
      <a:pPr>
        <a:defRPr/>
      </a:pPr>
      <a:endParaRPr lang="lt-LT"/>
    </a:p>
  </c:txPr>
  <c:externalData r:id="rId3">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lt-LT"/>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8500869209530624E-2"/>
          <c:y val="5.326505412749185E-2"/>
          <c:w val="0.90299823633156961"/>
          <c:h val="0.623339615433813"/>
        </c:manualLayout>
      </c:layout>
      <c:barChart>
        <c:barDir val="col"/>
        <c:grouping val="clustered"/>
        <c:varyColors val="0"/>
        <c:ser>
          <c:idx val="0"/>
          <c:order val="0"/>
          <c:tx>
            <c:strRef>
              <c:f>'Bendras vertinimų skaičius'!$A$3</c:f>
              <c:strCache>
                <c:ptCount val="1"/>
                <c:pt idx="0">
                  <c:v>Pirkimų vertinimų skaičius</c:v>
                </c:pt>
              </c:strCache>
            </c:strRef>
          </c:tx>
          <c:spPr>
            <a:solidFill>
              <a:schemeClr val="tx1"/>
            </a:solidFill>
            <a:ln>
              <a:noFill/>
            </a:ln>
            <a:effectLst>
              <a:softEdge rad="0"/>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tx1"/>
                    </a:solidFill>
                    <a:latin typeface="+mn-lt"/>
                    <a:ea typeface="+mn-ea"/>
                    <a:cs typeface="+mn-cs"/>
                  </a:defRPr>
                </a:pPr>
                <a:endParaRPr lang="lt-LT"/>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'Bendras vertinimų skaičius'!$F$2:$I$2</c:f>
              <c:numCache>
                <c:formatCode>General</c:formatCode>
                <c:ptCount val="4"/>
                <c:pt idx="0">
                  <c:v>2021</c:v>
                </c:pt>
                <c:pt idx="1">
                  <c:v>2022</c:v>
                </c:pt>
                <c:pt idx="2">
                  <c:v>2023</c:v>
                </c:pt>
                <c:pt idx="3">
                  <c:v>2024</c:v>
                </c:pt>
              </c:numCache>
            </c:numRef>
          </c:cat>
          <c:val>
            <c:numRef>
              <c:f>'Bendras vertinimų skaičius'!$F$3:$I$3</c:f>
              <c:numCache>
                <c:formatCode>General</c:formatCode>
                <c:ptCount val="4"/>
                <c:pt idx="0">
                  <c:v>164</c:v>
                </c:pt>
                <c:pt idx="1">
                  <c:v>108</c:v>
                </c:pt>
                <c:pt idx="2">
                  <c:v>132</c:v>
                </c:pt>
                <c:pt idx="3">
                  <c:v>103</c:v>
                </c:pt>
              </c:numCache>
            </c:numRef>
          </c:val>
          <c:extLst>
            <c:ext xmlns:c16="http://schemas.microsoft.com/office/drawing/2014/chart" uri="{C3380CC4-5D6E-409C-BE32-E72D297353CC}">
              <c16:uniqueId val="{00000000-FE4B-4B69-839E-8060F98D5F9E}"/>
            </c:ext>
          </c:extLst>
        </c:ser>
        <c:ser>
          <c:idx val="1"/>
          <c:order val="1"/>
          <c:tx>
            <c:strRef>
              <c:f>'Bendras vertinimų skaičius'!$A$4</c:f>
              <c:strCache>
                <c:ptCount val="1"/>
                <c:pt idx="0">
                  <c:v>Sutarčių vertinimų skaičius</c:v>
                </c:pt>
              </c:strCache>
            </c:strRef>
          </c:tx>
          <c:spPr>
            <a:solidFill>
              <a:srgbClr val="F1B434"/>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tx1"/>
                    </a:solidFill>
                    <a:latin typeface="+mn-lt"/>
                    <a:ea typeface="+mn-ea"/>
                    <a:cs typeface="+mn-cs"/>
                  </a:defRPr>
                </a:pPr>
                <a:endParaRPr lang="lt-LT"/>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'Bendras vertinimų skaičius'!$F$2:$I$2</c:f>
              <c:numCache>
                <c:formatCode>General</c:formatCode>
                <c:ptCount val="4"/>
                <c:pt idx="0">
                  <c:v>2021</c:v>
                </c:pt>
                <c:pt idx="1">
                  <c:v>2022</c:v>
                </c:pt>
                <c:pt idx="2">
                  <c:v>2023</c:v>
                </c:pt>
                <c:pt idx="3">
                  <c:v>2024</c:v>
                </c:pt>
              </c:numCache>
            </c:numRef>
          </c:cat>
          <c:val>
            <c:numRef>
              <c:f>'Bendras vertinimų skaičius'!$F$4:$I$4</c:f>
              <c:numCache>
                <c:formatCode>General</c:formatCode>
                <c:ptCount val="4"/>
                <c:pt idx="0">
                  <c:v>135</c:v>
                </c:pt>
                <c:pt idx="1">
                  <c:v>22</c:v>
                </c:pt>
                <c:pt idx="2">
                  <c:v>70</c:v>
                </c:pt>
                <c:pt idx="3">
                  <c:v>64</c:v>
                </c:pt>
              </c:numCache>
            </c:numRef>
          </c:val>
          <c:extLst>
            <c:ext xmlns:c16="http://schemas.microsoft.com/office/drawing/2014/chart" uri="{C3380CC4-5D6E-409C-BE32-E72D297353CC}">
              <c16:uniqueId val="{00000001-FE4B-4B69-839E-8060F98D5F9E}"/>
            </c:ext>
          </c:extLst>
        </c:ser>
        <c:dLbls>
          <c:showLegendKey val="0"/>
          <c:showVal val="0"/>
          <c:showCatName val="0"/>
          <c:showSerName val="0"/>
          <c:showPercent val="0"/>
          <c:showBubbleSize val="0"/>
        </c:dLbls>
        <c:gapWidth val="117"/>
        <c:overlap val="-10"/>
        <c:axId val="1078772927"/>
        <c:axId val="1078757535"/>
      </c:barChart>
      <c:lineChart>
        <c:grouping val="standard"/>
        <c:varyColors val="0"/>
        <c:ser>
          <c:idx val="2"/>
          <c:order val="2"/>
          <c:tx>
            <c:strRef>
              <c:f>'Bendras vertinimų skaičius'!$A$5</c:f>
              <c:strCache>
                <c:ptCount val="1"/>
                <c:pt idx="0">
                  <c:v>Iš viso</c:v>
                </c:pt>
              </c:strCache>
            </c:strRef>
          </c:tx>
          <c:spPr>
            <a:ln w="28575" cap="rnd">
              <a:solidFill>
                <a:schemeClr val="accent1">
                  <a:lumMod val="20000"/>
                  <a:lumOff val="80000"/>
                </a:schemeClr>
              </a:solidFill>
              <a:round/>
            </a:ln>
            <a:effectLst/>
          </c:spPr>
          <c:marker>
            <c:symbol val="circle"/>
            <c:size val="9"/>
            <c:spPr>
              <a:solidFill>
                <a:schemeClr val="accent1">
                  <a:lumMod val="20000"/>
                  <a:lumOff val="80000"/>
                </a:schemeClr>
              </a:solidFill>
              <a:ln w="9525">
                <a:noFill/>
              </a:ln>
              <a:effectLst/>
            </c:spPr>
          </c:marker>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tx1"/>
                    </a:solidFill>
                    <a:latin typeface="+mn-lt"/>
                    <a:ea typeface="+mn-ea"/>
                    <a:cs typeface="+mn-cs"/>
                  </a:defRPr>
                </a:pPr>
                <a:endParaRPr lang="lt-LT"/>
              </a:p>
            </c:txPr>
            <c:dLblPos val="t"/>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'Bendras vertinimų skaičius'!$F$2:$I$2</c:f>
              <c:numCache>
                <c:formatCode>General</c:formatCode>
                <c:ptCount val="4"/>
                <c:pt idx="0">
                  <c:v>2021</c:v>
                </c:pt>
                <c:pt idx="1">
                  <c:v>2022</c:v>
                </c:pt>
                <c:pt idx="2">
                  <c:v>2023</c:v>
                </c:pt>
                <c:pt idx="3">
                  <c:v>2024</c:v>
                </c:pt>
              </c:numCache>
            </c:numRef>
          </c:cat>
          <c:val>
            <c:numRef>
              <c:f>'Bendras vertinimų skaičius'!$F$5:$I$5</c:f>
              <c:numCache>
                <c:formatCode>General</c:formatCode>
                <c:ptCount val="4"/>
                <c:pt idx="0">
                  <c:v>299</c:v>
                </c:pt>
                <c:pt idx="1">
                  <c:v>130</c:v>
                </c:pt>
                <c:pt idx="2">
                  <c:v>202</c:v>
                </c:pt>
                <c:pt idx="3">
                  <c:v>167</c:v>
                </c:pt>
              </c:numCache>
            </c:numRef>
          </c:val>
          <c:smooth val="0"/>
          <c:extLst>
            <c:ext xmlns:c16="http://schemas.microsoft.com/office/drawing/2014/chart" uri="{C3380CC4-5D6E-409C-BE32-E72D297353CC}">
              <c16:uniqueId val="{00000002-FE4B-4B69-839E-8060F98D5F9E}"/>
            </c:ext>
          </c:extLst>
        </c:ser>
        <c:dLbls>
          <c:showLegendKey val="0"/>
          <c:showVal val="0"/>
          <c:showCatName val="0"/>
          <c:showSerName val="0"/>
          <c:showPercent val="0"/>
          <c:showBubbleSize val="0"/>
        </c:dLbls>
        <c:marker val="1"/>
        <c:smooth val="0"/>
        <c:axId val="1078772927"/>
        <c:axId val="1078757535"/>
      </c:lineChart>
      <c:catAx>
        <c:axId val="1078772927"/>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lt-LT"/>
          </a:p>
        </c:txPr>
        <c:crossAx val="1078757535"/>
        <c:crosses val="autoZero"/>
        <c:auto val="1"/>
        <c:lblAlgn val="ctr"/>
        <c:lblOffset val="100"/>
        <c:noMultiLvlLbl val="0"/>
      </c:catAx>
      <c:valAx>
        <c:axId val="1078757535"/>
        <c:scaling>
          <c:orientation val="minMax"/>
        </c:scaling>
        <c:delete val="1"/>
        <c:axPos val="l"/>
        <c:majorGridlines>
          <c:spPr>
            <a:ln w="9525" cap="flat" cmpd="sng" algn="ctr">
              <a:noFill/>
              <a:round/>
            </a:ln>
            <a:effectLst/>
          </c:spPr>
        </c:majorGridlines>
        <c:numFmt formatCode="General" sourceLinked="1"/>
        <c:majorTickMark val="none"/>
        <c:minorTickMark val="none"/>
        <c:tickLblPos val="nextTo"/>
        <c:crossAx val="1078772927"/>
        <c:crosses val="autoZero"/>
        <c:crossBetween val="between"/>
      </c:valAx>
      <c:spPr>
        <a:noFill/>
        <a:ln>
          <a:noFill/>
        </a:ln>
        <a:effectLst/>
      </c:spPr>
    </c:plotArea>
    <c:legend>
      <c:legendPos val="b"/>
      <c:layout>
        <c:manualLayout>
          <c:xMode val="edge"/>
          <c:yMode val="edge"/>
          <c:x val="3.6007465292133091E-2"/>
          <c:y val="0.76937867263942639"/>
          <c:w val="0.51148379442381964"/>
          <c:h val="0.208836481265298"/>
        </c:manualLayout>
      </c:layout>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defRPr>
          </a:pPr>
          <a:endParaRPr lang="lt-LT"/>
        </a:p>
      </c:txPr>
    </c:legend>
    <c:plotVisOnly val="1"/>
    <c:dispBlanksAs val="gap"/>
    <c:showDLblsOverMax val="0"/>
  </c:chart>
  <c:spPr>
    <a:noFill/>
    <a:ln>
      <a:noFill/>
    </a:ln>
    <a:effectLst/>
  </c:spPr>
  <c:txPr>
    <a:bodyPr/>
    <a:lstStyle/>
    <a:p>
      <a:pPr>
        <a:defRPr/>
      </a:pPr>
      <a:endParaRPr lang="lt-LT"/>
    </a:p>
  </c:txPr>
  <c:externalData r:id="rId3">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lt-LT"/>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242703533026116E-2"/>
          <c:y val="7.4677528852681599E-2"/>
          <c:w val="0.925171628948391"/>
          <c:h val="0.6835979822721171"/>
        </c:manualLayout>
      </c:layout>
      <c:barChart>
        <c:barDir val="col"/>
        <c:grouping val="stacked"/>
        <c:varyColors val="0"/>
        <c:ser>
          <c:idx val="0"/>
          <c:order val="0"/>
          <c:tx>
            <c:strRef>
              <c:f>'Vertinimai pagal pažeidimų nust'!$A$3</c:f>
              <c:strCache>
                <c:ptCount val="1"/>
                <c:pt idx="0">
                  <c:v>Pažeidimų nustatyta</c:v>
                </c:pt>
              </c:strCache>
            </c:strRef>
          </c:tx>
          <c:spPr>
            <a:solidFill>
              <a:schemeClr val="tx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bg1"/>
                    </a:solidFill>
                    <a:latin typeface="+mn-lt"/>
                    <a:ea typeface="+mn-ea"/>
                    <a:cs typeface="+mn-cs"/>
                  </a:defRPr>
                </a:pPr>
                <a:endParaRPr lang="lt-LT"/>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'Vertinimai pagal pažeidimų nust'!$F$2:$I$2</c:f>
              <c:numCache>
                <c:formatCode>General</c:formatCode>
                <c:ptCount val="4"/>
                <c:pt idx="0">
                  <c:v>2021</c:v>
                </c:pt>
                <c:pt idx="1">
                  <c:v>2022</c:v>
                </c:pt>
                <c:pt idx="2">
                  <c:v>2023</c:v>
                </c:pt>
                <c:pt idx="3">
                  <c:v>2024</c:v>
                </c:pt>
              </c:numCache>
            </c:numRef>
          </c:cat>
          <c:val>
            <c:numRef>
              <c:f>'Vertinimai pagal pažeidimų nust'!$F$3:$I$3</c:f>
              <c:numCache>
                <c:formatCode>General</c:formatCode>
                <c:ptCount val="4"/>
                <c:pt idx="0">
                  <c:v>75.3</c:v>
                </c:pt>
                <c:pt idx="1">
                  <c:v>71.5</c:v>
                </c:pt>
                <c:pt idx="2">
                  <c:v>82.2</c:v>
                </c:pt>
                <c:pt idx="3" formatCode="0.0">
                  <c:v>77</c:v>
                </c:pt>
              </c:numCache>
            </c:numRef>
          </c:val>
          <c:extLst>
            <c:ext xmlns:c16="http://schemas.microsoft.com/office/drawing/2014/chart" uri="{C3380CC4-5D6E-409C-BE32-E72D297353CC}">
              <c16:uniqueId val="{00000000-A7F0-4B20-AF97-620B9EA0C7C4}"/>
            </c:ext>
          </c:extLst>
        </c:ser>
        <c:ser>
          <c:idx val="1"/>
          <c:order val="1"/>
          <c:tx>
            <c:strRef>
              <c:f>'Vertinimai pagal pažeidimų nust'!$A$4</c:f>
              <c:strCache>
                <c:ptCount val="1"/>
                <c:pt idx="0">
                  <c:v>Pažeidimų nenustatyta</c:v>
                </c:pt>
              </c:strCache>
            </c:strRef>
          </c:tx>
          <c:spPr>
            <a:solidFill>
              <a:srgbClr val="F1B434"/>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tx1"/>
                    </a:solidFill>
                    <a:latin typeface="+mn-lt"/>
                    <a:ea typeface="+mn-ea"/>
                    <a:cs typeface="+mn-cs"/>
                  </a:defRPr>
                </a:pPr>
                <a:endParaRPr lang="lt-LT"/>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'Vertinimai pagal pažeidimų nust'!$F$2:$I$2</c:f>
              <c:numCache>
                <c:formatCode>General</c:formatCode>
                <c:ptCount val="4"/>
                <c:pt idx="0">
                  <c:v>2021</c:v>
                </c:pt>
                <c:pt idx="1">
                  <c:v>2022</c:v>
                </c:pt>
                <c:pt idx="2">
                  <c:v>2023</c:v>
                </c:pt>
                <c:pt idx="3">
                  <c:v>2024</c:v>
                </c:pt>
              </c:numCache>
            </c:numRef>
          </c:cat>
          <c:val>
            <c:numRef>
              <c:f>'Vertinimai pagal pažeidimų nust'!$F$4:$I$4</c:f>
              <c:numCache>
                <c:formatCode>General</c:formatCode>
                <c:ptCount val="4"/>
                <c:pt idx="0">
                  <c:v>24.7</c:v>
                </c:pt>
                <c:pt idx="1">
                  <c:v>28.5</c:v>
                </c:pt>
                <c:pt idx="2">
                  <c:v>17.8</c:v>
                </c:pt>
                <c:pt idx="3" formatCode="0.0">
                  <c:v>23</c:v>
                </c:pt>
              </c:numCache>
            </c:numRef>
          </c:val>
          <c:extLst>
            <c:ext xmlns:c16="http://schemas.microsoft.com/office/drawing/2014/chart" uri="{C3380CC4-5D6E-409C-BE32-E72D297353CC}">
              <c16:uniqueId val="{00000001-A7F0-4B20-AF97-620B9EA0C7C4}"/>
            </c:ext>
          </c:extLst>
        </c:ser>
        <c:dLbls>
          <c:showLegendKey val="0"/>
          <c:showVal val="0"/>
          <c:showCatName val="0"/>
          <c:showSerName val="0"/>
          <c:showPercent val="0"/>
          <c:showBubbleSize val="0"/>
        </c:dLbls>
        <c:gapWidth val="65"/>
        <c:overlap val="100"/>
        <c:axId val="1702101263"/>
        <c:axId val="1702102927"/>
      </c:barChart>
      <c:catAx>
        <c:axId val="1702101263"/>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lt-LT"/>
          </a:p>
        </c:txPr>
        <c:crossAx val="1702102927"/>
        <c:crosses val="autoZero"/>
        <c:auto val="1"/>
        <c:lblAlgn val="ctr"/>
        <c:lblOffset val="100"/>
        <c:noMultiLvlLbl val="0"/>
      </c:catAx>
      <c:valAx>
        <c:axId val="1702102927"/>
        <c:scaling>
          <c:orientation val="minMax"/>
          <c:max val="100"/>
        </c:scaling>
        <c:delete val="1"/>
        <c:axPos val="l"/>
        <c:numFmt formatCode="General" sourceLinked="1"/>
        <c:majorTickMark val="none"/>
        <c:minorTickMark val="none"/>
        <c:tickLblPos val="nextTo"/>
        <c:crossAx val="1702101263"/>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defRPr>
          </a:pPr>
          <a:endParaRPr lang="lt-LT"/>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lt-LT"/>
    </a:p>
  </c:txPr>
  <c:externalData r:id="rId3">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lt-LT"/>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Tikrinimai!$A$3</c:f>
              <c:strCache>
                <c:ptCount val="1"/>
                <c:pt idx="0">
                  <c:v>Pirkimų vykdytojų tikrinimų skaičius</c:v>
                </c:pt>
              </c:strCache>
            </c:strRef>
          </c:tx>
          <c:spPr>
            <a:solidFill>
              <a:schemeClr val="tx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tx1"/>
                    </a:solidFill>
                    <a:latin typeface="+mn-lt"/>
                    <a:ea typeface="+mn-ea"/>
                    <a:cs typeface="+mn-cs"/>
                  </a:defRPr>
                </a:pPr>
                <a:endParaRPr lang="lt-LT"/>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Tikrinimai!$F$2:$I$2</c:f>
              <c:numCache>
                <c:formatCode>General</c:formatCode>
                <c:ptCount val="4"/>
                <c:pt idx="0">
                  <c:v>2021</c:v>
                </c:pt>
                <c:pt idx="1">
                  <c:v>2022</c:v>
                </c:pt>
                <c:pt idx="2">
                  <c:v>2023</c:v>
                </c:pt>
                <c:pt idx="3">
                  <c:v>2024</c:v>
                </c:pt>
              </c:numCache>
            </c:numRef>
          </c:cat>
          <c:val>
            <c:numRef>
              <c:f>Tikrinimai!$F$3:$I$3</c:f>
              <c:numCache>
                <c:formatCode>General</c:formatCode>
                <c:ptCount val="4"/>
                <c:pt idx="0">
                  <c:v>10</c:v>
                </c:pt>
                <c:pt idx="1">
                  <c:v>9</c:v>
                </c:pt>
                <c:pt idx="2">
                  <c:v>11</c:v>
                </c:pt>
                <c:pt idx="3">
                  <c:v>19</c:v>
                </c:pt>
              </c:numCache>
            </c:numRef>
          </c:val>
          <c:extLst>
            <c:ext xmlns:c16="http://schemas.microsoft.com/office/drawing/2014/chart" uri="{C3380CC4-5D6E-409C-BE32-E72D297353CC}">
              <c16:uniqueId val="{00000000-6E9F-4470-9B47-A62A283DB130}"/>
            </c:ext>
          </c:extLst>
        </c:ser>
        <c:dLbls>
          <c:showLegendKey val="0"/>
          <c:showVal val="0"/>
          <c:showCatName val="0"/>
          <c:showSerName val="0"/>
          <c:showPercent val="0"/>
          <c:showBubbleSize val="0"/>
        </c:dLbls>
        <c:gapWidth val="99"/>
        <c:overlap val="-27"/>
        <c:axId val="832365055"/>
        <c:axId val="832361311"/>
      </c:barChart>
      <c:catAx>
        <c:axId val="832365055"/>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lt-LT"/>
          </a:p>
        </c:txPr>
        <c:crossAx val="832361311"/>
        <c:crosses val="autoZero"/>
        <c:auto val="1"/>
        <c:lblAlgn val="ctr"/>
        <c:lblOffset val="100"/>
        <c:noMultiLvlLbl val="0"/>
      </c:catAx>
      <c:valAx>
        <c:axId val="832361311"/>
        <c:scaling>
          <c:orientation val="minMax"/>
        </c:scaling>
        <c:delete val="1"/>
        <c:axPos val="l"/>
        <c:numFmt formatCode="General" sourceLinked="1"/>
        <c:majorTickMark val="none"/>
        <c:minorTickMark val="none"/>
        <c:tickLblPos val="nextTo"/>
        <c:crossAx val="832365055"/>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lt-LT"/>
    </a:p>
  </c:txPr>
  <c:externalData r:id="rId3">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lt-LT"/>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555555555555555E-2"/>
          <c:y val="9.7517730496453903E-2"/>
          <c:w val="0.77149956255468066"/>
          <c:h val="0.25188371624058353"/>
        </c:manualLayout>
      </c:layout>
      <c:lineChart>
        <c:grouping val="standard"/>
        <c:varyColors val="0"/>
        <c:ser>
          <c:idx val="0"/>
          <c:order val="0"/>
          <c:tx>
            <c:strRef>
              <c:f>Sheet1!$A$2</c:f>
              <c:strCache>
                <c:ptCount val="1"/>
                <c:pt idx="0">
                  <c:v>Planas</c:v>
                </c:pt>
              </c:strCache>
            </c:strRef>
          </c:tx>
          <c:spPr>
            <a:ln w="41275" cap="rnd">
              <a:solidFill>
                <a:schemeClr val="tx1"/>
              </a:solidFill>
              <a:round/>
            </a:ln>
            <a:effectLst/>
          </c:spPr>
          <c:marker>
            <c:symbol val="circle"/>
            <c:size val="8"/>
            <c:spPr>
              <a:solidFill>
                <a:schemeClr val="tx1"/>
              </a:solidFill>
              <a:ln w="9525">
                <a:solidFill>
                  <a:schemeClr val="tx1"/>
                </a:solidFill>
              </a:ln>
              <a:effectLst/>
            </c:spPr>
          </c:marker>
          <c:cat>
            <c:numRef>
              <c:f>Sheet1!$B$1:$F$1</c:f>
              <c:numCache>
                <c:formatCode>General</c:formatCode>
                <c:ptCount val="5"/>
                <c:pt idx="0">
                  <c:v>2022</c:v>
                </c:pt>
                <c:pt idx="1">
                  <c:v>2023</c:v>
                </c:pt>
                <c:pt idx="2">
                  <c:v>2024</c:v>
                </c:pt>
                <c:pt idx="3">
                  <c:v>2025</c:v>
                </c:pt>
                <c:pt idx="4">
                  <c:v>2026</c:v>
                </c:pt>
              </c:numCache>
            </c:numRef>
          </c:cat>
          <c:val>
            <c:numRef>
              <c:f>Sheet1!$B$2:$F$2</c:f>
              <c:numCache>
                <c:formatCode>General</c:formatCode>
                <c:ptCount val="5"/>
                <c:pt idx="1">
                  <c:v>3.99</c:v>
                </c:pt>
                <c:pt idx="2">
                  <c:v>3.99</c:v>
                </c:pt>
                <c:pt idx="3">
                  <c:v>4.0999999999999996</c:v>
                </c:pt>
                <c:pt idx="4">
                  <c:v>4.0999999999999996</c:v>
                </c:pt>
              </c:numCache>
            </c:numRef>
          </c:val>
          <c:smooth val="0"/>
          <c:extLst>
            <c:ext xmlns:c16="http://schemas.microsoft.com/office/drawing/2014/chart" uri="{C3380CC4-5D6E-409C-BE32-E72D297353CC}">
              <c16:uniqueId val="{00000000-6C01-42DA-824A-04C12FDCF4BA}"/>
            </c:ext>
          </c:extLst>
        </c:ser>
        <c:ser>
          <c:idx val="1"/>
          <c:order val="1"/>
          <c:tx>
            <c:strRef>
              <c:f>Sheet1!$A$3</c:f>
              <c:strCache>
                <c:ptCount val="1"/>
                <c:pt idx="0">
                  <c:v>Faktas</c:v>
                </c:pt>
              </c:strCache>
            </c:strRef>
          </c:tx>
          <c:spPr>
            <a:ln w="41275" cap="rnd">
              <a:solidFill>
                <a:srgbClr val="F1B434"/>
              </a:solidFill>
              <a:round/>
            </a:ln>
            <a:effectLst/>
          </c:spPr>
          <c:marker>
            <c:symbol val="circle"/>
            <c:size val="8"/>
            <c:spPr>
              <a:solidFill>
                <a:srgbClr val="F1B434"/>
              </a:solidFill>
              <a:ln w="9525">
                <a:solidFill>
                  <a:srgbClr val="F1B434"/>
                </a:solidFill>
              </a:ln>
              <a:effectLst/>
            </c:spPr>
          </c:marker>
          <c:cat>
            <c:numRef>
              <c:f>Sheet1!$B$1:$F$1</c:f>
              <c:numCache>
                <c:formatCode>General</c:formatCode>
                <c:ptCount val="5"/>
                <c:pt idx="0">
                  <c:v>2022</c:v>
                </c:pt>
                <c:pt idx="1">
                  <c:v>2023</c:v>
                </c:pt>
                <c:pt idx="2">
                  <c:v>2024</c:v>
                </c:pt>
                <c:pt idx="3">
                  <c:v>2025</c:v>
                </c:pt>
                <c:pt idx="4">
                  <c:v>2026</c:v>
                </c:pt>
              </c:numCache>
            </c:numRef>
          </c:cat>
          <c:val>
            <c:numRef>
              <c:f>Sheet1!$B$3:$F$3</c:f>
              <c:numCache>
                <c:formatCode>General</c:formatCode>
                <c:ptCount val="5"/>
                <c:pt idx="0">
                  <c:v>3.99</c:v>
                </c:pt>
                <c:pt idx="1">
                  <c:v>3.99</c:v>
                </c:pt>
                <c:pt idx="2">
                  <c:v>3.99</c:v>
                </c:pt>
              </c:numCache>
            </c:numRef>
          </c:val>
          <c:smooth val="0"/>
          <c:extLst>
            <c:ext xmlns:c16="http://schemas.microsoft.com/office/drawing/2014/chart" uri="{C3380CC4-5D6E-409C-BE32-E72D297353CC}">
              <c16:uniqueId val="{00000001-6C01-42DA-824A-04C12FDCF4BA}"/>
            </c:ext>
          </c:extLst>
        </c:ser>
        <c:dLbls>
          <c:showLegendKey val="0"/>
          <c:showVal val="0"/>
          <c:showCatName val="0"/>
          <c:showSerName val="0"/>
          <c:showPercent val="0"/>
          <c:showBubbleSize val="0"/>
        </c:dLbls>
        <c:marker val="1"/>
        <c:smooth val="0"/>
        <c:axId val="124646608"/>
        <c:axId val="124638448"/>
      </c:lineChart>
      <c:catAx>
        <c:axId val="124646608"/>
        <c:scaling>
          <c:orientation val="minMax"/>
        </c:scaling>
        <c:delete val="1"/>
        <c:axPos val="b"/>
        <c:numFmt formatCode="General" sourceLinked="1"/>
        <c:majorTickMark val="none"/>
        <c:minorTickMark val="none"/>
        <c:tickLblPos val="none"/>
        <c:crossAx val="124638448"/>
        <c:crosses val="autoZero"/>
        <c:auto val="1"/>
        <c:lblAlgn val="ctr"/>
        <c:lblOffset val="100"/>
        <c:noMultiLvlLbl val="0"/>
      </c:catAx>
      <c:valAx>
        <c:axId val="124638448"/>
        <c:scaling>
          <c:orientation val="minMax"/>
          <c:max val="4.1049999999999995"/>
          <c:min val="3.8899999999999997"/>
        </c:scaling>
        <c:delete val="1"/>
        <c:axPos val="l"/>
        <c:numFmt formatCode="General" sourceLinked="1"/>
        <c:majorTickMark val="none"/>
        <c:minorTickMark val="none"/>
        <c:tickLblPos val="none"/>
        <c:crossAx val="124646608"/>
        <c:crosses val="autoZero"/>
        <c:crossBetween val="between"/>
      </c:valAx>
      <c:spPr>
        <a:noFill/>
        <a:ln>
          <a:noFill/>
        </a:ln>
        <a:effectLst/>
      </c:spPr>
    </c:plotArea>
    <c:legend>
      <c:legendPos val="r"/>
      <c:overlay val="0"/>
      <c:spPr>
        <a:noFill/>
        <a:ln>
          <a:noFill/>
        </a:ln>
        <a:effectLst/>
      </c:spPr>
      <c:txPr>
        <a:bodyPr rot="0" spcFirstLastPara="1" vertOverflow="ellipsis" vert="horz" wrap="square" anchor="ctr" anchorCtr="1"/>
        <a:lstStyle/>
        <a:p>
          <a:pPr>
            <a:defRPr sz="900" b="0" i="0" u="none" strike="noStrike" kern="1200" baseline="0">
              <a:solidFill>
                <a:schemeClr val="tx1"/>
              </a:solidFill>
              <a:latin typeface="Calibri" panose="020F0502020204030204" pitchFamily="34" charset="0"/>
              <a:ea typeface="Calibri" panose="020F0502020204030204" pitchFamily="34" charset="0"/>
              <a:cs typeface="Calibri" panose="020F0502020204030204" pitchFamily="34" charset="0"/>
            </a:defRPr>
          </a:pPr>
          <a:endParaRPr lang="lt-LT"/>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lt-LT"/>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332">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332">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322">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332">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322">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25">
  <cs:axisTitle>
    <cs:lnRef idx="0"/>
    <cs:fillRef idx="0"/>
    <cs:effectRef idx="0"/>
    <cs:fontRef idx="minor">
      <a:schemeClr val="tx1">
        <a:lumMod val="65000"/>
        <a:lumOff val="35000"/>
      </a:schemeClr>
    </cs:fontRef>
    <cs:defRPr sz="900"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b="0" kern="1200" cap="none" spc="0" normalizeH="0" baseline="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75000"/>
        <a:lumOff val="25000"/>
      </a:schemeClr>
    </cs:fontRef>
    <cs:spPr>
      <a:solidFill>
        <a:schemeClr val="dk1">
          <a:lumMod val="15000"/>
          <a:lumOff val="85000"/>
        </a:schemeClr>
      </a:solidFill>
    </cs:spPr>
    <cs:defRPr sz="900"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38100" cap="rnd">
        <a:solidFill>
          <a:schemeClr val="phClr"/>
        </a:solidFill>
        <a:round/>
      </a:ln>
    </cs:spPr>
  </cs:dataPointLine>
  <cs:dataPointMarker>
    <cs:lnRef idx="0"/>
    <cs:fillRef idx="0">
      <cs:styleClr val="auto"/>
    </cs:fillRef>
    <cs:effectRef idx="0"/>
    <cs:fontRef idx="minor">
      <a:schemeClr val="dk1"/>
    </cs:fontRef>
    <cs:spPr>
      <a:solidFill>
        <a:schemeClr val="phClr"/>
      </a:solidFill>
    </cs:spPr>
  </cs:dataPointMarker>
  <cs:dataPointMarkerLayout symbol="circle" size="8"/>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900" kern="1200"/>
  </cs:dataTable>
  <cs:downBar>
    <cs:lnRef idx="0"/>
    <cs:fillRef idx="0"/>
    <cs:effectRef idx="0"/>
    <cs:fontRef idx="minor">
      <a:schemeClr val="dk1"/>
    </cs:fontRef>
    <cs:spPr>
      <a:solidFill>
        <a:schemeClr val="dk1">
          <a:lumMod val="75000"/>
          <a:lumOff val="25000"/>
        </a:schemeClr>
      </a:solidFill>
      <a:ln w="9525">
        <a:solidFill>
          <a:schemeClr val="tx1">
            <a:lumMod val="50000"/>
            <a:lumOff val="50000"/>
          </a:schemeClr>
        </a:solidFill>
      </a:ln>
    </cs:spPr>
  </cs:downBar>
  <cs:dropLine>
    <cs:lnRef idx="0"/>
    <cs:fillRef idx="0"/>
    <cs:effectRef idx="0"/>
    <cs:fontRef idx="minor">
      <a:schemeClr val="dk1"/>
    </cs:fontRef>
    <cs:spPr>
      <a:ln w="9525">
        <a:solidFill>
          <a:schemeClr val="tx1">
            <a:lumMod val="50000"/>
            <a:lumOff val="50000"/>
          </a:schemeClr>
        </a:solidFill>
        <a:prstDash val="dash"/>
      </a:ln>
    </cs:spPr>
  </cs:dropLine>
  <cs:errorBar>
    <cs:lnRef idx="0"/>
    <cs:fillRef idx="0"/>
    <cs:effectRef idx="0"/>
    <cs:fontRef idx="minor">
      <a:schemeClr val="dk1"/>
    </cs:fontRef>
    <cs:spPr>
      <a:ln w="9525">
        <a:solidFill>
          <a:schemeClr val="tx1">
            <a:lumMod val="50000"/>
            <a:lumOff val="50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w="9525" cap="flat" cmpd="sng" algn="ctr">
        <a:solidFill>
          <a:schemeClr val="tx1">
            <a:lumMod val="5000"/>
            <a:lumOff val="95000"/>
          </a:schemeClr>
        </a:solidFill>
        <a:round/>
      </a:ln>
    </cs:spPr>
  </cs:gridlineMinor>
  <cs:hiLoLine>
    <cs:lnRef idx="0"/>
    <cs:fillRef idx="0"/>
    <cs:effectRef idx="0"/>
    <cs:fontRef idx="minor">
      <a:schemeClr val="dk1"/>
    </cs:fontRef>
    <cs:spPr>
      <a:ln w="9525">
        <a:solidFill>
          <a:schemeClr val="tx1">
            <a:lumMod val="50000"/>
            <a:lumOff val="50000"/>
          </a:schemeClr>
        </a:solidFill>
        <a:prstDash val="dash"/>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ajor">
      <a:schemeClr val="tx1">
        <a:lumMod val="65000"/>
        <a:lumOff val="35000"/>
      </a:schemeClr>
    </cs:fontRef>
    <cs:defRPr sz="2000" b="0" kern="1200" cap="none" spc="0" normalizeH="0" baseline="0"/>
  </cs:title>
  <cs:trendline>
    <cs:lnRef idx="0">
      <cs:styleClr val="auto"/>
    </cs:lnRef>
    <cs:fillRef idx="0"/>
    <cs:effectRef idx="0"/>
    <cs:fontRef idx="minor">
      <a:schemeClr val="dk1"/>
    </cs:fontRef>
    <cs:spPr>
      <a:ln w="19050" cap="rnd">
        <a:solidFill>
          <a:schemeClr val="phClr"/>
        </a:solidFill>
        <a:round/>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50000"/>
            <a:lumOff val="50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dk1"/>
    </cs:fontRef>
  </cs:wall>
</cs:chartStyle>
</file>

<file path=ppt/charts/style15.xml><?xml version="1.0" encoding="utf-8"?>
<cs:chartStyle xmlns:cs="http://schemas.microsoft.com/office/drawing/2012/chartStyle" xmlns:a="http://schemas.openxmlformats.org/drawingml/2006/main" id="225">
  <cs:axisTitle>
    <cs:lnRef idx="0"/>
    <cs:fillRef idx="0"/>
    <cs:effectRef idx="0"/>
    <cs:fontRef idx="minor">
      <a:schemeClr val="tx1">
        <a:lumMod val="65000"/>
        <a:lumOff val="35000"/>
      </a:schemeClr>
    </cs:fontRef>
    <cs:defRPr sz="900"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b="0" kern="1200" cap="none" spc="0" normalizeH="0" baseline="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75000"/>
        <a:lumOff val="25000"/>
      </a:schemeClr>
    </cs:fontRef>
    <cs:spPr>
      <a:solidFill>
        <a:schemeClr val="dk1">
          <a:lumMod val="15000"/>
          <a:lumOff val="85000"/>
        </a:schemeClr>
      </a:solidFill>
    </cs:spPr>
    <cs:defRPr sz="900"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38100" cap="rnd">
        <a:solidFill>
          <a:schemeClr val="phClr"/>
        </a:solidFill>
        <a:round/>
      </a:ln>
    </cs:spPr>
  </cs:dataPointLine>
  <cs:dataPointMarker>
    <cs:lnRef idx="0"/>
    <cs:fillRef idx="0">
      <cs:styleClr val="auto"/>
    </cs:fillRef>
    <cs:effectRef idx="0"/>
    <cs:fontRef idx="minor">
      <a:schemeClr val="dk1"/>
    </cs:fontRef>
    <cs:spPr>
      <a:solidFill>
        <a:schemeClr val="phClr"/>
      </a:solidFill>
    </cs:spPr>
  </cs:dataPointMarker>
  <cs:dataPointMarkerLayout symbol="circle" size="8"/>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900" kern="1200"/>
  </cs:dataTable>
  <cs:downBar>
    <cs:lnRef idx="0"/>
    <cs:fillRef idx="0"/>
    <cs:effectRef idx="0"/>
    <cs:fontRef idx="minor">
      <a:schemeClr val="dk1"/>
    </cs:fontRef>
    <cs:spPr>
      <a:solidFill>
        <a:schemeClr val="dk1">
          <a:lumMod val="75000"/>
          <a:lumOff val="25000"/>
        </a:schemeClr>
      </a:solidFill>
      <a:ln w="9525">
        <a:solidFill>
          <a:schemeClr val="tx1">
            <a:lumMod val="50000"/>
            <a:lumOff val="50000"/>
          </a:schemeClr>
        </a:solidFill>
      </a:ln>
    </cs:spPr>
  </cs:downBar>
  <cs:dropLine>
    <cs:lnRef idx="0"/>
    <cs:fillRef idx="0"/>
    <cs:effectRef idx="0"/>
    <cs:fontRef idx="minor">
      <a:schemeClr val="dk1"/>
    </cs:fontRef>
    <cs:spPr>
      <a:ln w="9525">
        <a:solidFill>
          <a:schemeClr val="tx1">
            <a:lumMod val="50000"/>
            <a:lumOff val="50000"/>
          </a:schemeClr>
        </a:solidFill>
        <a:prstDash val="dash"/>
      </a:ln>
    </cs:spPr>
  </cs:dropLine>
  <cs:errorBar>
    <cs:lnRef idx="0"/>
    <cs:fillRef idx="0"/>
    <cs:effectRef idx="0"/>
    <cs:fontRef idx="minor">
      <a:schemeClr val="dk1"/>
    </cs:fontRef>
    <cs:spPr>
      <a:ln w="9525">
        <a:solidFill>
          <a:schemeClr val="tx1">
            <a:lumMod val="50000"/>
            <a:lumOff val="50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w="9525" cap="flat" cmpd="sng" algn="ctr">
        <a:solidFill>
          <a:schemeClr val="tx1">
            <a:lumMod val="5000"/>
            <a:lumOff val="95000"/>
          </a:schemeClr>
        </a:solidFill>
        <a:round/>
      </a:ln>
    </cs:spPr>
  </cs:gridlineMinor>
  <cs:hiLoLine>
    <cs:lnRef idx="0"/>
    <cs:fillRef idx="0"/>
    <cs:effectRef idx="0"/>
    <cs:fontRef idx="minor">
      <a:schemeClr val="dk1"/>
    </cs:fontRef>
    <cs:spPr>
      <a:ln w="9525">
        <a:solidFill>
          <a:schemeClr val="tx1">
            <a:lumMod val="50000"/>
            <a:lumOff val="50000"/>
          </a:schemeClr>
        </a:solidFill>
        <a:prstDash val="dash"/>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ajor">
      <a:schemeClr val="tx1">
        <a:lumMod val="65000"/>
        <a:lumOff val="35000"/>
      </a:schemeClr>
    </cs:fontRef>
    <cs:defRPr sz="2000" b="0" kern="1200" cap="none" spc="0" normalizeH="0" baseline="0"/>
  </cs:title>
  <cs:trendline>
    <cs:lnRef idx="0">
      <cs:styleClr val="auto"/>
    </cs:lnRef>
    <cs:fillRef idx="0"/>
    <cs:effectRef idx="0"/>
    <cs:fontRef idx="minor">
      <a:schemeClr val="dk1"/>
    </cs:fontRef>
    <cs:spPr>
      <a:ln w="19050" cap="rnd">
        <a:solidFill>
          <a:schemeClr val="phClr"/>
        </a:solidFill>
        <a:round/>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50000"/>
            <a:lumOff val="50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dk1"/>
    </cs:fontRef>
  </cs:wall>
</cs:chartStyle>
</file>

<file path=ppt/charts/style16.xml><?xml version="1.0" encoding="utf-8"?>
<cs:chartStyle xmlns:cs="http://schemas.microsoft.com/office/drawing/2012/chartStyle" xmlns:a="http://schemas.openxmlformats.org/drawingml/2006/main" id="332">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332">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332">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332">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iagrams/_rels/data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image" Target="../media/image18.png"/><Relationship Id="rId5" Type="http://schemas.openxmlformats.org/officeDocument/2006/relationships/image" Target="../media/image22.png"/><Relationship Id="rId4" Type="http://schemas.openxmlformats.org/officeDocument/2006/relationships/image" Target="../media/image21.png"/></Relationships>
</file>

<file path=ppt/diagrams/_rels/drawing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image" Target="../media/image18.png"/><Relationship Id="rId5" Type="http://schemas.openxmlformats.org/officeDocument/2006/relationships/image" Target="../media/image22.png"/><Relationship Id="rId4" Type="http://schemas.openxmlformats.org/officeDocument/2006/relationships/image" Target="../media/image21.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5CAE457-794E-4FA9-812F-16954E2C82B8}"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lt-LT"/>
        </a:p>
      </dgm:t>
    </dgm:pt>
    <dgm:pt modelId="{5ACDEE36-F341-4085-95C3-A04C823296D6}">
      <dgm:prSet phldrT="[Tekstas]" custT="1"/>
      <dgm:spPr>
        <a:xfrm>
          <a:off x="261193" y="647040"/>
          <a:ext cx="5223861" cy="383760"/>
        </a:xfrm>
        <a:prstGeom prst="roundRect">
          <a:avLst/>
        </a:prstGeom>
        <a:solidFill>
          <a:srgbClr val="F1B434"/>
        </a:solidFill>
        <a:ln w="12700" cap="flat" cmpd="sng" algn="ctr">
          <a:solidFill>
            <a:sysClr val="window" lastClr="FFFFFF">
              <a:hueOff val="0"/>
              <a:satOff val="0"/>
              <a:lumOff val="0"/>
              <a:alphaOff val="0"/>
            </a:sysClr>
          </a:solidFill>
          <a:prstDash val="solid"/>
        </a:ln>
        <a:effectLst/>
      </dgm:spPr>
      <dgm:t>
        <a:bodyPr/>
        <a:lstStyle/>
        <a:p>
          <a:pPr>
            <a:buNone/>
          </a:pPr>
          <a:r>
            <a:rPr lang="lt-LT" sz="2400" b="1">
              <a:solidFill>
                <a:schemeClr val="tx1"/>
              </a:solidFill>
              <a:latin typeface="Calibri" panose="020F0502020204030204" pitchFamily="34" charset="0"/>
              <a:ea typeface="+mn-ea"/>
              <a:cs typeface="Calibri" panose="020F0502020204030204" pitchFamily="34" charset="0"/>
            </a:rPr>
            <a:t>Didinti viešųjų pirkimų skaidrumą ir efektyvumą</a:t>
          </a:r>
          <a:endParaRPr lang="lt-LT" sz="2400">
            <a:solidFill>
              <a:schemeClr val="tx1"/>
            </a:solidFill>
            <a:latin typeface="Calibri" panose="020F0502020204030204" pitchFamily="34" charset="0"/>
            <a:ea typeface="+mn-ea"/>
            <a:cs typeface="Calibri" panose="020F0502020204030204" pitchFamily="34" charset="0"/>
          </a:endParaRPr>
        </a:p>
      </dgm:t>
    </dgm:pt>
    <dgm:pt modelId="{BD8E8DF1-191D-4A02-8C4F-E6F1599B6295}" type="parTrans" cxnId="{8520D8DC-B033-45F7-9631-2419A9318281}">
      <dgm:prSet/>
      <dgm:spPr/>
      <dgm:t>
        <a:bodyPr/>
        <a:lstStyle/>
        <a:p>
          <a:endParaRPr lang="lt-LT"/>
        </a:p>
      </dgm:t>
    </dgm:pt>
    <dgm:pt modelId="{47D722F0-2AA2-45BF-878C-98DA7432C16C}" type="sibTrans" cxnId="{8520D8DC-B033-45F7-9631-2419A9318281}">
      <dgm:prSet/>
      <dgm:spPr/>
      <dgm:t>
        <a:bodyPr/>
        <a:lstStyle/>
        <a:p>
          <a:endParaRPr lang="lt-LT"/>
        </a:p>
      </dgm:t>
    </dgm:pt>
    <dgm:pt modelId="{794BAC05-9B63-48BD-84CE-085A81497D3A}">
      <dgm:prSet phldrT="[Tekstas]" custT="1"/>
      <dgm:spPr>
        <a:xfrm>
          <a:off x="261193" y="1236720"/>
          <a:ext cx="5223861" cy="383760"/>
        </a:xfrm>
        <a:prstGeom prst="roundRect">
          <a:avLst/>
        </a:prstGeom>
        <a:solidFill>
          <a:srgbClr val="F1B434"/>
        </a:solidFill>
        <a:ln w="12700" cap="flat" cmpd="sng" algn="ctr">
          <a:solidFill>
            <a:sysClr val="window" lastClr="FFFFFF">
              <a:hueOff val="0"/>
              <a:satOff val="0"/>
              <a:lumOff val="0"/>
              <a:alphaOff val="0"/>
            </a:sysClr>
          </a:solidFill>
          <a:prstDash val="solid"/>
        </a:ln>
        <a:effectLst/>
      </dgm:spPr>
      <dgm:t>
        <a:bodyPr/>
        <a:lstStyle/>
        <a:p>
          <a:pPr>
            <a:buNone/>
          </a:pPr>
          <a:r>
            <a:rPr lang="lt-LT" sz="2400" b="1">
              <a:solidFill>
                <a:schemeClr val="tx1"/>
              </a:solidFill>
              <a:latin typeface="Calibri" panose="020F0502020204030204" pitchFamily="34" charset="0"/>
              <a:ea typeface="+mn-ea"/>
              <a:cs typeface="Calibri" panose="020F0502020204030204" pitchFamily="34" charset="0"/>
            </a:rPr>
            <a:t>Užtikrinti efektyvią ir į rezultatus orientuotą Tarnybos veiklą</a:t>
          </a:r>
          <a:endParaRPr lang="lt-LT" sz="2400">
            <a:solidFill>
              <a:schemeClr val="tx1"/>
            </a:solidFill>
            <a:latin typeface="Calibri" panose="020F0502020204030204" pitchFamily="34" charset="0"/>
            <a:ea typeface="+mn-ea"/>
            <a:cs typeface="Calibri" panose="020F0502020204030204" pitchFamily="34" charset="0"/>
          </a:endParaRPr>
        </a:p>
      </dgm:t>
    </dgm:pt>
    <dgm:pt modelId="{B1250BB7-2332-4B4A-9EDF-4FB9BC3EBE61}" type="parTrans" cxnId="{7E5C36DF-3F4F-41B7-8B36-C8E3ED512A37}">
      <dgm:prSet/>
      <dgm:spPr/>
      <dgm:t>
        <a:bodyPr/>
        <a:lstStyle/>
        <a:p>
          <a:endParaRPr lang="lt-LT"/>
        </a:p>
      </dgm:t>
    </dgm:pt>
    <dgm:pt modelId="{4979717A-3D4D-4FC9-9A2F-B23F13A7C881}" type="sibTrans" cxnId="{7E5C36DF-3F4F-41B7-8B36-C8E3ED512A37}">
      <dgm:prSet/>
      <dgm:spPr/>
      <dgm:t>
        <a:bodyPr/>
        <a:lstStyle/>
        <a:p>
          <a:endParaRPr lang="lt-LT"/>
        </a:p>
      </dgm:t>
    </dgm:pt>
    <dgm:pt modelId="{ABE9E223-8FB1-4753-B42B-3DBADB7AA155}">
      <dgm:prSet phldrT="[Tekstas]" custT="1"/>
      <dgm:spPr>
        <a:xfrm>
          <a:off x="261193" y="57359"/>
          <a:ext cx="5223861" cy="383760"/>
        </a:xfrm>
        <a:prstGeom prst="roundRect">
          <a:avLst/>
        </a:prstGeom>
        <a:solidFill>
          <a:srgbClr val="F1B434"/>
        </a:solidFill>
        <a:ln w="12700" cap="flat" cmpd="sng" algn="ctr">
          <a:solidFill>
            <a:sysClr val="window" lastClr="FFFFFF">
              <a:hueOff val="0"/>
              <a:satOff val="0"/>
              <a:lumOff val="0"/>
              <a:alphaOff val="0"/>
            </a:sysClr>
          </a:solidFill>
          <a:prstDash val="solid"/>
        </a:ln>
        <a:effectLst/>
      </dgm:spPr>
      <dgm:t>
        <a:bodyPr/>
        <a:lstStyle/>
        <a:p>
          <a:pPr>
            <a:buNone/>
          </a:pPr>
          <a:r>
            <a:rPr lang="lt-LT" sz="2400" b="1" dirty="0">
              <a:solidFill>
                <a:schemeClr val="tx1"/>
              </a:solidFill>
              <a:latin typeface="Calibri" panose="020F0502020204030204" pitchFamily="34" charset="0"/>
              <a:ea typeface="+mn-ea"/>
              <a:cs typeface="Calibri" panose="020F0502020204030204" pitchFamily="34" charset="0"/>
            </a:rPr>
            <a:t>Užtikrinti įstatyminį reglamentavimą atitinkantį, patikimą ir stabilų informacinių sistemų veikimą</a:t>
          </a:r>
        </a:p>
      </dgm:t>
    </dgm:pt>
    <dgm:pt modelId="{D44A1A28-2B30-4F43-9C5D-524379738ED8}" type="sibTrans" cxnId="{4315045E-6EFA-4596-BCAD-C82EE44CD7D9}">
      <dgm:prSet/>
      <dgm:spPr/>
      <dgm:t>
        <a:bodyPr/>
        <a:lstStyle/>
        <a:p>
          <a:endParaRPr lang="lt-LT"/>
        </a:p>
      </dgm:t>
    </dgm:pt>
    <dgm:pt modelId="{87E3BA46-1AF7-4BA9-8ED9-1005108538C5}" type="parTrans" cxnId="{4315045E-6EFA-4596-BCAD-C82EE44CD7D9}">
      <dgm:prSet/>
      <dgm:spPr/>
      <dgm:t>
        <a:bodyPr/>
        <a:lstStyle/>
        <a:p>
          <a:endParaRPr lang="lt-LT"/>
        </a:p>
      </dgm:t>
    </dgm:pt>
    <dgm:pt modelId="{8B41F6F1-850C-4FD8-A680-66135DE3D7EB}" type="pres">
      <dgm:prSet presAssocID="{75CAE457-794E-4FA9-812F-16954E2C82B8}" presName="linear" presStyleCnt="0">
        <dgm:presLayoutVars>
          <dgm:dir/>
          <dgm:animLvl val="lvl"/>
          <dgm:resizeHandles val="exact"/>
        </dgm:presLayoutVars>
      </dgm:prSet>
      <dgm:spPr/>
      <dgm:t>
        <a:bodyPr/>
        <a:lstStyle/>
        <a:p>
          <a:endParaRPr lang="lt-LT"/>
        </a:p>
      </dgm:t>
    </dgm:pt>
    <dgm:pt modelId="{C0EB4D9B-50B2-43A2-B1AA-DE35E10E0567}" type="pres">
      <dgm:prSet presAssocID="{ABE9E223-8FB1-4753-B42B-3DBADB7AA155}" presName="parentLin" presStyleCnt="0"/>
      <dgm:spPr/>
    </dgm:pt>
    <dgm:pt modelId="{728E50F6-85F3-48E5-9376-AD1ABA412EC5}" type="pres">
      <dgm:prSet presAssocID="{ABE9E223-8FB1-4753-B42B-3DBADB7AA155}" presName="parentLeftMargin" presStyleLbl="node1" presStyleIdx="0" presStyleCnt="3"/>
      <dgm:spPr/>
      <dgm:t>
        <a:bodyPr/>
        <a:lstStyle/>
        <a:p>
          <a:endParaRPr lang="lt-LT"/>
        </a:p>
      </dgm:t>
    </dgm:pt>
    <dgm:pt modelId="{813A6AC9-46F8-4903-9ECE-904AB8142504}" type="pres">
      <dgm:prSet presAssocID="{ABE9E223-8FB1-4753-B42B-3DBADB7AA155}" presName="parentText" presStyleLbl="node1" presStyleIdx="0" presStyleCnt="3" custScaleX="142857">
        <dgm:presLayoutVars>
          <dgm:chMax val="0"/>
          <dgm:bulletEnabled val="1"/>
        </dgm:presLayoutVars>
      </dgm:prSet>
      <dgm:spPr/>
      <dgm:t>
        <a:bodyPr/>
        <a:lstStyle/>
        <a:p>
          <a:endParaRPr lang="lt-LT"/>
        </a:p>
      </dgm:t>
    </dgm:pt>
    <dgm:pt modelId="{60208F44-0C34-4A12-A4C3-562BB52A0DBF}" type="pres">
      <dgm:prSet presAssocID="{ABE9E223-8FB1-4753-B42B-3DBADB7AA155}" presName="negativeSpace" presStyleCnt="0"/>
      <dgm:spPr/>
    </dgm:pt>
    <dgm:pt modelId="{4D749398-F2E6-4FEF-BCDF-B78CA53C318D}" type="pres">
      <dgm:prSet presAssocID="{ABE9E223-8FB1-4753-B42B-3DBADB7AA155}" presName="childText" presStyleLbl="conFgAcc1" presStyleIdx="0" presStyleCnt="3">
        <dgm:presLayoutVars>
          <dgm:bulletEnabled val="1"/>
        </dgm:presLayoutVars>
      </dgm:prSet>
      <dgm:spPr>
        <a:xfrm>
          <a:off x="0" y="249239"/>
          <a:ext cx="5486400" cy="327600"/>
        </a:xfrm>
        <a:prstGeom prst="rect">
          <a:avLst/>
        </a:prstGeom>
        <a:solidFill>
          <a:sysClr val="window" lastClr="FFFFFF">
            <a:alpha val="90000"/>
            <a:hueOff val="0"/>
            <a:satOff val="0"/>
            <a:lumOff val="0"/>
            <a:alphaOff val="0"/>
          </a:sysClr>
        </a:solidFill>
        <a:ln w="12700" cap="flat" cmpd="sng" algn="ctr">
          <a:solidFill>
            <a:srgbClr val="F1B434"/>
          </a:solidFill>
          <a:prstDash val="solid"/>
        </a:ln>
        <a:effectLst/>
      </dgm:spPr>
    </dgm:pt>
    <dgm:pt modelId="{FCC15CF2-63A8-487A-8B5F-0553F6727E14}" type="pres">
      <dgm:prSet presAssocID="{D44A1A28-2B30-4F43-9C5D-524379738ED8}" presName="spaceBetweenRectangles" presStyleCnt="0"/>
      <dgm:spPr/>
    </dgm:pt>
    <dgm:pt modelId="{4E07A37B-D08D-4B44-9B98-DBD62BAA22DA}" type="pres">
      <dgm:prSet presAssocID="{5ACDEE36-F341-4085-95C3-A04C823296D6}" presName="parentLin" presStyleCnt="0"/>
      <dgm:spPr/>
    </dgm:pt>
    <dgm:pt modelId="{F2026CF1-9FD2-4AF5-B83C-EB832569B377}" type="pres">
      <dgm:prSet presAssocID="{5ACDEE36-F341-4085-95C3-A04C823296D6}" presName="parentLeftMargin" presStyleLbl="node1" presStyleIdx="0" presStyleCnt="3"/>
      <dgm:spPr/>
      <dgm:t>
        <a:bodyPr/>
        <a:lstStyle/>
        <a:p>
          <a:endParaRPr lang="lt-LT"/>
        </a:p>
      </dgm:t>
    </dgm:pt>
    <dgm:pt modelId="{B2D5C7F6-2269-431E-99CE-6079E9052F36}" type="pres">
      <dgm:prSet presAssocID="{5ACDEE36-F341-4085-95C3-A04C823296D6}" presName="parentText" presStyleLbl="node1" presStyleIdx="1" presStyleCnt="3" custScaleX="142857">
        <dgm:presLayoutVars>
          <dgm:chMax val="0"/>
          <dgm:bulletEnabled val="1"/>
        </dgm:presLayoutVars>
      </dgm:prSet>
      <dgm:spPr/>
      <dgm:t>
        <a:bodyPr/>
        <a:lstStyle/>
        <a:p>
          <a:endParaRPr lang="lt-LT"/>
        </a:p>
      </dgm:t>
    </dgm:pt>
    <dgm:pt modelId="{5CF5EE77-54A1-4680-A105-AE5B59C57972}" type="pres">
      <dgm:prSet presAssocID="{5ACDEE36-F341-4085-95C3-A04C823296D6}" presName="negativeSpace" presStyleCnt="0"/>
      <dgm:spPr/>
    </dgm:pt>
    <dgm:pt modelId="{DD9CE6DB-3A2C-4B58-B2EC-865637ACEB54}" type="pres">
      <dgm:prSet presAssocID="{5ACDEE36-F341-4085-95C3-A04C823296D6}" presName="childText" presStyleLbl="conFgAcc1" presStyleIdx="1" presStyleCnt="3" custLinFactNeighborX="230" custLinFactNeighborY="41740">
        <dgm:presLayoutVars>
          <dgm:bulletEnabled val="1"/>
        </dgm:presLayoutVars>
      </dgm:prSet>
      <dgm:spPr>
        <a:xfrm>
          <a:off x="0" y="838920"/>
          <a:ext cx="5486400" cy="327600"/>
        </a:xfrm>
        <a:prstGeom prst="rect">
          <a:avLst/>
        </a:prstGeom>
        <a:solidFill>
          <a:sysClr val="window" lastClr="FFFFFF">
            <a:alpha val="90000"/>
            <a:hueOff val="0"/>
            <a:satOff val="0"/>
            <a:lumOff val="0"/>
            <a:alphaOff val="0"/>
          </a:sysClr>
        </a:solidFill>
        <a:ln w="12700" cap="flat" cmpd="sng" algn="ctr">
          <a:solidFill>
            <a:srgbClr val="F1B434"/>
          </a:solidFill>
          <a:prstDash val="solid"/>
        </a:ln>
        <a:effectLst/>
      </dgm:spPr>
    </dgm:pt>
    <dgm:pt modelId="{41E5437A-88C1-4682-9380-39B8045F0EB5}" type="pres">
      <dgm:prSet presAssocID="{47D722F0-2AA2-45BF-878C-98DA7432C16C}" presName="spaceBetweenRectangles" presStyleCnt="0"/>
      <dgm:spPr/>
    </dgm:pt>
    <dgm:pt modelId="{A1DC77D3-C64F-4E0D-9F89-D5D07B740E7A}" type="pres">
      <dgm:prSet presAssocID="{794BAC05-9B63-48BD-84CE-085A81497D3A}" presName="parentLin" presStyleCnt="0"/>
      <dgm:spPr/>
    </dgm:pt>
    <dgm:pt modelId="{57C87CEA-A3DD-410A-AF78-4829DCF3C5F9}" type="pres">
      <dgm:prSet presAssocID="{794BAC05-9B63-48BD-84CE-085A81497D3A}" presName="parentLeftMargin" presStyleLbl="node1" presStyleIdx="1" presStyleCnt="3"/>
      <dgm:spPr/>
      <dgm:t>
        <a:bodyPr/>
        <a:lstStyle/>
        <a:p>
          <a:endParaRPr lang="lt-LT"/>
        </a:p>
      </dgm:t>
    </dgm:pt>
    <dgm:pt modelId="{A6344159-2836-42EA-A271-5652E8D0FEB8}" type="pres">
      <dgm:prSet presAssocID="{794BAC05-9B63-48BD-84CE-085A81497D3A}" presName="parentText" presStyleLbl="node1" presStyleIdx="2" presStyleCnt="3" custScaleX="142857" custLinFactNeighborX="12322" custLinFactNeighborY="12911">
        <dgm:presLayoutVars>
          <dgm:chMax val="0"/>
          <dgm:bulletEnabled val="1"/>
        </dgm:presLayoutVars>
      </dgm:prSet>
      <dgm:spPr/>
      <dgm:t>
        <a:bodyPr/>
        <a:lstStyle/>
        <a:p>
          <a:endParaRPr lang="lt-LT"/>
        </a:p>
      </dgm:t>
    </dgm:pt>
    <dgm:pt modelId="{0E6B772B-3B4C-490C-A001-ED5AC44D3197}" type="pres">
      <dgm:prSet presAssocID="{794BAC05-9B63-48BD-84CE-085A81497D3A}" presName="negativeSpace" presStyleCnt="0"/>
      <dgm:spPr/>
    </dgm:pt>
    <dgm:pt modelId="{7877BF05-D1F5-4BF5-B5A4-DACA8A94D773}" type="pres">
      <dgm:prSet presAssocID="{794BAC05-9B63-48BD-84CE-085A81497D3A}" presName="childText" presStyleLbl="conFgAcc1" presStyleIdx="2" presStyleCnt="3">
        <dgm:presLayoutVars>
          <dgm:bulletEnabled val="1"/>
        </dgm:presLayoutVars>
      </dgm:prSet>
      <dgm:spPr>
        <a:xfrm>
          <a:off x="0" y="1428600"/>
          <a:ext cx="5486400" cy="327600"/>
        </a:xfrm>
        <a:prstGeom prst="rect">
          <a:avLst/>
        </a:prstGeom>
        <a:solidFill>
          <a:sysClr val="window" lastClr="FFFFFF">
            <a:alpha val="90000"/>
            <a:hueOff val="0"/>
            <a:satOff val="0"/>
            <a:lumOff val="0"/>
            <a:alphaOff val="0"/>
          </a:sysClr>
        </a:solidFill>
        <a:ln w="12700" cap="flat" cmpd="sng" algn="ctr">
          <a:solidFill>
            <a:srgbClr val="F1B434"/>
          </a:solidFill>
          <a:prstDash val="solid"/>
        </a:ln>
        <a:effectLst/>
      </dgm:spPr>
    </dgm:pt>
  </dgm:ptLst>
  <dgm:cxnLst>
    <dgm:cxn modelId="{8520D8DC-B033-45F7-9631-2419A9318281}" srcId="{75CAE457-794E-4FA9-812F-16954E2C82B8}" destId="{5ACDEE36-F341-4085-95C3-A04C823296D6}" srcOrd="1" destOrd="0" parTransId="{BD8E8DF1-191D-4A02-8C4F-E6F1599B6295}" sibTransId="{47D722F0-2AA2-45BF-878C-98DA7432C16C}"/>
    <dgm:cxn modelId="{2ADE18CC-45D0-4DA6-86E8-7B65D28DC280}" type="presOf" srcId="{794BAC05-9B63-48BD-84CE-085A81497D3A}" destId="{A6344159-2836-42EA-A271-5652E8D0FEB8}" srcOrd="1" destOrd="0" presId="urn:microsoft.com/office/officeart/2005/8/layout/list1"/>
    <dgm:cxn modelId="{7E5C36DF-3F4F-41B7-8B36-C8E3ED512A37}" srcId="{75CAE457-794E-4FA9-812F-16954E2C82B8}" destId="{794BAC05-9B63-48BD-84CE-085A81497D3A}" srcOrd="2" destOrd="0" parTransId="{B1250BB7-2332-4B4A-9EDF-4FB9BC3EBE61}" sibTransId="{4979717A-3D4D-4FC9-9A2F-B23F13A7C881}"/>
    <dgm:cxn modelId="{1DEA6F25-5A00-4315-8A54-8E354E97E5D2}" type="presOf" srcId="{794BAC05-9B63-48BD-84CE-085A81497D3A}" destId="{57C87CEA-A3DD-410A-AF78-4829DCF3C5F9}" srcOrd="0" destOrd="0" presId="urn:microsoft.com/office/officeart/2005/8/layout/list1"/>
    <dgm:cxn modelId="{655546FF-30AD-49C0-8D13-DF80809DB327}" type="presOf" srcId="{ABE9E223-8FB1-4753-B42B-3DBADB7AA155}" destId="{728E50F6-85F3-48E5-9376-AD1ABA412EC5}" srcOrd="0" destOrd="0" presId="urn:microsoft.com/office/officeart/2005/8/layout/list1"/>
    <dgm:cxn modelId="{46693CDD-3A3D-4C18-9FCD-9CFD2496A9DE}" type="presOf" srcId="{75CAE457-794E-4FA9-812F-16954E2C82B8}" destId="{8B41F6F1-850C-4FD8-A680-66135DE3D7EB}" srcOrd="0" destOrd="0" presId="urn:microsoft.com/office/officeart/2005/8/layout/list1"/>
    <dgm:cxn modelId="{4315045E-6EFA-4596-BCAD-C82EE44CD7D9}" srcId="{75CAE457-794E-4FA9-812F-16954E2C82B8}" destId="{ABE9E223-8FB1-4753-B42B-3DBADB7AA155}" srcOrd="0" destOrd="0" parTransId="{87E3BA46-1AF7-4BA9-8ED9-1005108538C5}" sibTransId="{D44A1A28-2B30-4F43-9C5D-524379738ED8}"/>
    <dgm:cxn modelId="{1EC627E5-0713-4FD6-90E1-4D3F2FC17E6A}" type="presOf" srcId="{5ACDEE36-F341-4085-95C3-A04C823296D6}" destId="{F2026CF1-9FD2-4AF5-B83C-EB832569B377}" srcOrd="0" destOrd="0" presId="urn:microsoft.com/office/officeart/2005/8/layout/list1"/>
    <dgm:cxn modelId="{AA63864F-542D-4C86-9610-7C0CD97DC6C2}" type="presOf" srcId="{5ACDEE36-F341-4085-95C3-A04C823296D6}" destId="{B2D5C7F6-2269-431E-99CE-6079E9052F36}" srcOrd="1" destOrd="0" presId="urn:microsoft.com/office/officeart/2005/8/layout/list1"/>
    <dgm:cxn modelId="{98DFBC57-E6EC-4492-ACCB-B76A00BF357A}" type="presOf" srcId="{ABE9E223-8FB1-4753-B42B-3DBADB7AA155}" destId="{813A6AC9-46F8-4903-9ECE-904AB8142504}" srcOrd="1" destOrd="0" presId="urn:microsoft.com/office/officeart/2005/8/layout/list1"/>
    <dgm:cxn modelId="{726EB5E0-1429-4DE9-A289-12DFE5E3FEA9}" type="presParOf" srcId="{8B41F6F1-850C-4FD8-A680-66135DE3D7EB}" destId="{C0EB4D9B-50B2-43A2-B1AA-DE35E10E0567}" srcOrd="0" destOrd="0" presId="urn:microsoft.com/office/officeart/2005/8/layout/list1"/>
    <dgm:cxn modelId="{D423607F-0F11-4871-80B1-3EE46423D6A9}" type="presParOf" srcId="{C0EB4D9B-50B2-43A2-B1AA-DE35E10E0567}" destId="{728E50F6-85F3-48E5-9376-AD1ABA412EC5}" srcOrd="0" destOrd="0" presId="urn:microsoft.com/office/officeart/2005/8/layout/list1"/>
    <dgm:cxn modelId="{67878244-EBA9-4D87-BFCF-16FD21CEB9A2}" type="presParOf" srcId="{C0EB4D9B-50B2-43A2-B1AA-DE35E10E0567}" destId="{813A6AC9-46F8-4903-9ECE-904AB8142504}" srcOrd="1" destOrd="0" presId="urn:microsoft.com/office/officeart/2005/8/layout/list1"/>
    <dgm:cxn modelId="{E7672F9B-E775-4F40-BF94-9EDEC497DDE1}" type="presParOf" srcId="{8B41F6F1-850C-4FD8-A680-66135DE3D7EB}" destId="{60208F44-0C34-4A12-A4C3-562BB52A0DBF}" srcOrd="1" destOrd="0" presId="urn:microsoft.com/office/officeart/2005/8/layout/list1"/>
    <dgm:cxn modelId="{84B3831E-D012-450E-A941-40927B9538B2}" type="presParOf" srcId="{8B41F6F1-850C-4FD8-A680-66135DE3D7EB}" destId="{4D749398-F2E6-4FEF-BCDF-B78CA53C318D}" srcOrd="2" destOrd="0" presId="urn:microsoft.com/office/officeart/2005/8/layout/list1"/>
    <dgm:cxn modelId="{B5E66F43-8A39-4488-9B6D-D089D911E976}" type="presParOf" srcId="{8B41F6F1-850C-4FD8-A680-66135DE3D7EB}" destId="{FCC15CF2-63A8-487A-8B5F-0553F6727E14}" srcOrd="3" destOrd="0" presId="urn:microsoft.com/office/officeart/2005/8/layout/list1"/>
    <dgm:cxn modelId="{2B09868C-8DC2-4909-A5E6-B346EAEA7C95}" type="presParOf" srcId="{8B41F6F1-850C-4FD8-A680-66135DE3D7EB}" destId="{4E07A37B-D08D-4B44-9B98-DBD62BAA22DA}" srcOrd="4" destOrd="0" presId="urn:microsoft.com/office/officeart/2005/8/layout/list1"/>
    <dgm:cxn modelId="{21CB5C70-CBF6-4245-9769-DD556A92D90C}" type="presParOf" srcId="{4E07A37B-D08D-4B44-9B98-DBD62BAA22DA}" destId="{F2026CF1-9FD2-4AF5-B83C-EB832569B377}" srcOrd="0" destOrd="0" presId="urn:microsoft.com/office/officeart/2005/8/layout/list1"/>
    <dgm:cxn modelId="{92A260D4-3BD8-434B-BAF7-FF0C325E29A9}" type="presParOf" srcId="{4E07A37B-D08D-4B44-9B98-DBD62BAA22DA}" destId="{B2D5C7F6-2269-431E-99CE-6079E9052F36}" srcOrd="1" destOrd="0" presId="urn:microsoft.com/office/officeart/2005/8/layout/list1"/>
    <dgm:cxn modelId="{CB677794-F43B-4375-84EA-3D3A8D1BAAEC}" type="presParOf" srcId="{8B41F6F1-850C-4FD8-A680-66135DE3D7EB}" destId="{5CF5EE77-54A1-4680-A105-AE5B59C57972}" srcOrd="5" destOrd="0" presId="urn:microsoft.com/office/officeart/2005/8/layout/list1"/>
    <dgm:cxn modelId="{52A49018-C747-4ED2-B2BB-8F6A2F95DD53}" type="presParOf" srcId="{8B41F6F1-850C-4FD8-A680-66135DE3D7EB}" destId="{DD9CE6DB-3A2C-4B58-B2EC-865637ACEB54}" srcOrd="6" destOrd="0" presId="urn:microsoft.com/office/officeart/2005/8/layout/list1"/>
    <dgm:cxn modelId="{69FCAB93-8758-4F11-91BC-510B751B52E8}" type="presParOf" srcId="{8B41F6F1-850C-4FD8-A680-66135DE3D7EB}" destId="{41E5437A-88C1-4682-9380-39B8045F0EB5}" srcOrd="7" destOrd="0" presId="urn:microsoft.com/office/officeart/2005/8/layout/list1"/>
    <dgm:cxn modelId="{8F5BFCB2-76DE-438D-90B9-337C17544967}" type="presParOf" srcId="{8B41F6F1-850C-4FD8-A680-66135DE3D7EB}" destId="{A1DC77D3-C64F-4E0D-9F89-D5D07B740E7A}" srcOrd="8" destOrd="0" presId="urn:microsoft.com/office/officeart/2005/8/layout/list1"/>
    <dgm:cxn modelId="{F0D94C54-1BC2-466A-87E7-D652E85A242F}" type="presParOf" srcId="{A1DC77D3-C64F-4E0D-9F89-D5D07B740E7A}" destId="{57C87CEA-A3DD-410A-AF78-4829DCF3C5F9}" srcOrd="0" destOrd="0" presId="urn:microsoft.com/office/officeart/2005/8/layout/list1"/>
    <dgm:cxn modelId="{4FC56A6D-3452-47D0-93A6-F9D439A78041}" type="presParOf" srcId="{A1DC77D3-C64F-4E0D-9F89-D5D07B740E7A}" destId="{A6344159-2836-42EA-A271-5652E8D0FEB8}" srcOrd="1" destOrd="0" presId="urn:microsoft.com/office/officeart/2005/8/layout/list1"/>
    <dgm:cxn modelId="{87601A53-A112-4674-A9D4-DEF4D3ED9185}" type="presParOf" srcId="{8B41F6F1-850C-4FD8-A680-66135DE3D7EB}" destId="{0E6B772B-3B4C-490C-A001-ED5AC44D3197}" srcOrd="9" destOrd="0" presId="urn:microsoft.com/office/officeart/2005/8/layout/list1"/>
    <dgm:cxn modelId="{5A015B76-04F7-421F-BFA6-F560DC5232D2}" type="presParOf" srcId="{8B41F6F1-850C-4FD8-A680-66135DE3D7EB}" destId="{7877BF05-D1F5-4BF5-B5A4-DACA8A94D773}" srcOrd="10"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83E8A7C-C826-439E-B7B2-08F7CCD8B870}"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lt-LT"/>
        </a:p>
      </dgm:t>
    </dgm:pt>
    <dgm:pt modelId="{7261AAF3-EFF4-4E0B-B53D-B527D31E7EB3}">
      <dgm:prSet phldrT="[Tekstas]" custT="1"/>
      <dgm:spPr>
        <a:solidFill>
          <a:srgbClr val="BC5862"/>
        </a:solidFill>
      </dgm:spPr>
      <dgm:t>
        <a:bodyPr/>
        <a:lstStyle/>
        <a:p>
          <a:r>
            <a:rPr lang="en-US" sz="2000" b="0" dirty="0"/>
            <a:t>CVP IS </a:t>
          </a:r>
          <a:r>
            <a:rPr lang="lt-LT" sz="2000" b="0" dirty="0"/>
            <a:t>tobulinimas</a:t>
          </a:r>
        </a:p>
      </dgm:t>
    </dgm:pt>
    <dgm:pt modelId="{3C407565-0B50-4196-BBAD-31583111E329}" type="parTrans" cxnId="{F33015E6-BFD3-4B52-80DB-8E4D127BEDD3}">
      <dgm:prSet/>
      <dgm:spPr/>
      <dgm:t>
        <a:bodyPr/>
        <a:lstStyle/>
        <a:p>
          <a:endParaRPr lang="lt-LT"/>
        </a:p>
      </dgm:t>
    </dgm:pt>
    <dgm:pt modelId="{731E059F-D4AD-4603-874E-497A837A4476}" type="sibTrans" cxnId="{F33015E6-BFD3-4B52-80DB-8E4D127BEDD3}">
      <dgm:prSet/>
      <dgm:spPr/>
      <dgm:t>
        <a:bodyPr/>
        <a:lstStyle/>
        <a:p>
          <a:endParaRPr lang="lt-LT"/>
        </a:p>
      </dgm:t>
    </dgm:pt>
    <dgm:pt modelId="{4146AD84-768E-4CC8-A42C-3B5491F99A9A}">
      <dgm:prSet phldrT="[Tekstas]" custT="1"/>
      <dgm:spPr>
        <a:solidFill>
          <a:srgbClr val="ECDB83"/>
        </a:solidFill>
      </dgm:spPr>
      <dgm:t>
        <a:bodyPr tIns="75600" rIns="144000" bIns="75600"/>
        <a:lstStyle/>
        <a:p>
          <a:pPr>
            <a:spcAft>
              <a:spcPct val="35000"/>
            </a:spcAft>
          </a:pPr>
          <a:endParaRPr lang="lt-LT" sz="2400" dirty="0">
            <a:solidFill>
              <a:schemeClr val="tx1"/>
            </a:solidFill>
          </a:endParaRPr>
        </a:p>
        <a:p>
          <a:pPr>
            <a:spcAft>
              <a:spcPts val="1800"/>
            </a:spcAft>
          </a:pPr>
          <a:r>
            <a:rPr lang="lt-LT" sz="2000" b="0" dirty="0">
              <a:solidFill>
                <a:schemeClr val="tx1"/>
              </a:solidFill>
            </a:rPr>
            <a:t>Metodinė pagalba ir kompetencijų ugdymas</a:t>
          </a:r>
        </a:p>
        <a:p>
          <a:pPr>
            <a:spcAft>
              <a:spcPct val="35000"/>
            </a:spcAft>
          </a:pPr>
          <a:endParaRPr lang="lt-LT" sz="1100" dirty="0">
            <a:solidFill>
              <a:schemeClr val="tx1"/>
            </a:solidFill>
          </a:endParaRPr>
        </a:p>
      </dgm:t>
    </dgm:pt>
    <dgm:pt modelId="{72C2CB2C-5F3F-41AD-9C38-518F5B11FA2E}" type="parTrans" cxnId="{3D84FB3C-DE4C-4629-AD2F-DC7E03EBDB11}">
      <dgm:prSet/>
      <dgm:spPr/>
      <dgm:t>
        <a:bodyPr/>
        <a:lstStyle/>
        <a:p>
          <a:endParaRPr lang="lt-LT"/>
        </a:p>
      </dgm:t>
    </dgm:pt>
    <dgm:pt modelId="{8DE84C9F-AFC3-4E75-B5F5-5306DCC006BA}" type="sibTrans" cxnId="{3D84FB3C-DE4C-4629-AD2F-DC7E03EBDB11}">
      <dgm:prSet/>
      <dgm:spPr/>
      <dgm:t>
        <a:bodyPr/>
        <a:lstStyle/>
        <a:p>
          <a:endParaRPr lang="lt-LT"/>
        </a:p>
      </dgm:t>
    </dgm:pt>
    <dgm:pt modelId="{3E8D5DA9-E411-433D-88C8-F72AFEFB84F7}">
      <dgm:prSet phldrT="[Tekstas]" custT="1"/>
      <dgm:spPr>
        <a:solidFill>
          <a:srgbClr val="3B798A"/>
        </a:solidFill>
      </dgm:spPr>
      <dgm:t>
        <a:bodyPr/>
        <a:lstStyle/>
        <a:p>
          <a:r>
            <a:rPr lang="lt-LT" sz="2000" b="0" dirty="0">
              <a:solidFill>
                <a:schemeClr val="bg1"/>
              </a:solidFill>
            </a:rPr>
            <a:t>Sutarčių vykdymo priežiūros stiprinimas</a:t>
          </a:r>
        </a:p>
      </dgm:t>
    </dgm:pt>
    <dgm:pt modelId="{A1818641-48FE-4466-AA5B-4414D3E05932}" type="parTrans" cxnId="{24238E3D-122F-4B61-BE73-945EE2A1FD33}">
      <dgm:prSet/>
      <dgm:spPr/>
      <dgm:t>
        <a:bodyPr/>
        <a:lstStyle/>
        <a:p>
          <a:endParaRPr lang="lt-LT"/>
        </a:p>
      </dgm:t>
    </dgm:pt>
    <dgm:pt modelId="{C5578058-2D7E-4D07-8571-C412DED67477}" type="sibTrans" cxnId="{24238E3D-122F-4B61-BE73-945EE2A1FD33}">
      <dgm:prSet/>
      <dgm:spPr/>
      <dgm:t>
        <a:bodyPr/>
        <a:lstStyle/>
        <a:p>
          <a:endParaRPr lang="lt-LT"/>
        </a:p>
      </dgm:t>
    </dgm:pt>
    <dgm:pt modelId="{F72C0169-2D6B-480A-B189-8AF99D77368C}">
      <dgm:prSet custT="1"/>
      <dgm:spPr>
        <a:solidFill>
          <a:srgbClr val="A5D869"/>
        </a:solidFill>
      </dgm:spPr>
      <dgm:t>
        <a:bodyPr/>
        <a:lstStyle/>
        <a:p>
          <a:pPr>
            <a:buFont typeface="Wingdings" panose="05000000000000000000" pitchFamily="2" charset="2"/>
            <a:buNone/>
          </a:pPr>
          <a:r>
            <a:rPr lang="lt-LT" sz="2000" b="0" dirty="0"/>
            <a:t>Finansinės ir administracinės naštos mažinimas</a:t>
          </a:r>
        </a:p>
      </dgm:t>
    </dgm:pt>
    <dgm:pt modelId="{FD69FB02-AA53-40AD-A91C-861D927F10E7}" type="parTrans" cxnId="{E4B3BCBB-9EE6-4CB2-A478-7AB36DE1D052}">
      <dgm:prSet/>
      <dgm:spPr/>
      <dgm:t>
        <a:bodyPr/>
        <a:lstStyle/>
        <a:p>
          <a:endParaRPr lang="lt-LT"/>
        </a:p>
      </dgm:t>
    </dgm:pt>
    <dgm:pt modelId="{FB599B9D-8089-4AFA-9EFB-868D94F06859}" type="sibTrans" cxnId="{E4B3BCBB-9EE6-4CB2-A478-7AB36DE1D052}">
      <dgm:prSet/>
      <dgm:spPr/>
      <dgm:t>
        <a:bodyPr/>
        <a:lstStyle/>
        <a:p>
          <a:endParaRPr lang="lt-LT"/>
        </a:p>
      </dgm:t>
    </dgm:pt>
    <dgm:pt modelId="{BCF65938-4BF7-4F7B-8F7D-CDB15C96E624}">
      <dgm:prSet phldrT="[Tekstas]" custT="1"/>
      <dgm:spPr>
        <a:solidFill>
          <a:srgbClr val="B0C8D3"/>
        </a:solidFill>
      </dgm:spPr>
      <dgm:t>
        <a:bodyPr/>
        <a:lstStyle/>
        <a:p>
          <a:r>
            <a:rPr lang="lt-LT" sz="2000" b="0" dirty="0">
              <a:solidFill>
                <a:schemeClr val="tx1"/>
              </a:solidFill>
            </a:rPr>
            <a:t>Naujų tiekėjų pritraukimas į VP</a:t>
          </a:r>
        </a:p>
      </dgm:t>
    </dgm:pt>
    <dgm:pt modelId="{5140D2E5-1F09-4162-A230-0A1D1FDE5922}" type="parTrans" cxnId="{609E71D4-3893-4F7A-A029-4B88F8F9D96A}">
      <dgm:prSet/>
      <dgm:spPr/>
      <dgm:t>
        <a:bodyPr/>
        <a:lstStyle/>
        <a:p>
          <a:endParaRPr lang="lt-LT"/>
        </a:p>
      </dgm:t>
    </dgm:pt>
    <dgm:pt modelId="{B07E7AE4-60C3-4E94-AB5E-7D278E0D25FC}" type="sibTrans" cxnId="{609E71D4-3893-4F7A-A029-4B88F8F9D96A}">
      <dgm:prSet/>
      <dgm:spPr/>
      <dgm:t>
        <a:bodyPr/>
        <a:lstStyle/>
        <a:p>
          <a:endParaRPr lang="lt-LT"/>
        </a:p>
      </dgm:t>
    </dgm:pt>
    <dgm:pt modelId="{A7CD6232-259C-4E88-93EE-F6C14B80B990}" type="pres">
      <dgm:prSet presAssocID="{383E8A7C-C826-439E-B7B2-08F7CCD8B870}" presName="linearFlow" presStyleCnt="0">
        <dgm:presLayoutVars>
          <dgm:dir/>
          <dgm:resizeHandles val="exact"/>
        </dgm:presLayoutVars>
      </dgm:prSet>
      <dgm:spPr/>
      <dgm:t>
        <a:bodyPr/>
        <a:lstStyle/>
        <a:p>
          <a:endParaRPr lang="lt-LT"/>
        </a:p>
      </dgm:t>
    </dgm:pt>
    <dgm:pt modelId="{FA9D4E0A-8AFF-4F3A-8CD4-7108F8C3DFB5}" type="pres">
      <dgm:prSet presAssocID="{7261AAF3-EFF4-4E0B-B53D-B527D31E7EB3}" presName="composite" presStyleCnt="0"/>
      <dgm:spPr/>
    </dgm:pt>
    <dgm:pt modelId="{DADA29CF-A1CE-42F6-8062-CAD797DBA21C}" type="pres">
      <dgm:prSet presAssocID="{7261AAF3-EFF4-4E0B-B53D-B527D31E7EB3}" presName="imgShp" presStyleLbl="fgImgPlace1" presStyleIdx="0" presStyleCnt="5"/>
      <dgm:spPr>
        <a:blipFill>
          <a:blip xmlns:r="http://schemas.openxmlformats.org/officeDocument/2006/relationships" r:embed="rId1"/>
          <a:srcRect/>
          <a:stretch>
            <a:fillRect l="-3000" r="-3000"/>
          </a:stretch>
        </a:blipFill>
      </dgm:spPr>
    </dgm:pt>
    <dgm:pt modelId="{BDE81E5F-C1E1-42C4-9D52-E0C35B01CF93}" type="pres">
      <dgm:prSet presAssocID="{7261AAF3-EFF4-4E0B-B53D-B527D31E7EB3}" presName="txShp" presStyleLbl="node1" presStyleIdx="0" presStyleCnt="5">
        <dgm:presLayoutVars>
          <dgm:bulletEnabled val="1"/>
        </dgm:presLayoutVars>
      </dgm:prSet>
      <dgm:spPr/>
      <dgm:t>
        <a:bodyPr/>
        <a:lstStyle/>
        <a:p>
          <a:endParaRPr lang="lt-LT"/>
        </a:p>
      </dgm:t>
    </dgm:pt>
    <dgm:pt modelId="{88DB1BB8-6AC8-428C-BCA8-FD0FE0E62B0C}" type="pres">
      <dgm:prSet presAssocID="{731E059F-D4AD-4603-874E-497A837A4476}" presName="spacing" presStyleCnt="0"/>
      <dgm:spPr/>
    </dgm:pt>
    <dgm:pt modelId="{581258A2-4946-4039-B870-44C895BC56FD}" type="pres">
      <dgm:prSet presAssocID="{F72C0169-2D6B-480A-B189-8AF99D77368C}" presName="composite" presStyleCnt="0"/>
      <dgm:spPr/>
    </dgm:pt>
    <dgm:pt modelId="{A0930D40-6EB4-4C5B-B57C-9AF95B1A3904}" type="pres">
      <dgm:prSet presAssocID="{F72C0169-2D6B-480A-B189-8AF99D77368C}" presName="imgShp" presStyleLbl="fgImgPlace1" presStyleIdx="1" presStyleCnt="5"/>
      <dgm:spPr>
        <a:blipFill>
          <a:blip xmlns:r="http://schemas.openxmlformats.org/officeDocument/2006/relationships" r:embed="rId2"/>
          <a:srcRect/>
          <a:stretch>
            <a:fillRect/>
          </a:stretch>
        </a:blipFill>
      </dgm:spPr>
    </dgm:pt>
    <dgm:pt modelId="{AF664B56-7161-477A-854A-79DFFACC17F1}" type="pres">
      <dgm:prSet presAssocID="{F72C0169-2D6B-480A-B189-8AF99D77368C}" presName="txShp" presStyleLbl="node1" presStyleIdx="1" presStyleCnt="5" custScaleX="102388" custLinFactNeighborX="-831" custLinFactNeighborY="-3515">
        <dgm:presLayoutVars>
          <dgm:bulletEnabled val="1"/>
        </dgm:presLayoutVars>
      </dgm:prSet>
      <dgm:spPr/>
      <dgm:t>
        <a:bodyPr/>
        <a:lstStyle/>
        <a:p>
          <a:endParaRPr lang="lt-LT"/>
        </a:p>
      </dgm:t>
    </dgm:pt>
    <dgm:pt modelId="{D952375C-4E3F-4DC5-B9E5-4889A2949950}" type="pres">
      <dgm:prSet presAssocID="{FB599B9D-8089-4AFA-9EFB-868D94F06859}" presName="spacing" presStyleCnt="0"/>
      <dgm:spPr/>
    </dgm:pt>
    <dgm:pt modelId="{AB5E1C00-99D1-49CA-9C13-E46E1C36B426}" type="pres">
      <dgm:prSet presAssocID="{4146AD84-768E-4CC8-A42C-3B5491F99A9A}" presName="composite" presStyleCnt="0"/>
      <dgm:spPr/>
    </dgm:pt>
    <dgm:pt modelId="{5E3B890A-08FA-48BF-A684-D52066823440}" type="pres">
      <dgm:prSet presAssocID="{4146AD84-768E-4CC8-A42C-3B5491F99A9A}" presName="imgShp" presStyleLbl="fgImgPlace1" presStyleIdx="2" presStyleCnt="5"/>
      <dgm:spPr>
        <a:blipFill>
          <a:blip xmlns:r="http://schemas.openxmlformats.org/officeDocument/2006/relationships" r:embed="rId3">
            <a:extLst>
              <a:ext uri="{28A0092B-C50C-407E-A947-70E740481C1C}">
                <a14:useLocalDpi xmlns:a14="http://schemas.microsoft.com/office/drawing/2010/main" val="0"/>
              </a:ext>
            </a:extLst>
          </a:blip>
          <a:srcRect/>
          <a:stretch>
            <a:fillRect/>
          </a:stretch>
        </a:blipFill>
      </dgm:spPr>
    </dgm:pt>
    <dgm:pt modelId="{90920349-FF42-4C69-9E05-1F15143EDD0A}" type="pres">
      <dgm:prSet presAssocID="{4146AD84-768E-4CC8-A42C-3B5491F99A9A}" presName="txShp" presStyleLbl="node1" presStyleIdx="2" presStyleCnt="5" custScaleY="121020">
        <dgm:presLayoutVars>
          <dgm:bulletEnabled val="1"/>
        </dgm:presLayoutVars>
      </dgm:prSet>
      <dgm:spPr/>
      <dgm:t>
        <a:bodyPr/>
        <a:lstStyle/>
        <a:p>
          <a:endParaRPr lang="lt-LT"/>
        </a:p>
      </dgm:t>
    </dgm:pt>
    <dgm:pt modelId="{2695DDEB-76AD-43B8-BC87-1F3D896EFE87}" type="pres">
      <dgm:prSet presAssocID="{8DE84C9F-AFC3-4E75-B5F5-5306DCC006BA}" presName="spacing" presStyleCnt="0"/>
      <dgm:spPr/>
    </dgm:pt>
    <dgm:pt modelId="{181D0823-1E26-4FFD-A6D7-1EDA867C1452}" type="pres">
      <dgm:prSet presAssocID="{3E8D5DA9-E411-433D-88C8-F72AFEFB84F7}" presName="composite" presStyleCnt="0"/>
      <dgm:spPr/>
    </dgm:pt>
    <dgm:pt modelId="{E5953018-AA96-47EE-BBEA-3318C4D70A1F}" type="pres">
      <dgm:prSet presAssocID="{3E8D5DA9-E411-433D-88C8-F72AFEFB84F7}" presName="imgShp" presStyleLbl="fgImgPlace1" presStyleIdx="3" presStyleCnt="5"/>
      <dgm:spPr>
        <a:blipFill>
          <a:blip xmlns:r="http://schemas.openxmlformats.org/officeDocument/2006/relationships" r:embed="rId4"/>
          <a:srcRect/>
          <a:stretch>
            <a:fillRect l="-5000" r="-5000"/>
          </a:stretch>
        </a:blipFill>
      </dgm:spPr>
    </dgm:pt>
    <dgm:pt modelId="{7B96A3AC-AA2C-4300-BF71-5FFF2D0962E3}" type="pres">
      <dgm:prSet presAssocID="{3E8D5DA9-E411-433D-88C8-F72AFEFB84F7}" presName="txShp" presStyleLbl="node1" presStyleIdx="3" presStyleCnt="5">
        <dgm:presLayoutVars>
          <dgm:bulletEnabled val="1"/>
        </dgm:presLayoutVars>
      </dgm:prSet>
      <dgm:spPr/>
      <dgm:t>
        <a:bodyPr/>
        <a:lstStyle/>
        <a:p>
          <a:endParaRPr lang="lt-LT"/>
        </a:p>
      </dgm:t>
    </dgm:pt>
    <dgm:pt modelId="{7FC9DAC0-18D2-46F3-BA14-74B0CA671DA1}" type="pres">
      <dgm:prSet presAssocID="{C5578058-2D7E-4D07-8571-C412DED67477}" presName="spacing" presStyleCnt="0"/>
      <dgm:spPr/>
    </dgm:pt>
    <dgm:pt modelId="{3CAC9D8D-78C9-47CC-AF3D-7B7FC2F14ED6}" type="pres">
      <dgm:prSet presAssocID="{BCF65938-4BF7-4F7B-8F7D-CDB15C96E624}" presName="composite" presStyleCnt="0"/>
      <dgm:spPr/>
    </dgm:pt>
    <dgm:pt modelId="{DC8E0FE9-2A71-4CD2-A7D7-784240BFE8DE}" type="pres">
      <dgm:prSet presAssocID="{BCF65938-4BF7-4F7B-8F7D-CDB15C96E624}" presName="imgShp" presStyleLbl="fgImgPlace1" presStyleIdx="4" presStyleCnt="5"/>
      <dgm:spPr>
        <a:blipFill>
          <a:blip xmlns:r="http://schemas.openxmlformats.org/officeDocument/2006/relationships" r:embed="rId5"/>
          <a:srcRect/>
          <a:stretch>
            <a:fillRect/>
          </a:stretch>
        </a:blipFill>
      </dgm:spPr>
    </dgm:pt>
    <dgm:pt modelId="{327BF14A-7383-4E2E-8D5B-5F6DA8E0D2C2}" type="pres">
      <dgm:prSet presAssocID="{BCF65938-4BF7-4F7B-8F7D-CDB15C96E624}" presName="txShp" presStyleLbl="node1" presStyleIdx="4" presStyleCnt="5">
        <dgm:presLayoutVars>
          <dgm:bulletEnabled val="1"/>
        </dgm:presLayoutVars>
      </dgm:prSet>
      <dgm:spPr/>
      <dgm:t>
        <a:bodyPr/>
        <a:lstStyle/>
        <a:p>
          <a:endParaRPr lang="lt-LT"/>
        </a:p>
      </dgm:t>
    </dgm:pt>
  </dgm:ptLst>
  <dgm:cxnLst>
    <dgm:cxn modelId="{7A21D9F7-1E7F-4227-91F7-E344A676BA0F}" type="presOf" srcId="{4146AD84-768E-4CC8-A42C-3B5491F99A9A}" destId="{90920349-FF42-4C69-9E05-1F15143EDD0A}" srcOrd="0" destOrd="0" presId="urn:microsoft.com/office/officeart/2005/8/layout/vList3"/>
    <dgm:cxn modelId="{9DE19B4A-AD74-47F7-8AF9-1FDA5D3EBB06}" type="presOf" srcId="{F72C0169-2D6B-480A-B189-8AF99D77368C}" destId="{AF664B56-7161-477A-854A-79DFFACC17F1}" srcOrd="0" destOrd="0" presId="urn:microsoft.com/office/officeart/2005/8/layout/vList3"/>
    <dgm:cxn modelId="{8169464B-361D-4E04-90E3-8C1048B5A6AA}" type="presOf" srcId="{BCF65938-4BF7-4F7B-8F7D-CDB15C96E624}" destId="{327BF14A-7383-4E2E-8D5B-5F6DA8E0D2C2}" srcOrd="0" destOrd="0" presId="urn:microsoft.com/office/officeart/2005/8/layout/vList3"/>
    <dgm:cxn modelId="{EE9A0E27-99BE-4841-8846-76805B6D5E18}" type="presOf" srcId="{383E8A7C-C826-439E-B7B2-08F7CCD8B870}" destId="{A7CD6232-259C-4E88-93EE-F6C14B80B990}" srcOrd="0" destOrd="0" presId="urn:microsoft.com/office/officeart/2005/8/layout/vList3"/>
    <dgm:cxn modelId="{24238E3D-122F-4B61-BE73-945EE2A1FD33}" srcId="{383E8A7C-C826-439E-B7B2-08F7CCD8B870}" destId="{3E8D5DA9-E411-433D-88C8-F72AFEFB84F7}" srcOrd="3" destOrd="0" parTransId="{A1818641-48FE-4466-AA5B-4414D3E05932}" sibTransId="{C5578058-2D7E-4D07-8571-C412DED67477}"/>
    <dgm:cxn modelId="{609E71D4-3893-4F7A-A029-4B88F8F9D96A}" srcId="{383E8A7C-C826-439E-B7B2-08F7CCD8B870}" destId="{BCF65938-4BF7-4F7B-8F7D-CDB15C96E624}" srcOrd="4" destOrd="0" parTransId="{5140D2E5-1F09-4162-A230-0A1D1FDE5922}" sibTransId="{B07E7AE4-60C3-4E94-AB5E-7D278E0D25FC}"/>
    <dgm:cxn modelId="{F33015E6-BFD3-4B52-80DB-8E4D127BEDD3}" srcId="{383E8A7C-C826-439E-B7B2-08F7CCD8B870}" destId="{7261AAF3-EFF4-4E0B-B53D-B527D31E7EB3}" srcOrd="0" destOrd="0" parTransId="{3C407565-0B50-4196-BBAD-31583111E329}" sibTransId="{731E059F-D4AD-4603-874E-497A837A4476}"/>
    <dgm:cxn modelId="{3D84FB3C-DE4C-4629-AD2F-DC7E03EBDB11}" srcId="{383E8A7C-C826-439E-B7B2-08F7CCD8B870}" destId="{4146AD84-768E-4CC8-A42C-3B5491F99A9A}" srcOrd="2" destOrd="0" parTransId="{72C2CB2C-5F3F-41AD-9C38-518F5B11FA2E}" sibTransId="{8DE84C9F-AFC3-4E75-B5F5-5306DCC006BA}"/>
    <dgm:cxn modelId="{EB21EAB7-7DFD-4B9B-A89F-6D07F2194CFB}" type="presOf" srcId="{7261AAF3-EFF4-4E0B-B53D-B527D31E7EB3}" destId="{BDE81E5F-C1E1-42C4-9D52-E0C35B01CF93}" srcOrd="0" destOrd="0" presId="urn:microsoft.com/office/officeart/2005/8/layout/vList3"/>
    <dgm:cxn modelId="{E4B3BCBB-9EE6-4CB2-A478-7AB36DE1D052}" srcId="{383E8A7C-C826-439E-B7B2-08F7CCD8B870}" destId="{F72C0169-2D6B-480A-B189-8AF99D77368C}" srcOrd="1" destOrd="0" parTransId="{FD69FB02-AA53-40AD-A91C-861D927F10E7}" sibTransId="{FB599B9D-8089-4AFA-9EFB-868D94F06859}"/>
    <dgm:cxn modelId="{7A76A994-E15A-4CF4-ADE0-A4CF77D50F2F}" type="presOf" srcId="{3E8D5DA9-E411-433D-88C8-F72AFEFB84F7}" destId="{7B96A3AC-AA2C-4300-BF71-5FFF2D0962E3}" srcOrd="0" destOrd="0" presId="urn:microsoft.com/office/officeart/2005/8/layout/vList3"/>
    <dgm:cxn modelId="{48192C34-6BBA-411A-8921-8253470299B6}" type="presParOf" srcId="{A7CD6232-259C-4E88-93EE-F6C14B80B990}" destId="{FA9D4E0A-8AFF-4F3A-8CD4-7108F8C3DFB5}" srcOrd="0" destOrd="0" presId="urn:microsoft.com/office/officeart/2005/8/layout/vList3"/>
    <dgm:cxn modelId="{48D284AA-62E6-4E49-B954-E44233BAE6D3}" type="presParOf" srcId="{FA9D4E0A-8AFF-4F3A-8CD4-7108F8C3DFB5}" destId="{DADA29CF-A1CE-42F6-8062-CAD797DBA21C}" srcOrd="0" destOrd="0" presId="urn:microsoft.com/office/officeart/2005/8/layout/vList3"/>
    <dgm:cxn modelId="{7E75E6A5-04A3-4C59-904F-B2BB2C58398A}" type="presParOf" srcId="{FA9D4E0A-8AFF-4F3A-8CD4-7108F8C3DFB5}" destId="{BDE81E5F-C1E1-42C4-9D52-E0C35B01CF93}" srcOrd="1" destOrd="0" presId="urn:microsoft.com/office/officeart/2005/8/layout/vList3"/>
    <dgm:cxn modelId="{454D2EF4-3A6E-4EB8-9A58-BB2B9EA28A6C}" type="presParOf" srcId="{A7CD6232-259C-4E88-93EE-F6C14B80B990}" destId="{88DB1BB8-6AC8-428C-BCA8-FD0FE0E62B0C}" srcOrd="1" destOrd="0" presId="urn:microsoft.com/office/officeart/2005/8/layout/vList3"/>
    <dgm:cxn modelId="{27772439-A766-4877-8C76-FF2E471FEA97}" type="presParOf" srcId="{A7CD6232-259C-4E88-93EE-F6C14B80B990}" destId="{581258A2-4946-4039-B870-44C895BC56FD}" srcOrd="2" destOrd="0" presId="urn:microsoft.com/office/officeart/2005/8/layout/vList3"/>
    <dgm:cxn modelId="{1CCD4F15-3F1E-4B3F-8FA9-F1B68075B53D}" type="presParOf" srcId="{581258A2-4946-4039-B870-44C895BC56FD}" destId="{A0930D40-6EB4-4C5B-B57C-9AF95B1A3904}" srcOrd="0" destOrd="0" presId="urn:microsoft.com/office/officeart/2005/8/layout/vList3"/>
    <dgm:cxn modelId="{B04583F0-4E53-4AE3-B589-996F9DDE2FAA}" type="presParOf" srcId="{581258A2-4946-4039-B870-44C895BC56FD}" destId="{AF664B56-7161-477A-854A-79DFFACC17F1}" srcOrd="1" destOrd="0" presId="urn:microsoft.com/office/officeart/2005/8/layout/vList3"/>
    <dgm:cxn modelId="{85D7B687-84BA-4E52-B478-1693AEAFA6F8}" type="presParOf" srcId="{A7CD6232-259C-4E88-93EE-F6C14B80B990}" destId="{D952375C-4E3F-4DC5-B9E5-4889A2949950}" srcOrd="3" destOrd="0" presId="urn:microsoft.com/office/officeart/2005/8/layout/vList3"/>
    <dgm:cxn modelId="{18746391-FFD3-495A-B982-5E97915A22FE}" type="presParOf" srcId="{A7CD6232-259C-4E88-93EE-F6C14B80B990}" destId="{AB5E1C00-99D1-49CA-9C13-E46E1C36B426}" srcOrd="4" destOrd="0" presId="urn:microsoft.com/office/officeart/2005/8/layout/vList3"/>
    <dgm:cxn modelId="{CA8C2220-4969-4CA2-820F-CE947DFAD2BF}" type="presParOf" srcId="{AB5E1C00-99D1-49CA-9C13-E46E1C36B426}" destId="{5E3B890A-08FA-48BF-A684-D52066823440}" srcOrd="0" destOrd="0" presId="urn:microsoft.com/office/officeart/2005/8/layout/vList3"/>
    <dgm:cxn modelId="{65E22FEE-E4C2-4301-95B4-13DCC4E423D9}" type="presParOf" srcId="{AB5E1C00-99D1-49CA-9C13-E46E1C36B426}" destId="{90920349-FF42-4C69-9E05-1F15143EDD0A}" srcOrd="1" destOrd="0" presId="urn:microsoft.com/office/officeart/2005/8/layout/vList3"/>
    <dgm:cxn modelId="{62BDDDB0-C546-4137-9EF7-9894619A637A}" type="presParOf" srcId="{A7CD6232-259C-4E88-93EE-F6C14B80B990}" destId="{2695DDEB-76AD-43B8-BC87-1F3D896EFE87}" srcOrd="5" destOrd="0" presId="urn:microsoft.com/office/officeart/2005/8/layout/vList3"/>
    <dgm:cxn modelId="{EF36424A-603C-41F2-9EA6-3458544DAFBE}" type="presParOf" srcId="{A7CD6232-259C-4E88-93EE-F6C14B80B990}" destId="{181D0823-1E26-4FFD-A6D7-1EDA867C1452}" srcOrd="6" destOrd="0" presId="urn:microsoft.com/office/officeart/2005/8/layout/vList3"/>
    <dgm:cxn modelId="{C190302C-5796-4E94-98D7-C2C5C4AAEFD4}" type="presParOf" srcId="{181D0823-1E26-4FFD-A6D7-1EDA867C1452}" destId="{E5953018-AA96-47EE-BBEA-3318C4D70A1F}" srcOrd="0" destOrd="0" presId="urn:microsoft.com/office/officeart/2005/8/layout/vList3"/>
    <dgm:cxn modelId="{F80B3A97-0F7E-4CF1-9A63-5F5CCCDE982A}" type="presParOf" srcId="{181D0823-1E26-4FFD-A6D7-1EDA867C1452}" destId="{7B96A3AC-AA2C-4300-BF71-5FFF2D0962E3}" srcOrd="1" destOrd="0" presId="urn:microsoft.com/office/officeart/2005/8/layout/vList3"/>
    <dgm:cxn modelId="{6CE25651-8BEC-4D8C-80F5-D72A87CCDA19}" type="presParOf" srcId="{A7CD6232-259C-4E88-93EE-F6C14B80B990}" destId="{7FC9DAC0-18D2-46F3-BA14-74B0CA671DA1}" srcOrd="7" destOrd="0" presId="urn:microsoft.com/office/officeart/2005/8/layout/vList3"/>
    <dgm:cxn modelId="{DEF44B85-8437-4FE2-BCFE-F72301003FC6}" type="presParOf" srcId="{A7CD6232-259C-4E88-93EE-F6C14B80B990}" destId="{3CAC9D8D-78C9-47CC-AF3D-7B7FC2F14ED6}" srcOrd="8" destOrd="0" presId="urn:microsoft.com/office/officeart/2005/8/layout/vList3"/>
    <dgm:cxn modelId="{1AA27C22-3B2A-44FE-8FB1-15623E9BF933}" type="presParOf" srcId="{3CAC9D8D-78C9-47CC-AF3D-7B7FC2F14ED6}" destId="{DC8E0FE9-2A71-4CD2-A7D7-784240BFE8DE}" srcOrd="0" destOrd="0" presId="urn:microsoft.com/office/officeart/2005/8/layout/vList3"/>
    <dgm:cxn modelId="{62FDB836-E70E-4916-A2D5-38F5CA01851F}" type="presParOf" srcId="{3CAC9D8D-78C9-47CC-AF3D-7B7FC2F14ED6}" destId="{327BF14A-7383-4E2E-8D5B-5F6DA8E0D2C2}" srcOrd="1" destOrd="0" presId="urn:microsoft.com/office/officeart/2005/8/layout/vList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D749398-F2E6-4FEF-BCDF-B78CA53C318D}">
      <dsp:nvSpPr>
        <dsp:cNvPr id="0" name=""/>
        <dsp:cNvSpPr/>
      </dsp:nvSpPr>
      <dsp:spPr>
        <a:xfrm>
          <a:off x="0" y="470520"/>
          <a:ext cx="8564939" cy="730800"/>
        </a:xfrm>
        <a:prstGeom prst="rect">
          <a:avLst/>
        </a:prstGeom>
        <a:solidFill>
          <a:sysClr val="window" lastClr="FFFFFF">
            <a:alpha val="90000"/>
            <a:hueOff val="0"/>
            <a:satOff val="0"/>
            <a:lumOff val="0"/>
            <a:alphaOff val="0"/>
          </a:sysClr>
        </a:solidFill>
        <a:ln w="12700" cap="flat" cmpd="sng" algn="ctr">
          <a:solidFill>
            <a:srgbClr val="F1B434"/>
          </a:solidFill>
          <a:prstDash val="solid"/>
        </a:ln>
        <a:effectLst/>
      </dsp:spPr>
      <dsp:style>
        <a:lnRef idx="2">
          <a:scrgbClr r="0" g="0" b="0"/>
        </a:lnRef>
        <a:fillRef idx="1">
          <a:scrgbClr r="0" g="0" b="0"/>
        </a:fillRef>
        <a:effectRef idx="0">
          <a:scrgbClr r="0" g="0" b="0"/>
        </a:effectRef>
        <a:fontRef idx="minor"/>
      </dsp:style>
    </dsp:sp>
    <dsp:sp modelId="{813A6AC9-46F8-4903-9ECE-904AB8142504}">
      <dsp:nvSpPr>
        <dsp:cNvPr id="0" name=""/>
        <dsp:cNvSpPr/>
      </dsp:nvSpPr>
      <dsp:spPr>
        <a:xfrm>
          <a:off x="407754" y="42480"/>
          <a:ext cx="8155085" cy="856080"/>
        </a:xfrm>
        <a:prstGeom prst="roundRect">
          <a:avLst/>
        </a:prstGeom>
        <a:solidFill>
          <a:srgbClr val="F1B434"/>
        </a:solidFill>
        <a:ln w="12700" cap="flat" cmpd="sng" algn="ctr">
          <a:solidFill>
            <a:sysClr val="window" lastClr="FFFFFF">
              <a:hueOff val="0"/>
              <a:satOff val="0"/>
              <a:lumOff val="0"/>
              <a:alphaOff val="0"/>
            </a:sys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6614" tIns="0" rIns="226614" bIns="0" numCol="1" spcCol="1270" anchor="ctr" anchorCtr="0">
          <a:noAutofit/>
        </a:bodyPr>
        <a:lstStyle/>
        <a:p>
          <a:pPr lvl="0" algn="l" defTabSz="1066800">
            <a:lnSpc>
              <a:spcPct val="90000"/>
            </a:lnSpc>
            <a:spcBef>
              <a:spcPct val="0"/>
            </a:spcBef>
            <a:spcAft>
              <a:spcPct val="35000"/>
            </a:spcAft>
            <a:buNone/>
          </a:pPr>
          <a:r>
            <a:rPr lang="lt-LT" sz="2400" b="1" kern="1200" dirty="0">
              <a:solidFill>
                <a:schemeClr val="tx1"/>
              </a:solidFill>
              <a:latin typeface="Calibri" panose="020F0502020204030204" pitchFamily="34" charset="0"/>
              <a:ea typeface="+mn-ea"/>
              <a:cs typeface="Calibri" panose="020F0502020204030204" pitchFamily="34" charset="0"/>
            </a:rPr>
            <a:t>Užtikrinti įstatyminį reglamentavimą atitinkantį, patikimą ir stabilų informacinių sistemų veikimą</a:t>
          </a:r>
        </a:p>
      </dsp:txBody>
      <dsp:txXfrm>
        <a:off x="449544" y="84270"/>
        <a:ext cx="8071505" cy="772500"/>
      </dsp:txXfrm>
    </dsp:sp>
    <dsp:sp modelId="{DD9CE6DB-3A2C-4B58-B2EC-865637ACEB54}">
      <dsp:nvSpPr>
        <dsp:cNvPr id="0" name=""/>
        <dsp:cNvSpPr/>
      </dsp:nvSpPr>
      <dsp:spPr>
        <a:xfrm>
          <a:off x="0" y="1851325"/>
          <a:ext cx="8564939" cy="730800"/>
        </a:xfrm>
        <a:prstGeom prst="rect">
          <a:avLst/>
        </a:prstGeom>
        <a:solidFill>
          <a:sysClr val="window" lastClr="FFFFFF">
            <a:alpha val="90000"/>
            <a:hueOff val="0"/>
            <a:satOff val="0"/>
            <a:lumOff val="0"/>
            <a:alphaOff val="0"/>
          </a:sysClr>
        </a:solidFill>
        <a:ln w="12700" cap="flat" cmpd="sng" algn="ctr">
          <a:solidFill>
            <a:srgbClr val="F1B434"/>
          </a:solidFill>
          <a:prstDash val="solid"/>
        </a:ln>
        <a:effectLst/>
      </dsp:spPr>
      <dsp:style>
        <a:lnRef idx="2">
          <a:scrgbClr r="0" g="0" b="0"/>
        </a:lnRef>
        <a:fillRef idx="1">
          <a:scrgbClr r="0" g="0" b="0"/>
        </a:fillRef>
        <a:effectRef idx="0">
          <a:scrgbClr r="0" g="0" b="0"/>
        </a:effectRef>
        <a:fontRef idx="minor"/>
      </dsp:style>
    </dsp:sp>
    <dsp:sp modelId="{B2D5C7F6-2269-431E-99CE-6079E9052F36}">
      <dsp:nvSpPr>
        <dsp:cNvPr id="0" name=""/>
        <dsp:cNvSpPr/>
      </dsp:nvSpPr>
      <dsp:spPr>
        <a:xfrm>
          <a:off x="407754" y="1357920"/>
          <a:ext cx="8155085" cy="856080"/>
        </a:xfrm>
        <a:prstGeom prst="roundRect">
          <a:avLst/>
        </a:prstGeom>
        <a:solidFill>
          <a:srgbClr val="F1B434"/>
        </a:solidFill>
        <a:ln w="12700" cap="flat" cmpd="sng" algn="ctr">
          <a:solidFill>
            <a:sysClr val="window" lastClr="FFFFFF">
              <a:hueOff val="0"/>
              <a:satOff val="0"/>
              <a:lumOff val="0"/>
              <a:alphaOff val="0"/>
            </a:sys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6614" tIns="0" rIns="226614" bIns="0" numCol="1" spcCol="1270" anchor="ctr" anchorCtr="0">
          <a:noAutofit/>
        </a:bodyPr>
        <a:lstStyle/>
        <a:p>
          <a:pPr lvl="0" algn="l" defTabSz="1066800">
            <a:lnSpc>
              <a:spcPct val="90000"/>
            </a:lnSpc>
            <a:spcBef>
              <a:spcPct val="0"/>
            </a:spcBef>
            <a:spcAft>
              <a:spcPct val="35000"/>
            </a:spcAft>
            <a:buNone/>
          </a:pPr>
          <a:r>
            <a:rPr lang="lt-LT" sz="2400" b="1" kern="1200">
              <a:solidFill>
                <a:schemeClr val="tx1"/>
              </a:solidFill>
              <a:latin typeface="Calibri" panose="020F0502020204030204" pitchFamily="34" charset="0"/>
              <a:ea typeface="+mn-ea"/>
              <a:cs typeface="Calibri" panose="020F0502020204030204" pitchFamily="34" charset="0"/>
            </a:rPr>
            <a:t>Didinti viešųjų pirkimų skaidrumą ir efektyvumą</a:t>
          </a:r>
          <a:endParaRPr lang="lt-LT" sz="2400" kern="1200">
            <a:solidFill>
              <a:schemeClr val="tx1"/>
            </a:solidFill>
            <a:latin typeface="Calibri" panose="020F0502020204030204" pitchFamily="34" charset="0"/>
            <a:ea typeface="+mn-ea"/>
            <a:cs typeface="Calibri" panose="020F0502020204030204" pitchFamily="34" charset="0"/>
          </a:endParaRPr>
        </a:p>
      </dsp:txBody>
      <dsp:txXfrm>
        <a:off x="449544" y="1399710"/>
        <a:ext cx="8071505" cy="772500"/>
      </dsp:txXfrm>
    </dsp:sp>
    <dsp:sp modelId="{7877BF05-D1F5-4BF5-B5A4-DACA8A94D773}">
      <dsp:nvSpPr>
        <dsp:cNvPr id="0" name=""/>
        <dsp:cNvSpPr/>
      </dsp:nvSpPr>
      <dsp:spPr>
        <a:xfrm>
          <a:off x="0" y="3101400"/>
          <a:ext cx="8564939" cy="730800"/>
        </a:xfrm>
        <a:prstGeom prst="rect">
          <a:avLst/>
        </a:prstGeom>
        <a:solidFill>
          <a:sysClr val="window" lastClr="FFFFFF">
            <a:alpha val="90000"/>
            <a:hueOff val="0"/>
            <a:satOff val="0"/>
            <a:lumOff val="0"/>
            <a:alphaOff val="0"/>
          </a:sysClr>
        </a:solidFill>
        <a:ln w="12700" cap="flat" cmpd="sng" algn="ctr">
          <a:solidFill>
            <a:srgbClr val="F1B434"/>
          </a:solidFill>
          <a:prstDash val="solid"/>
        </a:ln>
        <a:effectLst/>
      </dsp:spPr>
      <dsp:style>
        <a:lnRef idx="2">
          <a:scrgbClr r="0" g="0" b="0"/>
        </a:lnRef>
        <a:fillRef idx="1">
          <a:scrgbClr r="0" g="0" b="0"/>
        </a:fillRef>
        <a:effectRef idx="0">
          <a:scrgbClr r="0" g="0" b="0"/>
        </a:effectRef>
        <a:fontRef idx="minor"/>
      </dsp:style>
    </dsp:sp>
    <dsp:sp modelId="{A6344159-2836-42EA-A271-5652E8D0FEB8}">
      <dsp:nvSpPr>
        <dsp:cNvPr id="0" name=""/>
        <dsp:cNvSpPr/>
      </dsp:nvSpPr>
      <dsp:spPr>
        <a:xfrm>
          <a:off x="409853" y="2783888"/>
          <a:ext cx="8155085" cy="856080"/>
        </a:xfrm>
        <a:prstGeom prst="roundRect">
          <a:avLst/>
        </a:prstGeom>
        <a:solidFill>
          <a:srgbClr val="F1B434"/>
        </a:solidFill>
        <a:ln w="12700" cap="flat" cmpd="sng" algn="ctr">
          <a:solidFill>
            <a:sysClr val="window" lastClr="FFFFFF">
              <a:hueOff val="0"/>
              <a:satOff val="0"/>
              <a:lumOff val="0"/>
              <a:alphaOff val="0"/>
            </a:sys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6614" tIns="0" rIns="226614" bIns="0" numCol="1" spcCol="1270" anchor="ctr" anchorCtr="0">
          <a:noAutofit/>
        </a:bodyPr>
        <a:lstStyle/>
        <a:p>
          <a:pPr lvl="0" algn="l" defTabSz="1066800">
            <a:lnSpc>
              <a:spcPct val="90000"/>
            </a:lnSpc>
            <a:spcBef>
              <a:spcPct val="0"/>
            </a:spcBef>
            <a:spcAft>
              <a:spcPct val="35000"/>
            </a:spcAft>
            <a:buNone/>
          </a:pPr>
          <a:r>
            <a:rPr lang="lt-LT" sz="2400" b="1" kern="1200">
              <a:solidFill>
                <a:schemeClr val="tx1"/>
              </a:solidFill>
              <a:latin typeface="Calibri" panose="020F0502020204030204" pitchFamily="34" charset="0"/>
              <a:ea typeface="+mn-ea"/>
              <a:cs typeface="Calibri" panose="020F0502020204030204" pitchFamily="34" charset="0"/>
            </a:rPr>
            <a:t>Užtikrinti efektyvią ir į rezultatus orientuotą Tarnybos veiklą</a:t>
          </a:r>
          <a:endParaRPr lang="lt-LT" sz="2400" kern="1200">
            <a:solidFill>
              <a:schemeClr val="tx1"/>
            </a:solidFill>
            <a:latin typeface="Calibri" panose="020F0502020204030204" pitchFamily="34" charset="0"/>
            <a:ea typeface="+mn-ea"/>
            <a:cs typeface="Calibri" panose="020F0502020204030204" pitchFamily="34" charset="0"/>
          </a:endParaRPr>
        </a:p>
      </dsp:txBody>
      <dsp:txXfrm>
        <a:off x="451643" y="2825678"/>
        <a:ext cx="8071505" cy="7725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DE81E5F-C1E1-42C4-9D52-E0C35B01CF93}">
      <dsp:nvSpPr>
        <dsp:cNvPr id="0" name=""/>
        <dsp:cNvSpPr/>
      </dsp:nvSpPr>
      <dsp:spPr>
        <a:xfrm rot="10800000">
          <a:off x="1545571" y="1071"/>
          <a:ext cx="5499709" cy="641226"/>
        </a:xfrm>
        <a:prstGeom prst="homePlate">
          <a:avLst/>
        </a:prstGeom>
        <a:solidFill>
          <a:srgbClr val="BC586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82763" tIns="76200" rIns="142240" bIns="76200" numCol="1" spcCol="1270" anchor="ctr" anchorCtr="0">
          <a:noAutofit/>
        </a:bodyPr>
        <a:lstStyle/>
        <a:p>
          <a:pPr lvl="0" algn="ctr" defTabSz="889000">
            <a:lnSpc>
              <a:spcPct val="90000"/>
            </a:lnSpc>
            <a:spcBef>
              <a:spcPct val="0"/>
            </a:spcBef>
            <a:spcAft>
              <a:spcPct val="35000"/>
            </a:spcAft>
          </a:pPr>
          <a:r>
            <a:rPr lang="en-US" sz="2000" b="0" kern="1200" dirty="0"/>
            <a:t>CVP IS </a:t>
          </a:r>
          <a:r>
            <a:rPr lang="lt-LT" sz="2000" b="0" kern="1200" dirty="0"/>
            <a:t>tobulinimas</a:t>
          </a:r>
        </a:p>
      </dsp:txBody>
      <dsp:txXfrm rot="10800000">
        <a:off x="1705877" y="1071"/>
        <a:ext cx="5339403" cy="641226"/>
      </dsp:txXfrm>
    </dsp:sp>
    <dsp:sp modelId="{DADA29CF-A1CE-42F6-8062-CAD797DBA21C}">
      <dsp:nvSpPr>
        <dsp:cNvPr id="0" name=""/>
        <dsp:cNvSpPr/>
      </dsp:nvSpPr>
      <dsp:spPr>
        <a:xfrm>
          <a:off x="1224958" y="1071"/>
          <a:ext cx="641226" cy="641226"/>
        </a:xfrm>
        <a:prstGeom prst="ellipse">
          <a:avLst/>
        </a:prstGeom>
        <a:blipFill>
          <a:blip xmlns:r="http://schemas.openxmlformats.org/officeDocument/2006/relationships" r:embed="rId1"/>
          <a:srcRect/>
          <a:stretch>
            <a:fillRect l="-3000" r="-3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F664B56-7161-477A-854A-79DFFACC17F1}">
      <dsp:nvSpPr>
        <dsp:cNvPr id="0" name=""/>
        <dsp:cNvSpPr/>
      </dsp:nvSpPr>
      <dsp:spPr>
        <a:xfrm rot="10800000">
          <a:off x="1401369" y="811169"/>
          <a:ext cx="5631042" cy="641226"/>
        </a:xfrm>
        <a:prstGeom prst="homePlate">
          <a:avLst/>
        </a:prstGeom>
        <a:solidFill>
          <a:srgbClr val="A5D869"/>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82763" tIns="76200" rIns="142240" bIns="76200" numCol="1" spcCol="1270" anchor="ctr" anchorCtr="0">
          <a:noAutofit/>
        </a:bodyPr>
        <a:lstStyle/>
        <a:p>
          <a:pPr lvl="0" algn="ctr" defTabSz="889000">
            <a:lnSpc>
              <a:spcPct val="90000"/>
            </a:lnSpc>
            <a:spcBef>
              <a:spcPct val="0"/>
            </a:spcBef>
            <a:spcAft>
              <a:spcPct val="35000"/>
            </a:spcAft>
            <a:buFont typeface="Wingdings" panose="05000000000000000000" pitchFamily="2" charset="2"/>
            <a:buNone/>
          </a:pPr>
          <a:r>
            <a:rPr lang="lt-LT" sz="2000" b="0" kern="1200" dirty="0"/>
            <a:t>Finansinės ir administracinės naštos mažinimas</a:t>
          </a:r>
        </a:p>
      </dsp:txBody>
      <dsp:txXfrm rot="10800000">
        <a:off x="1561675" y="811169"/>
        <a:ext cx="5470736" cy="641226"/>
      </dsp:txXfrm>
    </dsp:sp>
    <dsp:sp modelId="{A0930D40-6EB4-4C5B-B57C-9AF95B1A3904}">
      <dsp:nvSpPr>
        <dsp:cNvPr id="0" name=""/>
        <dsp:cNvSpPr/>
      </dsp:nvSpPr>
      <dsp:spPr>
        <a:xfrm>
          <a:off x="1192125" y="833708"/>
          <a:ext cx="641226" cy="641226"/>
        </a:xfrm>
        <a:prstGeom prst="ellipse">
          <a:avLst/>
        </a:prstGeom>
        <a:blipFill>
          <a:blip xmlns:r="http://schemas.openxmlformats.org/officeDocument/2006/relationships" r:embed="rId2"/>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0920349-FF42-4C69-9E05-1F15143EDD0A}">
      <dsp:nvSpPr>
        <dsp:cNvPr id="0" name=""/>
        <dsp:cNvSpPr/>
      </dsp:nvSpPr>
      <dsp:spPr>
        <a:xfrm rot="10800000">
          <a:off x="1545571" y="1666345"/>
          <a:ext cx="5499709" cy="776012"/>
        </a:xfrm>
        <a:prstGeom prst="homePlate">
          <a:avLst/>
        </a:prstGeom>
        <a:solidFill>
          <a:srgbClr val="ECDB83"/>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82763" tIns="75600" rIns="144000" bIns="75600" numCol="1" spcCol="1270" anchor="ctr" anchorCtr="0">
          <a:noAutofit/>
        </a:bodyPr>
        <a:lstStyle/>
        <a:p>
          <a:pPr lvl="0" algn="ctr" defTabSz="1066800">
            <a:lnSpc>
              <a:spcPct val="90000"/>
            </a:lnSpc>
            <a:spcBef>
              <a:spcPct val="0"/>
            </a:spcBef>
            <a:spcAft>
              <a:spcPct val="35000"/>
            </a:spcAft>
          </a:pPr>
          <a:endParaRPr lang="lt-LT" sz="2400" kern="1200" dirty="0">
            <a:solidFill>
              <a:schemeClr val="tx1"/>
            </a:solidFill>
          </a:endParaRPr>
        </a:p>
        <a:p>
          <a:pPr lvl="0" algn="ctr" defTabSz="1066800">
            <a:lnSpc>
              <a:spcPct val="90000"/>
            </a:lnSpc>
            <a:spcBef>
              <a:spcPct val="0"/>
            </a:spcBef>
            <a:spcAft>
              <a:spcPts val="1800"/>
            </a:spcAft>
          </a:pPr>
          <a:r>
            <a:rPr lang="lt-LT" sz="2000" b="0" kern="1200" dirty="0">
              <a:solidFill>
                <a:schemeClr val="tx1"/>
              </a:solidFill>
            </a:rPr>
            <a:t>Metodinė pagalba ir kompetencijų ugdymas</a:t>
          </a:r>
        </a:p>
        <a:p>
          <a:pPr lvl="0" algn="ctr" defTabSz="1066800">
            <a:lnSpc>
              <a:spcPct val="90000"/>
            </a:lnSpc>
            <a:spcBef>
              <a:spcPct val="0"/>
            </a:spcBef>
            <a:spcAft>
              <a:spcPct val="35000"/>
            </a:spcAft>
          </a:pPr>
          <a:endParaRPr lang="lt-LT" sz="1100" kern="1200" dirty="0">
            <a:solidFill>
              <a:schemeClr val="tx1"/>
            </a:solidFill>
          </a:endParaRPr>
        </a:p>
      </dsp:txBody>
      <dsp:txXfrm rot="10800000">
        <a:off x="1739574" y="1666345"/>
        <a:ext cx="5305706" cy="776012"/>
      </dsp:txXfrm>
    </dsp:sp>
    <dsp:sp modelId="{5E3B890A-08FA-48BF-A684-D52066823440}">
      <dsp:nvSpPr>
        <dsp:cNvPr id="0" name=""/>
        <dsp:cNvSpPr/>
      </dsp:nvSpPr>
      <dsp:spPr>
        <a:xfrm>
          <a:off x="1224958" y="1733738"/>
          <a:ext cx="641226" cy="641226"/>
        </a:xfrm>
        <a:prstGeom prst="ellipse">
          <a:avLst/>
        </a:prstGeom>
        <a:blipFill>
          <a:blip xmlns:r="http://schemas.openxmlformats.org/officeDocument/2006/relationships" r:embed="rId3">
            <a:extLst>
              <a:ext uri="{28A0092B-C50C-407E-A947-70E740481C1C}">
                <a14:useLocalDpi xmlns:a14="http://schemas.microsoft.com/office/drawing/2010/main" val="0"/>
              </a:ext>
            </a:extLst>
          </a:blip>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B96A3AC-AA2C-4300-BF71-5FFF2D0962E3}">
      <dsp:nvSpPr>
        <dsp:cNvPr id="0" name=""/>
        <dsp:cNvSpPr/>
      </dsp:nvSpPr>
      <dsp:spPr>
        <a:xfrm rot="10800000">
          <a:off x="1545571" y="2633768"/>
          <a:ext cx="5499709" cy="641226"/>
        </a:xfrm>
        <a:prstGeom prst="homePlate">
          <a:avLst/>
        </a:prstGeom>
        <a:solidFill>
          <a:srgbClr val="3B798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82763" tIns="76200" rIns="142240" bIns="76200" numCol="1" spcCol="1270" anchor="ctr" anchorCtr="0">
          <a:noAutofit/>
        </a:bodyPr>
        <a:lstStyle/>
        <a:p>
          <a:pPr lvl="0" algn="ctr" defTabSz="889000">
            <a:lnSpc>
              <a:spcPct val="90000"/>
            </a:lnSpc>
            <a:spcBef>
              <a:spcPct val="0"/>
            </a:spcBef>
            <a:spcAft>
              <a:spcPct val="35000"/>
            </a:spcAft>
          </a:pPr>
          <a:r>
            <a:rPr lang="lt-LT" sz="2000" b="0" kern="1200" dirty="0">
              <a:solidFill>
                <a:schemeClr val="bg1"/>
              </a:solidFill>
            </a:rPr>
            <a:t>Sutarčių vykdymo priežiūros stiprinimas</a:t>
          </a:r>
        </a:p>
      </dsp:txBody>
      <dsp:txXfrm rot="10800000">
        <a:off x="1705877" y="2633768"/>
        <a:ext cx="5339403" cy="641226"/>
      </dsp:txXfrm>
    </dsp:sp>
    <dsp:sp modelId="{E5953018-AA96-47EE-BBEA-3318C4D70A1F}">
      <dsp:nvSpPr>
        <dsp:cNvPr id="0" name=""/>
        <dsp:cNvSpPr/>
      </dsp:nvSpPr>
      <dsp:spPr>
        <a:xfrm>
          <a:off x="1224958" y="2633768"/>
          <a:ext cx="641226" cy="641226"/>
        </a:xfrm>
        <a:prstGeom prst="ellipse">
          <a:avLst/>
        </a:prstGeom>
        <a:blipFill>
          <a:blip xmlns:r="http://schemas.openxmlformats.org/officeDocument/2006/relationships" r:embed="rId4"/>
          <a:srcRect/>
          <a:stretch>
            <a:fillRect l="-5000" r="-5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27BF14A-7383-4E2E-8D5B-5F6DA8E0D2C2}">
      <dsp:nvSpPr>
        <dsp:cNvPr id="0" name=""/>
        <dsp:cNvSpPr/>
      </dsp:nvSpPr>
      <dsp:spPr>
        <a:xfrm rot="10800000">
          <a:off x="1545571" y="3466405"/>
          <a:ext cx="5499709" cy="641226"/>
        </a:xfrm>
        <a:prstGeom prst="homePlate">
          <a:avLst/>
        </a:prstGeom>
        <a:solidFill>
          <a:srgbClr val="B0C8D3"/>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82763" tIns="76200" rIns="142240" bIns="76200" numCol="1" spcCol="1270" anchor="ctr" anchorCtr="0">
          <a:noAutofit/>
        </a:bodyPr>
        <a:lstStyle/>
        <a:p>
          <a:pPr lvl="0" algn="ctr" defTabSz="889000">
            <a:lnSpc>
              <a:spcPct val="90000"/>
            </a:lnSpc>
            <a:spcBef>
              <a:spcPct val="0"/>
            </a:spcBef>
            <a:spcAft>
              <a:spcPct val="35000"/>
            </a:spcAft>
          </a:pPr>
          <a:r>
            <a:rPr lang="lt-LT" sz="2000" b="0" kern="1200" dirty="0">
              <a:solidFill>
                <a:schemeClr val="tx1"/>
              </a:solidFill>
            </a:rPr>
            <a:t>Naujų tiekėjų pritraukimas į VP</a:t>
          </a:r>
        </a:p>
      </dsp:txBody>
      <dsp:txXfrm rot="10800000">
        <a:off x="1705877" y="3466405"/>
        <a:ext cx="5339403" cy="641226"/>
      </dsp:txXfrm>
    </dsp:sp>
    <dsp:sp modelId="{DC8E0FE9-2A71-4CD2-A7D7-784240BFE8DE}">
      <dsp:nvSpPr>
        <dsp:cNvPr id="0" name=""/>
        <dsp:cNvSpPr/>
      </dsp:nvSpPr>
      <dsp:spPr>
        <a:xfrm>
          <a:off x="1224958" y="3466405"/>
          <a:ext cx="641226" cy="641226"/>
        </a:xfrm>
        <a:prstGeom prst="ellipse">
          <a:avLst/>
        </a:prstGeom>
        <a:blipFill>
          <a:blip xmlns:r="http://schemas.openxmlformats.org/officeDocument/2006/relationships" r:embed="rId5"/>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722D8AD2-2C00-8B3D-03F0-8F698C38B8D1}"/>
              </a:ext>
            </a:extLst>
          </p:cNvPr>
          <p:cNvSpPr>
            <a:spLocks noGrp="1"/>
          </p:cNvSpPr>
          <p:nvPr>
            <p:ph type="hdr" sz="quarter"/>
          </p:nvPr>
        </p:nvSpPr>
        <p:spPr>
          <a:xfrm>
            <a:off x="0" y="0"/>
            <a:ext cx="2945659" cy="497625"/>
          </a:xfrm>
          <a:prstGeom prst="rect">
            <a:avLst/>
          </a:prstGeom>
        </p:spPr>
        <p:txBody>
          <a:bodyPr vert="horz" lIns="80275" tIns="40138" rIns="80275" bIns="40138" rtlCol="0"/>
          <a:lstStyle>
            <a:lvl1pPr algn="l">
              <a:defRPr sz="1100"/>
            </a:lvl1pPr>
          </a:lstStyle>
          <a:p>
            <a:endParaRPr lang="en-US"/>
          </a:p>
        </p:txBody>
      </p:sp>
      <p:sp>
        <p:nvSpPr>
          <p:cNvPr id="3" name="Date Placeholder 2">
            <a:extLst>
              <a:ext uri="{FF2B5EF4-FFF2-40B4-BE49-F238E27FC236}">
                <a16:creationId xmlns:a16="http://schemas.microsoft.com/office/drawing/2014/main" id="{F4B9808A-7299-3307-3576-156BC0287A63}"/>
              </a:ext>
            </a:extLst>
          </p:cNvPr>
          <p:cNvSpPr>
            <a:spLocks noGrp="1"/>
          </p:cNvSpPr>
          <p:nvPr>
            <p:ph type="dt" sz="quarter" idx="1"/>
          </p:nvPr>
        </p:nvSpPr>
        <p:spPr>
          <a:xfrm>
            <a:off x="3850443" y="0"/>
            <a:ext cx="2945659" cy="497625"/>
          </a:xfrm>
          <a:prstGeom prst="rect">
            <a:avLst/>
          </a:prstGeom>
        </p:spPr>
        <p:txBody>
          <a:bodyPr vert="horz" lIns="80275" tIns="40138" rIns="80275" bIns="40138" rtlCol="0"/>
          <a:lstStyle>
            <a:lvl1pPr algn="r">
              <a:defRPr sz="1100"/>
            </a:lvl1pPr>
          </a:lstStyle>
          <a:p>
            <a:fld id="{4654BDDA-6E6D-48D7-8F8C-C74A71422DE5}" type="datetimeFigureOut">
              <a:rPr lang="en-US" smtClean="0"/>
              <a:t>5/13/2025</a:t>
            </a:fld>
            <a:endParaRPr lang="en-US"/>
          </a:p>
        </p:txBody>
      </p:sp>
      <p:sp>
        <p:nvSpPr>
          <p:cNvPr id="4" name="Footer Placeholder 3">
            <a:extLst>
              <a:ext uri="{FF2B5EF4-FFF2-40B4-BE49-F238E27FC236}">
                <a16:creationId xmlns:a16="http://schemas.microsoft.com/office/drawing/2014/main" id="{BAA91D66-FBC9-AD79-3564-4AE2BC55B6AF}"/>
              </a:ext>
            </a:extLst>
          </p:cNvPr>
          <p:cNvSpPr>
            <a:spLocks noGrp="1"/>
          </p:cNvSpPr>
          <p:nvPr>
            <p:ph type="ftr" sz="quarter" idx="2"/>
          </p:nvPr>
        </p:nvSpPr>
        <p:spPr>
          <a:xfrm>
            <a:off x="0" y="9429014"/>
            <a:ext cx="2945659" cy="497624"/>
          </a:xfrm>
          <a:prstGeom prst="rect">
            <a:avLst/>
          </a:prstGeom>
        </p:spPr>
        <p:txBody>
          <a:bodyPr vert="horz" lIns="80275" tIns="40138" rIns="80275" bIns="40138" rtlCol="0" anchor="b"/>
          <a:lstStyle>
            <a:lvl1pPr algn="l">
              <a:defRPr sz="1100"/>
            </a:lvl1pPr>
          </a:lstStyle>
          <a:p>
            <a:endParaRPr lang="en-US"/>
          </a:p>
        </p:txBody>
      </p:sp>
      <p:sp>
        <p:nvSpPr>
          <p:cNvPr id="5" name="Slide Number Placeholder 4">
            <a:extLst>
              <a:ext uri="{FF2B5EF4-FFF2-40B4-BE49-F238E27FC236}">
                <a16:creationId xmlns:a16="http://schemas.microsoft.com/office/drawing/2014/main" id="{A73AB3F6-15C7-A72A-5B2C-ED537DCD5D8C}"/>
              </a:ext>
            </a:extLst>
          </p:cNvPr>
          <p:cNvSpPr>
            <a:spLocks noGrp="1"/>
          </p:cNvSpPr>
          <p:nvPr>
            <p:ph type="sldNum" sz="quarter" idx="3"/>
          </p:nvPr>
        </p:nvSpPr>
        <p:spPr>
          <a:xfrm>
            <a:off x="3850443" y="9429014"/>
            <a:ext cx="2945659" cy="497624"/>
          </a:xfrm>
          <a:prstGeom prst="rect">
            <a:avLst/>
          </a:prstGeom>
        </p:spPr>
        <p:txBody>
          <a:bodyPr vert="horz" lIns="80275" tIns="40138" rIns="80275" bIns="40138" rtlCol="0" anchor="b"/>
          <a:lstStyle>
            <a:lvl1pPr algn="r">
              <a:defRPr sz="1100"/>
            </a:lvl1pPr>
          </a:lstStyle>
          <a:p>
            <a:fld id="{299638C4-E4B1-478C-99AA-34804D7AAFAA}" type="slidenum">
              <a:rPr lang="en-US" smtClean="0"/>
              <a:t>‹#›</a:t>
            </a:fld>
            <a:endParaRPr lang="en-US"/>
          </a:p>
        </p:txBody>
      </p:sp>
    </p:spTree>
    <p:extLst>
      <p:ext uri="{BB962C8B-B14F-4D97-AF65-F5344CB8AC3E}">
        <p14:creationId xmlns:p14="http://schemas.microsoft.com/office/powerpoint/2010/main" val="2829171617"/>
      </p:ext>
    </p:extLst>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Antraštės vietos rezervavimo ženklas 1"/>
          <p:cNvSpPr>
            <a:spLocks noGrp="1"/>
          </p:cNvSpPr>
          <p:nvPr>
            <p:ph type="hdr" sz="quarter"/>
          </p:nvPr>
        </p:nvSpPr>
        <p:spPr>
          <a:xfrm>
            <a:off x="0" y="0"/>
            <a:ext cx="2945659" cy="497625"/>
          </a:xfrm>
          <a:prstGeom prst="rect">
            <a:avLst/>
          </a:prstGeom>
        </p:spPr>
        <p:txBody>
          <a:bodyPr vert="horz" lIns="80275" tIns="40138" rIns="80275" bIns="40138" rtlCol="0"/>
          <a:lstStyle>
            <a:lvl1pPr algn="l">
              <a:defRPr sz="1100"/>
            </a:lvl1pPr>
          </a:lstStyle>
          <a:p>
            <a:endParaRPr lang="lt-LT"/>
          </a:p>
        </p:txBody>
      </p:sp>
      <p:sp>
        <p:nvSpPr>
          <p:cNvPr id="3" name="Datos vietos rezervavimo ženklas 2"/>
          <p:cNvSpPr>
            <a:spLocks noGrp="1"/>
          </p:cNvSpPr>
          <p:nvPr>
            <p:ph type="dt" idx="1"/>
          </p:nvPr>
        </p:nvSpPr>
        <p:spPr>
          <a:xfrm>
            <a:off x="3850443" y="0"/>
            <a:ext cx="2945659" cy="497625"/>
          </a:xfrm>
          <a:prstGeom prst="rect">
            <a:avLst/>
          </a:prstGeom>
        </p:spPr>
        <p:txBody>
          <a:bodyPr vert="horz" lIns="80275" tIns="40138" rIns="80275" bIns="40138" rtlCol="0"/>
          <a:lstStyle>
            <a:lvl1pPr algn="r">
              <a:defRPr sz="1100"/>
            </a:lvl1pPr>
          </a:lstStyle>
          <a:p>
            <a:fld id="{944E84C3-AE8C-4926-9D19-937AF08C972F}" type="datetimeFigureOut">
              <a:t>2025-05-13</a:t>
            </a:fld>
            <a:endParaRPr lang="lt-LT"/>
          </a:p>
        </p:txBody>
      </p:sp>
      <p:sp>
        <p:nvSpPr>
          <p:cNvPr id="4" name="Skaidrės vaizdo vietos rezervavimo ženklas 3"/>
          <p:cNvSpPr>
            <a:spLocks noGrp="1" noRot="1" noChangeAspect="1"/>
          </p:cNvSpPr>
          <p:nvPr>
            <p:ph type="sldImg" idx="2"/>
          </p:nvPr>
        </p:nvSpPr>
        <p:spPr>
          <a:xfrm>
            <a:off x="420688" y="1241425"/>
            <a:ext cx="5956300" cy="3349625"/>
          </a:xfrm>
          <a:prstGeom prst="rect">
            <a:avLst/>
          </a:prstGeom>
          <a:noFill/>
          <a:ln w="12700">
            <a:solidFill>
              <a:prstClr val="black"/>
            </a:solidFill>
          </a:ln>
        </p:spPr>
        <p:txBody>
          <a:bodyPr vert="horz" lIns="80275" tIns="40138" rIns="80275" bIns="40138" rtlCol="0" anchor="ctr"/>
          <a:lstStyle/>
          <a:p>
            <a:endParaRPr lang="lt-LT"/>
          </a:p>
        </p:txBody>
      </p:sp>
      <p:sp>
        <p:nvSpPr>
          <p:cNvPr id="5" name="Pastabų vietos rezervavimo ženklas 4"/>
          <p:cNvSpPr>
            <a:spLocks noGrp="1"/>
          </p:cNvSpPr>
          <p:nvPr>
            <p:ph type="body" sz="quarter" idx="3"/>
          </p:nvPr>
        </p:nvSpPr>
        <p:spPr>
          <a:xfrm>
            <a:off x="679768" y="4777194"/>
            <a:ext cx="5438140" cy="3908614"/>
          </a:xfrm>
          <a:prstGeom prst="rect">
            <a:avLst/>
          </a:prstGeom>
        </p:spPr>
        <p:txBody>
          <a:bodyPr vert="horz" lIns="80275" tIns="40138" rIns="80275" bIns="40138" rtlCol="0"/>
          <a:lstStyle/>
          <a:p>
            <a:pPr lvl="0"/>
            <a:r>
              <a:rPr lang="lt-LT"/>
              <a:t>Spustelėkite, kad galėtumėte redaguoti šablono teksto stilius</a:t>
            </a:r>
          </a:p>
          <a:p>
            <a:pPr lvl="1"/>
            <a:r>
              <a:rPr lang="lt-LT"/>
              <a:t>Antras lygis</a:t>
            </a:r>
          </a:p>
          <a:p>
            <a:pPr lvl="2"/>
            <a:r>
              <a:rPr lang="lt-LT"/>
              <a:t>Trečias lygis</a:t>
            </a:r>
          </a:p>
          <a:p>
            <a:pPr lvl="3"/>
            <a:r>
              <a:rPr lang="lt-LT"/>
              <a:t>Ketvirtas lygis</a:t>
            </a:r>
          </a:p>
          <a:p>
            <a:pPr lvl="4"/>
            <a:r>
              <a:rPr lang="lt-LT"/>
              <a:t>Penktas lygis</a:t>
            </a:r>
          </a:p>
        </p:txBody>
      </p:sp>
      <p:sp>
        <p:nvSpPr>
          <p:cNvPr id="6" name="Poraštės vietos rezervavimo ženklas 5"/>
          <p:cNvSpPr>
            <a:spLocks noGrp="1"/>
          </p:cNvSpPr>
          <p:nvPr>
            <p:ph type="ftr" sz="quarter" idx="4"/>
          </p:nvPr>
        </p:nvSpPr>
        <p:spPr>
          <a:xfrm>
            <a:off x="0" y="9429014"/>
            <a:ext cx="2945659" cy="497624"/>
          </a:xfrm>
          <a:prstGeom prst="rect">
            <a:avLst/>
          </a:prstGeom>
        </p:spPr>
        <p:txBody>
          <a:bodyPr vert="horz" lIns="80275" tIns="40138" rIns="80275" bIns="40138" rtlCol="0" anchor="b"/>
          <a:lstStyle>
            <a:lvl1pPr algn="l">
              <a:defRPr sz="1100"/>
            </a:lvl1pPr>
          </a:lstStyle>
          <a:p>
            <a:endParaRPr lang="lt-LT"/>
          </a:p>
        </p:txBody>
      </p:sp>
      <p:sp>
        <p:nvSpPr>
          <p:cNvPr id="7" name="Skaidrės numerio vietos rezervavimo ženklas 6"/>
          <p:cNvSpPr>
            <a:spLocks noGrp="1"/>
          </p:cNvSpPr>
          <p:nvPr>
            <p:ph type="sldNum" sz="quarter" idx="5"/>
          </p:nvPr>
        </p:nvSpPr>
        <p:spPr>
          <a:xfrm>
            <a:off x="3850443" y="9429014"/>
            <a:ext cx="2945659" cy="497624"/>
          </a:xfrm>
          <a:prstGeom prst="rect">
            <a:avLst/>
          </a:prstGeom>
        </p:spPr>
        <p:txBody>
          <a:bodyPr vert="horz" lIns="80275" tIns="40138" rIns="80275" bIns="40138" rtlCol="0" anchor="b"/>
          <a:lstStyle>
            <a:lvl1pPr algn="r">
              <a:defRPr sz="1100"/>
            </a:lvl1pPr>
          </a:lstStyle>
          <a:p>
            <a:fld id="{BB889FBE-34C4-47A8-9B07-4D5BDB5B3233}" type="slidenum">
              <a:t>‹#›</a:t>
            </a:fld>
            <a:endParaRPr lang="lt-LT"/>
          </a:p>
        </p:txBody>
      </p:sp>
    </p:spTree>
    <p:extLst>
      <p:ext uri="{BB962C8B-B14F-4D97-AF65-F5344CB8AC3E}">
        <p14:creationId xmlns:p14="http://schemas.microsoft.com/office/powerpoint/2010/main" val="2277954488"/>
      </p:ext>
    </p:extLst>
  </p:cSld>
  <p:clrMap bg1="lt1" tx1="dk1" bg2="lt2" tx2="dk2" accent1="accent1" accent2="accent2" accent3="accent3" accent4="accent4" accent5="accent5" accent6="accent6" hlink="hlink" folHlink="folHlink"/>
  <p:hf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smtClean="0"/>
              <a:t>1</a:t>
            </a:fld>
            <a:endParaRPr lang="en-US"/>
          </a:p>
        </p:txBody>
      </p:sp>
      <p:sp>
        <p:nvSpPr>
          <p:cNvPr id="5" name="Footer Placeholder 4">
            <a:extLst>
              <a:ext uri="{FF2B5EF4-FFF2-40B4-BE49-F238E27FC236}">
                <a16:creationId xmlns:a16="http://schemas.microsoft.com/office/drawing/2014/main" id="{3E1EE2A9-F7E9-9E29-147A-9FE8A8312DCE}"/>
              </a:ext>
            </a:extLst>
          </p:cNvPr>
          <p:cNvSpPr>
            <a:spLocks noGrp="1"/>
          </p:cNvSpPr>
          <p:nvPr>
            <p:ph type="ftr" sz="quarter" idx="4"/>
          </p:nvPr>
        </p:nvSpPr>
        <p:spPr/>
        <p:txBody>
          <a:bodyPr/>
          <a:lstStyle/>
          <a:p>
            <a:endParaRPr lang="lt-LT"/>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68CEFA-B3C2-492E-A26F-01C0A1645F9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3821CB2-77F8-A6A5-35F8-C2BEC60D0F7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2DC4F9B-DE8C-F794-9A75-222F40C4EEFC}"/>
              </a:ext>
            </a:extLst>
          </p:cNvPr>
          <p:cNvSpPr>
            <a:spLocks noGrp="1"/>
          </p:cNvSpPr>
          <p:nvPr>
            <p:ph type="body" idx="1"/>
          </p:nvPr>
        </p:nvSpPr>
        <p:spPr/>
        <p:txBody>
          <a:bodyPr/>
          <a:lstStyle/>
          <a:p>
            <a:pPr>
              <a:lnSpc>
                <a:spcPct val="107000"/>
              </a:lnSpc>
              <a:spcAft>
                <a:spcPts val="702"/>
              </a:spcAft>
            </a:pPr>
            <a:endParaRPr lang="lt-LT" u="sng" dirty="0"/>
          </a:p>
        </p:txBody>
      </p:sp>
      <p:sp>
        <p:nvSpPr>
          <p:cNvPr id="4" name="Slide Number Placeholder 3">
            <a:extLst>
              <a:ext uri="{FF2B5EF4-FFF2-40B4-BE49-F238E27FC236}">
                <a16:creationId xmlns:a16="http://schemas.microsoft.com/office/drawing/2014/main" id="{06FC8A3C-855D-0E44-5B39-EE2169C58B6A}"/>
              </a:ext>
            </a:extLst>
          </p:cNvPr>
          <p:cNvSpPr>
            <a:spLocks noGrp="1"/>
          </p:cNvSpPr>
          <p:nvPr>
            <p:ph type="sldNum" sz="quarter" idx="10"/>
          </p:nvPr>
        </p:nvSpPr>
        <p:spPr/>
        <p:txBody>
          <a:bodyPr/>
          <a:lstStyle/>
          <a:p>
            <a:fld id="{F7021451-1387-4CA6-816F-3879F97B5CBC}" type="slidenum">
              <a:rPr lang="en-US" smtClean="0"/>
              <a:t>2</a:t>
            </a:fld>
            <a:endParaRPr lang="en-US"/>
          </a:p>
        </p:txBody>
      </p:sp>
      <p:sp>
        <p:nvSpPr>
          <p:cNvPr id="5" name="Footer Placeholder 4">
            <a:extLst>
              <a:ext uri="{FF2B5EF4-FFF2-40B4-BE49-F238E27FC236}">
                <a16:creationId xmlns:a16="http://schemas.microsoft.com/office/drawing/2014/main" id="{455BDA80-1B0C-38F9-CCDF-7F7926F9FDCA}"/>
              </a:ext>
            </a:extLst>
          </p:cNvPr>
          <p:cNvSpPr>
            <a:spLocks noGrp="1"/>
          </p:cNvSpPr>
          <p:nvPr>
            <p:ph type="ftr" sz="quarter" idx="4"/>
          </p:nvPr>
        </p:nvSpPr>
        <p:spPr/>
        <p:txBody>
          <a:bodyPr/>
          <a:lstStyle/>
          <a:p>
            <a:endParaRPr lang="lt-LT"/>
          </a:p>
        </p:txBody>
      </p:sp>
    </p:spTree>
    <p:extLst>
      <p:ext uri="{BB962C8B-B14F-4D97-AF65-F5344CB8AC3E}">
        <p14:creationId xmlns:p14="http://schemas.microsoft.com/office/powerpoint/2010/main" val="2486901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2956A3-555C-2476-41FC-96C9A91AAD4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54AA961-5B5E-E9CB-BE90-133CE332AD6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B6820D1-87B0-3386-60A6-FF6536604333}"/>
              </a:ext>
            </a:extLst>
          </p:cNvPr>
          <p:cNvSpPr>
            <a:spLocks noGrp="1"/>
          </p:cNvSpPr>
          <p:nvPr>
            <p:ph type="body" idx="1"/>
          </p:nvPr>
        </p:nvSpPr>
        <p:spPr/>
        <p:txBody>
          <a:bodyPr/>
          <a:lstStyle/>
          <a:p>
            <a:endParaRPr lang="lt-LT" dirty="0">
              <a:effectLst/>
              <a:latin typeface="Times New Roman" panose="02020603050405020304" pitchFamily="18" charset="0"/>
            </a:endParaRPr>
          </a:p>
          <a:p>
            <a:pPr>
              <a:lnSpc>
                <a:spcPct val="107000"/>
              </a:lnSpc>
              <a:spcAft>
                <a:spcPts val="702"/>
              </a:spcAft>
            </a:pPr>
            <a:endParaRPr lang="lt-LT" u="sng" dirty="0"/>
          </a:p>
        </p:txBody>
      </p:sp>
      <p:sp>
        <p:nvSpPr>
          <p:cNvPr id="4" name="Slide Number Placeholder 3">
            <a:extLst>
              <a:ext uri="{FF2B5EF4-FFF2-40B4-BE49-F238E27FC236}">
                <a16:creationId xmlns:a16="http://schemas.microsoft.com/office/drawing/2014/main" id="{153CA376-D9D3-20C5-A135-E2C3B059FA38}"/>
              </a:ext>
            </a:extLst>
          </p:cNvPr>
          <p:cNvSpPr>
            <a:spLocks noGrp="1"/>
          </p:cNvSpPr>
          <p:nvPr>
            <p:ph type="sldNum" sz="quarter" idx="10"/>
          </p:nvPr>
        </p:nvSpPr>
        <p:spPr/>
        <p:txBody>
          <a:bodyPr/>
          <a:lstStyle/>
          <a:p>
            <a:fld id="{F7021451-1387-4CA6-816F-3879F97B5CBC}" type="slidenum">
              <a:rPr lang="en-US" smtClean="0"/>
              <a:t>3</a:t>
            </a:fld>
            <a:endParaRPr lang="en-US"/>
          </a:p>
        </p:txBody>
      </p:sp>
      <p:sp>
        <p:nvSpPr>
          <p:cNvPr id="5" name="Footer Placeholder 4">
            <a:extLst>
              <a:ext uri="{FF2B5EF4-FFF2-40B4-BE49-F238E27FC236}">
                <a16:creationId xmlns:a16="http://schemas.microsoft.com/office/drawing/2014/main" id="{B8A8DAF9-AA8E-E609-4801-B0D393E82D35}"/>
              </a:ext>
            </a:extLst>
          </p:cNvPr>
          <p:cNvSpPr>
            <a:spLocks noGrp="1"/>
          </p:cNvSpPr>
          <p:nvPr>
            <p:ph type="ftr" sz="quarter" idx="4"/>
          </p:nvPr>
        </p:nvSpPr>
        <p:spPr/>
        <p:txBody>
          <a:bodyPr/>
          <a:lstStyle/>
          <a:p>
            <a:endParaRPr lang="lt-LT"/>
          </a:p>
        </p:txBody>
      </p:sp>
    </p:spTree>
    <p:extLst>
      <p:ext uri="{BB962C8B-B14F-4D97-AF65-F5344CB8AC3E}">
        <p14:creationId xmlns:p14="http://schemas.microsoft.com/office/powerpoint/2010/main" val="170151256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9C07F0-E90F-0C4F-34A7-F5EBE1F1D93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84EE18C-D210-8B72-1C91-4C2C5790605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C2D1F84-3937-4980-31C7-3B601ABAA606}"/>
              </a:ext>
            </a:extLst>
          </p:cNvPr>
          <p:cNvSpPr>
            <a:spLocks noGrp="1"/>
          </p:cNvSpPr>
          <p:nvPr>
            <p:ph type="body" idx="1"/>
          </p:nvPr>
        </p:nvSpPr>
        <p:spPr/>
        <p:txBody>
          <a:bodyPr/>
          <a:lstStyle/>
          <a:p>
            <a:pPr>
              <a:lnSpc>
                <a:spcPct val="107000"/>
              </a:lnSpc>
              <a:spcAft>
                <a:spcPts val="702"/>
              </a:spcAft>
            </a:pPr>
            <a:endParaRPr lang="lt-LT" u="sng" dirty="0"/>
          </a:p>
        </p:txBody>
      </p:sp>
      <p:sp>
        <p:nvSpPr>
          <p:cNvPr id="4" name="Slide Number Placeholder 3">
            <a:extLst>
              <a:ext uri="{FF2B5EF4-FFF2-40B4-BE49-F238E27FC236}">
                <a16:creationId xmlns:a16="http://schemas.microsoft.com/office/drawing/2014/main" id="{DDBF0750-449D-8997-00F6-9E265613025B}"/>
              </a:ext>
            </a:extLst>
          </p:cNvPr>
          <p:cNvSpPr>
            <a:spLocks noGrp="1"/>
          </p:cNvSpPr>
          <p:nvPr>
            <p:ph type="sldNum" sz="quarter" idx="10"/>
          </p:nvPr>
        </p:nvSpPr>
        <p:spPr/>
        <p:txBody>
          <a:bodyPr/>
          <a:lstStyle/>
          <a:p>
            <a:fld id="{F7021451-1387-4CA6-816F-3879F97B5CBC}" type="slidenum">
              <a:rPr lang="en-US" smtClean="0"/>
              <a:t>4</a:t>
            </a:fld>
            <a:endParaRPr lang="en-US"/>
          </a:p>
        </p:txBody>
      </p:sp>
      <p:sp>
        <p:nvSpPr>
          <p:cNvPr id="5" name="Footer Placeholder 4">
            <a:extLst>
              <a:ext uri="{FF2B5EF4-FFF2-40B4-BE49-F238E27FC236}">
                <a16:creationId xmlns:a16="http://schemas.microsoft.com/office/drawing/2014/main" id="{555F4EEB-4E16-EB0B-B761-7F00407280A4}"/>
              </a:ext>
            </a:extLst>
          </p:cNvPr>
          <p:cNvSpPr>
            <a:spLocks noGrp="1"/>
          </p:cNvSpPr>
          <p:nvPr>
            <p:ph type="ftr" sz="quarter" idx="4"/>
          </p:nvPr>
        </p:nvSpPr>
        <p:spPr/>
        <p:txBody>
          <a:bodyPr/>
          <a:lstStyle/>
          <a:p>
            <a:endParaRPr lang="lt-LT"/>
          </a:p>
        </p:txBody>
      </p:sp>
    </p:spTree>
    <p:extLst>
      <p:ext uri="{BB962C8B-B14F-4D97-AF65-F5344CB8AC3E}">
        <p14:creationId xmlns:p14="http://schemas.microsoft.com/office/powerpoint/2010/main" val="150846183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45D993-10A7-C9F1-26CE-E72A7EDA27D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90E4C52-BBE3-202A-4B4E-72D72424469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FD4B344-5B77-F7A3-869A-6FE989658192}"/>
              </a:ext>
            </a:extLst>
          </p:cNvPr>
          <p:cNvSpPr>
            <a:spLocks noGrp="1"/>
          </p:cNvSpPr>
          <p:nvPr>
            <p:ph type="body" idx="1"/>
          </p:nvPr>
        </p:nvSpPr>
        <p:spPr/>
        <p:txBody>
          <a:bodyPr/>
          <a:lstStyle/>
          <a:p>
            <a:pPr>
              <a:lnSpc>
                <a:spcPct val="107000"/>
              </a:lnSpc>
              <a:spcAft>
                <a:spcPts val="702"/>
              </a:spcAft>
            </a:pPr>
            <a:endParaRPr lang="lt-LT" u="sng" dirty="0"/>
          </a:p>
        </p:txBody>
      </p:sp>
      <p:sp>
        <p:nvSpPr>
          <p:cNvPr id="4" name="Slide Number Placeholder 3">
            <a:extLst>
              <a:ext uri="{FF2B5EF4-FFF2-40B4-BE49-F238E27FC236}">
                <a16:creationId xmlns:a16="http://schemas.microsoft.com/office/drawing/2014/main" id="{98369D17-87C1-5316-E1E5-46C1F63E68C3}"/>
              </a:ext>
            </a:extLst>
          </p:cNvPr>
          <p:cNvSpPr>
            <a:spLocks noGrp="1"/>
          </p:cNvSpPr>
          <p:nvPr>
            <p:ph type="sldNum" sz="quarter" idx="10"/>
          </p:nvPr>
        </p:nvSpPr>
        <p:spPr/>
        <p:txBody>
          <a:bodyPr/>
          <a:lstStyle/>
          <a:p>
            <a:fld id="{F7021451-1387-4CA6-816F-3879F97B5CBC}" type="slidenum">
              <a:rPr lang="en-US" smtClean="0"/>
              <a:t>5</a:t>
            </a:fld>
            <a:endParaRPr lang="en-US"/>
          </a:p>
        </p:txBody>
      </p:sp>
      <p:sp>
        <p:nvSpPr>
          <p:cNvPr id="5" name="Footer Placeholder 4">
            <a:extLst>
              <a:ext uri="{FF2B5EF4-FFF2-40B4-BE49-F238E27FC236}">
                <a16:creationId xmlns:a16="http://schemas.microsoft.com/office/drawing/2014/main" id="{DD74DFB4-0E06-AD55-2DF2-F6A99924B3F5}"/>
              </a:ext>
            </a:extLst>
          </p:cNvPr>
          <p:cNvSpPr>
            <a:spLocks noGrp="1"/>
          </p:cNvSpPr>
          <p:nvPr>
            <p:ph type="ftr" sz="quarter" idx="4"/>
          </p:nvPr>
        </p:nvSpPr>
        <p:spPr/>
        <p:txBody>
          <a:bodyPr/>
          <a:lstStyle/>
          <a:p>
            <a:endParaRPr lang="lt-LT"/>
          </a:p>
        </p:txBody>
      </p:sp>
    </p:spTree>
    <p:extLst>
      <p:ext uri="{BB962C8B-B14F-4D97-AF65-F5344CB8AC3E}">
        <p14:creationId xmlns:p14="http://schemas.microsoft.com/office/powerpoint/2010/main" val="291719127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FFDC4A-279A-B3A2-6492-F88249CAC9D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B255F5-B1B1-A868-2B39-75D66082153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26236A3-EEA8-53D2-A5EC-56E5CB7993ED}"/>
              </a:ext>
            </a:extLst>
          </p:cNvPr>
          <p:cNvSpPr>
            <a:spLocks noGrp="1"/>
          </p:cNvSpPr>
          <p:nvPr>
            <p:ph type="body" idx="1"/>
          </p:nvPr>
        </p:nvSpPr>
        <p:spPr/>
        <p:txBody>
          <a:bodyPr/>
          <a:lstStyle/>
          <a:p>
            <a:pPr>
              <a:lnSpc>
                <a:spcPct val="107000"/>
              </a:lnSpc>
              <a:spcAft>
                <a:spcPts val="702"/>
              </a:spcAft>
            </a:pPr>
            <a:endParaRPr lang="lt-LT" u="sng" dirty="0"/>
          </a:p>
        </p:txBody>
      </p:sp>
      <p:sp>
        <p:nvSpPr>
          <p:cNvPr id="4" name="Slide Number Placeholder 3">
            <a:extLst>
              <a:ext uri="{FF2B5EF4-FFF2-40B4-BE49-F238E27FC236}">
                <a16:creationId xmlns:a16="http://schemas.microsoft.com/office/drawing/2014/main" id="{55F592EC-26CC-497B-6A2B-52F9B90F88F6}"/>
              </a:ext>
            </a:extLst>
          </p:cNvPr>
          <p:cNvSpPr>
            <a:spLocks noGrp="1"/>
          </p:cNvSpPr>
          <p:nvPr>
            <p:ph type="sldNum" sz="quarter" idx="10"/>
          </p:nvPr>
        </p:nvSpPr>
        <p:spPr/>
        <p:txBody>
          <a:bodyPr/>
          <a:lstStyle/>
          <a:p>
            <a:fld id="{F7021451-1387-4CA6-816F-3879F97B5CBC}" type="slidenum">
              <a:rPr lang="en-US" smtClean="0"/>
              <a:t>6</a:t>
            </a:fld>
            <a:endParaRPr lang="en-US"/>
          </a:p>
        </p:txBody>
      </p:sp>
      <p:sp>
        <p:nvSpPr>
          <p:cNvPr id="5" name="Footer Placeholder 4">
            <a:extLst>
              <a:ext uri="{FF2B5EF4-FFF2-40B4-BE49-F238E27FC236}">
                <a16:creationId xmlns:a16="http://schemas.microsoft.com/office/drawing/2014/main" id="{36BC1E0C-7492-602B-1CA0-61F7219DA7C8}"/>
              </a:ext>
            </a:extLst>
          </p:cNvPr>
          <p:cNvSpPr>
            <a:spLocks noGrp="1"/>
          </p:cNvSpPr>
          <p:nvPr>
            <p:ph type="ftr" sz="quarter" idx="4"/>
          </p:nvPr>
        </p:nvSpPr>
        <p:spPr/>
        <p:txBody>
          <a:bodyPr/>
          <a:lstStyle/>
          <a:p>
            <a:endParaRPr lang="lt-LT"/>
          </a:p>
        </p:txBody>
      </p:sp>
    </p:spTree>
    <p:extLst>
      <p:ext uri="{BB962C8B-B14F-4D97-AF65-F5344CB8AC3E}">
        <p14:creationId xmlns:p14="http://schemas.microsoft.com/office/powerpoint/2010/main" val="82547937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0D4BAE-F95E-03EB-2647-DB116F85C1D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65F8214-2725-8AD3-E995-5AB527E2081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73B4616-6AC2-162F-2D2E-51BC22266E5C}"/>
              </a:ext>
            </a:extLst>
          </p:cNvPr>
          <p:cNvSpPr>
            <a:spLocks noGrp="1"/>
          </p:cNvSpPr>
          <p:nvPr>
            <p:ph type="body" idx="1"/>
          </p:nvPr>
        </p:nvSpPr>
        <p:spPr/>
        <p:txBody>
          <a:bodyPr/>
          <a:lstStyle/>
          <a:p>
            <a:pPr>
              <a:lnSpc>
                <a:spcPct val="107000"/>
              </a:lnSpc>
              <a:spcAft>
                <a:spcPts val="702"/>
              </a:spcAft>
            </a:pPr>
            <a:endParaRPr lang="lt-LT" u="sng" dirty="0"/>
          </a:p>
        </p:txBody>
      </p:sp>
      <p:sp>
        <p:nvSpPr>
          <p:cNvPr id="4" name="Slide Number Placeholder 3">
            <a:extLst>
              <a:ext uri="{FF2B5EF4-FFF2-40B4-BE49-F238E27FC236}">
                <a16:creationId xmlns:a16="http://schemas.microsoft.com/office/drawing/2014/main" id="{BA067642-BA3F-21F4-245C-9D3EA47A6D20}"/>
              </a:ext>
            </a:extLst>
          </p:cNvPr>
          <p:cNvSpPr>
            <a:spLocks noGrp="1"/>
          </p:cNvSpPr>
          <p:nvPr>
            <p:ph type="sldNum" sz="quarter" idx="10"/>
          </p:nvPr>
        </p:nvSpPr>
        <p:spPr/>
        <p:txBody>
          <a:bodyPr/>
          <a:lstStyle/>
          <a:p>
            <a:fld id="{F7021451-1387-4CA6-816F-3879F97B5CBC}" type="slidenum">
              <a:rPr lang="en-US" smtClean="0"/>
              <a:t>7</a:t>
            </a:fld>
            <a:endParaRPr lang="en-US"/>
          </a:p>
        </p:txBody>
      </p:sp>
      <p:sp>
        <p:nvSpPr>
          <p:cNvPr id="5" name="Footer Placeholder 4">
            <a:extLst>
              <a:ext uri="{FF2B5EF4-FFF2-40B4-BE49-F238E27FC236}">
                <a16:creationId xmlns:a16="http://schemas.microsoft.com/office/drawing/2014/main" id="{9323D5A1-F5B1-7356-D724-E60CC42AC919}"/>
              </a:ext>
            </a:extLst>
          </p:cNvPr>
          <p:cNvSpPr>
            <a:spLocks noGrp="1"/>
          </p:cNvSpPr>
          <p:nvPr>
            <p:ph type="ftr" sz="quarter" idx="4"/>
          </p:nvPr>
        </p:nvSpPr>
        <p:spPr/>
        <p:txBody>
          <a:bodyPr/>
          <a:lstStyle/>
          <a:p>
            <a:endParaRPr lang="lt-LT"/>
          </a:p>
        </p:txBody>
      </p:sp>
    </p:spTree>
    <p:extLst>
      <p:ext uri="{BB962C8B-B14F-4D97-AF65-F5344CB8AC3E}">
        <p14:creationId xmlns:p14="http://schemas.microsoft.com/office/powerpoint/2010/main" val="395032373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7B1836-0E1F-D99C-1C6B-FF60E46B22D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2A4C539-D811-AA80-9385-23D152705F4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3999121-C5D6-2E42-3476-06F4ABBF62D1}"/>
              </a:ext>
            </a:extLst>
          </p:cNvPr>
          <p:cNvSpPr>
            <a:spLocks noGrp="1"/>
          </p:cNvSpPr>
          <p:nvPr>
            <p:ph type="body" idx="1"/>
          </p:nvPr>
        </p:nvSpPr>
        <p:spPr/>
        <p:txBody>
          <a:bodyPr/>
          <a:lstStyle/>
          <a:p>
            <a:endParaRPr lang="lt-LT" u="sng" dirty="0"/>
          </a:p>
        </p:txBody>
      </p:sp>
      <p:sp>
        <p:nvSpPr>
          <p:cNvPr id="4" name="Slide Number Placeholder 3">
            <a:extLst>
              <a:ext uri="{FF2B5EF4-FFF2-40B4-BE49-F238E27FC236}">
                <a16:creationId xmlns:a16="http://schemas.microsoft.com/office/drawing/2014/main" id="{70A406A9-46A7-4F26-5094-67F24F17278E}"/>
              </a:ext>
            </a:extLst>
          </p:cNvPr>
          <p:cNvSpPr>
            <a:spLocks noGrp="1"/>
          </p:cNvSpPr>
          <p:nvPr>
            <p:ph type="sldNum" sz="quarter" idx="10"/>
          </p:nvPr>
        </p:nvSpPr>
        <p:spPr/>
        <p:txBody>
          <a:bodyPr/>
          <a:lstStyle/>
          <a:p>
            <a:fld id="{F7021451-1387-4CA6-816F-3879F97B5CBC}" type="slidenum">
              <a:rPr lang="en-US" smtClean="0"/>
              <a:t>8</a:t>
            </a:fld>
            <a:endParaRPr lang="en-US"/>
          </a:p>
        </p:txBody>
      </p:sp>
      <p:sp>
        <p:nvSpPr>
          <p:cNvPr id="5" name="Footer Placeholder 4">
            <a:extLst>
              <a:ext uri="{FF2B5EF4-FFF2-40B4-BE49-F238E27FC236}">
                <a16:creationId xmlns:a16="http://schemas.microsoft.com/office/drawing/2014/main" id="{60E0B54E-CBC1-DE8F-CAA4-55AF836CA07A}"/>
              </a:ext>
            </a:extLst>
          </p:cNvPr>
          <p:cNvSpPr>
            <a:spLocks noGrp="1"/>
          </p:cNvSpPr>
          <p:nvPr>
            <p:ph type="ftr" sz="quarter" idx="4"/>
          </p:nvPr>
        </p:nvSpPr>
        <p:spPr/>
        <p:txBody>
          <a:bodyPr/>
          <a:lstStyle/>
          <a:p>
            <a:endParaRPr lang="lt-LT"/>
          </a:p>
        </p:txBody>
      </p:sp>
    </p:spTree>
    <p:extLst>
      <p:ext uri="{BB962C8B-B14F-4D97-AF65-F5344CB8AC3E}">
        <p14:creationId xmlns:p14="http://schemas.microsoft.com/office/powerpoint/2010/main" val="113427409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A36690-0BD9-8404-B953-FAA0E4F2BC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EFFC2A0-EACA-C2EB-F196-0D785E16389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E220BDE-CE3A-574E-5B38-CC4FB1D86FC4}"/>
              </a:ext>
            </a:extLst>
          </p:cNvPr>
          <p:cNvSpPr>
            <a:spLocks noGrp="1"/>
          </p:cNvSpPr>
          <p:nvPr>
            <p:ph type="body" idx="1"/>
          </p:nvPr>
        </p:nvSpPr>
        <p:spPr/>
        <p:txBody>
          <a:bodyPr/>
          <a:lstStyle/>
          <a:p>
            <a:pPr marL="0" marR="0" lvl="0" indent="0" algn="l" defTabSz="914400" rtl="0" eaLnBrk="1" fontAlgn="auto" latinLnBrk="0" hangingPunct="1">
              <a:lnSpc>
                <a:spcPct val="107000"/>
              </a:lnSpc>
              <a:spcBef>
                <a:spcPts val="0"/>
              </a:spcBef>
              <a:spcAft>
                <a:spcPts val="702"/>
              </a:spcAft>
              <a:buClrTx/>
              <a:buSzTx/>
              <a:buFontTx/>
              <a:buNone/>
              <a:tabLst/>
              <a:defRPr/>
            </a:pPr>
            <a:endParaRPr lang="lt-LT" u="sng" dirty="0"/>
          </a:p>
        </p:txBody>
      </p:sp>
      <p:sp>
        <p:nvSpPr>
          <p:cNvPr id="4" name="Slide Number Placeholder 3">
            <a:extLst>
              <a:ext uri="{FF2B5EF4-FFF2-40B4-BE49-F238E27FC236}">
                <a16:creationId xmlns:a16="http://schemas.microsoft.com/office/drawing/2014/main" id="{A744248D-30E6-169A-B1C6-69269BC7CA0E}"/>
              </a:ext>
            </a:extLst>
          </p:cNvPr>
          <p:cNvSpPr>
            <a:spLocks noGrp="1"/>
          </p:cNvSpPr>
          <p:nvPr>
            <p:ph type="sldNum" sz="quarter" idx="10"/>
          </p:nvPr>
        </p:nvSpPr>
        <p:spPr/>
        <p:txBody>
          <a:bodyPr/>
          <a:lstStyle/>
          <a:p>
            <a:fld id="{F7021451-1387-4CA6-816F-3879F97B5CBC}" type="slidenum">
              <a:rPr lang="en-US" smtClean="0"/>
              <a:t>9</a:t>
            </a:fld>
            <a:endParaRPr lang="en-US"/>
          </a:p>
        </p:txBody>
      </p:sp>
      <p:sp>
        <p:nvSpPr>
          <p:cNvPr id="5" name="Footer Placeholder 4">
            <a:extLst>
              <a:ext uri="{FF2B5EF4-FFF2-40B4-BE49-F238E27FC236}">
                <a16:creationId xmlns:a16="http://schemas.microsoft.com/office/drawing/2014/main" id="{2F1A8475-001A-0DCD-C131-4AFAD2A2CE23}"/>
              </a:ext>
            </a:extLst>
          </p:cNvPr>
          <p:cNvSpPr>
            <a:spLocks noGrp="1"/>
          </p:cNvSpPr>
          <p:nvPr>
            <p:ph type="ftr" sz="quarter" idx="4"/>
          </p:nvPr>
        </p:nvSpPr>
        <p:spPr/>
        <p:txBody>
          <a:bodyPr/>
          <a:lstStyle/>
          <a:p>
            <a:endParaRPr lang="lt-LT"/>
          </a:p>
        </p:txBody>
      </p:sp>
    </p:spTree>
    <p:extLst>
      <p:ext uri="{BB962C8B-B14F-4D97-AF65-F5344CB8AC3E}">
        <p14:creationId xmlns:p14="http://schemas.microsoft.com/office/powerpoint/2010/main" val="51348599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0F811E-EF98-9FA4-2196-7181A8A81C8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9231DF1-FBDE-E0A8-B457-5716137EE36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D803402-04A6-90B3-C65D-7B9D16DA9940}"/>
              </a:ext>
            </a:extLst>
          </p:cNvPr>
          <p:cNvSpPr>
            <a:spLocks noGrp="1"/>
          </p:cNvSpPr>
          <p:nvPr>
            <p:ph type="body" idx="1"/>
          </p:nvPr>
        </p:nvSpPr>
        <p:spPr/>
        <p:txBody>
          <a:bodyPr/>
          <a:lstStyle/>
          <a:p>
            <a:endParaRPr lang="en-US" dirty="0">
              <a:latin typeface="Calibri" panose="020F0502020204030204" pitchFamily="34" charset="0"/>
              <a:ea typeface="Calibri" panose="020F0502020204030204" pitchFamily="34" charset="0"/>
              <a:cs typeface="Calibri" panose="020F0502020204030204" pitchFamily="34" charset="0"/>
            </a:endParaRPr>
          </a:p>
        </p:txBody>
      </p:sp>
      <p:sp>
        <p:nvSpPr>
          <p:cNvPr id="4" name="Slide Number Placeholder 3">
            <a:extLst>
              <a:ext uri="{FF2B5EF4-FFF2-40B4-BE49-F238E27FC236}">
                <a16:creationId xmlns:a16="http://schemas.microsoft.com/office/drawing/2014/main" id="{9F78D7CE-A1BF-8200-249C-FA0E235A259B}"/>
              </a:ext>
            </a:extLst>
          </p:cNvPr>
          <p:cNvSpPr>
            <a:spLocks noGrp="1"/>
          </p:cNvSpPr>
          <p:nvPr>
            <p:ph type="sldNum" sz="quarter" idx="10"/>
          </p:nvPr>
        </p:nvSpPr>
        <p:spPr/>
        <p:txBody>
          <a:bodyPr/>
          <a:lstStyle/>
          <a:p>
            <a:fld id="{F7021451-1387-4CA6-816F-3879F97B5CBC}" type="slidenum">
              <a:rPr lang="en-US" smtClean="0"/>
              <a:t>10</a:t>
            </a:fld>
            <a:endParaRPr lang="en-US"/>
          </a:p>
        </p:txBody>
      </p:sp>
      <p:sp>
        <p:nvSpPr>
          <p:cNvPr id="5" name="Footer Placeholder 4">
            <a:extLst>
              <a:ext uri="{FF2B5EF4-FFF2-40B4-BE49-F238E27FC236}">
                <a16:creationId xmlns:a16="http://schemas.microsoft.com/office/drawing/2014/main" id="{6ED4B227-D048-A6D4-FC0F-8332EB4EDA7C}"/>
              </a:ext>
            </a:extLst>
          </p:cNvPr>
          <p:cNvSpPr>
            <a:spLocks noGrp="1"/>
          </p:cNvSpPr>
          <p:nvPr>
            <p:ph type="ftr" sz="quarter" idx="4"/>
          </p:nvPr>
        </p:nvSpPr>
        <p:spPr/>
        <p:txBody>
          <a:bodyPr/>
          <a:lstStyle/>
          <a:p>
            <a:endParaRPr lang="lt-LT"/>
          </a:p>
        </p:txBody>
      </p:sp>
    </p:spTree>
    <p:extLst>
      <p:ext uri="{BB962C8B-B14F-4D97-AF65-F5344CB8AC3E}">
        <p14:creationId xmlns:p14="http://schemas.microsoft.com/office/powerpoint/2010/main" val="85308322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6AF005-475D-3E52-8B9E-F2D1B7EE194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E978CD4-E209-922B-BE81-2F98FD44009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2701367-C651-0AEA-F1C8-D1A4B9F1B574}"/>
              </a:ext>
            </a:extLst>
          </p:cNvPr>
          <p:cNvSpPr>
            <a:spLocks noGrp="1"/>
          </p:cNvSpPr>
          <p:nvPr>
            <p:ph type="body" idx="1"/>
          </p:nvPr>
        </p:nvSpPr>
        <p:spPr/>
        <p:txBody>
          <a:bodyPr/>
          <a:lstStyle/>
          <a:p>
            <a:pPr>
              <a:lnSpc>
                <a:spcPct val="107000"/>
              </a:lnSpc>
              <a:spcAft>
                <a:spcPts val="702"/>
              </a:spcAft>
            </a:pPr>
            <a:endParaRPr lang="lt-LT" u="sng" dirty="0"/>
          </a:p>
        </p:txBody>
      </p:sp>
      <p:sp>
        <p:nvSpPr>
          <p:cNvPr id="4" name="Slide Number Placeholder 3">
            <a:extLst>
              <a:ext uri="{FF2B5EF4-FFF2-40B4-BE49-F238E27FC236}">
                <a16:creationId xmlns:a16="http://schemas.microsoft.com/office/drawing/2014/main" id="{3AE565D4-E8E7-BFD0-E8A6-C75559CFAD20}"/>
              </a:ext>
            </a:extLst>
          </p:cNvPr>
          <p:cNvSpPr>
            <a:spLocks noGrp="1"/>
          </p:cNvSpPr>
          <p:nvPr>
            <p:ph type="sldNum" sz="quarter" idx="10"/>
          </p:nvPr>
        </p:nvSpPr>
        <p:spPr/>
        <p:txBody>
          <a:bodyPr/>
          <a:lstStyle/>
          <a:p>
            <a:fld id="{F7021451-1387-4CA6-816F-3879F97B5CBC}" type="slidenum">
              <a:rPr lang="en-US" smtClean="0"/>
              <a:t>11</a:t>
            </a:fld>
            <a:endParaRPr lang="en-US"/>
          </a:p>
        </p:txBody>
      </p:sp>
      <p:sp>
        <p:nvSpPr>
          <p:cNvPr id="5" name="Footer Placeholder 4">
            <a:extLst>
              <a:ext uri="{FF2B5EF4-FFF2-40B4-BE49-F238E27FC236}">
                <a16:creationId xmlns:a16="http://schemas.microsoft.com/office/drawing/2014/main" id="{FCCE5CA8-3D62-ECB9-69BA-545483F35DF9}"/>
              </a:ext>
            </a:extLst>
          </p:cNvPr>
          <p:cNvSpPr>
            <a:spLocks noGrp="1"/>
          </p:cNvSpPr>
          <p:nvPr>
            <p:ph type="ftr" sz="quarter" idx="4"/>
          </p:nvPr>
        </p:nvSpPr>
        <p:spPr/>
        <p:txBody>
          <a:bodyPr/>
          <a:lstStyle/>
          <a:p>
            <a:endParaRPr lang="lt-LT"/>
          </a:p>
        </p:txBody>
      </p:sp>
    </p:spTree>
    <p:extLst>
      <p:ext uri="{BB962C8B-B14F-4D97-AF65-F5344CB8AC3E}">
        <p14:creationId xmlns:p14="http://schemas.microsoft.com/office/powerpoint/2010/main" val="73086009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AE928D-4EC6-D0EE-ACF1-2E5D2F15218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4D23589-E655-2ED6-7AA1-3EEB4D94837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ECD2F1B-4160-930C-7DCF-2BFF9EE27310}"/>
              </a:ext>
            </a:extLst>
          </p:cNvPr>
          <p:cNvSpPr>
            <a:spLocks noGrp="1"/>
          </p:cNvSpPr>
          <p:nvPr>
            <p:ph type="body" idx="1"/>
          </p:nvPr>
        </p:nvSpPr>
        <p:spPr/>
        <p:txBody>
          <a:bodyPr/>
          <a:lstStyle/>
          <a:p>
            <a:pPr>
              <a:lnSpc>
                <a:spcPct val="107000"/>
              </a:lnSpc>
              <a:spcAft>
                <a:spcPts val="702"/>
              </a:spcAft>
            </a:pPr>
            <a:endParaRPr lang="lt-LT" u="sng" dirty="0"/>
          </a:p>
        </p:txBody>
      </p:sp>
      <p:sp>
        <p:nvSpPr>
          <p:cNvPr id="4" name="Slide Number Placeholder 3">
            <a:extLst>
              <a:ext uri="{FF2B5EF4-FFF2-40B4-BE49-F238E27FC236}">
                <a16:creationId xmlns:a16="http://schemas.microsoft.com/office/drawing/2014/main" id="{93CEB8FB-BBA2-E0B4-5AB0-E98399757AF3}"/>
              </a:ext>
            </a:extLst>
          </p:cNvPr>
          <p:cNvSpPr>
            <a:spLocks noGrp="1"/>
          </p:cNvSpPr>
          <p:nvPr>
            <p:ph type="sldNum" sz="quarter" idx="10"/>
          </p:nvPr>
        </p:nvSpPr>
        <p:spPr/>
        <p:txBody>
          <a:bodyPr/>
          <a:lstStyle/>
          <a:p>
            <a:fld id="{F7021451-1387-4CA6-816F-3879F97B5CBC}" type="slidenum">
              <a:rPr lang="en-US" smtClean="0"/>
              <a:t>12</a:t>
            </a:fld>
            <a:endParaRPr lang="en-US"/>
          </a:p>
        </p:txBody>
      </p:sp>
      <p:sp>
        <p:nvSpPr>
          <p:cNvPr id="5" name="Footer Placeholder 4">
            <a:extLst>
              <a:ext uri="{FF2B5EF4-FFF2-40B4-BE49-F238E27FC236}">
                <a16:creationId xmlns:a16="http://schemas.microsoft.com/office/drawing/2014/main" id="{9A38D932-FC97-1F05-5B5A-F8E121E4214B}"/>
              </a:ext>
            </a:extLst>
          </p:cNvPr>
          <p:cNvSpPr>
            <a:spLocks noGrp="1"/>
          </p:cNvSpPr>
          <p:nvPr>
            <p:ph type="ftr" sz="quarter" idx="4"/>
          </p:nvPr>
        </p:nvSpPr>
        <p:spPr/>
        <p:txBody>
          <a:bodyPr/>
          <a:lstStyle/>
          <a:p>
            <a:endParaRPr lang="lt-LT"/>
          </a:p>
        </p:txBody>
      </p:sp>
    </p:spTree>
    <p:extLst>
      <p:ext uri="{BB962C8B-B14F-4D97-AF65-F5344CB8AC3E}">
        <p14:creationId xmlns:p14="http://schemas.microsoft.com/office/powerpoint/2010/main" val="240575644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1A6D9D-3396-992C-F285-01FAF6013DA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CE15262-7B6B-FB10-2324-A02A2DA1E86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4585FE8-2760-4F3B-EA8E-3CD2C69B510E}"/>
              </a:ext>
            </a:extLst>
          </p:cNvPr>
          <p:cNvSpPr>
            <a:spLocks noGrp="1"/>
          </p:cNvSpPr>
          <p:nvPr>
            <p:ph type="body" idx="1"/>
          </p:nvPr>
        </p:nvSpPr>
        <p:spPr/>
        <p:txBody>
          <a:bodyPr/>
          <a:lstStyle/>
          <a:p>
            <a:pPr marL="0" marR="0" lvl="0" indent="0" algn="l" defTabSz="914400" rtl="0" eaLnBrk="1" fontAlgn="auto" latinLnBrk="0" hangingPunct="1">
              <a:lnSpc>
                <a:spcPct val="107000"/>
              </a:lnSpc>
              <a:spcBef>
                <a:spcPts val="0"/>
              </a:spcBef>
              <a:spcAft>
                <a:spcPts val="702"/>
              </a:spcAft>
              <a:buClrTx/>
              <a:buSzTx/>
              <a:buFontTx/>
              <a:buNone/>
              <a:tabLst/>
              <a:defRPr/>
            </a:pPr>
            <a:endParaRPr lang="lt-LT" u="sng" dirty="0"/>
          </a:p>
        </p:txBody>
      </p:sp>
      <p:sp>
        <p:nvSpPr>
          <p:cNvPr id="4" name="Slide Number Placeholder 3">
            <a:extLst>
              <a:ext uri="{FF2B5EF4-FFF2-40B4-BE49-F238E27FC236}">
                <a16:creationId xmlns:a16="http://schemas.microsoft.com/office/drawing/2014/main" id="{CE0E1C5E-5920-2464-0AA2-F57099D629A9}"/>
              </a:ext>
            </a:extLst>
          </p:cNvPr>
          <p:cNvSpPr>
            <a:spLocks noGrp="1"/>
          </p:cNvSpPr>
          <p:nvPr>
            <p:ph type="sldNum" sz="quarter" idx="10"/>
          </p:nvPr>
        </p:nvSpPr>
        <p:spPr/>
        <p:txBody>
          <a:bodyPr/>
          <a:lstStyle/>
          <a:p>
            <a:fld id="{F7021451-1387-4CA6-816F-3879F97B5CBC}" type="slidenum">
              <a:rPr lang="en-US" smtClean="0"/>
              <a:t>13</a:t>
            </a:fld>
            <a:endParaRPr lang="en-US"/>
          </a:p>
        </p:txBody>
      </p:sp>
      <p:sp>
        <p:nvSpPr>
          <p:cNvPr id="5" name="Footer Placeholder 4">
            <a:extLst>
              <a:ext uri="{FF2B5EF4-FFF2-40B4-BE49-F238E27FC236}">
                <a16:creationId xmlns:a16="http://schemas.microsoft.com/office/drawing/2014/main" id="{79CDA209-A584-2D97-B1D2-FFB16DCB6EDC}"/>
              </a:ext>
            </a:extLst>
          </p:cNvPr>
          <p:cNvSpPr>
            <a:spLocks noGrp="1"/>
          </p:cNvSpPr>
          <p:nvPr>
            <p:ph type="ftr" sz="quarter" idx="4"/>
          </p:nvPr>
        </p:nvSpPr>
        <p:spPr/>
        <p:txBody>
          <a:bodyPr/>
          <a:lstStyle/>
          <a:p>
            <a:endParaRPr lang="lt-LT"/>
          </a:p>
        </p:txBody>
      </p:sp>
    </p:spTree>
    <p:extLst>
      <p:ext uri="{BB962C8B-B14F-4D97-AF65-F5344CB8AC3E}">
        <p14:creationId xmlns:p14="http://schemas.microsoft.com/office/powerpoint/2010/main" val="14670450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39DE3D-02E8-BD0C-3F72-82B723FD739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4A09869-CA4B-9A0B-2CB6-393C3B36F31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1E198B6-64FA-E953-A6CC-5AA58CA50752}"/>
              </a:ext>
            </a:extLst>
          </p:cNvPr>
          <p:cNvSpPr>
            <a:spLocks noGrp="1"/>
          </p:cNvSpPr>
          <p:nvPr>
            <p:ph type="body" idx="1"/>
          </p:nvPr>
        </p:nvSpPr>
        <p:spPr/>
        <p:txBody>
          <a:bodyPr/>
          <a:lstStyle/>
          <a:p>
            <a:pPr>
              <a:lnSpc>
                <a:spcPct val="107000"/>
              </a:lnSpc>
              <a:spcAft>
                <a:spcPts val="702"/>
              </a:spcAft>
            </a:pPr>
            <a:endParaRPr lang="lt-LT" u="sng" dirty="0"/>
          </a:p>
        </p:txBody>
      </p:sp>
      <p:sp>
        <p:nvSpPr>
          <p:cNvPr id="4" name="Slide Number Placeholder 3">
            <a:extLst>
              <a:ext uri="{FF2B5EF4-FFF2-40B4-BE49-F238E27FC236}">
                <a16:creationId xmlns:a16="http://schemas.microsoft.com/office/drawing/2014/main" id="{0E79C05F-AC59-6603-2EE8-05631B179D8E}"/>
              </a:ext>
            </a:extLst>
          </p:cNvPr>
          <p:cNvSpPr>
            <a:spLocks noGrp="1"/>
          </p:cNvSpPr>
          <p:nvPr>
            <p:ph type="sldNum" sz="quarter" idx="10"/>
          </p:nvPr>
        </p:nvSpPr>
        <p:spPr/>
        <p:txBody>
          <a:bodyPr/>
          <a:lstStyle/>
          <a:p>
            <a:fld id="{F7021451-1387-4CA6-816F-3879F97B5CBC}" type="slidenum">
              <a:rPr lang="en-US" smtClean="0"/>
              <a:t>14</a:t>
            </a:fld>
            <a:endParaRPr lang="en-US"/>
          </a:p>
        </p:txBody>
      </p:sp>
      <p:sp>
        <p:nvSpPr>
          <p:cNvPr id="5" name="Footer Placeholder 4">
            <a:extLst>
              <a:ext uri="{FF2B5EF4-FFF2-40B4-BE49-F238E27FC236}">
                <a16:creationId xmlns:a16="http://schemas.microsoft.com/office/drawing/2014/main" id="{33E4231E-7310-94F3-3690-8141F867832C}"/>
              </a:ext>
            </a:extLst>
          </p:cNvPr>
          <p:cNvSpPr>
            <a:spLocks noGrp="1"/>
          </p:cNvSpPr>
          <p:nvPr>
            <p:ph type="ftr" sz="quarter" idx="4"/>
          </p:nvPr>
        </p:nvSpPr>
        <p:spPr/>
        <p:txBody>
          <a:bodyPr/>
          <a:lstStyle/>
          <a:p>
            <a:endParaRPr lang="lt-LT"/>
          </a:p>
        </p:txBody>
      </p:sp>
    </p:spTree>
    <p:extLst>
      <p:ext uri="{BB962C8B-B14F-4D97-AF65-F5344CB8AC3E}">
        <p14:creationId xmlns:p14="http://schemas.microsoft.com/office/powerpoint/2010/main" val="209872194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3A1D77-1EA6-EE83-8733-2182A8A0679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56A4728-BECA-F292-2AD3-F7436D01682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367B3DE-73DF-6006-738A-AC3A74D09B19}"/>
              </a:ext>
            </a:extLst>
          </p:cNvPr>
          <p:cNvSpPr>
            <a:spLocks noGrp="1"/>
          </p:cNvSpPr>
          <p:nvPr>
            <p:ph type="body" idx="1"/>
          </p:nvPr>
        </p:nvSpPr>
        <p:spPr/>
        <p:txBody>
          <a:bodyPr/>
          <a:lstStyle/>
          <a:p>
            <a:pPr>
              <a:lnSpc>
                <a:spcPct val="107000"/>
              </a:lnSpc>
              <a:spcAft>
                <a:spcPts val="702"/>
              </a:spcAft>
            </a:pPr>
            <a:endParaRPr lang="lt-LT" u="sng" dirty="0"/>
          </a:p>
        </p:txBody>
      </p:sp>
      <p:sp>
        <p:nvSpPr>
          <p:cNvPr id="4" name="Slide Number Placeholder 3">
            <a:extLst>
              <a:ext uri="{FF2B5EF4-FFF2-40B4-BE49-F238E27FC236}">
                <a16:creationId xmlns:a16="http://schemas.microsoft.com/office/drawing/2014/main" id="{ED01BF56-B07A-037C-7989-97C4A944391C}"/>
              </a:ext>
            </a:extLst>
          </p:cNvPr>
          <p:cNvSpPr>
            <a:spLocks noGrp="1"/>
          </p:cNvSpPr>
          <p:nvPr>
            <p:ph type="sldNum" sz="quarter" idx="10"/>
          </p:nvPr>
        </p:nvSpPr>
        <p:spPr/>
        <p:txBody>
          <a:bodyPr/>
          <a:lstStyle/>
          <a:p>
            <a:fld id="{F7021451-1387-4CA6-816F-3879F97B5CBC}" type="slidenum">
              <a:rPr lang="en-US" smtClean="0"/>
              <a:t>15</a:t>
            </a:fld>
            <a:endParaRPr lang="en-US"/>
          </a:p>
        </p:txBody>
      </p:sp>
      <p:sp>
        <p:nvSpPr>
          <p:cNvPr id="5" name="Footer Placeholder 4">
            <a:extLst>
              <a:ext uri="{FF2B5EF4-FFF2-40B4-BE49-F238E27FC236}">
                <a16:creationId xmlns:a16="http://schemas.microsoft.com/office/drawing/2014/main" id="{B34251DE-1AE7-5638-8688-9AEEC33C212C}"/>
              </a:ext>
            </a:extLst>
          </p:cNvPr>
          <p:cNvSpPr>
            <a:spLocks noGrp="1"/>
          </p:cNvSpPr>
          <p:nvPr>
            <p:ph type="ftr" sz="quarter" idx="4"/>
          </p:nvPr>
        </p:nvSpPr>
        <p:spPr/>
        <p:txBody>
          <a:bodyPr/>
          <a:lstStyle/>
          <a:p>
            <a:endParaRPr lang="lt-LT"/>
          </a:p>
        </p:txBody>
      </p:sp>
    </p:spTree>
    <p:extLst>
      <p:ext uri="{BB962C8B-B14F-4D97-AF65-F5344CB8AC3E}">
        <p14:creationId xmlns:p14="http://schemas.microsoft.com/office/powerpoint/2010/main" val="316637176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8106EF-3490-4A85-87E8-A9A12F6F0FF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7FB3800-990E-D0C1-358E-D0FAEA712FA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B8006A4-B03D-5CA3-0F5F-4B5F02F45D22}"/>
              </a:ext>
            </a:extLst>
          </p:cNvPr>
          <p:cNvSpPr>
            <a:spLocks noGrp="1"/>
          </p:cNvSpPr>
          <p:nvPr>
            <p:ph type="body" idx="1"/>
          </p:nvPr>
        </p:nvSpPr>
        <p:spPr/>
        <p:txBody>
          <a:bodyPr/>
          <a:lstStyle/>
          <a:p>
            <a:pPr algn="l">
              <a:lnSpc>
                <a:spcPct val="107000"/>
              </a:lnSpc>
              <a:spcAft>
                <a:spcPts val="800"/>
              </a:spcAft>
            </a:pPr>
            <a:endParaRPr lang="en-US" u="none" dirty="0"/>
          </a:p>
        </p:txBody>
      </p:sp>
      <p:sp>
        <p:nvSpPr>
          <p:cNvPr id="4" name="Slide Number Placeholder 3">
            <a:extLst>
              <a:ext uri="{FF2B5EF4-FFF2-40B4-BE49-F238E27FC236}">
                <a16:creationId xmlns:a16="http://schemas.microsoft.com/office/drawing/2014/main" id="{1957C90C-D6AF-1178-8D05-51488652E5DB}"/>
              </a:ext>
            </a:extLst>
          </p:cNvPr>
          <p:cNvSpPr>
            <a:spLocks noGrp="1"/>
          </p:cNvSpPr>
          <p:nvPr>
            <p:ph type="sldNum" sz="quarter" idx="10"/>
          </p:nvPr>
        </p:nvSpPr>
        <p:spPr/>
        <p:txBody>
          <a:bodyPr/>
          <a:lstStyle/>
          <a:p>
            <a:fld id="{F7021451-1387-4CA6-816F-3879F97B5CBC}" type="slidenum">
              <a:rPr lang="en-US" smtClean="0"/>
              <a:t>16</a:t>
            </a:fld>
            <a:endParaRPr lang="en-US"/>
          </a:p>
        </p:txBody>
      </p:sp>
      <p:sp>
        <p:nvSpPr>
          <p:cNvPr id="5" name="Footer Placeholder 4">
            <a:extLst>
              <a:ext uri="{FF2B5EF4-FFF2-40B4-BE49-F238E27FC236}">
                <a16:creationId xmlns:a16="http://schemas.microsoft.com/office/drawing/2014/main" id="{83A4D510-5812-16D0-797C-8B6806E3CD5F}"/>
              </a:ext>
            </a:extLst>
          </p:cNvPr>
          <p:cNvSpPr>
            <a:spLocks noGrp="1"/>
          </p:cNvSpPr>
          <p:nvPr>
            <p:ph type="ftr" sz="quarter" idx="4"/>
          </p:nvPr>
        </p:nvSpPr>
        <p:spPr/>
        <p:txBody>
          <a:bodyPr/>
          <a:lstStyle/>
          <a:p>
            <a:endParaRPr lang="lt-LT"/>
          </a:p>
        </p:txBody>
      </p:sp>
    </p:spTree>
    <p:extLst>
      <p:ext uri="{BB962C8B-B14F-4D97-AF65-F5344CB8AC3E}">
        <p14:creationId xmlns:p14="http://schemas.microsoft.com/office/powerpoint/2010/main" val="153136524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815619-D461-8ACB-D709-0CDB71CB561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200DAED-39F6-F03E-1627-D895CBE6429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167D5C2-7D65-5880-5E5B-5699009358D5}"/>
              </a:ext>
            </a:extLst>
          </p:cNvPr>
          <p:cNvSpPr>
            <a:spLocks noGrp="1"/>
          </p:cNvSpPr>
          <p:nvPr>
            <p:ph type="body" idx="1"/>
          </p:nvPr>
        </p:nvSpPr>
        <p:spPr/>
        <p:txBody>
          <a:bodyPr/>
          <a:lstStyle/>
          <a:p>
            <a:pPr algn="l">
              <a:lnSpc>
                <a:spcPct val="107000"/>
              </a:lnSpc>
              <a:spcAft>
                <a:spcPts val="800"/>
              </a:spcAft>
            </a:pPr>
            <a:endParaRPr lang="en-US" u="none" dirty="0"/>
          </a:p>
        </p:txBody>
      </p:sp>
      <p:sp>
        <p:nvSpPr>
          <p:cNvPr id="4" name="Slide Number Placeholder 3">
            <a:extLst>
              <a:ext uri="{FF2B5EF4-FFF2-40B4-BE49-F238E27FC236}">
                <a16:creationId xmlns:a16="http://schemas.microsoft.com/office/drawing/2014/main" id="{AD72ED90-EF88-6A0D-B474-EBCD44FC4421}"/>
              </a:ext>
            </a:extLst>
          </p:cNvPr>
          <p:cNvSpPr>
            <a:spLocks noGrp="1"/>
          </p:cNvSpPr>
          <p:nvPr>
            <p:ph type="sldNum" sz="quarter" idx="10"/>
          </p:nvPr>
        </p:nvSpPr>
        <p:spPr/>
        <p:txBody>
          <a:bodyPr/>
          <a:lstStyle/>
          <a:p>
            <a:fld id="{F7021451-1387-4CA6-816F-3879F97B5CBC}" type="slidenum">
              <a:rPr lang="en-US" smtClean="0"/>
              <a:t>17</a:t>
            </a:fld>
            <a:endParaRPr lang="en-US"/>
          </a:p>
        </p:txBody>
      </p:sp>
      <p:sp>
        <p:nvSpPr>
          <p:cNvPr id="5" name="Footer Placeholder 4">
            <a:extLst>
              <a:ext uri="{FF2B5EF4-FFF2-40B4-BE49-F238E27FC236}">
                <a16:creationId xmlns:a16="http://schemas.microsoft.com/office/drawing/2014/main" id="{5F0D560D-92ED-7EE4-4F30-262BB322783F}"/>
              </a:ext>
            </a:extLst>
          </p:cNvPr>
          <p:cNvSpPr>
            <a:spLocks noGrp="1"/>
          </p:cNvSpPr>
          <p:nvPr>
            <p:ph type="ftr" sz="quarter" idx="4"/>
          </p:nvPr>
        </p:nvSpPr>
        <p:spPr/>
        <p:txBody>
          <a:bodyPr/>
          <a:lstStyle/>
          <a:p>
            <a:endParaRPr lang="lt-LT"/>
          </a:p>
        </p:txBody>
      </p:sp>
    </p:spTree>
    <p:extLst>
      <p:ext uri="{BB962C8B-B14F-4D97-AF65-F5344CB8AC3E}">
        <p14:creationId xmlns:p14="http://schemas.microsoft.com/office/powerpoint/2010/main" val="250138062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0E565B-B90A-0AAA-4D46-524EFD63D71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B30B79E-E16C-9A5B-096E-42FB478CE38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9EF86FA-118D-125A-1389-F74B5D559023}"/>
              </a:ext>
            </a:extLst>
          </p:cNvPr>
          <p:cNvSpPr>
            <a:spLocks noGrp="1"/>
          </p:cNvSpPr>
          <p:nvPr>
            <p:ph type="body" idx="1"/>
          </p:nvPr>
        </p:nvSpPr>
        <p:spPr/>
        <p:txBody>
          <a:bodyPr/>
          <a:lstStyle/>
          <a:p>
            <a:pPr>
              <a:lnSpc>
                <a:spcPts val="1836"/>
              </a:lnSpc>
              <a:spcBef>
                <a:spcPts val="539"/>
              </a:spcBef>
              <a:buNone/>
            </a:pPr>
            <a:endParaRPr lang="lt-LT" dirty="0"/>
          </a:p>
        </p:txBody>
      </p:sp>
      <p:sp>
        <p:nvSpPr>
          <p:cNvPr id="4" name="Slide Number Placeholder 3">
            <a:extLst>
              <a:ext uri="{FF2B5EF4-FFF2-40B4-BE49-F238E27FC236}">
                <a16:creationId xmlns:a16="http://schemas.microsoft.com/office/drawing/2014/main" id="{E0705350-CA00-C9CB-7053-35490FE8DFB7}"/>
              </a:ext>
            </a:extLst>
          </p:cNvPr>
          <p:cNvSpPr>
            <a:spLocks noGrp="1"/>
          </p:cNvSpPr>
          <p:nvPr>
            <p:ph type="sldNum" sz="quarter" idx="10"/>
          </p:nvPr>
        </p:nvSpPr>
        <p:spPr/>
        <p:txBody>
          <a:bodyPr/>
          <a:lstStyle/>
          <a:p>
            <a:fld id="{F7021451-1387-4CA6-816F-3879F97B5CBC}" type="slidenum">
              <a:rPr lang="en-US" smtClean="0"/>
              <a:t>18</a:t>
            </a:fld>
            <a:endParaRPr lang="en-US"/>
          </a:p>
        </p:txBody>
      </p:sp>
      <p:sp>
        <p:nvSpPr>
          <p:cNvPr id="5" name="Footer Placeholder 4">
            <a:extLst>
              <a:ext uri="{FF2B5EF4-FFF2-40B4-BE49-F238E27FC236}">
                <a16:creationId xmlns:a16="http://schemas.microsoft.com/office/drawing/2014/main" id="{F81991B8-AD50-1144-AE7A-492C6B6DC986}"/>
              </a:ext>
            </a:extLst>
          </p:cNvPr>
          <p:cNvSpPr>
            <a:spLocks noGrp="1"/>
          </p:cNvSpPr>
          <p:nvPr>
            <p:ph type="ftr" sz="quarter" idx="4"/>
          </p:nvPr>
        </p:nvSpPr>
        <p:spPr/>
        <p:txBody>
          <a:bodyPr/>
          <a:lstStyle/>
          <a:p>
            <a:endParaRPr lang="lt-LT"/>
          </a:p>
        </p:txBody>
      </p:sp>
    </p:spTree>
    <p:extLst>
      <p:ext uri="{BB962C8B-B14F-4D97-AF65-F5344CB8AC3E}">
        <p14:creationId xmlns:p14="http://schemas.microsoft.com/office/powerpoint/2010/main" val="381370834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B5FE15-9B93-764D-F818-974A73B71B2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AEB9945-4FEB-C5DC-3B7F-C7155879B13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EAC8745-2B0A-964C-066D-857C6F2E5B51}"/>
              </a:ext>
            </a:extLst>
          </p:cNvPr>
          <p:cNvSpPr>
            <a:spLocks noGrp="1"/>
          </p:cNvSpPr>
          <p:nvPr>
            <p:ph type="body" idx="1"/>
          </p:nvPr>
        </p:nvSpPr>
        <p:spPr/>
        <p:txBody>
          <a:bodyPr/>
          <a:lstStyle/>
          <a:p>
            <a:pPr>
              <a:lnSpc>
                <a:spcPts val="1836"/>
              </a:lnSpc>
              <a:spcBef>
                <a:spcPts val="539"/>
              </a:spcBef>
              <a:buNone/>
            </a:pPr>
            <a:endParaRPr lang="lt-LT" dirty="0"/>
          </a:p>
        </p:txBody>
      </p:sp>
      <p:sp>
        <p:nvSpPr>
          <p:cNvPr id="4" name="Slide Number Placeholder 3">
            <a:extLst>
              <a:ext uri="{FF2B5EF4-FFF2-40B4-BE49-F238E27FC236}">
                <a16:creationId xmlns:a16="http://schemas.microsoft.com/office/drawing/2014/main" id="{F9AD4D2F-91DB-5E74-B4EE-F9C2C5E38BD3}"/>
              </a:ext>
            </a:extLst>
          </p:cNvPr>
          <p:cNvSpPr>
            <a:spLocks noGrp="1"/>
          </p:cNvSpPr>
          <p:nvPr>
            <p:ph type="sldNum" sz="quarter" idx="10"/>
          </p:nvPr>
        </p:nvSpPr>
        <p:spPr/>
        <p:txBody>
          <a:bodyPr/>
          <a:lstStyle/>
          <a:p>
            <a:fld id="{F7021451-1387-4CA6-816F-3879F97B5CBC}" type="slidenum">
              <a:rPr lang="en-US" smtClean="0"/>
              <a:t>19</a:t>
            </a:fld>
            <a:endParaRPr lang="en-US"/>
          </a:p>
        </p:txBody>
      </p:sp>
      <p:sp>
        <p:nvSpPr>
          <p:cNvPr id="5" name="Footer Placeholder 4">
            <a:extLst>
              <a:ext uri="{FF2B5EF4-FFF2-40B4-BE49-F238E27FC236}">
                <a16:creationId xmlns:a16="http://schemas.microsoft.com/office/drawing/2014/main" id="{A2C03E26-A2BB-7992-8FD1-6E03E1B3A37A}"/>
              </a:ext>
            </a:extLst>
          </p:cNvPr>
          <p:cNvSpPr>
            <a:spLocks noGrp="1"/>
          </p:cNvSpPr>
          <p:nvPr>
            <p:ph type="ftr" sz="quarter" idx="4"/>
          </p:nvPr>
        </p:nvSpPr>
        <p:spPr/>
        <p:txBody>
          <a:bodyPr/>
          <a:lstStyle/>
          <a:p>
            <a:endParaRPr lang="lt-LT"/>
          </a:p>
        </p:txBody>
      </p:sp>
    </p:spTree>
    <p:extLst>
      <p:ext uri="{BB962C8B-B14F-4D97-AF65-F5344CB8AC3E}">
        <p14:creationId xmlns:p14="http://schemas.microsoft.com/office/powerpoint/2010/main" val="13174873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6D3276-A5C4-13E1-CF07-01403005EF8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3EE61C-57B6-041A-6B45-768A70A5C8C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123942F-6C27-5C76-F9B7-F8E5054A37C7}"/>
              </a:ext>
            </a:extLst>
          </p:cNvPr>
          <p:cNvSpPr>
            <a:spLocks noGrp="1"/>
          </p:cNvSpPr>
          <p:nvPr>
            <p:ph type="body" idx="1"/>
          </p:nvPr>
        </p:nvSpPr>
        <p:spPr/>
        <p:txBody>
          <a:bodyPr/>
          <a:lstStyle/>
          <a:p>
            <a:pPr>
              <a:lnSpc>
                <a:spcPts val="1836"/>
              </a:lnSpc>
              <a:spcBef>
                <a:spcPts val="539"/>
              </a:spcBef>
              <a:buNone/>
            </a:pPr>
            <a:endParaRPr lang="lt-LT" dirty="0"/>
          </a:p>
        </p:txBody>
      </p:sp>
      <p:sp>
        <p:nvSpPr>
          <p:cNvPr id="4" name="Slide Number Placeholder 3">
            <a:extLst>
              <a:ext uri="{FF2B5EF4-FFF2-40B4-BE49-F238E27FC236}">
                <a16:creationId xmlns:a16="http://schemas.microsoft.com/office/drawing/2014/main" id="{7C66D2F5-552C-7385-77B3-069377D94CBC}"/>
              </a:ext>
            </a:extLst>
          </p:cNvPr>
          <p:cNvSpPr>
            <a:spLocks noGrp="1"/>
          </p:cNvSpPr>
          <p:nvPr>
            <p:ph type="sldNum" sz="quarter" idx="10"/>
          </p:nvPr>
        </p:nvSpPr>
        <p:spPr/>
        <p:txBody>
          <a:bodyPr/>
          <a:lstStyle/>
          <a:p>
            <a:fld id="{F7021451-1387-4CA6-816F-3879F97B5CBC}" type="slidenum">
              <a:rPr lang="en-US" smtClean="0"/>
              <a:t>20</a:t>
            </a:fld>
            <a:endParaRPr lang="en-US"/>
          </a:p>
        </p:txBody>
      </p:sp>
      <p:sp>
        <p:nvSpPr>
          <p:cNvPr id="5" name="Footer Placeholder 4">
            <a:extLst>
              <a:ext uri="{FF2B5EF4-FFF2-40B4-BE49-F238E27FC236}">
                <a16:creationId xmlns:a16="http://schemas.microsoft.com/office/drawing/2014/main" id="{AE57DAA4-9C3E-90B2-698B-0B409509F6E0}"/>
              </a:ext>
            </a:extLst>
          </p:cNvPr>
          <p:cNvSpPr>
            <a:spLocks noGrp="1"/>
          </p:cNvSpPr>
          <p:nvPr>
            <p:ph type="ftr" sz="quarter" idx="4"/>
          </p:nvPr>
        </p:nvSpPr>
        <p:spPr/>
        <p:txBody>
          <a:bodyPr/>
          <a:lstStyle/>
          <a:p>
            <a:endParaRPr lang="lt-LT"/>
          </a:p>
        </p:txBody>
      </p:sp>
    </p:spTree>
    <p:extLst>
      <p:ext uri="{BB962C8B-B14F-4D97-AF65-F5344CB8AC3E}">
        <p14:creationId xmlns:p14="http://schemas.microsoft.com/office/powerpoint/2010/main" val="93782587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smtClean="0"/>
              <a:t>21</a:t>
            </a:fld>
            <a:endParaRPr lang="en-US"/>
          </a:p>
        </p:txBody>
      </p:sp>
      <p:sp>
        <p:nvSpPr>
          <p:cNvPr id="5" name="Footer Placeholder 4">
            <a:extLst>
              <a:ext uri="{FF2B5EF4-FFF2-40B4-BE49-F238E27FC236}">
                <a16:creationId xmlns:a16="http://schemas.microsoft.com/office/drawing/2014/main" id="{88498FC4-8C0E-7875-DA76-28AF9F63D016}"/>
              </a:ext>
            </a:extLst>
          </p:cNvPr>
          <p:cNvSpPr>
            <a:spLocks noGrp="1"/>
          </p:cNvSpPr>
          <p:nvPr>
            <p:ph type="ftr" sz="quarter" idx="4"/>
          </p:nvPr>
        </p:nvSpPr>
        <p:spPr/>
        <p:txBody>
          <a:bodyPr/>
          <a:lstStyle/>
          <a:p>
            <a:endParaRPr lang="lt-LT"/>
          </a:p>
        </p:txBody>
      </p:sp>
    </p:spTree>
    <p:extLst>
      <p:ext uri="{BB962C8B-B14F-4D97-AF65-F5344CB8AC3E}">
        <p14:creationId xmlns:p14="http://schemas.microsoft.com/office/powerpoint/2010/main" val="26343875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chart" Target="../charts/chart2.xml"/><Relationship Id="rId4" Type="http://schemas.openxmlformats.org/officeDocument/2006/relationships/chart" Target="../charts/chart1.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7.sv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chart" Target="../charts/chart6.xml"/><Relationship Id="rId4" Type="http://schemas.openxmlformats.org/officeDocument/2006/relationships/chart" Target="../charts/chart5.xml"/></Relationships>
</file>

<file path=ppt/slides/_rels/slide7.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11.svg"/></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chart" Target="../charts/chart9.xml"/><Relationship Id="rId4" Type="http://schemas.openxmlformats.org/officeDocument/2006/relationships/chart" Target="../charts/chart8.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chart" Target="../charts/chart10.xml"/></Relationships>
</file>

<file path=ppt/slides/_rels/slide11.xml.rels><?xml version="1.0" encoding="UTF-8" standalone="yes"?>
<Relationships xmlns="http://schemas.openxmlformats.org/package/2006/relationships"><Relationship Id="rId3" Type="http://schemas.openxmlformats.org/officeDocument/2006/relationships/chart" Target="../charts/chart11.xml"/><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3" Type="http://schemas.openxmlformats.org/officeDocument/2006/relationships/chart" Target="../charts/chart12.xml"/><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chart" Target="../charts/chart13.xml"/></Relationships>
</file>

<file path=ppt/slides/_rels/slide13.xml.rels><?xml version="1.0" encoding="UTF-8" standalone="yes"?>
<Relationships xmlns="http://schemas.openxmlformats.org/package/2006/relationships"><Relationship Id="rId3" Type="http://schemas.openxmlformats.org/officeDocument/2006/relationships/chart" Target="../charts/chart14.xml"/><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chart" Target="../charts/chart15.xml"/></Relationships>
</file>

<file path=ppt/slides/_rels/slide14.xml.rels><?xml version="1.0" encoding="UTF-8" standalone="yes"?>
<Relationships xmlns="http://schemas.openxmlformats.org/package/2006/relationships"><Relationship Id="rId3" Type="http://schemas.openxmlformats.org/officeDocument/2006/relationships/chart" Target="../charts/chart16.xml"/><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13.png"/><Relationship Id="rId4" Type="http://schemas.openxmlformats.org/officeDocument/2006/relationships/chart" Target="../charts/chart17.xml"/></Relationships>
</file>

<file path=ppt/slides/_rels/slide15.xml.rels><?xml version="1.0" encoding="UTF-8" standalone="yes"?>
<Relationships xmlns="http://schemas.openxmlformats.org/package/2006/relationships"><Relationship Id="rId3" Type="http://schemas.openxmlformats.org/officeDocument/2006/relationships/chart" Target="../charts/chart18.xml"/><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10.png"/><Relationship Id="rId4" Type="http://schemas.openxmlformats.org/officeDocument/2006/relationships/chart" Target="../charts/chart19.xml"/></Relationships>
</file>

<file path=ppt/slides/_rels/slide16.xml.rels><?xml version="1.0" encoding="UTF-8" standalone="yes"?>
<Relationships xmlns="http://schemas.openxmlformats.org/package/2006/relationships"><Relationship Id="rId3" Type="http://schemas.openxmlformats.org/officeDocument/2006/relationships/chart" Target="../charts/chart20.xml"/><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chart" Target="../charts/chart21.xml"/><Relationship Id="rId4" Type="http://schemas.openxmlformats.org/officeDocument/2006/relationships/image" Target="../media/image14.png"/></Relationships>
</file>

<file path=ppt/slides/_rels/slide17.xml.rels><?xml version="1.0" encoding="UTF-8" standalone="yes"?>
<Relationships xmlns="http://schemas.openxmlformats.org/package/2006/relationships"><Relationship Id="rId3" Type="http://schemas.openxmlformats.org/officeDocument/2006/relationships/chart" Target="../charts/chart22.xml"/><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18.xml.rels><?xml version="1.0" encoding="UTF-8" standalone="yes"?>
<Relationships xmlns="http://schemas.openxmlformats.org/package/2006/relationships"><Relationship Id="rId3" Type="http://schemas.openxmlformats.org/officeDocument/2006/relationships/chart" Target="../charts/chart23.xml"/><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18.svg"/><Relationship Id="rId4" Type="http://schemas.openxmlformats.org/officeDocument/2006/relationships/image" Target="../media/image15.png"/></Relationships>
</file>

<file path=ppt/slides/_rels/slide1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17.png"/></Relationships>
</file>

<file path=ppt/slides/_rels/slide20.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16.png"/><Relationship Id="rId7" Type="http://schemas.openxmlformats.org/officeDocument/2006/relationships/diagramColors" Target="../diagrams/colors2.xml"/><Relationship Id="rId2" Type="http://schemas.openxmlformats.org/officeDocument/2006/relationships/notesSlide" Target="../notesSlides/notesSlide20.xml"/><Relationship Id="rId1" Type="http://schemas.openxmlformats.org/officeDocument/2006/relationships/slideLayout" Target="../slideLayouts/slideLayout1.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2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1.xml"/><Relationship Id="rId1" Type="http://schemas.openxmlformats.org/officeDocument/2006/relationships/slideLayout" Target="../slideLayouts/slideLayout1.xml"/><Relationship Id="rId5" Type="http://schemas.openxmlformats.org/officeDocument/2006/relationships/hyperlink" Target="http://www.vpt.lrv.lt/" TargetMode="External"/><Relationship Id="rId4" Type="http://schemas.openxmlformats.org/officeDocument/2006/relationships/hyperlink" Target="mailto:Darius.Vedrickas@vpt.lt" TargetMode="Externa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solidFill>
          <a:srgbClr val="FFFFFF"/>
        </a:solidFill>
        <a:effectLst/>
      </p:bgPr>
    </p:bg>
    <p:spTree>
      <p:nvGrpSpPr>
        <p:cNvPr id="1" name=""/>
        <p:cNvGrpSpPr/>
        <p:nvPr/>
      </p:nvGrpSpPr>
      <p:grpSpPr>
        <a:xfrm>
          <a:off x="0" y="0"/>
          <a:ext cx="0" cy="0"/>
          <a:chOff x="0" y="0"/>
          <a:chExt cx="0" cy="0"/>
        </a:xfrm>
      </p:grpSpPr>
      <p:sp>
        <p:nvSpPr>
          <p:cNvPr id="2" name="Object 1"/>
          <p:cNvSpPr/>
          <p:nvPr/>
        </p:nvSpPr>
        <p:spPr>
          <a:xfrm>
            <a:off x="412475" y="4901879"/>
            <a:ext cx="10116572" cy="951238"/>
          </a:xfrm>
          <a:prstGeom prst="rect">
            <a:avLst/>
          </a:prstGeom>
          <a:noFill/>
        </p:spPr>
        <p:txBody>
          <a:bodyPr wrap="square" lIns="0" tIns="0" rIns="0" bIns="0" rtlCol="0" anchor="t"/>
          <a:lstStyle/>
          <a:p>
            <a:pPr algn="ctr">
              <a:lnSpc>
                <a:spcPts val="5751"/>
              </a:lnSpc>
              <a:buNone/>
            </a:pPr>
            <a:r>
              <a:rPr lang="lt-LT" sz="5400" b="1">
                <a:solidFill>
                  <a:srgbClr val="F1B434"/>
                </a:solidFill>
                <a:latin typeface="Roboto" pitchFamily="34" charset="0"/>
                <a:ea typeface="Roboto" pitchFamily="34" charset="-122"/>
                <a:cs typeface="Roboto" pitchFamily="34" charset="-120"/>
              </a:rPr>
              <a:t>Viešųjų pirkimų tarnybos </a:t>
            </a:r>
          </a:p>
          <a:p>
            <a:pPr algn="ctr">
              <a:lnSpc>
                <a:spcPts val="5751"/>
              </a:lnSpc>
              <a:buNone/>
            </a:pPr>
            <a:r>
              <a:rPr lang="lt-LT" sz="5400" b="1">
                <a:solidFill>
                  <a:srgbClr val="F1B434"/>
                </a:solidFill>
                <a:latin typeface="Roboto" pitchFamily="34" charset="0"/>
                <a:ea typeface="Roboto" pitchFamily="34" charset="-122"/>
                <a:cs typeface="Roboto" pitchFamily="34" charset="-120"/>
              </a:rPr>
              <a:t>2024 m. veiklos ataskaita</a:t>
            </a:r>
            <a:endParaRPr lang="en-US"/>
          </a:p>
        </p:txBody>
      </p:sp>
      <p:sp>
        <p:nvSpPr>
          <p:cNvPr id="3" name="Object 2"/>
          <p:cNvSpPr/>
          <p:nvPr/>
        </p:nvSpPr>
        <p:spPr>
          <a:xfrm>
            <a:off x="2157350" y="6360459"/>
            <a:ext cx="6986745" cy="465685"/>
          </a:xfrm>
          <a:prstGeom prst="rect">
            <a:avLst/>
          </a:prstGeom>
          <a:noFill/>
        </p:spPr>
        <p:txBody>
          <a:bodyPr wrap="square" lIns="0" tIns="0" rIns="0" bIns="0" rtlCol="0" anchor="t"/>
          <a:lstStyle/>
          <a:p>
            <a:pPr algn="ctr">
              <a:lnSpc>
                <a:spcPts val="2616"/>
              </a:lnSpc>
              <a:spcBef>
                <a:spcPts val="542"/>
              </a:spcBef>
              <a:buNone/>
            </a:pPr>
            <a:r>
              <a:rPr lang="en-US" sz="1913" kern="0" spc="38" dirty="0">
                <a:solidFill>
                  <a:srgbClr val="0F3332"/>
                </a:solidFill>
                <a:latin typeface="Lato" pitchFamily="34" charset="0"/>
                <a:ea typeface="Lato" pitchFamily="34" charset="-122"/>
                <a:cs typeface="Lato" pitchFamily="34" charset="-120"/>
              </a:rPr>
              <a:t>Darius Vedrickas 202</a:t>
            </a:r>
            <a:r>
              <a:rPr lang="lt-LT" sz="1913" kern="0" spc="38" dirty="0">
                <a:solidFill>
                  <a:srgbClr val="0F3332"/>
                </a:solidFill>
                <a:latin typeface="Lato" pitchFamily="34" charset="0"/>
                <a:ea typeface="Lato" pitchFamily="34" charset="-122"/>
                <a:cs typeface="Lato" pitchFamily="34" charset="-120"/>
              </a:rPr>
              <a:t>5</a:t>
            </a:r>
            <a:r>
              <a:rPr lang="en-US" sz="1913" kern="0" spc="38" dirty="0">
                <a:solidFill>
                  <a:srgbClr val="0F3332"/>
                </a:solidFill>
                <a:latin typeface="Lato" pitchFamily="34" charset="0"/>
                <a:ea typeface="Lato" pitchFamily="34" charset="-122"/>
                <a:cs typeface="Lato" pitchFamily="34" charset="-120"/>
              </a:rPr>
              <a:t> </a:t>
            </a:r>
            <a:endParaRPr lang="en-US" dirty="0"/>
          </a:p>
        </p:txBody>
      </p:sp>
      <p:pic>
        <p:nvPicPr>
          <p:cNvPr id="4" name="Object 3" descr="preencoded.png"/>
          <p:cNvPicPr>
            <a:picLocks noChangeAspect="1"/>
          </p:cNvPicPr>
          <p:nvPr/>
        </p:nvPicPr>
        <p:blipFill>
          <a:blip r:embed="rId3"/>
          <a:srcRect t="23958" b="23958"/>
          <a:stretch/>
        </p:blipFill>
        <p:spPr>
          <a:xfrm>
            <a:off x="0" y="0"/>
            <a:ext cx="12188952" cy="4761309"/>
          </a:xfrm>
          <a:prstGeom prst="rect">
            <a:avLst/>
          </a:prstGeom>
        </p:spPr>
      </p:pic>
      <p:pic>
        <p:nvPicPr>
          <p:cNvPr id="5" name="Object 4" descr="preencoded.png"/>
          <p:cNvPicPr>
            <a:picLocks noChangeAspect="1"/>
          </p:cNvPicPr>
          <p:nvPr/>
        </p:nvPicPr>
        <p:blipFill>
          <a:blip r:embed="rId4"/>
          <a:srcRect/>
          <a:stretch/>
        </p:blipFill>
        <p:spPr>
          <a:xfrm>
            <a:off x="10030816" y="4901878"/>
            <a:ext cx="1748709" cy="1592165"/>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D7550F-7C7A-AEA2-3D11-7E7265316175}"/>
            </a:ext>
          </a:extLst>
        </p:cNvPr>
        <p:cNvGrpSpPr/>
        <p:nvPr/>
      </p:nvGrpSpPr>
      <p:grpSpPr>
        <a:xfrm>
          <a:off x="0" y="0"/>
          <a:ext cx="0" cy="0"/>
          <a:chOff x="0" y="0"/>
          <a:chExt cx="0" cy="0"/>
        </a:xfrm>
      </p:grpSpPr>
      <p:sp>
        <p:nvSpPr>
          <p:cNvPr id="17" name="Object 1">
            <a:extLst>
              <a:ext uri="{FF2B5EF4-FFF2-40B4-BE49-F238E27FC236}">
                <a16:creationId xmlns:a16="http://schemas.microsoft.com/office/drawing/2014/main" id="{6D4F2B24-34B9-E637-188A-AF4F72046791}"/>
              </a:ext>
            </a:extLst>
          </p:cNvPr>
          <p:cNvSpPr/>
          <p:nvPr/>
        </p:nvSpPr>
        <p:spPr>
          <a:xfrm>
            <a:off x="0" y="0"/>
            <a:ext cx="12188944" cy="1228418"/>
          </a:xfrm>
          <a:prstGeom prst="rect">
            <a:avLst/>
          </a:prstGeom>
          <a:solidFill>
            <a:schemeClr val="tx1"/>
          </a:solidFill>
        </p:spPr>
        <p:txBody>
          <a:bodyPr/>
          <a:lstStyle/>
          <a:p>
            <a:endParaRPr lang="lt-LT" sz="2800">
              <a:solidFill>
                <a:srgbClr val="F1B434"/>
              </a:solidFill>
              <a:latin typeface="Roboto" panose="02000000000000000000" pitchFamily="2" charset="0"/>
              <a:ea typeface="Roboto" panose="02000000000000000000" pitchFamily="2" charset="0"/>
              <a:cs typeface="Roboto" panose="02000000000000000000" pitchFamily="2" charset="0"/>
            </a:endParaRPr>
          </a:p>
          <a:p>
            <a:endParaRPr lang="en-US">
              <a:solidFill>
                <a:srgbClr val="F1B434"/>
              </a:solidFill>
            </a:endParaRPr>
          </a:p>
        </p:txBody>
      </p:sp>
      <p:sp>
        <p:nvSpPr>
          <p:cNvPr id="2" name="Object 1">
            <a:extLst>
              <a:ext uri="{FF2B5EF4-FFF2-40B4-BE49-F238E27FC236}">
                <a16:creationId xmlns:a16="http://schemas.microsoft.com/office/drawing/2014/main" id="{087A91B9-9760-BC76-A5F0-2903B1A497EC}"/>
              </a:ext>
            </a:extLst>
          </p:cNvPr>
          <p:cNvSpPr/>
          <p:nvPr/>
        </p:nvSpPr>
        <p:spPr>
          <a:xfrm>
            <a:off x="377096" y="412991"/>
            <a:ext cx="11499559" cy="405604"/>
          </a:xfrm>
          <a:prstGeom prst="rect">
            <a:avLst/>
          </a:prstGeom>
          <a:noFill/>
        </p:spPr>
        <p:txBody>
          <a:bodyPr wrap="square" lIns="0" tIns="0" rIns="0" bIns="0" rtlCol="0" anchor="t"/>
          <a:lstStyle/>
          <a:p>
            <a:pPr algn="l">
              <a:lnSpc>
                <a:spcPts val="3195"/>
              </a:lnSpc>
              <a:buNone/>
            </a:pPr>
            <a:endParaRPr lang="lt-LT">
              <a:solidFill>
                <a:srgbClr val="F1B434"/>
              </a:solidFill>
            </a:endParaRPr>
          </a:p>
        </p:txBody>
      </p:sp>
      <p:sp>
        <p:nvSpPr>
          <p:cNvPr id="13" name="Object 12">
            <a:extLst>
              <a:ext uri="{FF2B5EF4-FFF2-40B4-BE49-F238E27FC236}">
                <a16:creationId xmlns:a16="http://schemas.microsoft.com/office/drawing/2014/main" id="{CAAABBC5-D194-21EF-C856-8455E237EB8F}"/>
              </a:ext>
            </a:extLst>
          </p:cNvPr>
          <p:cNvSpPr/>
          <p:nvPr/>
        </p:nvSpPr>
        <p:spPr>
          <a:xfrm>
            <a:off x="9161711" y="3251875"/>
            <a:ext cx="2650145" cy="531283"/>
          </a:xfrm>
          <a:prstGeom prst="rect">
            <a:avLst/>
          </a:prstGeom>
          <a:noFill/>
        </p:spPr>
        <p:txBody>
          <a:bodyPr wrap="square" lIns="0" tIns="0" rIns="0" bIns="0" rtlCol="0" anchor="t"/>
          <a:lstStyle/>
          <a:p>
            <a:pPr algn="ctr">
              <a:lnSpc>
                <a:spcPts val="2093"/>
              </a:lnSpc>
              <a:buNone/>
            </a:pPr>
            <a:r>
              <a:rPr lang="en-US" sz="1530" kern="0" spc="31">
                <a:solidFill>
                  <a:srgbClr val="FFFFFF"/>
                </a:solidFill>
                <a:latin typeface="Lato" pitchFamily="34" charset="0"/>
                <a:ea typeface="Lato" pitchFamily="34" charset="-122"/>
                <a:cs typeface="Lato" pitchFamily="34" charset="-120"/>
              </a:rPr>
              <a:t>Importance of Public Procurement</a:t>
            </a:r>
            <a:endParaRPr lang="en-US"/>
          </a:p>
        </p:txBody>
      </p:sp>
      <p:sp>
        <p:nvSpPr>
          <p:cNvPr id="15" name="Object 14">
            <a:extLst>
              <a:ext uri="{FF2B5EF4-FFF2-40B4-BE49-F238E27FC236}">
                <a16:creationId xmlns:a16="http://schemas.microsoft.com/office/drawing/2014/main" id="{4DFE4613-C38D-39EA-451F-1DF589BB97B4}"/>
              </a:ext>
            </a:extLst>
          </p:cNvPr>
          <p:cNvSpPr/>
          <p:nvPr/>
        </p:nvSpPr>
        <p:spPr>
          <a:xfrm>
            <a:off x="0" y="6571350"/>
            <a:ext cx="12188952" cy="397969"/>
          </a:xfrm>
          <a:prstGeom prst="rect">
            <a:avLst/>
          </a:prstGeom>
          <a:solidFill>
            <a:schemeClr val="tx2">
              <a:lumMod val="20000"/>
              <a:lumOff val="80000"/>
            </a:schemeClr>
          </a:solidFill>
        </p:spPr>
        <p:txBody>
          <a:bodyPr/>
          <a:lstStyle/>
          <a:p>
            <a:endParaRPr lang="en-US"/>
          </a:p>
        </p:txBody>
      </p:sp>
      <p:cxnSp>
        <p:nvCxnSpPr>
          <p:cNvPr id="4" name="Straight Connector 3">
            <a:extLst>
              <a:ext uri="{FF2B5EF4-FFF2-40B4-BE49-F238E27FC236}">
                <a16:creationId xmlns:a16="http://schemas.microsoft.com/office/drawing/2014/main" id="{1048755A-68F2-08E7-6F2D-209A125F1101}"/>
              </a:ext>
            </a:extLst>
          </p:cNvPr>
          <p:cNvCxnSpPr>
            <a:cxnSpLocks/>
          </p:cNvCxnSpPr>
          <p:nvPr/>
        </p:nvCxnSpPr>
        <p:spPr>
          <a:xfrm>
            <a:off x="5854982" y="1795826"/>
            <a:ext cx="0" cy="3193033"/>
          </a:xfrm>
          <a:prstGeom prst="line">
            <a:avLst/>
          </a:prstGeom>
          <a:ln w="6350">
            <a:solidFill>
              <a:schemeClr val="tx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A25D88E0-DF62-2AC3-BBAF-E74CB378C69F}"/>
              </a:ext>
            </a:extLst>
          </p:cNvPr>
          <p:cNvSpPr txBox="1"/>
          <p:nvPr/>
        </p:nvSpPr>
        <p:spPr>
          <a:xfrm>
            <a:off x="1280160" y="1391282"/>
            <a:ext cx="5377293" cy="369332"/>
          </a:xfrm>
          <a:prstGeom prst="rect">
            <a:avLst/>
          </a:prstGeom>
          <a:noFill/>
        </p:spPr>
        <p:txBody>
          <a:bodyPr wrap="square">
            <a:spAutoFit/>
          </a:bodyPr>
          <a:lstStyle/>
          <a:p>
            <a:r>
              <a:rPr lang="lt-LT" b="1">
                <a:latin typeface="Calibri" panose="020F0502020204030204" pitchFamily="34" charset="0"/>
                <a:ea typeface="Calibri" panose="020F0502020204030204" pitchFamily="34" charset="0"/>
                <a:cs typeface="Calibri" panose="020F0502020204030204" pitchFamily="34" charset="0"/>
              </a:rPr>
              <a:t>Pirkimų vertė, mln. Eur</a:t>
            </a:r>
            <a:endParaRPr lang="en-US" sz="1800" b="1">
              <a:latin typeface="Calibri" panose="020F0502020204030204" pitchFamily="34" charset="0"/>
              <a:ea typeface="Calibri" panose="020F0502020204030204" pitchFamily="34" charset="0"/>
              <a:cs typeface="Calibri" panose="020F0502020204030204" pitchFamily="34" charset="0"/>
            </a:endParaRPr>
          </a:p>
        </p:txBody>
      </p:sp>
      <p:sp>
        <p:nvSpPr>
          <p:cNvPr id="7" name="TextBox 6">
            <a:extLst>
              <a:ext uri="{FF2B5EF4-FFF2-40B4-BE49-F238E27FC236}">
                <a16:creationId xmlns:a16="http://schemas.microsoft.com/office/drawing/2014/main" id="{8F2F3E8B-D3A9-DECA-D7E7-CE1EA696C675}"/>
              </a:ext>
            </a:extLst>
          </p:cNvPr>
          <p:cNvSpPr txBox="1"/>
          <p:nvPr/>
        </p:nvSpPr>
        <p:spPr>
          <a:xfrm>
            <a:off x="7878143" y="1400421"/>
            <a:ext cx="5377293" cy="369332"/>
          </a:xfrm>
          <a:prstGeom prst="rect">
            <a:avLst/>
          </a:prstGeom>
          <a:noFill/>
        </p:spPr>
        <p:txBody>
          <a:bodyPr wrap="square">
            <a:spAutoFit/>
          </a:bodyPr>
          <a:lstStyle/>
          <a:p>
            <a:r>
              <a:rPr lang="lt-LT" sz="1800" b="1">
                <a:latin typeface="Calibri" panose="020F0502020204030204" pitchFamily="34" charset="0"/>
                <a:ea typeface="Calibri" panose="020F0502020204030204" pitchFamily="34" charset="0"/>
                <a:cs typeface="Calibri" panose="020F0502020204030204" pitchFamily="34" charset="0"/>
              </a:rPr>
              <a:t>Pirkimų skaičius</a:t>
            </a:r>
            <a:endParaRPr lang="en-US" sz="1800" b="1">
              <a:latin typeface="Calibri" panose="020F0502020204030204" pitchFamily="34" charset="0"/>
              <a:ea typeface="Calibri" panose="020F0502020204030204" pitchFamily="34" charset="0"/>
              <a:cs typeface="Calibri" panose="020F0502020204030204" pitchFamily="34" charset="0"/>
            </a:endParaRPr>
          </a:p>
        </p:txBody>
      </p:sp>
      <p:sp>
        <p:nvSpPr>
          <p:cNvPr id="9" name="Rectangle 8">
            <a:extLst>
              <a:ext uri="{FF2B5EF4-FFF2-40B4-BE49-F238E27FC236}">
                <a16:creationId xmlns:a16="http://schemas.microsoft.com/office/drawing/2014/main" id="{33770B73-4D49-7B81-B6E3-DFB7AB0D2E75}"/>
              </a:ext>
            </a:extLst>
          </p:cNvPr>
          <p:cNvSpPr/>
          <p:nvPr/>
        </p:nvSpPr>
        <p:spPr>
          <a:xfrm>
            <a:off x="272056" y="5774675"/>
            <a:ext cx="10799804" cy="670334"/>
          </a:xfrm>
          <a:prstGeom prst="rect">
            <a:avLst/>
          </a:prstGeom>
          <a:ln>
            <a:solidFill>
              <a:srgbClr val="F1B434"/>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solidFill>
                <a:srgbClr val="F1B434"/>
              </a:solidFill>
            </a:endParaRPr>
          </a:p>
        </p:txBody>
      </p:sp>
      <p:pic>
        <p:nvPicPr>
          <p:cNvPr id="11" name="Picture 10">
            <a:extLst>
              <a:ext uri="{FF2B5EF4-FFF2-40B4-BE49-F238E27FC236}">
                <a16:creationId xmlns:a16="http://schemas.microsoft.com/office/drawing/2014/main" id="{474C94D4-D28F-77D6-85C5-E32D08435DA8}"/>
              </a:ext>
            </a:extLst>
          </p:cNvPr>
          <p:cNvPicPr>
            <a:picLocks noChangeAspect="1"/>
          </p:cNvPicPr>
          <p:nvPr/>
        </p:nvPicPr>
        <p:blipFill>
          <a:blip r:embed="rId3"/>
          <a:stretch>
            <a:fillRect/>
          </a:stretch>
        </p:blipFill>
        <p:spPr>
          <a:xfrm>
            <a:off x="385908" y="5791131"/>
            <a:ext cx="620381" cy="524768"/>
          </a:xfrm>
          <a:prstGeom prst="rect">
            <a:avLst/>
          </a:prstGeom>
        </p:spPr>
      </p:pic>
      <p:sp>
        <p:nvSpPr>
          <p:cNvPr id="12" name="TextBox 11">
            <a:extLst>
              <a:ext uri="{FF2B5EF4-FFF2-40B4-BE49-F238E27FC236}">
                <a16:creationId xmlns:a16="http://schemas.microsoft.com/office/drawing/2014/main" id="{95034945-E1BA-87F7-0F22-8FDC00289387}"/>
              </a:ext>
            </a:extLst>
          </p:cNvPr>
          <p:cNvSpPr txBox="1"/>
          <p:nvPr/>
        </p:nvSpPr>
        <p:spPr>
          <a:xfrm>
            <a:off x="1120140" y="5901016"/>
            <a:ext cx="6484737" cy="338554"/>
          </a:xfrm>
          <a:prstGeom prst="rect">
            <a:avLst/>
          </a:prstGeom>
          <a:noFill/>
        </p:spPr>
        <p:txBody>
          <a:bodyPr wrap="square">
            <a:spAutoFit/>
          </a:bodyPr>
          <a:lstStyle/>
          <a:p>
            <a:r>
              <a:rPr lang="lt-LT" sz="1600">
                <a:latin typeface="Calibri" panose="020F0502020204030204" pitchFamily="34" charset="0"/>
                <a:ea typeface="Calibri" panose="020F0502020204030204" pitchFamily="34" charset="0"/>
                <a:cs typeface="Calibri" panose="020F0502020204030204" pitchFamily="34" charset="0"/>
              </a:rPr>
              <a:t>Per metus išleista </a:t>
            </a:r>
            <a:r>
              <a:rPr lang="lt-LT" sz="1600" b="1">
                <a:latin typeface="Calibri" panose="020F0502020204030204" pitchFamily="34" charset="0"/>
                <a:ea typeface="Calibri" panose="020F0502020204030204" pitchFamily="34" charset="0"/>
                <a:cs typeface="Calibri" panose="020F0502020204030204" pitchFamily="34" charset="0"/>
              </a:rPr>
              <a:t>9,8 mlrd. Eur</a:t>
            </a:r>
            <a:r>
              <a:rPr lang="lt-LT" sz="1600">
                <a:latin typeface="Calibri" panose="020F0502020204030204" pitchFamily="34" charset="0"/>
                <a:ea typeface="Calibri" panose="020F0502020204030204" pitchFamily="34" charset="0"/>
                <a:cs typeface="Calibri" panose="020F0502020204030204" pitchFamily="34" charset="0"/>
              </a:rPr>
              <a:t>, įvyko </a:t>
            </a:r>
            <a:r>
              <a:rPr lang="lt-LT" sz="1600" b="1">
                <a:latin typeface="Calibri" panose="020F0502020204030204" pitchFamily="34" charset="0"/>
                <a:ea typeface="Calibri" panose="020F0502020204030204" pitchFamily="34" charset="0"/>
                <a:cs typeface="Calibri" panose="020F0502020204030204" pitchFamily="34" charset="0"/>
              </a:rPr>
              <a:t>9 389 </a:t>
            </a:r>
            <a:r>
              <a:rPr lang="lt-LT" sz="1600">
                <a:latin typeface="Calibri" panose="020F0502020204030204" pitchFamily="34" charset="0"/>
                <a:ea typeface="Calibri" panose="020F0502020204030204" pitchFamily="34" charset="0"/>
                <a:cs typeface="Calibri" panose="020F0502020204030204" pitchFamily="34" charset="0"/>
              </a:rPr>
              <a:t>pirkimo procedūros</a:t>
            </a:r>
            <a:endParaRPr lang="en-US" sz="1600">
              <a:latin typeface="Calibri" panose="020F0502020204030204" pitchFamily="34" charset="0"/>
              <a:ea typeface="Calibri" panose="020F0502020204030204" pitchFamily="34" charset="0"/>
              <a:cs typeface="Calibri" panose="020F0502020204030204" pitchFamily="34" charset="0"/>
            </a:endParaRPr>
          </a:p>
        </p:txBody>
      </p:sp>
      <p:sp>
        <p:nvSpPr>
          <p:cNvPr id="14" name="Object 1">
            <a:extLst>
              <a:ext uri="{FF2B5EF4-FFF2-40B4-BE49-F238E27FC236}">
                <a16:creationId xmlns:a16="http://schemas.microsoft.com/office/drawing/2014/main" id="{3D2AAADB-4167-2659-DA85-F1FD927CA3A3}"/>
              </a:ext>
            </a:extLst>
          </p:cNvPr>
          <p:cNvSpPr/>
          <p:nvPr/>
        </p:nvSpPr>
        <p:spPr>
          <a:xfrm>
            <a:off x="696098" y="333269"/>
            <a:ext cx="10270485" cy="409944"/>
          </a:xfrm>
          <a:prstGeom prst="rect">
            <a:avLst/>
          </a:prstGeom>
          <a:noFill/>
        </p:spPr>
        <p:txBody>
          <a:bodyPr wrap="square" lIns="0" tIns="0" rIns="0" bIns="0" rtlCol="0" anchor="t"/>
          <a:lstStyle/>
          <a:p>
            <a:pPr algn="l">
              <a:lnSpc>
                <a:spcPts val="3195"/>
              </a:lnSpc>
              <a:buNone/>
            </a:pPr>
            <a:r>
              <a:rPr lang="lt-LT" sz="3000" b="1" dirty="0">
                <a:solidFill>
                  <a:srgbClr val="F1B434"/>
                </a:solidFill>
                <a:latin typeface="Roboto" pitchFamily="34" charset="0"/>
                <a:ea typeface="Roboto" pitchFamily="34" charset="-122"/>
                <a:cs typeface="Roboto" pitchFamily="34" charset="-120"/>
              </a:rPr>
              <a:t>Bendra viešųjų pirkimų apimtis</a:t>
            </a:r>
            <a:endParaRPr lang="lt-LT" dirty="0">
              <a:solidFill>
                <a:srgbClr val="F1B434"/>
              </a:solidFill>
            </a:endParaRPr>
          </a:p>
        </p:txBody>
      </p:sp>
      <p:graphicFrame>
        <p:nvGraphicFramePr>
          <p:cNvPr id="16" name="Chart 15">
            <a:extLst>
              <a:ext uri="{FF2B5EF4-FFF2-40B4-BE49-F238E27FC236}">
                <a16:creationId xmlns:a16="http://schemas.microsoft.com/office/drawing/2014/main" id="{69C5F0EA-9D8C-313E-415F-207B71DCF5BF}"/>
              </a:ext>
            </a:extLst>
          </p:cNvPr>
          <p:cNvGraphicFramePr/>
          <p:nvPr/>
        </p:nvGraphicFramePr>
        <p:xfrm>
          <a:off x="559214" y="1935799"/>
          <a:ext cx="4975860" cy="3643128"/>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Chart 17">
            <a:extLst>
              <a:ext uri="{FF2B5EF4-FFF2-40B4-BE49-F238E27FC236}">
                <a16:creationId xmlns:a16="http://schemas.microsoft.com/office/drawing/2014/main" id="{09D08964-C23F-AEF7-B8F0-0D6AFF3298AD}"/>
              </a:ext>
            </a:extLst>
          </p:cNvPr>
          <p:cNvGraphicFramePr/>
          <p:nvPr/>
        </p:nvGraphicFramePr>
        <p:xfrm>
          <a:off x="6108399" y="1830099"/>
          <a:ext cx="5154930" cy="3720547"/>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16904073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60EFF221-5F4F-38A0-2C11-0285D97B9D2C}"/>
            </a:ext>
          </a:extLst>
        </p:cNvPr>
        <p:cNvGrpSpPr/>
        <p:nvPr/>
      </p:nvGrpSpPr>
      <p:grpSpPr>
        <a:xfrm>
          <a:off x="0" y="0"/>
          <a:ext cx="0" cy="0"/>
          <a:chOff x="0" y="0"/>
          <a:chExt cx="0" cy="0"/>
        </a:xfrm>
      </p:grpSpPr>
      <p:sp>
        <p:nvSpPr>
          <p:cNvPr id="17" name="Object 1">
            <a:extLst>
              <a:ext uri="{FF2B5EF4-FFF2-40B4-BE49-F238E27FC236}">
                <a16:creationId xmlns:a16="http://schemas.microsoft.com/office/drawing/2014/main" id="{E12C8E0F-DBA4-032A-F5FB-2033BB38A817}"/>
              </a:ext>
            </a:extLst>
          </p:cNvPr>
          <p:cNvSpPr/>
          <p:nvPr/>
        </p:nvSpPr>
        <p:spPr>
          <a:xfrm>
            <a:off x="0" y="0"/>
            <a:ext cx="12188944" cy="1228418"/>
          </a:xfrm>
          <a:prstGeom prst="rect">
            <a:avLst/>
          </a:prstGeom>
          <a:solidFill>
            <a:schemeClr val="tx1"/>
          </a:solidFill>
        </p:spPr>
        <p:txBody>
          <a:bodyPr/>
          <a:lstStyle/>
          <a:p>
            <a:endParaRPr lang="lt-LT" sz="2800">
              <a:solidFill>
                <a:srgbClr val="F1B434"/>
              </a:solidFill>
              <a:latin typeface="Roboto" panose="02000000000000000000" pitchFamily="2" charset="0"/>
              <a:ea typeface="Roboto" panose="02000000000000000000" pitchFamily="2" charset="0"/>
              <a:cs typeface="Roboto" panose="02000000000000000000" pitchFamily="2" charset="0"/>
            </a:endParaRPr>
          </a:p>
          <a:p>
            <a:endParaRPr lang="en-US">
              <a:solidFill>
                <a:srgbClr val="F1B434"/>
              </a:solidFill>
            </a:endParaRPr>
          </a:p>
        </p:txBody>
      </p:sp>
      <p:sp>
        <p:nvSpPr>
          <p:cNvPr id="2" name="Object 1">
            <a:extLst>
              <a:ext uri="{FF2B5EF4-FFF2-40B4-BE49-F238E27FC236}">
                <a16:creationId xmlns:a16="http://schemas.microsoft.com/office/drawing/2014/main" id="{B8043CA9-BDAA-87A8-C95F-B124265DF04C}"/>
              </a:ext>
            </a:extLst>
          </p:cNvPr>
          <p:cNvSpPr/>
          <p:nvPr/>
        </p:nvSpPr>
        <p:spPr>
          <a:xfrm>
            <a:off x="377096" y="412991"/>
            <a:ext cx="11499559" cy="405604"/>
          </a:xfrm>
          <a:prstGeom prst="rect">
            <a:avLst/>
          </a:prstGeom>
          <a:noFill/>
        </p:spPr>
        <p:txBody>
          <a:bodyPr wrap="square" lIns="0" tIns="0" rIns="0" bIns="0" rtlCol="0" anchor="t"/>
          <a:lstStyle/>
          <a:p>
            <a:pPr algn="l">
              <a:lnSpc>
                <a:spcPts val="3195"/>
              </a:lnSpc>
              <a:buNone/>
            </a:pPr>
            <a:endParaRPr lang="lt-LT">
              <a:solidFill>
                <a:srgbClr val="F1B434"/>
              </a:solidFill>
            </a:endParaRPr>
          </a:p>
        </p:txBody>
      </p:sp>
      <p:sp>
        <p:nvSpPr>
          <p:cNvPr id="13" name="Object 12">
            <a:extLst>
              <a:ext uri="{FF2B5EF4-FFF2-40B4-BE49-F238E27FC236}">
                <a16:creationId xmlns:a16="http://schemas.microsoft.com/office/drawing/2014/main" id="{D9CAF94C-D299-639C-E18B-529CD018BDAF}"/>
              </a:ext>
            </a:extLst>
          </p:cNvPr>
          <p:cNvSpPr/>
          <p:nvPr/>
        </p:nvSpPr>
        <p:spPr>
          <a:xfrm>
            <a:off x="9161711" y="3251875"/>
            <a:ext cx="2650145" cy="531283"/>
          </a:xfrm>
          <a:prstGeom prst="rect">
            <a:avLst/>
          </a:prstGeom>
          <a:noFill/>
        </p:spPr>
        <p:txBody>
          <a:bodyPr wrap="square" lIns="0" tIns="0" rIns="0" bIns="0" rtlCol="0" anchor="t"/>
          <a:lstStyle/>
          <a:p>
            <a:pPr algn="ctr">
              <a:lnSpc>
                <a:spcPts val="2093"/>
              </a:lnSpc>
              <a:buNone/>
            </a:pPr>
            <a:r>
              <a:rPr lang="en-US" sz="1530" kern="0" spc="31">
                <a:solidFill>
                  <a:srgbClr val="FFFFFF"/>
                </a:solidFill>
                <a:latin typeface="Lato" pitchFamily="34" charset="0"/>
                <a:ea typeface="Lato" pitchFamily="34" charset="-122"/>
                <a:cs typeface="Lato" pitchFamily="34" charset="-120"/>
              </a:rPr>
              <a:t>Importance of Public Procurement</a:t>
            </a:r>
            <a:endParaRPr lang="en-US"/>
          </a:p>
        </p:txBody>
      </p:sp>
      <p:sp>
        <p:nvSpPr>
          <p:cNvPr id="14" name="Object 1">
            <a:extLst>
              <a:ext uri="{FF2B5EF4-FFF2-40B4-BE49-F238E27FC236}">
                <a16:creationId xmlns:a16="http://schemas.microsoft.com/office/drawing/2014/main" id="{C1AB8A0A-C9F5-7E75-D077-FD495B1B88CD}"/>
              </a:ext>
            </a:extLst>
          </p:cNvPr>
          <p:cNvSpPr/>
          <p:nvPr/>
        </p:nvSpPr>
        <p:spPr>
          <a:xfrm>
            <a:off x="548640" y="412991"/>
            <a:ext cx="12411257" cy="409944"/>
          </a:xfrm>
          <a:prstGeom prst="rect">
            <a:avLst/>
          </a:prstGeom>
          <a:noFill/>
        </p:spPr>
        <p:txBody>
          <a:bodyPr wrap="square" lIns="0" tIns="0" rIns="0" bIns="0" rtlCol="0" anchor="t"/>
          <a:lstStyle/>
          <a:p>
            <a:pPr algn="l">
              <a:lnSpc>
                <a:spcPts val="3195"/>
              </a:lnSpc>
              <a:buNone/>
            </a:pPr>
            <a:r>
              <a:rPr lang="lt-LT" sz="3000" b="1" dirty="0">
                <a:solidFill>
                  <a:srgbClr val="F1B434"/>
                </a:solidFill>
                <a:latin typeface="Roboto" pitchFamily="34" charset="0"/>
                <a:ea typeface="Roboto" pitchFamily="34" charset="-122"/>
                <a:cs typeface="Roboto" pitchFamily="34" charset="-120"/>
              </a:rPr>
              <a:t>2024</a:t>
            </a:r>
            <a:r>
              <a:rPr lang="lt-LT" sz="3200" dirty="0">
                <a:solidFill>
                  <a:srgbClr val="F1B434"/>
                </a:solidFill>
                <a:latin typeface="Arial" panose="020B0604020202020204" pitchFamily="34" charset="0"/>
                <a:cs typeface="Arial" panose="020B0604020202020204" pitchFamily="34" charset="0"/>
              </a:rPr>
              <a:t>–</a:t>
            </a:r>
            <a:r>
              <a:rPr lang="en-US" sz="3000" b="1" dirty="0">
                <a:solidFill>
                  <a:srgbClr val="F1B434"/>
                </a:solidFill>
                <a:latin typeface="Roboto" pitchFamily="34" charset="0"/>
                <a:ea typeface="Roboto" pitchFamily="34" charset="-122"/>
                <a:cs typeface="Roboto" pitchFamily="34" charset="-120"/>
              </a:rPr>
              <a:t>202</a:t>
            </a:r>
            <a:r>
              <a:rPr lang="lt-LT" sz="3000" b="1" dirty="0">
                <a:solidFill>
                  <a:srgbClr val="F1B434"/>
                </a:solidFill>
                <a:latin typeface="Roboto" pitchFamily="34" charset="0"/>
                <a:ea typeface="Roboto" pitchFamily="34" charset="-122"/>
                <a:cs typeface="Roboto" pitchFamily="34" charset="-120"/>
              </a:rPr>
              <a:t>6</a:t>
            </a:r>
            <a:r>
              <a:rPr lang="en-US" sz="3000" b="1" dirty="0">
                <a:solidFill>
                  <a:srgbClr val="F1B434"/>
                </a:solidFill>
                <a:latin typeface="Roboto" pitchFamily="34" charset="0"/>
                <a:ea typeface="Roboto" pitchFamily="34" charset="-122"/>
                <a:cs typeface="Roboto" pitchFamily="34" charset="-120"/>
              </a:rPr>
              <a:t> m. s</a:t>
            </a:r>
            <a:r>
              <a:rPr lang="lt-LT" sz="3000" b="1" dirty="0">
                <a:solidFill>
                  <a:srgbClr val="F1B434"/>
                </a:solidFill>
                <a:latin typeface="Roboto" pitchFamily="34" charset="0"/>
                <a:ea typeface="Roboto" pitchFamily="34" charset="-122"/>
                <a:cs typeface="Roboto" pitchFamily="34" charset="-120"/>
              </a:rPr>
              <a:t>trategini</a:t>
            </a:r>
            <a:r>
              <a:rPr lang="en-US" sz="3000" b="1" dirty="0">
                <a:solidFill>
                  <a:srgbClr val="F1B434"/>
                </a:solidFill>
                <a:latin typeface="Roboto" pitchFamily="34" charset="0"/>
                <a:ea typeface="Roboto" pitchFamily="34" charset="-122"/>
                <a:cs typeface="Roboto" pitchFamily="34" charset="-120"/>
              </a:rPr>
              <a:t>o</a:t>
            </a:r>
            <a:r>
              <a:rPr lang="lt-LT" sz="3000" b="1" dirty="0">
                <a:solidFill>
                  <a:srgbClr val="F1B434"/>
                </a:solidFill>
                <a:latin typeface="Roboto" pitchFamily="34" charset="0"/>
                <a:ea typeface="Roboto" pitchFamily="34" charset="-122"/>
                <a:cs typeface="Roboto" pitchFamily="34" charset="-120"/>
              </a:rPr>
              <a:t> veiklos plan</a:t>
            </a:r>
            <a:r>
              <a:rPr lang="en-US" sz="3000" b="1" dirty="0">
                <a:solidFill>
                  <a:srgbClr val="F1B434"/>
                </a:solidFill>
                <a:latin typeface="Roboto" pitchFamily="34" charset="0"/>
                <a:ea typeface="Roboto" pitchFamily="34" charset="-122"/>
                <a:cs typeface="Roboto" pitchFamily="34" charset="-120"/>
              </a:rPr>
              <a:t>o programa</a:t>
            </a:r>
            <a:r>
              <a:rPr lang="lt-LT" sz="3000" b="1" dirty="0">
                <a:solidFill>
                  <a:srgbClr val="F1B434"/>
                </a:solidFill>
                <a:latin typeface="Roboto" pitchFamily="34" charset="0"/>
                <a:ea typeface="Roboto" pitchFamily="34" charset="-122"/>
                <a:cs typeface="Roboto" pitchFamily="34" charset="-120"/>
              </a:rPr>
              <a:t>. Uždaviniai</a:t>
            </a:r>
            <a:endParaRPr lang="lt-LT" dirty="0">
              <a:solidFill>
                <a:srgbClr val="F1B434"/>
              </a:solidFill>
            </a:endParaRPr>
          </a:p>
        </p:txBody>
      </p:sp>
      <p:graphicFrame>
        <p:nvGraphicFramePr>
          <p:cNvPr id="4" name="Diagrama 27">
            <a:extLst>
              <a:ext uri="{FF2B5EF4-FFF2-40B4-BE49-F238E27FC236}">
                <a16:creationId xmlns:a16="http://schemas.microsoft.com/office/drawing/2014/main" id="{838D6388-FBFD-DCB1-A6E1-2FBBA3281528}"/>
              </a:ext>
            </a:extLst>
          </p:cNvPr>
          <p:cNvGraphicFramePr/>
          <p:nvPr>
            <p:extLst>
              <p:ext uri="{D42A27DB-BD31-4B8C-83A1-F6EECF244321}">
                <p14:modId xmlns:p14="http://schemas.microsoft.com/office/powerpoint/2010/main" val="3615946896"/>
              </p:ext>
            </p:extLst>
          </p:nvPr>
        </p:nvGraphicFramePr>
        <p:xfrm>
          <a:off x="1692904" y="2683351"/>
          <a:ext cx="8564939" cy="387468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TextBox 4">
            <a:extLst>
              <a:ext uri="{FF2B5EF4-FFF2-40B4-BE49-F238E27FC236}">
                <a16:creationId xmlns:a16="http://schemas.microsoft.com/office/drawing/2014/main" id="{34E20F81-7570-3653-7ACF-DA7512C09C7D}"/>
              </a:ext>
            </a:extLst>
          </p:cNvPr>
          <p:cNvSpPr txBox="1"/>
          <p:nvPr/>
        </p:nvSpPr>
        <p:spPr>
          <a:xfrm>
            <a:off x="377096" y="1432601"/>
            <a:ext cx="10222078" cy="584775"/>
          </a:xfrm>
          <a:prstGeom prst="rect">
            <a:avLst/>
          </a:prstGeom>
          <a:noFill/>
        </p:spPr>
        <p:txBody>
          <a:bodyPr wrap="square">
            <a:spAutoFit/>
          </a:bodyPr>
          <a:lstStyle/>
          <a:p>
            <a:r>
              <a:rPr lang="lt-LT" sz="3200" b="1" i="0" u="none" strike="noStrike" baseline="0" dirty="0">
                <a:latin typeface="Qualion ExtraBold"/>
              </a:rPr>
              <a:t>Viešųjų pirkimų tarnybos valdymo programa </a:t>
            </a:r>
            <a:endParaRPr lang="en-US" sz="3200" dirty="0"/>
          </a:p>
        </p:txBody>
      </p:sp>
    </p:spTree>
    <p:extLst>
      <p:ext uri="{BB962C8B-B14F-4D97-AF65-F5344CB8AC3E}">
        <p14:creationId xmlns:p14="http://schemas.microsoft.com/office/powerpoint/2010/main" val="23572338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222D2FA0-787A-1E00-B8E6-3CE3D93BFBA5}"/>
            </a:ext>
          </a:extLst>
        </p:cNvPr>
        <p:cNvGrpSpPr/>
        <p:nvPr/>
      </p:nvGrpSpPr>
      <p:grpSpPr>
        <a:xfrm>
          <a:off x="0" y="0"/>
          <a:ext cx="0" cy="0"/>
          <a:chOff x="0" y="0"/>
          <a:chExt cx="0" cy="0"/>
        </a:xfrm>
      </p:grpSpPr>
      <p:sp>
        <p:nvSpPr>
          <p:cNvPr id="17" name="Object 1">
            <a:extLst>
              <a:ext uri="{FF2B5EF4-FFF2-40B4-BE49-F238E27FC236}">
                <a16:creationId xmlns:a16="http://schemas.microsoft.com/office/drawing/2014/main" id="{B5A3A9BD-143A-1112-4488-8D4D75918081}"/>
              </a:ext>
            </a:extLst>
          </p:cNvPr>
          <p:cNvSpPr/>
          <p:nvPr/>
        </p:nvSpPr>
        <p:spPr>
          <a:xfrm>
            <a:off x="0" y="0"/>
            <a:ext cx="12188944" cy="1228418"/>
          </a:xfrm>
          <a:prstGeom prst="rect">
            <a:avLst/>
          </a:prstGeom>
          <a:solidFill>
            <a:schemeClr val="tx1"/>
          </a:solidFill>
        </p:spPr>
        <p:txBody>
          <a:bodyPr/>
          <a:lstStyle/>
          <a:p>
            <a:endParaRPr lang="lt-LT" sz="2800">
              <a:solidFill>
                <a:srgbClr val="F1B434"/>
              </a:solidFill>
              <a:latin typeface="Roboto" panose="02000000000000000000" pitchFamily="2" charset="0"/>
              <a:ea typeface="Roboto" panose="02000000000000000000" pitchFamily="2" charset="0"/>
              <a:cs typeface="Roboto" panose="02000000000000000000" pitchFamily="2" charset="0"/>
            </a:endParaRPr>
          </a:p>
          <a:p>
            <a:endParaRPr lang="en-US">
              <a:solidFill>
                <a:srgbClr val="F1B434"/>
              </a:solidFill>
            </a:endParaRPr>
          </a:p>
        </p:txBody>
      </p:sp>
      <p:sp>
        <p:nvSpPr>
          <p:cNvPr id="2" name="Object 1">
            <a:extLst>
              <a:ext uri="{FF2B5EF4-FFF2-40B4-BE49-F238E27FC236}">
                <a16:creationId xmlns:a16="http://schemas.microsoft.com/office/drawing/2014/main" id="{C2C143B0-E8BA-B3F6-53BA-DC1580884C45}"/>
              </a:ext>
            </a:extLst>
          </p:cNvPr>
          <p:cNvSpPr/>
          <p:nvPr/>
        </p:nvSpPr>
        <p:spPr>
          <a:xfrm>
            <a:off x="377096" y="412991"/>
            <a:ext cx="11499559" cy="405604"/>
          </a:xfrm>
          <a:prstGeom prst="rect">
            <a:avLst/>
          </a:prstGeom>
          <a:noFill/>
        </p:spPr>
        <p:txBody>
          <a:bodyPr wrap="square" lIns="0" tIns="0" rIns="0" bIns="0" rtlCol="0" anchor="t"/>
          <a:lstStyle/>
          <a:p>
            <a:pPr algn="l">
              <a:lnSpc>
                <a:spcPts val="3195"/>
              </a:lnSpc>
              <a:buNone/>
            </a:pPr>
            <a:endParaRPr lang="lt-LT">
              <a:solidFill>
                <a:srgbClr val="F1B434"/>
              </a:solidFill>
            </a:endParaRPr>
          </a:p>
        </p:txBody>
      </p:sp>
      <p:sp>
        <p:nvSpPr>
          <p:cNvPr id="13" name="Object 12">
            <a:extLst>
              <a:ext uri="{FF2B5EF4-FFF2-40B4-BE49-F238E27FC236}">
                <a16:creationId xmlns:a16="http://schemas.microsoft.com/office/drawing/2014/main" id="{104388A8-E3BB-DD2B-B832-B08D7CADE938}"/>
              </a:ext>
            </a:extLst>
          </p:cNvPr>
          <p:cNvSpPr/>
          <p:nvPr/>
        </p:nvSpPr>
        <p:spPr>
          <a:xfrm>
            <a:off x="9161711" y="3251875"/>
            <a:ext cx="2650145" cy="531283"/>
          </a:xfrm>
          <a:prstGeom prst="rect">
            <a:avLst/>
          </a:prstGeom>
          <a:noFill/>
        </p:spPr>
        <p:txBody>
          <a:bodyPr wrap="square" lIns="0" tIns="0" rIns="0" bIns="0" rtlCol="0" anchor="t"/>
          <a:lstStyle/>
          <a:p>
            <a:pPr algn="ctr">
              <a:lnSpc>
                <a:spcPts val="2093"/>
              </a:lnSpc>
              <a:buNone/>
            </a:pPr>
            <a:r>
              <a:rPr lang="en-US" sz="1530" kern="0" spc="31">
                <a:solidFill>
                  <a:srgbClr val="FFFFFF"/>
                </a:solidFill>
                <a:latin typeface="Lato" pitchFamily="34" charset="0"/>
                <a:ea typeface="Lato" pitchFamily="34" charset="-122"/>
                <a:cs typeface="Lato" pitchFamily="34" charset="-120"/>
              </a:rPr>
              <a:t>Importance of Public Procurement</a:t>
            </a:r>
            <a:endParaRPr lang="en-US"/>
          </a:p>
        </p:txBody>
      </p:sp>
      <p:sp>
        <p:nvSpPr>
          <p:cNvPr id="15" name="Object 14">
            <a:extLst>
              <a:ext uri="{FF2B5EF4-FFF2-40B4-BE49-F238E27FC236}">
                <a16:creationId xmlns:a16="http://schemas.microsoft.com/office/drawing/2014/main" id="{55276067-63BD-3F78-5420-51CBF594EEE5}"/>
              </a:ext>
            </a:extLst>
          </p:cNvPr>
          <p:cNvSpPr/>
          <p:nvPr/>
        </p:nvSpPr>
        <p:spPr>
          <a:xfrm>
            <a:off x="0" y="6571350"/>
            <a:ext cx="12188952" cy="397969"/>
          </a:xfrm>
          <a:prstGeom prst="rect">
            <a:avLst/>
          </a:prstGeom>
          <a:solidFill>
            <a:schemeClr val="tx2">
              <a:lumMod val="20000"/>
              <a:lumOff val="80000"/>
            </a:schemeClr>
          </a:solidFill>
        </p:spPr>
        <p:txBody>
          <a:bodyPr/>
          <a:lstStyle/>
          <a:p>
            <a:endParaRPr lang="en-US"/>
          </a:p>
        </p:txBody>
      </p:sp>
      <p:sp>
        <p:nvSpPr>
          <p:cNvPr id="14" name="Object 1">
            <a:extLst>
              <a:ext uri="{FF2B5EF4-FFF2-40B4-BE49-F238E27FC236}">
                <a16:creationId xmlns:a16="http://schemas.microsoft.com/office/drawing/2014/main" id="{94311372-2691-64E0-17CB-523528274EDD}"/>
              </a:ext>
            </a:extLst>
          </p:cNvPr>
          <p:cNvSpPr/>
          <p:nvPr/>
        </p:nvSpPr>
        <p:spPr>
          <a:xfrm>
            <a:off x="548640" y="412991"/>
            <a:ext cx="12411257" cy="409944"/>
          </a:xfrm>
          <a:prstGeom prst="rect">
            <a:avLst/>
          </a:prstGeom>
          <a:noFill/>
        </p:spPr>
        <p:txBody>
          <a:bodyPr wrap="square" lIns="0" tIns="0" rIns="0" bIns="0" rtlCol="0" anchor="t"/>
          <a:lstStyle/>
          <a:p>
            <a:pPr algn="l">
              <a:lnSpc>
                <a:spcPts val="3195"/>
              </a:lnSpc>
              <a:buNone/>
            </a:pPr>
            <a:r>
              <a:rPr lang="lt-LT" sz="3000" b="1" dirty="0">
                <a:solidFill>
                  <a:srgbClr val="F1B434"/>
                </a:solidFill>
                <a:latin typeface="Roboto" pitchFamily="34" charset="0"/>
                <a:ea typeface="Roboto" pitchFamily="34" charset="-122"/>
                <a:cs typeface="Roboto" pitchFamily="34" charset="-120"/>
              </a:rPr>
              <a:t>Užtikrinti įstatyminį reglamentavimą atitinkantį, patikimą ir stabilų informacinių sistemų veikimą </a:t>
            </a:r>
            <a:endParaRPr lang="lt-LT" dirty="0">
              <a:solidFill>
                <a:srgbClr val="F1B434"/>
              </a:solidFill>
            </a:endParaRPr>
          </a:p>
        </p:txBody>
      </p:sp>
      <p:sp>
        <p:nvSpPr>
          <p:cNvPr id="3" name="Object 7">
            <a:extLst>
              <a:ext uri="{FF2B5EF4-FFF2-40B4-BE49-F238E27FC236}">
                <a16:creationId xmlns:a16="http://schemas.microsoft.com/office/drawing/2014/main" id="{8787B046-5FB1-CFB5-23E0-268E65B18597}"/>
              </a:ext>
            </a:extLst>
          </p:cNvPr>
          <p:cNvSpPr/>
          <p:nvPr/>
        </p:nvSpPr>
        <p:spPr>
          <a:xfrm>
            <a:off x="258602" y="1838677"/>
            <a:ext cx="4937761" cy="520301"/>
          </a:xfrm>
          <a:prstGeom prst="rect">
            <a:avLst/>
          </a:prstGeom>
          <a:noFill/>
        </p:spPr>
        <p:txBody>
          <a:bodyPr wrap="square" lIns="0" tIns="0" rIns="0" bIns="0" rtlCol="0" anchor="t"/>
          <a:lstStyle/>
          <a:p>
            <a:pPr algn="ctr">
              <a:lnSpc>
                <a:spcPts val="1836"/>
              </a:lnSpc>
              <a:spcBef>
                <a:spcPts val="539"/>
              </a:spcBef>
              <a:buNone/>
            </a:pPr>
            <a:r>
              <a:rPr lang="lt-LT" sz="1600" b="1" u="sng" dirty="0">
                <a:latin typeface="Calibri" panose="020F0502020204030204" pitchFamily="34" charset="0"/>
                <a:ea typeface="Calibri" panose="020F0502020204030204" pitchFamily="34" charset="0"/>
                <a:cs typeface="Calibri" panose="020F0502020204030204" pitchFamily="34" charset="0"/>
              </a:rPr>
              <a:t>CVP IS pasiekiamumas (proc. darbo valandų per metus)</a:t>
            </a:r>
            <a:endParaRPr lang="lt-LT" sz="1600" b="1" u="sng" dirty="0">
              <a:effectLst/>
              <a:latin typeface="Calibri" panose="020F0502020204030204" pitchFamily="34" charset="0"/>
              <a:ea typeface="Calibri" panose="020F0502020204030204" pitchFamily="34" charset="0"/>
              <a:cs typeface="Calibri" panose="020F0502020204030204" pitchFamily="34" charset="0"/>
            </a:endParaRPr>
          </a:p>
        </p:txBody>
      </p:sp>
      <p:graphicFrame>
        <p:nvGraphicFramePr>
          <p:cNvPr id="5" name="Chart 4">
            <a:extLst>
              <a:ext uri="{FF2B5EF4-FFF2-40B4-BE49-F238E27FC236}">
                <a16:creationId xmlns:a16="http://schemas.microsoft.com/office/drawing/2014/main" id="{2567A9A8-C6C9-BACB-3BCD-6B6F45B194DD}"/>
              </a:ext>
            </a:extLst>
          </p:cNvPr>
          <p:cNvGraphicFramePr>
            <a:graphicFrameLocks/>
          </p:cNvGraphicFramePr>
          <p:nvPr>
            <p:extLst>
              <p:ext uri="{D42A27DB-BD31-4B8C-83A1-F6EECF244321}">
                <p14:modId xmlns:p14="http://schemas.microsoft.com/office/powerpoint/2010/main" val="737304453"/>
              </p:ext>
            </p:extLst>
          </p:nvPr>
        </p:nvGraphicFramePr>
        <p:xfrm>
          <a:off x="200421" y="2328556"/>
          <a:ext cx="5779424" cy="300544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Table 6">
            <a:extLst>
              <a:ext uri="{FF2B5EF4-FFF2-40B4-BE49-F238E27FC236}">
                <a16:creationId xmlns:a16="http://schemas.microsoft.com/office/drawing/2014/main" id="{11919D94-BD6C-4F8C-06C1-BF5576B0C48E}"/>
              </a:ext>
            </a:extLst>
          </p:cNvPr>
          <p:cNvGraphicFramePr>
            <a:graphicFrameLocks noGrp="1"/>
          </p:cNvGraphicFramePr>
          <p:nvPr>
            <p:extLst>
              <p:ext uri="{D42A27DB-BD31-4B8C-83A1-F6EECF244321}">
                <p14:modId xmlns:p14="http://schemas.microsoft.com/office/powerpoint/2010/main" val="2827606875"/>
              </p:ext>
            </p:extLst>
          </p:nvPr>
        </p:nvGraphicFramePr>
        <p:xfrm>
          <a:off x="414327" y="4048099"/>
          <a:ext cx="4444530" cy="846598"/>
        </p:xfrm>
        <a:graphic>
          <a:graphicData uri="http://schemas.openxmlformats.org/drawingml/2006/table">
            <a:tbl>
              <a:tblPr>
                <a:tableStyleId>{5C22544A-7EE6-4342-B048-85BDC9FD1C3A}</a:tableStyleId>
              </a:tblPr>
              <a:tblGrid>
                <a:gridCol w="740755">
                  <a:extLst>
                    <a:ext uri="{9D8B030D-6E8A-4147-A177-3AD203B41FA5}">
                      <a16:colId xmlns:a16="http://schemas.microsoft.com/office/drawing/2014/main" val="3539735713"/>
                    </a:ext>
                  </a:extLst>
                </a:gridCol>
                <a:gridCol w="740755">
                  <a:extLst>
                    <a:ext uri="{9D8B030D-6E8A-4147-A177-3AD203B41FA5}">
                      <a16:colId xmlns:a16="http://schemas.microsoft.com/office/drawing/2014/main" val="1474657828"/>
                    </a:ext>
                  </a:extLst>
                </a:gridCol>
                <a:gridCol w="740755">
                  <a:extLst>
                    <a:ext uri="{9D8B030D-6E8A-4147-A177-3AD203B41FA5}">
                      <a16:colId xmlns:a16="http://schemas.microsoft.com/office/drawing/2014/main" val="1571364458"/>
                    </a:ext>
                  </a:extLst>
                </a:gridCol>
                <a:gridCol w="740755">
                  <a:extLst>
                    <a:ext uri="{9D8B030D-6E8A-4147-A177-3AD203B41FA5}">
                      <a16:colId xmlns:a16="http://schemas.microsoft.com/office/drawing/2014/main" val="1835342991"/>
                    </a:ext>
                  </a:extLst>
                </a:gridCol>
                <a:gridCol w="740755">
                  <a:extLst>
                    <a:ext uri="{9D8B030D-6E8A-4147-A177-3AD203B41FA5}">
                      <a16:colId xmlns:a16="http://schemas.microsoft.com/office/drawing/2014/main" val="1246638900"/>
                    </a:ext>
                  </a:extLst>
                </a:gridCol>
                <a:gridCol w="740755">
                  <a:extLst>
                    <a:ext uri="{9D8B030D-6E8A-4147-A177-3AD203B41FA5}">
                      <a16:colId xmlns:a16="http://schemas.microsoft.com/office/drawing/2014/main" val="402927471"/>
                    </a:ext>
                  </a:extLst>
                </a:gridCol>
              </a:tblGrid>
              <a:tr h="284424">
                <a:tc>
                  <a:txBody>
                    <a:bodyPr/>
                    <a:lstStyle/>
                    <a:p>
                      <a:pPr algn="ctr" fontAlgn="b"/>
                      <a:r>
                        <a:rPr lang="lt-LT" sz="1200" u="none" strike="noStrike" kern="1200">
                          <a:solidFill>
                            <a:schemeClr val="dk1"/>
                          </a:solidFill>
                          <a:effectLst/>
                          <a:latin typeface="Calibri" panose="020F0502020204030204" pitchFamily="34" charset="0"/>
                          <a:ea typeface="Calibri" panose="020F0502020204030204" pitchFamily="34" charset="0"/>
                          <a:cs typeface="Calibri" panose="020F0502020204030204" pitchFamily="34" charset="0"/>
                        </a:rPr>
                        <a:t>2021</a:t>
                      </a:r>
                      <a:endParaRPr lang="en-US" sz="1200" u="none" strike="noStrike" kern="1200">
                        <a:solidFill>
                          <a:schemeClr val="dk1"/>
                        </a:solidFill>
                        <a:effectLst/>
                        <a:latin typeface="Calibri" panose="020F0502020204030204" pitchFamily="34" charset="0"/>
                        <a:ea typeface="Calibri" panose="020F0502020204030204" pitchFamily="34" charset="0"/>
                        <a:cs typeface="Calibri" panose="020F0502020204030204" pitchFamily="34" charset="0"/>
                      </a:endParaRPr>
                    </a:p>
                  </a:txBody>
                  <a:tcPr marL="7620" marR="7620" marT="7620" marB="0" anchor="ctr">
                    <a:lnR w="3175" cap="flat" cmpd="sng" algn="ctr">
                      <a:solidFill>
                        <a:schemeClr val="tx1"/>
                      </a:solidFill>
                      <a:prstDash val="solid"/>
                      <a:round/>
                      <a:headEnd type="none" w="med" len="med"/>
                      <a:tailEnd type="none" w="med" len="med"/>
                    </a:lnR>
                    <a:lnB w="3175" cap="flat" cmpd="sng" algn="ctr">
                      <a:solidFill>
                        <a:schemeClr val="tx1"/>
                      </a:solidFill>
                      <a:prstDash val="solid"/>
                      <a:round/>
                      <a:headEnd type="none" w="med" len="med"/>
                      <a:tailEnd type="none" w="med" len="med"/>
                    </a:lnB>
                    <a:noFill/>
                  </a:tcPr>
                </a:tc>
                <a:tc>
                  <a:txBody>
                    <a:bodyPr/>
                    <a:lstStyle/>
                    <a:p>
                      <a:pPr algn="ctr" fontAlgn="b"/>
                      <a:r>
                        <a:rPr lang="en-US" sz="1200" u="none" strike="noStrike">
                          <a:effectLst/>
                          <a:latin typeface="Calibri" panose="020F0502020204030204" pitchFamily="34" charset="0"/>
                          <a:ea typeface="Calibri" panose="020F0502020204030204" pitchFamily="34" charset="0"/>
                          <a:cs typeface="Calibri" panose="020F0502020204030204" pitchFamily="34" charset="0"/>
                        </a:rPr>
                        <a:t>2022</a:t>
                      </a:r>
                      <a:endParaRPr lang="en-US" sz="1200" b="0" i="0" u="none" strike="noStrike">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7620" marR="7620" marT="762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B w="3175" cap="flat" cmpd="sng" algn="ctr">
                      <a:solidFill>
                        <a:schemeClr val="tx1"/>
                      </a:solidFill>
                      <a:prstDash val="solid"/>
                      <a:round/>
                      <a:headEnd type="none" w="med" len="med"/>
                      <a:tailEnd type="none" w="med" len="med"/>
                    </a:lnB>
                    <a:noFill/>
                  </a:tcPr>
                </a:tc>
                <a:tc>
                  <a:txBody>
                    <a:bodyPr/>
                    <a:lstStyle/>
                    <a:p>
                      <a:pPr algn="ctr" fontAlgn="b"/>
                      <a:r>
                        <a:rPr lang="en-US" sz="1200" u="none" strike="noStrike">
                          <a:effectLst/>
                          <a:latin typeface="Calibri" panose="020F0502020204030204" pitchFamily="34" charset="0"/>
                          <a:ea typeface="Calibri" panose="020F0502020204030204" pitchFamily="34" charset="0"/>
                          <a:cs typeface="Calibri" panose="020F0502020204030204" pitchFamily="34" charset="0"/>
                        </a:rPr>
                        <a:t>2023</a:t>
                      </a:r>
                      <a:endParaRPr lang="en-US" sz="1200" b="0" i="0" u="none" strike="noStrike">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7620" marR="7620" marT="762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B w="3175" cap="flat" cmpd="sng" algn="ctr">
                      <a:solidFill>
                        <a:schemeClr val="tx1"/>
                      </a:solidFill>
                      <a:prstDash val="solid"/>
                      <a:round/>
                      <a:headEnd type="none" w="med" len="med"/>
                      <a:tailEnd type="none" w="med" len="med"/>
                    </a:lnB>
                    <a:noFill/>
                  </a:tcPr>
                </a:tc>
                <a:tc>
                  <a:txBody>
                    <a:bodyPr/>
                    <a:lstStyle/>
                    <a:p>
                      <a:pPr algn="ctr" fontAlgn="b"/>
                      <a:r>
                        <a:rPr lang="en-US" sz="1200" u="none" strike="noStrike">
                          <a:effectLst/>
                          <a:latin typeface="Calibri" panose="020F0502020204030204" pitchFamily="34" charset="0"/>
                          <a:ea typeface="Calibri" panose="020F0502020204030204" pitchFamily="34" charset="0"/>
                          <a:cs typeface="Calibri" panose="020F0502020204030204" pitchFamily="34" charset="0"/>
                        </a:rPr>
                        <a:t>2024</a:t>
                      </a:r>
                      <a:endParaRPr lang="en-US" sz="1200" b="0" i="0" u="none" strike="noStrike">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7620" marR="7620" marT="762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B w="3175" cap="flat" cmpd="sng" algn="ctr">
                      <a:solidFill>
                        <a:schemeClr val="tx1"/>
                      </a:solidFill>
                      <a:prstDash val="solid"/>
                      <a:round/>
                      <a:headEnd type="none" w="med" len="med"/>
                      <a:tailEnd type="none" w="med" len="med"/>
                    </a:lnB>
                    <a:noFill/>
                  </a:tcPr>
                </a:tc>
                <a:tc>
                  <a:txBody>
                    <a:bodyPr/>
                    <a:lstStyle/>
                    <a:p>
                      <a:pPr algn="ctr" fontAlgn="b"/>
                      <a:r>
                        <a:rPr lang="en-US" sz="1200" u="none" strike="noStrike">
                          <a:effectLst/>
                          <a:latin typeface="Calibri" panose="020F0502020204030204" pitchFamily="34" charset="0"/>
                          <a:ea typeface="Calibri" panose="020F0502020204030204" pitchFamily="34" charset="0"/>
                          <a:cs typeface="Calibri" panose="020F0502020204030204" pitchFamily="34" charset="0"/>
                        </a:rPr>
                        <a:t>2025</a:t>
                      </a:r>
                      <a:endParaRPr lang="en-US" sz="1200" b="0" i="0" u="none" strike="noStrike">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7620" marR="7620" marT="762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B w="3175" cap="flat" cmpd="sng" algn="ctr">
                      <a:solidFill>
                        <a:schemeClr val="tx1"/>
                      </a:solidFill>
                      <a:prstDash val="solid"/>
                      <a:round/>
                      <a:headEnd type="none" w="med" len="med"/>
                      <a:tailEnd type="none" w="med" len="med"/>
                    </a:lnB>
                    <a:noFill/>
                  </a:tcPr>
                </a:tc>
                <a:tc>
                  <a:txBody>
                    <a:bodyPr/>
                    <a:lstStyle/>
                    <a:p>
                      <a:pPr algn="ctr" fontAlgn="b"/>
                      <a:r>
                        <a:rPr lang="en-US" sz="1200" u="none" strike="noStrike" dirty="0">
                          <a:effectLst/>
                          <a:latin typeface="Calibri" panose="020F0502020204030204" pitchFamily="34" charset="0"/>
                          <a:ea typeface="Calibri" panose="020F0502020204030204" pitchFamily="34" charset="0"/>
                          <a:cs typeface="Calibri" panose="020F0502020204030204" pitchFamily="34" charset="0"/>
                        </a:rPr>
                        <a:t>2026</a:t>
                      </a:r>
                      <a:endParaRPr lang="en-US" sz="12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7620" marR="7620" marT="7620" marB="0" anchor="ctr">
                    <a:lnL w="3175" cap="flat" cmpd="sng" algn="ctr">
                      <a:solidFill>
                        <a:schemeClr val="tx1"/>
                      </a:solidFill>
                      <a:prstDash val="solid"/>
                      <a:round/>
                      <a:headEnd type="none" w="med" len="med"/>
                      <a:tailEnd type="none" w="med" len="med"/>
                    </a:lnL>
                    <a:lnB w="3175"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891390663"/>
                  </a:ext>
                </a:extLst>
              </a:tr>
              <a:tr h="281087">
                <a:tc>
                  <a:txBody>
                    <a:bodyPr/>
                    <a:lstStyle/>
                    <a:p>
                      <a:pPr algn="ctr" fontAlgn="b"/>
                      <a:endParaRPr lang="en-US" sz="1200" b="0" i="0" u="none" strike="noStrike">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7620" marR="7620" marT="7620" marB="0" anchor="ctr">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fontAlgn="b"/>
                      <a:endParaRPr lang="en-US" sz="1200" b="0" i="0" u="none" strike="noStrike">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7620" marR="7620" marT="762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fontAlgn="b"/>
                      <a:r>
                        <a:rPr lang="lt-LT" sz="1200" b="1" u="none" strike="noStrike">
                          <a:solidFill>
                            <a:schemeClr val="tx1"/>
                          </a:solidFill>
                          <a:effectLst/>
                          <a:latin typeface="Calibri" panose="020F0502020204030204" pitchFamily="34" charset="0"/>
                          <a:ea typeface="Calibri" panose="020F0502020204030204" pitchFamily="34" charset="0"/>
                          <a:cs typeface="Calibri" panose="020F0502020204030204" pitchFamily="34" charset="0"/>
                        </a:rPr>
                        <a:t>98</a:t>
                      </a:r>
                      <a:endParaRPr lang="en-US" sz="1200" b="1" i="0" u="none" strike="noStrike">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txBody>
                  <a:tcPr marL="7620" marR="7620" marT="762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fontAlgn="b"/>
                      <a:r>
                        <a:rPr lang="lt-LT" sz="1200" b="1" i="0" u="none" strike="noStrike">
                          <a:solidFill>
                            <a:schemeClr val="tx1"/>
                          </a:solidFill>
                          <a:effectLst/>
                          <a:latin typeface="Calibri" panose="020F0502020204030204" pitchFamily="34" charset="0"/>
                          <a:ea typeface="Calibri" panose="020F0502020204030204" pitchFamily="34" charset="0"/>
                          <a:cs typeface="Calibri" panose="020F0502020204030204" pitchFamily="34" charset="0"/>
                        </a:rPr>
                        <a:t>98</a:t>
                      </a:r>
                      <a:endParaRPr lang="en-US" sz="1200" b="1" i="0" u="none" strike="noStrike">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txBody>
                  <a:tcPr marL="7620" marR="7620" marT="762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lt-LT" sz="1200" b="1" i="0" u="none" strike="noStrike">
                          <a:solidFill>
                            <a:schemeClr val="tx1"/>
                          </a:solidFill>
                          <a:effectLst/>
                          <a:latin typeface="Calibri" panose="020F0502020204030204" pitchFamily="34" charset="0"/>
                          <a:ea typeface="Calibri" panose="020F0502020204030204" pitchFamily="34" charset="0"/>
                          <a:cs typeface="Calibri" panose="020F0502020204030204" pitchFamily="34" charset="0"/>
                        </a:rPr>
                        <a:t>98</a:t>
                      </a:r>
                      <a:endParaRPr lang="en-US" sz="1200" b="1" i="0" u="none" strike="noStrike">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txBody>
                  <a:tcPr marL="7620" marR="7620" marT="762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lt-LT" sz="1200" b="1" i="0" u="none" strike="noStrike">
                          <a:solidFill>
                            <a:schemeClr val="tx1"/>
                          </a:solidFill>
                          <a:effectLst/>
                          <a:latin typeface="Calibri" panose="020F0502020204030204" pitchFamily="34" charset="0"/>
                          <a:ea typeface="Calibri" panose="020F0502020204030204" pitchFamily="34" charset="0"/>
                          <a:cs typeface="Calibri" panose="020F0502020204030204" pitchFamily="34" charset="0"/>
                        </a:rPr>
                        <a:t>98</a:t>
                      </a:r>
                      <a:endParaRPr lang="en-US" sz="1200" b="1" i="0" u="none" strike="noStrike">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txBody>
                  <a:tcPr marL="7620" marR="7620" marT="7620" marB="0" anchor="ctr">
                    <a:lnL w="3175" cap="flat" cmpd="sng" algn="ctr">
                      <a:solidFill>
                        <a:schemeClr val="tx1"/>
                      </a:solidFill>
                      <a:prstDash val="solid"/>
                      <a:round/>
                      <a:headEnd type="none" w="med" len="med"/>
                      <a:tailEnd type="none" w="med" len="med"/>
                    </a:lnL>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057902847"/>
                  </a:ext>
                </a:extLst>
              </a:tr>
              <a:tr h="281087">
                <a:tc>
                  <a:txBody>
                    <a:bodyPr/>
                    <a:lstStyle/>
                    <a:p>
                      <a:pPr algn="ctr" fontAlgn="b"/>
                      <a:r>
                        <a:rPr lang="lt-LT" sz="1200" b="1" i="0" u="none" strike="noStrike">
                          <a:solidFill>
                            <a:srgbClr val="F1B434"/>
                          </a:solidFill>
                          <a:effectLst/>
                          <a:latin typeface="Calibri" panose="020F0502020204030204" pitchFamily="34" charset="0"/>
                          <a:ea typeface="Calibri" panose="020F0502020204030204" pitchFamily="34" charset="0"/>
                          <a:cs typeface="Calibri" panose="020F0502020204030204" pitchFamily="34" charset="0"/>
                        </a:rPr>
                        <a:t>99,4</a:t>
                      </a:r>
                      <a:endParaRPr lang="en-US" sz="1200" b="1" i="0" u="none" strike="noStrike">
                        <a:solidFill>
                          <a:srgbClr val="F1B434"/>
                        </a:solidFill>
                        <a:effectLst/>
                        <a:latin typeface="Calibri" panose="020F0502020204030204" pitchFamily="34" charset="0"/>
                        <a:ea typeface="Calibri" panose="020F0502020204030204" pitchFamily="34" charset="0"/>
                        <a:cs typeface="Calibri" panose="020F0502020204030204" pitchFamily="34" charset="0"/>
                      </a:endParaRPr>
                    </a:p>
                  </a:txBody>
                  <a:tcPr marL="7620" marR="7620" marT="7620" marB="0" anchor="ctr">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noFill/>
                  </a:tcPr>
                </a:tc>
                <a:tc>
                  <a:txBody>
                    <a:bodyPr/>
                    <a:lstStyle/>
                    <a:p>
                      <a:pPr algn="ctr" fontAlgn="b"/>
                      <a:r>
                        <a:rPr lang="lt-LT" sz="1200" b="1" i="0" u="none" strike="noStrike">
                          <a:solidFill>
                            <a:srgbClr val="F1B434"/>
                          </a:solidFill>
                          <a:effectLst/>
                          <a:latin typeface="Calibri" panose="020F0502020204030204" pitchFamily="34" charset="0"/>
                          <a:ea typeface="Calibri" panose="020F0502020204030204" pitchFamily="34" charset="0"/>
                          <a:cs typeface="Calibri" panose="020F0502020204030204" pitchFamily="34" charset="0"/>
                        </a:rPr>
                        <a:t>96,1</a:t>
                      </a:r>
                      <a:endParaRPr lang="en-US" sz="1200" b="1" i="0" u="none" strike="noStrike">
                        <a:solidFill>
                          <a:srgbClr val="F1B434"/>
                        </a:solidFill>
                        <a:effectLst/>
                        <a:latin typeface="Calibri" panose="020F0502020204030204" pitchFamily="34" charset="0"/>
                        <a:ea typeface="Calibri" panose="020F0502020204030204" pitchFamily="34" charset="0"/>
                        <a:cs typeface="Calibri" panose="020F0502020204030204" pitchFamily="34" charset="0"/>
                      </a:endParaRPr>
                    </a:p>
                  </a:txBody>
                  <a:tcPr marL="7620" marR="7620" marT="762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noFill/>
                  </a:tcPr>
                </a:tc>
                <a:tc>
                  <a:txBody>
                    <a:bodyPr/>
                    <a:lstStyle/>
                    <a:p>
                      <a:pPr algn="ctr" fontAlgn="b"/>
                      <a:r>
                        <a:rPr lang="lt-LT" sz="1200" b="1" i="0" u="none" strike="noStrike">
                          <a:solidFill>
                            <a:srgbClr val="F1B434"/>
                          </a:solidFill>
                          <a:effectLst/>
                          <a:latin typeface="Calibri" panose="020F0502020204030204" pitchFamily="34" charset="0"/>
                          <a:ea typeface="Calibri" panose="020F0502020204030204" pitchFamily="34" charset="0"/>
                          <a:cs typeface="Calibri" panose="020F0502020204030204" pitchFamily="34" charset="0"/>
                        </a:rPr>
                        <a:t>98,2</a:t>
                      </a:r>
                      <a:endParaRPr lang="en-US" sz="1200" b="1" i="0" u="none" strike="noStrike">
                        <a:solidFill>
                          <a:srgbClr val="F1B434"/>
                        </a:solidFill>
                        <a:effectLst/>
                        <a:latin typeface="Calibri" panose="020F0502020204030204" pitchFamily="34" charset="0"/>
                        <a:ea typeface="Calibri" panose="020F0502020204030204" pitchFamily="34" charset="0"/>
                        <a:cs typeface="Calibri" panose="020F0502020204030204" pitchFamily="34" charset="0"/>
                      </a:endParaRPr>
                    </a:p>
                  </a:txBody>
                  <a:tcPr marL="7620" marR="7620" marT="762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noFill/>
                  </a:tcPr>
                </a:tc>
                <a:tc>
                  <a:txBody>
                    <a:bodyPr/>
                    <a:lstStyle/>
                    <a:p>
                      <a:pPr algn="ctr" fontAlgn="b"/>
                      <a:r>
                        <a:rPr lang="lt-LT" sz="1200" b="1" i="0" u="none" strike="noStrike">
                          <a:solidFill>
                            <a:srgbClr val="F1B434"/>
                          </a:solidFill>
                          <a:effectLst/>
                          <a:latin typeface="Calibri" panose="020F0502020204030204" pitchFamily="34" charset="0"/>
                          <a:ea typeface="Calibri" panose="020F0502020204030204" pitchFamily="34" charset="0"/>
                          <a:cs typeface="Calibri" panose="020F0502020204030204" pitchFamily="34" charset="0"/>
                        </a:rPr>
                        <a:t>98,6</a:t>
                      </a:r>
                      <a:endParaRPr lang="en-US" sz="1200" b="1" i="0" u="none" strike="noStrike">
                        <a:solidFill>
                          <a:srgbClr val="F1B434"/>
                        </a:solidFill>
                        <a:effectLst/>
                        <a:latin typeface="Calibri" panose="020F0502020204030204" pitchFamily="34" charset="0"/>
                        <a:ea typeface="Calibri" panose="020F0502020204030204" pitchFamily="34" charset="0"/>
                        <a:cs typeface="Calibri" panose="020F0502020204030204" pitchFamily="34" charset="0"/>
                      </a:endParaRPr>
                    </a:p>
                  </a:txBody>
                  <a:tcPr marL="7620" marR="7620" marT="762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noFill/>
                  </a:tcPr>
                </a:tc>
                <a:tc>
                  <a:txBody>
                    <a:bodyPr/>
                    <a:lstStyle/>
                    <a:p>
                      <a:pPr algn="ctr" fontAlgn="b"/>
                      <a:endParaRPr lang="en-US" sz="1200" b="1" i="0" u="none" strike="noStrike">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7620" marR="7620" marT="762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noFill/>
                  </a:tcPr>
                </a:tc>
                <a:tc>
                  <a:txBody>
                    <a:bodyPr/>
                    <a:lstStyle/>
                    <a:p>
                      <a:pPr algn="ctr" fontAlgn="b"/>
                      <a:endParaRPr lang="en-US" sz="12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7620" marR="7620" marT="7620" marB="0" anchor="ctr">
                    <a:lnL w="3175" cap="flat" cmpd="sng" algn="ctr">
                      <a:solidFill>
                        <a:schemeClr val="tx1"/>
                      </a:solidFill>
                      <a:prstDash val="solid"/>
                      <a:round/>
                      <a:headEnd type="none" w="med" len="med"/>
                      <a:tailEnd type="none" w="med" len="med"/>
                    </a:lnL>
                    <a:lnT w="3175" cap="flat" cmpd="sng" algn="ctr">
                      <a:solidFill>
                        <a:schemeClr val="tx1"/>
                      </a:solidFill>
                      <a:prstDash val="solid"/>
                      <a:round/>
                      <a:headEnd type="none" w="med" len="med"/>
                      <a:tailEnd type="none" w="med" len="med"/>
                    </a:lnT>
                    <a:noFill/>
                  </a:tcPr>
                </a:tc>
                <a:extLst>
                  <a:ext uri="{0D108BD9-81ED-4DB2-BD59-A6C34878D82A}">
                    <a16:rowId xmlns:a16="http://schemas.microsoft.com/office/drawing/2014/main" val="2958268391"/>
                  </a:ext>
                </a:extLst>
              </a:tr>
            </a:tbl>
          </a:graphicData>
        </a:graphic>
      </p:graphicFrame>
      <p:sp>
        <p:nvSpPr>
          <p:cNvPr id="12" name="Rectangle 11">
            <a:extLst>
              <a:ext uri="{FF2B5EF4-FFF2-40B4-BE49-F238E27FC236}">
                <a16:creationId xmlns:a16="http://schemas.microsoft.com/office/drawing/2014/main" id="{231A1E27-BED4-2B91-DDF0-E2F841890FD1}"/>
              </a:ext>
            </a:extLst>
          </p:cNvPr>
          <p:cNvSpPr/>
          <p:nvPr/>
        </p:nvSpPr>
        <p:spPr>
          <a:xfrm>
            <a:off x="6212155" y="2171841"/>
            <a:ext cx="2560848" cy="1649365"/>
          </a:xfrm>
          <a:prstGeom prst="rect">
            <a:avLst/>
          </a:prstGeom>
          <a:solidFill>
            <a:schemeClr val="bg1"/>
          </a:solidFill>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r>
              <a:rPr lang="lt-LT" sz="1600" b="1">
                <a:solidFill>
                  <a:schemeClr val="tx1"/>
                </a:solidFill>
                <a:latin typeface="Calibri" panose="020F0502020204030204" pitchFamily="34" charset="0"/>
                <a:ea typeface="Calibri" panose="020F0502020204030204" pitchFamily="34" charset="0"/>
                <a:cs typeface="Calibri" panose="020F0502020204030204" pitchFamily="34" charset="0"/>
              </a:rPr>
              <a:t>Nuo 2008 iki 2024-11-30</a:t>
            </a:r>
          </a:p>
          <a:p>
            <a:r>
              <a:rPr lang="lt-LT">
                <a:solidFill>
                  <a:schemeClr val="tx1"/>
                </a:solidFill>
                <a:latin typeface="Calibri" panose="020F0502020204030204" pitchFamily="34" charset="0"/>
                <a:ea typeface="Calibri" panose="020F0502020204030204" pitchFamily="34" charset="0"/>
                <a:cs typeface="Calibri" panose="020F0502020204030204" pitchFamily="34" charset="0"/>
              </a:rPr>
              <a:t>                                             </a:t>
            </a:r>
            <a:endParaRPr lang="en-GB">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pic>
        <p:nvPicPr>
          <p:cNvPr id="22" name="Picture 21">
            <a:extLst>
              <a:ext uri="{FF2B5EF4-FFF2-40B4-BE49-F238E27FC236}">
                <a16:creationId xmlns:a16="http://schemas.microsoft.com/office/drawing/2014/main" id="{9D5ECBED-72CD-AEE8-947A-1E7998893191}"/>
              </a:ext>
            </a:extLst>
          </p:cNvPr>
          <p:cNvPicPr>
            <a:picLocks noChangeAspect="1"/>
          </p:cNvPicPr>
          <p:nvPr/>
        </p:nvPicPr>
        <p:blipFill>
          <a:blip r:embed="rId4"/>
          <a:stretch>
            <a:fillRect/>
          </a:stretch>
        </p:blipFill>
        <p:spPr>
          <a:xfrm>
            <a:off x="9216429" y="2462651"/>
            <a:ext cx="2775150" cy="661435"/>
          </a:xfrm>
          <a:prstGeom prst="rect">
            <a:avLst/>
          </a:prstGeom>
        </p:spPr>
      </p:pic>
      <p:pic>
        <p:nvPicPr>
          <p:cNvPr id="24" name="Picture 23">
            <a:extLst>
              <a:ext uri="{FF2B5EF4-FFF2-40B4-BE49-F238E27FC236}">
                <a16:creationId xmlns:a16="http://schemas.microsoft.com/office/drawing/2014/main" id="{98DADDCF-09EC-3447-BDD4-3C9C97750BE5}"/>
              </a:ext>
            </a:extLst>
          </p:cNvPr>
          <p:cNvPicPr>
            <a:picLocks noChangeAspect="1"/>
          </p:cNvPicPr>
          <p:nvPr/>
        </p:nvPicPr>
        <p:blipFill>
          <a:blip r:embed="rId5"/>
          <a:stretch>
            <a:fillRect/>
          </a:stretch>
        </p:blipFill>
        <p:spPr>
          <a:xfrm>
            <a:off x="8241531" y="3819966"/>
            <a:ext cx="3750048" cy="855716"/>
          </a:xfrm>
          <a:prstGeom prst="rect">
            <a:avLst/>
          </a:prstGeom>
        </p:spPr>
      </p:pic>
      <p:sp>
        <p:nvSpPr>
          <p:cNvPr id="26" name="TextBox 25">
            <a:extLst>
              <a:ext uri="{FF2B5EF4-FFF2-40B4-BE49-F238E27FC236}">
                <a16:creationId xmlns:a16="http://schemas.microsoft.com/office/drawing/2014/main" id="{ACA8C7DD-27F2-0B3D-3546-C25DB7F225C0}"/>
              </a:ext>
            </a:extLst>
          </p:cNvPr>
          <p:cNvSpPr txBox="1"/>
          <p:nvPr/>
        </p:nvSpPr>
        <p:spPr>
          <a:xfrm>
            <a:off x="6305761" y="4132844"/>
            <a:ext cx="1694118" cy="338554"/>
          </a:xfrm>
          <a:prstGeom prst="rect">
            <a:avLst/>
          </a:prstGeom>
          <a:noFill/>
        </p:spPr>
        <p:txBody>
          <a:bodyPr wrap="square">
            <a:spAutoFit/>
          </a:bodyPr>
          <a:lstStyle/>
          <a:p>
            <a:r>
              <a:rPr lang="lt-LT" sz="1600" b="1">
                <a:latin typeface="Calibri" panose="020F0502020204030204" pitchFamily="34" charset="0"/>
                <a:ea typeface="Calibri" panose="020F0502020204030204" pitchFamily="34" charset="0"/>
                <a:cs typeface="Calibri" panose="020F0502020204030204" pitchFamily="34" charset="0"/>
              </a:rPr>
              <a:t>N</a:t>
            </a:r>
            <a:r>
              <a:rPr lang="lt-LT" sz="1600" b="1">
                <a:solidFill>
                  <a:schemeClr val="tx1"/>
                </a:solidFill>
                <a:latin typeface="Calibri" panose="020F0502020204030204" pitchFamily="34" charset="0"/>
                <a:ea typeface="Calibri" panose="020F0502020204030204" pitchFamily="34" charset="0"/>
                <a:cs typeface="Calibri" panose="020F0502020204030204" pitchFamily="34" charset="0"/>
              </a:rPr>
              <a:t>uo 2024-12-01</a:t>
            </a:r>
            <a:endParaRPr lang="en-GB" sz="1600" b="1">
              <a:latin typeface="Calibri" panose="020F0502020204030204" pitchFamily="34" charset="0"/>
              <a:ea typeface="Calibri" panose="020F0502020204030204" pitchFamily="34" charset="0"/>
              <a:cs typeface="Calibri" panose="020F0502020204030204" pitchFamily="34" charset="0"/>
            </a:endParaRPr>
          </a:p>
        </p:txBody>
      </p:sp>
      <p:cxnSp>
        <p:nvCxnSpPr>
          <p:cNvPr id="27" name="Straight Connector 26">
            <a:extLst>
              <a:ext uri="{FF2B5EF4-FFF2-40B4-BE49-F238E27FC236}">
                <a16:creationId xmlns:a16="http://schemas.microsoft.com/office/drawing/2014/main" id="{CA65BEE2-20F3-EFD4-9B75-6CB73297C029}"/>
              </a:ext>
            </a:extLst>
          </p:cNvPr>
          <p:cNvCxnSpPr>
            <a:cxnSpLocks/>
          </p:cNvCxnSpPr>
          <p:nvPr/>
        </p:nvCxnSpPr>
        <p:spPr>
          <a:xfrm>
            <a:off x="6096000" y="2171841"/>
            <a:ext cx="0" cy="3299371"/>
          </a:xfrm>
          <a:prstGeom prst="line">
            <a:avLst/>
          </a:prstGeom>
          <a:ln w="6350">
            <a:solidFill>
              <a:schemeClr val="tx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43406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F654D8C3-AD83-0BD7-8D14-2EFD366CBBE3}"/>
            </a:ext>
          </a:extLst>
        </p:cNvPr>
        <p:cNvGrpSpPr/>
        <p:nvPr/>
      </p:nvGrpSpPr>
      <p:grpSpPr>
        <a:xfrm>
          <a:off x="0" y="0"/>
          <a:ext cx="0" cy="0"/>
          <a:chOff x="0" y="0"/>
          <a:chExt cx="0" cy="0"/>
        </a:xfrm>
      </p:grpSpPr>
      <p:sp>
        <p:nvSpPr>
          <p:cNvPr id="17" name="Object 1">
            <a:extLst>
              <a:ext uri="{FF2B5EF4-FFF2-40B4-BE49-F238E27FC236}">
                <a16:creationId xmlns:a16="http://schemas.microsoft.com/office/drawing/2014/main" id="{07B58EDF-662B-6432-173B-D8B5CB5D4794}"/>
              </a:ext>
            </a:extLst>
          </p:cNvPr>
          <p:cNvSpPr/>
          <p:nvPr/>
        </p:nvSpPr>
        <p:spPr>
          <a:xfrm>
            <a:off x="0" y="0"/>
            <a:ext cx="12188944" cy="1228418"/>
          </a:xfrm>
          <a:prstGeom prst="rect">
            <a:avLst/>
          </a:prstGeom>
          <a:solidFill>
            <a:schemeClr val="tx1"/>
          </a:solidFill>
        </p:spPr>
        <p:txBody>
          <a:bodyPr/>
          <a:lstStyle/>
          <a:p>
            <a:endParaRPr lang="lt-LT" sz="2800">
              <a:solidFill>
                <a:srgbClr val="F1B434"/>
              </a:solidFill>
              <a:latin typeface="Roboto" panose="02000000000000000000" pitchFamily="2" charset="0"/>
              <a:ea typeface="Roboto" panose="02000000000000000000" pitchFamily="2" charset="0"/>
              <a:cs typeface="Roboto" panose="02000000000000000000" pitchFamily="2" charset="0"/>
            </a:endParaRPr>
          </a:p>
          <a:p>
            <a:endParaRPr lang="en-US">
              <a:solidFill>
                <a:srgbClr val="F1B434"/>
              </a:solidFill>
            </a:endParaRPr>
          </a:p>
        </p:txBody>
      </p:sp>
      <p:sp>
        <p:nvSpPr>
          <p:cNvPr id="2" name="Object 1">
            <a:extLst>
              <a:ext uri="{FF2B5EF4-FFF2-40B4-BE49-F238E27FC236}">
                <a16:creationId xmlns:a16="http://schemas.microsoft.com/office/drawing/2014/main" id="{8FD993C4-0E2D-76AF-D056-EFAC0E048A9A}"/>
              </a:ext>
            </a:extLst>
          </p:cNvPr>
          <p:cNvSpPr/>
          <p:nvPr/>
        </p:nvSpPr>
        <p:spPr>
          <a:xfrm>
            <a:off x="377096" y="412991"/>
            <a:ext cx="11499559" cy="405604"/>
          </a:xfrm>
          <a:prstGeom prst="rect">
            <a:avLst/>
          </a:prstGeom>
          <a:noFill/>
        </p:spPr>
        <p:txBody>
          <a:bodyPr wrap="square" lIns="0" tIns="0" rIns="0" bIns="0" rtlCol="0" anchor="t"/>
          <a:lstStyle/>
          <a:p>
            <a:pPr algn="l">
              <a:lnSpc>
                <a:spcPts val="3195"/>
              </a:lnSpc>
              <a:buNone/>
            </a:pPr>
            <a:endParaRPr lang="lt-LT">
              <a:solidFill>
                <a:srgbClr val="F1B434"/>
              </a:solidFill>
            </a:endParaRPr>
          </a:p>
        </p:txBody>
      </p:sp>
      <p:sp>
        <p:nvSpPr>
          <p:cNvPr id="13" name="Object 12">
            <a:extLst>
              <a:ext uri="{FF2B5EF4-FFF2-40B4-BE49-F238E27FC236}">
                <a16:creationId xmlns:a16="http://schemas.microsoft.com/office/drawing/2014/main" id="{808B2807-9A0A-1A45-2F09-34D37A7C17E4}"/>
              </a:ext>
            </a:extLst>
          </p:cNvPr>
          <p:cNvSpPr/>
          <p:nvPr/>
        </p:nvSpPr>
        <p:spPr>
          <a:xfrm>
            <a:off x="7975601" y="1917701"/>
            <a:ext cx="3836256" cy="3644900"/>
          </a:xfrm>
          <a:prstGeom prst="rect">
            <a:avLst/>
          </a:prstGeom>
          <a:noFill/>
        </p:spPr>
        <p:txBody>
          <a:bodyPr wrap="square" lIns="0" tIns="0" rIns="0" bIns="0" rtlCol="0" anchor="t"/>
          <a:lstStyle/>
          <a:p>
            <a:pPr algn="ctr">
              <a:lnSpc>
                <a:spcPts val="2093"/>
              </a:lnSpc>
              <a:buNone/>
            </a:pPr>
            <a:r>
              <a:rPr lang="en-US" sz="1530" kern="0" spc="31">
                <a:solidFill>
                  <a:srgbClr val="FFFFFF"/>
                </a:solidFill>
                <a:latin typeface="Lato" pitchFamily="34" charset="0"/>
                <a:ea typeface="Lato" pitchFamily="34" charset="-122"/>
                <a:cs typeface="Lato" pitchFamily="34" charset="-120"/>
              </a:rPr>
              <a:t>Importance of Public Procurement</a:t>
            </a:r>
            <a:endParaRPr lang="en-US"/>
          </a:p>
        </p:txBody>
      </p:sp>
      <p:sp>
        <p:nvSpPr>
          <p:cNvPr id="15" name="Object 14">
            <a:extLst>
              <a:ext uri="{FF2B5EF4-FFF2-40B4-BE49-F238E27FC236}">
                <a16:creationId xmlns:a16="http://schemas.microsoft.com/office/drawing/2014/main" id="{DCDC36E7-819D-4B01-4BBE-BCECB3B078A6}"/>
              </a:ext>
            </a:extLst>
          </p:cNvPr>
          <p:cNvSpPr/>
          <p:nvPr/>
        </p:nvSpPr>
        <p:spPr>
          <a:xfrm>
            <a:off x="0" y="6571350"/>
            <a:ext cx="12188952" cy="397969"/>
          </a:xfrm>
          <a:prstGeom prst="rect">
            <a:avLst/>
          </a:prstGeom>
          <a:solidFill>
            <a:schemeClr val="tx2">
              <a:lumMod val="20000"/>
              <a:lumOff val="80000"/>
            </a:schemeClr>
          </a:solidFill>
        </p:spPr>
        <p:txBody>
          <a:bodyPr/>
          <a:lstStyle/>
          <a:p>
            <a:endParaRPr lang="en-US"/>
          </a:p>
        </p:txBody>
      </p:sp>
      <p:sp>
        <p:nvSpPr>
          <p:cNvPr id="14" name="Object 1">
            <a:extLst>
              <a:ext uri="{FF2B5EF4-FFF2-40B4-BE49-F238E27FC236}">
                <a16:creationId xmlns:a16="http://schemas.microsoft.com/office/drawing/2014/main" id="{4F4E27D6-B336-C611-D350-E6B98BA69684}"/>
              </a:ext>
            </a:extLst>
          </p:cNvPr>
          <p:cNvSpPr/>
          <p:nvPr/>
        </p:nvSpPr>
        <p:spPr>
          <a:xfrm>
            <a:off x="539731" y="221293"/>
            <a:ext cx="12411257" cy="409944"/>
          </a:xfrm>
          <a:prstGeom prst="rect">
            <a:avLst/>
          </a:prstGeom>
          <a:noFill/>
        </p:spPr>
        <p:txBody>
          <a:bodyPr wrap="square" lIns="0" tIns="0" rIns="0" bIns="0" rtlCol="0" anchor="t"/>
          <a:lstStyle/>
          <a:p>
            <a:pPr algn="l">
              <a:lnSpc>
                <a:spcPts val="3195"/>
              </a:lnSpc>
              <a:buNone/>
            </a:pPr>
            <a:r>
              <a:rPr lang="lt-LT" sz="3000" b="1" dirty="0">
                <a:solidFill>
                  <a:srgbClr val="F1B434"/>
                </a:solidFill>
                <a:latin typeface="Roboto" pitchFamily="34" charset="0"/>
                <a:ea typeface="Roboto" pitchFamily="34" charset="-122"/>
                <a:cs typeface="Roboto" pitchFamily="34" charset="-120"/>
              </a:rPr>
              <a:t>Užtikrinti įstatyminį reglamentavimą atitinkantį, patikimą ir stabilų informacinių sistemų veikimą </a:t>
            </a:r>
            <a:endParaRPr lang="lt-LT" sz="3200" dirty="0">
              <a:solidFill>
                <a:srgbClr val="F1B434"/>
              </a:solidFill>
            </a:endParaRPr>
          </a:p>
        </p:txBody>
      </p:sp>
      <p:sp>
        <p:nvSpPr>
          <p:cNvPr id="4" name="Object 7">
            <a:extLst>
              <a:ext uri="{FF2B5EF4-FFF2-40B4-BE49-F238E27FC236}">
                <a16:creationId xmlns:a16="http://schemas.microsoft.com/office/drawing/2014/main" id="{E08766DE-E05D-3FF0-4DBB-6464CA3FD10C}"/>
              </a:ext>
            </a:extLst>
          </p:cNvPr>
          <p:cNvSpPr/>
          <p:nvPr/>
        </p:nvSpPr>
        <p:spPr>
          <a:xfrm>
            <a:off x="619942" y="1706139"/>
            <a:ext cx="5871305" cy="712256"/>
          </a:xfrm>
          <a:prstGeom prst="rect">
            <a:avLst/>
          </a:prstGeom>
          <a:noFill/>
        </p:spPr>
        <p:txBody>
          <a:bodyPr wrap="square" lIns="0" tIns="0" rIns="0" bIns="0" rtlCol="0" anchor="t"/>
          <a:lstStyle/>
          <a:p>
            <a:r>
              <a:rPr lang="lt-LT" sz="1600" b="1" u="sng" dirty="0">
                <a:latin typeface="Calibri" panose="020F0502020204030204" pitchFamily="34" charset="0"/>
                <a:ea typeface="Calibri" panose="020F0502020204030204" pitchFamily="34" charset="0"/>
                <a:cs typeface="Calibri" panose="020F0502020204030204" pitchFamily="34" charset="0"/>
              </a:rPr>
              <a:t>Teigiamai CVP IS vertinančių viešųjų pirkimų dalyvių dalis (proc.)</a:t>
            </a:r>
          </a:p>
        </p:txBody>
      </p:sp>
      <p:graphicFrame>
        <p:nvGraphicFramePr>
          <p:cNvPr id="6" name="Chart 5">
            <a:extLst>
              <a:ext uri="{FF2B5EF4-FFF2-40B4-BE49-F238E27FC236}">
                <a16:creationId xmlns:a16="http://schemas.microsoft.com/office/drawing/2014/main" id="{E5C78DF2-C921-AF08-141A-952A35A236BE}"/>
              </a:ext>
            </a:extLst>
          </p:cNvPr>
          <p:cNvGraphicFramePr>
            <a:graphicFrameLocks/>
          </p:cNvGraphicFramePr>
          <p:nvPr>
            <p:extLst>
              <p:ext uri="{D42A27DB-BD31-4B8C-83A1-F6EECF244321}">
                <p14:modId xmlns:p14="http://schemas.microsoft.com/office/powerpoint/2010/main" val="1567453386"/>
              </p:ext>
            </p:extLst>
          </p:nvPr>
        </p:nvGraphicFramePr>
        <p:xfrm>
          <a:off x="571600" y="2356238"/>
          <a:ext cx="6196493" cy="248830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Table 6">
            <a:extLst>
              <a:ext uri="{FF2B5EF4-FFF2-40B4-BE49-F238E27FC236}">
                <a16:creationId xmlns:a16="http://schemas.microsoft.com/office/drawing/2014/main" id="{9EFF6295-C448-9BD2-32D1-643D85E1A309}"/>
              </a:ext>
            </a:extLst>
          </p:cNvPr>
          <p:cNvGraphicFramePr>
            <a:graphicFrameLocks noGrp="1"/>
          </p:cNvGraphicFramePr>
          <p:nvPr>
            <p:extLst>
              <p:ext uri="{D42A27DB-BD31-4B8C-83A1-F6EECF244321}">
                <p14:modId xmlns:p14="http://schemas.microsoft.com/office/powerpoint/2010/main" val="274876235"/>
              </p:ext>
            </p:extLst>
          </p:nvPr>
        </p:nvGraphicFramePr>
        <p:xfrm>
          <a:off x="853518" y="3783158"/>
          <a:ext cx="4781310" cy="779139"/>
        </p:xfrm>
        <a:graphic>
          <a:graphicData uri="http://schemas.openxmlformats.org/drawingml/2006/table">
            <a:tbl>
              <a:tblPr>
                <a:tableStyleId>{5C22544A-7EE6-4342-B048-85BDC9FD1C3A}</a:tableStyleId>
              </a:tblPr>
              <a:tblGrid>
                <a:gridCol w="796885">
                  <a:extLst>
                    <a:ext uri="{9D8B030D-6E8A-4147-A177-3AD203B41FA5}">
                      <a16:colId xmlns:a16="http://schemas.microsoft.com/office/drawing/2014/main" val="3539735713"/>
                    </a:ext>
                  </a:extLst>
                </a:gridCol>
                <a:gridCol w="796885">
                  <a:extLst>
                    <a:ext uri="{9D8B030D-6E8A-4147-A177-3AD203B41FA5}">
                      <a16:colId xmlns:a16="http://schemas.microsoft.com/office/drawing/2014/main" val="1474657828"/>
                    </a:ext>
                  </a:extLst>
                </a:gridCol>
                <a:gridCol w="796885">
                  <a:extLst>
                    <a:ext uri="{9D8B030D-6E8A-4147-A177-3AD203B41FA5}">
                      <a16:colId xmlns:a16="http://schemas.microsoft.com/office/drawing/2014/main" val="1571364458"/>
                    </a:ext>
                  </a:extLst>
                </a:gridCol>
                <a:gridCol w="796885">
                  <a:extLst>
                    <a:ext uri="{9D8B030D-6E8A-4147-A177-3AD203B41FA5}">
                      <a16:colId xmlns:a16="http://schemas.microsoft.com/office/drawing/2014/main" val="1835342991"/>
                    </a:ext>
                  </a:extLst>
                </a:gridCol>
                <a:gridCol w="796885">
                  <a:extLst>
                    <a:ext uri="{9D8B030D-6E8A-4147-A177-3AD203B41FA5}">
                      <a16:colId xmlns:a16="http://schemas.microsoft.com/office/drawing/2014/main" val="1246638900"/>
                    </a:ext>
                  </a:extLst>
                </a:gridCol>
                <a:gridCol w="796885">
                  <a:extLst>
                    <a:ext uri="{9D8B030D-6E8A-4147-A177-3AD203B41FA5}">
                      <a16:colId xmlns:a16="http://schemas.microsoft.com/office/drawing/2014/main" val="402927471"/>
                    </a:ext>
                  </a:extLst>
                </a:gridCol>
              </a:tblGrid>
              <a:tr h="261761">
                <a:tc>
                  <a:txBody>
                    <a:bodyPr/>
                    <a:lstStyle/>
                    <a:p>
                      <a:pPr algn="ctr" fontAlgn="b"/>
                      <a:r>
                        <a:rPr lang="lt-LT" sz="1200" u="none" strike="noStrike" kern="1200">
                          <a:solidFill>
                            <a:schemeClr val="dk1"/>
                          </a:solidFill>
                          <a:effectLst/>
                          <a:latin typeface="Calibri" panose="020F0502020204030204" pitchFamily="34" charset="0"/>
                          <a:ea typeface="Calibri" panose="020F0502020204030204" pitchFamily="34" charset="0"/>
                          <a:cs typeface="Calibri" panose="020F0502020204030204" pitchFamily="34" charset="0"/>
                        </a:rPr>
                        <a:t>2021</a:t>
                      </a:r>
                      <a:endParaRPr lang="en-US" sz="1200" u="none" strike="noStrike" kern="1200">
                        <a:solidFill>
                          <a:schemeClr val="dk1"/>
                        </a:solidFill>
                        <a:effectLst/>
                        <a:latin typeface="Calibri" panose="020F0502020204030204" pitchFamily="34" charset="0"/>
                        <a:ea typeface="Calibri" panose="020F0502020204030204" pitchFamily="34" charset="0"/>
                        <a:cs typeface="Calibri" panose="020F0502020204030204" pitchFamily="34" charset="0"/>
                      </a:endParaRPr>
                    </a:p>
                  </a:txBody>
                  <a:tcPr marL="7620" marR="7620" marT="7620" marB="0" anchor="ctr">
                    <a:lnR w="3175" cap="flat" cmpd="sng" algn="ctr">
                      <a:solidFill>
                        <a:schemeClr val="tx1"/>
                      </a:solidFill>
                      <a:prstDash val="solid"/>
                      <a:round/>
                      <a:headEnd type="none" w="med" len="med"/>
                      <a:tailEnd type="none" w="med" len="med"/>
                    </a:lnR>
                    <a:lnB w="3175" cap="flat" cmpd="sng" algn="ctr">
                      <a:solidFill>
                        <a:schemeClr val="tx1"/>
                      </a:solidFill>
                      <a:prstDash val="solid"/>
                      <a:round/>
                      <a:headEnd type="none" w="med" len="med"/>
                      <a:tailEnd type="none" w="med" len="med"/>
                    </a:lnB>
                    <a:noFill/>
                  </a:tcPr>
                </a:tc>
                <a:tc>
                  <a:txBody>
                    <a:bodyPr/>
                    <a:lstStyle/>
                    <a:p>
                      <a:pPr algn="ctr" fontAlgn="b"/>
                      <a:r>
                        <a:rPr lang="en-US" sz="1200" u="none" strike="noStrike">
                          <a:effectLst/>
                          <a:latin typeface="Calibri" panose="020F0502020204030204" pitchFamily="34" charset="0"/>
                          <a:ea typeface="Calibri" panose="020F0502020204030204" pitchFamily="34" charset="0"/>
                          <a:cs typeface="Calibri" panose="020F0502020204030204" pitchFamily="34" charset="0"/>
                        </a:rPr>
                        <a:t>2022</a:t>
                      </a:r>
                      <a:endParaRPr lang="en-US" sz="1200" b="0" i="0" u="none" strike="noStrike">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7620" marR="7620" marT="762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B w="3175" cap="flat" cmpd="sng" algn="ctr">
                      <a:solidFill>
                        <a:schemeClr val="tx1"/>
                      </a:solidFill>
                      <a:prstDash val="solid"/>
                      <a:round/>
                      <a:headEnd type="none" w="med" len="med"/>
                      <a:tailEnd type="none" w="med" len="med"/>
                    </a:lnB>
                    <a:noFill/>
                  </a:tcPr>
                </a:tc>
                <a:tc>
                  <a:txBody>
                    <a:bodyPr/>
                    <a:lstStyle/>
                    <a:p>
                      <a:pPr algn="ctr" fontAlgn="b"/>
                      <a:r>
                        <a:rPr lang="en-US" sz="1200" u="none" strike="noStrike">
                          <a:effectLst/>
                          <a:latin typeface="Calibri" panose="020F0502020204030204" pitchFamily="34" charset="0"/>
                          <a:ea typeface="Calibri" panose="020F0502020204030204" pitchFamily="34" charset="0"/>
                          <a:cs typeface="Calibri" panose="020F0502020204030204" pitchFamily="34" charset="0"/>
                        </a:rPr>
                        <a:t>2023</a:t>
                      </a:r>
                      <a:endParaRPr lang="en-US" sz="1200" b="0" i="0" u="none" strike="noStrike">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7620" marR="7620" marT="762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B w="3175" cap="flat" cmpd="sng" algn="ctr">
                      <a:solidFill>
                        <a:schemeClr val="tx1"/>
                      </a:solidFill>
                      <a:prstDash val="solid"/>
                      <a:round/>
                      <a:headEnd type="none" w="med" len="med"/>
                      <a:tailEnd type="none" w="med" len="med"/>
                    </a:lnB>
                    <a:noFill/>
                  </a:tcPr>
                </a:tc>
                <a:tc>
                  <a:txBody>
                    <a:bodyPr/>
                    <a:lstStyle/>
                    <a:p>
                      <a:pPr algn="ctr" fontAlgn="b"/>
                      <a:r>
                        <a:rPr lang="en-US" sz="1200" u="none" strike="noStrike">
                          <a:effectLst/>
                          <a:latin typeface="Calibri" panose="020F0502020204030204" pitchFamily="34" charset="0"/>
                          <a:ea typeface="Calibri" panose="020F0502020204030204" pitchFamily="34" charset="0"/>
                          <a:cs typeface="Calibri" panose="020F0502020204030204" pitchFamily="34" charset="0"/>
                        </a:rPr>
                        <a:t>2024</a:t>
                      </a:r>
                      <a:endParaRPr lang="en-US" sz="1200" b="0" i="0" u="none" strike="noStrike">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7620" marR="7620" marT="762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B w="3175" cap="flat" cmpd="sng" algn="ctr">
                      <a:solidFill>
                        <a:schemeClr val="tx1"/>
                      </a:solidFill>
                      <a:prstDash val="solid"/>
                      <a:round/>
                      <a:headEnd type="none" w="med" len="med"/>
                      <a:tailEnd type="none" w="med" len="med"/>
                    </a:lnB>
                    <a:noFill/>
                  </a:tcPr>
                </a:tc>
                <a:tc>
                  <a:txBody>
                    <a:bodyPr/>
                    <a:lstStyle/>
                    <a:p>
                      <a:pPr algn="ctr" fontAlgn="b"/>
                      <a:r>
                        <a:rPr lang="en-US" sz="1200" u="none" strike="noStrike">
                          <a:effectLst/>
                          <a:latin typeface="Calibri" panose="020F0502020204030204" pitchFamily="34" charset="0"/>
                          <a:ea typeface="Calibri" panose="020F0502020204030204" pitchFamily="34" charset="0"/>
                          <a:cs typeface="Calibri" panose="020F0502020204030204" pitchFamily="34" charset="0"/>
                        </a:rPr>
                        <a:t>2025</a:t>
                      </a:r>
                      <a:endParaRPr lang="en-US" sz="1200" b="0" i="0" u="none" strike="noStrike">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7620" marR="7620" marT="762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B w="3175" cap="flat" cmpd="sng" algn="ctr">
                      <a:solidFill>
                        <a:schemeClr val="tx1"/>
                      </a:solidFill>
                      <a:prstDash val="solid"/>
                      <a:round/>
                      <a:headEnd type="none" w="med" len="med"/>
                      <a:tailEnd type="none" w="med" len="med"/>
                    </a:lnB>
                    <a:noFill/>
                  </a:tcPr>
                </a:tc>
                <a:tc>
                  <a:txBody>
                    <a:bodyPr/>
                    <a:lstStyle/>
                    <a:p>
                      <a:pPr algn="ctr" fontAlgn="b"/>
                      <a:r>
                        <a:rPr lang="en-US" sz="1200" u="none" strike="noStrike">
                          <a:effectLst/>
                          <a:latin typeface="Calibri" panose="020F0502020204030204" pitchFamily="34" charset="0"/>
                          <a:ea typeface="Calibri" panose="020F0502020204030204" pitchFamily="34" charset="0"/>
                          <a:cs typeface="Calibri" panose="020F0502020204030204" pitchFamily="34" charset="0"/>
                        </a:rPr>
                        <a:t>2026</a:t>
                      </a:r>
                      <a:endParaRPr lang="en-US" sz="1200" b="0" i="0" u="none" strike="noStrike">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7620" marR="7620" marT="7620" marB="0" anchor="ctr">
                    <a:lnL w="3175" cap="flat" cmpd="sng" algn="ctr">
                      <a:solidFill>
                        <a:schemeClr val="tx1"/>
                      </a:solidFill>
                      <a:prstDash val="solid"/>
                      <a:round/>
                      <a:headEnd type="none" w="med" len="med"/>
                      <a:tailEnd type="none" w="med" len="med"/>
                    </a:lnL>
                    <a:lnB w="3175"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891390663"/>
                  </a:ext>
                </a:extLst>
              </a:tr>
              <a:tr h="258689">
                <a:tc>
                  <a:txBody>
                    <a:bodyPr/>
                    <a:lstStyle/>
                    <a:p>
                      <a:pPr algn="ctr" fontAlgn="b"/>
                      <a:endParaRPr lang="en-US" sz="1200" b="0" i="0" u="none" strike="noStrike">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7620" marR="7620" marT="7620" marB="0" anchor="ctr">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fontAlgn="b"/>
                      <a:endParaRPr lang="en-US" sz="1200" b="0" i="0" u="none" strike="noStrike">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7620" marR="7620" marT="762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fontAlgn="b"/>
                      <a:r>
                        <a:rPr lang="lt-LT" sz="1200" b="1" i="0" u="none" strike="noStrike">
                          <a:solidFill>
                            <a:schemeClr val="tx1"/>
                          </a:solidFill>
                          <a:effectLst/>
                          <a:latin typeface="Calibri" panose="020F0502020204030204" pitchFamily="34" charset="0"/>
                          <a:ea typeface="Calibri" panose="020F0502020204030204" pitchFamily="34" charset="0"/>
                          <a:cs typeface="Calibri" panose="020F0502020204030204" pitchFamily="34" charset="0"/>
                        </a:rPr>
                        <a:t>80</a:t>
                      </a:r>
                      <a:endParaRPr lang="en-US" sz="1200" b="1" i="0" u="none" strike="noStrike">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txBody>
                  <a:tcPr marL="7620" marR="7620" marT="762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fontAlgn="b"/>
                      <a:r>
                        <a:rPr lang="lt-LT" sz="1200" b="1" i="0" u="none" strike="noStrike">
                          <a:solidFill>
                            <a:schemeClr val="tx1"/>
                          </a:solidFill>
                          <a:effectLst/>
                          <a:latin typeface="Calibri" panose="020F0502020204030204" pitchFamily="34" charset="0"/>
                          <a:ea typeface="Calibri" panose="020F0502020204030204" pitchFamily="34" charset="0"/>
                          <a:cs typeface="Calibri" panose="020F0502020204030204" pitchFamily="34" charset="0"/>
                        </a:rPr>
                        <a:t>80</a:t>
                      </a:r>
                      <a:endParaRPr lang="en-US" sz="1200" b="1" i="0" u="none" strike="noStrike">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txBody>
                  <a:tcPr marL="7620" marR="7620" marT="762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lt-LT" sz="1200" b="1" i="0" u="none" strike="noStrike">
                          <a:solidFill>
                            <a:schemeClr val="tx1"/>
                          </a:solidFill>
                          <a:effectLst/>
                          <a:latin typeface="Calibri" panose="020F0502020204030204" pitchFamily="34" charset="0"/>
                          <a:ea typeface="Calibri" panose="020F0502020204030204" pitchFamily="34" charset="0"/>
                          <a:cs typeface="Calibri" panose="020F0502020204030204" pitchFamily="34" charset="0"/>
                        </a:rPr>
                        <a:t>80</a:t>
                      </a:r>
                      <a:endParaRPr lang="en-US" sz="1200" b="1" i="0" u="none" strike="noStrike">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txBody>
                  <a:tcPr marL="7620" marR="7620" marT="762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lt-LT" sz="1200" b="1" i="0" u="none" strike="noStrike">
                          <a:solidFill>
                            <a:schemeClr val="tx1"/>
                          </a:solidFill>
                          <a:effectLst/>
                          <a:latin typeface="Calibri" panose="020F0502020204030204" pitchFamily="34" charset="0"/>
                          <a:ea typeface="Calibri" panose="020F0502020204030204" pitchFamily="34" charset="0"/>
                          <a:cs typeface="Calibri" panose="020F0502020204030204" pitchFamily="34" charset="0"/>
                        </a:rPr>
                        <a:t>80</a:t>
                      </a:r>
                      <a:endParaRPr lang="en-US" sz="1200" b="1" i="0" u="none" strike="noStrike">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txBody>
                  <a:tcPr marL="7620" marR="7620" marT="7620" marB="0" anchor="ctr">
                    <a:lnL w="3175" cap="flat" cmpd="sng" algn="ctr">
                      <a:solidFill>
                        <a:schemeClr val="tx1"/>
                      </a:solidFill>
                      <a:prstDash val="solid"/>
                      <a:round/>
                      <a:headEnd type="none" w="med" len="med"/>
                      <a:tailEnd type="none" w="med" len="med"/>
                    </a:lnL>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057902847"/>
                  </a:ext>
                </a:extLst>
              </a:tr>
              <a:tr h="258689">
                <a:tc>
                  <a:txBody>
                    <a:bodyPr/>
                    <a:lstStyle/>
                    <a:p>
                      <a:pPr algn="ctr" fontAlgn="b"/>
                      <a:r>
                        <a:rPr lang="lt-LT" sz="1200" b="1" i="0" u="none" strike="noStrike">
                          <a:solidFill>
                            <a:srgbClr val="F1B434"/>
                          </a:solidFill>
                          <a:effectLst/>
                          <a:latin typeface="Calibri" panose="020F0502020204030204" pitchFamily="34" charset="0"/>
                          <a:ea typeface="Calibri" panose="020F0502020204030204" pitchFamily="34" charset="0"/>
                          <a:cs typeface="Calibri" panose="020F0502020204030204" pitchFamily="34" charset="0"/>
                        </a:rPr>
                        <a:t>79</a:t>
                      </a:r>
                      <a:endParaRPr lang="en-US" sz="1200" b="1" i="0" u="none" strike="noStrike">
                        <a:solidFill>
                          <a:srgbClr val="F1B434"/>
                        </a:solidFill>
                        <a:effectLst/>
                        <a:latin typeface="Calibri" panose="020F0502020204030204" pitchFamily="34" charset="0"/>
                        <a:ea typeface="Calibri" panose="020F0502020204030204" pitchFamily="34" charset="0"/>
                        <a:cs typeface="Calibri" panose="020F0502020204030204" pitchFamily="34" charset="0"/>
                      </a:endParaRPr>
                    </a:p>
                  </a:txBody>
                  <a:tcPr marL="7620" marR="7620" marT="7620" marB="0" anchor="ctr">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noFill/>
                  </a:tcPr>
                </a:tc>
                <a:tc>
                  <a:txBody>
                    <a:bodyPr/>
                    <a:lstStyle/>
                    <a:p>
                      <a:pPr algn="ctr" fontAlgn="b"/>
                      <a:r>
                        <a:rPr lang="lt-LT" sz="1200" b="1" i="0" u="none" strike="noStrike">
                          <a:solidFill>
                            <a:srgbClr val="F1B434"/>
                          </a:solidFill>
                          <a:effectLst/>
                          <a:latin typeface="Calibri" panose="020F0502020204030204" pitchFamily="34" charset="0"/>
                          <a:ea typeface="Calibri" panose="020F0502020204030204" pitchFamily="34" charset="0"/>
                          <a:cs typeface="Calibri" panose="020F0502020204030204" pitchFamily="34" charset="0"/>
                        </a:rPr>
                        <a:t>80,3</a:t>
                      </a:r>
                      <a:endParaRPr lang="en-US" sz="1200" b="1" i="0" u="none" strike="noStrike">
                        <a:solidFill>
                          <a:srgbClr val="F1B434"/>
                        </a:solidFill>
                        <a:effectLst/>
                        <a:latin typeface="Calibri" panose="020F0502020204030204" pitchFamily="34" charset="0"/>
                        <a:ea typeface="Calibri" panose="020F0502020204030204" pitchFamily="34" charset="0"/>
                        <a:cs typeface="Calibri" panose="020F0502020204030204" pitchFamily="34" charset="0"/>
                      </a:endParaRPr>
                    </a:p>
                  </a:txBody>
                  <a:tcPr marL="7620" marR="7620" marT="762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noFill/>
                  </a:tcPr>
                </a:tc>
                <a:tc>
                  <a:txBody>
                    <a:bodyPr/>
                    <a:lstStyle/>
                    <a:p>
                      <a:pPr algn="ctr" fontAlgn="b"/>
                      <a:r>
                        <a:rPr lang="lt-LT" sz="1200" b="1" i="0" u="none" strike="noStrike">
                          <a:solidFill>
                            <a:srgbClr val="F1B434"/>
                          </a:solidFill>
                          <a:effectLst/>
                          <a:latin typeface="Calibri" panose="020F0502020204030204" pitchFamily="34" charset="0"/>
                          <a:ea typeface="Calibri" panose="020F0502020204030204" pitchFamily="34" charset="0"/>
                          <a:cs typeface="Calibri" panose="020F0502020204030204" pitchFamily="34" charset="0"/>
                        </a:rPr>
                        <a:t>78,1</a:t>
                      </a:r>
                      <a:endParaRPr lang="en-US" sz="1200" b="1" i="0" u="none" strike="noStrike">
                        <a:solidFill>
                          <a:srgbClr val="F1B434"/>
                        </a:solidFill>
                        <a:effectLst/>
                        <a:latin typeface="Calibri" panose="020F0502020204030204" pitchFamily="34" charset="0"/>
                        <a:ea typeface="Calibri" panose="020F0502020204030204" pitchFamily="34" charset="0"/>
                        <a:cs typeface="Calibri" panose="020F0502020204030204" pitchFamily="34" charset="0"/>
                      </a:endParaRPr>
                    </a:p>
                  </a:txBody>
                  <a:tcPr marL="7620" marR="7620" marT="762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noFill/>
                  </a:tcPr>
                </a:tc>
                <a:tc>
                  <a:txBody>
                    <a:bodyPr/>
                    <a:lstStyle/>
                    <a:p>
                      <a:pPr algn="ctr" fontAlgn="b"/>
                      <a:r>
                        <a:rPr lang="lt-LT" sz="1200" b="1" i="0" u="none" strike="noStrike">
                          <a:solidFill>
                            <a:srgbClr val="F1B434"/>
                          </a:solidFill>
                          <a:effectLst/>
                          <a:latin typeface="Calibri" panose="020F0502020204030204" pitchFamily="34" charset="0"/>
                          <a:ea typeface="Calibri" panose="020F0502020204030204" pitchFamily="34" charset="0"/>
                          <a:cs typeface="Calibri" panose="020F0502020204030204" pitchFamily="34" charset="0"/>
                        </a:rPr>
                        <a:t>59,3</a:t>
                      </a:r>
                      <a:endParaRPr lang="en-US" sz="1200" b="1" i="0" u="none" strike="noStrike">
                        <a:solidFill>
                          <a:srgbClr val="F1B434"/>
                        </a:solidFill>
                        <a:effectLst/>
                        <a:latin typeface="Calibri" panose="020F0502020204030204" pitchFamily="34" charset="0"/>
                        <a:ea typeface="Calibri" panose="020F0502020204030204" pitchFamily="34" charset="0"/>
                        <a:cs typeface="Calibri" panose="020F0502020204030204" pitchFamily="34" charset="0"/>
                      </a:endParaRPr>
                    </a:p>
                  </a:txBody>
                  <a:tcPr marL="7620" marR="7620" marT="762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noFill/>
                  </a:tcPr>
                </a:tc>
                <a:tc>
                  <a:txBody>
                    <a:bodyPr/>
                    <a:lstStyle/>
                    <a:p>
                      <a:pPr algn="ctr" fontAlgn="b"/>
                      <a:endParaRPr lang="en-US" sz="1200" b="1" i="0" u="none" strike="noStrike">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7620" marR="7620" marT="762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noFill/>
                  </a:tcPr>
                </a:tc>
                <a:tc>
                  <a:txBody>
                    <a:bodyPr/>
                    <a:lstStyle/>
                    <a:p>
                      <a:pPr algn="ctr" fontAlgn="b"/>
                      <a:endParaRPr lang="en-US" sz="1200" b="0" i="0" u="none" strike="noStrike">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7620" marR="7620" marT="7620" marB="0" anchor="ctr">
                    <a:lnL w="3175" cap="flat" cmpd="sng" algn="ctr">
                      <a:solidFill>
                        <a:schemeClr val="tx1"/>
                      </a:solidFill>
                      <a:prstDash val="solid"/>
                      <a:round/>
                      <a:headEnd type="none" w="med" len="med"/>
                      <a:tailEnd type="none" w="med" len="med"/>
                    </a:lnL>
                    <a:lnT w="3175" cap="flat" cmpd="sng" algn="ctr">
                      <a:solidFill>
                        <a:schemeClr val="tx1"/>
                      </a:solidFill>
                      <a:prstDash val="solid"/>
                      <a:round/>
                      <a:headEnd type="none" w="med" len="med"/>
                      <a:tailEnd type="none" w="med" len="med"/>
                    </a:lnT>
                    <a:noFill/>
                  </a:tcPr>
                </a:tc>
                <a:extLst>
                  <a:ext uri="{0D108BD9-81ED-4DB2-BD59-A6C34878D82A}">
                    <a16:rowId xmlns:a16="http://schemas.microsoft.com/office/drawing/2014/main" val="2958268391"/>
                  </a:ext>
                </a:extLst>
              </a:tr>
            </a:tbl>
          </a:graphicData>
        </a:graphic>
      </p:graphicFrame>
      <p:sp>
        <p:nvSpPr>
          <p:cNvPr id="12" name="TextBox 11">
            <a:extLst>
              <a:ext uri="{FF2B5EF4-FFF2-40B4-BE49-F238E27FC236}">
                <a16:creationId xmlns:a16="http://schemas.microsoft.com/office/drawing/2014/main" id="{AFCF6196-FFA5-CE8D-B5D8-0A00F23AF8D6}"/>
              </a:ext>
            </a:extLst>
          </p:cNvPr>
          <p:cNvSpPr txBox="1"/>
          <p:nvPr/>
        </p:nvSpPr>
        <p:spPr>
          <a:xfrm>
            <a:off x="508364" y="5151861"/>
            <a:ext cx="6483926" cy="215444"/>
          </a:xfrm>
          <a:prstGeom prst="rect">
            <a:avLst/>
          </a:prstGeom>
          <a:noFill/>
        </p:spPr>
        <p:txBody>
          <a:bodyPr wrap="square">
            <a:spAutoFit/>
          </a:bodyPr>
          <a:lstStyle/>
          <a:p>
            <a:r>
              <a:rPr lang="lt-LT" sz="800">
                <a:latin typeface="Calibri" panose="020F0502020204030204" pitchFamily="34" charset="0"/>
                <a:ea typeface="Calibri" panose="020F0502020204030204" pitchFamily="34" charset="0"/>
                <a:cs typeface="Calibri" panose="020F0502020204030204" pitchFamily="34" charset="0"/>
              </a:rPr>
              <a:t>Duomenų šaltinis: Tarnybos 2025 m. vasario mėn. atliktos CVP IS naudotojų (pirkimų vykdytojai, tiekėjai) apklausos rezultatai.</a:t>
            </a:r>
            <a:endParaRPr lang="en-GB" sz="800">
              <a:latin typeface="Calibri" panose="020F0502020204030204" pitchFamily="34" charset="0"/>
              <a:ea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id="{7BD28797-A343-1BEE-B5A5-228A8F97DAF6}"/>
              </a:ext>
            </a:extLst>
          </p:cNvPr>
          <p:cNvSpPr txBox="1"/>
          <p:nvPr/>
        </p:nvSpPr>
        <p:spPr>
          <a:xfrm>
            <a:off x="7548880" y="2866826"/>
            <a:ext cx="4023178" cy="2739211"/>
          </a:xfrm>
          <a:prstGeom prst="rect">
            <a:avLst/>
          </a:prstGeom>
          <a:noFill/>
        </p:spPr>
        <p:txBody>
          <a:bodyPr wrap="square">
            <a:spAutoFit/>
          </a:bodyPr>
          <a:lstStyle/>
          <a:p>
            <a:endParaRPr lang="lt-LT">
              <a:latin typeface="Calibri" panose="020F0502020204030204" pitchFamily="34" charset="0"/>
              <a:ea typeface="Calibri" panose="020F0502020204030204" pitchFamily="34" charset="0"/>
              <a:cs typeface="Calibri" panose="020F0502020204030204" pitchFamily="34" charset="0"/>
            </a:endParaRPr>
          </a:p>
          <a:p>
            <a:r>
              <a:rPr lang="lt-LT" sz="1600">
                <a:latin typeface="Calibri" panose="020F0502020204030204" pitchFamily="34" charset="0"/>
                <a:ea typeface="Calibri" panose="020F0502020204030204" pitchFamily="34" charset="0"/>
                <a:cs typeface="Calibri" panose="020F0502020204030204" pitchFamily="34" charset="0"/>
              </a:rPr>
              <a:t>Nepaisant naujų iššūkių dėl CVP IS, Tarnyba planuoja išlaikyti siektiną teigiamai CVP IS vertinančių viešųjų pirkimų dalyvių rodiklio reikšmę 2025–2026 metais. </a:t>
            </a:r>
          </a:p>
          <a:p>
            <a:endParaRPr lang="lt-LT"/>
          </a:p>
          <a:p>
            <a:pPr marL="285750" indent="-285750">
              <a:buFont typeface="Arial" panose="020B0604020202020204" pitchFamily="34" charset="0"/>
              <a:buChar char="•"/>
            </a:pPr>
            <a:endParaRPr lang="lt-LT"/>
          </a:p>
          <a:p>
            <a:pPr marL="285750" indent="-285750">
              <a:buFont typeface="Arial" panose="020B0604020202020204" pitchFamily="34" charset="0"/>
              <a:buChar char="•"/>
            </a:pPr>
            <a:endParaRPr lang="lt-LT"/>
          </a:p>
          <a:p>
            <a:pPr marL="285750" indent="-285750">
              <a:buFont typeface="Arial" panose="020B0604020202020204" pitchFamily="34" charset="0"/>
              <a:buChar char="•"/>
            </a:pPr>
            <a:endParaRPr lang="lt-LT"/>
          </a:p>
          <a:p>
            <a:pPr marL="285750" indent="-285750">
              <a:buFont typeface="Arial" panose="020B0604020202020204" pitchFamily="34" charset="0"/>
              <a:buChar char="•"/>
            </a:pPr>
            <a:endParaRPr lang="en-US"/>
          </a:p>
        </p:txBody>
      </p:sp>
      <p:pic>
        <p:nvPicPr>
          <p:cNvPr id="20" name="Graphic 19" descr="Bullseye with solid fill">
            <a:extLst>
              <a:ext uri="{FF2B5EF4-FFF2-40B4-BE49-F238E27FC236}">
                <a16:creationId xmlns:a16="http://schemas.microsoft.com/office/drawing/2014/main" id="{FA900B50-5FE5-B307-348D-55C52E4B92E7}"/>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10407569" y="4812625"/>
            <a:ext cx="1276067" cy="1276067"/>
          </a:xfrm>
          <a:prstGeom prst="rect">
            <a:avLst/>
          </a:prstGeom>
        </p:spPr>
      </p:pic>
    </p:spTree>
    <p:extLst>
      <p:ext uri="{BB962C8B-B14F-4D97-AF65-F5344CB8AC3E}">
        <p14:creationId xmlns:p14="http://schemas.microsoft.com/office/powerpoint/2010/main" val="10237964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2A0D0F-BA0A-6E54-A21A-2781A040652E}"/>
            </a:ext>
          </a:extLst>
        </p:cNvPr>
        <p:cNvGrpSpPr/>
        <p:nvPr/>
      </p:nvGrpSpPr>
      <p:grpSpPr>
        <a:xfrm>
          <a:off x="0" y="0"/>
          <a:ext cx="0" cy="0"/>
          <a:chOff x="0" y="0"/>
          <a:chExt cx="0" cy="0"/>
        </a:xfrm>
      </p:grpSpPr>
      <p:sp>
        <p:nvSpPr>
          <p:cNvPr id="17" name="Object 1">
            <a:extLst>
              <a:ext uri="{FF2B5EF4-FFF2-40B4-BE49-F238E27FC236}">
                <a16:creationId xmlns:a16="http://schemas.microsoft.com/office/drawing/2014/main" id="{02892248-EC94-BB2D-BC58-EEF51C4223C0}"/>
              </a:ext>
            </a:extLst>
          </p:cNvPr>
          <p:cNvSpPr/>
          <p:nvPr/>
        </p:nvSpPr>
        <p:spPr>
          <a:xfrm>
            <a:off x="0" y="0"/>
            <a:ext cx="12188944" cy="1228418"/>
          </a:xfrm>
          <a:prstGeom prst="rect">
            <a:avLst/>
          </a:prstGeom>
          <a:solidFill>
            <a:schemeClr val="tx1"/>
          </a:solidFill>
        </p:spPr>
        <p:txBody>
          <a:bodyPr/>
          <a:lstStyle/>
          <a:p>
            <a:endParaRPr lang="lt-LT" sz="2800">
              <a:solidFill>
                <a:srgbClr val="F1B434"/>
              </a:solidFill>
              <a:latin typeface="Roboto" panose="02000000000000000000" pitchFamily="2" charset="0"/>
              <a:ea typeface="Roboto" panose="02000000000000000000" pitchFamily="2" charset="0"/>
              <a:cs typeface="Roboto" panose="02000000000000000000" pitchFamily="2" charset="0"/>
            </a:endParaRPr>
          </a:p>
          <a:p>
            <a:endParaRPr lang="en-US">
              <a:solidFill>
                <a:srgbClr val="F1B434"/>
              </a:solidFill>
            </a:endParaRPr>
          </a:p>
        </p:txBody>
      </p:sp>
      <p:sp>
        <p:nvSpPr>
          <p:cNvPr id="2" name="Object 1">
            <a:extLst>
              <a:ext uri="{FF2B5EF4-FFF2-40B4-BE49-F238E27FC236}">
                <a16:creationId xmlns:a16="http://schemas.microsoft.com/office/drawing/2014/main" id="{AA1FDAEE-31D0-40F5-8359-8C47DB3911DC}"/>
              </a:ext>
            </a:extLst>
          </p:cNvPr>
          <p:cNvSpPr/>
          <p:nvPr/>
        </p:nvSpPr>
        <p:spPr>
          <a:xfrm>
            <a:off x="377096" y="412991"/>
            <a:ext cx="11499559" cy="405604"/>
          </a:xfrm>
          <a:prstGeom prst="rect">
            <a:avLst/>
          </a:prstGeom>
          <a:noFill/>
        </p:spPr>
        <p:txBody>
          <a:bodyPr wrap="square" lIns="0" tIns="0" rIns="0" bIns="0" rtlCol="0" anchor="t"/>
          <a:lstStyle/>
          <a:p>
            <a:pPr algn="l">
              <a:lnSpc>
                <a:spcPts val="3195"/>
              </a:lnSpc>
              <a:buNone/>
            </a:pPr>
            <a:endParaRPr lang="lt-LT">
              <a:solidFill>
                <a:srgbClr val="F1B434"/>
              </a:solidFill>
            </a:endParaRPr>
          </a:p>
        </p:txBody>
      </p:sp>
      <p:sp>
        <p:nvSpPr>
          <p:cNvPr id="10" name="Object 9">
            <a:extLst>
              <a:ext uri="{FF2B5EF4-FFF2-40B4-BE49-F238E27FC236}">
                <a16:creationId xmlns:a16="http://schemas.microsoft.com/office/drawing/2014/main" id="{29C44E0E-3B3B-080C-2984-3123FD11124A}"/>
              </a:ext>
            </a:extLst>
          </p:cNvPr>
          <p:cNvSpPr/>
          <p:nvPr/>
        </p:nvSpPr>
        <p:spPr>
          <a:xfrm>
            <a:off x="6337019" y="3163358"/>
            <a:ext cx="2419697" cy="531283"/>
          </a:xfrm>
          <a:prstGeom prst="rect">
            <a:avLst/>
          </a:prstGeom>
          <a:noFill/>
        </p:spPr>
        <p:txBody>
          <a:bodyPr wrap="square" lIns="0" tIns="0" rIns="0" bIns="0" rtlCol="0" anchor="t"/>
          <a:lstStyle/>
          <a:p>
            <a:pPr algn="ctr">
              <a:lnSpc>
                <a:spcPts val="2093"/>
              </a:lnSpc>
              <a:buNone/>
            </a:pPr>
            <a:r>
              <a:rPr lang="en-US" sz="1530" kern="0" spc="31">
                <a:solidFill>
                  <a:srgbClr val="FFFFFF"/>
                </a:solidFill>
                <a:latin typeface="Lato" pitchFamily="34" charset="0"/>
                <a:ea typeface="Lato" pitchFamily="34" charset="-122"/>
                <a:cs typeface="Lato" pitchFamily="34" charset="-120"/>
              </a:rPr>
              <a:t>Principles of Public Procurement</a:t>
            </a:r>
            <a:endParaRPr lang="en-US"/>
          </a:p>
        </p:txBody>
      </p:sp>
      <p:sp>
        <p:nvSpPr>
          <p:cNvPr id="15" name="Object 14">
            <a:extLst>
              <a:ext uri="{FF2B5EF4-FFF2-40B4-BE49-F238E27FC236}">
                <a16:creationId xmlns:a16="http://schemas.microsoft.com/office/drawing/2014/main" id="{43B8B424-E813-CF6A-2190-A0A338857896}"/>
              </a:ext>
            </a:extLst>
          </p:cNvPr>
          <p:cNvSpPr/>
          <p:nvPr/>
        </p:nvSpPr>
        <p:spPr>
          <a:xfrm>
            <a:off x="0" y="6493979"/>
            <a:ext cx="12188952" cy="397969"/>
          </a:xfrm>
          <a:prstGeom prst="rect">
            <a:avLst/>
          </a:prstGeom>
          <a:solidFill>
            <a:schemeClr val="tx2">
              <a:lumMod val="20000"/>
              <a:lumOff val="80000"/>
            </a:schemeClr>
          </a:solidFill>
        </p:spPr>
        <p:txBody>
          <a:bodyPr/>
          <a:lstStyle/>
          <a:p>
            <a:endParaRPr lang="en-US"/>
          </a:p>
        </p:txBody>
      </p:sp>
      <p:cxnSp>
        <p:nvCxnSpPr>
          <p:cNvPr id="4" name="Straight Connector 3">
            <a:extLst>
              <a:ext uri="{FF2B5EF4-FFF2-40B4-BE49-F238E27FC236}">
                <a16:creationId xmlns:a16="http://schemas.microsoft.com/office/drawing/2014/main" id="{225EE8BA-0C86-C1D8-E356-AA4EBE1E4FF8}"/>
              </a:ext>
            </a:extLst>
          </p:cNvPr>
          <p:cNvCxnSpPr>
            <a:cxnSpLocks/>
          </p:cNvCxnSpPr>
          <p:nvPr/>
        </p:nvCxnSpPr>
        <p:spPr>
          <a:xfrm>
            <a:off x="5602063" y="1832483"/>
            <a:ext cx="0" cy="3193033"/>
          </a:xfrm>
          <a:prstGeom prst="line">
            <a:avLst/>
          </a:prstGeom>
          <a:ln w="6350">
            <a:solidFill>
              <a:schemeClr val="tx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9" name="Rectangle 8">
            <a:extLst>
              <a:ext uri="{FF2B5EF4-FFF2-40B4-BE49-F238E27FC236}">
                <a16:creationId xmlns:a16="http://schemas.microsoft.com/office/drawing/2014/main" id="{9E5E8AE6-FE39-FFD4-941D-C0D1B9B21DE0}"/>
              </a:ext>
            </a:extLst>
          </p:cNvPr>
          <p:cNvSpPr/>
          <p:nvPr/>
        </p:nvSpPr>
        <p:spPr>
          <a:xfrm>
            <a:off x="377096" y="5765512"/>
            <a:ext cx="10895267" cy="700355"/>
          </a:xfrm>
          <a:prstGeom prst="rect">
            <a:avLst/>
          </a:prstGeom>
          <a:ln>
            <a:solidFill>
              <a:srgbClr val="F1B434"/>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solidFill>
                <a:srgbClr val="F1B434"/>
              </a:solidFill>
            </a:endParaRPr>
          </a:p>
        </p:txBody>
      </p:sp>
      <p:sp>
        <p:nvSpPr>
          <p:cNvPr id="14" name="Object 1">
            <a:extLst>
              <a:ext uri="{FF2B5EF4-FFF2-40B4-BE49-F238E27FC236}">
                <a16:creationId xmlns:a16="http://schemas.microsoft.com/office/drawing/2014/main" id="{A83FDB6A-B4D5-BEF2-D1B0-21BE3EEE3C2D}"/>
              </a:ext>
            </a:extLst>
          </p:cNvPr>
          <p:cNvSpPr/>
          <p:nvPr/>
        </p:nvSpPr>
        <p:spPr>
          <a:xfrm>
            <a:off x="596664" y="412991"/>
            <a:ext cx="10270485" cy="409944"/>
          </a:xfrm>
          <a:prstGeom prst="rect">
            <a:avLst/>
          </a:prstGeom>
          <a:noFill/>
        </p:spPr>
        <p:txBody>
          <a:bodyPr wrap="square" lIns="0" tIns="0" rIns="0" bIns="0" rtlCol="0" anchor="t"/>
          <a:lstStyle/>
          <a:p>
            <a:pPr algn="l">
              <a:lnSpc>
                <a:spcPts val="3195"/>
              </a:lnSpc>
              <a:buNone/>
            </a:pPr>
            <a:r>
              <a:rPr lang="lt-LT" sz="3000" b="1" dirty="0">
                <a:solidFill>
                  <a:srgbClr val="F1B434"/>
                </a:solidFill>
                <a:latin typeface="Roboto" pitchFamily="34" charset="0"/>
                <a:ea typeface="Roboto" pitchFamily="34" charset="-122"/>
                <a:cs typeface="Roboto" pitchFamily="34" charset="-120"/>
              </a:rPr>
              <a:t>Mokymai (renginiai), konsultacijos</a:t>
            </a:r>
            <a:endParaRPr lang="lt-LT" dirty="0">
              <a:solidFill>
                <a:srgbClr val="F1B434"/>
              </a:solidFill>
            </a:endParaRPr>
          </a:p>
        </p:txBody>
      </p:sp>
      <p:pic>
        <p:nvPicPr>
          <p:cNvPr id="6" name="Paveikslėlis 14">
            <a:extLst>
              <a:ext uri="{FF2B5EF4-FFF2-40B4-BE49-F238E27FC236}">
                <a16:creationId xmlns:a16="http://schemas.microsoft.com/office/drawing/2014/main" id="{1320B411-3462-F410-EBC6-4DC41744A57E}"/>
              </a:ext>
            </a:extLst>
          </p:cNvPr>
          <p:cNvPicPr>
            <a:picLocks noChangeAspect="1"/>
          </p:cNvPicPr>
          <p:nvPr/>
        </p:nvPicPr>
        <p:blipFill>
          <a:blip r:embed="rId3"/>
          <a:stretch>
            <a:fillRect/>
          </a:stretch>
        </p:blipFill>
        <p:spPr>
          <a:xfrm>
            <a:off x="533979" y="5799621"/>
            <a:ext cx="601486" cy="608096"/>
          </a:xfrm>
          <a:prstGeom prst="rect">
            <a:avLst/>
          </a:prstGeom>
        </p:spPr>
      </p:pic>
      <p:sp>
        <p:nvSpPr>
          <p:cNvPr id="8" name="TextBox 7">
            <a:extLst>
              <a:ext uri="{FF2B5EF4-FFF2-40B4-BE49-F238E27FC236}">
                <a16:creationId xmlns:a16="http://schemas.microsoft.com/office/drawing/2014/main" id="{290258AB-4EF2-5863-8156-E9FD04CB2B75}"/>
              </a:ext>
            </a:extLst>
          </p:cNvPr>
          <p:cNvSpPr txBox="1"/>
          <p:nvPr/>
        </p:nvSpPr>
        <p:spPr>
          <a:xfrm>
            <a:off x="1279131" y="5929229"/>
            <a:ext cx="7241919" cy="369332"/>
          </a:xfrm>
          <a:prstGeom prst="rect">
            <a:avLst/>
          </a:prstGeom>
          <a:noFill/>
          <a:ln>
            <a:noFill/>
          </a:ln>
        </p:spPr>
        <p:txBody>
          <a:bodyPr wrap="none" rtlCol="0">
            <a:spAutoFit/>
          </a:bodyPr>
          <a:lstStyle/>
          <a:p>
            <a:r>
              <a:rPr lang="lt-LT" sz="1800">
                <a:effectLst/>
                <a:latin typeface="Calibri" panose="020F0502020204030204" pitchFamily="34" charset="0"/>
                <a:ea typeface="Times New Roman" panose="02020603050405020304" pitchFamily="18" charset="0"/>
              </a:rPr>
              <a:t>Tarnybos teiktų </a:t>
            </a:r>
            <a:r>
              <a:rPr lang="lt-LT" b="1">
                <a:effectLst/>
                <a:latin typeface="Calibri" panose="020F0502020204030204" pitchFamily="34" charset="0"/>
                <a:ea typeface="Times New Roman" panose="02020603050405020304" pitchFamily="18" charset="0"/>
              </a:rPr>
              <a:t>konsultacijų</a:t>
            </a:r>
            <a:r>
              <a:rPr lang="lt-LT" sz="1800" b="1">
                <a:effectLst/>
                <a:latin typeface="Calibri" panose="020F0502020204030204" pitchFamily="34" charset="0"/>
                <a:ea typeface="Times New Roman" panose="02020603050405020304" pitchFamily="18" charset="0"/>
              </a:rPr>
              <a:t> vidutinis įvertinimo balas –  9,4 (iš 10 galimų).</a:t>
            </a:r>
            <a:endParaRPr lang="lt-LT"/>
          </a:p>
        </p:txBody>
      </p:sp>
      <p:sp>
        <p:nvSpPr>
          <p:cNvPr id="16" name="TextBox 15">
            <a:extLst>
              <a:ext uri="{FF2B5EF4-FFF2-40B4-BE49-F238E27FC236}">
                <a16:creationId xmlns:a16="http://schemas.microsoft.com/office/drawing/2014/main" id="{929C13A6-E912-308E-4F75-A5D15580E7A3}"/>
              </a:ext>
            </a:extLst>
          </p:cNvPr>
          <p:cNvSpPr txBox="1"/>
          <p:nvPr/>
        </p:nvSpPr>
        <p:spPr>
          <a:xfrm>
            <a:off x="509286" y="1527133"/>
            <a:ext cx="6647910" cy="369332"/>
          </a:xfrm>
          <a:prstGeom prst="rect">
            <a:avLst/>
          </a:prstGeom>
          <a:noFill/>
        </p:spPr>
        <p:txBody>
          <a:bodyPr wrap="square">
            <a:spAutoFit/>
          </a:bodyPr>
          <a:lstStyle/>
          <a:p>
            <a:r>
              <a:rPr lang="lt-LT" b="1">
                <a:latin typeface="Calibri" panose="020F0502020204030204" pitchFamily="34" charset="0"/>
                <a:ea typeface="Calibri" panose="020F0502020204030204" pitchFamily="34" charset="0"/>
                <a:cs typeface="Calibri" panose="020F0502020204030204" pitchFamily="34" charset="0"/>
              </a:rPr>
              <a:t>Tarnybos renginiuose dalyvavusių asmenų skaičius</a:t>
            </a:r>
            <a:endParaRPr lang="en-US" sz="1800" b="1">
              <a:latin typeface="Calibri" panose="020F0502020204030204" pitchFamily="34" charset="0"/>
              <a:ea typeface="Calibri" panose="020F0502020204030204" pitchFamily="34" charset="0"/>
              <a:cs typeface="Calibri" panose="020F0502020204030204" pitchFamily="34" charset="0"/>
            </a:endParaRPr>
          </a:p>
        </p:txBody>
      </p:sp>
      <p:sp>
        <p:nvSpPr>
          <p:cNvPr id="18" name="TextBox 17">
            <a:extLst>
              <a:ext uri="{FF2B5EF4-FFF2-40B4-BE49-F238E27FC236}">
                <a16:creationId xmlns:a16="http://schemas.microsoft.com/office/drawing/2014/main" id="{F5EB7FCE-CC1D-7FDE-365E-697FAF0D37E9}"/>
              </a:ext>
            </a:extLst>
          </p:cNvPr>
          <p:cNvSpPr txBox="1"/>
          <p:nvPr/>
        </p:nvSpPr>
        <p:spPr>
          <a:xfrm>
            <a:off x="7157196" y="1527133"/>
            <a:ext cx="6098240" cy="369332"/>
          </a:xfrm>
          <a:prstGeom prst="rect">
            <a:avLst/>
          </a:prstGeom>
          <a:noFill/>
        </p:spPr>
        <p:txBody>
          <a:bodyPr wrap="square">
            <a:spAutoFit/>
          </a:bodyPr>
          <a:lstStyle/>
          <a:p>
            <a:r>
              <a:rPr lang="lt-LT" sz="1800" b="1">
                <a:latin typeface="Calibri" panose="020F0502020204030204" pitchFamily="34" charset="0"/>
                <a:ea typeface="Calibri" panose="020F0502020204030204" pitchFamily="34" charset="0"/>
                <a:cs typeface="Calibri" panose="020F0502020204030204" pitchFamily="34" charset="0"/>
              </a:rPr>
              <a:t>Tarnybos suteiktos konsultacijos</a:t>
            </a:r>
            <a:endParaRPr lang="en-US" sz="1800" b="1">
              <a:latin typeface="Calibri" panose="020F0502020204030204" pitchFamily="34" charset="0"/>
              <a:ea typeface="Calibri" panose="020F0502020204030204" pitchFamily="34" charset="0"/>
              <a:cs typeface="Calibri" panose="020F0502020204030204" pitchFamily="34" charset="0"/>
            </a:endParaRPr>
          </a:p>
        </p:txBody>
      </p:sp>
      <p:graphicFrame>
        <p:nvGraphicFramePr>
          <p:cNvPr id="20" name="Chart 19">
            <a:extLst>
              <a:ext uri="{FF2B5EF4-FFF2-40B4-BE49-F238E27FC236}">
                <a16:creationId xmlns:a16="http://schemas.microsoft.com/office/drawing/2014/main" id="{4124DD77-57F9-46F5-D38B-AB008C28391C}"/>
              </a:ext>
            </a:extLst>
          </p:cNvPr>
          <p:cNvGraphicFramePr>
            <a:graphicFrameLocks/>
          </p:cNvGraphicFramePr>
          <p:nvPr/>
        </p:nvGraphicFramePr>
        <p:xfrm>
          <a:off x="596664" y="2121802"/>
          <a:ext cx="4899461" cy="3209065"/>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2" name="Chart 21">
            <a:extLst>
              <a:ext uri="{FF2B5EF4-FFF2-40B4-BE49-F238E27FC236}">
                <a16:creationId xmlns:a16="http://schemas.microsoft.com/office/drawing/2014/main" id="{8B845DDC-97FB-F476-06F4-423127B170D1}"/>
              </a:ext>
            </a:extLst>
          </p:cNvPr>
          <p:cNvGraphicFramePr>
            <a:graphicFrameLocks/>
          </p:cNvGraphicFramePr>
          <p:nvPr/>
        </p:nvGraphicFramePr>
        <p:xfrm>
          <a:off x="5824728" y="2016117"/>
          <a:ext cx="6526128" cy="3663133"/>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0613809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D8E898-7D82-A3EA-8DB0-DD575DFF6F43}"/>
            </a:ext>
          </a:extLst>
        </p:cNvPr>
        <p:cNvGrpSpPr/>
        <p:nvPr/>
      </p:nvGrpSpPr>
      <p:grpSpPr>
        <a:xfrm>
          <a:off x="0" y="0"/>
          <a:ext cx="0" cy="0"/>
          <a:chOff x="0" y="0"/>
          <a:chExt cx="0" cy="0"/>
        </a:xfrm>
      </p:grpSpPr>
      <p:sp>
        <p:nvSpPr>
          <p:cNvPr id="17" name="Object 1">
            <a:extLst>
              <a:ext uri="{FF2B5EF4-FFF2-40B4-BE49-F238E27FC236}">
                <a16:creationId xmlns:a16="http://schemas.microsoft.com/office/drawing/2014/main" id="{372BE17A-B4ED-8955-123A-95A5ED39254B}"/>
              </a:ext>
            </a:extLst>
          </p:cNvPr>
          <p:cNvSpPr/>
          <p:nvPr/>
        </p:nvSpPr>
        <p:spPr>
          <a:xfrm>
            <a:off x="0" y="0"/>
            <a:ext cx="12188944" cy="1228418"/>
          </a:xfrm>
          <a:prstGeom prst="rect">
            <a:avLst/>
          </a:prstGeom>
          <a:solidFill>
            <a:schemeClr val="tx1"/>
          </a:solidFill>
        </p:spPr>
        <p:txBody>
          <a:bodyPr/>
          <a:lstStyle/>
          <a:p>
            <a:endParaRPr lang="lt-LT" sz="2800">
              <a:solidFill>
                <a:srgbClr val="F1B434"/>
              </a:solidFill>
              <a:latin typeface="Roboto" panose="02000000000000000000" pitchFamily="2" charset="0"/>
              <a:ea typeface="Roboto" panose="02000000000000000000" pitchFamily="2" charset="0"/>
              <a:cs typeface="Roboto" panose="02000000000000000000" pitchFamily="2" charset="0"/>
            </a:endParaRPr>
          </a:p>
          <a:p>
            <a:endParaRPr lang="en-US">
              <a:solidFill>
                <a:srgbClr val="F1B434"/>
              </a:solidFill>
            </a:endParaRPr>
          </a:p>
        </p:txBody>
      </p:sp>
      <p:sp>
        <p:nvSpPr>
          <p:cNvPr id="2" name="Object 1">
            <a:extLst>
              <a:ext uri="{FF2B5EF4-FFF2-40B4-BE49-F238E27FC236}">
                <a16:creationId xmlns:a16="http://schemas.microsoft.com/office/drawing/2014/main" id="{2549E5A4-1A57-B34D-7AAC-A29A8E889D74}"/>
              </a:ext>
            </a:extLst>
          </p:cNvPr>
          <p:cNvSpPr/>
          <p:nvPr/>
        </p:nvSpPr>
        <p:spPr>
          <a:xfrm>
            <a:off x="377096" y="412991"/>
            <a:ext cx="11499559" cy="405604"/>
          </a:xfrm>
          <a:prstGeom prst="rect">
            <a:avLst/>
          </a:prstGeom>
          <a:noFill/>
        </p:spPr>
        <p:txBody>
          <a:bodyPr wrap="square" lIns="0" tIns="0" rIns="0" bIns="0" rtlCol="0" anchor="t"/>
          <a:lstStyle/>
          <a:p>
            <a:pPr algn="l">
              <a:lnSpc>
                <a:spcPts val="3195"/>
              </a:lnSpc>
              <a:buNone/>
            </a:pPr>
            <a:endParaRPr lang="lt-LT">
              <a:solidFill>
                <a:srgbClr val="F1B434"/>
              </a:solidFill>
            </a:endParaRPr>
          </a:p>
        </p:txBody>
      </p:sp>
      <p:sp>
        <p:nvSpPr>
          <p:cNvPr id="15" name="Object 14">
            <a:extLst>
              <a:ext uri="{FF2B5EF4-FFF2-40B4-BE49-F238E27FC236}">
                <a16:creationId xmlns:a16="http://schemas.microsoft.com/office/drawing/2014/main" id="{AB8E05B6-5ABE-89CF-E8EB-B55E38684026}"/>
              </a:ext>
            </a:extLst>
          </p:cNvPr>
          <p:cNvSpPr/>
          <p:nvPr/>
        </p:nvSpPr>
        <p:spPr>
          <a:xfrm>
            <a:off x="0" y="6493979"/>
            <a:ext cx="12188952" cy="397969"/>
          </a:xfrm>
          <a:prstGeom prst="rect">
            <a:avLst/>
          </a:prstGeom>
          <a:solidFill>
            <a:schemeClr val="tx2">
              <a:lumMod val="20000"/>
              <a:lumOff val="80000"/>
            </a:schemeClr>
          </a:solidFill>
        </p:spPr>
        <p:txBody>
          <a:bodyPr/>
          <a:lstStyle/>
          <a:p>
            <a:endParaRPr lang="en-US"/>
          </a:p>
        </p:txBody>
      </p:sp>
      <p:sp>
        <p:nvSpPr>
          <p:cNvPr id="3" name="Object 1">
            <a:extLst>
              <a:ext uri="{FF2B5EF4-FFF2-40B4-BE49-F238E27FC236}">
                <a16:creationId xmlns:a16="http://schemas.microsoft.com/office/drawing/2014/main" id="{1AABE37B-8A1E-6211-693C-3952E758A8B3}"/>
              </a:ext>
            </a:extLst>
          </p:cNvPr>
          <p:cNvSpPr/>
          <p:nvPr/>
        </p:nvSpPr>
        <p:spPr>
          <a:xfrm>
            <a:off x="315345" y="418992"/>
            <a:ext cx="11499559" cy="405604"/>
          </a:xfrm>
          <a:prstGeom prst="rect">
            <a:avLst/>
          </a:prstGeom>
          <a:noFill/>
        </p:spPr>
        <p:txBody>
          <a:bodyPr wrap="square" lIns="0" tIns="0" rIns="0" bIns="0" rtlCol="0" anchor="t"/>
          <a:lstStyle/>
          <a:p>
            <a:pPr algn="l">
              <a:lnSpc>
                <a:spcPts val="3195"/>
              </a:lnSpc>
              <a:buNone/>
            </a:pPr>
            <a:r>
              <a:rPr lang="lt-LT" sz="3000" b="1">
                <a:solidFill>
                  <a:srgbClr val="F1B434"/>
                </a:solidFill>
                <a:latin typeface="Roboto" pitchFamily="34" charset="0"/>
                <a:ea typeface="Roboto" pitchFamily="34" charset="-122"/>
                <a:cs typeface="Roboto" pitchFamily="34" charset="-120"/>
              </a:rPr>
              <a:t>Viešųjų pirkimų specialistų atestavimas</a:t>
            </a:r>
          </a:p>
          <a:p>
            <a:pPr algn="l">
              <a:lnSpc>
                <a:spcPts val="3195"/>
              </a:lnSpc>
              <a:buNone/>
            </a:pPr>
            <a:endParaRPr lang="lt-LT" sz="3000" b="1">
              <a:solidFill>
                <a:srgbClr val="F1B434"/>
              </a:solidFill>
              <a:latin typeface="Roboto" pitchFamily="34" charset="0"/>
              <a:ea typeface="Roboto" pitchFamily="34" charset="-122"/>
              <a:cs typeface="Roboto" pitchFamily="34" charset="-120"/>
            </a:endParaRPr>
          </a:p>
        </p:txBody>
      </p:sp>
      <p:sp>
        <p:nvSpPr>
          <p:cNvPr id="4" name="TextBox 3">
            <a:extLst>
              <a:ext uri="{FF2B5EF4-FFF2-40B4-BE49-F238E27FC236}">
                <a16:creationId xmlns:a16="http://schemas.microsoft.com/office/drawing/2014/main" id="{F69B635E-CB9B-0D8C-D481-8A0E0DA1E6CB}"/>
              </a:ext>
            </a:extLst>
          </p:cNvPr>
          <p:cNvSpPr txBox="1"/>
          <p:nvPr/>
        </p:nvSpPr>
        <p:spPr>
          <a:xfrm>
            <a:off x="554495" y="1921517"/>
            <a:ext cx="6008351" cy="923330"/>
          </a:xfrm>
          <a:prstGeom prst="rect">
            <a:avLst/>
          </a:prstGeom>
          <a:noFill/>
        </p:spPr>
        <p:txBody>
          <a:bodyPr wrap="square" rtlCol="0">
            <a:spAutoFit/>
          </a:bodyPr>
          <a:lstStyle/>
          <a:p>
            <a:r>
              <a:rPr lang="lt-LT">
                <a:latin typeface="Calibri" panose="020F0502020204030204" pitchFamily="34" charset="0"/>
                <a:ea typeface="Calibri" panose="020F0502020204030204" pitchFamily="34" charset="0"/>
                <a:cs typeface="Calibri" panose="020F0502020204030204" pitchFamily="34" charset="0"/>
              </a:rPr>
              <a:t>Įgyvendinant uždavinį didinti viešųjų pirkimų skaidrumą ir efektyvumą </a:t>
            </a:r>
            <a:r>
              <a:rPr lang="lt-LT" b="1">
                <a:latin typeface="Calibri" panose="020F0502020204030204" pitchFamily="34" charset="0"/>
                <a:ea typeface="Calibri" panose="020F0502020204030204" pitchFamily="34" charset="0"/>
                <a:cs typeface="Calibri" panose="020F0502020204030204" pitchFamily="34" charset="0"/>
              </a:rPr>
              <a:t>daug dėmesio </a:t>
            </a:r>
            <a:r>
              <a:rPr lang="lt-LT">
                <a:latin typeface="Calibri" panose="020F0502020204030204" pitchFamily="34" charset="0"/>
                <a:ea typeface="Calibri" panose="020F0502020204030204" pitchFamily="34" charset="0"/>
                <a:cs typeface="Calibri" panose="020F0502020204030204" pitchFamily="34" charset="0"/>
              </a:rPr>
              <a:t>buvo </a:t>
            </a:r>
            <a:r>
              <a:rPr lang="lt-LT" b="1">
                <a:latin typeface="Calibri" panose="020F0502020204030204" pitchFamily="34" charset="0"/>
                <a:ea typeface="Calibri" panose="020F0502020204030204" pitchFamily="34" charset="0"/>
                <a:cs typeface="Calibri" panose="020F0502020204030204" pitchFamily="34" charset="0"/>
              </a:rPr>
              <a:t>skirta viešųjų pirkimų specialistų atestavimui</a:t>
            </a:r>
            <a:r>
              <a:rPr lang="lt-LT">
                <a:latin typeface="Calibri" panose="020F0502020204030204" pitchFamily="34" charset="0"/>
                <a:ea typeface="Calibri" panose="020F0502020204030204" pitchFamily="34" charset="0"/>
                <a:cs typeface="Calibri" panose="020F0502020204030204" pitchFamily="34" charset="0"/>
              </a:rPr>
              <a:t>.</a:t>
            </a:r>
          </a:p>
        </p:txBody>
      </p:sp>
      <p:grpSp>
        <p:nvGrpSpPr>
          <p:cNvPr id="11" name="Group 10">
            <a:extLst>
              <a:ext uri="{FF2B5EF4-FFF2-40B4-BE49-F238E27FC236}">
                <a16:creationId xmlns:a16="http://schemas.microsoft.com/office/drawing/2014/main" id="{2ED054D7-2DC0-9866-EAA9-5C706F601B1A}"/>
              </a:ext>
            </a:extLst>
          </p:cNvPr>
          <p:cNvGrpSpPr/>
          <p:nvPr/>
        </p:nvGrpSpPr>
        <p:grpSpPr>
          <a:xfrm>
            <a:off x="7698577" y="1731039"/>
            <a:ext cx="3655722" cy="3194976"/>
            <a:chOff x="7882360" y="2077302"/>
            <a:chExt cx="3655722" cy="3194976"/>
          </a:xfrm>
        </p:grpSpPr>
        <p:graphicFrame>
          <p:nvGraphicFramePr>
            <p:cNvPr id="7" name="Chart 6">
              <a:extLst>
                <a:ext uri="{FF2B5EF4-FFF2-40B4-BE49-F238E27FC236}">
                  <a16:creationId xmlns:a16="http://schemas.microsoft.com/office/drawing/2014/main" id="{383303B3-331B-9656-821B-229E0CA5D9F1}"/>
                </a:ext>
              </a:extLst>
            </p:cNvPr>
            <p:cNvGraphicFramePr>
              <a:graphicFrameLocks/>
            </p:cNvGraphicFramePr>
            <p:nvPr/>
          </p:nvGraphicFramePr>
          <p:xfrm>
            <a:off x="7882360" y="2276407"/>
            <a:ext cx="3280584" cy="2995871"/>
          </p:xfrm>
          <a:graphic>
            <a:graphicData uri="http://schemas.openxmlformats.org/drawingml/2006/chart">
              <c:chart xmlns:c="http://schemas.openxmlformats.org/drawingml/2006/chart" xmlns:r="http://schemas.openxmlformats.org/officeDocument/2006/relationships" r:id="rId3"/>
            </a:graphicData>
          </a:graphic>
        </p:graphicFrame>
        <p:sp>
          <p:nvSpPr>
            <p:cNvPr id="8" name="TextBox 7">
              <a:extLst>
                <a:ext uri="{FF2B5EF4-FFF2-40B4-BE49-F238E27FC236}">
                  <a16:creationId xmlns:a16="http://schemas.microsoft.com/office/drawing/2014/main" id="{376718FF-4718-EF21-C705-D4582BA919DC}"/>
                </a:ext>
              </a:extLst>
            </p:cNvPr>
            <p:cNvSpPr txBox="1"/>
            <p:nvPr/>
          </p:nvSpPr>
          <p:spPr>
            <a:xfrm>
              <a:off x="7974957" y="2077302"/>
              <a:ext cx="3563125" cy="338554"/>
            </a:xfrm>
            <a:prstGeom prst="rect">
              <a:avLst/>
            </a:prstGeom>
            <a:noFill/>
          </p:spPr>
          <p:txBody>
            <a:bodyPr wrap="square">
              <a:spAutoFit/>
            </a:bodyPr>
            <a:lstStyle/>
            <a:p>
              <a:r>
                <a:rPr lang="lt-LT" sz="1600" b="1">
                  <a:latin typeface="Calibri" panose="020F0502020204030204" pitchFamily="34" charset="0"/>
                  <a:ea typeface="Calibri" panose="020F0502020204030204" pitchFamily="34" charset="0"/>
                  <a:cs typeface="Calibri" panose="020F0502020204030204" pitchFamily="34" charset="0"/>
                </a:rPr>
                <a:t>VAS egzaminą laikiusių asmenų skaičius</a:t>
              </a:r>
              <a:endParaRPr lang="en-US" sz="1600" b="1">
                <a:latin typeface="Calibri" panose="020F0502020204030204" pitchFamily="34" charset="0"/>
                <a:ea typeface="Calibri" panose="020F0502020204030204" pitchFamily="34" charset="0"/>
                <a:cs typeface="Calibri" panose="020F0502020204030204" pitchFamily="34" charset="0"/>
              </a:endParaRPr>
            </a:p>
          </p:txBody>
        </p:sp>
      </p:grpSp>
      <p:sp>
        <p:nvSpPr>
          <p:cNvPr id="12" name="TextBox 11">
            <a:extLst>
              <a:ext uri="{FF2B5EF4-FFF2-40B4-BE49-F238E27FC236}">
                <a16:creationId xmlns:a16="http://schemas.microsoft.com/office/drawing/2014/main" id="{4A081BE6-EAA9-49CB-D6AF-735C9A1DA07C}"/>
              </a:ext>
            </a:extLst>
          </p:cNvPr>
          <p:cNvSpPr txBox="1"/>
          <p:nvPr/>
        </p:nvSpPr>
        <p:spPr>
          <a:xfrm>
            <a:off x="554495" y="3533039"/>
            <a:ext cx="6413464" cy="923330"/>
          </a:xfrm>
          <a:prstGeom prst="rect">
            <a:avLst/>
          </a:prstGeom>
          <a:noFill/>
        </p:spPr>
        <p:txBody>
          <a:bodyPr wrap="square" rtlCol="0">
            <a:spAutoFit/>
          </a:bodyPr>
          <a:lstStyle/>
          <a:p>
            <a:r>
              <a:rPr lang="lt-LT">
                <a:latin typeface="Calibri" panose="020F0502020204030204" pitchFamily="34" charset="0"/>
                <a:ea typeface="Calibri" panose="020F0502020204030204" pitchFamily="34" charset="0"/>
                <a:cs typeface="Calibri" panose="020F0502020204030204" pitchFamily="34" charset="0"/>
              </a:rPr>
              <a:t>Nuo 2024-01-01 iki 2024-12-31 VAS egzaminą </a:t>
            </a:r>
            <a:r>
              <a:rPr lang="lt-LT" b="1">
                <a:latin typeface="Calibri" panose="020F0502020204030204" pitchFamily="34" charset="0"/>
                <a:ea typeface="Calibri" panose="020F0502020204030204" pitchFamily="34" charset="0"/>
                <a:cs typeface="Calibri" panose="020F0502020204030204" pitchFamily="34" charset="0"/>
              </a:rPr>
              <a:t>laikė 158 asmenys</a:t>
            </a:r>
            <a:r>
              <a:rPr lang="lt-LT">
                <a:latin typeface="Calibri" panose="020F0502020204030204" pitchFamily="34" charset="0"/>
                <a:ea typeface="Calibri" panose="020F0502020204030204" pitchFamily="34" charset="0"/>
                <a:cs typeface="Calibri" panose="020F0502020204030204" pitchFamily="34" charset="0"/>
              </a:rPr>
              <a:t>. </a:t>
            </a:r>
          </a:p>
          <a:p>
            <a:r>
              <a:rPr lang="lt-LT">
                <a:latin typeface="Calibri" panose="020F0502020204030204" pitchFamily="34" charset="0"/>
                <a:ea typeface="Calibri" panose="020F0502020204030204" pitchFamily="34" charset="0"/>
                <a:cs typeface="Calibri" panose="020F0502020204030204" pitchFamily="34" charset="0"/>
              </a:rPr>
              <a:t>Nuo 2024-01-01 iki 2024-12-31 VAS egzaminą </a:t>
            </a:r>
            <a:r>
              <a:rPr lang="lt-LT" b="1">
                <a:latin typeface="Calibri" panose="020F0502020204030204" pitchFamily="34" charset="0"/>
                <a:ea typeface="Calibri" panose="020F0502020204030204" pitchFamily="34" charset="0"/>
                <a:cs typeface="Calibri" panose="020F0502020204030204" pitchFamily="34" charset="0"/>
              </a:rPr>
              <a:t>išlaikė ir galiojančius pažymėjimus turi 97 asmenys</a:t>
            </a:r>
            <a:r>
              <a:rPr lang="lt-LT">
                <a:latin typeface="Calibri" panose="020F0502020204030204" pitchFamily="34" charset="0"/>
                <a:ea typeface="Calibri" panose="020F0502020204030204" pitchFamily="34" charset="0"/>
                <a:cs typeface="Calibri" panose="020F0502020204030204" pitchFamily="34" charset="0"/>
              </a:rPr>
              <a:t>. </a:t>
            </a:r>
            <a:endParaRPr lang="en-US">
              <a:latin typeface="Calibri" panose="020F0502020204030204" pitchFamily="34" charset="0"/>
              <a:ea typeface="Calibri" panose="020F0502020204030204" pitchFamily="34" charset="0"/>
              <a:cs typeface="Calibri" panose="020F0502020204030204" pitchFamily="34" charset="0"/>
            </a:endParaRPr>
          </a:p>
        </p:txBody>
      </p:sp>
      <p:grpSp>
        <p:nvGrpSpPr>
          <p:cNvPr id="20" name="Group 19">
            <a:extLst>
              <a:ext uri="{FF2B5EF4-FFF2-40B4-BE49-F238E27FC236}">
                <a16:creationId xmlns:a16="http://schemas.microsoft.com/office/drawing/2014/main" id="{5A530392-C465-365C-5412-BCF184634393}"/>
              </a:ext>
            </a:extLst>
          </p:cNvPr>
          <p:cNvGrpSpPr/>
          <p:nvPr/>
        </p:nvGrpSpPr>
        <p:grpSpPr>
          <a:xfrm>
            <a:off x="726973" y="5517055"/>
            <a:ext cx="10799804" cy="670334"/>
            <a:chOff x="554495" y="5428637"/>
            <a:chExt cx="10799804" cy="670334"/>
          </a:xfrm>
        </p:grpSpPr>
        <p:sp>
          <p:nvSpPr>
            <p:cNvPr id="9" name="Rectangle 8">
              <a:extLst>
                <a:ext uri="{FF2B5EF4-FFF2-40B4-BE49-F238E27FC236}">
                  <a16:creationId xmlns:a16="http://schemas.microsoft.com/office/drawing/2014/main" id="{A1496DBE-9D52-C81B-A7A4-5B979C08FB3B}"/>
                </a:ext>
              </a:extLst>
            </p:cNvPr>
            <p:cNvSpPr/>
            <p:nvPr/>
          </p:nvSpPr>
          <p:spPr>
            <a:xfrm>
              <a:off x="554495" y="5428637"/>
              <a:ext cx="10799804" cy="670334"/>
            </a:xfrm>
            <a:prstGeom prst="rect">
              <a:avLst/>
            </a:prstGeom>
            <a:ln>
              <a:solidFill>
                <a:srgbClr val="F1B434"/>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solidFill>
                  <a:srgbClr val="F1B434"/>
                </a:solidFill>
              </a:endParaRPr>
            </a:p>
          </p:txBody>
        </p:sp>
        <p:sp>
          <p:nvSpPr>
            <p:cNvPr id="14" name="TextBox 13">
              <a:extLst>
                <a:ext uri="{FF2B5EF4-FFF2-40B4-BE49-F238E27FC236}">
                  <a16:creationId xmlns:a16="http://schemas.microsoft.com/office/drawing/2014/main" id="{1DFA68F3-405B-7627-91DD-82EADC1A529C}"/>
                </a:ext>
              </a:extLst>
            </p:cNvPr>
            <p:cNvSpPr txBox="1"/>
            <p:nvPr/>
          </p:nvSpPr>
          <p:spPr>
            <a:xfrm>
              <a:off x="1245393" y="5471416"/>
              <a:ext cx="9639462" cy="584775"/>
            </a:xfrm>
            <a:prstGeom prst="rect">
              <a:avLst/>
            </a:prstGeom>
            <a:noFill/>
          </p:spPr>
          <p:txBody>
            <a:bodyPr wrap="square">
              <a:spAutoFit/>
            </a:bodyPr>
            <a:lstStyle/>
            <a:p>
              <a:r>
                <a:rPr lang="lt-LT" sz="1600">
                  <a:latin typeface="Calibri" panose="020F0502020204030204" pitchFamily="34" charset="0"/>
                  <a:ea typeface="Calibri" panose="020F0502020204030204" pitchFamily="34" charset="0"/>
                  <a:cs typeface="Calibri" panose="020F0502020204030204" pitchFamily="34" charset="0"/>
                </a:rPr>
                <a:t>Nuo sistemos veikimo pradžios iki 2024-12-31 VAS egzaminą laikė 1 559 asmenys. </a:t>
              </a:r>
            </a:p>
            <a:p>
              <a:r>
                <a:rPr lang="lt-LT" sz="1600">
                  <a:latin typeface="Calibri" panose="020F0502020204030204" pitchFamily="34" charset="0"/>
                  <a:ea typeface="Calibri" panose="020F0502020204030204" pitchFamily="34" charset="0"/>
                  <a:cs typeface="Calibri" panose="020F0502020204030204" pitchFamily="34" charset="0"/>
                </a:rPr>
                <a:t>Nuo sistemos veikimo pradžios iki 2024-12-31 egzaminą išlaikė ir galiojančius pažymėjimus turi 1 028 asmenys.</a:t>
              </a:r>
              <a:endParaRPr lang="en-US" sz="1600">
                <a:latin typeface="Calibri" panose="020F0502020204030204" pitchFamily="34" charset="0"/>
                <a:ea typeface="Calibri" panose="020F0502020204030204" pitchFamily="34" charset="0"/>
                <a:cs typeface="Calibri" panose="020F0502020204030204" pitchFamily="34" charset="0"/>
              </a:endParaRPr>
            </a:p>
          </p:txBody>
        </p:sp>
        <p:pic>
          <p:nvPicPr>
            <p:cNvPr id="19" name="Picture 18">
              <a:extLst>
                <a:ext uri="{FF2B5EF4-FFF2-40B4-BE49-F238E27FC236}">
                  <a16:creationId xmlns:a16="http://schemas.microsoft.com/office/drawing/2014/main" id="{ADA31B16-BB27-2B2D-156B-0A9E5050A37A}"/>
                </a:ext>
              </a:extLst>
            </p:cNvPr>
            <p:cNvPicPr>
              <a:picLocks noChangeAspect="1"/>
            </p:cNvPicPr>
            <p:nvPr/>
          </p:nvPicPr>
          <p:blipFill>
            <a:blip r:embed="rId4"/>
            <a:stretch>
              <a:fillRect/>
            </a:stretch>
          </p:blipFill>
          <p:spPr>
            <a:xfrm>
              <a:off x="617424" y="5471416"/>
              <a:ext cx="565041" cy="558314"/>
            </a:xfrm>
            <a:prstGeom prst="rect">
              <a:avLst/>
            </a:prstGeom>
          </p:spPr>
        </p:pic>
      </p:grpSp>
    </p:spTree>
    <p:extLst>
      <p:ext uri="{BB962C8B-B14F-4D97-AF65-F5344CB8AC3E}">
        <p14:creationId xmlns:p14="http://schemas.microsoft.com/office/powerpoint/2010/main" val="18854696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DFCE2C-95AE-A2D3-D5CC-943A1B476BB3}"/>
            </a:ext>
          </a:extLst>
        </p:cNvPr>
        <p:cNvGrpSpPr/>
        <p:nvPr/>
      </p:nvGrpSpPr>
      <p:grpSpPr>
        <a:xfrm>
          <a:off x="0" y="0"/>
          <a:ext cx="0" cy="0"/>
          <a:chOff x="0" y="0"/>
          <a:chExt cx="0" cy="0"/>
        </a:xfrm>
      </p:grpSpPr>
      <p:sp>
        <p:nvSpPr>
          <p:cNvPr id="17" name="Object 1">
            <a:extLst>
              <a:ext uri="{FF2B5EF4-FFF2-40B4-BE49-F238E27FC236}">
                <a16:creationId xmlns:a16="http://schemas.microsoft.com/office/drawing/2014/main" id="{5FE44B5A-4227-0E70-0246-CD94AAC8DDDB}"/>
              </a:ext>
            </a:extLst>
          </p:cNvPr>
          <p:cNvSpPr/>
          <p:nvPr/>
        </p:nvSpPr>
        <p:spPr>
          <a:xfrm>
            <a:off x="0" y="0"/>
            <a:ext cx="12188944" cy="1228418"/>
          </a:xfrm>
          <a:prstGeom prst="rect">
            <a:avLst/>
          </a:prstGeom>
          <a:solidFill>
            <a:schemeClr val="tx1"/>
          </a:solidFill>
        </p:spPr>
        <p:txBody>
          <a:bodyPr/>
          <a:lstStyle/>
          <a:p>
            <a:endParaRPr lang="lt-LT" sz="2800">
              <a:solidFill>
                <a:srgbClr val="F1B434"/>
              </a:solidFill>
              <a:latin typeface="Roboto" panose="02000000000000000000" pitchFamily="2" charset="0"/>
              <a:ea typeface="Roboto" panose="02000000000000000000" pitchFamily="2" charset="0"/>
              <a:cs typeface="Roboto" panose="02000000000000000000" pitchFamily="2" charset="0"/>
            </a:endParaRPr>
          </a:p>
          <a:p>
            <a:endParaRPr lang="en-US">
              <a:solidFill>
                <a:srgbClr val="F1B434"/>
              </a:solidFill>
            </a:endParaRPr>
          </a:p>
        </p:txBody>
      </p:sp>
      <p:sp>
        <p:nvSpPr>
          <p:cNvPr id="2" name="Object 1">
            <a:extLst>
              <a:ext uri="{FF2B5EF4-FFF2-40B4-BE49-F238E27FC236}">
                <a16:creationId xmlns:a16="http://schemas.microsoft.com/office/drawing/2014/main" id="{E0211633-FA1F-7412-C560-CB16BA5182E4}"/>
              </a:ext>
            </a:extLst>
          </p:cNvPr>
          <p:cNvSpPr/>
          <p:nvPr/>
        </p:nvSpPr>
        <p:spPr>
          <a:xfrm>
            <a:off x="377096" y="412991"/>
            <a:ext cx="11499559" cy="405604"/>
          </a:xfrm>
          <a:prstGeom prst="rect">
            <a:avLst/>
          </a:prstGeom>
          <a:noFill/>
        </p:spPr>
        <p:txBody>
          <a:bodyPr wrap="square" lIns="0" tIns="0" rIns="0" bIns="0" rtlCol="0" anchor="t"/>
          <a:lstStyle/>
          <a:p>
            <a:pPr algn="l">
              <a:lnSpc>
                <a:spcPts val="3195"/>
              </a:lnSpc>
              <a:buNone/>
            </a:pPr>
            <a:endParaRPr lang="lt-LT">
              <a:solidFill>
                <a:srgbClr val="F1B434"/>
              </a:solidFill>
            </a:endParaRPr>
          </a:p>
        </p:txBody>
      </p:sp>
      <p:sp>
        <p:nvSpPr>
          <p:cNvPr id="10" name="Object 9">
            <a:extLst>
              <a:ext uri="{FF2B5EF4-FFF2-40B4-BE49-F238E27FC236}">
                <a16:creationId xmlns:a16="http://schemas.microsoft.com/office/drawing/2014/main" id="{9D00B40D-135D-5864-69EF-813105EB79E7}"/>
              </a:ext>
            </a:extLst>
          </p:cNvPr>
          <p:cNvSpPr/>
          <p:nvPr/>
        </p:nvSpPr>
        <p:spPr>
          <a:xfrm>
            <a:off x="6348730" y="3251875"/>
            <a:ext cx="2419697" cy="531283"/>
          </a:xfrm>
          <a:prstGeom prst="rect">
            <a:avLst/>
          </a:prstGeom>
          <a:noFill/>
        </p:spPr>
        <p:txBody>
          <a:bodyPr wrap="square" lIns="0" tIns="0" rIns="0" bIns="0" rtlCol="0" anchor="t"/>
          <a:lstStyle/>
          <a:p>
            <a:pPr algn="ctr">
              <a:lnSpc>
                <a:spcPts val="2093"/>
              </a:lnSpc>
              <a:buNone/>
            </a:pPr>
            <a:r>
              <a:rPr lang="en-US" sz="1530" kern="0" spc="31">
                <a:solidFill>
                  <a:srgbClr val="FFFFFF"/>
                </a:solidFill>
                <a:latin typeface="Lato" pitchFamily="34" charset="0"/>
                <a:ea typeface="Lato" pitchFamily="34" charset="-122"/>
                <a:cs typeface="Lato" pitchFamily="34" charset="-120"/>
              </a:rPr>
              <a:t>Principles of Public Procurement</a:t>
            </a:r>
            <a:endParaRPr lang="en-US"/>
          </a:p>
        </p:txBody>
      </p:sp>
      <p:sp>
        <p:nvSpPr>
          <p:cNvPr id="13" name="Object 12">
            <a:extLst>
              <a:ext uri="{FF2B5EF4-FFF2-40B4-BE49-F238E27FC236}">
                <a16:creationId xmlns:a16="http://schemas.microsoft.com/office/drawing/2014/main" id="{732ADF5B-CC68-D88C-02CC-F84C60D9EF9E}"/>
              </a:ext>
            </a:extLst>
          </p:cNvPr>
          <p:cNvSpPr/>
          <p:nvPr/>
        </p:nvSpPr>
        <p:spPr>
          <a:xfrm>
            <a:off x="9161711" y="3251875"/>
            <a:ext cx="2650145" cy="531283"/>
          </a:xfrm>
          <a:prstGeom prst="rect">
            <a:avLst/>
          </a:prstGeom>
          <a:noFill/>
        </p:spPr>
        <p:txBody>
          <a:bodyPr wrap="square" lIns="0" tIns="0" rIns="0" bIns="0" rtlCol="0" anchor="t"/>
          <a:lstStyle/>
          <a:p>
            <a:pPr algn="ctr">
              <a:lnSpc>
                <a:spcPts val="2093"/>
              </a:lnSpc>
              <a:buNone/>
            </a:pPr>
            <a:r>
              <a:rPr lang="en-US" sz="1530" kern="0" spc="31">
                <a:solidFill>
                  <a:srgbClr val="FFFFFF"/>
                </a:solidFill>
                <a:latin typeface="Lato" pitchFamily="34" charset="0"/>
                <a:ea typeface="Lato" pitchFamily="34" charset="-122"/>
                <a:cs typeface="Lato" pitchFamily="34" charset="-120"/>
              </a:rPr>
              <a:t>Importance of Public Procurement</a:t>
            </a:r>
            <a:endParaRPr lang="en-US"/>
          </a:p>
        </p:txBody>
      </p:sp>
      <p:sp>
        <p:nvSpPr>
          <p:cNvPr id="15" name="Object 14">
            <a:extLst>
              <a:ext uri="{FF2B5EF4-FFF2-40B4-BE49-F238E27FC236}">
                <a16:creationId xmlns:a16="http://schemas.microsoft.com/office/drawing/2014/main" id="{2C1F73CC-2581-46FE-1614-F94198B94A36}"/>
              </a:ext>
            </a:extLst>
          </p:cNvPr>
          <p:cNvSpPr/>
          <p:nvPr/>
        </p:nvSpPr>
        <p:spPr>
          <a:xfrm>
            <a:off x="0" y="6493979"/>
            <a:ext cx="12188952" cy="397969"/>
          </a:xfrm>
          <a:prstGeom prst="rect">
            <a:avLst/>
          </a:prstGeom>
          <a:solidFill>
            <a:schemeClr val="tx2">
              <a:lumMod val="20000"/>
              <a:lumOff val="80000"/>
            </a:schemeClr>
          </a:solidFill>
        </p:spPr>
        <p:txBody>
          <a:bodyPr/>
          <a:lstStyle/>
          <a:p>
            <a:endParaRPr lang="en-US"/>
          </a:p>
        </p:txBody>
      </p:sp>
      <p:sp>
        <p:nvSpPr>
          <p:cNvPr id="14" name="Object 1">
            <a:extLst>
              <a:ext uri="{FF2B5EF4-FFF2-40B4-BE49-F238E27FC236}">
                <a16:creationId xmlns:a16="http://schemas.microsoft.com/office/drawing/2014/main" id="{7BFB571A-BF56-085F-5B46-060CFE7F5B4E}"/>
              </a:ext>
            </a:extLst>
          </p:cNvPr>
          <p:cNvSpPr/>
          <p:nvPr/>
        </p:nvSpPr>
        <p:spPr>
          <a:xfrm>
            <a:off x="315345" y="418107"/>
            <a:ext cx="11803450" cy="400488"/>
          </a:xfrm>
          <a:prstGeom prst="rect">
            <a:avLst/>
          </a:prstGeom>
          <a:noFill/>
        </p:spPr>
        <p:txBody>
          <a:bodyPr wrap="square" lIns="0" tIns="0" rIns="0" bIns="0" rtlCol="0" anchor="t"/>
          <a:lstStyle/>
          <a:p>
            <a:pPr algn="l">
              <a:lnSpc>
                <a:spcPts val="3195"/>
              </a:lnSpc>
              <a:buNone/>
            </a:pPr>
            <a:r>
              <a:rPr lang="lt-LT" sz="3200" b="1">
                <a:solidFill>
                  <a:srgbClr val="F1B434"/>
                </a:solidFill>
                <a:latin typeface="Roboto" panose="02000000000000000000" pitchFamily="2" charset="0"/>
                <a:ea typeface="Roboto" panose="02000000000000000000" pitchFamily="2" charset="0"/>
                <a:cs typeface="Roboto" panose="02000000000000000000" pitchFamily="2" charset="0"/>
              </a:rPr>
              <a:t>Tipinių dokumentų rengimas</a:t>
            </a:r>
            <a:endParaRPr lang="lt-LT" b="1">
              <a:solidFill>
                <a:srgbClr val="F1B434"/>
              </a:solidFill>
              <a:latin typeface="Roboto" panose="02000000000000000000" pitchFamily="2" charset="0"/>
              <a:ea typeface="Roboto" panose="02000000000000000000" pitchFamily="2" charset="0"/>
              <a:cs typeface="Roboto" panose="02000000000000000000" pitchFamily="2" charset="0"/>
            </a:endParaRPr>
          </a:p>
        </p:txBody>
      </p:sp>
      <p:sp>
        <p:nvSpPr>
          <p:cNvPr id="3" name="TextBox 2">
            <a:extLst>
              <a:ext uri="{FF2B5EF4-FFF2-40B4-BE49-F238E27FC236}">
                <a16:creationId xmlns:a16="http://schemas.microsoft.com/office/drawing/2014/main" id="{93A91AA9-FF7F-7D29-D236-81BA0FFA75AF}"/>
              </a:ext>
            </a:extLst>
          </p:cNvPr>
          <p:cNvSpPr txBox="1"/>
          <p:nvPr/>
        </p:nvSpPr>
        <p:spPr>
          <a:xfrm>
            <a:off x="315345" y="1751833"/>
            <a:ext cx="11159874" cy="3139321"/>
          </a:xfrm>
          <a:prstGeom prst="rect">
            <a:avLst/>
          </a:prstGeom>
          <a:noFill/>
        </p:spPr>
        <p:txBody>
          <a:bodyPr wrap="square" rtlCol="0">
            <a:spAutoFit/>
          </a:bodyPr>
          <a:lstStyle/>
          <a:p>
            <a:r>
              <a:rPr lang="lt-LT">
                <a:latin typeface="Calibri" panose="020F0502020204030204" pitchFamily="34" charset="0"/>
                <a:ea typeface="Calibri" panose="020F0502020204030204" pitchFamily="34" charset="0"/>
                <a:cs typeface="Calibri" panose="020F0502020204030204" pitchFamily="34" charset="0"/>
              </a:rPr>
              <a:t>2024 m. įgyvendinant Viešųjų pirkimų įstatymo 87 straipsnio 1 d. nuostatas, parengtos prekių ir paslaugų viešojo pirkimo–pardavimo sutarties tipinės sąlygos, kurios turėtų padėti užtikrinti geresnį ir efektyvesnį pirkimų procesą tiek pirkimų vykdytojams, tiek tiekėjams. </a:t>
            </a:r>
          </a:p>
          <a:p>
            <a:endParaRPr lang="lt-LT">
              <a:latin typeface="Calibri" panose="020F0502020204030204" pitchFamily="34" charset="0"/>
              <a:ea typeface="Calibri" panose="020F0502020204030204" pitchFamily="34" charset="0"/>
              <a:cs typeface="Calibri" panose="020F0502020204030204" pitchFamily="34" charset="0"/>
            </a:endParaRPr>
          </a:p>
          <a:p>
            <a:r>
              <a:rPr lang="lt-LT">
                <a:latin typeface="Calibri" panose="020F0502020204030204" pitchFamily="34" charset="0"/>
                <a:ea typeface="Calibri" panose="020F0502020204030204" pitchFamily="34" charset="0"/>
                <a:cs typeface="Calibri" panose="020F0502020204030204" pitchFamily="34" charset="0"/>
              </a:rPr>
              <a:t>Naudojant standartizuotus šablonus </a:t>
            </a:r>
          </a:p>
          <a:p>
            <a:pPr marL="285750" indent="-285750">
              <a:buFont typeface="Arial" panose="020B0604020202020204" pitchFamily="34" charset="0"/>
              <a:buChar char="•"/>
            </a:pPr>
            <a:r>
              <a:rPr lang="lt-LT">
                <a:latin typeface="Calibri" panose="020F0502020204030204" pitchFamily="34" charset="0"/>
                <a:ea typeface="Calibri" panose="020F0502020204030204" pitchFamily="34" charset="0"/>
                <a:cs typeface="Calibri" panose="020F0502020204030204" pitchFamily="34" charset="0"/>
              </a:rPr>
              <a:t>nereikia kurti naujų sutarčių kiekvienam pirkimui;</a:t>
            </a:r>
          </a:p>
          <a:p>
            <a:pPr marL="285750" indent="-285750">
              <a:buFont typeface="Arial" panose="020B0604020202020204" pitchFamily="34" charset="0"/>
              <a:buChar char="•"/>
            </a:pPr>
            <a:r>
              <a:rPr lang="lt-LT">
                <a:latin typeface="Calibri" panose="020F0502020204030204" pitchFamily="34" charset="0"/>
                <a:ea typeface="Calibri" panose="020F0502020204030204" pitchFamily="34" charset="0"/>
                <a:cs typeface="Calibri" panose="020F0502020204030204" pitchFamily="34" charset="0"/>
              </a:rPr>
              <a:t>sumažėja galimų teisinių ar techninių klaidų rizika; </a:t>
            </a:r>
          </a:p>
          <a:p>
            <a:pPr marL="285750" indent="-285750">
              <a:buFont typeface="Arial" panose="020B0604020202020204" pitchFamily="34" charset="0"/>
              <a:buChar char="•"/>
            </a:pPr>
            <a:r>
              <a:rPr lang="lt-LT">
                <a:latin typeface="Calibri" panose="020F0502020204030204" pitchFamily="34" charset="0"/>
                <a:ea typeface="Calibri" panose="020F0502020204030204" pitchFamily="34" charset="0"/>
                <a:cs typeface="Calibri" panose="020F0502020204030204" pitchFamily="34" charset="0"/>
              </a:rPr>
              <a:t>tiekėjams nebereikia peržiūrėti skirtingų sutarčių modelių kiekviename pirkime, todėl į pirkimus pritraukiama daugiau dalyvių; </a:t>
            </a:r>
          </a:p>
          <a:p>
            <a:pPr marL="285750" indent="-285750">
              <a:buFont typeface="Arial" panose="020B0604020202020204" pitchFamily="34" charset="0"/>
              <a:buChar char="•"/>
            </a:pPr>
            <a:r>
              <a:rPr lang="lt-LT">
                <a:latin typeface="Calibri" panose="020F0502020204030204" pitchFamily="34" charset="0"/>
                <a:ea typeface="Calibri" panose="020F0502020204030204" pitchFamily="34" charset="0"/>
                <a:cs typeface="Calibri" panose="020F0502020204030204" pitchFamily="34" charset="0"/>
              </a:rPr>
              <a:t>greitesnis procesas mažina administracines išlaidas abiem pusėms; </a:t>
            </a:r>
          </a:p>
          <a:p>
            <a:pPr marL="285750" indent="-285750">
              <a:buFont typeface="Arial" panose="020B0604020202020204" pitchFamily="34" charset="0"/>
              <a:buChar char="•"/>
            </a:pPr>
            <a:r>
              <a:rPr lang="lt-LT">
                <a:latin typeface="Calibri" panose="020F0502020204030204" pitchFamily="34" charset="0"/>
                <a:ea typeface="Calibri" panose="020F0502020204030204" pitchFamily="34" charset="0"/>
                <a:cs typeface="Calibri" panose="020F0502020204030204" pitchFamily="34" charset="0"/>
              </a:rPr>
              <a:t>sutartys sukurtos remiantis geriausia praktika ir teisės normomis, užtikrinant jų atitiktį.</a:t>
            </a:r>
            <a:endParaRPr lang="en-US">
              <a:latin typeface="Calibri" panose="020F0502020204030204" pitchFamily="34" charset="0"/>
              <a:ea typeface="Calibri" panose="020F0502020204030204" pitchFamily="34" charset="0"/>
              <a:cs typeface="Calibri" panose="020F0502020204030204" pitchFamily="34" charset="0"/>
            </a:endParaRPr>
          </a:p>
        </p:txBody>
      </p:sp>
      <p:pic>
        <p:nvPicPr>
          <p:cNvPr id="5" name="Object 11">
            <a:extLst>
              <a:ext uri="{FF2B5EF4-FFF2-40B4-BE49-F238E27FC236}">
                <a16:creationId xmlns:a16="http://schemas.microsoft.com/office/drawing/2014/main" id="{4A5BC8EE-1E8B-89AC-3A69-B2AC36859C4D}"/>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10871549" y="5243569"/>
            <a:ext cx="940307" cy="1002995"/>
          </a:xfrm>
          <a:prstGeom prst="rect">
            <a:avLst/>
          </a:prstGeom>
        </p:spPr>
      </p:pic>
    </p:spTree>
    <p:extLst>
      <p:ext uri="{BB962C8B-B14F-4D97-AF65-F5344CB8AC3E}">
        <p14:creationId xmlns:p14="http://schemas.microsoft.com/office/powerpoint/2010/main" val="22846556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67786C-4A7E-08E0-D97E-15A8AB5EC5AF}"/>
            </a:ext>
          </a:extLst>
        </p:cNvPr>
        <p:cNvGrpSpPr/>
        <p:nvPr/>
      </p:nvGrpSpPr>
      <p:grpSpPr>
        <a:xfrm>
          <a:off x="0" y="0"/>
          <a:ext cx="0" cy="0"/>
          <a:chOff x="0" y="0"/>
          <a:chExt cx="0" cy="0"/>
        </a:xfrm>
      </p:grpSpPr>
      <p:sp>
        <p:nvSpPr>
          <p:cNvPr id="17" name="Object 1">
            <a:extLst>
              <a:ext uri="{FF2B5EF4-FFF2-40B4-BE49-F238E27FC236}">
                <a16:creationId xmlns:a16="http://schemas.microsoft.com/office/drawing/2014/main" id="{31356668-C683-4793-721B-28A69A6682BA}"/>
              </a:ext>
            </a:extLst>
          </p:cNvPr>
          <p:cNvSpPr/>
          <p:nvPr/>
        </p:nvSpPr>
        <p:spPr>
          <a:xfrm>
            <a:off x="0" y="0"/>
            <a:ext cx="12188944" cy="1228418"/>
          </a:xfrm>
          <a:prstGeom prst="rect">
            <a:avLst/>
          </a:prstGeom>
          <a:solidFill>
            <a:schemeClr val="tx1"/>
          </a:solidFill>
        </p:spPr>
        <p:txBody>
          <a:bodyPr/>
          <a:lstStyle/>
          <a:p>
            <a:endParaRPr lang="lt-LT" sz="2800">
              <a:solidFill>
                <a:srgbClr val="F1B434"/>
              </a:solidFill>
              <a:latin typeface="Roboto" panose="02000000000000000000" pitchFamily="2" charset="0"/>
              <a:ea typeface="Roboto" panose="02000000000000000000" pitchFamily="2" charset="0"/>
              <a:cs typeface="Roboto" panose="02000000000000000000" pitchFamily="2" charset="0"/>
            </a:endParaRPr>
          </a:p>
          <a:p>
            <a:endParaRPr lang="en-US">
              <a:solidFill>
                <a:srgbClr val="F1B434"/>
              </a:solidFill>
            </a:endParaRPr>
          </a:p>
        </p:txBody>
      </p:sp>
      <p:sp>
        <p:nvSpPr>
          <p:cNvPr id="2" name="Object 1">
            <a:extLst>
              <a:ext uri="{FF2B5EF4-FFF2-40B4-BE49-F238E27FC236}">
                <a16:creationId xmlns:a16="http://schemas.microsoft.com/office/drawing/2014/main" id="{314AF383-4D3D-2709-6B17-B6E2A707EC93}"/>
              </a:ext>
            </a:extLst>
          </p:cNvPr>
          <p:cNvSpPr/>
          <p:nvPr/>
        </p:nvSpPr>
        <p:spPr>
          <a:xfrm>
            <a:off x="377096" y="412991"/>
            <a:ext cx="11499559" cy="405604"/>
          </a:xfrm>
          <a:prstGeom prst="rect">
            <a:avLst/>
          </a:prstGeom>
          <a:noFill/>
        </p:spPr>
        <p:txBody>
          <a:bodyPr wrap="square" lIns="0" tIns="0" rIns="0" bIns="0" rtlCol="0" anchor="t"/>
          <a:lstStyle/>
          <a:p>
            <a:pPr algn="l">
              <a:lnSpc>
                <a:spcPts val="3195"/>
              </a:lnSpc>
              <a:buNone/>
            </a:pPr>
            <a:endParaRPr lang="lt-LT">
              <a:solidFill>
                <a:srgbClr val="F1B434"/>
              </a:solidFill>
            </a:endParaRPr>
          </a:p>
        </p:txBody>
      </p:sp>
      <p:sp>
        <p:nvSpPr>
          <p:cNvPr id="10" name="Object 9">
            <a:extLst>
              <a:ext uri="{FF2B5EF4-FFF2-40B4-BE49-F238E27FC236}">
                <a16:creationId xmlns:a16="http://schemas.microsoft.com/office/drawing/2014/main" id="{8BB4186E-F93F-EF04-B5A7-48A6001855BC}"/>
              </a:ext>
            </a:extLst>
          </p:cNvPr>
          <p:cNvSpPr/>
          <p:nvPr/>
        </p:nvSpPr>
        <p:spPr>
          <a:xfrm>
            <a:off x="6348730" y="3251875"/>
            <a:ext cx="2419697" cy="531283"/>
          </a:xfrm>
          <a:prstGeom prst="rect">
            <a:avLst/>
          </a:prstGeom>
          <a:noFill/>
        </p:spPr>
        <p:txBody>
          <a:bodyPr wrap="square" lIns="0" tIns="0" rIns="0" bIns="0" rtlCol="0" anchor="t"/>
          <a:lstStyle/>
          <a:p>
            <a:pPr algn="ctr">
              <a:lnSpc>
                <a:spcPts val="2093"/>
              </a:lnSpc>
              <a:buNone/>
            </a:pPr>
            <a:r>
              <a:rPr lang="en-US" sz="1530" kern="0" spc="31">
                <a:solidFill>
                  <a:srgbClr val="FFFFFF"/>
                </a:solidFill>
                <a:latin typeface="Lato" pitchFamily="34" charset="0"/>
                <a:ea typeface="Lato" pitchFamily="34" charset="-122"/>
                <a:cs typeface="Lato" pitchFamily="34" charset="-120"/>
              </a:rPr>
              <a:t>Principles of Public Procurement</a:t>
            </a:r>
            <a:endParaRPr lang="en-US"/>
          </a:p>
        </p:txBody>
      </p:sp>
      <p:sp>
        <p:nvSpPr>
          <p:cNvPr id="13" name="Object 12">
            <a:extLst>
              <a:ext uri="{FF2B5EF4-FFF2-40B4-BE49-F238E27FC236}">
                <a16:creationId xmlns:a16="http://schemas.microsoft.com/office/drawing/2014/main" id="{4CA8D6C0-4D67-D2DF-4555-3AA7C795F913}"/>
              </a:ext>
            </a:extLst>
          </p:cNvPr>
          <p:cNvSpPr/>
          <p:nvPr/>
        </p:nvSpPr>
        <p:spPr>
          <a:xfrm>
            <a:off x="9161711" y="3251875"/>
            <a:ext cx="2650145" cy="531283"/>
          </a:xfrm>
          <a:prstGeom prst="rect">
            <a:avLst/>
          </a:prstGeom>
          <a:noFill/>
        </p:spPr>
        <p:txBody>
          <a:bodyPr wrap="square" lIns="0" tIns="0" rIns="0" bIns="0" rtlCol="0" anchor="t"/>
          <a:lstStyle/>
          <a:p>
            <a:pPr algn="ctr">
              <a:lnSpc>
                <a:spcPts val="2093"/>
              </a:lnSpc>
              <a:buNone/>
            </a:pPr>
            <a:r>
              <a:rPr lang="en-US" sz="1530" kern="0" spc="31">
                <a:solidFill>
                  <a:srgbClr val="FFFFFF"/>
                </a:solidFill>
                <a:latin typeface="Lato" pitchFamily="34" charset="0"/>
                <a:ea typeface="Lato" pitchFamily="34" charset="-122"/>
                <a:cs typeface="Lato" pitchFamily="34" charset="-120"/>
              </a:rPr>
              <a:t>Importance of Public Procurement</a:t>
            </a:r>
            <a:endParaRPr lang="en-US"/>
          </a:p>
        </p:txBody>
      </p:sp>
      <p:sp>
        <p:nvSpPr>
          <p:cNvPr id="15" name="Object 14">
            <a:extLst>
              <a:ext uri="{FF2B5EF4-FFF2-40B4-BE49-F238E27FC236}">
                <a16:creationId xmlns:a16="http://schemas.microsoft.com/office/drawing/2014/main" id="{9012F6B1-D3B7-8B63-C2E9-FE8A54F83CB8}"/>
              </a:ext>
            </a:extLst>
          </p:cNvPr>
          <p:cNvSpPr/>
          <p:nvPr/>
        </p:nvSpPr>
        <p:spPr>
          <a:xfrm>
            <a:off x="0" y="6493979"/>
            <a:ext cx="12188952" cy="397969"/>
          </a:xfrm>
          <a:prstGeom prst="rect">
            <a:avLst/>
          </a:prstGeom>
          <a:solidFill>
            <a:schemeClr val="tx2">
              <a:lumMod val="20000"/>
              <a:lumOff val="80000"/>
            </a:schemeClr>
          </a:solidFill>
        </p:spPr>
        <p:txBody>
          <a:bodyPr/>
          <a:lstStyle/>
          <a:p>
            <a:endParaRPr lang="en-US"/>
          </a:p>
        </p:txBody>
      </p:sp>
      <p:sp>
        <p:nvSpPr>
          <p:cNvPr id="7" name="TextBox 6">
            <a:extLst>
              <a:ext uri="{FF2B5EF4-FFF2-40B4-BE49-F238E27FC236}">
                <a16:creationId xmlns:a16="http://schemas.microsoft.com/office/drawing/2014/main" id="{F2EE891C-B03A-D8D4-5924-B130CE4B3F79}"/>
              </a:ext>
            </a:extLst>
          </p:cNvPr>
          <p:cNvSpPr txBox="1"/>
          <p:nvPr/>
        </p:nvSpPr>
        <p:spPr>
          <a:xfrm>
            <a:off x="6405651" y="1516519"/>
            <a:ext cx="4819731" cy="584775"/>
          </a:xfrm>
          <a:prstGeom prst="rect">
            <a:avLst/>
          </a:prstGeom>
          <a:noFill/>
        </p:spPr>
        <p:txBody>
          <a:bodyPr wrap="square">
            <a:spAutoFit/>
          </a:bodyPr>
          <a:lstStyle/>
          <a:p>
            <a:r>
              <a:rPr lang="lt-LT" sz="1600" b="1">
                <a:latin typeface="Calibri" panose="020F0502020204030204" pitchFamily="34" charset="0"/>
                <a:ea typeface="Calibri" panose="020F0502020204030204" pitchFamily="34" charset="0"/>
                <a:cs typeface="Calibri" panose="020F0502020204030204" pitchFamily="34" charset="0"/>
              </a:rPr>
              <a:t>Įgyvendintų rekomendacijų pakeisti pirkimo dokumentų sąlygas dalis (proc.)</a:t>
            </a:r>
            <a:endParaRPr lang="en-US" sz="1600" b="1">
              <a:latin typeface="Calibri" panose="020F0502020204030204" pitchFamily="34" charset="0"/>
              <a:ea typeface="Calibri" panose="020F0502020204030204" pitchFamily="34" charset="0"/>
              <a:cs typeface="Calibri" panose="020F0502020204030204" pitchFamily="34" charset="0"/>
            </a:endParaRPr>
          </a:p>
        </p:txBody>
      </p:sp>
      <p:grpSp>
        <p:nvGrpSpPr>
          <p:cNvPr id="20" name="Group 19">
            <a:extLst>
              <a:ext uri="{FF2B5EF4-FFF2-40B4-BE49-F238E27FC236}">
                <a16:creationId xmlns:a16="http://schemas.microsoft.com/office/drawing/2014/main" id="{030A6407-58E2-19A4-BFA5-9B41965A4346}"/>
              </a:ext>
            </a:extLst>
          </p:cNvPr>
          <p:cNvGrpSpPr/>
          <p:nvPr/>
        </p:nvGrpSpPr>
        <p:grpSpPr>
          <a:xfrm>
            <a:off x="662174" y="5698267"/>
            <a:ext cx="10799804" cy="669600"/>
            <a:chOff x="662174" y="5698267"/>
            <a:chExt cx="10799804" cy="669600"/>
          </a:xfrm>
        </p:grpSpPr>
        <p:sp>
          <p:nvSpPr>
            <p:cNvPr id="9" name="Rectangle 8">
              <a:extLst>
                <a:ext uri="{FF2B5EF4-FFF2-40B4-BE49-F238E27FC236}">
                  <a16:creationId xmlns:a16="http://schemas.microsoft.com/office/drawing/2014/main" id="{4A95429A-CCBB-A73B-A73D-BF39E6CE5B90}"/>
                </a:ext>
              </a:extLst>
            </p:cNvPr>
            <p:cNvSpPr/>
            <p:nvPr/>
          </p:nvSpPr>
          <p:spPr>
            <a:xfrm>
              <a:off x="662174" y="5698267"/>
              <a:ext cx="10799804" cy="669600"/>
            </a:xfrm>
            <a:prstGeom prst="rect">
              <a:avLst/>
            </a:prstGeom>
            <a:ln>
              <a:solidFill>
                <a:srgbClr val="F1B434"/>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solidFill>
                  <a:srgbClr val="F1B434"/>
                </a:solidFill>
              </a:endParaRPr>
            </a:p>
          </p:txBody>
        </p:sp>
        <p:sp>
          <p:nvSpPr>
            <p:cNvPr id="12" name="TextBox 11">
              <a:extLst>
                <a:ext uri="{FF2B5EF4-FFF2-40B4-BE49-F238E27FC236}">
                  <a16:creationId xmlns:a16="http://schemas.microsoft.com/office/drawing/2014/main" id="{61DCDF13-1BB3-9C5D-99D1-D66087F289CA}"/>
                </a:ext>
              </a:extLst>
            </p:cNvPr>
            <p:cNvSpPr txBox="1"/>
            <p:nvPr/>
          </p:nvSpPr>
          <p:spPr>
            <a:xfrm>
              <a:off x="1348423" y="5741592"/>
              <a:ext cx="9639462" cy="584775"/>
            </a:xfrm>
            <a:prstGeom prst="rect">
              <a:avLst/>
            </a:prstGeom>
            <a:noFill/>
          </p:spPr>
          <p:txBody>
            <a:bodyPr wrap="square">
              <a:spAutoFit/>
            </a:bodyPr>
            <a:lstStyle/>
            <a:p>
              <a:r>
                <a:rPr lang="lt-LT" sz="1600">
                  <a:latin typeface="Calibri" panose="020F0502020204030204" pitchFamily="34" charset="0"/>
                  <a:ea typeface="Calibri" panose="020F0502020204030204" pitchFamily="34" charset="0"/>
                  <a:cs typeface="Calibri" panose="020F0502020204030204" pitchFamily="34" charset="0"/>
                </a:rPr>
                <a:t>Prevencine tvarka iš viso peržiūrėti 788 pirkimų dokumentai.</a:t>
              </a:r>
            </a:p>
            <a:p>
              <a:r>
                <a:rPr lang="lt-LT" sz="1600">
                  <a:latin typeface="Calibri" panose="020F0502020204030204" pitchFamily="34" charset="0"/>
                  <a:ea typeface="Calibri" panose="020F0502020204030204" pitchFamily="34" charset="0"/>
                  <a:cs typeface="Calibri" panose="020F0502020204030204" pitchFamily="34" charset="0"/>
                </a:rPr>
                <a:t>Pirkimų vykdytojams pateiktos 295 rekomendacijos – 96,6 proc. atvejų rekomendacijos įgyvendintos.</a:t>
              </a:r>
              <a:endParaRPr lang="en-US" sz="1600">
                <a:latin typeface="Calibri" panose="020F0502020204030204" pitchFamily="34" charset="0"/>
                <a:ea typeface="Calibri" panose="020F0502020204030204" pitchFamily="34" charset="0"/>
                <a:cs typeface="Calibri" panose="020F0502020204030204" pitchFamily="34" charset="0"/>
              </a:endParaRPr>
            </a:p>
          </p:txBody>
        </p:sp>
        <p:pic>
          <p:nvPicPr>
            <p:cNvPr id="6" name="Paveikslėlis 12">
              <a:extLst>
                <a:ext uri="{FF2B5EF4-FFF2-40B4-BE49-F238E27FC236}">
                  <a16:creationId xmlns:a16="http://schemas.microsoft.com/office/drawing/2014/main" id="{307C58D2-0A7F-1F8E-C576-37267A20A8DF}"/>
                </a:ext>
              </a:extLst>
            </p:cNvPr>
            <p:cNvPicPr>
              <a:picLocks noChangeAspect="1"/>
            </p:cNvPicPr>
            <p:nvPr/>
          </p:nvPicPr>
          <p:blipFill>
            <a:blip r:embed="rId3"/>
            <a:stretch>
              <a:fillRect/>
            </a:stretch>
          </p:blipFill>
          <p:spPr>
            <a:xfrm>
              <a:off x="730022" y="5757790"/>
              <a:ext cx="550553" cy="550553"/>
            </a:xfrm>
            <a:prstGeom prst="rect">
              <a:avLst/>
            </a:prstGeom>
          </p:spPr>
        </p:pic>
      </p:grpSp>
      <p:grpSp>
        <p:nvGrpSpPr>
          <p:cNvPr id="18" name="Group 17">
            <a:extLst>
              <a:ext uri="{FF2B5EF4-FFF2-40B4-BE49-F238E27FC236}">
                <a16:creationId xmlns:a16="http://schemas.microsoft.com/office/drawing/2014/main" id="{0D14DCF7-4251-64CA-F36F-051E3F8AFEC5}"/>
              </a:ext>
            </a:extLst>
          </p:cNvPr>
          <p:cNvGrpSpPr/>
          <p:nvPr/>
        </p:nvGrpSpPr>
        <p:grpSpPr>
          <a:xfrm>
            <a:off x="455123" y="1514645"/>
            <a:ext cx="5331228" cy="3604875"/>
            <a:chOff x="214102" y="1515509"/>
            <a:chExt cx="5331228" cy="3604875"/>
          </a:xfrm>
        </p:grpSpPr>
        <p:sp>
          <p:nvSpPr>
            <p:cNvPr id="5" name="TextBox 4">
              <a:extLst>
                <a:ext uri="{FF2B5EF4-FFF2-40B4-BE49-F238E27FC236}">
                  <a16:creationId xmlns:a16="http://schemas.microsoft.com/office/drawing/2014/main" id="{6688AE32-746F-F2A1-9718-AAC0CB8A646C}"/>
                </a:ext>
              </a:extLst>
            </p:cNvPr>
            <p:cNvSpPr txBox="1"/>
            <p:nvPr/>
          </p:nvSpPr>
          <p:spPr>
            <a:xfrm>
              <a:off x="214102" y="1515509"/>
              <a:ext cx="5331228" cy="584775"/>
            </a:xfrm>
            <a:prstGeom prst="rect">
              <a:avLst/>
            </a:prstGeom>
            <a:noFill/>
          </p:spPr>
          <p:txBody>
            <a:bodyPr wrap="square">
              <a:spAutoFit/>
            </a:bodyPr>
            <a:lstStyle/>
            <a:p>
              <a:r>
                <a:rPr lang="lt-LT" sz="1600" b="1">
                  <a:latin typeface="Calibri" panose="020F0502020204030204" pitchFamily="34" charset="0"/>
                  <a:ea typeface="Calibri" panose="020F0502020204030204" pitchFamily="34" charset="0"/>
                  <a:cs typeface="Calibri" panose="020F0502020204030204" pitchFamily="34" charset="0"/>
                </a:rPr>
                <a:t>Prevencine tvarka peržiūrėtų pirkimų skaičius ir planuota vertė, mln. Eur</a:t>
              </a:r>
              <a:endParaRPr lang="en-US" sz="1600" b="1">
                <a:latin typeface="Calibri" panose="020F0502020204030204" pitchFamily="34" charset="0"/>
                <a:ea typeface="Calibri" panose="020F0502020204030204" pitchFamily="34" charset="0"/>
                <a:cs typeface="Calibri" panose="020F0502020204030204" pitchFamily="34" charset="0"/>
              </a:endParaRPr>
            </a:p>
          </p:txBody>
        </p:sp>
        <p:graphicFrame>
          <p:nvGraphicFramePr>
            <p:cNvPr id="8" name="Chart 7">
              <a:extLst>
                <a:ext uri="{FF2B5EF4-FFF2-40B4-BE49-F238E27FC236}">
                  <a16:creationId xmlns:a16="http://schemas.microsoft.com/office/drawing/2014/main" id="{E7C018FA-56C3-0224-5FBF-B2025E4B9719}"/>
                </a:ext>
              </a:extLst>
            </p:cNvPr>
            <p:cNvGraphicFramePr>
              <a:graphicFrameLocks/>
            </p:cNvGraphicFramePr>
            <p:nvPr/>
          </p:nvGraphicFramePr>
          <p:xfrm>
            <a:off x="214102" y="2375763"/>
            <a:ext cx="4507006" cy="2744621"/>
          </p:xfrm>
          <a:graphic>
            <a:graphicData uri="http://schemas.openxmlformats.org/drawingml/2006/chart">
              <c:chart xmlns:c="http://schemas.openxmlformats.org/drawingml/2006/chart" xmlns:r="http://schemas.openxmlformats.org/officeDocument/2006/relationships" r:id="rId4"/>
            </a:graphicData>
          </a:graphic>
        </p:graphicFrame>
      </p:grpSp>
      <p:graphicFrame>
        <p:nvGraphicFramePr>
          <p:cNvPr id="3" name="Chart 2">
            <a:extLst>
              <a:ext uri="{FF2B5EF4-FFF2-40B4-BE49-F238E27FC236}">
                <a16:creationId xmlns:a16="http://schemas.microsoft.com/office/drawing/2014/main" id="{D0F779E5-A881-EFB9-C661-A914AB66A05C}"/>
              </a:ext>
            </a:extLst>
          </p:cNvPr>
          <p:cNvGraphicFramePr>
            <a:graphicFrameLocks/>
          </p:cNvGraphicFramePr>
          <p:nvPr/>
        </p:nvGraphicFramePr>
        <p:xfrm>
          <a:off x="6376277" y="2609697"/>
          <a:ext cx="5177584" cy="1953091"/>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4" name="Table 13">
            <a:extLst>
              <a:ext uri="{FF2B5EF4-FFF2-40B4-BE49-F238E27FC236}">
                <a16:creationId xmlns:a16="http://schemas.microsoft.com/office/drawing/2014/main" id="{3062A8CB-4478-D228-A517-3FEB4C3D8178}"/>
              </a:ext>
            </a:extLst>
          </p:cNvPr>
          <p:cNvGraphicFramePr>
            <a:graphicFrameLocks noGrp="1"/>
          </p:cNvGraphicFramePr>
          <p:nvPr/>
        </p:nvGraphicFramePr>
        <p:xfrm>
          <a:off x="6503594" y="3724280"/>
          <a:ext cx="3882755" cy="750953"/>
        </p:xfrm>
        <a:graphic>
          <a:graphicData uri="http://schemas.openxmlformats.org/drawingml/2006/table">
            <a:tbl>
              <a:tblPr>
                <a:tableStyleId>{5C22544A-7EE6-4342-B048-85BDC9FD1C3A}</a:tableStyleId>
              </a:tblPr>
              <a:tblGrid>
                <a:gridCol w="776551">
                  <a:extLst>
                    <a:ext uri="{9D8B030D-6E8A-4147-A177-3AD203B41FA5}">
                      <a16:colId xmlns:a16="http://schemas.microsoft.com/office/drawing/2014/main" val="1474657828"/>
                    </a:ext>
                  </a:extLst>
                </a:gridCol>
                <a:gridCol w="776551">
                  <a:extLst>
                    <a:ext uri="{9D8B030D-6E8A-4147-A177-3AD203B41FA5}">
                      <a16:colId xmlns:a16="http://schemas.microsoft.com/office/drawing/2014/main" val="1571364458"/>
                    </a:ext>
                  </a:extLst>
                </a:gridCol>
                <a:gridCol w="776551">
                  <a:extLst>
                    <a:ext uri="{9D8B030D-6E8A-4147-A177-3AD203B41FA5}">
                      <a16:colId xmlns:a16="http://schemas.microsoft.com/office/drawing/2014/main" val="1835342991"/>
                    </a:ext>
                  </a:extLst>
                </a:gridCol>
                <a:gridCol w="776551">
                  <a:extLst>
                    <a:ext uri="{9D8B030D-6E8A-4147-A177-3AD203B41FA5}">
                      <a16:colId xmlns:a16="http://schemas.microsoft.com/office/drawing/2014/main" val="1246638900"/>
                    </a:ext>
                  </a:extLst>
                </a:gridCol>
                <a:gridCol w="776551">
                  <a:extLst>
                    <a:ext uri="{9D8B030D-6E8A-4147-A177-3AD203B41FA5}">
                      <a16:colId xmlns:a16="http://schemas.microsoft.com/office/drawing/2014/main" val="402927471"/>
                    </a:ext>
                  </a:extLst>
                </a:gridCol>
              </a:tblGrid>
              <a:tr h="252291">
                <a:tc>
                  <a:txBody>
                    <a:bodyPr/>
                    <a:lstStyle/>
                    <a:p>
                      <a:pPr algn="ctr" fontAlgn="b"/>
                      <a:r>
                        <a:rPr lang="en-US" sz="1200" u="none" strike="noStrike">
                          <a:effectLst/>
                          <a:latin typeface="Calibri" panose="020F0502020204030204" pitchFamily="34" charset="0"/>
                          <a:ea typeface="Calibri" panose="020F0502020204030204" pitchFamily="34" charset="0"/>
                          <a:cs typeface="Calibri" panose="020F0502020204030204" pitchFamily="34" charset="0"/>
                        </a:rPr>
                        <a:t>2022</a:t>
                      </a:r>
                      <a:endParaRPr lang="en-US" sz="1200" b="0" i="0" u="none" strike="noStrike">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7620" marR="7620" marT="7620" marB="0" anchor="ctr">
                    <a:lnL w="3175" cap="flat" cmpd="sng" algn="ctr">
                      <a:noFill/>
                      <a:prstDash val="solid"/>
                      <a:round/>
                      <a:headEnd type="none" w="med" len="med"/>
                      <a:tailEnd type="none" w="med" len="med"/>
                    </a:lnL>
                    <a:lnR w="3175" cap="flat" cmpd="sng" algn="ctr">
                      <a:solidFill>
                        <a:schemeClr val="tx1"/>
                      </a:solidFill>
                      <a:prstDash val="solid"/>
                      <a:round/>
                      <a:headEnd type="none" w="med" len="med"/>
                      <a:tailEnd type="none" w="med" len="med"/>
                    </a:lnR>
                    <a:lnB w="3175" cap="flat" cmpd="sng" algn="ctr">
                      <a:solidFill>
                        <a:schemeClr val="tx1"/>
                      </a:solidFill>
                      <a:prstDash val="solid"/>
                      <a:round/>
                      <a:headEnd type="none" w="med" len="med"/>
                      <a:tailEnd type="none" w="med" len="med"/>
                    </a:lnB>
                    <a:noFill/>
                  </a:tcPr>
                </a:tc>
                <a:tc>
                  <a:txBody>
                    <a:bodyPr/>
                    <a:lstStyle/>
                    <a:p>
                      <a:pPr algn="ctr" fontAlgn="b"/>
                      <a:r>
                        <a:rPr lang="en-US" sz="1200" u="none" strike="noStrike">
                          <a:effectLst/>
                          <a:latin typeface="Calibri" panose="020F0502020204030204" pitchFamily="34" charset="0"/>
                          <a:ea typeface="Calibri" panose="020F0502020204030204" pitchFamily="34" charset="0"/>
                          <a:cs typeface="Calibri" panose="020F0502020204030204" pitchFamily="34" charset="0"/>
                        </a:rPr>
                        <a:t>2023</a:t>
                      </a:r>
                      <a:endParaRPr lang="en-US" sz="1200" b="0" i="0" u="none" strike="noStrike">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7620" marR="7620" marT="762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B w="3175" cap="flat" cmpd="sng" algn="ctr">
                      <a:solidFill>
                        <a:schemeClr val="tx1"/>
                      </a:solidFill>
                      <a:prstDash val="solid"/>
                      <a:round/>
                      <a:headEnd type="none" w="med" len="med"/>
                      <a:tailEnd type="none" w="med" len="med"/>
                    </a:lnB>
                    <a:noFill/>
                  </a:tcPr>
                </a:tc>
                <a:tc>
                  <a:txBody>
                    <a:bodyPr/>
                    <a:lstStyle/>
                    <a:p>
                      <a:pPr algn="ctr" fontAlgn="b"/>
                      <a:r>
                        <a:rPr lang="en-US" sz="1200" u="none" strike="noStrike">
                          <a:effectLst/>
                          <a:latin typeface="Calibri" panose="020F0502020204030204" pitchFamily="34" charset="0"/>
                          <a:ea typeface="Calibri" panose="020F0502020204030204" pitchFamily="34" charset="0"/>
                          <a:cs typeface="Calibri" panose="020F0502020204030204" pitchFamily="34" charset="0"/>
                        </a:rPr>
                        <a:t>2024</a:t>
                      </a:r>
                      <a:endParaRPr lang="en-US" sz="1200" b="0" i="0" u="none" strike="noStrike">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7620" marR="7620" marT="762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B w="3175" cap="flat" cmpd="sng" algn="ctr">
                      <a:solidFill>
                        <a:schemeClr val="tx1"/>
                      </a:solidFill>
                      <a:prstDash val="solid"/>
                      <a:round/>
                      <a:headEnd type="none" w="med" len="med"/>
                      <a:tailEnd type="none" w="med" len="med"/>
                    </a:lnB>
                    <a:noFill/>
                  </a:tcPr>
                </a:tc>
                <a:tc>
                  <a:txBody>
                    <a:bodyPr/>
                    <a:lstStyle/>
                    <a:p>
                      <a:pPr algn="ctr" fontAlgn="b"/>
                      <a:r>
                        <a:rPr lang="en-US" sz="1200" u="none" strike="noStrike">
                          <a:effectLst/>
                          <a:latin typeface="Calibri" panose="020F0502020204030204" pitchFamily="34" charset="0"/>
                          <a:ea typeface="Calibri" panose="020F0502020204030204" pitchFamily="34" charset="0"/>
                          <a:cs typeface="Calibri" panose="020F0502020204030204" pitchFamily="34" charset="0"/>
                        </a:rPr>
                        <a:t>2025</a:t>
                      </a:r>
                      <a:endParaRPr lang="en-US" sz="1200" b="0" i="0" u="none" strike="noStrike">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7620" marR="7620" marT="762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B w="3175" cap="flat" cmpd="sng" algn="ctr">
                      <a:solidFill>
                        <a:schemeClr val="tx1"/>
                      </a:solidFill>
                      <a:prstDash val="solid"/>
                      <a:round/>
                      <a:headEnd type="none" w="med" len="med"/>
                      <a:tailEnd type="none" w="med" len="med"/>
                    </a:lnB>
                    <a:noFill/>
                  </a:tcPr>
                </a:tc>
                <a:tc>
                  <a:txBody>
                    <a:bodyPr/>
                    <a:lstStyle/>
                    <a:p>
                      <a:pPr algn="ctr" fontAlgn="b"/>
                      <a:r>
                        <a:rPr lang="en-US" sz="1200" u="none" strike="noStrike">
                          <a:effectLst/>
                          <a:latin typeface="Calibri" panose="020F0502020204030204" pitchFamily="34" charset="0"/>
                          <a:ea typeface="Calibri" panose="020F0502020204030204" pitchFamily="34" charset="0"/>
                          <a:cs typeface="Calibri" panose="020F0502020204030204" pitchFamily="34" charset="0"/>
                        </a:rPr>
                        <a:t>2026</a:t>
                      </a:r>
                      <a:endParaRPr lang="en-US" sz="1200" b="0" i="0" u="none" strike="noStrike">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7620" marR="7620" marT="7620" marB="0" anchor="ctr">
                    <a:lnL w="3175" cap="flat" cmpd="sng" algn="ctr">
                      <a:solidFill>
                        <a:schemeClr val="tx1"/>
                      </a:solidFill>
                      <a:prstDash val="solid"/>
                      <a:round/>
                      <a:headEnd type="none" w="med" len="med"/>
                      <a:tailEnd type="none" w="med" len="med"/>
                    </a:lnL>
                    <a:lnB w="3175"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891390663"/>
                  </a:ext>
                </a:extLst>
              </a:tr>
              <a:tr h="249331">
                <a:tc>
                  <a:txBody>
                    <a:bodyPr/>
                    <a:lstStyle/>
                    <a:p>
                      <a:pPr algn="ctr" fontAlgn="b"/>
                      <a:r>
                        <a:rPr lang="lt-LT" sz="1200" b="0" i="0" u="none" strike="noStrike">
                          <a:solidFill>
                            <a:srgbClr val="000000"/>
                          </a:solidFill>
                          <a:effectLst/>
                          <a:latin typeface="Calibri" panose="020F0502020204030204" pitchFamily="34" charset="0"/>
                          <a:ea typeface="Calibri" panose="020F0502020204030204" pitchFamily="34" charset="0"/>
                          <a:cs typeface="Calibri" panose="020F0502020204030204" pitchFamily="34" charset="0"/>
                        </a:rPr>
                        <a:t>85</a:t>
                      </a:r>
                      <a:endParaRPr lang="en-US" sz="1200" b="0" i="0" u="none" strike="noStrike">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7620" marR="7620" marT="7620" marB="0" anchor="ctr">
                    <a:lnL w="3175" cap="flat" cmpd="sng" algn="ctr">
                      <a:no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fontAlgn="b"/>
                      <a:r>
                        <a:rPr lang="lt-LT" sz="1200" b="1" i="0" u="none" strike="noStrike">
                          <a:solidFill>
                            <a:schemeClr val="tx1"/>
                          </a:solidFill>
                          <a:effectLst/>
                          <a:latin typeface="Calibri" panose="020F0502020204030204" pitchFamily="34" charset="0"/>
                          <a:ea typeface="Calibri" panose="020F0502020204030204" pitchFamily="34" charset="0"/>
                          <a:cs typeface="Calibri" panose="020F0502020204030204" pitchFamily="34" charset="0"/>
                        </a:rPr>
                        <a:t>85</a:t>
                      </a:r>
                      <a:endParaRPr lang="en-US" sz="1200" b="1" i="0" u="none" strike="noStrike">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txBody>
                  <a:tcPr marL="7620" marR="7620" marT="762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fontAlgn="b"/>
                      <a:r>
                        <a:rPr lang="lt-LT" sz="1200" b="1" i="0" u="none" strike="noStrike">
                          <a:solidFill>
                            <a:schemeClr val="tx1"/>
                          </a:solidFill>
                          <a:effectLst/>
                          <a:latin typeface="Calibri" panose="020F0502020204030204" pitchFamily="34" charset="0"/>
                          <a:ea typeface="Calibri" panose="020F0502020204030204" pitchFamily="34" charset="0"/>
                          <a:cs typeface="Calibri" panose="020F0502020204030204" pitchFamily="34" charset="0"/>
                        </a:rPr>
                        <a:t>90</a:t>
                      </a:r>
                      <a:endParaRPr lang="en-US" sz="1200" b="1" i="0" u="none" strike="noStrike">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txBody>
                  <a:tcPr marL="7620" marR="7620" marT="762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lt-LT" sz="1200" b="1" i="0" u="none" strike="noStrike">
                          <a:solidFill>
                            <a:schemeClr val="tx1"/>
                          </a:solidFill>
                          <a:effectLst/>
                          <a:latin typeface="Calibri" panose="020F0502020204030204" pitchFamily="34" charset="0"/>
                          <a:ea typeface="Calibri" panose="020F0502020204030204" pitchFamily="34" charset="0"/>
                          <a:cs typeface="Calibri" panose="020F0502020204030204" pitchFamily="34" charset="0"/>
                        </a:rPr>
                        <a:t>92</a:t>
                      </a:r>
                      <a:endParaRPr lang="en-US" sz="1200" b="1" i="0" u="none" strike="noStrike">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txBody>
                  <a:tcPr marL="7620" marR="7620" marT="762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lt-LT" sz="1200" b="1" i="0" u="none" strike="noStrike">
                          <a:solidFill>
                            <a:schemeClr val="tx1"/>
                          </a:solidFill>
                          <a:effectLst/>
                          <a:latin typeface="Calibri" panose="020F0502020204030204" pitchFamily="34" charset="0"/>
                          <a:ea typeface="Calibri" panose="020F0502020204030204" pitchFamily="34" charset="0"/>
                          <a:cs typeface="Calibri" panose="020F0502020204030204" pitchFamily="34" charset="0"/>
                        </a:rPr>
                        <a:t>94</a:t>
                      </a:r>
                      <a:endParaRPr lang="en-US" sz="1200" b="1" i="0" u="none" strike="noStrike">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txBody>
                  <a:tcPr marL="7620" marR="7620" marT="7620" marB="0" anchor="ctr">
                    <a:lnL w="3175" cap="flat" cmpd="sng" algn="ctr">
                      <a:solidFill>
                        <a:schemeClr val="tx1"/>
                      </a:solidFill>
                      <a:prstDash val="solid"/>
                      <a:round/>
                      <a:headEnd type="none" w="med" len="med"/>
                      <a:tailEnd type="none" w="med" len="med"/>
                    </a:lnL>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057902847"/>
                  </a:ext>
                </a:extLst>
              </a:tr>
              <a:tr h="249331">
                <a:tc>
                  <a:txBody>
                    <a:bodyPr/>
                    <a:lstStyle/>
                    <a:p>
                      <a:pPr algn="ctr" fontAlgn="b"/>
                      <a:r>
                        <a:rPr lang="lt-LT" sz="1200" b="1" i="0" u="none" strike="noStrike">
                          <a:solidFill>
                            <a:srgbClr val="F1B434"/>
                          </a:solidFill>
                          <a:effectLst/>
                          <a:latin typeface="Calibri" panose="020F0502020204030204" pitchFamily="34" charset="0"/>
                          <a:ea typeface="Calibri" panose="020F0502020204030204" pitchFamily="34" charset="0"/>
                          <a:cs typeface="Calibri" panose="020F0502020204030204" pitchFamily="34" charset="0"/>
                        </a:rPr>
                        <a:t>96,8</a:t>
                      </a:r>
                      <a:endParaRPr lang="en-US" sz="1200" b="1" i="0" u="none" strike="noStrike">
                        <a:solidFill>
                          <a:srgbClr val="F1B434"/>
                        </a:solidFill>
                        <a:effectLst/>
                        <a:latin typeface="Calibri" panose="020F0502020204030204" pitchFamily="34" charset="0"/>
                        <a:ea typeface="Calibri" panose="020F0502020204030204" pitchFamily="34" charset="0"/>
                        <a:cs typeface="Calibri" panose="020F0502020204030204" pitchFamily="34" charset="0"/>
                      </a:endParaRPr>
                    </a:p>
                  </a:txBody>
                  <a:tcPr marL="7620" marR="7620" marT="7620" marB="0" anchor="ctr">
                    <a:lnL w="3175" cap="flat" cmpd="sng" algn="ctr">
                      <a:no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noFill/>
                  </a:tcPr>
                </a:tc>
                <a:tc>
                  <a:txBody>
                    <a:bodyPr/>
                    <a:lstStyle/>
                    <a:p>
                      <a:pPr algn="ctr" fontAlgn="b"/>
                      <a:r>
                        <a:rPr lang="lt-LT" sz="1200" b="1" i="0" u="none" strike="noStrike">
                          <a:solidFill>
                            <a:srgbClr val="F1B434"/>
                          </a:solidFill>
                          <a:effectLst/>
                          <a:latin typeface="Calibri" panose="020F0502020204030204" pitchFamily="34" charset="0"/>
                          <a:ea typeface="Calibri" panose="020F0502020204030204" pitchFamily="34" charset="0"/>
                          <a:cs typeface="Calibri" panose="020F0502020204030204" pitchFamily="34" charset="0"/>
                        </a:rPr>
                        <a:t>95,6</a:t>
                      </a:r>
                      <a:endParaRPr lang="en-US" sz="1200" b="1" i="0" u="none" strike="noStrike">
                        <a:solidFill>
                          <a:srgbClr val="F1B434"/>
                        </a:solidFill>
                        <a:effectLst/>
                        <a:latin typeface="Calibri" panose="020F0502020204030204" pitchFamily="34" charset="0"/>
                        <a:ea typeface="Calibri" panose="020F0502020204030204" pitchFamily="34" charset="0"/>
                        <a:cs typeface="Calibri" panose="020F0502020204030204" pitchFamily="34" charset="0"/>
                      </a:endParaRPr>
                    </a:p>
                  </a:txBody>
                  <a:tcPr marL="7620" marR="7620" marT="762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noFill/>
                  </a:tcPr>
                </a:tc>
                <a:tc>
                  <a:txBody>
                    <a:bodyPr/>
                    <a:lstStyle/>
                    <a:p>
                      <a:pPr algn="ctr" fontAlgn="b"/>
                      <a:r>
                        <a:rPr lang="lt-LT" sz="1200" b="1" i="0" u="none" strike="noStrike">
                          <a:solidFill>
                            <a:srgbClr val="F1B434"/>
                          </a:solidFill>
                          <a:effectLst/>
                          <a:latin typeface="Calibri" panose="020F0502020204030204" pitchFamily="34" charset="0"/>
                          <a:ea typeface="Calibri" panose="020F0502020204030204" pitchFamily="34" charset="0"/>
                          <a:cs typeface="Calibri" panose="020F0502020204030204" pitchFamily="34" charset="0"/>
                        </a:rPr>
                        <a:t>96,6</a:t>
                      </a:r>
                      <a:endParaRPr lang="en-US" sz="1200" b="1" i="0" u="none" strike="noStrike">
                        <a:solidFill>
                          <a:srgbClr val="F1B434"/>
                        </a:solidFill>
                        <a:effectLst/>
                        <a:latin typeface="Calibri" panose="020F0502020204030204" pitchFamily="34" charset="0"/>
                        <a:ea typeface="Calibri" panose="020F0502020204030204" pitchFamily="34" charset="0"/>
                        <a:cs typeface="Calibri" panose="020F0502020204030204" pitchFamily="34" charset="0"/>
                      </a:endParaRPr>
                    </a:p>
                  </a:txBody>
                  <a:tcPr marL="7620" marR="7620" marT="762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noFill/>
                  </a:tcPr>
                </a:tc>
                <a:tc>
                  <a:txBody>
                    <a:bodyPr/>
                    <a:lstStyle/>
                    <a:p>
                      <a:pPr algn="ctr" fontAlgn="b"/>
                      <a:endParaRPr lang="en-US" sz="1200" b="1" i="0" u="none" strike="noStrike">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7620" marR="7620" marT="762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noFill/>
                  </a:tcPr>
                </a:tc>
                <a:tc>
                  <a:txBody>
                    <a:bodyPr/>
                    <a:lstStyle/>
                    <a:p>
                      <a:pPr algn="ctr" fontAlgn="b"/>
                      <a:endParaRPr lang="en-US" sz="1200" b="0" i="0" u="none" strike="noStrike">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7620" marR="7620" marT="7620" marB="0" anchor="ctr">
                    <a:lnL w="3175" cap="flat" cmpd="sng" algn="ctr">
                      <a:solidFill>
                        <a:schemeClr val="tx1"/>
                      </a:solidFill>
                      <a:prstDash val="solid"/>
                      <a:round/>
                      <a:headEnd type="none" w="med" len="med"/>
                      <a:tailEnd type="none" w="med" len="med"/>
                    </a:lnL>
                    <a:lnT w="3175" cap="flat" cmpd="sng" algn="ctr">
                      <a:solidFill>
                        <a:schemeClr val="tx1"/>
                      </a:solidFill>
                      <a:prstDash val="solid"/>
                      <a:round/>
                      <a:headEnd type="none" w="med" len="med"/>
                      <a:tailEnd type="none" w="med" len="med"/>
                    </a:lnT>
                    <a:noFill/>
                  </a:tcPr>
                </a:tc>
                <a:extLst>
                  <a:ext uri="{0D108BD9-81ED-4DB2-BD59-A6C34878D82A}">
                    <a16:rowId xmlns:a16="http://schemas.microsoft.com/office/drawing/2014/main" val="2958268391"/>
                  </a:ext>
                </a:extLst>
              </a:tr>
            </a:tbl>
          </a:graphicData>
        </a:graphic>
      </p:graphicFrame>
      <p:sp>
        <p:nvSpPr>
          <p:cNvPr id="16" name="Object 1">
            <a:extLst>
              <a:ext uri="{FF2B5EF4-FFF2-40B4-BE49-F238E27FC236}">
                <a16:creationId xmlns:a16="http://schemas.microsoft.com/office/drawing/2014/main" id="{1D6C6064-2DBA-A9E7-9C36-4B562F280F1E}"/>
              </a:ext>
            </a:extLst>
          </p:cNvPr>
          <p:cNvSpPr/>
          <p:nvPr/>
        </p:nvSpPr>
        <p:spPr>
          <a:xfrm>
            <a:off x="312297" y="32457"/>
            <a:ext cx="11499559" cy="1214874"/>
          </a:xfrm>
          <a:prstGeom prst="rect">
            <a:avLst/>
          </a:prstGeom>
          <a:noFill/>
        </p:spPr>
        <p:txBody>
          <a:bodyPr wrap="square" lIns="0" tIns="0" rIns="0" bIns="0" rtlCol="0" anchor="t"/>
          <a:lstStyle/>
          <a:p>
            <a:pPr algn="l">
              <a:lnSpc>
                <a:spcPts val="3195"/>
              </a:lnSpc>
              <a:buNone/>
            </a:pPr>
            <a:r>
              <a:rPr lang="lt-LT" sz="3000" b="1">
                <a:solidFill>
                  <a:srgbClr val="F1B434"/>
                </a:solidFill>
                <a:latin typeface="Roboto" pitchFamily="34" charset="0"/>
                <a:ea typeface="Roboto" pitchFamily="34" charset="-122"/>
                <a:cs typeface="Roboto" pitchFamily="34" charset="-120"/>
              </a:rPr>
              <a:t>Pirkimų dalyvių įgyvendinamų rekomendacijų pakeisti reglamentavimo neatitinkančius pirkimo dokumentų reikalavimus teikimas</a:t>
            </a:r>
          </a:p>
        </p:txBody>
      </p:sp>
      <p:cxnSp>
        <p:nvCxnSpPr>
          <p:cNvPr id="19" name="Straight Connector 18">
            <a:extLst>
              <a:ext uri="{FF2B5EF4-FFF2-40B4-BE49-F238E27FC236}">
                <a16:creationId xmlns:a16="http://schemas.microsoft.com/office/drawing/2014/main" id="{9FDAEFFA-4E24-EF6A-ED78-847C8E898AFC}"/>
              </a:ext>
            </a:extLst>
          </p:cNvPr>
          <p:cNvCxnSpPr>
            <a:cxnSpLocks/>
          </p:cNvCxnSpPr>
          <p:nvPr/>
        </p:nvCxnSpPr>
        <p:spPr>
          <a:xfrm>
            <a:off x="5854982" y="1795825"/>
            <a:ext cx="0" cy="3384000"/>
          </a:xfrm>
          <a:prstGeom prst="line">
            <a:avLst/>
          </a:prstGeom>
          <a:ln w="6350">
            <a:solidFill>
              <a:schemeClr val="tx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6261000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63A0BA-56A1-E9B0-F22E-FFACB60EEE1D}"/>
            </a:ext>
          </a:extLst>
        </p:cNvPr>
        <p:cNvGrpSpPr/>
        <p:nvPr/>
      </p:nvGrpSpPr>
      <p:grpSpPr>
        <a:xfrm>
          <a:off x="0" y="0"/>
          <a:ext cx="0" cy="0"/>
          <a:chOff x="0" y="0"/>
          <a:chExt cx="0" cy="0"/>
        </a:xfrm>
      </p:grpSpPr>
      <p:sp>
        <p:nvSpPr>
          <p:cNvPr id="17" name="Object 1">
            <a:extLst>
              <a:ext uri="{FF2B5EF4-FFF2-40B4-BE49-F238E27FC236}">
                <a16:creationId xmlns:a16="http://schemas.microsoft.com/office/drawing/2014/main" id="{44F01539-7228-E45F-D7AC-AE16208F8599}"/>
              </a:ext>
            </a:extLst>
          </p:cNvPr>
          <p:cNvSpPr/>
          <p:nvPr/>
        </p:nvSpPr>
        <p:spPr>
          <a:xfrm>
            <a:off x="0" y="0"/>
            <a:ext cx="12188944" cy="1228418"/>
          </a:xfrm>
          <a:prstGeom prst="rect">
            <a:avLst/>
          </a:prstGeom>
          <a:solidFill>
            <a:schemeClr val="tx1"/>
          </a:solidFill>
        </p:spPr>
        <p:txBody>
          <a:bodyPr/>
          <a:lstStyle/>
          <a:p>
            <a:endParaRPr lang="en-US">
              <a:solidFill>
                <a:srgbClr val="F1B434"/>
              </a:solidFill>
            </a:endParaRPr>
          </a:p>
        </p:txBody>
      </p:sp>
      <p:sp>
        <p:nvSpPr>
          <p:cNvPr id="2" name="Object 1">
            <a:extLst>
              <a:ext uri="{FF2B5EF4-FFF2-40B4-BE49-F238E27FC236}">
                <a16:creationId xmlns:a16="http://schemas.microsoft.com/office/drawing/2014/main" id="{8D0F6DF2-99BE-11B1-303E-2CF94D1E2E1B}"/>
              </a:ext>
            </a:extLst>
          </p:cNvPr>
          <p:cNvSpPr/>
          <p:nvPr/>
        </p:nvSpPr>
        <p:spPr>
          <a:xfrm>
            <a:off x="377096" y="412991"/>
            <a:ext cx="11499559" cy="405604"/>
          </a:xfrm>
          <a:prstGeom prst="rect">
            <a:avLst/>
          </a:prstGeom>
          <a:noFill/>
        </p:spPr>
        <p:txBody>
          <a:bodyPr wrap="square" lIns="0" tIns="0" rIns="0" bIns="0" rtlCol="0" anchor="t"/>
          <a:lstStyle/>
          <a:p>
            <a:pPr algn="l">
              <a:lnSpc>
                <a:spcPts val="3195"/>
              </a:lnSpc>
              <a:buNone/>
            </a:pPr>
            <a:endParaRPr lang="lt-LT">
              <a:solidFill>
                <a:srgbClr val="F1B434"/>
              </a:solidFill>
            </a:endParaRPr>
          </a:p>
        </p:txBody>
      </p:sp>
      <p:sp>
        <p:nvSpPr>
          <p:cNvPr id="15" name="Object 14">
            <a:extLst>
              <a:ext uri="{FF2B5EF4-FFF2-40B4-BE49-F238E27FC236}">
                <a16:creationId xmlns:a16="http://schemas.microsoft.com/office/drawing/2014/main" id="{02611D4D-F263-BB20-964E-F66FAC08C081}"/>
              </a:ext>
            </a:extLst>
          </p:cNvPr>
          <p:cNvSpPr/>
          <p:nvPr/>
        </p:nvSpPr>
        <p:spPr>
          <a:xfrm>
            <a:off x="0" y="6493979"/>
            <a:ext cx="12188952" cy="397969"/>
          </a:xfrm>
          <a:prstGeom prst="rect">
            <a:avLst/>
          </a:prstGeom>
          <a:solidFill>
            <a:schemeClr val="tx2">
              <a:lumMod val="20000"/>
              <a:lumOff val="80000"/>
            </a:schemeClr>
          </a:solidFill>
        </p:spPr>
        <p:txBody>
          <a:bodyPr/>
          <a:lstStyle/>
          <a:p>
            <a:endParaRPr lang="en-US"/>
          </a:p>
        </p:txBody>
      </p:sp>
      <p:sp>
        <p:nvSpPr>
          <p:cNvPr id="3" name="TextBox 2">
            <a:extLst>
              <a:ext uri="{FF2B5EF4-FFF2-40B4-BE49-F238E27FC236}">
                <a16:creationId xmlns:a16="http://schemas.microsoft.com/office/drawing/2014/main" id="{C8C8DCFB-C133-5D0B-D9DA-67D409A8E21E}"/>
              </a:ext>
            </a:extLst>
          </p:cNvPr>
          <p:cNvSpPr txBox="1"/>
          <p:nvPr/>
        </p:nvSpPr>
        <p:spPr>
          <a:xfrm>
            <a:off x="315345" y="1854765"/>
            <a:ext cx="8447654" cy="3231654"/>
          </a:xfrm>
          <a:prstGeom prst="rect">
            <a:avLst/>
          </a:prstGeom>
          <a:noFill/>
        </p:spPr>
        <p:txBody>
          <a:bodyPr wrap="square" rtlCol="0">
            <a:spAutoFit/>
          </a:bodyPr>
          <a:lstStyle/>
          <a:p>
            <a:r>
              <a:rPr lang="lt-LT">
                <a:latin typeface="Calibri" panose="020F0502020204030204" pitchFamily="34" charset="0"/>
                <a:ea typeface="Calibri" panose="020F0502020204030204" pitchFamily="34" charset="0"/>
                <a:cs typeface="Calibri" panose="020F0502020204030204" pitchFamily="34" charset="0"/>
              </a:rPr>
              <a:t>Prevencine tvarka peržiūrėtų </a:t>
            </a:r>
            <a:r>
              <a:rPr lang="lt-LT" b="1" err="1">
                <a:latin typeface="Calibri" panose="020F0502020204030204" pitchFamily="34" charset="0"/>
                <a:ea typeface="Calibri" panose="020F0502020204030204" pitchFamily="34" charset="0"/>
                <a:cs typeface="Calibri" panose="020F0502020204030204" pitchFamily="34" charset="0"/>
              </a:rPr>
              <a:t>Ex</a:t>
            </a:r>
            <a:r>
              <a:rPr lang="lt-LT" b="1">
                <a:latin typeface="Calibri" panose="020F0502020204030204" pitchFamily="34" charset="0"/>
                <a:ea typeface="Calibri" panose="020F0502020204030204" pitchFamily="34" charset="0"/>
                <a:cs typeface="Calibri" panose="020F0502020204030204" pitchFamily="34" charset="0"/>
              </a:rPr>
              <a:t>-ante pirkimų vertė </a:t>
            </a:r>
            <a:r>
              <a:rPr lang="lt-LT">
                <a:latin typeface="Calibri" panose="020F0502020204030204" pitchFamily="34" charset="0"/>
                <a:ea typeface="Calibri" panose="020F0502020204030204" pitchFamily="34" charset="0"/>
                <a:cs typeface="Calibri" panose="020F0502020204030204" pitchFamily="34" charset="0"/>
              </a:rPr>
              <a:t>sudaro </a:t>
            </a:r>
            <a:r>
              <a:rPr lang="lt-LT" b="1">
                <a:latin typeface="Calibri" panose="020F0502020204030204" pitchFamily="34" charset="0"/>
                <a:ea typeface="Calibri" panose="020F0502020204030204" pitchFamily="34" charset="0"/>
                <a:cs typeface="Calibri" panose="020F0502020204030204" pitchFamily="34" charset="0"/>
              </a:rPr>
              <a:t>68 063 804,80</a:t>
            </a:r>
            <a:r>
              <a:rPr lang="lt-LT">
                <a:latin typeface="Calibri" panose="020F0502020204030204" pitchFamily="34" charset="0"/>
                <a:ea typeface="Calibri" panose="020F0502020204030204" pitchFamily="34" charset="0"/>
                <a:cs typeface="Calibri" panose="020F0502020204030204" pitchFamily="34" charset="0"/>
              </a:rPr>
              <a:t> Eur be PVM.</a:t>
            </a:r>
          </a:p>
          <a:p>
            <a:endParaRPr lang="lt-LT" sz="800">
              <a:latin typeface="Calibri" panose="020F0502020204030204" pitchFamily="34" charset="0"/>
              <a:ea typeface="Calibri" panose="020F0502020204030204" pitchFamily="34" charset="0"/>
              <a:cs typeface="Calibri" panose="020F0502020204030204" pitchFamily="34" charset="0"/>
            </a:endParaRPr>
          </a:p>
          <a:p>
            <a:r>
              <a:rPr lang="lt-LT">
                <a:latin typeface="Calibri" panose="020F0502020204030204" pitchFamily="34" charset="0"/>
                <a:ea typeface="Calibri" panose="020F0502020204030204" pitchFamily="34" charset="0"/>
                <a:cs typeface="Calibri" panose="020F0502020204030204" pitchFamily="34" charset="0"/>
              </a:rPr>
              <a:t>Prevencine tvarka peržiūrėjus </a:t>
            </a:r>
            <a:r>
              <a:rPr lang="lt-LT" b="1">
                <a:latin typeface="Calibri" panose="020F0502020204030204" pitchFamily="34" charset="0"/>
                <a:ea typeface="Calibri" panose="020F0502020204030204" pitchFamily="34" charset="0"/>
                <a:cs typeface="Calibri" panose="020F0502020204030204" pitchFamily="34" charset="0"/>
              </a:rPr>
              <a:t>85 </a:t>
            </a:r>
            <a:r>
              <a:rPr lang="lt-LT" b="1" err="1">
                <a:latin typeface="Calibri" panose="020F0502020204030204" pitchFamily="34" charset="0"/>
                <a:ea typeface="Calibri" panose="020F0502020204030204" pitchFamily="34" charset="0"/>
                <a:cs typeface="Calibri" panose="020F0502020204030204" pitchFamily="34" charset="0"/>
              </a:rPr>
              <a:t>Ex</a:t>
            </a:r>
            <a:r>
              <a:rPr lang="lt-LT" b="1">
                <a:latin typeface="Calibri" panose="020F0502020204030204" pitchFamily="34" charset="0"/>
                <a:ea typeface="Calibri" panose="020F0502020204030204" pitchFamily="34" charset="0"/>
                <a:cs typeface="Calibri" panose="020F0502020204030204" pitchFamily="34" charset="0"/>
              </a:rPr>
              <a:t>-ante pirkimų dokumentų</a:t>
            </a:r>
            <a:r>
              <a:rPr lang="lt-LT">
                <a:latin typeface="Calibri" panose="020F0502020204030204" pitchFamily="34" charset="0"/>
                <a:ea typeface="Calibri" panose="020F0502020204030204" pitchFamily="34" charset="0"/>
                <a:cs typeface="Calibri" panose="020F0502020204030204" pitchFamily="34" charset="0"/>
              </a:rPr>
              <a:t>, buvo kreiptasi į </a:t>
            </a:r>
            <a:r>
              <a:rPr lang="lt-LT" b="1">
                <a:latin typeface="Calibri" panose="020F0502020204030204" pitchFamily="34" charset="0"/>
                <a:ea typeface="Calibri" panose="020F0502020204030204" pitchFamily="34" charset="0"/>
                <a:cs typeface="Calibri" panose="020F0502020204030204" pitchFamily="34" charset="0"/>
              </a:rPr>
              <a:t>62 </a:t>
            </a:r>
            <a:r>
              <a:rPr lang="lt-LT">
                <a:latin typeface="Calibri" panose="020F0502020204030204" pitchFamily="34" charset="0"/>
                <a:ea typeface="Calibri" panose="020F0502020204030204" pitchFamily="34" charset="0"/>
                <a:cs typeface="Calibri" panose="020F0502020204030204" pitchFamily="34" charset="0"/>
              </a:rPr>
              <a:t>pirkimų vykdytojus prašant pagrįsti pasirinktą pirkimo būdą – pirkimą vykdyti neskelbiamų derybų būdu.</a:t>
            </a:r>
          </a:p>
          <a:p>
            <a:endParaRPr lang="lt-LT" sz="800">
              <a:latin typeface="Calibri" panose="020F0502020204030204" pitchFamily="34" charset="0"/>
              <a:ea typeface="Calibri" panose="020F0502020204030204" pitchFamily="34" charset="0"/>
              <a:cs typeface="Calibri" panose="020F0502020204030204" pitchFamily="34" charset="0"/>
            </a:endParaRPr>
          </a:p>
          <a:p>
            <a:r>
              <a:rPr lang="lt-LT">
                <a:latin typeface="Calibri" panose="020F0502020204030204" pitchFamily="34" charset="0"/>
                <a:ea typeface="Calibri" panose="020F0502020204030204" pitchFamily="34" charset="0"/>
                <a:cs typeface="Calibri" panose="020F0502020204030204" pitchFamily="34" charset="0"/>
              </a:rPr>
              <a:t>Pirkimų vykdytojai </a:t>
            </a:r>
            <a:r>
              <a:rPr lang="lt-LT" b="1">
                <a:latin typeface="Calibri" panose="020F0502020204030204" pitchFamily="34" charset="0"/>
                <a:ea typeface="Calibri" panose="020F0502020204030204" pitchFamily="34" charset="0"/>
                <a:cs typeface="Calibri" panose="020F0502020204030204" pitchFamily="34" charset="0"/>
              </a:rPr>
              <a:t>56 iš 62 atvejų </a:t>
            </a:r>
            <a:r>
              <a:rPr lang="lt-LT">
                <a:latin typeface="Calibri" panose="020F0502020204030204" pitchFamily="34" charset="0"/>
                <a:ea typeface="Calibri" panose="020F0502020204030204" pitchFamily="34" charset="0"/>
                <a:cs typeface="Calibri" panose="020F0502020204030204" pitchFamily="34" charset="0"/>
              </a:rPr>
              <a:t>(90,3 proc.) pasirinktą pirkimo vykdymo būdą pagrindė, </a:t>
            </a:r>
            <a:r>
              <a:rPr lang="lt-LT" b="1">
                <a:latin typeface="Calibri" panose="020F0502020204030204" pitchFamily="34" charset="0"/>
                <a:ea typeface="Calibri" panose="020F0502020204030204" pitchFamily="34" charset="0"/>
                <a:cs typeface="Calibri" panose="020F0502020204030204" pitchFamily="34" charset="0"/>
              </a:rPr>
              <a:t>nepagrįstai pirkimo būdas buvo pasirinktas 6 atvejais</a:t>
            </a:r>
            <a:r>
              <a:rPr lang="lt-LT">
                <a:latin typeface="Calibri" panose="020F0502020204030204" pitchFamily="34" charset="0"/>
                <a:ea typeface="Calibri" panose="020F0502020204030204" pitchFamily="34" charset="0"/>
                <a:cs typeface="Calibri" panose="020F0502020204030204" pitchFamily="34" charset="0"/>
              </a:rPr>
              <a:t>; tai sudaro 9,68 proc. nuo visų kreipimųsi į pirkimų vykdytojus dėl pasirinkto pirkimo būdo pagrindimo).</a:t>
            </a:r>
          </a:p>
          <a:p>
            <a:endParaRPr lang="lt-LT" sz="800">
              <a:latin typeface="Calibri" panose="020F0502020204030204" pitchFamily="34" charset="0"/>
              <a:ea typeface="Calibri" panose="020F0502020204030204" pitchFamily="34" charset="0"/>
              <a:cs typeface="Calibri" panose="020F0502020204030204" pitchFamily="34" charset="0"/>
            </a:endParaRPr>
          </a:p>
          <a:p>
            <a:r>
              <a:rPr lang="lt-LT">
                <a:latin typeface="Calibri" panose="020F0502020204030204" pitchFamily="34" charset="0"/>
                <a:ea typeface="Calibri" panose="020F0502020204030204" pitchFamily="34" charset="0"/>
                <a:cs typeface="Calibri" panose="020F0502020204030204" pitchFamily="34" charset="0"/>
              </a:rPr>
              <a:t>Pirkimo vykdytojams nesutikus su rekomendacijomis nutraukti vykdomą pirkimą, tolesniems </a:t>
            </a:r>
            <a:r>
              <a:rPr lang="lt-LT" b="1">
                <a:latin typeface="Calibri" panose="020F0502020204030204" pitchFamily="34" charset="0"/>
                <a:ea typeface="Calibri" panose="020F0502020204030204" pitchFamily="34" charset="0"/>
                <a:cs typeface="Calibri" panose="020F0502020204030204" pitchFamily="34" charset="0"/>
              </a:rPr>
              <a:t>priežiūros veiksmams buvo perduoti 2 pirkimai</a:t>
            </a:r>
            <a:r>
              <a:rPr lang="lt-LT">
                <a:latin typeface="Calibri" panose="020F0502020204030204" pitchFamily="34" charset="0"/>
                <a:ea typeface="Calibri" panose="020F0502020204030204" pitchFamily="34" charset="0"/>
                <a:cs typeface="Calibri" panose="020F0502020204030204" pitchFamily="34" charset="0"/>
              </a:rPr>
              <a:t>. 4 pirkimo vykdytojai pirkimus nutraukė patys gavę Tarnybos rekomendaciją.</a:t>
            </a:r>
            <a:endParaRPr lang="en-US">
              <a:latin typeface="Calibri" panose="020F0502020204030204" pitchFamily="34" charset="0"/>
              <a:ea typeface="Calibri" panose="020F0502020204030204" pitchFamily="34" charset="0"/>
              <a:cs typeface="Calibri" panose="020F0502020204030204" pitchFamily="34" charset="0"/>
            </a:endParaRPr>
          </a:p>
        </p:txBody>
      </p:sp>
      <p:sp>
        <p:nvSpPr>
          <p:cNvPr id="19" name="Object 1">
            <a:extLst>
              <a:ext uri="{FF2B5EF4-FFF2-40B4-BE49-F238E27FC236}">
                <a16:creationId xmlns:a16="http://schemas.microsoft.com/office/drawing/2014/main" id="{924D5833-23AD-5A02-FC8D-DF68E782777C}"/>
              </a:ext>
            </a:extLst>
          </p:cNvPr>
          <p:cNvSpPr/>
          <p:nvPr/>
        </p:nvSpPr>
        <p:spPr>
          <a:xfrm>
            <a:off x="315345" y="418992"/>
            <a:ext cx="11499559" cy="405604"/>
          </a:xfrm>
          <a:prstGeom prst="rect">
            <a:avLst/>
          </a:prstGeom>
          <a:noFill/>
        </p:spPr>
        <p:txBody>
          <a:bodyPr wrap="square" lIns="0" tIns="0" rIns="0" bIns="0" rtlCol="0" anchor="t"/>
          <a:lstStyle/>
          <a:p>
            <a:pPr algn="l">
              <a:lnSpc>
                <a:spcPts val="3195"/>
              </a:lnSpc>
              <a:buNone/>
            </a:pPr>
            <a:r>
              <a:rPr lang="lt-LT" sz="3000" b="1" i="1" err="1">
                <a:solidFill>
                  <a:srgbClr val="F1B434"/>
                </a:solidFill>
                <a:latin typeface="Roboto" pitchFamily="34" charset="0"/>
                <a:ea typeface="Roboto" pitchFamily="34" charset="-122"/>
                <a:cs typeface="Roboto" pitchFamily="34" charset="-120"/>
              </a:rPr>
              <a:t>Ex</a:t>
            </a:r>
            <a:r>
              <a:rPr lang="lt-LT" sz="3000" b="1" i="1">
                <a:solidFill>
                  <a:srgbClr val="F1B434"/>
                </a:solidFill>
                <a:latin typeface="Roboto" pitchFamily="34" charset="0"/>
                <a:ea typeface="Roboto" pitchFamily="34" charset="-122"/>
                <a:cs typeface="Roboto" pitchFamily="34" charset="-120"/>
              </a:rPr>
              <a:t>-ante</a:t>
            </a:r>
            <a:r>
              <a:rPr lang="lt-LT" sz="3000" b="1">
                <a:solidFill>
                  <a:srgbClr val="F1B434"/>
                </a:solidFill>
                <a:latin typeface="Roboto" pitchFamily="34" charset="0"/>
                <a:ea typeface="Roboto" pitchFamily="34" charset="-122"/>
                <a:cs typeface="Roboto" pitchFamily="34" charset="-120"/>
              </a:rPr>
              <a:t> pirkimų prevencinė peržiūra</a:t>
            </a:r>
          </a:p>
        </p:txBody>
      </p:sp>
      <p:grpSp>
        <p:nvGrpSpPr>
          <p:cNvPr id="22" name="Group 21">
            <a:extLst>
              <a:ext uri="{FF2B5EF4-FFF2-40B4-BE49-F238E27FC236}">
                <a16:creationId xmlns:a16="http://schemas.microsoft.com/office/drawing/2014/main" id="{5F010D2F-4D68-9A54-257E-820059DFB245}"/>
              </a:ext>
            </a:extLst>
          </p:cNvPr>
          <p:cNvGrpSpPr/>
          <p:nvPr/>
        </p:nvGrpSpPr>
        <p:grpSpPr>
          <a:xfrm>
            <a:off x="554495" y="5712766"/>
            <a:ext cx="10799804" cy="670334"/>
            <a:chOff x="554495" y="5712766"/>
            <a:chExt cx="10799804" cy="670334"/>
          </a:xfrm>
        </p:grpSpPr>
        <p:grpSp>
          <p:nvGrpSpPr>
            <p:cNvPr id="11" name="Group 10">
              <a:extLst>
                <a:ext uri="{FF2B5EF4-FFF2-40B4-BE49-F238E27FC236}">
                  <a16:creationId xmlns:a16="http://schemas.microsoft.com/office/drawing/2014/main" id="{ACFA4315-A84D-6F74-89F9-E94138C4E63A}"/>
                </a:ext>
              </a:extLst>
            </p:cNvPr>
            <p:cNvGrpSpPr/>
            <p:nvPr/>
          </p:nvGrpSpPr>
          <p:grpSpPr>
            <a:xfrm>
              <a:off x="554495" y="5712766"/>
              <a:ext cx="10799804" cy="670334"/>
              <a:chOff x="554495" y="5428637"/>
              <a:chExt cx="10799804" cy="670334"/>
            </a:xfrm>
          </p:grpSpPr>
          <p:sp>
            <p:nvSpPr>
              <p:cNvPr id="9" name="Rectangle 8">
                <a:extLst>
                  <a:ext uri="{FF2B5EF4-FFF2-40B4-BE49-F238E27FC236}">
                    <a16:creationId xmlns:a16="http://schemas.microsoft.com/office/drawing/2014/main" id="{53CC78A1-032D-9F43-800C-420DA3740966}"/>
                  </a:ext>
                </a:extLst>
              </p:cNvPr>
              <p:cNvSpPr/>
              <p:nvPr/>
            </p:nvSpPr>
            <p:spPr>
              <a:xfrm>
                <a:off x="554495" y="5428637"/>
                <a:ext cx="10799804" cy="670334"/>
              </a:xfrm>
              <a:prstGeom prst="rect">
                <a:avLst/>
              </a:prstGeom>
              <a:ln>
                <a:solidFill>
                  <a:srgbClr val="F1B434"/>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solidFill>
                    <a:srgbClr val="F1B434"/>
                  </a:solidFill>
                </a:endParaRPr>
              </a:p>
            </p:txBody>
          </p:sp>
          <p:sp>
            <p:nvSpPr>
              <p:cNvPr id="4" name="TextBox 3">
                <a:extLst>
                  <a:ext uri="{FF2B5EF4-FFF2-40B4-BE49-F238E27FC236}">
                    <a16:creationId xmlns:a16="http://schemas.microsoft.com/office/drawing/2014/main" id="{3C95D351-74EC-CEBB-42B8-61500A13B78C}"/>
                  </a:ext>
                </a:extLst>
              </p:cNvPr>
              <p:cNvSpPr txBox="1"/>
              <p:nvPr/>
            </p:nvSpPr>
            <p:spPr>
              <a:xfrm>
                <a:off x="1325104" y="5579138"/>
                <a:ext cx="9723201" cy="369332"/>
              </a:xfrm>
              <a:prstGeom prst="rect">
                <a:avLst/>
              </a:prstGeom>
              <a:noFill/>
              <a:ln>
                <a:noFill/>
              </a:ln>
            </p:spPr>
            <p:txBody>
              <a:bodyPr wrap="square" rtlCol="0">
                <a:spAutoFit/>
              </a:bodyPr>
              <a:lstStyle/>
              <a:p>
                <a:r>
                  <a:rPr lang="lt-LT">
                    <a:latin typeface="Calibri" panose="020F0502020204030204" pitchFamily="34" charset="0"/>
                    <a:ea typeface="Calibri" panose="020F0502020204030204" pitchFamily="34" charset="0"/>
                    <a:cs typeface="Calibri" panose="020F0502020204030204" pitchFamily="34" charset="0"/>
                  </a:rPr>
                  <a:t>Prevencine tvarka peržiūrėtų 85 </a:t>
                </a:r>
                <a:r>
                  <a:rPr lang="lt-LT" err="1">
                    <a:latin typeface="Calibri" panose="020F0502020204030204" pitchFamily="34" charset="0"/>
                    <a:ea typeface="Calibri" panose="020F0502020204030204" pitchFamily="34" charset="0"/>
                    <a:cs typeface="Calibri" panose="020F0502020204030204" pitchFamily="34" charset="0"/>
                  </a:rPr>
                  <a:t>Ex</a:t>
                </a:r>
                <a:r>
                  <a:rPr lang="lt-LT">
                    <a:latin typeface="Calibri" panose="020F0502020204030204" pitchFamily="34" charset="0"/>
                    <a:ea typeface="Calibri" panose="020F0502020204030204" pitchFamily="34" charset="0"/>
                    <a:cs typeface="Calibri" panose="020F0502020204030204" pitchFamily="34" charset="0"/>
                  </a:rPr>
                  <a:t>-ante pirkimų vertė sudaro 68 mln. Eur be PVM.</a:t>
                </a:r>
                <a:r>
                  <a:rPr lang="lt-LT"/>
                  <a:t> </a:t>
                </a:r>
              </a:p>
            </p:txBody>
          </p:sp>
        </p:grpSp>
        <p:pic>
          <p:nvPicPr>
            <p:cNvPr id="21" name="Picture 20">
              <a:extLst>
                <a:ext uri="{FF2B5EF4-FFF2-40B4-BE49-F238E27FC236}">
                  <a16:creationId xmlns:a16="http://schemas.microsoft.com/office/drawing/2014/main" id="{DDBE06CF-836C-8F4C-9E0D-DD9ACEA0E8C8}"/>
                </a:ext>
              </a:extLst>
            </p:cNvPr>
            <p:cNvPicPr>
              <a:picLocks noChangeAspect="1"/>
            </p:cNvPicPr>
            <p:nvPr/>
          </p:nvPicPr>
          <p:blipFill>
            <a:blip r:embed="rId3"/>
            <a:stretch>
              <a:fillRect/>
            </a:stretch>
          </p:blipFill>
          <p:spPr>
            <a:xfrm>
              <a:off x="661775" y="5779838"/>
              <a:ext cx="556049" cy="536190"/>
            </a:xfrm>
            <a:prstGeom prst="rect">
              <a:avLst/>
            </a:prstGeom>
          </p:spPr>
        </p:pic>
      </p:grpSp>
      <p:grpSp>
        <p:nvGrpSpPr>
          <p:cNvPr id="29" name="Group 28">
            <a:extLst>
              <a:ext uri="{FF2B5EF4-FFF2-40B4-BE49-F238E27FC236}">
                <a16:creationId xmlns:a16="http://schemas.microsoft.com/office/drawing/2014/main" id="{457495E6-D4A1-DCF4-7F0C-7B61F32679E4}"/>
              </a:ext>
            </a:extLst>
          </p:cNvPr>
          <p:cNvGrpSpPr/>
          <p:nvPr/>
        </p:nvGrpSpPr>
        <p:grpSpPr>
          <a:xfrm>
            <a:off x="8911191" y="2022894"/>
            <a:ext cx="2744631" cy="2867650"/>
            <a:chOff x="8911191" y="2022894"/>
            <a:chExt cx="2744631" cy="2867650"/>
          </a:xfrm>
        </p:grpSpPr>
        <p:sp>
          <p:nvSpPr>
            <p:cNvPr id="26" name="Object 7">
              <a:extLst>
                <a:ext uri="{FF2B5EF4-FFF2-40B4-BE49-F238E27FC236}">
                  <a16:creationId xmlns:a16="http://schemas.microsoft.com/office/drawing/2014/main" id="{B3A02D20-C88A-BC0F-40D4-068A458A0153}"/>
                </a:ext>
              </a:extLst>
            </p:cNvPr>
            <p:cNvSpPr/>
            <p:nvPr/>
          </p:nvSpPr>
          <p:spPr>
            <a:xfrm>
              <a:off x="8911191" y="2022894"/>
              <a:ext cx="2744631" cy="520301"/>
            </a:xfrm>
            <a:prstGeom prst="rect">
              <a:avLst/>
            </a:prstGeom>
            <a:noFill/>
          </p:spPr>
          <p:txBody>
            <a:bodyPr wrap="square" lIns="0" tIns="0" rIns="0" bIns="0" rtlCol="0" anchor="t"/>
            <a:lstStyle/>
            <a:p>
              <a:pPr algn="ctr">
                <a:lnSpc>
                  <a:spcPts val="1836"/>
                </a:lnSpc>
                <a:spcBef>
                  <a:spcPts val="539"/>
                </a:spcBef>
                <a:buNone/>
              </a:pPr>
              <a:r>
                <a:rPr lang="lt-LT" sz="1400" b="1" i="1" err="1">
                  <a:effectLst/>
                  <a:latin typeface="Calibri" panose="020F0502020204030204" pitchFamily="34" charset="0"/>
                  <a:ea typeface="DengXian" panose="02010600030101010101" pitchFamily="2" charset="-122"/>
                  <a:cs typeface="Arial" panose="020B0604020202020204" pitchFamily="34" charset="0"/>
                </a:rPr>
                <a:t>Ex</a:t>
              </a:r>
              <a:r>
                <a:rPr lang="lt-LT" sz="1400" b="1" i="1">
                  <a:effectLst/>
                  <a:latin typeface="Calibri" panose="020F0502020204030204" pitchFamily="34" charset="0"/>
                  <a:ea typeface="DengXian" panose="02010600030101010101" pitchFamily="2" charset="-122"/>
                  <a:cs typeface="Arial" panose="020B0604020202020204" pitchFamily="34" charset="0"/>
                </a:rPr>
                <a:t>-ante</a:t>
              </a:r>
              <a:r>
                <a:rPr lang="lt-LT" sz="1400" b="1">
                  <a:effectLst/>
                  <a:latin typeface="Calibri" panose="020F0502020204030204" pitchFamily="34" charset="0"/>
                  <a:ea typeface="DengXian" panose="02010600030101010101" pitchFamily="2" charset="-122"/>
                  <a:cs typeface="Arial" panose="020B0604020202020204" pitchFamily="34" charset="0"/>
                </a:rPr>
                <a:t> pirkimų pirkimo būdo pasirinkimo pagrindimas</a:t>
              </a:r>
            </a:p>
          </p:txBody>
        </p:sp>
        <p:graphicFrame>
          <p:nvGraphicFramePr>
            <p:cNvPr id="28" name="Chart 27">
              <a:extLst>
                <a:ext uri="{FF2B5EF4-FFF2-40B4-BE49-F238E27FC236}">
                  <a16:creationId xmlns:a16="http://schemas.microsoft.com/office/drawing/2014/main" id="{3AEC1C08-C2F0-8129-FED8-49E85DC255DB}"/>
                </a:ext>
              </a:extLst>
            </p:cNvPr>
            <p:cNvGraphicFramePr>
              <a:graphicFrameLocks/>
            </p:cNvGraphicFramePr>
            <p:nvPr/>
          </p:nvGraphicFramePr>
          <p:xfrm>
            <a:off x="8988106" y="2654074"/>
            <a:ext cx="2590800" cy="2236470"/>
          </p:xfrm>
          <a:graphic>
            <a:graphicData uri="http://schemas.openxmlformats.org/drawingml/2006/chart">
              <c:chart xmlns:c="http://schemas.openxmlformats.org/drawingml/2006/chart" xmlns:r="http://schemas.openxmlformats.org/officeDocument/2006/relationships" r:id="rId4"/>
            </a:graphicData>
          </a:graphic>
        </p:graphicFrame>
      </p:grpSp>
    </p:spTree>
    <p:extLst>
      <p:ext uri="{BB962C8B-B14F-4D97-AF65-F5344CB8AC3E}">
        <p14:creationId xmlns:p14="http://schemas.microsoft.com/office/powerpoint/2010/main" val="25340599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27320BA4-B47D-562D-44D9-E0BE26B03D03}"/>
            </a:ext>
          </a:extLst>
        </p:cNvPr>
        <p:cNvGrpSpPr/>
        <p:nvPr/>
      </p:nvGrpSpPr>
      <p:grpSpPr>
        <a:xfrm>
          <a:off x="0" y="0"/>
          <a:ext cx="0" cy="0"/>
          <a:chOff x="0" y="0"/>
          <a:chExt cx="0" cy="0"/>
        </a:xfrm>
      </p:grpSpPr>
      <p:sp>
        <p:nvSpPr>
          <p:cNvPr id="17" name="Object 1">
            <a:extLst>
              <a:ext uri="{FF2B5EF4-FFF2-40B4-BE49-F238E27FC236}">
                <a16:creationId xmlns:a16="http://schemas.microsoft.com/office/drawing/2014/main" id="{4AA7F5D3-85F1-118C-1F7F-FA1CD913BADF}"/>
              </a:ext>
            </a:extLst>
          </p:cNvPr>
          <p:cNvSpPr/>
          <p:nvPr/>
        </p:nvSpPr>
        <p:spPr>
          <a:xfrm>
            <a:off x="0" y="0"/>
            <a:ext cx="12188944" cy="1228418"/>
          </a:xfrm>
          <a:prstGeom prst="rect">
            <a:avLst/>
          </a:prstGeom>
          <a:solidFill>
            <a:schemeClr val="tx1"/>
          </a:solidFill>
        </p:spPr>
        <p:txBody>
          <a:bodyPr/>
          <a:lstStyle/>
          <a:p>
            <a:endParaRPr lang="lt-LT" sz="2800">
              <a:solidFill>
                <a:srgbClr val="F1B434"/>
              </a:solidFill>
              <a:latin typeface="Roboto" panose="02000000000000000000" pitchFamily="2" charset="0"/>
              <a:ea typeface="Roboto" panose="02000000000000000000" pitchFamily="2" charset="0"/>
              <a:cs typeface="Roboto" panose="02000000000000000000" pitchFamily="2" charset="0"/>
            </a:endParaRPr>
          </a:p>
          <a:p>
            <a:endParaRPr lang="en-US">
              <a:solidFill>
                <a:srgbClr val="F1B434"/>
              </a:solidFill>
            </a:endParaRPr>
          </a:p>
        </p:txBody>
      </p:sp>
      <p:sp>
        <p:nvSpPr>
          <p:cNvPr id="2" name="Object 1">
            <a:extLst>
              <a:ext uri="{FF2B5EF4-FFF2-40B4-BE49-F238E27FC236}">
                <a16:creationId xmlns:a16="http://schemas.microsoft.com/office/drawing/2014/main" id="{D7CA5A7E-1C07-D3F1-132C-8E3C8BBFE8EA}"/>
              </a:ext>
            </a:extLst>
          </p:cNvPr>
          <p:cNvSpPr/>
          <p:nvPr/>
        </p:nvSpPr>
        <p:spPr>
          <a:xfrm>
            <a:off x="377096" y="412991"/>
            <a:ext cx="11499559" cy="405604"/>
          </a:xfrm>
          <a:prstGeom prst="rect">
            <a:avLst/>
          </a:prstGeom>
          <a:noFill/>
        </p:spPr>
        <p:txBody>
          <a:bodyPr wrap="square" lIns="0" tIns="0" rIns="0" bIns="0" rtlCol="0" anchor="t"/>
          <a:lstStyle/>
          <a:p>
            <a:pPr algn="l">
              <a:lnSpc>
                <a:spcPts val="3195"/>
              </a:lnSpc>
              <a:buNone/>
            </a:pPr>
            <a:endParaRPr lang="lt-LT">
              <a:solidFill>
                <a:srgbClr val="F1B434"/>
              </a:solidFill>
            </a:endParaRPr>
          </a:p>
        </p:txBody>
      </p:sp>
      <p:sp>
        <p:nvSpPr>
          <p:cNvPr id="13" name="Object 12">
            <a:extLst>
              <a:ext uri="{FF2B5EF4-FFF2-40B4-BE49-F238E27FC236}">
                <a16:creationId xmlns:a16="http://schemas.microsoft.com/office/drawing/2014/main" id="{5006E39C-1DFE-19AC-D7F0-91779A259DC9}"/>
              </a:ext>
            </a:extLst>
          </p:cNvPr>
          <p:cNvSpPr/>
          <p:nvPr/>
        </p:nvSpPr>
        <p:spPr>
          <a:xfrm>
            <a:off x="9161711" y="3251875"/>
            <a:ext cx="2650145" cy="531283"/>
          </a:xfrm>
          <a:prstGeom prst="rect">
            <a:avLst/>
          </a:prstGeom>
          <a:noFill/>
        </p:spPr>
        <p:txBody>
          <a:bodyPr wrap="square" lIns="0" tIns="0" rIns="0" bIns="0" rtlCol="0" anchor="t"/>
          <a:lstStyle/>
          <a:p>
            <a:pPr algn="ctr">
              <a:lnSpc>
                <a:spcPts val="2093"/>
              </a:lnSpc>
              <a:buNone/>
            </a:pPr>
            <a:r>
              <a:rPr lang="en-US" sz="1530" kern="0" spc="31">
                <a:solidFill>
                  <a:srgbClr val="FFFFFF"/>
                </a:solidFill>
                <a:latin typeface="Lato" pitchFamily="34" charset="0"/>
                <a:ea typeface="Lato" pitchFamily="34" charset="-122"/>
                <a:cs typeface="Lato" pitchFamily="34" charset="-120"/>
              </a:rPr>
              <a:t>Importance of Public Procurement</a:t>
            </a:r>
            <a:endParaRPr lang="en-US"/>
          </a:p>
        </p:txBody>
      </p:sp>
      <p:sp>
        <p:nvSpPr>
          <p:cNvPr id="15" name="Object 14">
            <a:extLst>
              <a:ext uri="{FF2B5EF4-FFF2-40B4-BE49-F238E27FC236}">
                <a16:creationId xmlns:a16="http://schemas.microsoft.com/office/drawing/2014/main" id="{C7F9E9A2-4836-6DED-BE26-DC1C9E8A0263}"/>
              </a:ext>
            </a:extLst>
          </p:cNvPr>
          <p:cNvSpPr/>
          <p:nvPr/>
        </p:nvSpPr>
        <p:spPr>
          <a:xfrm>
            <a:off x="0" y="6571350"/>
            <a:ext cx="12188952" cy="397969"/>
          </a:xfrm>
          <a:prstGeom prst="rect">
            <a:avLst/>
          </a:prstGeom>
          <a:solidFill>
            <a:schemeClr val="tx2">
              <a:lumMod val="20000"/>
              <a:lumOff val="80000"/>
            </a:schemeClr>
          </a:solidFill>
        </p:spPr>
        <p:txBody>
          <a:bodyPr/>
          <a:lstStyle/>
          <a:p>
            <a:endParaRPr lang="en-US"/>
          </a:p>
        </p:txBody>
      </p:sp>
      <p:sp>
        <p:nvSpPr>
          <p:cNvPr id="14" name="Object 1">
            <a:extLst>
              <a:ext uri="{FF2B5EF4-FFF2-40B4-BE49-F238E27FC236}">
                <a16:creationId xmlns:a16="http://schemas.microsoft.com/office/drawing/2014/main" id="{52C422AE-C09B-0C75-76A7-2A6363102E80}"/>
              </a:ext>
            </a:extLst>
          </p:cNvPr>
          <p:cNvSpPr/>
          <p:nvPr/>
        </p:nvSpPr>
        <p:spPr>
          <a:xfrm>
            <a:off x="548640" y="412991"/>
            <a:ext cx="12411257" cy="409944"/>
          </a:xfrm>
          <a:prstGeom prst="rect">
            <a:avLst/>
          </a:prstGeom>
          <a:noFill/>
        </p:spPr>
        <p:txBody>
          <a:bodyPr wrap="square" lIns="0" tIns="0" rIns="0" bIns="0" rtlCol="0" anchor="t"/>
          <a:lstStyle/>
          <a:p>
            <a:pPr algn="l">
              <a:lnSpc>
                <a:spcPts val="3195"/>
              </a:lnSpc>
              <a:buNone/>
            </a:pPr>
            <a:r>
              <a:rPr lang="lt-LT" sz="3000" b="1" dirty="0">
                <a:solidFill>
                  <a:srgbClr val="F1B434"/>
                </a:solidFill>
                <a:latin typeface="Roboto" panose="02000000000000000000" pitchFamily="2" charset="0"/>
                <a:ea typeface="Roboto" panose="02000000000000000000" pitchFamily="2" charset="0"/>
                <a:cs typeface="Roboto" panose="02000000000000000000" pitchFamily="2" charset="0"/>
              </a:rPr>
              <a:t>Didinti viešųjų pirkimų skaidrumą ir efektyvumą</a:t>
            </a:r>
          </a:p>
        </p:txBody>
      </p:sp>
      <p:graphicFrame>
        <p:nvGraphicFramePr>
          <p:cNvPr id="3" name="Chart 2">
            <a:extLst>
              <a:ext uri="{FF2B5EF4-FFF2-40B4-BE49-F238E27FC236}">
                <a16:creationId xmlns:a16="http://schemas.microsoft.com/office/drawing/2014/main" id="{BB334EC3-A9EA-412A-90B8-32DD5921C16E}"/>
              </a:ext>
            </a:extLst>
          </p:cNvPr>
          <p:cNvGraphicFramePr/>
          <p:nvPr>
            <p:extLst>
              <p:ext uri="{D42A27DB-BD31-4B8C-83A1-F6EECF244321}">
                <p14:modId xmlns:p14="http://schemas.microsoft.com/office/powerpoint/2010/main" val="3860079608"/>
              </p:ext>
            </p:extLst>
          </p:nvPr>
        </p:nvGraphicFramePr>
        <p:xfrm>
          <a:off x="203200" y="1949530"/>
          <a:ext cx="5375793" cy="3113736"/>
        </p:xfrm>
        <a:graphic>
          <a:graphicData uri="http://schemas.openxmlformats.org/drawingml/2006/chart">
            <c:chart xmlns:c="http://schemas.openxmlformats.org/drawingml/2006/chart" xmlns:r="http://schemas.openxmlformats.org/officeDocument/2006/relationships" r:id="rId3"/>
          </a:graphicData>
        </a:graphic>
      </p:graphicFrame>
      <p:sp>
        <p:nvSpPr>
          <p:cNvPr id="4" name="Rectangle 3">
            <a:extLst>
              <a:ext uri="{FF2B5EF4-FFF2-40B4-BE49-F238E27FC236}">
                <a16:creationId xmlns:a16="http://schemas.microsoft.com/office/drawing/2014/main" id="{7929CFBF-B53B-CADE-B2A0-1971CBB5B705}"/>
              </a:ext>
            </a:extLst>
          </p:cNvPr>
          <p:cNvSpPr/>
          <p:nvPr/>
        </p:nvSpPr>
        <p:spPr>
          <a:xfrm>
            <a:off x="418769" y="5478477"/>
            <a:ext cx="11354461" cy="818151"/>
          </a:xfrm>
          <a:prstGeom prst="rect">
            <a:avLst/>
          </a:prstGeom>
          <a:ln>
            <a:solidFill>
              <a:srgbClr val="F1B434"/>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lt-LT" sz="1600">
                <a:solidFill>
                  <a:schemeClr val="tx1"/>
                </a:solidFill>
                <a:latin typeface="Calibri" panose="020F0502020204030204" pitchFamily="34" charset="0"/>
                <a:ea typeface="Calibri" panose="020F0502020204030204" pitchFamily="34" charset="0"/>
                <a:cs typeface="Calibri" panose="020F0502020204030204" pitchFamily="34" charset="0"/>
              </a:rPr>
              <a:t>Įvykusių pirkimų dalies (proc.) rodiklio reikšmė 2024 m. pasiekta ir viršyta – pasiekta 78,1 proc., planuota 78 proc.</a:t>
            </a:r>
            <a:endParaRPr lang="en-GB" sz="160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id="{609B6F33-CE9C-9384-469E-B5EA1D2343E2}"/>
              </a:ext>
            </a:extLst>
          </p:cNvPr>
          <p:cNvSpPr txBox="1"/>
          <p:nvPr/>
        </p:nvSpPr>
        <p:spPr>
          <a:xfrm>
            <a:off x="6500157" y="2500883"/>
            <a:ext cx="5311699" cy="1846659"/>
          </a:xfrm>
          <a:prstGeom prst="rect">
            <a:avLst/>
          </a:prstGeom>
          <a:noFill/>
        </p:spPr>
        <p:txBody>
          <a:bodyPr wrap="square" rtlCol="0">
            <a:spAutoFit/>
          </a:bodyPr>
          <a:lstStyle/>
          <a:p>
            <a:r>
              <a:rPr lang="lt-LT" sz="1600">
                <a:solidFill>
                  <a:srgbClr val="000000"/>
                </a:solidFill>
                <a:effectLst/>
                <a:latin typeface="Calibri" panose="020F0502020204030204" pitchFamily="34" charset="0"/>
                <a:ea typeface="Calibri" panose="020F0502020204030204" pitchFamily="34" charset="0"/>
                <a:cs typeface="Calibri" panose="020F0502020204030204" pitchFamily="34" charset="0"/>
              </a:rPr>
              <a:t>Įvykusių pirkimų rodiklio reikšmės didėjimas sietinas su aukštesne pirkimų vykdytojų kvalifikacija planuojant, rengiantis ir vykdant pirkimo procedūras ir turi tiesioginės įtakos administracinės naštos mažėjimui, valstybės finansinių išteklių racionalesniam panaudojimui ir rinkos dalyvių pasitenkinimui.</a:t>
            </a:r>
            <a:endParaRPr lang="en-GB" sz="160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endParaRPr lang="en-GB"/>
          </a:p>
        </p:txBody>
      </p:sp>
      <p:cxnSp>
        <p:nvCxnSpPr>
          <p:cNvPr id="9" name="Straight Connector 8">
            <a:extLst>
              <a:ext uri="{FF2B5EF4-FFF2-40B4-BE49-F238E27FC236}">
                <a16:creationId xmlns:a16="http://schemas.microsoft.com/office/drawing/2014/main" id="{FA591BD8-B6A0-21F4-5402-1C6F34E2E6F2}"/>
              </a:ext>
            </a:extLst>
          </p:cNvPr>
          <p:cNvCxnSpPr>
            <a:cxnSpLocks/>
          </p:cNvCxnSpPr>
          <p:nvPr/>
        </p:nvCxnSpPr>
        <p:spPr>
          <a:xfrm>
            <a:off x="5797108" y="1549870"/>
            <a:ext cx="0" cy="3758259"/>
          </a:xfrm>
          <a:prstGeom prst="line">
            <a:avLst/>
          </a:prstGeom>
          <a:ln w="6350">
            <a:solidFill>
              <a:schemeClr val="tx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pic>
        <p:nvPicPr>
          <p:cNvPr id="12" name="Picture 11">
            <a:extLst>
              <a:ext uri="{FF2B5EF4-FFF2-40B4-BE49-F238E27FC236}">
                <a16:creationId xmlns:a16="http://schemas.microsoft.com/office/drawing/2014/main" id="{4AF435EE-AC61-7E18-FE0C-2AF89BA8DA47}"/>
              </a:ext>
            </a:extLst>
          </p:cNvPr>
          <p:cNvPicPr>
            <a:picLocks noChangeAspect="1"/>
          </p:cNvPicPr>
          <p:nvPr/>
        </p:nvPicPr>
        <p:blipFill>
          <a:blip r:embed="rId4"/>
          <a:stretch>
            <a:fillRect/>
          </a:stretch>
        </p:blipFill>
        <p:spPr>
          <a:xfrm>
            <a:off x="548640" y="5571051"/>
            <a:ext cx="658504" cy="590476"/>
          </a:xfrm>
          <a:prstGeom prst="rect">
            <a:avLst/>
          </a:prstGeom>
        </p:spPr>
      </p:pic>
      <p:sp>
        <p:nvSpPr>
          <p:cNvPr id="7" name="Object 1">
            <a:extLst>
              <a:ext uri="{FF2B5EF4-FFF2-40B4-BE49-F238E27FC236}">
                <a16:creationId xmlns:a16="http://schemas.microsoft.com/office/drawing/2014/main" id="{1E3CC744-0587-8FA7-4D0F-9BD122EF27A4}"/>
              </a:ext>
            </a:extLst>
          </p:cNvPr>
          <p:cNvSpPr/>
          <p:nvPr/>
        </p:nvSpPr>
        <p:spPr>
          <a:xfrm>
            <a:off x="418769" y="1367544"/>
            <a:ext cx="12411257" cy="409944"/>
          </a:xfrm>
          <a:prstGeom prst="rect">
            <a:avLst/>
          </a:prstGeom>
          <a:noFill/>
        </p:spPr>
        <p:txBody>
          <a:bodyPr wrap="square" lIns="0" tIns="0" rIns="0" bIns="0" rtlCol="0" anchor="t"/>
          <a:lstStyle/>
          <a:p>
            <a:pPr algn="l">
              <a:lnSpc>
                <a:spcPts val="3195"/>
              </a:lnSpc>
              <a:buNone/>
            </a:pPr>
            <a:r>
              <a:rPr lang="lt-LT" sz="1600" b="1" u="sng" dirty="0">
                <a:latin typeface="Calibri" panose="020F0502020204030204" pitchFamily="34" charset="0"/>
                <a:ea typeface="Calibri" panose="020F0502020204030204" pitchFamily="34" charset="0"/>
                <a:cs typeface="Calibri" panose="020F0502020204030204" pitchFamily="34" charset="0"/>
              </a:rPr>
              <a:t>Įvykusių pirkimų dalis nuo visų pirkimų (proc.)</a:t>
            </a:r>
          </a:p>
        </p:txBody>
      </p:sp>
    </p:spTree>
    <p:extLst>
      <p:ext uri="{BB962C8B-B14F-4D97-AF65-F5344CB8AC3E}">
        <p14:creationId xmlns:p14="http://schemas.microsoft.com/office/powerpoint/2010/main" val="265869515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4963F63D-6A23-4F84-FA49-544849123017}"/>
            </a:ext>
          </a:extLst>
        </p:cNvPr>
        <p:cNvGrpSpPr/>
        <p:nvPr/>
      </p:nvGrpSpPr>
      <p:grpSpPr>
        <a:xfrm>
          <a:off x="0" y="0"/>
          <a:ext cx="0" cy="0"/>
          <a:chOff x="0" y="0"/>
          <a:chExt cx="0" cy="0"/>
        </a:xfrm>
      </p:grpSpPr>
      <p:sp>
        <p:nvSpPr>
          <p:cNvPr id="17" name="Object 1">
            <a:extLst>
              <a:ext uri="{FF2B5EF4-FFF2-40B4-BE49-F238E27FC236}">
                <a16:creationId xmlns:a16="http://schemas.microsoft.com/office/drawing/2014/main" id="{64271584-9398-EDA0-8114-13717821D2EC}"/>
              </a:ext>
            </a:extLst>
          </p:cNvPr>
          <p:cNvSpPr/>
          <p:nvPr/>
        </p:nvSpPr>
        <p:spPr>
          <a:xfrm>
            <a:off x="0" y="0"/>
            <a:ext cx="12188944" cy="1228418"/>
          </a:xfrm>
          <a:prstGeom prst="rect">
            <a:avLst/>
          </a:prstGeom>
          <a:solidFill>
            <a:schemeClr val="tx1"/>
          </a:solidFill>
        </p:spPr>
        <p:txBody>
          <a:bodyPr/>
          <a:lstStyle/>
          <a:p>
            <a:endParaRPr lang="lt-LT" sz="2800" dirty="0">
              <a:solidFill>
                <a:srgbClr val="F1B434"/>
              </a:solidFill>
              <a:latin typeface="Roboto" panose="02000000000000000000" pitchFamily="2" charset="0"/>
              <a:ea typeface="Roboto" panose="02000000000000000000" pitchFamily="2" charset="0"/>
              <a:cs typeface="Roboto" panose="02000000000000000000" pitchFamily="2" charset="0"/>
            </a:endParaRPr>
          </a:p>
          <a:p>
            <a:endParaRPr lang="en-US" dirty="0">
              <a:solidFill>
                <a:srgbClr val="F1B434"/>
              </a:solidFill>
            </a:endParaRPr>
          </a:p>
        </p:txBody>
      </p:sp>
      <p:sp>
        <p:nvSpPr>
          <p:cNvPr id="2" name="Object 1">
            <a:extLst>
              <a:ext uri="{FF2B5EF4-FFF2-40B4-BE49-F238E27FC236}">
                <a16:creationId xmlns:a16="http://schemas.microsoft.com/office/drawing/2014/main" id="{B05B5C63-398C-34C7-C9EE-5D484AD6A353}"/>
              </a:ext>
            </a:extLst>
          </p:cNvPr>
          <p:cNvSpPr/>
          <p:nvPr/>
        </p:nvSpPr>
        <p:spPr>
          <a:xfrm>
            <a:off x="377096" y="412991"/>
            <a:ext cx="11499559" cy="405604"/>
          </a:xfrm>
          <a:prstGeom prst="rect">
            <a:avLst/>
          </a:prstGeom>
          <a:noFill/>
        </p:spPr>
        <p:txBody>
          <a:bodyPr wrap="square" lIns="0" tIns="0" rIns="0" bIns="0" rtlCol="0" anchor="t"/>
          <a:lstStyle/>
          <a:p>
            <a:pPr algn="l">
              <a:lnSpc>
                <a:spcPts val="3195"/>
              </a:lnSpc>
              <a:buNone/>
            </a:pPr>
            <a:endParaRPr lang="lt-LT">
              <a:solidFill>
                <a:srgbClr val="F1B434"/>
              </a:solidFill>
            </a:endParaRPr>
          </a:p>
        </p:txBody>
      </p:sp>
      <p:sp>
        <p:nvSpPr>
          <p:cNvPr id="13" name="Object 12">
            <a:extLst>
              <a:ext uri="{FF2B5EF4-FFF2-40B4-BE49-F238E27FC236}">
                <a16:creationId xmlns:a16="http://schemas.microsoft.com/office/drawing/2014/main" id="{8A5D1EA4-4AAA-A0B9-E25A-77BD59A25F29}"/>
              </a:ext>
            </a:extLst>
          </p:cNvPr>
          <p:cNvSpPr/>
          <p:nvPr/>
        </p:nvSpPr>
        <p:spPr>
          <a:xfrm>
            <a:off x="9161711" y="3251875"/>
            <a:ext cx="2650145" cy="531283"/>
          </a:xfrm>
          <a:prstGeom prst="rect">
            <a:avLst/>
          </a:prstGeom>
          <a:noFill/>
        </p:spPr>
        <p:txBody>
          <a:bodyPr wrap="square" lIns="0" tIns="0" rIns="0" bIns="0" rtlCol="0" anchor="t"/>
          <a:lstStyle/>
          <a:p>
            <a:pPr algn="ctr">
              <a:lnSpc>
                <a:spcPts val="2093"/>
              </a:lnSpc>
              <a:buNone/>
            </a:pPr>
            <a:r>
              <a:rPr lang="en-US" sz="1530" kern="0" spc="31">
                <a:solidFill>
                  <a:srgbClr val="FFFFFF"/>
                </a:solidFill>
                <a:latin typeface="Lato" pitchFamily="34" charset="0"/>
                <a:ea typeface="Lato" pitchFamily="34" charset="-122"/>
                <a:cs typeface="Lato" pitchFamily="34" charset="-120"/>
              </a:rPr>
              <a:t>Importance of Public Procurement</a:t>
            </a:r>
            <a:endParaRPr lang="en-US"/>
          </a:p>
        </p:txBody>
      </p:sp>
      <p:sp>
        <p:nvSpPr>
          <p:cNvPr id="15" name="Object 14">
            <a:extLst>
              <a:ext uri="{FF2B5EF4-FFF2-40B4-BE49-F238E27FC236}">
                <a16:creationId xmlns:a16="http://schemas.microsoft.com/office/drawing/2014/main" id="{B02790A2-A579-A7CB-78C6-63684FB2A141}"/>
              </a:ext>
            </a:extLst>
          </p:cNvPr>
          <p:cNvSpPr/>
          <p:nvPr/>
        </p:nvSpPr>
        <p:spPr>
          <a:xfrm>
            <a:off x="0" y="6571350"/>
            <a:ext cx="12188952" cy="397969"/>
          </a:xfrm>
          <a:prstGeom prst="rect">
            <a:avLst/>
          </a:prstGeom>
          <a:solidFill>
            <a:schemeClr val="tx2">
              <a:lumMod val="20000"/>
              <a:lumOff val="80000"/>
            </a:schemeClr>
          </a:solidFill>
        </p:spPr>
        <p:txBody>
          <a:bodyPr/>
          <a:lstStyle/>
          <a:p>
            <a:endParaRPr lang="en-US"/>
          </a:p>
        </p:txBody>
      </p:sp>
      <p:sp>
        <p:nvSpPr>
          <p:cNvPr id="14" name="Object 1">
            <a:extLst>
              <a:ext uri="{FF2B5EF4-FFF2-40B4-BE49-F238E27FC236}">
                <a16:creationId xmlns:a16="http://schemas.microsoft.com/office/drawing/2014/main" id="{65513E42-D318-FFF1-37B5-FD6D0FA8C9ED}"/>
              </a:ext>
            </a:extLst>
          </p:cNvPr>
          <p:cNvSpPr/>
          <p:nvPr/>
        </p:nvSpPr>
        <p:spPr>
          <a:xfrm>
            <a:off x="548640" y="412991"/>
            <a:ext cx="12411257" cy="409944"/>
          </a:xfrm>
          <a:prstGeom prst="rect">
            <a:avLst/>
          </a:prstGeom>
          <a:noFill/>
        </p:spPr>
        <p:txBody>
          <a:bodyPr wrap="square" lIns="0" tIns="0" rIns="0" bIns="0" rtlCol="0" anchor="t"/>
          <a:lstStyle/>
          <a:p>
            <a:pPr algn="l">
              <a:lnSpc>
                <a:spcPts val="3195"/>
              </a:lnSpc>
              <a:buNone/>
            </a:pPr>
            <a:r>
              <a:rPr lang="lt-LT" sz="3000" b="1" dirty="0">
                <a:solidFill>
                  <a:srgbClr val="F1B434"/>
                </a:solidFill>
                <a:latin typeface="Roboto" panose="02000000000000000000" pitchFamily="2" charset="0"/>
                <a:ea typeface="Roboto" panose="02000000000000000000" pitchFamily="2" charset="0"/>
                <a:cs typeface="Roboto" panose="02000000000000000000" pitchFamily="2" charset="0"/>
              </a:rPr>
              <a:t>Didinti viešųjų pirkimų skaidrumą ir efektyvumą</a:t>
            </a:r>
          </a:p>
          <a:p>
            <a:pPr algn="l">
              <a:lnSpc>
                <a:spcPts val="3195"/>
              </a:lnSpc>
              <a:buNone/>
            </a:pPr>
            <a:endParaRPr lang="lt-LT" sz="3000" b="1" dirty="0">
              <a:solidFill>
                <a:srgbClr val="F1B434"/>
              </a:solidFill>
              <a:latin typeface="Roboto" panose="02000000000000000000" pitchFamily="2" charset="0"/>
              <a:ea typeface="Roboto" panose="02000000000000000000" pitchFamily="2" charset="0"/>
              <a:cs typeface="Roboto" panose="02000000000000000000" pitchFamily="2" charset="0"/>
            </a:endParaRPr>
          </a:p>
        </p:txBody>
      </p:sp>
      <p:sp>
        <p:nvSpPr>
          <p:cNvPr id="5" name="Rectangle 4">
            <a:extLst>
              <a:ext uri="{FF2B5EF4-FFF2-40B4-BE49-F238E27FC236}">
                <a16:creationId xmlns:a16="http://schemas.microsoft.com/office/drawing/2014/main" id="{A1FEE5EE-F88B-7973-C425-99140BEC02BB}"/>
              </a:ext>
            </a:extLst>
          </p:cNvPr>
          <p:cNvSpPr/>
          <p:nvPr/>
        </p:nvSpPr>
        <p:spPr>
          <a:xfrm>
            <a:off x="416605" y="5493617"/>
            <a:ext cx="11567775" cy="820007"/>
          </a:xfrm>
          <a:prstGeom prst="rect">
            <a:avLst/>
          </a:prstGeom>
          <a:ln>
            <a:solidFill>
              <a:srgbClr val="F1B434"/>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lt-LT" sz="1600">
                <a:solidFill>
                  <a:schemeClr val="tx1"/>
                </a:solidFill>
                <a:latin typeface="Calibri" panose="020F0502020204030204" pitchFamily="34" charset="0"/>
                <a:ea typeface="Calibri" panose="020F0502020204030204" pitchFamily="34" charset="0"/>
                <a:cs typeface="Calibri" panose="020F0502020204030204" pitchFamily="34" charset="0"/>
              </a:rPr>
              <a:t>              Paskelbtų viešųjų pirkimų sutarčių dalies (proc.) rodiklio reikšmė 2024 m. pasiekta ir viršyta – pasiekta 93 proc., planuota 90 proc. </a:t>
            </a:r>
            <a:endParaRPr lang="en-GB" sz="160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graphicFrame>
        <p:nvGraphicFramePr>
          <p:cNvPr id="6" name="Chart 5">
            <a:extLst>
              <a:ext uri="{FF2B5EF4-FFF2-40B4-BE49-F238E27FC236}">
                <a16:creationId xmlns:a16="http://schemas.microsoft.com/office/drawing/2014/main" id="{B5C01F34-7F8F-618C-2DA2-39C0ADC8D4A3}"/>
              </a:ext>
            </a:extLst>
          </p:cNvPr>
          <p:cNvGraphicFramePr>
            <a:graphicFrameLocks/>
          </p:cNvGraphicFramePr>
          <p:nvPr>
            <p:extLst>
              <p:ext uri="{D42A27DB-BD31-4B8C-83A1-F6EECF244321}">
                <p14:modId xmlns:p14="http://schemas.microsoft.com/office/powerpoint/2010/main" val="3134641328"/>
              </p:ext>
            </p:extLst>
          </p:nvPr>
        </p:nvGraphicFramePr>
        <p:xfrm>
          <a:off x="254644" y="2233913"/>
          <a:ext cx="5324354" cy="2908707"/>
        </p:xfrm>
        <a:graphic>
          <a:graphicData uri="http://schemas.openxmlformats.org/drawingml/2006/chart">
            <c:chart xmlns:c="http://schemas.openxmlformats.org/drawingml/2006/chart" xmlns:r="http://schemas.openxmlformats.org/officeDocument/2006/relationships" r:id="rId3"/>
          </a:graphicData>
        </a:graphic>
      </p:graphicFrame>
      <p:cxnSp>
        <p:nvCxnSpPr>
          <p:cNvPr id="7" name="Straight Connector 6">
            <a:extLst>
              <a:ext uri="{FF2B5EF4-FFF2-40B4-BE49-F238E27FC236}">
                <a16:creationId xmlns:a16="http://schemas.microsoft.com/office/drawing/2014/main" id="{FAE52530-FC2D-F933-341C-69CEA6959112}"/>
              </a:ext>
            </a:extLst>
          </p:cNvPr>
          <p:cNvCxnSpPr>
            <a:cxnSpLocks/>
          </p:cNvCxnSpPr>
          <p:nvPr/>
        </p:nvCxnSpPr>
        <p:spPr>
          <a:xfrm>
            <a:off x="5797108" y="1549870"/>
            <a:ext cx="0" cy="3758259"/>
          </a:xfrm>
          <a:prstGeom prst="line">
            <a:avLst/>
          </a:prstGeom>
          <a:ln w="6350">
            <a:solidFill>
              <a:schemeClr val="tx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graphicFrame>
        <p:nvGraphicFramePr>
          <p:cNvPr id="8" name="Chart 7">
            <a:extLst>
              <a:ext uri="{FF2B5EF4-FFF2-40B4-BE49-F238E27FC236}">
                <a16:creationId xmlns:a16="http://schemas.microsoft.com/office/drawing/2014/main" id="{AA3AB350-70E4-BC01-8DC8-3AA8B1D86797}"/>
              </a:ext>
            </a:extLst>
          </p:cNvPr>
          <p:cNvGraphicFramePr>
            <a:graphicFrameLocks/>
          </p:cNvGraphicFramePr>
          <p:nvPr>
            <p:extLst>
              <p:ext uri="{D42A27DB-BD31-4B8C-83A1-F6EECF244321}">
                <p14:modId xmlns:p14="http://schemas.microsoft.com/office/powerpoint/2010/main" val="2465637464"/>
              </p:ext>
            </p:extLst>
          </p:nvPr>
        </p:nvGraphicFramePr>
        <p:xfrm>
          <a:off x="6506901" y="2145915"/>
          <a:ext cx="4572000" cy="2996705"/>
        </p:xfrm>
        <a:graphic>
          <a:graphicData uri="http://schemas.openxmlformats.org/drawingml/2006/chart">
            <c:chart xmlns:c="http://schemas.openxmlformats.org/drawingml/2006/chart" xmlns:r="http://schemas.openxmlformats.org/officeDocument/2006/relationships" r:id="rId4"/>
          </a:graphicData>
        </a:graphic>
      </p:graphicFrame>
      <p:sp>
        <p:nvSpPr>
          <p:cNvPr id="9" name="TextBox 8">
            <a:extLst>
              <a:ext uri="{FF2B5EF4-FFF2-40B4-BE49-F238E27FC236}">
                <a16:creationId xmlns:a16="http://schemas.microsoft.com/office/drawing/2014/main" id="{C55249E0-10D3-E94B-AA7C-F7918A249A9A}"/>
              </a:ext>
            </a:extLst>
          </p:cNvPr>
          <p:cNvSpPr txBox="1"/>
          <p:nvPr/>
        </p:nvSpPr>
        <p:spPr>
          <a:xfrm>
            <a:off x="6506901" y="1749603"/>
            <a:ext cx="5471076" cy="584775"/>
          </a:xfrm>
          <a:prstGeom prst="rect">
            <a:avLst/>
          </a:prstGeom>
          <a:noFill/>
        </p:spPr>
        <p:txBody>
          <a:bodyPr wrap="square" rtlCol="0">
            <a:spAutoFit/>
          </a:bodyPr>
          <a:lstStyle/>
          <a:p>
            <a:r>
              <a:rPr lang="lt-LT" sz="1600" b="1" dirty="0">
                <a:latin typeface="Calibri" panose="020F0502020204030204" pitchFamily="34" charset="0"/>
                <a:ea typeface="Calibri" panose="020F0502020204030204" pitchFamily="34" charset="0"/>
                <a:cs typeface="Calibri" panose="020F0502020204030204" pitchFamily="34" charset="0"/>
              </a:rPr>
              <a:t>Žodžiu sudarytų sutarčių, atlikus mažos vertės pirkimus, informacijos viešinimas CVP IS</a:t>
            </a:r>
            <a:endParaRPr lang="en-GB" sz="1600" b="1" dirty="0">
              <a:latin typeface="Calibri" panose="020F0502020204030204" pitchFamily="34" charset="0"/>
              <a:ea typeface="Calibri" panose="020F0502020204030204" pitchFamily="34" charset="0"/>
              <a:cs typeface="Calibri" panose="020F0502020204030204" pitchFamily="34" charset="0"/>
            </a:endParaRPr>
          </a:p>
        </p:txBody>
      </p:sp>
      <p:sp>
        <p:nvSpPr>
          <p:cNvPr id="11" name="TextBox 10">
            <a:extLst>
              <a:ext uri="{FF2B5EF4-FFF2-40B4-BE49-F238E27FC236}">
                <a16:creationId xmlns:a16="http://schemas.microsoft.com/office/drawing/2014/main" id="{E7169989-F028-EC20-335C-03117A58104D}"/>
              </a:ext>
            </a:extLst>
          </p:cNvPr>
          <p:cNvSpPr txBox="1"/>
          <p:nvPr/>
        </p:nvSpPr>
        <p:spPr>
          <a:xfrm>
            <a:off x="416605" y="1807361"/>
            <a:ext cx="5471076" cy="338554"/>
          </a:xfrm>
          <a:prstGeom prst="rect">
            <a:avLst/>
          </a:prstGeom>
          <a:noFill/>
        </p:spPr>
        <p:txBody>
          <a:bodyPr wrap="square" rtlCol="0">
            <a:spAutoFit/>
          </a:bodyPr>
          <a:lstStyle/>
          <a:p>
            <a:r>
              <a:rPr lang="lt-LT" sz="1600" b="1" dirty="0">
                <a:latin typeface="Calibri" panose="020F0502020204030204" pitchFamily="34" charset="0"/>
                <a:ea typeface="Calibri" panose="020F0502020204030204" pitchFamily="34" charset="0"/>
                <a:cs typeface="Calibri" panose="020F0502020204030204" pitchFamily="34" charset="0"/>
              </a:rPr>
              <a:t>Raštu sudarytų sutarčių paskelbimas CVP IS</a:t>
            </a:r>
            <a:endParaRPr lang="en-GB" sz="1600" b="1" dirty="0">
              <a:latin typeface="Calibri" panose="020F0502020204030204" pitchFamily="34" charset="0"/>
              <a:ea typeface="Calibri" panose="020F0502020204030204" pitchFamily="34" charset="0"/>
              <a:cs typeface="Calibri" panose="020F0502020204030204" pitchFamily="34" charset="0"/>
            </a:endParaRPr>
          </a:p>
        </p:txBody>
      </p:sp>
      <p:pic>
        <p:nvPicPr>
          <p:cNvPr id="16" name="Picture 15">
            <a:extLst>
              <a:ext uri="{FF2B5EF4-FFF2-40B4-BE49-F238E27FC236}">
                <a16:creationId xmlns:a16="http://schemas.microsoft.com/office/drawing/2014/main" id="{A711F64A-38CF-EDC2-1540-C8812701B656}"/>
              </a:ext>
            </a:extLst>
          </p:cNvPr>
          <p:cNvPicPr>
            <a:picLocks noChangeAspect="1"/>
          </p:cNvPicPr>
          <p:nvPr/>
        </p:nvPicPr>
        <p:blipFill>
          <a:blip r:embed="rId5"/>
          <a:stretch>
            <a:fillRect/>
          </a:stretch>
        </p:blipFill>
        <p:spPr>
          <a:xfrm>
            <a:off x="548640" y="5571051"/>
            <a:ext cx="682990" cy="590476"/>
          </a:xfrm>
          <a:prstGeom prst="rect">
            <a:avLst/>
          </a:prstGeom>
        </p:spPr>
      </p:pic>
      <p:sp>
        <p:nvSpPr>
          <p:cNvPr id="4" name="Object 1">
            <a:extLst>
              <a:ext uri="{FF2B5EF4-FFF2-40B4-BE49-F238E27FC236}">
                <a16:creationId xmlns:a16="http://schemas.microsoft.com/office/drawing/2014/main" id="{F05D39F9-EA47-CB2F-50B9-799B40A001FA}"/>
              </a:ext>
            </a:extLst>
          </p:cNvPr>
          <p:cNvSpPr/>
          <p:nvPr/>
        </p:nvSpPr>
        <p:spPr>
          <a:xfrm>
            <a:off x="416605" y="1268672"/>
            <a:ext cx="12543291" cy="353201"/>
          </a:xfrm>
          <a:prstGeom prst="rect">
            <a:avLst/>
          </a:prstGeom>
          <a:noFill/>
        </p:spPr>
        <p:txBody>
          <a:bodyPr wrap="square" lIns="0" tIns="0" rIns="0" bIns="0" rtlCol="0" anchor="t"/>
          <a:lstStyle/>
          <a:p>
            <a:pPr algn="l">
              <a:lnSpc>
                <a:spcPts val="3195"/>
              </a:lnSpc>
              <a:buNone/>
            </a:pPr>
            <a:r>
              <a:rPr lang="lt-LT" sz="1600" b="1" dirty="0">
                <a:latin typeface="Calibri" panose="020F0502020204030204" pitchFamily="34" charset="0"/>
                <a:ea typeface="Calibri" panose="020F0502020204030204" pitchFamily="34" charset="0"/>
                <a:cs typeface="Calibri" panose="020F0502020204030204" pitchFamily="34" charset="0"/>
              </a:rPr>
              <a:t>  </a:t>
            </a:r>
            <a:r>
              <a:rPr lang="lt-LT" sz="1600" b="1" u="sng" dirty="0">
                <a:latin typeface="Calibri" panose="020F0502020204030204" pitchFamily="34" charset="0"/>
                <a:ea typeface="Calibri" panose="020F0502020204030204" pitchFamily="34" charset="0"/>
                <a:cs typeface="Calibri" panose="020F0502020204030204" pitchFamily="34" charset="0"/>
              </a:rPr>
              <a:t>Paskelbtų viešųjų pirkimų sutarčių dalis (proc.)</a:t>
            </a:r>
          </a:p>
        </p:txBody>
      </p:sp>
    </p:spTree>
    <p:extLst>
      <p:ext uri="{BB962C8B-B14F-4D97-AF65-F5344CB8AC3E}">
        <p14:creationId xmlns:p14="http://schemas.microsoft.com/office/powerpoint/2010/main" val="19344465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B536CAC5-B24F-5F0D-246B-85D7B117ACAF}"/>
            </a:ext>
          </a:extLst>
        </p:cNvPr>
        <p:cNvGrpSpPr/>
        <p:nvPr/>
      </p:nvGrpSpPr>
      <p:grpSpPr>
        <a:xfrm>
          <a:off x="0" y="0"/>
          <a:ext cx="0" cy="0"/>
          <a:chOff x="0" y="0"/>
          <a:chExt cx="0" cy="0"/>
        </a:xfrm>
      </p:grpSpPr>
      <p:sp>
        <p:nvSpPr>
          <p:cNvPr id="17" name="Object 1">
            <a:extLst>
              <a:ext uri="{FF2B5EF4-FFF2-40B4-BE49-F238E27FC236}">
                <a16:creationId xmlns:a16="http://schemas.microsoft.com/office/drawing/2014/main" id="{8F4CE460-E9D5-D3A3-F4D3-09602DEC9AC2}"/>
              </a:ext>
            </a:extLst>
          </p:cNvPr>
          <p:cNvSpPr/>
          <p:nvPr/>
        </p:nvSpPr>
        <p:spPr>
          <a:xfrm>
            <a:off x="0" y="0"/>
            <a:ext cx="12188944" cy="1228418"/>
          </a:xfrm>
          <a:prstGeom prst="rect">
            <a:avLst/>
          </a:prstGeom>
          <a:solidFill>
            <a:schemeClr val="tx1"/>
          </a:solidFill>
        </p:spPr>
        <p:txBody>
          <a:bodyPr/>
          <a:lstStyle/>
          <a:p>
            <a:endParaRPr lang="lt-LT" sz="2800">
              <a:solidFill>
                <a:srgbClr val="F1B434"/>
              </a:solidFill>
              <a:latin typeface="Roboto" panose="02000000000000000000" pitchFamily="2" charset="0"/>
              <a:ea typeface="Roboto" panose="02000000000000000000" pitchFamily="2" charset="0"/>
              <a:cs typeface="Roboto" panose="02000000000000000000" pitchFamily="2" charset="0"/>
            </a:endParaRPr>
          </a:p>
          <a:p>
            <a:endParaRPr lang="en-US">
              <a:solidFill>
                <a:srgbClr val="F1B434"/>
              </a:solidFill>
            </a:endParaRPr>
          </a:p>
        </p:txBody>
      </p:sp>
      <p:sp>
        <p:nvSpPr>
          <p:cNvPr id="2" name="Object 1">
            <a:extLst>
              <a:ext uri="{FF2B5EF4-FFF2-40B4-BE49-F238E27FC236}">
                <a16:creationId xmlns:a16="http://schemas.microsoft.com/office/drawing/2014/main" id="{9725498B-266A-8393-E1E3-2F4326EA8A0E}"/>
              </a:ext>
            </a:extLst>
          </p:cNvPr>
          <p:cNvSpPr/>
          <p:nvPr/>
        </p:nvSpPr>
        <p:spPr>
          <a:xfrm>
            <a:off x="377096" y="412991"/>
            <a:ext cx="11499559" cy="405604"/>
          </a:xfrm>
          <a:prstGeom prst="rect">
            <a:avLst/>
          </a:prstGeom>
          <a:noFill/>
        </p:spPr>
        <p:txBody>
          <a:bodyPr wrap="square" lIns="0" tIns="0" rIns="0" bIns="0" rtlCol="0" anchor="t"/>
          <a:lstStyle/>
          <a:p>
            <a:pPr algn="l">
              <a:lnSpc>
                <a:spcPts val="3195"/>
              </a:lnSpc>
              <a:buNone/>
            </a:pPr>
            <a:endParaRPr lang="lt-LT">
              <a:solidFill>
                <a:srgbClr val="F1B434"/>
              </a:solidFill>
            </a:endParaRPr>
          </a:p>
        </p:txBody>
      </p:sp>
      <p:sp>
        <p:nvSpPr>
          <p:cNvPr id="10" name="Object 9">
            <a:extLst>
              <a:ext uri="{FF2B5EF4-FFF2-40B4-BE49-F238E27FC236}">
                <a16:creationId xmlns:a16="http://schemas.microsoft.com/office/drawing/2014/main" id="{C892F472-5853-4D8A-E914-89346DF75E41}"/>
              </a:ext>
            </a:extLst>
          </p:cNvPr>
          <p:cNvSpPr/>
          <p:nvPr/>
        </p:nvSpPr>
        <p:spPr>
          <a:xfrm>
            <a:off x="6348730" y="3251875"/>
            <a:ext cx="2419697" cy="531283"/>
          </a:xfrm>
          <a:prstGeom prst="rect">
            <a:avLst/>
          </a:prstGeom>
          <a:noFill/>
        </p:spPr>
        <p:txBody>
          <a:bodyPr wrap="square" lIns="0" tIns="0" rIns="0" bIns="0" rtlCol="0" anchor="t"/>
          <a:lstStyle/>
          <a:p>
            <a:pPr algn="ctr">
              <a:lnSpc>
                <a:spcPts val="2093"/>
              </a:lnSpc>
              <a:buNone/>
            </a:pPr>
            <a:r>
              <a:rPr lang="en-US" sz="1530" kern="0" spc="31">
                <a:solidFill>
                  <a:srgbClr val="FFFFFF"/>
                </a:solidFill>
                <a:latin typeface="Lato" pitchFamily="34" charset="0"/>
                <a:ea typeface="Lato" pitchFamily="34" charset="-122"/>
                <a:cs typeface="Lato" pitchFamily="34" charset="-120"/>
              </a:rPr>
              <a:t>Principles of Public Procurement</a:t>
            </a:r>
            <a:endParaRPr lang="en-US"/>
          </a:p>
        </p:txBody>
      </p:sp>
      <p:sp>
        <p:nvSpPr>
          <p:cNvPr id="13" name="Object 12">
            <a:extLst>
              <a:ext uri="{FF2B5EF4-FFF2-40B4-BE49-F238E27FC236}">
                <a16:creationId xmlns:a16="http://schemas.microsoft.com/office/drawing/2014/main" id="{DD678C5E-BA1F-CD34-5D2C-BB30A5AE0D79}"/>
              </a:ext>
            </a:extLst>
          </p:cNvPr>
          <p:cNvSpPr/>
          <p:nvPr/>
        </p:nvSpPr>
        <p:spPr>
          <a:xfrm>
            <a:off x="9161711" y="3251875"/>
            <a:ext cx="2650145" cy="531283"/>
          </a:xfrm>
          <a:prstGeom prst="rect">
            <a:avLst/>
          </a:prstGeom>
          <a:noFill/>
        </p:spPr>
        <p:txBody>
          <a:bodyPr wrap="square" lIns="0" tIns="0" rIns="0" bIns="0" rtlCol="0" anchor="t"/>
          <a:lstStyle/>
          <a:p>
            <a:pPr algn="ctr">
              <a:lnSpc>
                <a:spcPts val="2093"/>
              </a:lnSpc>
              <a:buNone/>
            </a:pPr>
            <a:r>
              <a:rPr lang="en-US" sz="1530" kern="0" spc="31">
                <a:solidFill>
                  <a:srgbClr val="FFFFFF"/>
                </a:solidFill>
                <a:latin typeface="Lato" pitchFamily="34" charset="0"/>
                <a:ea typeface="Lato" pitchFamily="34" charset="-122"/>
                <a:cs typeface="Lato" pitchFamily="34" charset="-120"/>
              </a:rPr>
              <a:t>Importance of Public Procurement</a:t>
            </a:r>
            <a:endParaRPr lang="en-US"/>
          </a:p>
        </p:txBody>
      </p:sp>
      <p:sp>
        <p:nvSpPr>
          <p:cNvPr id="15" name="Object 14">
            <a:extLst>
              <a:ext uri="{FF2B5EF4-FFF2-40B4-BE49-F238E27FC236}">
                <a16:creationId xmlns:a16="http://schemas.microsoft.com/office/drawing/2014/main" id="{07F323C7-511A-00C8-4A83-15199F07177B}"/>
              </a:ext>
            </a:extLst>
          </p:cNvPr>
          <p:cNvSpPr/>
          <p:nvPr/>
        </p:nvSpPr>
        <p:spPr>
          <a:xfrm>
            <a:off x="0" y="6493979"/>
            <a:ext cx="12188952" cy="397969"/>
          </a:xfrm>
          <a:prstGeom prst="rect">
            <a:avLst/>
          </a:prstGeom>
          <a:solidFill>
            <a:schemeClr val="tx2">
              <a:lumMod val="20000"/>
              <a:lumOff val="80000"/>
            </a:schemeClr>
          </a:solidFill>
        </p:spPr>
        <p:txBody>
          <a:bodyPr/>
          <a:lstStyle/>
          <a:p>
            <a:endParaRPr lang="en-US"/>
          </a:p>
        </p:txBody>
      </p:sp>
      <p:sp>
        <p:nvSpPr>
          <p:cNvPr id="14" name="Object 1">
            <a:extLst>
              <a:ext uri="{FF2B5EF4-FFF2-40B4-BE49-F238E27FC236}">
                <a16:creationId xmlns:a16="http://schemas.microsoft.com/office/drawing/2014/main" id="{A75BF03B-ADA2-F78C-1D55-50022CEF44DF}"/>
              </a:ext>
            </a:extLst>
          </p:cNvPr>
          <p:cNvSpPr/>
          <p:nvPr/>
        </p:nvSpPr>
        <p:spPr>
          <a:xfrm>
            <a:off x="497296" y="427108"/>
            <a:ext cx="11691648" cy="400488"/>
          </a:xfrm>
          <a:prstGeom prst="rect">
            <a:avLst/>
          </a:prstGeom>
          <a:noFill/>
        </p:spPr>
        <p:txBody>
          <a:bodyPr wrap="square" lIns="0" tIns="0" rIns="0" bIns="0" rtlCol="0" anchor="t"/>
          <a:lstStyle/>
          <a:p>
            <a:pPr>
              <a:lnSpc>
                <a:spcPts val="3195"/>
              </a:lnSpc>
            </a:pPr>
            <a:r>
              <a:rPr lang="lt-LT" sz="3000" b="1" dirty="0">
                <a:solidFill>
                  <a:srgbClr val="F1B434"/>
                </a:solidFill>
                <a:latin typeface="Roboto" panose="02000000000000000000" pitchFamily="2" charset="0"/>
                <a:ea typeface="Roboto" panose="02000000000000000000" pitchFamily="2" charset="0"/>
                <a:cs typeface="Roboto" panose="02000000000000000000" pitchFamily="2" charset="0"/>
              </a:rPr>
              <a:t>Didinti viešųjų pirkimų skaidrumą ir efektyvumą</a:t>
            </a:r>
          </a:p>
          <a:p>
            <a:pPr>
              <a:lnSpc>
                <a:spcPts val="3195"/>
              </a:lnSpc>
              <a:buNone/>
            </a:pPr>
            <a:endParaRPr lang="lt-LT" b="1" dirty="0">
              <a:solidFill>
                <a:srgbClr val="F1B434"/>
              </a:solidFill>
              <a:latin typeface="Roboto" panose="02000000000000000000" pitchFamily="2" charset="0"/>
              <a:ea typeface="Roboto" panose="02000000000000000000" pitchFamily="2" charset="0"/>
              <a:cs typeface="Roboto" panose="02000000000000000000" pitchFamily="2" charset="0"/>
            </a:endParaRPr>
          </a:p>
        </p:txBody>
      </p:sp>
      <p:cxnSp>
        <p:nvCxnSpPr>
          <p:cNvPr id="3" name="Straight Connector 2">
            <a:extLst>
              <a:ext uri="{FF2B5EF4-FFF2-40B4-BE49-F238E27FC236}">
                <a16:creationId xmlns:a16="http://schemas.microsoft.com/office/drawing/2014/main" id="{CBB4CB38-2D71-C969-AD52-88C85C858D9B}"/>
              </a:ext>
            </a:extLst>
          </p:cNvPr>
          <p:cNvCxnSpPr>
            <a:cxnSpLocks/>
          </p:cNvCxnSpPr>
          <p:nvPr/>
        </p:nvCxnSpPr>
        <p:spPr>
          <a:xfrm flipH="1">
            <a:off x="5797108" y="2095198"/>
            <a:ext cx="51064" cy="3212931"/>
          </a:xfrm>
          <a:prstGeom prst="line">
            <a:avLst/>
          </a:prstGeom>
          <a:ln w="6350">
            <a:solidFill>
              <a:schemeClr val="tx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graphicFrame>
        <p:nvGraphicFramePr>
          <p:cNvPr id="6" name="Chart 5">
            <a:extLst>
              <a:ext uri="{FF2B5EF4-FFF2-40B4-BE49-F238E27FC236}">
                <a16:creationId xmlns:a16="http://schemas.microsoft.com/office/drawing/2014/main" id="{5562A0CD-D806-4E68-8A35-15E944FB7036}"/>
              </a:ext>
            </a:extLst>
          </p:cNvPr>
          <p:cNvGraphicFramePr/>
          <p:nvPr>
            <p:extLst>
              <p:ext uri="{D42A27DB-BD31-4B8C-83A1-F6EECF244321}">
                <p14:modId xmlns:p14="http://schemas.microsoft.com/office/powerpoint/2010/main" val="2179312355"/>
              </p:ext>
            </p:extLst>
          </p:nvPr>
        </p:nvGraphicFramePr>
        <p:xfrm>
          <a:off x="120208" y="2594478"/>
          <a:ext cx="5676900" cy="33420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Chart 6">
            <a:extLst>
              <a:ext uri="{FF2B5EF4-FFF2-40B4-BE49-F238E27FC236}">
                <a16:creationId xmlns:a16="http://schemas.microsoft.com/office/drawing/2014/main" id="{0DEB8FE9-0579-4AA5-92B5-C90BCF241220}"/>
              </a:ext>
            </a:extLst>
          </p:cNvPr>
          <p:cNvGraphicFramePr/>
          <p:nvPr>
            <p:extLst>
              <p:ext uri="{D42A27DB-BD31-4B8C-83A1-F6EECF244321}">
                <p14:modId xmlns:p14="http://schemas.microsoft.com/office/powerpoint/2010/main" val="3321820767"/>
              </p:ext>
            </p:extLst>
          </p:nvPr>
        </p:nvGraphicFramePr>
        <p:xfrm>
          <a:off x="5797108" y="2676176"/>
          <a:ext cx="5686425" cy="3265284"/>
        </p:xfrm>
        <a:graphic>
          <a:graphicData uri="http://schemas.openxmlformats.org/drawingml/2006/chart">
            <c:chart xmlns:c="http://schemas.openxmlformats.org/drawingml/2006/chart" xmlns:r="http://schemas.openxmlformats.org/officeDocument/2006/relationships" r:id="rId4"/>
          </a:graphicData>
        </a:graphic>
      </p:graphicFrame>
      <p:sp>
        <p:nvSpPr>
          <p:cNvPr id="8" name="TextBox 7">
            <a:extLst>
              <a:ext uri="{FF2B5EF4-FFF2-40B4-BE49-F238E27FC236}">
                <a16:creationId xmlns:a16="http://schemas.microsoft.com/office/drawing/2014/main" id="{EA198690-829F-644A-6B47-268BEDF4A26A}"/>
              </a:ext>
            </a:extLst>
          </p:cNvPr>
          <p:cNvSpPr txBox="1"/>
          <p:nvPr/>
        </p:nvSpPr>
        <p:spPr>
          <a:xfrm>
            <a:off x="377096" y="2095198"/>
            <a:ext cx="5471076" cy="338554"/>
          </a:xfrm>
          <a:prstGeom prst="rect">
            <a:avLst/>
          </a:prstGeom>
          <a:noFill/>
        </p:spPr>
        <p:txBody>
          <a:bodyPr wrap="square" rtlCol="0">
            <a:spAutoFit/>
          </a:bodyPr>
          <a:lstStyle/>
          <a:p>
            <a:r>
              <a:rPr lang="lt-LT" sz="1600" b="1" dirty="0">
                <a:latin typeface="Calibri" panose="020F0502020204030204" pitchFamily="34" charset="0"/>
                <a:ea typeface="Calibri" panose="020F0502020204030204" pitchFamily="34" charset="0"/>
                <a:cs typeface="Calibri" panose="020F0502020204030204" pitchFamily="34" charset="0"/>
              </a:rPr>
              <a:t>Pirkimų, kuriuose taikytas kokybės kriterijus, vertė</a:t>
            </a:r>
            <a:endParaRPr lang="en-GB" sz="1600" b="1" dirty="0">
              <a:latin typeface="Calibri" panose="020F0502020204030204" pitchFamily="34" charset="0"/>
              <a:ea typeface="Calibri" panose="020F0502020204030204" pitchFamily="34" charset="0"/>
              <a:cs typeface="Calibri" panose="020F0502020204030204" pitchFamily="34" charset="0"/>
            </a:endParaRPr>
          </a:p>
        </p:txBody>
      </p:sp>
      <p:sp>
        <p:nvSpPr>
          <p:cNvPr id="9" name="TextBox 8">
            <a:extLst>
              <a:ext uri="{FF2B5EF4-FFF2-40B4-BE49-F238E27FC236}">
                <a16:creationId xmlns:a16="http://schemas.microsoft.com/office/drawing/2014/main" id="{C709C3DC-B857-EB62-7590-2DFA3C2AC15F}"/>
              </a:ext>
            </a:extLst>
          </p:cNvPr>
          <p:cNvSpPr txBox="1"/>
          <p:nvPr/>
        </p:nvSpPr>
        <p:spPr>
          <a:xfrm>
            <a:off x="6126875" y="2132224"/>
            <a:ext cx="5471076" cy="338554"/>
          </a:xfrm>
          <a:prstGeom prst="rect">
            <a:avLst/>
          </a:prstGeom>
          <a:noFill/>
        </p:spPr>
        <p:txBody>
          <a:bodyPr wrap="square" rtlCol="0">
            <a:spAutoFit/>
          </a:bodyPr>
          <a:lstStyle/>
          <a:p>
            <a:r>
              <a:rPr lang="lt-LT" sz="1600" b="1" dirty="0">
                <a:latin typeface="Calibri" panose="020F0502020204030204" pitchFamily="34" charset="0"/>
                <a:ea typeface="Calibri" panose="020F0502020204030204" pitchFamily="34" charset="0"/>
                <a:cs typeface="Calibri" panose="020F0502020204030204" pitchFamily="34" charset="0"/>
              </a:rPr>
              <a:t>Pirkimų, kuriuose taikytas kokybės kriterijus, skaičius</a:t>
            </a:r>
            <a:endParaRPr lang="en-GB" sz="1600" b="1" dirty="0">
              <a:latin typeface="Calibri" panose="020F0502020204030204" pitchFamily="34" charset="0"/>
              <a:ea typeface="Calibri" panose="020F0502020204030204" pitchFamily="34" charset="0"/>
              <a:cs typeface="Calibri" panose="020F0502020204030204" pitchFamily="34" charset="0"/>
            </a:endParaRPr>
          </a:p>
        </p:txBody>
      </p:sp>
      <p:sp>
        <p:nvSpPr>
          <p:cNvPr id="12" name="Object 1">
            <a:extLst>
              <a:ext uri="{FF2B5EF4-FFF2-40B4-BE49-F238E27FC236}">
                <a16:creationId xmlns:a16="http://schemas.microsoft.com/office/drawing/2014/main" id="{02218567-D9EA-E13E-2634-C17496889025}"/>
              </a:ext>
            </a:extLst>
          </p:cNvPr>
          <p:cNvSpPr/>
          <p:nvPr/>
        </p:nvSpPr>
        <p:spPr>
          <a:xfrm>
            <a:off x="377096" y="1494693"/>
            <a:ext cx="12543291" cy="353201"/>
          </a:xfrm>
          <a:prstGeom prst="rect">
            <a:avLst/>
          </a:prstGeom>
          <a:noFill/>
        </p:spPr>
        <p:txBody>
          <a:bodyPr wrap="square" lIns="0" tIns="0" rIns="0" bIns="0" rtlCol="0" anchor="t"/>
          <a:lstStyle/>
          <a:p>
            <a:pPr algn="l">
              <a:lnSpc>
                <a:spcPts val="3195"/>
              </a:lnSpc>
              <a:buNone/>
            </a:pPr>
            <a:r>
              <a:rPr lang="lt-LT" sz="1600" b="1" dirty="0">
                <a:latin typeface="Calibri" panose="020F0502020204030204" pitchFamily="34" charset="0"/>
                <a:ea typeface="Calibri" panose="020F0502020204030204" pitchFamily="34" charset="0"/>
                <a:cs typeface="Calibri" panose="020F0502020204030204" pitchFamily="34" charset="0"/>
              </a:rPr>
              <a:t>  </a:t>
            </a:r>
            <a:r>
              <a:rPr lang="lt-LT" sz="1600" b="1" u="sng" dirty="0">
                <a:latin typeface="Calibri" panose="020F0502020204030204" pitchFamily="34" charset="0"/>
                <a:ea typeface="Calibri" panose="020F0502020204030204" pitchFamily="34" charset="0"/>
                <a:cs typeface="Calibri" panose="020F0502020204030204" pitchFamily="34" charset="0"/>
              </a:rPr>
              <a:t>Pirkimų, kuriuose taikytas kokybės kriterijus, dalis (proc.)</a:t>
            </a:r>
          </a:p>
        </p:txBody>
      </p:sp>
    </p:spTree>
    <p:extLst>
      <p:ext uri="{BB962C8B-B14F-4D97-AF65-F5344CB8AC3E}">
        <p14:creationId xmlns:p14="http://schemas.microsoft.com/office/powerpoint/2010/main" val="29238462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8386D88C-D15B-9AD1-3343-6851ED51FC7B}"/>
            </a:ext>
          </a:extLst>
        </p:cNvPr>
        <p:cNvGrpSpPr/>
        <p:nvPr/>
      </p:nvGrpSpPr>
      <p:grpSpPr>
        <a:xfrm>
          <a:off x="0" y="0"/>
          <a:ext cx="0" cy="0"/>
          <a:chOff x="0" y="0"/>
          <a:chExt cx="0" cy="0"/>
        </a:xfrm>
      </p:grpSpPr>
      <p:sp>
        <p:nvSpPr>
          <p:cNvPr id="17" name="Object 1">
            <a:extLst>
              <a:ext uri="{FF2B5EF4-FFF2-40B4-BE49-F238E27FC236}">
                <a16:creationId xmlns:a16="http://schemas.microsoft.com/office/drawing/2014/main" id="{EBED9E7C-F945-B3B6-2130-0F0088406960}"/>
              </a:ext>
            </a:extLst>
          </p:cNvPr>
          <p:cNvSpPr/>
          <p:nvPr/>
        </p:nvSpPr>
        <p:spPr>
          <a:xfrm>
            <a:off x="0" y="0"/>
            <a:ext cx="12188944" cy="1228418"/>
          </a:xfrm>
          <a:prstGeom prst="rect">
            <a:avLst/>
          </a:prstGeom>
          <a:solidFill>
            <a:schemeClr val="tx1"/>
          </a:solidFill>
        </p:spPr>
        <p:txBody>
          <a:bodyPr/>
          <a:lstStyle/>
          <a:p>
            <a:endParaRPr lang="lt-LT" sz="2800">
              <a:solidFill>
                <a:srgbClr val="F1B434"/>
              </a:solidFill>
              <a:latin typeface="Roboto" panose="02000000000000000000" pitchFamily="2" charset="0"/>
              <a:ea typeface="Roboto" panose="02000000000000000000" pitchFamily="2" charset="0"/>
              <a:cs typeface="Roboto" panose="02000000000000000000" pitchFamily="2" charset="0"/>
            </a:endParaRPr>
          </a:p>
          <a:p>
            <a:endParaRPr lang="en-US">
              <a:solidFill>
                <a:srgbClr val="F1B434"/>
              </a:solidFill>
            </a:endParaRPr>
          </a:p>
        </p:txBody>
      </p:sp>
      <p:sp>
        <p:nvSpPr>
          <p:cNvPr id="2" name="Object 1">
            <a:extLst>
              <a:ext uri="{FF2B5EF4-FFF2-40B4-BE49-F238E27FC236}">
                <a16:creationId xmlns:a16="http://schemas.microsoft.com/office/drawing/2014/main" id="{0479B778-B2F1-71C8-E2CD-B81B543A9CC0}"/>
              </a:ext>
            </a:extLst>
          </p:cNvPr>
          <p:cNvSpPr/>
          <p:nvPr/>
        </p:nvSpPr>
        <p:spPr>
          <a:xfrm>
            <a:off x="377096" y="412991"/>
            <a:ext cx="11499559" cy="405604"/>
          </a:xfrm>
          <a:prstGeom prst="rect">
            <a:avLst/>
          </a:prstGeom>
          <a:noFill/>
        </p:spPr>
        <p:txBody>
          <a:bodyPr wrap="square" lIns="0" tIns="0" rIns="0" bIns="0" rtlCol="0" anchor="t"/>
          <a:lstStyle/>
          <a:p>
            <a:pPr algn="l">
              <a:lnSpc>
                <a:spcPts val="3195"/>
              </a:lnSpc>
              <a:buNone/>
            </a:pPr>
            <a:endParaRPr lang="lt-LT">
              <a:solidFill>
                <a:srgbClr val="F1B434"/>
              </a:solidFill>
            </a:endParaRPr>
          </a:p>
        </p:txBody>
      </p:sp>
      <p:sp>
        <p:nvSpPr>
          <p:cNvPr id="10" name="Object 9">
            <a:extLst>
              <a:ext uri="{FF2B5EF4-FFF2-40B4-BE49-F238E27FC236}">
                <a16:creationId xmlns:a16="http://schemas.microsoft.com/office/drawing/2014/main" id="{65C3E344-8542-0AB3-1B94-1FB318D16594}"/>
              </a:ext>
            </a:extLst>
          </p:cNvPr>
          <p:cNvSpPr/>
          <p:nvPr/>
        </p:nvSpPr>
        <p:spPr>
          <a:xfrm>
            <a:off x="6348730" y="3251875"/>
            <a:ext cx="2419697" cy="531283"/>
          </a:xfrm>
          <a:prstGeom prst="rect">
            <a:avLst/>
          </a:prstGeom>
          <a:noFill/>
        </p:spPr>
        <p:txBody>
          <a:bodyPr wrap="square" lIns="0" tIns="0" rIns="0" bIns="0" rtlCol="0" anchor="t"/>
          <a:lstStyle/>
          <a:p>
            <a:pPr algn="ctr">
              <a:lnSpc>
                <a:spcPts val="2093"/>
              </a:lnSpc>
              <a:buNone/>
            </a:pPr>
            <a:r>
              <a:rPr lang="en-US" sz="1530" kern="0" spc="31">
                <a:solidFill>
                  <a:srgbClr val="FFFFFF"/>
                </a:solidFill>
                <a:latin typeface="Lato" pitchFamily="34" charset="0"/>
                <a:ea typeface="Lato" pitchFamily="34" charset="-122"/>
                <a:cs typeface="Lato" pitchFamily="34" charset="-120"/>
              </a:rPr>
              <a:t>Principles of Public Procurement</a:t>
            </a:r>
            <a:endParaRPr lang="en-US"/>
          </a:p>
        </p:txBody>
      </p:sp>
      <p:sp>
        <p:nvSpPr>
          <p:cNvPr id="13" name="Object 12">
            <a:extLst>
              <a:ext uri="{FF2B5EF4-FFF2-40B4-BE49-F238E27FC236}">
                <a16:creationId xmlns:a16="http://schemas.microsoft.com/office/drawing/2014/main" id="{4A897F25-7145-3DE3-FB41-8B71358B2AF2}"/>
              </a:ext>
            </a:extLst>
          </p:cNvPr>
          <p:cNvSpPr/>
          <p:nvPr/>
        </p:nvSpPr>
        <p:spPr>
          <a:xfrm>
            <a:off x="9161711" y="3251875"/>
            <a:ext cx="2650145" cy="531283"/>
          </a:xfrm>
          <a:prstGeom prst="rect">
            <a:avLst/>
          </a:prstGeom>
          <a:noFill/>
        </p:spPr>
        <p:txBody>
          <a:bodyPr wrap="square" lIns="0" tIns="0" rIns="0" bIns="0" rtlCol="0" anchor="t"/>
          <a:lstStyle/>
          <a:p>
            <a:pPr algn="ctr">
              <a:lnSpc>
                <a:spcPts val="2093"/>
              </a:lnSpc>
              <a:buNone/>
            </a:pPr>
            <a:r>
              <a:rPr lang="en-US" sz="1530" kern="0" spc="31">
                <a:solidFill>
                  <a:srgbClr val="FFFFFF"/>
                </a:solidFill>
                <a:latin typeface="Lato" pitchFamily="34" charset="0"/>
                <a:ea typeface="Lato" pitchFamily="34" charset="-122"/>
                <a:cs typeface="Lato" pitchFamily="34" charset="-120"/>
              </a:rPr>
              <a:t>Importance of Public Procurement</a:t>
            </a:r>
            <a:endParaRPr lang="en-US"/>
          </a:p>
        </p:txBody>
      </p:sp>
      <p:sp>
        <p:nvSpPr>
          <p:cNvPr id="15" name="Object 14">
            <a:extLst>
              <a:ext uri="{FF2B5EF4-FFF2-40B4-BE49-F238E27FC236}">
                <a16:creationId xmlns:a16="http://schemas.microsoft.com/office/drawing/2014/main" id="{72742756-E60B-652D-6915-17316C87B3B9}"/>
              </a:ext>
            </a:extLst>
          </p:cNvPr>
          <p:cNvSpPr/>
          <p:nvPr/>
        </p:nvSpPr>
        <p:spPr>
          <a:xfrm>
            <a:off x="0" y="6493979"/>
            <a:ext cx="12188952" cy="397969"/>
          </a:xfrm>
          <a:prstGeom prst="rect">
            <a:avLst/>
          </a:prstGeom>
          <a:solidFill>
            <a:schemeClr val="tx2">
              <a:lumMod val="20000"/>
              <a:lumOff val="80000"/>
            </a:schemeClr>
          </a:solidFill>
        </p:spPr>
        <p:txBody>
          <a:bodyPr/>
          <a:lstStyle/>
          <a:p>
            <a:endParaRPr lang="en-US"/>
          </a:p>
        </p:txBody>
      </p:sp>
      <p:sp>
        <p:nvSpPr>
          <p:cNvPr id="14" name="Object 1">
            <a:extLst>
              <a:ext uri="{FF2B5EF4-FFF2-40B4-BE49-F238E27FC236}">
                <a16:creationId xmlns:a16="http://schemas.microsoft.com/office/drawing/2014/main" id="{1D262FE2-7C40-E8F0-C48C-0AD5D6B7ED8B}"/>
              </a:ext>
            </a:extLst>
          </p:cNvPr>
          <p:cNvSpPr/>
          <p:nvPr/>
        </p:nvSpPr>
        <p:spPr>
          <a:xfrm>
            <a:off x="467259" y="404774"/>
            <a:ext cx="11496511" cy="400488"/>
          </a:xfrm>
          <a:prstGeom prst="rect">
            <a:avLst/>
          </a:prstGeom>
          <a:noFill/>
        </p:spPr>
        <p:txBody>
          <a:bodyPr wrap="square" lIns="0" tIns="0" rIns="0" bIns="0" rtlCol="0" anchor="t"/>
          <a:lstStyle/>
          <a:p>
            <a:pPr algn="l">
              <a:lnSpc>
                <a:spcPts val="3195"/>
              </a:lnSpc>
              <a:buNone/>
            </a:pPr>
            <a:r>
              <a:rPr lang="lt-LT" sz="3200" b="1" dirty="0">
                <a:solidFill>
                  <a:srgbClr val="F1B434"/>
                </a:solidFill>
                <a:latin typeface="Roboto" panose="02000000000000000000" pitchFamily="2" charset="0"/>
                <a:ea typeface="Roboto" panose="02000000000000000000" pitchFamily="2" charset="0"/>
                <a:cs typeface="Roboto" panose="02000000000000000000" pitchFamily="2" charset="0"/>
              </a:rPr>
              <a:t>Didinti viešųjų pirkimų skaidrumą ir efektyvumą</a:t>
            </a:r>
          </a:p>
        </p:txBody>
      </p:sp>
      <p:cxnSp>
        <p:nvCxnSpPr>
          <p:cNvPr id="3" name="Straight Connector 2">
            <a:extLst>
              <a:ext uri="{FF2B5EF4-FFF2-40B4-BE49-F238E27FC236}">
                <a16:creationId xmlns:a16="http://schemas.microsoft.com/office/drawing/2014/main" id="{31EF06EE-5D27-7F68-0945-2589F17841BA}"/>
              </a:ext>
            </a:extLst>
          </p:cNvPr>
          <p:cNvCxnSpPr>
            <a:cxnSpLocks/>
          </p:cNvCxnSpPr>
          <p:nvPr/>
        </p:nvCxnSpPr>
        <p:spPr>
          <a:xfrm>
            <a:off x="5787421" y="2517505"/>
            <a:ext cx="9687" cy="2632365"/>
          </a:xfrm>
          <a:prstGeom prst="line">
            <a:avLst/>
          </a:prstGeom>
          <a:ln w="6350">
            <a:solidFill>
              <a:schemeClr val="tx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graphicFrame>
        <p:nvGraphicFramePr>
          <p:cNvPr id="6" name="Chart 5">
            <a:extLst>
              <a:ext uri="{FF2B5EF4-FFF2-40B4-BE49-F238E27FC236}">
                <a16:creationId xmlns:a16="http://schemas.microsoft.com/office/drawing/2014/main" id="{3933A0A9-8908-C14A-7579-4E6CB2C9D2BD}"/>
              </a:ext>
            </a:extLst>
          </p:cNvPr>
          <p:cNvGraphicFramePr/>
          <p:nvPr>
            <p:extLst>
              <p:ext uri="{D42A27DB-BD31-4B8C-83A1-F6EECF244321}">
                <p14:modId xmlns:p14="http://schemas.microsoft.com/office/powerpoint/2010/main" val="1658342027"/>
              </p:ext>
            </p:extLst>
          </p:nvPr>
        </p:nvGraphicFramePr>
        <p:xfrm>
          <a:off x="6180705" y="2479964"/>
          <a:ext cx="5695950" cy="290076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Chart 6">
            <a:extLst>
              <a:ext uri="{FF2B5EF4-FFF2-40B4-BE49-F238E27FC236}">
                <a16:creationId xmlns:a16="http://schemas.microsoft.com/office/drawing/2014/main" id="{D6047613-3DBC-EE06-5089-830E70A21BF3}"/>
              </a:ext>
            </a:extLst>
          </p:cNvPr>
          <p:cNvGraphicFramePr/>
          <p:nvPr>
            <p:extLst>
              <p:ext uri="{D42A27DB-BD31-4B8C-83A1-F6EECF244321}">
                <p14:modId xmlns:p14="http://schemas.microsoft.com/office/powerpoint/2010/main" val="1611112729"/>
              </p:ext>
            </p:extLst>
          </p:nvPr>
        </p:nvGraphicFramePr>
        <p:xfrm>
          <a:off x="91633" y="2504199"/>
          <a:ext cx="5705475" cy="2763286"/>
        </p:xfrm>
        <a:graphic>
          <a:graphicData uri="http://schemas.openxmlformats.org/drawingml/2006/chart">
            <c:chart xmlns:c="http://schemas.openxmlformats.org/drawingml/2006/chart" xmlns:r="http://schemas.openxmlformats.org/officeDocument/2006/relationships" r:id="rId4"/>
          </a:graphicData>
        </a:graphic>
      </p:graphicFrame>
      <p:sp>
        <p:nvSpPr>
          <p:cNvPr id="8" name="TextBox 7">
            <a:extLst>
              <a:ext uri="{FF2B5EF4-FFF2-40B4-BE49-F238E27FC236}">
                <a16:creationId xmlns:a16="http://schemas.microsoft.com/office/drawing/2014/main" id="{CB41FA97-6CCD-9FFE-B5CD-B0651E613DED}"/>
              </a:ext>
            </a:extLst>
          </p:cNvPr>
          <p:cNvSpPr txBox="1"/>
          <p:nvPr/>
        </p:nvSpPr>
        <p:spPr>
          <a:xfrm>
            <a:off x="208832" y="2096860"/>
            <a:ext cx="5471076" cy="338554"/>
          </a:xfrm>
          <a:prstGeom prst="rect">
            <a:avLst/>
          </a:prstGeom>
          <a:noFill/>
        </p:spPr>
        <p:txBody>
          <a:bodyPr wrap="square" rtlCol="0">
            <a:spAutoFit/>
          </a:bodyPr>
          <a:lstStyle/>
          <a:p>
            <a:r>
              <a:rPr lang="lt-LT" sz="1600" b="1" dirty="0">
                <a:latin typeface="Calibri" panose="020F0502020204030204" pitchFamily="34" charset="0"/>
                <a:ea typeface="Calibri" panose="020F0502020204030204" pitchFamily="34" charset="0"/>
                <a:cs typeface="Calibri" panose="020F0502020204030204" pitchFamily="34" charset="0"/>
              </a:rPr>
              <a:t>„Vieno tiekėjo“ pirkimų skaičiaus dalis (proc.)</a:t>
            </a:r>
            <a:endParaRPr lang="en-GB" sz="1600" b="1" dirty="0">
              <a:latin typeface="Calibri" panose="020F0502020204030204" pitchFamily="34" charset="0"/>
              <a:ea typeface="Calibri" panose="020F0502020204030204" pitchFamily="34" charset="0"/>
              <a:cs typeface="Calibri" panose="020F0502020204030204" pitchFamily="34" charset="0"/>
            </a:endParaRPr>
          </a:p>
        </p:txBody>
      </p:sp>
      <p:sp>
        <p:nvSpPr>
          <p:cNvPr id="9" name="TextBox 8">
            <a:extLst>
              <a:ext uri="{FF2B5EF4-FFF2-40B4-BE49-F238E27FC236}">
                <a16:creationId xmlns:a16="http://schemas.microsoft.com/office/drawing/2014/main" id="{FE971960-8C29-9ACB-1B73-EFCEA15BBF2C}"/>
              </a:ext>
            </a:extLst>
          </p:cNvPr>
          <p:cNvSpPr txBox="1"/>
          <p:nvPr/>
        </p:nvSpPr>
        <p:spPr>
          <a:xfrm>
            <a:off x="6293142" y="2147900"/>
            <a:ext cx="5471076" cy="338554"/>
          </a:xfrm>
          <a:prstGeom prst="rect">
            <a:avLst/>
          </a:prstGeom>
          <a:noFill/>
        </p:spPr>
        <p:txBody>
          <a:bodyPr wrap="square" rtlCol="0">
            <a:spAutoFit/>
          </a:bodyPr>
          <a:lstStyle/>
          <a:p>
            <a:r>
              <a:rPr lang="lt-LT" sz="1600" b="1" dirty="0">
                <a:latin typeface="Calibri" panose="020F0502020204030204" pitchFamily="34" charset="0"/>
                <a:ea typeface="Calibri" panose="020F0502020204030204" pitchFamily="34" charset="0"/>
                <a:cs typeface="Calibri" panose="020F0502020204030204" pitchFamily="34" charset="0"/>
              </a:rPr>
              <a:t>Vidutinis pasiūlymų skaičius pirkimui, vnt.</a:t>
            </a:r>
            <a:endParaRPr lang="en-GB" sz="1600" b="1" dirty="0">
              <a:latin typeface="Calibri" panose="020F0502020204030204" pitchFamily="34" charset="0"/>
              <a:ea typeface="Calibri" panose="020F0502020204030204" pitchFamily="34" charset="0"/>
              <a:cs typeface="Calibri" panose="020F0502020204030204" pitchFamily="34" charset="0"/>
            </a:endParaRPr>
          </a:p>
        </p:txBody>
      </p:sp>
      <p:grpSp>
        <p:nvGrpSpPr>
          <p:cNvPr id="19" name="Group 18">
            <a:extLst>
              <a:ext uri="{FF2B5EF4-FFF2-40B4-BE49-F238E27FC236}">
                <a16:creationId xmlns:a16="http://schemas.microsoft.com/office/drawing/2014/main" id="{8372AB27-81C0-0005-73A2-B69B8F63BE24}"/>
              </a:ext>
            </a:extLst>
          </p:cNvPr>
          <p:cNvGrpSpPr/>
          <p:nvPr/>
        </p:nvGrpSpPr>
        <p:grpSpPr>
          <a:xfrm>
            <a:off x="377096" y="5478477"/>
            <a:ext cx="11434760" cy="820007"/>
            <a:chOff x="377096" y="5478477"/>
            <a:chExt cx="11434760" cy="820007"/>
          </a:xfrm>
        </p:grpSpPr>
        <p:sp>
          <p:nvSpPr>
            <p:cNvPr id="11" name="Rectangle 10">
              <a:extLst>
                <a:ext uri="{FF2B5EF4-FFF2-40B4-BE49-F238E27FC236}">
                  <a16:creationId xmlns:a16="http://schemas.microsoft.com/office/drawing/2014/main" id="{D25DA3FD-264A-6B7F-E4C3-AFC4CC4C9FE6}"/>
                </a:ext>
              </a:extLst>
            </p:cNvPr>
            <p:cNvSpPr/>
            <p:nvPr/>
          </p:nvSpPr>
          <p:spPr>
            <a:xfrm>
              <a:off x="377096" y="5478477"/>
              <a:ext cx="11354461" cy="820007"/>
            </a:xfrm>
            <a:prstGeom prst="rect">
              <a:avLst/>
            </a:prstGeom>
            <a:ln>
              <a:solidFill>
                <a:srgbClr val="F1B434"/>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sz="160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
          <p:nvSpPr>
            <p:cNvPr id="12" name="TextBox 11">
              <a:extLst>
                <a:ext uri="{FF2B5EF4-FFF2-40B4-BE49-F238E27FC236}">
                  <a16:creationId xmlns:a16="http://schemas.microsoft.com/office/drawing/2014/main" id="{92525437-1FEE-D948-700E-CA73CB8E3427}"/>
                </a:ext>
              </a:extLst>
            </p:cNvPr>
            <p:cNvSpPr txBox="1"/>
            <p:nvPr/>
          </p:nvSpPr>
          <p:spPr>
            <a:xfrm>
              <a:off x="1222514" y="5596092"/>
              <a:ext cx="10589342" cy="584775"/>
            </a:xfrm>
            <a:prstGeom prst="rect">
              <a:avLst/>
            </a:prstGeom>
            <a:noFill/>
          </p:spPr>
          <p:txBody>
            <a:bodyPr wrap="square" rtlCol="0">
              <a:spAutoFit/>
            </a:bodyPr>
            <a:lstStyle/>
            <a:p>
              <a:r>
                <a:rPr lang="lt-LT" sz="1600">
                  <a:solidFill>
                    <a:srgbClr val="000000"/>
                  </a:solidFill>
                  <a:latin typeface="Calibri" panose="020F0502020204030204" pitchFamily="34" charset="0"/>
                  <a:ea typeface="Arial" panose="020B0604020202020204" pitchFamily="34" charset="0"/>
                </a:rPr>
                <a:t>„Vieno tiekėjo“ pirkimų (su centralizuotais pirkimais) skaičiaus dalies rodiklis 2024 m., palyginti su 2023 m., mažėjo 3,0 proc.</a:t>
              </a:r>
            </a:p>
            <a:p>
              <a:r>
                <a:rPr lang="lt-LT" sz="1600">
                  <a:solidFill>
                    <a:schemeClr val="tx1"/>
                  </a:solidFill>
                  <a:latin typeface="Calibri" panose="020F0502020204030204" pitchFamily="34" charset="0"/>
                  <a:ea typeface="Calibri" panose="020F0502020204030204" pitchFamily="34" charset="0"/>
                  <a:cs typeface="Calibri" panose="020F0502020204030204" pitchFamily="34" charset="0"/>
                </a:rPr>
                <a:t>Vidutinis pasiūlymų skaičius pirkimuose, įskaitant centralizuotus pirkimus, 2023–2024 m. išliko nepakitęs – apie 3,4 pasiūlymo.</a:t>
              </a:r>
              <a:endParaRPr lang="en-GB" sz="160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pic>
          <p:nvPicPr>
            <p:cNvPr id="18" name="Picture 17">
              <a:extLst>
                <a:ext uri="{FF2B5EF4-FFF2-40B4-BE49-F238E27FC236}">
                  <a16:creationId xmlns:a16="http://schemas.microsoft.com/office/drawing/2014/main" id="{535696B5-496B-F75D-471A-4E9BF8F47C7B}"/>
                </a:ext>
              </a:extLst>
            </p:cNvPr>
            <p:cNvPicPr>
              <a:picLocks noChangeAspect="1"/>
            </p:cNvPicPr>
            <p:nvPr/>
          </p:nvPicPr>
          <p:blipFill>
            <a:blip r:embed="rId5"/>
            <a:stretch>
              <a:fillRect/>
            </a:stretch>
          </p:blipFill>
          <p:spPr>
            <a:xfrm>
              <a:off x="467259" y="5541261"/>
              <a:ext cx="692947" cy="677017"/>
            </a:xfrm>
            <a:prstGeom prst="rect">
              <a:avLst/>
            </a:prstGeom>
          </p:spPr>
        </p:pic>
      </p:grpSp>
      <p:sp>
        <p:nvSpPr>
          <p:cNvPr id="20" name="Object 1">
            <a:extLst>
              <a:ext uri="{FF2B5EF4-FFF2-40B4-BE49-F238E27FC236}">
                <a16:creationId xmlns:a16="http://schemas.microsoft.com/office/drawing/2014/main" id="{F0380B55-63E8-CFDA-8838-08D39093B627}"/>
              </a:ext>
            </a:extLst>
          </p:cNvPr>
          <p:cNvSpPr/>
          <p:nvPr/>
        </p:nvSpPr>
        <p:spPr>
          <a:xfrm>
            <a:off x="380144" y="1379221"/>
            <a:ext cx="11496511" cy="400488"/>
          </a:xfrm>
          <a:prstGeom prst="rect">
            <a:avLst/>
          </a:prstGeom>
          <a:noFill/>
        </p:spPr>
        <p:txBody>
          <a:bodyPr wrap="square" lIns="0" tIns="0" rIns="0" bIns="0" rtlCol="0" anchor="t"/>
          <a:lstStyle/>
          <a:p>
            <a:pPr>
              <a:lnSpc>
                <a:spcPts val="3195"/>
              </a:lnSpc>
              <a:buNone/>
            </a:pPr>
            <a:r>
              <a:rPr lang="lt-LT" sz="1600" b="1" u="sng" dirty="0">
                <a:latin typeface="Colibri"/>
                <a:ea typeface="Roboto" panose="02000000000000000000" pitchFamily="2" charset="0"/>
                <a:cs typeface="Roboto" panose="02000000000000000000" pitchFamily="2" charset="0"/>
              </a:rPr>
              <a:t>Viešųjų pirkimų, kuriuose dalyvauja daugiau nei vienas tiekėjas, dalis</a:t>
            </a:r>
          </a:p>
        </p:txBody>
      </p:sp>
    </p:spTree>
    <p:extLst>
      <p:ext uri="{BB962C8B-B14F-4D97-AF65-F5344CB8AC3E}">
        <p14:creationId xmlns:p14="http://schemas.microsoft.com/office/powerpoint/2010/main" val="302236771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535C88-42BC-0738-9834-36A99E8105E0}"/>
            </a:ext>
          </a:extLst>
        </p:cNvPr>
        <p:cNvGrpSpPr/>
        <p:nvPr/>
      </p:nvGrpSpPr>
      <p:grpSpPr>
        <a:xfrm>
          <a:off x="0" y="0"/>
          <a:ext cx="0" cy="0"/>
          <a:chOff x="0" y="0"/>
          <a:chExt cx="0" cy="0"/>
        </a:xfrm>
      </p:grpSpPr>
      <p:sp>
        <p:nvSpPr>
          <p:cNvPr id="17" name="Object 1">
            <a:extLst>
              <a:ext uri="{FF2B5EF4-FFF2-40B4-BE49-F238E27FC236}">
                <a16:creationId xmlns:a16="http://schemas.microsoft.com/office/drawing/2014/main" id="{0A482311-2674-1C57-9428-E2228C2753B9}"/>
              </a:ext>
            </a:extLst>
          </p:cNvPr>
          <p:cNvSpPr/>
          <p:nvPr/>
        </p:nvSpPr>
        <p:spPr>
          <a:xfrm>
            <a:off x="0" y="0"/>
            <a:ext cx="12188944" cy="1228418"/>
          </a:xfrm>
          <a:prstGeom prst="rect">
            <a:avLst/>
          </a:prstGeom>
          <a:solidFill>
            <a:schemeClr val="tx1"/>
          </a:solidFill>
        </p:spPr>
        <p:txBody>
          <a:bodyPr/>
          <a:lstStyle/>
          <a:p>
            <a:endParaRPr lang="lt-LT" sz="2800">
              <a:solidFill>
                <a:srgbClr val="F1B434"/>
              </a:solidFill>
              <a:latin typeface="Roboto" panose="02000000000000000000" pitchFamily="2" charset="0"/>
              <a:ea typeface="Roboto" panose="02000000000000000000" pitchFamily="2" charset="0"/>
              <a:cs typeface="Roboto" panose="02000000000000000000" pitchFamily="2" charset="0"/>
            </a:endParaRPr>
          </a:p>
          <a:p>
            <a:endParaRPr lang="en-US">
              <a:solidFill>
                <a:srgbClr val="F1B434"/>
              </a:solidFill>
            </a:endParaRPr>
          </a:p>
        </p:txBody>
      </p:sp>
      <p:sp>
        <p:nvSpPr>
          <p:cNvPr id="2" name="Object 1">
            <a:extLst>
              <a:ext uri="{FF2B5EF4-FFF2-40B4-BE49-F238E27FC236}">
                <a16:creationId xmlns:a16="http://schemas.microsoft.com/office/drawing/2014/main" id="{5E48AF74-AB86-9BEA-1176-838545337C54}"/>
              </a:ext>
            </a:extLst>
          </p:cNvPr>
          <p:cNvSpPr/>
          <p:nvPr/>
        </p:nvSpPr>
        <p:spPr>
          <a:xfrm>
            <a:off x="377096" y="412991"/>
            <a:ext cx="11499559" cy="405604"/>
          </a:xfrm>
          <a:prstGeom prst="rect">
            <a:avLst/>
          </a:prstGeom>
          <a:noFill/>
        </p:spPr>
        <p:txBody>
          <a:bodyPr wrap="square" lIns="0" tIns="0" rIns="0" bIns="0" rtlCol="0" anchor="t"/>
          <a:lstStyle/>
          <a:p>
            <a:pPr algn="l">
              <a:lnSpc>
                <a:spcPts val="3195"/>
              </a:lnSpc>
              <a:buNone/>
            </a:pPr>
            <a:endParaRPr lang="lt-LT">
              <a:solidFill>
                <a:srgbClr val="F1B434"/>
              </a:solidFill>
            </a:endParaRPr>
          </a:p>
        </p:txBody>
      </p:sp>
      <p:sp>
        <p:nvSpPr>
          <p:cNvPr id="10" name="Object 9">
            <a:extLst>
              <a:ext uri="{FF2B5EF4-FFF2-40B4-BE49-F238E27FC236}">
                <a16:creationId xmlns:a16="http://schemas.microsoft.com/office/drawing/2014/main" id="{DE015BA2-ABE1-9546-2F3F-0B2553BE2676}"/>
              </a:ext>
            </a:extLst>
          </p:cNvPr>
          <p:cNvSpPr/>
          <p:nvPr/>
        </p:nvSpPr>
        <p:spPr>
          <a:xfrm>
            <a:off x="6348730" y="3251875"/>
            <a:ext cx="2419697" cy="531283"/>
          </a:xfrm>
          <a:prstGeom prst="rect">
            <a:avLst/>
          </a:prstGeom>
          <a:noFill/>
        </p:spPr>
        <p:txBody>
          <a:bodyPr wrap="square" lIns="0" tIns="0" rIns="0" bIns="0" rtlCol="0" anchor="t"/>
          <a:lstStyle/>
          <a:p>
            <a:pPr algn="ctr">
              <a:lnSpc>
                <a:spcPts val="2093"/>
              </a:lnSpc>
              <a:buNone/>
            </a:pPr>
            <a:r>
              <a:rPr lang="en-US" sz="1530" kern="0" spc="31">
                <a:solidFill>
                  <a:srgbClr val="FFFFFF"/>
                </a:solidFill>
                <a:latin typeface="Lato" pitchFamily="34" charset="0"/>
                <a:ea typeface="Lato" pitchFamily="34" charset="-122"/>
                <a:cs typeface="Lato" pitchFamily="34" charset="-120"/>
              </a:rPr>
              <a:t>Principles of Public Procurement</a:t>
            </a:r>
            <a:endParaRPr lang="en-US"/>
          </a:p>
        </p:txBody>
      </p:sp>
      <p:sp>
        <p:nvSpPr>
          <p:cNvPr id="13" name="Object 12">
            <a:extLst>
              <a:ext uri="{FF2B5EF4-FFF2-40B4-BE49-F238E27FC236}">
                <a16:creationId xmlns:a16="http://schemas.microsoft.com/office/drawing/2014/main" id="{E5B4E394-2204-B62C-550E-F4FE2685623A}"/>
              </a:ext>
            </a:extLst>
          </p:cNvPr>
          <p:cNvSpPr/>
          <p:nvPr/>
        </p:nvSpPr>
        <p:spPr>
          <a:xfrm>
            <a:off x="9161711" y="3251875"/>
            <a:ext cx="2650145" cy="531283"/>
          </a:xfrm>
          <a:prstGeom prst="rect">
            <a:avLst/>
          </a:prstGeom>
          <a:noFill/>
        </p:spPr>
        <p:txBody>
          <a:bodyPr wrap="square" lIns="0" tIns="0" rIns="0" bIns="0" rtlCol="0" anchor="t"/>
          <a:lstStyle/>
          <a:p>
            <a:pPr algn="ctr">
              <a:lnSpc>
                <a:spcPts val="2093"/>
              </a:lnSpc>
              <a:buNone/>
            </a:pPr>
            <a:r>
              <a:rPr lang="en-US" sz="1530" kern="0" spc="31">
                <a:solidFill>
                  <a:srgbClr val="FFFFFF"/>
                </a:solidFill>
                <a:latin typeface="Lato" pitchFamily="34" charset="0"/>
                <a:ea typeface="Lato" pitchFamily="34" charset="-122"/>
                <a:cs typeface="Lato" pitchFamily="34" charset="-120"/>
              </a:rPr>
              <a:t>Importance of Public Procurement</a:t>
            </a:r>
            <a:endParaRPr lang="en-US"/>
          </a:p>
        </p:txBody>
      </p:sp>
      <p:sp>
        <p:nvSpPr>
          <p:cNvPr id="15" name="Object 14">
            <a:extLst>
              <a:ext uri="{FF2B5EF4-FFF2-40B4-BE49-F238E27FC236}">
                <a16:creationId xmlns:a16="http://schemas.microsoft.com/office/drawing/2014/main" id="{49B1D05B-8518-2F77-60FE-83EC0CBFCD8F}"/>
              </a:ext>
            </a:extLst>
          </p:cNvPr>
          <p:cNvSpPr/>
          <p:nvPr/>
        </p:nvSpPr>
        <p:spPr>
          <a:xfrm>
            <a:off x="0" y="6493979"/>
            <a:ext cx="12188952" cy="397969"/>
          </a:xfrm>
          <a:prstGeom prst="rect">
            <a:avLst/>
          </a:prstGeom>
          <a:solidFill>
            <a:schemeClr val="tx2">
              <a:lumMod val="20000"/>
              <a:lumOff val="80000"/>
            </a:schemeClr>
          </a:solidFill>
        </p:spPr>
        <p:txBody>
          <a:bodyPr/>
          <a:lstStyle/>
          <a:p>
            <a:endParaRPr lang="en-US"/>
          </a:p>
        </p:txBody>
      </p:sp>
      <p:sp>
        <p:nvSpPr>
          <p:cNvPr id="14" name="Object 1">
            <a:extLst>
              <a:ext uri="{FF2B5EF4-FFF2-40B4-BE49-F238E27FC236}">
                <a16:creationId xmlns:a16="http://schemas.microsoft.com/office/drawing/2014/main" id="{4594C302-C07C-6C95-1C14-31440ECE8FB0}"/>
              </a:ext>
            </a:extLst>
          </p:cNvPr>
          <p:cNvSpPr/>
          <p:nvPr/>
        </p:nvSpPr>
        <p:spPr>
          <a:xfrm>
            <a:off x="315345" y="418107"/>
            <a:ext cx="11496511" cy="400488"/>
          </a:xfrm>
          <a:prstGeom prst="rect">
            <a:avLst/>
          </a:prstGeom>
          <a:noFill/>
        </p:spPr>
        <p:txBody>
          <a:bodyPr wrap="square" lIns="0" tIns="0" rIns="0" bIns="0" rtlCol="0" anchor="t"/>
          <a:lstStyle/>
          <a:p>
            <a:pPr>
              <a:lnSpc>
                <a:spcPts val="3195"/>
              </a:lnSpc>
              <a:buNone/>
            </a:pPr>
            <a:r>
              <a:rPr lang="lt-LT" sz="3200" b="1">
                <a:solidFill>
                  <a:srgbClr val="F1B434"/>
                </a:solidFill>
                <a:latin typeface="Roboto" panose="02000000000000000000" pitchFamily="2" charset="0"/>
                <a:ea typeface="Roboto" panose="02000000000000000000" pitchFamily="2" charset="0"/>
                <a:cs typeface="Roboto" panose="02000000000000000000" pitchFamily="2" charset="0"/>
              </a:rPr>
              <a:t>Atmestų pasiūlymų stebėsena</a:t>
            </a:r>
            <a:endParaRPr lang="lt-LT" b="1">
              <a:solidFill>
                <a:srgbClr val="F1B434"/>
              </a:solidFill>
              <a:latin typeface="Roboto" panose="02000000000000000000" pitchFamily="2" charset="0"/>
              <a:ea typeface="Roboto" panose="02000000000000000000" pitchFamily="2" charset="0"/>
              <a:cs typeface="Roboto" panose="02000000000000000000" pitchFamily="2" charset="0"/>
            </a:endParaRPr>
          </a:p>
        </p:txBody>
      </p:sp>
      <p:sp>
        <p:nvSpPr>
          <p:cNvPr id="12" name="Object 7">
            <a:extLst>
              <a:ext uri="{FF2B5EF4-FFF2-40B4-BE49-F238E27FC236}">
                <a16:creationId xmlns:a16="http://schemas.microsoft.com/office/drawing/2014/main" id="{3D245D97-649D-0826-91B9-D70D3AF61D98}"/>
              </a:ext>
            </a:extLst>
          </p:cNvPr>
          <p:cNvSpPr/>
          <p:nvPr/>
        </p:nvSpPr>
        <p:spPr>
          <a:xfrm>
            <a:off x="487680" y="1414114"/>
            <a:ext cx="4937761" cy="520301"/>
          </a:xfrm>
          <a:prstGeom prst="rect">
            <a:avLst/>
          </a:prstGeom>
          <a:noFill/>
        </p:spPr>
        <p:txBody>
          <a:bodyPr wrap="square" lIns="0" tIns="0" rIns="0" bIns="0" rtlCol="0" anchor="t"/>
          <a:lstStyle/>
          <a:p>
            <a:pPr algn="ctr">
              <a:lnSpc>
                <a:spcPts val="1836"/>
              </a:lnSpc>
              <a:spcBef>
                <a:spcPts val="539"/>
              </a:spcBef>
              <a:buNone/>
            </a:pPr>
            <a:r>
              <a:rPr lang="lt-LT" sz="1600" b="1">
                <a:latin typeface="Calibri" panose="020F0502020204030204" pitchFamily="34" charset="0"/>
                <a:ea typeface="Calibri" panose="020F0502020204030204" pitchFamily="34" charset="0"/>
                <a:cs typeface="Calibri" panose="020F0502020204030204" pitchFamily="34" charset="0"/>
              </a:rPr>
              <a:t>Atmestų pasiūlymų skaičius (proc.)</a:t>
            </a:r>
            <a:endParaRPr lang="lt-LT" sz="1600" b="1">
              <a:effectLst/>
              <a:latin typeface="Calibri" panose="020F0502020204030204" pitchFamily="34" charset="0"/>
              <a:ea typeface="Calibri" panose="020F0502020204030204" pitchFamily="34" charset="0"/>
              <a:cs typeface="Calibri" panose="020F0502020204030204" pitchFamily="34" charset="0"/>
            </a:endParaRPr>
          </a:p>
        </p:txBody>
      </p:sp>
      <p:graphicFrame>
        <p:nvGraphicFramePr>
          <p:cNvPr id="18" name="Chart 17">
            <a:extLst>
              <a:ext uri="{FF2B5EF4-FFF2-40B4-BE49-F238E27FC236}">
                <a16:creationId xmlns:a16="http://schemas.microsoft.com/office/drawing/2014/main" id="{28E63594-BD8E-EE55-848C-3A0ED334298D}"/>
              </a:ext>
            </a:extLst>
          </p:cNvPr>
          <p:cNvGraphicFramePr>
            <a:graphicFrameLocks/>
          </p:cNvGraphicFramePr>
          <p:nvPr/>
        </p:nvGraphicFramePr>
        <p:xfrm>
          <a:off x="642036" y="1934415"/>
          <a:ext cx="4438226" cy="196406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9" name="Table 18">
            <a:extLst>
              <a:ext uri="{FF2B5EF4-FFF2-40B4-BE49-F238E27FC236}">
                <a16:creationId xmlns:a16="http://schemas.microsoft.com/office/drawing/2014/main" id="{0EA21A53-45B2-AB2D-0DE1-4AB494B3C6AB}"/>
              </a:ext>
            </a:extLst>
          </p:cNvPr>
          <p:cNvGraphicFramePr>
            <a:graphicFrameLocks noGrp="1"/>
          </p:cNvGraphicFramePr>
          <p:nvPr/>
        </p:nvGraphicFramePr>
        <p:xfrm>
          <a:off x="760570" y="2862520"/>
          <a:ext cx="3327636" cy="755170"/>
        </p:xfrm>
        <a:graphic>
          <a:graphicData uri="http://schemas.openxmlformats.org/drawingml/2006/table">
            <a:tbl>
              <a:tblPr>
                <a:tableStyleId>{5C22544A-7EE6-4342-B048-85BDC9FD1C3A}</a:tableStyleId>
              </a:tblPr>
              <a:tblGrid>
                <a:gridCol w="1109212">
                  <a:extLst>
                    <a:ext uri="{9D8B030D-6E8A-4147-A177-3AD203B41FA5}">
                      <a16:colId xmlns:a16="http://schemas.microsoft.com/office/drawing/2014/main" val="1835342991"/>
                    </a:ext>
                  </a:extLst>
                </a:gridCol>
                <a:gridCol w="1109212">
                  <a:extLst>
                    <a:ext uri="{9D8B030D-6E8A-4147-A177-3AD203B41FA5}">
                      <a16:colId xmlns:a16="http://schemas.microsoft.com/office/drawing/2014/main" val="1246638900"/>
                    </a:ext>
                  </a:extLst>
                </a:gridCol>
                <a:gridCol w="1109212">
                  <a:extLst>
                    <a:ext uri="{9D8B030D-6E8A-4147-A177-3AD203B41FA5}">
                      <a16:colId xmlns:a16="http://schemas.microsoft.com/office/drawing/2014/main" val="402927471"/>
                    </a:ext>
                  </a:extLst>
                </a:gridCol>
              </a:tblGrid>
              <a:tr h="253708">
                <a:tc>
                  <a:txBody>
                    <a:bodyPr/>
                    <a:lstStyle/>
                    <a:p>
                      <a:pPr algn="ctr" fontAlgn="b"/>
                      <a:r>
                        <a:rPr lang="en-US" sz="1200" u="none" strike="noStrike">
                          <a:effectLst/>
                          <a:latin typeface="Calibri" panose="020F0502020204030204" pitchFamily="34" charset="0"/>
                          <a:ea typeface="Calibri" panose="020F0502020204030204" pitchFamily="34" charset="0"/>
                          <a:cs typeface="Calibri" panose="020F0502020204030204" pitchFamily="34" charset="0"/>
                        </a:rPr>
                        <a:t>2024</a:t>
                      </a:r>
                      <a:endParaRPr lang="en-US" sz="1200" b="0" i="0" u="none" strike="noStrike">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7620" marR="7620" marT="7620" marB="0" anchor="ctr">
                    <a:lnL w="3175" cap="flat" cmpd="sng" algn="ctr">
                      <a:noFill/>
                      <a:prstDash val="solid"/>
                      <a:round/>
                      <a:headEnd type="none" w="med" len="med"/>
                      <a:tailEnd type="none" w="med" len="med"/>
                    </a:lnL>
                    <a:lnR w="3175" cap="flat" cmpd="sng" algn="ctr">
                      <a:solidFill>
                        <a:schemeClr val="tx1"/>
                      </a:solidFill>
                      <a:prstDash val="solid"/>
                      <a:round/>
                      <a:headEnd type="none" w="med" len="med"/>
                      <a:tailEnd type="none" w="med" len="med"/>
                    </a:lnR>
                    <a:lnB w="3175" cap="flat" cmpd="sng" algn="ctr">
                      <a:solidFill>
                        <a:schemeClr val="tx1"/>
                      </a:solidFill>
                      <a:prstDash val="solid"/>
                      <a:round/>
                      <a:headEnd type="none" w="med" len="med"/>
                      <a:tailEnd type="none" w="med" len="med"/>
                    </a:lnB>
                    <a:noFill/>
                  </a:tcPr>
                </a:tc>
                <a:tc>
                  <a:txBody>
                    <a:bodyPr/>
                    <a:lstStyle/>
                    <a:p>
                      <a:pPr algn="ctr" fontAlgn="b"/>
                      <a:r>
                        <a:rPr lang="en-US" sz="1200" u="none" strike="noStrike">
                          <a:effectLst/>
                          <a:latin typeface="Calibri" panose="020F0502020204030204" pitchFamily="34" charset="0"/>
                          <a:ea typeface="Calibri" panose="020F0502020204030204" pitchFamily="34" charset="0"/>
                          <a:cs typeface="Calibri" panose="020F0502020204030204" pitchFamily="34" charset="0"/>
                        </a:rPr>
                        <a:t>2025</a:t>
                      </a:r>
                      <a:endParaRPr lang="en-US" sz="1200" b="0" i="0" u="none" strike="noStrike">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7620" marR="7620" marT="762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B w="3175" cap="flat" cmpd="sng" algn="ctr">
                      <a:solidFill>
                        <a:schemeClr val="tx1"/>
                      </a:solidFill>
                      <a:prstDash val="solid"/>
                      <a:round/>
                      <a:headEnd type="none" w="med" len="med"/>
                      <a:tailEnd type="none" w="med" len="med"/>
                    </a:lnB>
                    <a:noFill/>
                  </a:tcPr>
                </a:tc>
                <a:tc>
                  <a:txBody>
                    <a:bodyPr/>
                    <a:lstStyle/>
                    <a:p>
                      <a:pPr algn="ctr" fontAlgn="b"/>
                      <a:r>
                        <a:rPr lang="en-US" sz="1200" u="none" strike="noStrike">
                          <a:effectLst/>
                          <a:latin typeface="Calibri" panose="020F0502020204030204" pitchFamily="34" charset="0"/>
                          <a:ea typeface="Calibri" panose="020F0502020204030204" pitchFamily="34" charset="0"/>
                          <a:cs typeface="Calibri" panose="020F0502020204030204" pitchFamily="34" charset="0"/>
                        </a:rPr>
                        <a:t>2026</a:t>
                      </a:r>
                      <a:endParaRPr lang="en-US" sz="1200" b="0" i="0" u="none" strike="noStrike">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7620" marR="7620" marT="7620" marB="0" anchor="ctr">
                    <a:lnL w="3175" cap="flat" cmpd="sng" algn="ctr">
                      <a:solidFill>
                        <a:schemeClr val="tx1"/>
                      </a:solidFill>
                      <a:prstDash val="solid"/>
                      <a:round/>
                      <a:headEnd type="none" w="med" len="med"/>
                      <a:tailEnd type="none" w="med" len="med"/>
                    </a:lnL>
                    <a:lnB w="3175"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891390663"/>
                  </a:ext>
                </a:extLst>
              </a:tr>
              <a:tr h="250731">
                <a:tc>
                  <a:txBody>
                    <a:bodyPr/>
                    <a:lstStyle/>
                    <a:p>
                      <a:pPr algn="ctr" fontAlgn="b"/>
                      <a:r>
                        <a:rPr lang="lt-LT" sz="1200" b="1" i="0" u="none" strike="noStrike">
                          <a:solidFill>
                            <a:schemeClr val="tx1"/>
                          </a:solidFill>
                          <a:effectLst/>
                          <a:latin typeface="Calibri" panose="020F0502020204030204" pitchFamily="34" charset="0"/>
                          <a:ea typeface="Calibri" panose="020F0502020204030204" pitchFamily="34" charset="0"/>
                          <a:cs typeface="Calibri" panose="020F0502020204030204" pitchFamily="34" charset="0"/>
                        </a:rPr>
                        <a:t>32</a:t>
                      </a:r>
                      <a:endParaRPr lang="en-US" sz="1200" b="1" i="0" u="none" strike="noStrike">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txBody>
                  <a:tcPr marL="7620" marR="7620" marT="7620" marB="0" anchor="ctr">
                    <a:lnL w="3175" cap="flat" cmpd="sng" algn="ctr">
                      <a:no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lt-LT" sz="1200" b="1" i="0" u="none" strike="noStrike">
                          <a:solidFill>
                            <a:schemeClr val="tx1"/>
                          </a:solidFill>
                          <a:effectLst/>
                          <a:latin typeface="Calibri" panose="020F0502020204030204" pitchFamily="34" charset="0"/>
                          <a:ea typeface="Calibri" panose="020F0502020204030204" pitchFamily="34" charset="0"/>
                          <a:cs typeface="Calibri" panose="020F0502020204030204" pitchFamily="34" charset="0"/>
                        </a:rPr>
                        <a:t>31</a:t>
                      </a:r>
                      <a:endParaRPr lang="en-US" sz="1200" b="1" i="0" u="none" strike="noStrike">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txBody>
                  <a:tcPr marL="7620" marR="7620" marT="762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lt-LT" sz="1200" b="1" i="0" u="none" strike="noStrike">
                          <a:solidFill>
                            <a:schemeClr val="tx1"/>
                          </a:solidFill>
                          <a:effectLst/>
                          <a:latin typeface="Calibri" panose="020F0502020204030204" pitchFamily="34" charset="0"/>
                          <a:ea typeface="Calibri" panose="020F0502020204030204" pitchFamily="34" charset="0"/>
                          <a:cs typeface="Calibri" panose="020F0502020204030204" pitchFamily="34" charset="0"/>
                        </a:rPr>
                        <a:t>30</a:t>
                      </a:r>
                      <a:endParaRPr lang="en-US" sz="1200" b="1" i="0" u="none" strike="noStrike">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txBody>
                  <a:tcPr marL="7620" marR="7620" marT="7620" marB="0" anchor="ctr">
                    <a:lnL w="3175" cap="flat" cmpd="sng" algn="ctr">
                      <a:solidFill>
                        <a:schemeClr val="tx1"/>
                      </a:solidFill>
                      <a:prstDash val="solid"/>
                      <a:round/>
                      <a:headEnd type="none" w="med" len="med"/>
                      <a:tailEnd type="none" w="med" len="med"/>
                    </a:lnL>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057902847"/>
                  </a:ext>
                </a:extLst>
              </a:tr>
              <a:tr h="250731">
                <a:tc>
                  <a:txBody>
                    <a:bodyPr/>
                    <a:lstStyle/>
                    <a:p>
                      <a:pPr algn="ctr" fontAlgn="b"/>
                      <a:r>
                        <a:rPr lang="lt-LT" sz="1200" b="1" i="0" u="none" strike="noStrike">
                          <a:solidFill>
                            <a:srgbClr val="F1B434"/>
                          </a:solidFill>
                          <a:effectLst/>
                          <a:latin typeface="Calibri" panose="020F0502020204030204" pitchFamily="34" charset="0"/>
                          <a:ea typeface="Calibri" panose="020F0502020204030204" pitchFamily="34" charset="0"/>
                          <a:cs typeface="Calibri" panose="020F0502020204030204" pitchFamily="34" charset="0"/>
                        </a:rPr>
                        <a:t>21</a:t>
                      </a:r>
                      <a:endParaRPr lang="en-US" sz="1200" b="1" i="0" u="none" strike="noStrike">
                        <a:solidFill>
                          <a:srgbClr val="F1B434"/>
                        </a:solidFill>
                        <a:effectLst/>
                        <a:latin typeface="Calibri" panose="020F0502020204030204" pitchFamily="34" charset="0"/>
                        <a:ea typeface="Calibri" panose="020F0502020204030204" pitchFamily="34" charset="0"/>
                        <a:cs typeface="Calibri" panose="020F0502020204030204" pitchFamily="34" charset="0"/>
                      </a:endParaRPr>
                    </a:p>
                  </a:txBody>
                  <a:tcPr marL="7620" marR="7620" marT="7620" marB="0" anchor="ctr">
                    <a:lnL w="3175" cap="flat" cmpd="sng" algn="ctr">
                      <a:no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noFill/>
                  </a:tcPr>
                </a:tc>
                <a:tc>
                  <a:txBody>
                    <a:bodyPr/>
                    <a:lstStyle/>
                    <a:p>
                      <a:pPr algn="ctr" fontAlgn="b"/>
                      <a:endParaRPr lang="en-US" sz="1200" b="1" i="0" u="none" strike="noStrike">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7620" marR="7620" marT="762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noFill/>
                  </a:tcPr>
                </a:tc>
                <a:tc>
                  <a:txBody>
                    <a:bodyPr/>
                    <a:lstStyle/>
                    <a:p>
                      <a:pPr algn="ctr" fontAlgn="b"/>
                      <a:endParaRPr lang="en-US" sz="1200" b="0" i="0" u="none" strike="noStrike">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7620" marR="7620" marT="7620" marB="0" anchor="ctr">
                    <a:lnL w="3175" cap="flat" cmpd="sng" algn="ctr">
                      <a:solidFill>
                        <a:schemeClr val="tx1"/>
                      </a:solidFill>
                      <a:prstDash val="solid"/>
                      <a:round/>
                      <a:headEnd type="none" w="med" len="med"/>
                      <a:tailEnd type="none" w="med" len="med"/>
                    </a:lnL>
                    <a:lnT w="3175" cap="flat" cmpd="sng" algn="ctr">
                      <a:solidFill>
                        <a:schemeClr val="tx1"/>
                      </a:solidFill>
                      <a:prstDash val="solid"/>
                      <a:round/>
                      <a:headEnd type="none" w="med" len="med"/>
                      <a:tailEnd type="none" w="med" len="med"/>
                    </a:lnT>
                    <a:noFill/>
                  </a:tcPr>
                </a:tc>
                <a:extLst>
                  <a:ext uri="{0D108BD9-81ED-4DB2-BD59-A6C34878D82A}">
                    <a16:rowId xmlns:a16="http://schemas.microsoft.com/office/drawing/2014/main" val="2958268391"/>
                  </a:ext>
                </a:extLst>
              </a:tr>
            </a:tbl>
          </a:graphicData>
        </a:graphic>
      </p:graphicFrame>
      <p:sp>
        <p:nvSpPr>
          <p:cNvPr id="33" name="Rectangle 32">
            <a:extLst>
              <a:ext uri="{FF2B5EF4-FFF2-40B4-BE49-F238E27FC236}">
                <a16:creationId xmlns:a16="http://schemas.microsoft.com/office/drawing/2014/main" id="{796353D9-3E25-AF59-3DB7-497631E05303}"/>
              </a:ext>
            </a:extLst>
          </p:cNvPr>
          <p:cNvSpPr/>
          <p:nvPr/>
        </p:nvSpPr>
        <p:spPr>
          <a:xfrm>
            <a:off x="487680" y="4560008"/>
            <a:ext cx="5313680" cy="818151"/>
          </a:xfrm>
          <a:prstGeom prst="rect">
            <a:avLst/>
          </a:prstGeom>
          <a:ln>
            <a:solidFill>
              <a:srgbClr val="F1B434"/>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lt-LT" sz="1400">
                <a:latin typeface="Calibri" panose="020F0502020204030204" pitchFamily="34" charset="0"/>
                <a:ea typeface="Calibri" panose="020F0502020204030204" pitchFamily="34" charset="0"/>
                <a:cs typeface="Calibri" panose="020F0502020204030204" pitchFamily="34" charset="0"/>
              </a:rPr>
              <a:t>                     2024 m. planuota rodiklio reikšmė buvo pasiekta ir viršyta – planuota 32 proc., pasiekta 21 proc. </a:t>
            </a:r>
            <a:endParaRPr lang="en-GB" sz="140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grpSp>
        <p:nvGrpSpPr>
          <p:cNvPr id="34" name="Group 33">
            <a:extLst>
              <a:ext uri="{FF2B5EF4-FFF2-40B4-BE49-F238E27FC236}">
                <a16:creationId xmlns:a16="http://schemas.microsoft.com/office/drawing/2014/main" id="{97B5FD87-5FCF-03E3-FA63-7C91A78BE4D5}"/>
              </a:ext>
            </a:extLst>
          </p:cNvPr>
          <p:cNvGrpSpPr/>
          <p:nvPr/>
        </p:nvGrpSpPr>
        <p:grpSpPr>
          <a:xfrm>
            <a:off x="6096000" y="1320225"/>
            <a:ext cx="5938684" cy="4874098"/>
            <a:chOff x="6096000" y="1320225"/>
            <a:chExt cx="5938684" cy="4874098"/>
          </a:xfrm>
        </p:grpSpPr>
        <p:graphicFrame>
          <p:nvGraphicFramePr>
            <p:cNvPr id="35" name="Chart 34">
              <a:extLst>
                <a:ext uri="{FF2B5EF4-FFF2-40B4-BE49-F238E27FC236}">
                  <a16:creationId xmlns:a16="http://schemas.microsoft.com/office/drawing/2014/main" id="{A5C44C94-6A11-882C-0B7D-76FED2DFD7B6}"/>
                </a:ext>
              </a:extLst>
            </p:cNvPr>
            <p:cNvGraphicFramePr/>
            <p:nvPr/>
          </p:nvGraphicFramePr>
          <p:xfrm>
            <a:off x="6096000" y="1940026"/>
            <a:ext cx="5938684" cy="4254297"/>
          </p:xfrm>
          <a:graphic>
            <a:graphicData uri="http://schemas.openxmlformats.org/drawingml/2006/chart">
              <c:chart xmlns:c="http://schemas.openxmlformats.org/drawingml/2006/chart" xmlns:r="http://schemas.openxmlformats.org/officeDocument/2006/relationships" r:id="rId4"/>
            </a:graphicData>
          </a:graphic>
        </p:graphicFrame>
        <p:sp>
          <p:nvSpPr>
            <p:cNvPr id="37" name="Object 7">
              <a:extLst>
                <a:ext uri="{FF2B5EF4-FFF2-40B4-BE49-F238E27FC236}">
                  <a16:creationId xmlns:a16="http://schemas.microsoft.com/office/drawing/2014/main" id="{C2DB393A-AB09-4FEA-11CF-479CA13257F5}"/>
                </a:ext>
              </a:extLst>
            </p:cNvPr>
            <p:cNvSpPr/>
            <p:nvPr/>
          </p:nvSpPr>
          <p:spPr>
            <a:xfrm>
              <a:off x="6986090" y="1320225"/>
              <a:ext cx="3932902" cy="520301"/>
            </a:xfrm>
            <a:prstGeom prst="rect">
              <a:avLst/>
            </a:prstGeom>
            <a:noFill/>
          </p:spPr>
          <p:txBody>
            <a:bodyPr wrap="square" lIns="0" tIns="0" rIns="0" bIns="0" rtlCol="0" anchor="t"/>
            <a:lstStyle/>
            <a:p>
              <a:pPr algn="ctr">
                <a:lnSpc>
                  <a:spcPts val="1836"/>
                </a:lnSpc>
                <a:spcBef>
                  <a:spcPts val="539"/>
                </a:spcBef>
                <a:buNone/>
              </a:pPr>
              <a:r>
                <a:rPr lang="lt-LT" sz="1600" b="1">
                  <a:effectLst/>
                  <a:latin typeface="Calibri" panose="020F0502020204030204" pitchFamily="34" charset="0"/>
                  <a:ea typeface="DengXian" panose="02010600030101010101" pitchFamily="2" charset="-122"/>
                  <a:cs typeface="Arial" panose="020B0604020202020204" pitchFamily="34" charset="0"/>
                </a:rPr>
                <a:t>Atmestų pasiūlymų skaičiaus pasiskirstymas (be centralizuotų pirkimų), proc.</a:t>
              </a:r>
            </a:p>
          </p:txBody>
        </p:sp>
      </p:grpSp>
      <p:pic>
        <p:nvPicPr>
          <p:cNvPr id="45" name="Paveikslėlis 5">
            <a:extLst>
              <a:ext uri="{FF2B5EF4-FFF2-40B4-BE49-F238E27FC236}">
                <a16:creationId xmlns:a16="http://schemas.microsoft.com/office/drawing/2014/main" id="{0FD43E5B-E1BA-5D9A-7579-2E0577BCD23B}"/>
              </a:ext>
            </a:extLst>
          </p:cNvPr>
          <p:cNvPicPr>
            <a:picLocks noChangeAspect="1"/>
          </p:cNvPicPr>
          <p:nvPr/>
        </p:nvPicPr>
        <p:blipFill>
          <a:blip r:embed="rId5"/>
          <a:stretch>
            <a:fillRect/>
          </a:stretch>
        </p:blipFill>
        <p:spPr>
          <a:xfrm>
            <a:off x="642036" y="4686755"/>
            <a:ext cx="605926" cy="605926"/>
          </a:xfrm>
          <a:prstGeom prst="rect">
            <a:avLst/>
          </a:prstGeom>
        </p:spPr>
      </p:pic>
    </p:spTree>
    <p:extLst>
      <p:ext uri="{BB962C8B-B14F-4D97-AF65-F5344CB8AC3E}">
        <p14:creationId xmlns:p14="http://schemas.microsoft.com/office/powerpoint/2010/main" val="93868803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89E909-3FB4-DF93-F8A0-AF928AD64485}"/>
            </a:ext>
          </a:extLst>
        </p:cNvPr>
        <p:cNvGrpSpPr/>
        <p:nvPr/>
      </p:nvGrpSpPr>
      <p:grpSpPr>
        <a:xfrm>
          <a:off x="0" y="0"/>
          <a:ext cx="0" cy="0"/>
          <a:chOff x="0" y="0"/>
          <a:chExt cx="0" cy="0"/>
        </a:xfrm>
      </p:grpSpPr>
      <p:sp>
        <p:nvSpPr>
          <p:cNvPr id="17" name="Object 1">
            <a:extLst>
              <a:ext uri="{FF2B5EF4-FFF2-40B4-BE49-F238E27FC236}">
                <a16:creationId xmlns:a16="http://schemas.microsoft.com/office/drawing/2014/main" id="{0BA28BCD-16D7-C458-D77B-92FAC6521B16}"/>
              </a:ext>
            </a:extLst>
          </p:cNvPr>
          <p:cNvSpPr/>
          <p:nvPr/>
        </p:nvSpPr>
        <p:spPr>
          <a:xfrm>
            <a:off x="0" y="0"/>
            <a:ext cx="12188944" cy="1228418"/>
          </a:xfrm>
          <a:prstGeom prst="rect">
            <a:avLst/>
          </a:prstGeom>
          <a:solidFill>
            <a:schemeClr val="tx1"/>
          </a:solidFill>
        </p:spPr>
        <p:txBody>
          <a:bodyPr/>
          <a:lstStyle/>
          <a:p>
            <a:r>
              <a:rPr lang="lt-LT"/>
              <a:t>Me</a:t>
            </a:r>
            <a:endParaRPr lang="en-US"/>
          </a:p>
        </p:txBody>
      </p:sp>
      <p:sp>
        <p:nvSpPr>
          <p:cNvPr id="15" name="Object 14">
            <a:extLst>
              <a:ext uri="{FF2B5EF4-FFF2-40B4-BE49-F238E27FC236}">
                <a16:creationId xmlns:a16="http://schemas.microsoft.com/office/drawing/2014/main" id="{377C4425-3CF8-9A1A-59D1-5B62E5CDDE37}"/>
              </a:ext>
            </a:extLst>
          </p:cNvPr>
          <p:cNvSpPr/>
          <p:nvPr/>
        </p:nvSpPr>
        <p:spPr>
          <a:xfrm>
            <a:off x="0" y="6493979"/>
            <a:ext cx="12188952" cy="397969"/>
          </a:xfrm>
          <a:prstGeom prst="rect">
            <a:avLst/>
          </a:prstGeom>
          <a:solidFill>
            <a:schemeClr val="tx2">
              <a:lumMod val="20000"/>
              <a:lumOff val="80000"/>
            </a:schemeClr>
          </a:solidFill>
        </p:spPr>
        <p:txBody>
          <a:bodyPr/>
          <a:lstStyle/>
          <a:p>
            <a:endParaRPr lang="en-US"/>
          </a:p>
        </p:txBody>
      </p:sp>
      <p:sp>
        <p:nvSpPr>
          <p:cNvPr id="2" name="Object 1">
            <a:extLst>
              <a:ext uri="{FF2B5EF4-FFF2-40B4-BE49-F238E27FC236}">
                <a16:creationId xmlns:a16="http://schemas.microsoft.com/office/drawing/2014/main" id="{EF7E800A-7AC6-3E6D-FB78-B262BD36D948}"/>
              </a:ext>
            </a:extLst>
          </p:cNvPr>
          <p:cNvSpPr/>
          <p:nvPr/>
        </p:nvSpPr>
        <p:spPr>
          <a:xfrm>
            <a:off x="377775" y="411407"/>
            <a:ext cx="11499559" cy="405604"/>
          </a:xfrm>
          <a:prstGeom prst="rect">
            <a:avLst/>
          </a:prstGeom>
          <a:noFill/>
        </p:spPr>
        <p:txBody>
          <a:bodyPr wrap="square" lIns="0" tIns="0" rIns="0" bIns="0" rtlCol="0" anchor="t"/>
          <a:lstStyle/>
          <a:p>
            <a:pPr algn="l">
              <a:lnSpc>
                <a:spcPts val="3195"/>
              </a:lnSpc>
              <a:buNone/>
            </a:pPr>
            <a:r>
              <a:rPr lang="lt-LT" sz="3000" b="1">
                <a:solidFill>
                  <a:srgbClr val="F1B434"/>
                </a:solidFill>
                <a:latin typeface="Roboto" pitchFamily="34" charset="0"/>
                <a:ea typeface="Roboto" pitchFamily="34" charset="-122"/>
                <a:cs typeface="Roboto" pitchFamily="34" charset="-120"/>
              </a:rPr>
              <a:t>Pirkimų, sutarčių vertinimai</a:t>
            </a:r>
          </a:p>
        </p:txBody>
      </p:sp>
      <p:grpSp>
        <p:nvGrpSpPr>
          <p:cNvPr id="10" name="Group 9">
            <a:extLst>
              <a:ext uri="{FF2B5EF4-FFF2-40B4-BE49-F238E27FC236}">
                <a16:creationId xmlns:a16="http://schemas.microsoft.com/office/drawing/2014/main" id="{2B8E2E02-EDCF-CE09-9A2C-5AE2E5B2B1A8}"/>
              </a:ext>
            </a:extLst>
          </p:cNvPr>
          <p:cNvGrpSpPr/>
          <p:nvPr/>
        </p:nvGrpSpPr>
        <p:grpSpPr>
          <a:xfrm>
            <a:off x="613844" y="1625694"/>
            <a:ext cx="4552183" cy="4022791"/>
            <a:chOff x="692432" y="1962356"/>
            <a:chExt cx="4552183" cy="4022791"/>
          </a:xfrm>
        </p:grpSpPr>
        <p:graphicFrame>
          <p:nvGraphicFramePr>
            <p:cNvPr id="3" name="Chart 2">
              <a:extLst>
                <a:ext uri="{FF2B5EF4-FFF2-40B4-BE49-F238E27FC236}">
                  <a16:creationId xmlns:a16="http://schemas.microsoft.com/office/drawing/2014/main" id="{C2B79E7E-CDFC-42BC-A91B-1C1B6C1A998A}"/>
                </a:ext>
              </a:extLst>
            </p:cNvPr>
            <p:cNvGraphicFramePr>
              <a:graphicFrameLocks/>
            </p:cNvGraphicFramePr>
            <p:nvPr/>
          </p:nvGraphicFramePr>
          <p:xfrm>
            <a:off x="733606" y="2377045"/>
            <a:ext cx="4511009" cy="3608102"/>
          </p:xfrm>
          <a:graphic>
            <a:graphicData uri="http://schemas.openxmlformats.org/drawingml/2006/chart">
              <c:chart xmlns:c="http://schemas.openxmlformats.org/drawingml/2006/chart" xmlns:r="http://schemas.openxmlformats.org/officeDocument/2006/relationships" r:id="rId3"/>
            </a:graphicData>
          </a:graphic>
        </p:graphicFrame>
        <p:sp>
          <p:nvSpPr>
            <p:cNvPr id="5" name="Object 7">
              <a:extLst>
                <a:ext uri="{FF2B5EF4-FFF2-40B4-BE49-F238E27FC236}">
                  <a16:creationId xmlns:a16="http://schemas.microsoft.com/office/drawing/2014/main" id="{DC19F4DB-BFC3-FB42-2EBB-6679F5929A48}"/>
                </a:ext>
              </a:extLst>
            </p:cNvPr>
            <p:cNvSpPr/>
            <p:nvPr/>
          </p:nvSpPr>
          <p:spPr>
            <a:xfrm>
              <a:off x="692432" y="1962356"/>
              <a:ext cx="4280389" cy="520301"/>
            </a:xfrm>
            <a:prstGeom prst="rect">
              <a:avLst/>
            </a:prstGeom>
            <a:noFill/>
          </p:spPr>
          <p:txBody>
            <a:bodyPr wrap="square" lIns="0" tIns="0" rIns="0" bIns="0" rtlCol="0" anchor="t"/>
            <a:lstStyle/>
            <a:p>
              <a:pPr>
                <a:lnSpc>
                  <a:spcPts val="1836"/>
                </a:lnSpc>
                <a:spcBef>
                  <a:spcPts val="539"/>
                </a:spcBef>
                <a:buNone/>
              </a:pPr>
              <a:r>
                <a:rPr lang="lt-LT" sz="1600" b="1">
                  <a:effectLst/>
                  <a:latin typeface="Calibri" panose="020F0502020204030204" pitchFamily="34" charset="0"/>
                  <a:ea typeface="DengXian" panose="02010600030101010101" pitchFamily="2" charset="-122"/>
                  <a:cs typeface="Arial" panose="020B0604020202020204" pitchFamily="34" charset="0"/>
                </a:rPr>
                <a:t>Bendras vertinimų (pirkimų, sutarčių) skaičius</a:t>
              </a:r>
            </a:p>
          </p:txBody>
        </p:sp>
      </p:grpSp>
      <p:cxnSp>
        <p:nvCxnSpPr>
          <p:cNvPr id="9" name="Straight Connector 8">
            <a:extLst>
              <a:ext uri="{FF2B5EF4-FFF2-40B4-BE49-F238E27FC236}">
                <a16:creationId xmlns:a16="http://schemas.microsoft.com/office/drawing/2014/main" id="{1B91B080-B34A-9105-2C1F-05B62B3FC0EF}"/>
              </a:ext>
            </a:extLst>
          </p:cNvPr>
          <p:cNvCxnSpPr>
            <a:cxnSpLocks/>
          </p:cNvCxnSpPr>
          <p:nvPr/>
        </p:nvCxnSpPr>
        <p:spPr>
          <a:xfrm>
            <a:off x="5854982" y="1795825"/>
            <a:ext cx="0" cy="3384000"/>
          </a:xfrm>
          <a:prstGeom prst="line">
            <a:avLst/>
          </a:prstGeom>
          <a:ln w="6350">
            <a:solidFill>
              <a:schemeClr val="tx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grpSp>
        <p:nvGrpSpPr>
          <p:cNvPr id="20" name="Group 19">
            <a:extLst>
              <a:ext uri="{FF2B5EF4-FFF2-40B4-BE49-F238E27FC236}">
                <a16:creationId xmlns:a16="http://schemas.microsoft.com/office/drawing/2014/main" id="{A8A1CE3D-F4B3-8EA4-D5B3-4192683EE5A0}"/>
              </a:ext>
            </a:extLst>
          </p:cNvPr>
          <p:cNvGrpSpPr/>
          <p:nvPr/>
        </p:nvGrpSpPr>
        <p:grpSpPr>
          <a:xfrm>
            <a:off x="727653" y="5736065"/>
            <a:ext cx="10799804" cy="670334"/>
            <a:chOff x="727653" y="5736065"/>
            <a:chExt cx="10799804" cy="670334"/>
          </a:xfrm>
        </p:grpSpPr>
        <p:sp>
          <p:nvSpPr>
            <p:cNvPr id="12" name="Rectangle 11">
              <a:extLst>
                <a:ext uri="{FF2B5EF4-FFF2-40B4-BE49-F238E27FC236}">
                  <a16:creationId xmlns:a16="http://schemas.microsoft.com/office/drawing/2014/main" id="{6B9E6D19-896F-A320-17B5-B5A8D2FFA7BA}"/>
                </a:ext>
              </a:extLst>
            </p:cNvPr>
            <p:cNvSpPr/>
            <p:nvPr/>
          </p:nvSpPr>
          <p:spPr>
            <a:xfrm>
              <a:off x="727653" y="5736065"/>
              <a:ext cx="10799804" cy="670334"/>
            </a:xfrm>
            <a:prstGeom prst="rect">
              <a:avLst/>
            </a:prstGeom>
            <a:ln>
              <a:solidFill>
                <a:srgbClr val="F1B434"/>
              </a:solidFill>
            </a:ln>
          </p:spPr>
          <p:style>
            <a:lnRef idx="2">
              <a:schemeClr val="accent6"/>
            </a:lnRef>
            <a:fillRef idx="1">
              <a:schemeClr val="lt1"/>
            </a:fillRef>
            <a:effectRef idx="0">
              <a:schemeClr val="accent6"/>
            </a:effectRef>
            <a:fontRef idx="minor">
              <a:schemeClr val="dk1"/>
            </a:fontRef>
          </p:style>
          <p:txBody>
            <a:bodyPr rtlCol="0" anchor="ctr"/>
            <a:lstStyle/>
            <a:p>
              <a:endParaRPr lang="en-GB">
                <a:solidFill>
                  <a:schemeClr val="tx1"/>
                </a:solidFill>
              </a:endParaRPr>
            </a:p>
          </p:txBody>
        </p:sp>
        <p:pic>
          <p:nvPicPr>
            <p:cNvPr id="18" name="Picture 17">
              <a:extLst>
                <a:ext uri="{FF2B5EF4-FFF2-40B4-BE49-F238E27FC236}">
                  <a16:creationId xmlns:a16="http://schemas.microsoft.com/office/drawing/2014/main" id="{5DDF1830-165F-F9BF-CB8D-43993D930BAB}"/>
                </a:ext>
              </a:extLst>
            </p:cNvPr>
            <p:cNvPicPr>
              <a:picLocks noChangeAspect="1"/>
            </p:cNvPicPr>
            <p:nvPr/>
          </p:nvPicPr>
          <p:blipFill>
            <a:blip r:embed="rId4"/>
            <a:stretch>
              <a:fillRect/>
            </a:stretch>
          </p:blipFill>
          <p:spPr>
            <a:xfrm>
              <a:off x="827171" y="5806782"/>
              <a:ext cx="540525" cy="528900"/>
            </a:xfrm>
            <a:prstGeom prst="rect">
              <a:avLst/>
            </a:prstGeom>
          </p:spPr>
        </p:pic>
        <p:sp>
          <p:nvSpPr>
            <p:cNvPr id="19" name="TextBox 18">
              <a:extLst>
                <a:ext uri="{FF2B5EF4-FFF2-40B4-BE49-F238E27FC236}">
                  <a16:creationId xmlns:a16="http://schemas.microsoft.com/office/drawing/2014/main" id="{4556E26D-EBA9-2CD4-25C9-B6C4D02473DC}"/>
                </a:ext>
              </a:extLst>
            </p:cNvPr>
            <p:cNvSpPr txBox="1"/>
            <p:nvPr/>
          </p:nvSpPr>
          <p:spPr>
            <a:xfrm>
              <a:off x="1467214" y="5760068"/>
              <a:ext cx="9525001" cy="646331"/>
            </a:xfrm>
            <a:prstGeom prst="rect">
              <a:avLst/>
            </a:prstGeom>
            <a:noFill/>
            <a:ln>
              <a:noFill/>
            </a:ln>
          </p:spPr>
          <p:txBody>
            <a:bodyPr wrap="square" rtlCol="0">
              <a:spAutoFit/>
            </a:bodyPr>
            <a:lstStyle/>
            <a:p>
              <a:r>
                <a:rPr lang="lt-LT"/>
                <a:t>Tarnyba 2024 m. iš viso parengė 90 vertinimo išvadų, 5 specialisto išvadas teisėsaugos institucijų pavedimu ir 19 tikrinimo ataskaitų</a:t>
              </a:r>
            </a:p>
          </p:txBody>
        </p:sp>
      </p:grpSp>
      <p:grpSp>
        <p:nvGrpSpPr>
          <p:cNvPr id="13" name="Group 12">
            <a:extLst>
              <a:ext uri="{FF2B5EF4-FFF2-40B4-BE49-F238E27FC236}">
                <a16:creationId xmlns:a16="http://schemas.microsoft.com/office/drawing/2014/main" id="{72F0E4E3-7636-E144-A9D5-A9CC7288A7EE}"/>
              </a:ext>
            </a:extLst>
          </p:cNvPr>
          <p:cNvGrpSpPr/>
          <p:nvPr/>
        </p:nvGrpSpPr>
        <p:grpSpPr>
          <a:xfrm>
            <a:off x="6927726" y="1741427"/>
            <a:ext cx="4280389" cy="3375145"/>
            <a:chOff x="6543938" y="1625694"/>
            <a:chExt cx="4280389" cy="3375145"/>
          </a:xfrm>
        </p:grpSpPr>
        <p:graphicFrame>
          <p:nvGraphicFramePr>
            <p:cNvPr id="7" name="Chart 6">
              <a:extLst>
                <a:ext uri="{FF2B5EF4-FFF2-40B4-BE49-F238E27FC236}">
                  <a16:creationId xmlns:a16="http://schemas.microsoft.com/office/drawing/2014/main" id="{03E4776C-3C21-40DC-B00E-6E95FF38BDCC}"/>
                </a:ext>
              </a:extLst>
            </p:cNvPr>
            <p:cNvGraphicFramePr>
              <a:graphicFrameLocks/>
            </p:cNvGraphicFramePr>
            <p:nvPr/>
          </p:nvGraphicFramePr>
          <p:xfrm>
            <a:off x="6543939" y="2304536"/>
            <a:ext cx="4047861" cy="2696303"/>
          </p:xfrm>
          <a:graphic>
            <a:graphicData uri="http://schemas.openxmlformats.org/drawingml/2006/chart">
              <c:chart xmlns:c="http://schemas.openxmlformats.org/drawingml/2006/chart" xmlns:r="http://schemas.openxmlformats.org/officeDocument/2006/relationships" r:id="rId5"/>
            </a:graphicData>
          </a:graphic>
        </p:graphicFrame>
        <p:sp>
          <p:nvSpPr>
            <p:cNvPr id="8" name="Object 7">
              <a:extLst>
                <a:ext uri="{FF2B5EF4-FFF2-40B4-BE49-F238E27FC236}">
                  <a16:creationId xmlns:a16="http://schemas.microsoft.com/office/drawing/2014/main" id="{ED88D946-3612-674F-BE7D-959CAD89853A}"/>
                </a:ext>
              </a:extLst>
            </p:cNvPr>
            <p:cNvSpPr/>
            <p:nvPr/>
          </p:nvSpPr>
          <p:spPr>
            <a:xfrm>
              <a:off x="6543938" y="1625694"/>
              <a:ext cx="4280389" cy="520301"/>
            </a:xfrm>
            <a:prstGeom prst="rect">
              <a:avLst/>
            </a:prstGeom>
            <a:noFill/>
          </p:spPr>
          <p:txBody>
            <a:bodyPr wrap="square" lIns="0" tIns="0" rIns="0" bIns="0" rtlCol="0" anchor="t"/>
            <a:lstStyle/>
            <a:p>
              <a:pPr>
                <a:lnSpc>
                  <a:spcPts val="1836"/>
                </a:lnSpc>
                <a:spcBef>
                  <a:spcPts val="539"/>
                </a:spcBef>
                <a:buNone/>
              </a:pPr>
              <a:r>
                <a:rPr lang="lt-LT" sz="1600" b="1">
                  <a:effectLst/>
                  <a:latin typeface="Calibri" panose="020F0502020204030204" pitchFamily="34" charset="0"/>
                  <a:ea typeface="DengXian" panose="02010600030101010101" pitchFamily="2" charset="-122"/>
                  <a:cs typeface="Arial" panose="020B0604020202020204" pitchFamily="34" charset="0"/>
                </a:rPr>
                <a:t>Visi Tarnybos atlikti pirkimų ir sutarčių vertinimai pagal pažeidimų nustatymą (proc.)</a:t>
              </a:r>
            </a:p>
          </p:txBody>
        </p:sp>
      </p:grpSp>
    </p:spTree>
    <p:extLst>
      <p:ext uri="{BB962C8B-B14F-4D97-AF65-F5344CB8AC3E}">
        <p14:creationId xmlns:p14="http://schemas.microsoft.com/office/powerpoint/2010/main" val="80252591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4E0E40-4374-5AC7-D9F4-8A3B873FC5C8}"/>
            </a:ext>
          </a:extLst>
        </p:cNvPr>
        <p:cNvGrpSpPr/>
        <p:nvPr/>
      </p:nvGrpSpPr>
      <p:grpSpPr>
        <a:xfrm>
          <a:off x="0" y="0"/>
          <a:ext cx="0" cy="0"/>
          <a:chOff x="0" y="0"/>
          <a:chExt cx="0" cy="0"/>
        </a:xfrm>
      </p:grpSpPr>
      <p:sp>
        <p:nvSpPr>
          <p:cNvPr id="17" name="Object 1">
            <a:extLst>
              <a:ext uri="{FF2B5EF4-FFF2-40B4-BE49-F238E27FC236}">
                <a16:creationId xmlns:a16="http://schemas.microsoft.com/office/drawing/2014/main" id="{2E9A4FCD-CD55-C941-F246-D6CE12EF7CF0}"/>
              </a:ext>
            </a:extLst>
          </p:cNvPr>
          <p:cNvSpPr/>
          <p:nvPr/>
        </p:nvSpPr>
        <p:spPr>
          <a:xfrm>
            <a:off x="0" y="0"/>
            <a:ext cx="12188944" cy="1228418"/>
          </a:xfrm>
          <a:prstGeom prst="rect">
            <a:avLst/>
          </a:prstGeom>
          <a:solidFill>
            <a:schemeClr val="tx1"/>
          </a:solidFill>
        </p:spPr>
        <p:txBody>
          <a:bodyPr/>
          <a:lstStyle/>
          <a:p>
            <a:r>
              <a:rPr lang="lt-LT"/>
              <a:t>Me</a:t>
            </a:r>
            <a:endParaRPr lang="en-US"/>
          </a:p>
        </p:txBody>
      </p:sp>
      <p:sp>
        <p:nvSpPr>
          <p:cNvPr id="15" name="Object 14">
            <a:extLst>
              <a:ext uri="{FF2B5EF4-FFF2-40B4-BE49-F238E27FC236}">
                <a16:creationId xmlns:a16="http://schemas.microsoft.com/office/drawing/2014/main" id="{B9ABE21F-E452-1784-EDC9-CB921341ED8F}"/>
              </a:ext>
            </a:extLst>
          </p:cNvPr>
          <p:cNvSpPr/>
          <p:nvPr/>
        </p:nvSpPr>
        <p:spPr>
          <a:xfrm>
            <a:off x="0" y="6493979"/>
            <a:ext cx="12188952" cy="397969"/>
          </a:xfrm>
          <a:prstGeom prst="rect">
            <a:avLst/>
          </a:prstGeom>
          <a:solidFill>
            <a:schemeClr val="tx2">
              <a:lumMod val="20000"/>
              <a:lumOff val="80000"/>
            </a:schemeClr>
          </a:solidFill>
        </p:spPr>
        <p:txBody>
          <a:bodyPr/>
          <a:lstStyle/>
          <a:p>
            <a:endParaRPr lang="en-US"/>
          </a:p>
        </p:txBody>
      </p:sp>
      <p:sp>
        <p:nvSpPr>
          <p:cNvPr id="2" name="Object 1">
            <a:extLst>
              <a:ext uri="{FF2B5EF4-FFF2-40B4-BE49-F238E27FC236}">
                <a16:creationId xmlns:a16="http://schemas.microsoft.com/office/drawing/2014/main" id="{4DB824B7-56F3-777D-2A6D-6181BC998108}"/>
              </a:ext>
            </a:extLst>
          </p:cNvPr>
          <p:cNvSpPr/>
          <p:nvPr/>
        </p:nvSpPr>
        <p:spPr>
          <a:xfrm>
            <a:off x="377775" y="247251"/>
            <a:ext cx="11499559" cy="405604"/>
          </a:xfrm>
          <a:prstGeom prst="rect">
            <a:avLst/>
          </a:prstGeom>
          <a:noFill/>
        </p:spPr>
        <p:txBody>
          <a:bodyPr wrap="square" lIns="0" tIns="0" rIns="0" bIns="0" rtlCol="0" anchor="t"/>
          <a:lstStyle/>
          <a:p>
            <a:pPr algn="l">
              <a:lnSpc>
                <a:spcPts val="3195"/>
              </a:lnSpc>
              <a:buNone/>
            </a:pPr>
            <a:r>
              <a:rPr lang="lt-LT" sz="3000" b="1">
                <a:solidFill>
                  <a:srgbClr val="F1B434"/>
                </a:solidFill>
                <a:latin typeface="Roboto" pitchFamily="34" charset="0"/>
                <a:ea typeface="Roboto" pitchFamily="34" charset="-122"/>
                <a:cs typeface="Roboto" pitchFamily="34" charset="-120"/>
              </a:rPr>
              <a:t>Pirkimų, sutarčių vertinimai. Pirkimų valdysenos ir vidaus kontrolės tikrinimai</a:t>
            </a:r>
          </a:p>
        </p:txBody>
      </p:sp>
      <p:grpSp>
        <p:nvGrpSpPr>
          <p:cNvPr id="11" name="Group 10">
            <a:extLst>
              <a:ext uri="{FF2B5EF4-FFF2-40B4-BE49-F238E27FC236}">
                <a16:creationId xmlns:a16="http://schemas.microsoft.com/office/drawing/2014/main" id="{E3A9F66F-E870-AB26-6852-A7BBED69D23E}"/>
              </a:ext>
            </a:extLst>
          </p:cNvPr>
          <p:cNvGrpSpPr/>
          <p:nvPr/>
        </p:nvGrpSpPr>
        <p:grpSpPr>
          <a:xfrm>
            <a:off x="7697046" y="1626527"/>
            <a:ext cx="3830411" cy="3410107"/>
            <a:chOff x="6989990" y="1710837"/>
            <a:chExt cx="3830411" cy="3410107"/>
          </a:xfrm>
        </p:grpSpPr>
        <p:graphicFrame>
          <p:nvGraphicFramePr>
            <p:cNvPr id="4" name="Chart 3">
              <a:extLst>
                <a:ext uri="{FF2B5EF4-FFF2-40B4-BE49-F238E27FC236}">
                  <a16:creationId xmlns:a16="http://schemas.microsoft.com/office/drawing/2014/main" id="{1BC927EC-08D7-715E-39CE-0C52A7ACB943}"/>
                </a:ext>
              </a:extLst>
            </p:cNvPr>
            <p:cNvGraphicFramePr>
              <a:graphicFrameLocks/>
            </p:cNvGraphicFramePr>
            <p:nvPr/>
          </p:nvGraphicFramePr>
          <p:xfrm>
            <a:off x="7075715" y="2470000"/>
            <a:ext cx="3744686" cy="2650944"/>
          </p:xfrm>
          <a:graphic>
            <a:graphicData uri="http://schemas.openxmlformats.org/drawingml/2006/chart">
              <c:chart xmlns:c="http://schemas.openxmlformats.org/drawingml/2006/chart" xmlns:r="http://schemas.openxmlformats.org/officeDocument/2006/relationships" r:id="rId3"/>
            </a:graphicData>
          </a:graphic>
        </p:graphicFrame>
        <p:sp>
          <p:nvSpPr>
            <p:cNvPr id="6" name="Object 7">
              <a:extLst>
                <a:ext uri="{FF2B5EF4-FFF2-40B4-BE49-F238E27FC236}">
                  <a16:creationId xmlns:a16="http://schemas.microsoft.com/office/drawing/2014/main" id="{E606D310-238A-1798-4FD6-51CE56E1A6F3}"/>
                </a:ext>
              </a:extLst>
            </p:cNvPr>
            <p:cNvSpPr/>
            <p:nvPr/>
          </p:nvSpPr>
          <p:spPr>
            <a:xfrm>
              <a:off x="6989990" y="1710837"/>
              <a:ext cx="3431721" cy="520301"/>
            </a:xfrm>
            <a:prstGeom prst="rect">
              <a:avLst/>
            </a:prstGeom>
            <a:noFill/>
          </p:spPr>
          <p:txBody>
            <a:bodyPr wrap="square" lIns="0" tIns="0" rIns="0" bIns="0" rtlCol="0" anchor="t"/>
            <a:lstStyle/>
            <a:p>
              <a:pPr algn="ctr">
                <a:lnSpc>
                  <a:spcPts val="1836"/>
                </a:lnSpc>
                <a:spcBef>
                  <a:spcPts val="539"/>
                </a:spcBef>
                <a:buNone/>
              </a:pPr>
              <a:r>
                <a:rPr lang="lt-LT" sz="1600" b="1">
                  <a:effectLst/>
                  <a:latin typeface="Calibri" panose="020F0502020204030204" pitchFamily="34" charset="0"/>
                  <a:ea typeface="DengXian" panose="02010600030101010101" pitchFamily="2" charset="-122"/>
                  <a:cs typeface="Arial" panose="020B0604020202020204" pitchFamily="34" charset="0"/>
                </a:rPr>
                <a:t>Pirkimų vykdytojų tikrinimų skaičius</a:t>
              </a:r>
            </a:p>
          </p:txBody>
        </p:sp>
      </p:grpSp>
      <p:grpSp>
        <p:nvGrpSpPr>
          <p:cNvPr id="20" name="Group 19">
            <a:extLst>
              <a:ext uri="{FF2B5EF4-FFF2-40B4-BE49-F238E27FC236}">
                <a16:creationId xmlns:a16="http://schemas.microsoft.com/office/drawing/2014/main" id="{174C001E-BF34-B0A2-1E77-FF543FE41711}"/>
              </a:ext>
            </a:extLst>
          </p:cNvPr>
          <p:cNvGrpSpPr/>
          <p:nvPr/>
        </p:nvGrpSpPr>
        <p:grpSpPr>
          <a:xfrm>
            <a:off x="727653" y="5736065"/>
            <a:ext cx="10799804" cy="670334"/>
            <a:chOff x="727653" y="5736065"/>
            <a:chExt cx="10799804" cy="670334"/>
          </a:xfrm>
        </p:grpSpPr>
        <p:sp>
          <p:nvSpPr>
            <p:cNvPr id="12" name="Rectangle 11">
              <a:extLst>
                <a:ext uri="{FF2B5EF4-FFF2-40B4-BE49-F238E27FC236}">
                  <a16:creationId xmlns:a16="http://schemas.microsoft.com/office/drawing/2014/main" id="{2AE19C40-4A31-836C-4211-38E643F46E10}"/>
                </a:ext>
              </a:extLst>
            </p:cNvPr>
            <p:cNvSpPr/>
            <p:nvPr/>
          </p:nvSpPr>
          <p:spPr>
            <a:xfrm>
              <a:off x="727653" y="5736065"/>
              <a:ext cx="10799804" cy="670334"/>
            </a:xfrm>
            <a:prstGeom prst="rect">
              <a:avLst/>
            </a:prstGeom>
            <a:ln>
              <a:solidFill>
                <a:srgbClr val="F1B434"/>
              </a:solidFill>
            </a:ln>
          </p:spPr>
          <p:style>
            <a:lnRef idx="2">
              <a:schemeClr val="accent6"/>
            </a:lnRef>
            <a:fillRef idx="1">
              <a:schemeClr val="lt1"/>
            </a:fillRef>
            <a:effectRef idx="0">
              <a:schemeClr val="accent6"/>
            </a:effectRef>
            <a:fontRef idx="minor">
              <a:schemeClr val="dk1"/>
            </a:fontRef>
          </p:style>
          <p:txBody>
            <a:bodyPr rtlCol="0" anchor="ctr"/>
            <a:lstStyle/>
            <a:p>
              <a:endParaRPr lang="en-GB">
                <a:solidFill>
                  <a:schemeClr val="tx1"/>
                </a:solidFill>
              </a:endParaRPr>
            </a:p>
          </p:txBody>
        </p:sp>
        <p:pic>
          <p:nvPicPr>
            <p:cNvPr id="18" name="Picture 17">
              <a:extLst>
                <a:ext uri="{FF2B5EF4-FFF2-40B4-BE49-F238E27FC236}">
                  <a16:creationId xmlns:a16="http://schemas.microsoft.com/office/drawing/2014/main" id="{A71C4994-ED80-A243-37D2-82460A33F8E2}"/>
                </a:ext>
              </a:extLst>
            </p:cNvPr>
            <p:cNvPicPr>
              <a:picLocks noChangeAspect="1"/>
            </p:cNvPicPr>
            <p:nvPr/>
          </p:nvPicPr>
          <p:blipFill>
            <a:blip r:embed="rId4"/>
            <a:stretch>
              <a:fillRect/>
            </a:stretch>
          </p:blipFill>
          <p:spPr>
            <a:xfrm>
              <a:off x="827171" y="5806782"/>
              <a:ext cx="540525" cy="528900"/>
            </a:xfrm>
            <a:prstGeom prst="rect">
              <a:avLst/>
            </a:prstGeom>
          </p:spPr>
        </p:pic>
        <p:sp>
          <p:nvSpPr>
            <p:cNvPr id="19" name="TextBox 18">
              <a:extLst>
                <a:ext uri="{FF2B5EF4-FFF2-40B4-BE49-F238E27FC236}">
                  <a16:creationId xmlns:a16="http://schemas.microsoft.com/office/drawing/2014/main" id="{A7974262-1BF8-186C-C133-ACCA330D8B55}"/>
                </a:ext>
              </a:extLst>
            </p:cNvPr>
            <p:cNvSpPr txBox="1"/>
            <p:nvPr/>
          </p:nvSpPr>
          <p:spPr>
            <a:xfrm>
              <a:off x="1467214" y="5760068"/>
              <a:ext cx="10060243" cy="646331"/>
            </a:xfrm>
            <a:prstGeom prst="rect">
              <a:avLst/>
            </a:prstGeom>
            <a:noFill/>
            <a:ln>
              <a:noFill/>
            </a:ln>
          </p:spPr>
          <p:txBody>
            <a:bodyPr wrap="square" rtlCol="0">
              <a:spAutoFit/>
            </a:bodyPr>
            <a:lstStyle/>
            <a:p>
              <a:r>
                <a:rPr lang="lt-LT"/>
                <a:t>2024 m. atlikta 19 pirkimų vykdytojų pirkimų valdysenos ir vidaus kontrolės patikrinimų bei parengtos jų tikrinimo ataskaitas.</a:t>
              </a:r>
            </a:p>
          </p:txBody>
        </p:sp>
      </p:grpSp>
      <p:sp>
        <p:nvSpPr>
          <p:cNvPr id="7" name="TextBox 6">
            <a:extLst>
              <a:ext uri="{FF2B5EF4-FFF2-40B4-BE49-F238E27FC236}">
                <a16:creationId xmlns:a16="http://schemas.microsoft.com/office/drawing/2014/main" id="{AED0BEC6-C8FE-3FF3-6E51-DF9D9C2413AE}"/>
              </a:ext>
            </a:extLst>
          </p:cNvPr>
          <p:cNvSpPr txBox="1"/>
          <p:nvPr/>
        </p:nvSpPr>
        <p:spPr>
          <a:xfrm>
            <a:off x="377775" y="1582340"/>
            <a:ext cx="6424959" cy="3693319"/>
          </a:xfrm>
          <a:prstGeom prst="rect">
            <a:avLst/>
          </a:prstGeom>
          <a:noFill/>
        </p:spPr>
        <p:txBody>
          <a:bodyPr wrap="square" rtlCol="0">
            <a:spAutoFit/>
          </a:bodyPr>
          <a:lstStyle/>
          <a:p>
            <a:r>
              <a:rPr lang="lt-LT">
                <a:latin typeface="Calibri" panose="020F0502020204030204" pitchFamily="34" charset="0"/>
                <a:ea typeface="Calibri" panose="020F0502020204030204" pitchFamily="34" charset="0"/>
                <a:cs typeface="Calibri" panose="020F0502020204030204" pitchFamily="34" charset="0"/>
              </a:rPr>
              <a:t>Pirkimų valdysenos skyrius 2024 m. </a:t>
            </a:r>
            <a:r>
              <a:rPr lang="lt-LT" b="1">
                <a:latin typeface="Calibri" panose="020F0502020204030204" pitchFamily="34" charset="0"/>
                <a:ea typeface="Calibri" panose="020F0502020204030204" pitchFamily="34" charset="0"/>
                <a:cs typeface="Calibri" panose="020F0502020204030204" pitchFamily="34" charset="0"/>
              </a:rPr>
              <a:t>atliko 19 pirkimų vykdytojų </a:t>
            </a:r>
            <a:r>
              <a:rPr lang="lt-LT">
                <a:latin typeface="Calibri" panose="020F0502020204030204" pitchFamily="34" charset="0"/>
                <a:ea typeface="Calibri" panose="020F0502020204030204" pitchFamily="34" charset="0"/>
                <a:cs typeface="Calibri" panose="020F0502020204030204" pitchFamily="34" charset="0"/>
              </a:rPr>
              <a:t>(iš jų 5 pirkimų vykdytojų, vykdančių medicinos įrangos viešuosius pirkimus, ir 14 savivaldybių lygmens centrinių perkančiųjų organizacijų) </a:t>
            </a:r>
            <a:r>
              <a:rPr lang="lt-LT" b="1">
                <a:latin typeface="Calibri" panose="020F0502020204030204" pitchFamily="34" charset="0"/>
                <a:ea typeface="Calibri" panose="020F0502020204030204" pitchFamily="34" charset="0"/>
                <a:cs typeface="Calibri" panose="020F0502020204030204" pitchFamily="34" charset="0"/>
              </a:rPr>
              <a:t>pirkimų valdysenos ir vidaus kontrolės patikrinimus</a:t>
            </a:r>
            <a:r>
              <a:rPr lang="lt-LT">
                <a:latin typeface="Calibri" panose="020F0502020204030204" pitchFamily="34" charset="0"/>
                <a:ea typeface="Calibri" panose="020F0502020204030204" pitchFamily="34" charset="0"/>
                <a:cs typeface="Calibri" panose="020F0502020204030204" pitchFamily="34" charset="0"/>
              </a:rPr>
              <a:t> bei parengė jų tikrinimo ataskaitas. </a:t>
            </a:r>
          </a:p>
          <a:p>
            <a:endParaRPr lang="lt-LT">
              <a:latin typeface="Calibri" panose="020F0502020204030204" pitchFamily="34" charset="0"/>
              <a:ea typeface="Calibri" panose="020F0502020204030204" pitchFamily="34" charset="0"/>
              <a:cs typeface="Calibri" panose="020F0502020204030204" pitchFamily="34" charset="0"/>
            </a:endParaRPr>
          </a:p>
          <a:p>
            <a:r>
              <a:rPr lang="lt-LT" b="1">
                <a:latin typeface="Calibri" panose="020F0502020204030204" pitchFamily="34" charset="0"/>
                <a:ea typeface="Calibri" panose="020F0502020204030204" pitchFamily="34" charset="0"/>
                <a:cs typeface="Calibri" panose="020F0502020204030204" pitchFamily="34" charset="0"/>
              </a:rPr>
              <a:t>Viešųjų pirkimų tarnybos 2024 m. veiklos prioritetas – didesnį dėmesį skirti statybos ir sveikatos sektoriams</a:t>
            </a:r>
            <a:r>
              <a:rPr lang="lt-LT">
                <a:latin typeface="Calibri" panose="020F0502020204030204" pitchFamily="34" charset="0"/>
                <a:ea typeface="Calibri" panose="020F0502020204030204" pitchFamily="34" charset="0"/>
                <a:cs typeface="Calibri" panose="020F0502020204030204" pitchFamily="34" charset="0"/>
              </a:rPr>
              <a:t> – buvo patikrinti </a:t>
            </a:r>
            <a:r>
              <a:rPr lang="lt-LT" b="1">
                <a:latin typeface="Calibri" panose="020F0502020204030204" pitchFamily="34" charset="0"/>
                <a:ea typeface="Calibri" panose="020F0502020204030204" pitchFamily="34" charset="0"/>
                <a:cs typeface="Calibri" panose="020F0502020204030204" pitchFamily="34" charset="0"/>
              </a:rPr>
              <a:t>5</a:t>
            </a:r>
            <a:r>
              <a:rPr lang="lt-LT">
                <a:latin typeface="Calibri" panose="020F0502020204030204" pitchFamily="34" charset="0"/>
                <a:ea typeface="Calibri" panose="020F0502020204030204" pitchFamily="34" charset="0"/>
                <a:cs typeface="Calibri" panose="020F0502020204030204" pitchFamily="34" charset="0"/>
              </a:rPr>
              <a:t> pirkimų vykdytojai, priklausantys </a:t>
            </a:r>
            <a:r>
              <a:rPr lang="lt-LT" b="1">
                <a:latin typeface="Calibri" panose="020F0502020204030204" pitchFamily="34" charset="0"/>
                <a:ea typeface="Calibri" panose="020F0502020204030204" pitchFamily="34" charset="0"/>
                <a:cs typeface="Calibri" panose="020F0502020204030204" pitchFamily="34" charset="0"/>
              </a:rPr>
              <a:t>išimtinai sveikatos sektoriui</a:t>
            </a:r>
            <a:r>
              <a:rPr lang="lt-LT">
                <a:latin typeface="Calibri" panose="020F0502020204030204" pitchFamily="34" charset="0"/>
                <a:ea typeface="Calibri" panose="020F0502020204030204" pitchFamily="34" charset="0"/>
                <a:cs typeface="Calibri" panose="020F0502020204030204" pitchFamily="34" charset="0"/>
              </a:rPr>
              <a:t>, bei patikrintos </a:t>
            </a:r>
            <a:r>
              <a:rPr lang="lt-LT" b="1">
                <a:latin typeface="Calibri" panose="020F0502020204030204" pitchFamily="34" charset="0"/>
                <a:ea typeface="Calibri" panose="020F0502020204030204" pitchFamily="34" charset="0"/>
                <a:cs typeface="Calibri" panose="020F0502020204030204" pitchFamily="34" charset="0"/>
              </a:rPr>
              <a:t>savivaldybių lygmens centrinės perkančiosios organizacijos </a:t>
            </a:r>
            <a:r>
              <a:rPr lang="lt-LT">
                <a:latin typeface="Calibri" panose="020F0502020204030204" pitchFamily="34" charset="0"/>
                <a:ea typeface="Calibri" panose="020F0502020204030204" pitchFamily="34" charset="0"/>
                <a:cs typeface="Calibri" panose="020F0502020204030204" pitchFamily="34" charset="0"/>
              </a:rPr>
              <a:t>savo pavaldume turinčio tiek sveikatos sektoriui priklausančius pirkimų vykdytojus, tiek ir pirkimų vykdytojus, savo poreikiams įsigyjančius statybos darbus. </a:t>
            </a:r>
          </a:p>
        </p:txBody>
      </p:sp>
    </p:spTree>
    <p:extLst>
      <p:ext uri="{BB962C8B-B14F-4D97-AF65-F5344CB8AC3E}">
        <p14:creationId xmlns:p14="http://schemas.microsoft.com/office/powerpoint/2010/main" val="15062859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9080E1-8537-D528-CE9B-FE7579862FA2}"/>
            </a:ext>
          </a:extLst>
        </p:cNvPr>
        <p:cNvGrpSpPr/>
        <p:nvPr/>
      </p:nvGrpSpPr>
      <p:grpSpPr>
        <a:xfrm>
          <a:off x="0" y="0"/>
          <a:ext cx="0" cy="0"/>
          <a:chOff x="0" y="0"/>
          <a:chExt cx="0" cy="0"/>
        </a:xfrm>
      </p:grpSpPr>
      <p:sp>
        <p:nvSpPr>
          <p:cNvPr id="17" name="Object 1">
            <a:extLst>
              <a:ext uri="{FF2B5EF4-FFF2-40B4-BE49-F238E27FC236}">
                <a16:creationId xmlns:a16="http://schemas.microsoft.com/office/drawing/2014/main" id="{02847D32-8934-A93F-CAAC-BEBD56BF54FF}"/>
              </a:ext>
            </a:extLst>
          </p:cNvPr>
          <p:cNvSpPr/>
          <p:nvPr/>
        </p:nvSpPr>
        <p:spPr>
          <a:xfrm>
            <a:off x="0" y="0"/>
            <a:ext cx="12188944" cy="1228418"/>
          </a:xfrm>
          <a:prstGeom prst="rect">
            <a:avLst/>
          </a:prstGeom>
          <a:solidFill>
            <a:schemeClr val="tx1"/>
          </a:solidFill>
        </p:spPr>
        <p:txBody>
          <a:bodyPr/>
          <a:lstStyle/>
          <a:p>
            <a:endParaRPr lang="lt-LT" sz="2800">
              <a:solidFill>
                <a:srgbClr val="F1B434"/>
              </a:solidFill>
              <a:latin typeface="Roboto" panose="02000000000000000000" pitchFamily="2" charset="0"/>
              <a:ea typeface="Roboto" panose="02000000000000000000" pitchFamily="2" charset="0"/>
              <a:cs typeface="Roboto" panose="02000000000000000000" pitchFamily="2" charset="0"/>
            </a:endParaRPr>
          </a:p>
          <a:p>
            <a:endParaRPr lang="en-US">
              <a:solidFill>
                <a:srgbClr val="F1B434"/>
              </a:solidFill>
            </a:endParaRPr>
          </a:p>
        </p:txBody>
      </p:sp>
      <p:sp>
        <p:nvSpPr>
          <p:cNvPr id="2" name="Object 1">
            <a:extLst>
              <a:ext uri="{FF2B5EF4-FFF2-40B4-BE49-F238E27FC236}">
                <a16:creationId xmlns:a16="http://schemas.microsoft.com/office/drawing/2014/main" id="{A456DA27-59C1-32F2-A2F3-7A3372024034}"/>
              </a:ext>
            </a:extLst>
          </p:cNvPr>
          <p:cNvSpPr/>
          <p:nvPr/>
        </p:nvSpPr>
        <p:spPr>
          <a:xfrm>
            <a:off x="377096" y="412991"/>
            <a:ext cx="11499559" cy="405604"/>
          </a:xfrm>
          <a:prstGeom prst="rect">
            <a:avLst/>
          </a:prstGeom>
          <a:noFill/>
        </p:spPr>
        <p:txBody>
          <a:bodyPr wrap="square" lIns="0" tIns="0" rIns="0" bIns="0" rtlCol="0" anchor="t"/>
          <a:lstStyle/>
          <a:p>
            <a:pPr algn="l">
              <a:lnSpc>
                <a:spcPts val="3195"/>
              </a:lnSpc>
              <a:buNone/>
            </a:pPr>
            <a:endParaRPr lang="lt-LT">
              <a:solidFill>
                <a:srgbClr val="F1B434"/>
              </a:solidFill>
            </a:endParaRPr>
          </a:p>
        </p:txBody>
      </p:sp>
      <p:sp>
        <p:nvSpPr>
          <p:cNvPr id="10" name="Object 9">
            <a:extLst>
              <a:ext uri="{FF2B5EF4-FFF2-40B4-BE49-F238E27FC236}">
                <a16:creationId xmlns:a16="http://schemas.microsoft.com/office/drawing/2014/main" id="{FA7EC853-48D0-903A-B2AF-FD6A438D79DF}"/>
              </a:ext>
            </a:extLst>
          </p:cNvPr>
          <p:cNvSpPr/>
          <p:nvPr/>
        </p:nvSpPr>
        <p:spPr>
          <a:xfrm>
            <a:off x="6348730" y="3251875"/>
            <a:ext cx="2419697" cy="531283"/>
          </a:xfrm>
          <a:prstGeom prst="rect">
            <a:avLst/>
          </a:prstGeom>
          <a:noFill/>
        </p:spPr>
        <p:txBody>
          <a:bodyPr wrap="square" lIns="0" tIns="0" rIns="0" bIns="0" rtlCol="0" anchor="t"/>
          <a:lstStyle/>
          <a:p>
            <a:pPr algn="ctr">
              <a:lnSpc>
                <a:spcPts val="2093"/>
              </a:lnSpc>
              <a:buNone/>
            </a:pPr>
            <a:r>
              <a:rPr lang="en-US" sz="1530" kern="0" spc="31">
                <a:solidFill>
                  <a:srgbClr val="FFFFFF"/>
                </a:solidFill>
                <a:latin typeface="Lato" pitchFamily="34" charset="0"/>
                <a:ea typeface="Lato" pitchFamily="34" charset="-122"/>
                <a:cs typeface="Lato" pitchFamily="34" charset="-120"/>
              </a:rPr>
              <a:t>Principles of Public Procurement</a:t>
            </a:r>
            <a:endParaRPr lang="en-US"/>
          </a:p>
        </p:txBody>
      </p:sp>
      <p:sp>
        <p:nvSpPr>
          <p:cNvPr id="13" name="Object 12">
            <a:extLst>
              <a:ext uri="{FF2B5EF4-FFF2-40B4-BE49-F238E27FC236}">
                <a16:creationId xmlns:a16="http://schemas.microsoft.com/office/drawing/2014/main" id="{D8492CD0-8DE3-8E7A-F815-F3E918177D18}"/>
              </a:ext>
            </a:extLst>
          </p:cNvPr>
          <p:cNvSpPr/>
          <p:nvPr/>
        </p:nvSpPr>
        <p:spPr>
          <a:xfrm>
            <a:off x="9161711" y="3251875"/>
            <a:ext cx="2650145" cy="531283"/>
          </a:xfrm>
          <a:prstGeom prst="rect">
            <a:avLst/>
          </a:prstGeom>
          <a:noFill/>
        </p:spPr>
        <p:txBody>
          <a:bodyPr wrap="square" lIns="0" tIns="0" rIns="0" bIns="0" rtlCol="0" anchor="t"/>
          <a:lstStyle/>
          <a:p>
            <a:pPr algn="ctr">
              <a:lnSpc>
                <a:spcPts val="2093"/>
              </a:lnSpc>
              <a:buNone/>
            </a:pPr>
            <a:r>
              <a:rPr lang="en-US" sz="1530" kern="0" spc="31">
                <a:solidFill>
                  <a:srgbClr val="FFFFFF"/>
                </a:solidFill>
                <a:latin typeface="Lato" pitchFamily="34" charset="0"/>
                <a:ea typeface="Lato" pitchFamily="34" charset="-122"/>
                <a:cs typeface="Lato" pitchFamily="34" charset="-120"/>
              </a:rPr>
              <a:t>Importance of Public Procurement</a:t>
            </a:r>
            <a:endParaRPr lang="en-US"/>
          </a:p>
        </p:txBody>
      </p:sp>
      <p:sp>
        <p:nvSpPr>
          <p:cNvPr id="15" name="Object 14">
            <a:extLst>
              <a:ext uri="{FF2B5EF4-FFF2-40B4-BE49-F238E27FC236}">
                <a16:creationId xmlns:a16="http://schemas.microsoft.com/office/drawing/2014/main" id="{3A4D4A64-E98D-C7AC-2740-43F919C663E7}"/>
              </a:ext>
            </a:extLst>
          </p:cNvPr>
          <p:cNvSpPr/>
          <p:nvPr/>
        </p:nvSpPr>
        <p:spPr>
          <a:xfrm>
            <a:off x="0" y="6493979"/>
            <a:ext cx="12188952" cy="397969"/>
          </a:xfrm>
          <a:prstGeom prst="rect">
            <a:avLst/>
          </a:prstGeom>
          <a:solidFill>
            <a:schemeClr val="tx2">
              <a:lumMod val="20000"/>
              <a:lumOff val="80000"/>
            </a:schemeClr>
          </a:solidFill>
        </p:spPr>
        <p:txBody>
          <a:bodyPr/>
          <a:lstStyle/>
          <a:p>
            <a:endParaRPr lang="en-US"/>
          </a:p>
        </p:txBody>
      </p:sp>
      <p:sp>
        <p:nvSpPr>
          <p:cNvPr id="14" name="Object 1">
            <a:extLst>
              <a:ext uri="{FF2B5EF4-FFF2-40B4-BE49-F238E27FC236}">
                <a16:creationId xmlns:a16="http://schemas.microsoft.com/office/drawing/2014/main" id="{5F60C14D-FC50-5EDC-A116-A853BA3911CB}"/>
              </a:ext>
            </a:extLst>
          </p:cNvPr>
          <p:cNvSpPr/>
          <p:nvPr/>
        </p:nvSpPr>
        <p:spPr>
          <a:xfrm>
            <a:off x="548639" y="451048"/>
            <a:ext cx="11803450" cy="400488"/>
          </a:xfrm>
          <a:prstGeom prst="rect">
            <a:avLst/>
          </a:prstGeom>
          <a:noFill/>
        </p:spPr>
        <p:txBody>
          <a:bodyPr wrap="square" lIns="0" tIns="0" rIns="0" bIns="0" rtlCol="0" anchor="t"/>
          <a:lstStyle/>
          <a:p>
            <a:pPr algn="l">
              <a:lnSpc>
                <a:spcPts val="3195"/>
              </a:lnSpc>
              <a:buNone/>
            </a:pPr>
            <a:r>
              <a:rPr lang="lt-LT" sz="3200" b="1" dirty="0">
                <a:solidFill>
                  <a:srgbClr val="F1B434"/>
                </a:solidFill>
                <a:latin typeface="Roboto" panose="02000000000000000000" pitchFamily="2" charset="0"/>
                <a:ea typeface="Roboto" panose="02000000000000000000" pitchFamily="2" charset="0"/>
                <a:cs typeface="Roboto" panose="02000000000000000000" pitchFamily="2" charset="0"/>
              </a:rPr>
              <a:t>Užtikrinti </a:t>
            </a:r>
            <a:r>
              <a:rPr lang="lt-LT" sz="3000" b="1" dirty="0">
                <a:solidFill>
                  <a:srgbClr val="F1B434"/>
                </a:solidFill>
                <a:latin typeface="Roboto" panose="02000000000000000000" pitchFamily="2" charset="0"/>
                <a:ea typeface="Roboto" panose="02000000000000000000" pitchFamily="2" charset="0"/>
                <a:cs typeface="Roboto" panose="02000000000000000000" pitchFamily="2" charset="0"/>
              </a:rPr>
              <a:t>efektyvią</a:t>
            </a:r>
            <a:r>
              <a:rPr lang="lt-LT" sz="3200" b="1" dirty="0">
                <a:solidFill>
                  <a:srgbClr val="F1B434"/>
                </a:solidFill>
                <a:latin typeface="Roboto" panose="02000000000000000000" pitchFamily="2" charset="0"/>
                <a:ea typeface="Roboto" panose="02000000000000000000" pitchFamily="2" charset="0"/>
                <a:cs typeface="Roboto" panose="02000000000000000000" pitchFamily="2" charset="0"/>
              </a:rPr>
              <a:t> ir į rezultatus orientuotą Tarnybos veiklą</a:t>
            </a:r>
            <a:endParaRPr lang="lt-LT" b="1" dirty="0">
              <a:solidFill>
                <a:srgbClr val="F1B434"/>
              </a:solidFill>
              <a:latin typeface="Roboto" panose="02000000000000000000" pitchFamily="2" charset="0"/>
              <a:ea typeface="Roboto" panose="02000000000000000000" pitchFamily="2" charset="0"/>
              <a:cs typeface="Roboto" panose="02000000000000000000" pitchFamily="2" charset="0"/>
            </a:endParaRPr>
          </a:p>
        </p:txBody>
      </p:sp>
      <p:graphicFrame>
        <p:nvGraphicFramePr>
          <p:cNvPr id="11" name="Chart 10">
            <a:extLst>
              <a:ext uri="{FF2B5EF4-FFF2-40B4-BE49-F238E27FC236}">
                <a16:creationId xmlns:a16="http://schemas.microsoft.com/office/drawing/2014/main" id="{EEA920E9-19F4-1F58-F86D-9EFAB942E962}"/>
              </a:ext>
            </a:extLst>
          </p:cNvPr>
          <p:cNvGraphicFramePr>
            <a:graphicFrameLocks/>
          </p:cNvGraphicFramePr>
          <p:nvPr>
            <p:extLst>
              <p:ext uri="{D42A27DB-BD31-4B8C-83A1-F6EECF244321}">
                <p14:modId xmlns:p14="http://schemas.microsoft.com/office/powerpoint/2010/main" val="896618550"/>
              </p:ext>
            </p:extLst>
          </p:nvPr>
        </p:nvGraphicFramePr>
        <p:xfrm>
          <a:off x="548639" y="2714636"/>
          <a:ext cx="5133372" cy="280313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Table 11">
            <a:extLst>
              <a:ext uri="{FF2B5EF4-FFF2-40B4-BE49-F238E27FC236}">
                <a16:creationId xmlns:a16="http://schemas.microsoft.com/office/drawing/2014/main" id="{A68A25D4-173F-0A7E-3467-034958AAB8D2}"/>
              </a:ext>
            </a:extLst>
          </p:cNvPr>
          <p:cNvGraphicFramePr>
            <a:graphicFrameLocks noGrp="1"/>
          </p:cNvGraphicFramePr>
          <p:nvPr>
            <p:extLst>
              <p:ext uri="{D42A27DB-BD31-4B8C-83A1-F6EECF244321}">
                <p14:modId xmlns:p14="http://schemas.microsoft.com/office/powerpoint/2010/main" val="1281402771"/>
              </p:ext>
            </p:extLst>
          </p:nvPr>
        </p:nvGraphicFramePr>
        <p:xfrm>
          <a:off x="701040" y="3365314"/>
          <a:ext cx="3924550" cy="645962"/>
        </p:xfrm>
        <a:graphic>
          <a:graphicData uri="http://schemas.openxmlformats.org/drawingml/2006/table">
            <a:tbl>
              <a:tblPr>
                <a:tableStyleId>{5C22544A-7EE6-4342-B048-85BDC9FD1C3A}</a:tableStyleId>
              </a:tblPr>
              <a:tblGrid>
                <a:gridCol w="784910">
                  <a:extLst>
                    <a:ext uri="{9D8B030D-6E8A-4147-A177-3AD203B41FA5}">
                      <a16:colId xmlns:a16="http://schemas.microsoft.com/office/drawing/2014/main" val="1474657828"/>
                    </a:ext>
                  </a:extLst>
                </a:gridCol>
                <a:gridCol w="784910">
                  <a:extLst>
                    <a:ext uri="{9D8B030D-6E8A-4147-A177-3AD203B41FA5}">
                      <a16:colId xmlns:a16="http://schemas.microsoft.com/office/drawing/2014/main" val="1571364458"/>
                    </a:ext>
                  </a:extLst>
                </a:gridCol>
                <a:gridCol w="784910">
                  <a:extLst>
                    <a:ext uri="{9D8B030D-6E8A-4147-A177-3AD203B41FA5}">
                      <a16:colId xmlns:a16="http://schemas.microsoft.com/office/drawing/2014/main" val="1835342991"/>
                    </a:ext>
                  </a:extLst>
                </a:gridCol>
                <a:gridCol w="784910">
                  <a:extLst>
                    <a:ext uri="{9D8B030D-6E8A-4147-A177-3AD203B41FA5}">
                      <a16:colId xmlns:a16="http://schemas.microsoft.com/office/drawing/2014/main" val="1246638900"/>
                    </a:ext>
                  </a:extLst>
                </a:gridCol>
                <a:gridCol w="784910">
                  <a:extLst>
                    <a:ext uri="{9D8B030D-6E8A-4147-A177-3AD203B41FA5}">
                      <a16:colId xmlns:a16="http://schemas.microsoft.com/office/drawing/2014/main" val="402927471"/>
                    </a:ext>
                  </a:extLst>
                </a:gridCol>
              </a:tblGrid>
              <a:tr h="217018">
                <a:tc>
                  <a:txBody>
                    <a:bodyPr/>
                    <a:lstStyle/>
                    <a:p>
                      <a:pPr algn="ctr" fontAlgn="b"/>
                      <a:r>
                        <a:rPr lang="en-US" sz="1200" u="none" strike="noStrike">
                          <a:effectLst/>
                          <a:latin typeface="Calibri" panose="020F0502020204030204" pitchFamily="34" charset="0"/>
                          <a:ea typeface="Calibri" panose="020F0502020204030204" pitchFamily="34" charset="0"/>
                          <a:cs typeface="Calibri" panose="020F0502020204030204" pitchFamily="34" charset="0"/>
                        </a:rPr>
                        <a:t>2022</a:t>
                      </a:r>
                      <a:endParaRPr lang="en-US" sz="1200" b="0" i="0" u="none" strike="noStrike">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7620" marR="7620" marT="7620" marB="0" anchor="ctr">
                    <a:lnR w="3175" cap="flat" cmpd="sng" algn="ctr">
                      <a:solidFill>
                        <a:schemeClr val="tx1"/>
                      </a:solidFill>
                      <a:prstDash val="solid"/>
                      <a:round/>
                      <a:headEnd type="none" w="med" len="med"/>
                      <a:tailEnd type="none" w="med" len="med"/>
                    </a:lnR>
                    <a:lnB w="3175" cap="flat" cmpd="sng" algn="ctr">
                      <a:solidFill>
                        <a:schemeClr val="tx1"/>
                      </a:solidFill>
                      <a:prstDash val="solid"/>
                      <a:round/>
                      <a:headEnd type="none" w="med" len="med"/>
                      <a:tailEnd type="none" w="med" len="med"/>
                    </a:lnB>
                    <a:noFill/>
                  </a:tcPr>
                </a:tc>
                <a:tc>
                  <a:txBody>
                    <a:bodyPr/>
                    <a:lstStyle/>
                    <a:p>
                      <a:pPr algn="ctr" fontAlgn="b"/>
                      <a:r>
                        <a:rPr lang="en-US" sz="1200" u="none" strike="noStrike">
                          <a:effectLst/>
                          <a:latin typeface="Calibri" panose="020F0502020204030204" pitchFamily="34" charset="0"/>
                          <a:ea typeface="Calibri" panose="020F0502020204030204" pitchFamily="34" charset="0"/>
                          <a:cs typeface="Calibri" panose="020F0502020204030204" pitchFamily="34" charset="0"/>
                        </a:rPr>
                        <a:t>2023</a:t>
                      </a:r>
                      <a:endParaRPr lang="en-US" sz="1200" b="0" i="0" u="none" strike="noStrike">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7620" marR="7620" marT="762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B w="3175" cap="flat" cmpd="sng" algn="ctr">
                      <a:solidFill>
                        <a:schemeClr val="tx1"/>
                      </a:solidFill>
                      <a:prstDash val="solid"/>
                      <a:round/>
                      <a:headEnd type="none" w="med" len="med"/>
                      <a:tailEnd type="none" w="med" len="med"/>
                    </a:lnB>
                    <a:noFill/>
                  </a:tcPr>
                </a:tc>
                <a:tc>
                  <a:txBody>
                    <a:bodyPr/>
                    <a:lstStyle/>
                    <a:p>
                      <a:pPr algn="ctr" fontAlgn="b"/>
                      <a:r>
                        <a:rPr lang="en-US" sz="1200" u="none" strike="noStrike">
                          <a:effectLst/>
                          <a:latin typeface="Calibri" panose="020F0502020204030204" pitchFamily="34" charset="0"/>
                          <a:ea typeface="Calibri" panose="020F0502020204030204" pitchFamily="34" charset="0"/>
                          <a:cs typeface="Calibri" panose="020F0502020204030204" pitchFamily="34" charset="0"/>
                        </a:rPr>
                        <a:t>2024</a:t>
                      </a:r>
                      <a:endParaRPr lang="en-US" sz="1200" b="0" i="0" u="none" strike="noStrike">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7620" marR="7620" marT="762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B w="3175" cap="flat" cmpd="sng" algn="ctr">
                      <a:solidFill>
                        <a:schemeClr val="tx1"/>
                      </a:solidFill>
                      <a:prstDash val="solid"/>
                      <a:round/>
                      <a:headEnd type="none" w="med" len="med"/>
                      <a:tailEnd type="none" w="med" len="med"/>
                    </a:lnB>
                    <a:noFill/>
                  </a:tcPr>
                </a:tc>
                <a:tc>
                  <a:txBody>
                    <a:bodyPr/>
                    <a:lstStyle/>
                    <a:p>
                      <a:pPr algn="ctr" fontAlgn="b"/>
                      <a:r>
                        <a:rPr lang="en-US" sz="1200" u="none" strike="noStrike">
                          <a:effectLst/>
                          <a:latin typeface="Calibri" panose="020F0502020204030204" pitchFamily="34" charset="0"/>
                          <a:ea typeface="Calibri" panose="020F0502020204030204" pitchFamily="34" charset="0"/>
                          <a:cs typeface="Calibri" panose="020F0502020204030204" pitchFamily="34" charset="0"/>
                        </a:rPr>
                        <a:t>2025</a:t>
                      </a:r>
                      <a:endParaRPr lang="en-US" sz="1200" b="0" i="0" u="none" strike="noStrike">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7620" marR="7620" marT="762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B w="3175" cap="flat" cmpd="sng" algn="ctr">
                      <a:solidFill>
                        <a:schemeClr val="tx1"/>
                      </a:solidFill>
                      <a:prstDash val="solid"/>
                      <a:round/>
                      <a:headEnd type="none" w="med" len="med"/>
                      <a:tailEnd type="none" w="med" len="med"/>
                    </a:lnB>
                    <a:noFill/>
                  </a:tcPr>
                </a:tc>
                <a:tc>
                  <a:txBody>
                    <a:bodyPr/>
                    <a:lstStyle/>
                    <a:p>
                      <a:pPr algn="ctr" fontAlgn="b"/>
                      <a:r>
                        <a:rPr lang="en-US" sz="1200" u="none" strike="noStrike">
                          <a:effectLst/>
                          <a:latin typeface="Calibri" panose="020F0502020204030204" pitchFamily="34" charset="0"/>
                          <a:ea typeface="Calibri" panose="020F0502020204030204" pitchFamily="34" charset="0"/>
                          <a:cs typeface="Calibri" panose="020F0502020204030204" pitchFamily="34" charset="0"/>
                        </a:rPr>
                        <a:t>2026</a:t>
                      </a:r>
                      <a:endParaRPr lang="en-US" sz="1200" b="0" i="0" u="none" strike="noStrike">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7620" marR="7620" marT="7620" marB="0" anchor="ctr">
                    <a:lnL w="3175" cap="flat" cmpd="sng" algn="ctr">
                      <a:solidFill>
                        <a:schemeClr val="tx1"/>
                      </a:solidFill>
                      <a:prstDash val="solid"/>
                      <a:round/>
                      <a:headEnd type="none" w="med" len="med"/>
                      <a:tailEnd type="none" w="med" len="med"/>
                    </a:lnL>
                    <a:lnB w="3175"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891390663"/>
                  </a:ext>
                </a:extLst>
              </a:tr>
              <a:tr h="214472">
                <a:tc>
                  <a:txBody>
                    <a:bodyPr/>
                    <a:lstStyle/>
                    <a:p>
                      <a:pPr algn="ctr" fontAlgn="b"/>
                      <a:endParaRPr lang="en-US" sz="1200" b="1" i="0" u="none" strike="noStrike">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7620" marR="7620" marT="7620" marB="0" anchor="ctr">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fontAlgn="b"/>
                      <a:r>
                        <a:rPr lang="en-US" sz="1200" b="1" u="none" strike="noStrike">
                          <a:solidFill>
                            <a:schemeClr val="tx1"/>
                          </a:solidFill>
                          <a:effectLst/>
                          <a:latin typeface="Calibri" panose="020F0502020204030204" pitchFamily="34" charset="0"/>
                          <a:ea typeface="Calibri" panose="020F0502020204030204" pitchFamily="34" charset="0"/>
                          <a:cs typeface="Calibri" panose="020F0502020204030204" pitchFamily="34" charset="0"/>
                        </a:rPr>
                        <a:t>3,99</a:t>
                      </a:r>
                      <a:endParaRPr lang="en-US" sz="1200" b="1" i="0" u="none" strike="noStrike">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txBody>
                  <a:tcPr marL="7620" marR="7620" marT="762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fontAlgn="b"/>
                      <a:r>
                        <a:rPr lang="en-US" sz="1200" b="1" u="none" strike="noStrike">
                          <a:solidFill>
                            <a:schemeClr val="tx1"/>
                          </a:solidFill>
                          <a:effectLst/>
                          <a:latin typeface="Calibri" panose="020F0502020204030204" pitchFamily="34" charset="0"/>
                          <a:ea typeface="Calibri" panose="020F0502020204030204" pitchFamily="34" charset="0"/>
                          <a:cs typeface="Calibri" panose="020F0502020204030204" pitchFamily="34" charset="0"/>
                        </a:rPr>
                        <a:t>3,99</a:t>
                      </a:r>
                      <a:endParaRPr lang="en-US" sz="1200" b="1" i="0" u="none" strike="noStrike">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txBody>
                  <a:tcPr marL="7620" marR="7620" marT="762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fontAlgn="b"/>
                      <a:r>
                        <a:rPr lang="en-US" sz="1200" b="1" u="none" strike="noStrike">
                          <a:solidFill>
                            <a:schemeClr val="tx1"/>
                          </a:solidFill>
                          <a:effectLst/>
                          <a:latin typeface="Calibri" panose="020F0502020204030204" pitchFamily="34" charset="0"/>
                          <a:ea typeface="Calibri" panose="020F0502020204030204" pitchFamily="34" charset="0"/>
                          <a:cs typeface="Calibri" panose="020F0502020204030204" pitchFamily="34" charset="0"/>
                        </a:rPr>
                        <a:t>4,1</a:t>
                      </a:r>
                      <a:endParaRPr lang="en-US" sz="1200" b="1" i="0" u="none" strike="noStrike">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txBody>
                  <a:tcPr marL="7620" marR="7620" marT="762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fontAlgn="b"/>
                      <a:r>
                        <a:rPr lang="en-US" sz="1200" b="1" u="none" strike="noStrike">
                          <a:solidFill>
                            <a:schemeClr val="tx1"/>
                          </a:solidFill>
                          <a:effectLst/>
                          <a:latin typeface="Calibri" panose="020F0502020204030204" pitchFamily="34" charset="0"/>
                          <a:ea typeface="Calibri" panose="020F0502020204030204" pitchFamily="34" charset="0"/>
                          <a:cs typeface="Calibri" panose="020F0502020204030204" pitchFamily="34" charset="0"/>
                        </a:rPr>
                        <a:t>4,1</a:t>
                      </a:r>
                      <a:endParaRPr lang="en-US" sz="1200" b="1" i="0" u="none" strike="noStrike">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txBody>
                  <a:tcPr marL="7620" marR="7620" marT="7620" marB="0" anchor="ctr">
                    <a:lnL w="3175" cap="flat" cmpd="sng" algn="ctr">
                      <a:solidFill>
                        <a:schemeClr val="tx1"/>
                      </a:solidFill>
                      <a:prstDash val="solid"/>
                      <a:round/>
                      <a:headEnd type="none" w="med" len="med"/>
                      <a:tailEnd type="none" w="med" len="med"/>
                    </a:lnL>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057902847"/>
                  </a:ext>
                </a:extLst>
              </a:tr>
              <a:tr h="214472">
                <a:tc>
                  <a:txBody>
                    <a:bodyPr/>
                    <a:lstStyle/>
                    <a:p>
                      <a:pPr algn="ctr" fontAlgn="b"/>
                      <a:r>
                        <a:rPr lang="en-US" sz="1200" b="1" u="none" strike="noStrike">
                          <a:solidFill>
                            <a:srgbClr val="F1B434"/>
                          </a:solidFill>
                          <a:effectLst/>
                          <a:latin typeface="Calibri" panose="020F0502020204030204" pitchFamily="34" charset="0"/>
                          <a:ea typeface="Calibri" panose="020F0502020204030204" pitchFamily="34" charset="0"/>
                          <a:cs typeface="Calibri" panose="020F0502020204030204" pitchFamily="34" charset="0"/>
                        </a:rPr>
                        <a:t>3,99</a:t>
                      </a:r>
                      <a:endParaRPr lang="en-US" sz="1200" b="1" i="0" u="none" strike="noStrike">
                        <a:solidFill>
                          <a:srgbClr val="F1B434"/>
                        </a:solidFill>
                        <a:effectLst/>
                        <a:latin typeface="Calibri" panose="020F0502020204030204" pitchFamily="34" charset="0"/>
                        <a:ea typeface="Calibri" panose="020F0502020204030204" pitchFamily="34" charset="0"/>
                        <a:cs typeface="Calibri" panose="020F0502020204030204" pitchFamily="34" charset="0"/>
                      </a:endParaRPr>
                    </a:p>
                  </a:txBody>
                  <a:tcPr marL="7620" marR="7620" marT="7620" marB="0" anchor="ctr">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noFill/>
                  </a:tcPr>
                </a:tc>
                <a:tc>
                  <a:txBody>
                    <a:bodyPr/>
                    <a:lstStyle/>
                    <a:p>
                      <a:pPr algn="ctr" fontAlgn="b"/>
                      <a:r>
                        <a:rPr lang="en-US" sz="1200" b="1" u="none" strike="noStrike">
                          <a:solidFill>
                            <a:srgbClr val="F1B434"/>
                          </a:solidFill>
                          <a:effectLst/>
                          <a:latin typeface="Calibri" panose="020F0502020204030204" pitchFamily="34" charset="0"/>
                          <a:ea typeface="Calibri" panose="020F0502020204030204" pitchFamily="34" charset="0"/>
                          <a:cs typeface="Calibri" panose="020F0502020204030204" pitchFamily="34" charset="0"/>
                        </a:rPr>
                        <a:t>3,99</a:t>
                      </a:r>
                      <a:endParaRPr lang="en-US" sz="1200" b="1" i="0" u="none" strike="noStrike">
                        <a:solidFill>
                          <a:srgbClr val="F1B434"/>
                        </a:solidFill>
                        <a:effectLst/>
                        <a:latin typeface="Calibri" panose="020F0502020204030204" pitchFamily="34" charset="0"/>
                        <a:ea typeface="Calibri" panose="020F0502020204030204" pitchFamily="34" charset="0"/>
                        <a:cs typeface="Calibri" panose="020F0502020204030204" pitchFamily="34" charset="0"/>
                      </a:endParaRPr>
                    </a:p>
                  </a:txBody>
                  <a:tcPr marL="7620" marR="7620" marT="762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noFill/>
                  </a:tcPr>
                </a:tc>
                <a:tc>
                  <a:txBody>
                    <a:bodyPr/>
                    <a:lstStyle/>
                    <a:p>
                      <a:pPr algn="ctr" fontAlgn="b"/>
                      <a:r>
                        <a:rPr lang="en-US" sz="1200" b="1" u="none" strike="noStrike">
                          <a:solidFill>
                            <a:srgbClr val="F1B434"/>
                          </a:solidFill>
                          <a:effectLst/>
                          <a:latin typeface="Calibri" panose="020F0502020204030204" pitchFamily="34" charset="0"/>
                          <a:ea typeface="Calibri" panose="020F0502020204030204" pitchFamily="34" charset="0"/>
                          <a:cs typeface="Calibri" panose="020F0502020204030204" pitchFamily="34" charset="0"/>
                        </a:rPr>
                        <a:t>3,99</a:t>
                      </a:r>
                      <a:endParaRPr lang="en-US" sz="1200" b="1" i="0" u="none" strike="noStrike">
                        <a:solidFill>
                          <a:srgbClr val="F1B434"/>
                        </a:solidFill>
                        <a:effectLst/>
                        <a:latin typeface="Calibri" panose="020F0502020204030204" pitchFamily="34" charset="0"/>
                        <a:ea typeface="Calibri" panose="020F0502020204030204" pitchFamily="34" charset="0"/>
                        <a:cs typeface="Calibri" panose="020F0502020204030204" pitchFamily="34" charset="0"/>
                      </a:endParaRPr>
                    </a:p>
                  </a:txBody>
                  <a:tcPr marL="7620" marR="7620" marT="762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noFill/>
                  </a:tcPr>
                </a:tc>
                <a:tc>
                  <a:txBody>
                    <a:bodyPr/>
                    <a:lstStyle/>
                    <a:p>
                      <a:pPr algn="ctr" fontAlgn="b"/>
                      <a:endParaRPr lang="en-US" sz="1200" b="0" i="0" u="none" strike="noStrike">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7620" marR="7620" marT="762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noFill/>
                  </a:tcPr>
                </a:tc>
                <a:tc>
                  <a:txBody>
                    <a:bodyPr/>
                    <a:lstStyle/>
                    <a:p>
                      <a:pPr algn="ctr" fontAlgn="b"/>
                      <a:endParaRPr lang="en-US" sz="1200" b="0" i="0" u="none" strike="noStrike">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7620" marR="7620" marT="7620" marB="0" anchor="ctr">
                    <a:lnL w="3175" cap="flat" cmpd="sng" algn="ctr">
                      <a:solidFill>
                        <a:schemeClr val="tx1"/>
                      </a:solidFill>
                      <a:prstDash val="solid"/>
                      <a:round/>
                      <a:headEnd type="none" w="med" len="med"/>
                      <a:tailEnd type="none" w="med" len="med"/>
                    </a:lnL>
                    <a:lnT w="3175" cap="flat" cmpd="sng" algn="ctr">
                      <a:solidFill>
                        <a:schemeClr val="tx1"/>
                      </a:solidFill>
                      <a:prstDash val="solid"/>
                      <a:round/>
                      <a:headEnd type="none" w="med" len="med"/>
                      <a:tailEnd type="none" w="med" len="med"/>
                    </a:lnT>
                    <a:noFill/>
                  </a:tcPr>
                </a:tc>
                <a:extLst>
                  <a:ext uri="{0D108BD9-81ED-4DB2-BD59-A6C34878D82A}">
                    <a16:rowId xmlns:a16="http://schemas.microsoft.com/office/drawing/2014/main" val="2958268391"/>
                  </a:ext>
                </a:extLst>
              </a:tr>
            </a:tbl>
          </a:graphicData>
        </a:graphic>
      </p:graphicFrame>
      <p:sp>
        <p:nvSpPr>
          <p:cNvPr id="19" name="Object 7">
            <a:extLst>
              <a:ext uri="{FF2B5EF4-FFF2-40B4-BE49-F238E27FC236}">
                <a16:creationId xmlns:a16="http://schemas.microsoft.com/office/drawing/2014/main" id="{EAAACA63-DD0A-CCEA-F997-DD0ADB7D111B}"/>
              </a:ext>
            </a:extLst>
          </p:cNvPr>
          <p:cNvSpPr/>
          <p:nvPr/>
        </p:nvSpPr>
        <p:spPr>
          <a:xfrm>
            <a:off x="200633" y="2299563"/>
            <a:ext cx="3548732" cy="309311"/>
          </a:xfrm>
          <a:prstGeom prst="rect">
            <a:avLst/>
          </a:prstGeom>
          <a:noFill/>
        </p:spPr>
        <p:txBody>
          <a:bodyPr wrap="square" lIns="0" tIns="0" rIns="0" bIns="0" rtlCol="0" anchor="t"/>
          <a:lstStyle/>
          <a:p>
            <a:pPr algn="ctr">
              <a:lnSpc>
                <a:spcPts val="1836"/>
              </a:lnSpc>
              <a:spcBef>
                <a:spcPts val="539"/>
              </a:spcBef>
              <a:buNone/>
            </a:pPr>
            <a:r>
              <a:rPr lang="lt-LT" sz="1100" b="1" dirty="0">
                <a:effectLst/>
                <a:latin typeface="Calibri" panose="020F0502020204030204" pitchFamily="34" charset="0"/>
                <a:ea typeface="DengXian" panose="02010600030101010101" pitchFamily="2" charset="-122"/>
                <a:cs typeface="Arial" panose="020B0604020202020204" pitchFamily="34" charset="0"/>
              </a:rPr>
              <a:t>Darbuotojų įsitraukimas į darbą (5 balų skalėje)</a:t>
            </a:r>
            <a:endParaRPr lang="en-US" sz="1100" dirty="0"/>
          </a:p>
        </p:txBody>
      </p:sp>
      <p:grpSp>
        <p:nvGrpSpPr>
          <p:cNvPr id="29" name="Group 28">
            <a:extLst>
              <a:ext uri="{FF2B5EF4-FFF2-40B4-BE49-F238E27FC236}">
                <a16:creationId xmlns:a16="http://schemas.microsoft.com/office/drawing/2014/main" id="{92908B63-71AA-5B59-7B13-F05E6CBEFB18}"/>
              </a:ext>
            </a:extLst>
          </p:cNvPr>
          <p:cNvGrpSpPr/>
          <p:nvPr/>
        </p:nvGrpSpPr>
        <p:grpSpPr>
          <a:xfrm>
            <a:off x="6509991" y="2405292"/>
            <a:ext cx="5133370" cy="835919"/>
            <a:chOff x="532233" y="5665343"/>
            <a:chExt cx="10799804" cy="1064038"/>
          </a:xfrm>
        </p:grpSpPr>
        <p:sp>
          <p:nvSpPr>
            <p:cNvPr id="30" name="Rectangle 29">
              <a:extLst>
                <a:ext uri="{FF2B5EF4-FFF2-40B4-BE49-F238E27FC236}">
                  <a16:creationId xmlns:a16="http://schemas.microsoft.com/office/drawing/2014/main" id="{8802E8CE-91BE-8469-B988-EFF5EDBEF872}"/>
                </a:ext>
              </a:extLst>
            </p:cNvPr>
            <p:cNvSpPr/>
            <p:nvPr/>
          </p:nvSpPr>
          <p:spPr>
            <a:xfrm>
              <a:off x="532233" y="5665343"/>
              <a:ext cx="10799804" cy="1064038"/>
            </a:xfrm>
            <a:prstGeom prst="rect">
              <a:avLst/>
            </a:prstGeom>
            <a:ln>
              <a:solidFill>
                <a:srgbClr val="F1B434"/>
              </a:solidFill>
            </a:ln>
          </p:spPr>
          <p:style>
            <a:lnRef idx="2">
              <a:schemeClr val="accent6"/>
            </a:lnRef>
            <a:fillRef idx="1">
              <a:schemeClr val="lt1"/>
            </a:fillRef>
            <a:effectRef idx="0">
              <a:schemeClr val="accent6"/>
            </a:effectRef>
            <a:fontRef idx="minor">
              <a:schemeClr val="dk1"/>
            </a:fontRef>
          </p:style>
          <p:txBody>
            <a:bodyPr rtlCol="0" anchor="ctr"/>
            <a:lstStyle/>
            <a:p>
              <a:endParaRPr lang="en-GB">
                <a:solidFill>
                  <a:schemeClr val="tx1"/>
                </a:solidFill>
              </a:endParaRPr>
            </a:p>
          </p:txBody>
        </p:sp>
        <p:sp>
          <p:nvSpPr>
            <p:cNvPr id="32" name="TextBox 31">
              <a:extLst>
                <a:ext uri="{FF2B5EF4-FFF2-40B4-BE49-F238E27FC236}">
                  <a16:creationId xmlns:a16="http://schemas.microsoft.com/office/drawing/2014/main" id="{2EAD734E-43E7-9AF1-B81E-E652A111B705}"/>
                </a:ext>
              </a:extLst>
            </p:cNvPr>
            <p:cNvSpPr txBox="1"/>
            <p:nvPr/>
          </p:nvSpPr>
          <p:spPr>
            <a:xfrm>
              <a:off x="1073283" y="5766719"/>
              <a:ext cx="10060242" cy="584775"/>
            </a:xfrm>
            <a:prstGeom prst="rect">
              <a:avLst/>
            </a:prstGeom>
            <a:noFill/>
            <a:ln>
              <a:noFill/>
            </a:ln>
          </p:spPr>
          <p:txBody>
            <a:bodyPr wrap="square" rtlCol="0">
              <a:spAutoFit/>
            </a:bodyPr>
            <a:lstStyle/>
            <a:p>
              <a:r>
                <a:rPr lang="lt-LT" sz="1600">
                  <a:latin typeface="Calibri" panose="020F0502020204030204" pitchFamily="34" charset="0"/>
                  <a:ea typeface="Calibri" panose="020F0502020204030204" pitchFamily="34" charset="0"/>
                  <a:cs typeface="Calibri" panose="020F0502020204030204" pitchFamily="34" charset="0"/>
                </a:rPr>
                <a:t>Vidutiniškai per metus vienas darbuotojas mokymuose praleido 12,6 val. (planuota 8).</a:t>
              </a:r>
            </a:p>
          </p:txBody>
        </p:sp>
      </p:grpSp>
      <p:pic>
        <p:nvPicPr>
          <p:cNvPr id="34" name="Graphic 33" descr="Customer review with solid fill">
            <a:extLst>
              <a:ext uri="{FF2B5EF4-FFF2-40B4-BE49-F238E27FC236}">
                <a16:creationId xmlns:a16="http://schemas.microsoft.com/office/drawing/2014/main" id="{FF96E4F5-0819-9D9A-1E12-C5028654B7C7}"/>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10110427" y="4470009"/>
            <a:ext cx="1268773" cy="1268773"/>
          </a:xfrm>
          <a:prstGeom prst="rect">
            <a:avLst/>
          </a:prstGeom>
        </p:spPr>
      </p:pic>
      <p:sp>
        <p:nvSpPr>
          <p:cNvPr id="3" name="Object 1">
            <a:extLst>
              <a:ext uri="{FF2B5EF4-FFF2-40B4-BE49-F238E27FC236}">
                <a16:creationId xmlns:a16="http://schemas.microsoft.com/office/drawing/2014/main" id="{A135B645-2551-D91A-74D3-1F718469D329}"/>
              </a:ext>
            </a:extLst>
          </p:cNvPr>
          <p:cNvSpPr/>
          <p:nvPr/>
        </p:nvSpPr>
        <p:spPr>
          <a:xfrm>
            <a:off x="608266" y="1424497"/>
            <a:ext cx="11803450" cy="400488"/>
          </a:xfrm>
          <a:prstGeom prst="rect">
            <a:avLst/>
          </a:prstGeom>
          <a:noFill/>
        </p:spPr>
        <p:txBody>
          <a:bodyPr wrap="square" lIns="0" tIns="0" rIns="0" bIns="0" rtlCol="0" anchor="t"/>
          <a:lstStyle/>
          <a:p>
            <a:pPr algn="l">
              <a:lnSpc>
                <a:spcPts val="3195"/>
              </a:lnSpc>
              <a:buNone/>
            </a:pPr>
            <a:r>
              <a:rPr lang="lt-LT" sz="1600" b="1" u="sng" dirty="0">
                <a:latin typeface="Calibri" panose="020F0502020204030204" pitchFamily="34" charset="0"/>
                <a:ea typeface="Calibri" panose="020F0502020204030204" pitchFamily="34" charset="0"/>
                <a:cs typeface="Calibri" panose="020F0502020204030204" pitchFamily="34" charset="0"/>
              </a:rPr>
              <a:t>Darbuotojų įsitraukimas į darbą ir kompetencijų didinimas</a:t>
            </a:r>
          </a:p>
        </p:txBody>
      </p:sp>
    </p:spTree>
    <p:extLst>
      <p:ext uri="{BB962C8B-B14F-4D97-AF65-F5344CB8AC3E}">
        <p14:creationId xmlns:p14="http://schemas.microsoft.com/office/powerpoint/2010/main" val="145045954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37A5C8-CE33-0E20-AE82-75ACA4AC048A}"/>
            </a:ext>
          </a:extLst>
        </p:cNvPr>
        <p:cNvGrpSpPr/>
        <p:nvPr/>
      </p:nvGrpSpPr>
      <p:grpSpPr>
        <a:xfrm>
          <a:off x="0" y="0"/>
          <a:ext cx="0" cy="0"/>
          <a:chOff x="0" y="0"/>
          <a:chExt cx="0" cy="0"/>
        </a:xfrm>
      </p:grpSpPr>
      <p:sp>
        <p:nvSpPr>
          <p:cNvPr id="17" name="Object 1">
            <a:extLst>
              <a:ext uri="{FF2B5EF4-FFF2-40B4-BE49-F238E27FC236}">
                <a16:creationId xmlns:a16="http://schemas.microsoft.com/office/drawing/2014/main" id="{04593B12-9C71-E321-A718-4E787759C85B}"/>
              </a:ext>
            </a:extLst>
          </p:cNvPr>
          <p:cNvSpPr/>
          <p:nvPr/>
        </p:nvSpPr>
        <p:spPr>
          <a:xfrm>
            <a:off x="0" y="0"/>
            <a:ext cx="12188944" cy="1228418"/>
          </a:xfrm>
          <a:prstGeom prst="rect">
            <a:avLst/>
          </a:prstGeom>
          <a:solidFill>
            <a:schemeClr val="tx1"/>
          </a:solidFill>
        </p:spPr>
        <p:txBody>
          <a:bodyPr/>
          <a:lstStyle/>
          <a:p>
            <a:endParaRPr lang="lt-LT" sz="2800">
              <a:solidFill>
                <a:srgbClr val="F1B434"/>
              </a:solidFill>
              <a:latin typeface="Roboto" panose="02000000000000000000" pitchFamily="2" charset="0"/>
              <a:ea typeface="Roboto" panose="02000000000000000000" pitchFamily="2" charset="0"/>
              <a:cs typeface="Roboto" panose="02000000000000000000" pitchFamily="2" charset="0"/>
            </a:endParaRPr>
          </a:p>
          <a:p>
            <a:endParaRPr lang="en-US">
              <a:solidFill>
                <a:srgbClr val="F1B434"/>
              </a:solidFill>
            </a:endParaRPr>
          </a:p>
        </p:txBody>
      </p:sp>
      <p:sp>
        <p:nvSpPr>
          <p:cNvPr id="2" name="Object 1">
            <a:extLst>
              <a:ext uri="{FF2B5EF4-FFF2-40B4-BE49-F238E27FC236}">
                <a16:creationId xmlns:a16="http://schemas.microsoft.com/office/drawing/2014/main" id="{2E4866EA-44DC-40B7-1499-5247A55F7363}"/>
              </a:ext>
            </a:extLst>
          </p:cNvPr>
          <p:cNvSpPr/>
          <p:nvPr/>
        </p:nvSpPr>
        <p:spPr>
          <a:xfrm>
            <a:off x="377096" y="412991"/>
            <a:ext cx="11499559" cy="405604"/>
          </a:xfrm>
          <a:prstGeom prst="rect">
            <a:avLst/>
          </a:prstGeom>
          <a:noFill/>
        </p:spPr>
        <p:txBody>
          <a:bodyPr wrap="square" lIns="0" tIns="0" rIns="0" bIns="0" rtlCol="0" anchor="t"/>
          <a:lstStyle/>
          <a:p>
            <a:pPr algn="l">
              <a:lnSpc>
                <a:spcPts val="3195"/>
              </a:lnSpc>
              <a:buNone/>
            </a:pPr>
            <a:endParaRPr lang="lt-LT">
              <a:solidFill>
                <a:srgbClr val="F1B434"/>
              </a:solidFill>
            </a:endParaRPr>
          </a:p>
        </p:txBody>
      </p:sp>
      <p:sp>
        <p:nvSpPr>
          <p:cNvPr id="10" name="Object 9">
            <a:extLst>
              <a:ext uri="{FF2B5EF4-FFF2-40B4-BE49-F238E27FC236}">
                <a16:creationId xmlns:a16="http://schemas.microsoft.com/office/drawing/2014/main" id="{BD8DDD81-6222-FAD5-4C6A-A6A6D2B79916}"/>
              </a:ext>
            </a:extLst>
          </p:cNvPr>
          <p:cNvSpPr/>
          <p:nvPr/>
        </p:nvSpPr>
        <p:spPr>
          <a:xfrm>
            <a:off x="6348730" y="3251875"/>
            <a:ext cx="2419697" cy="531283"/>
          </a:xfrm>
          <a:prstGeom prst="rect">
            <a:avLst/>
          </a:prstGeom>
          <a:noFill/>
        </p:spPr>
        <p:txBody>
          <a:bodyPr wrap="square" lIns="0" tIns="0" rIns="0" bIns="0" rtlCol="0" anchor="t"/>
          <a:lstStyle/>
          <a:p>
            <a:pPr algn="ctr">
              <a:lnSpc>
                <a:spcPts val="2093"/>
              </a:lnSpc>
              <a:buNone/>
            </a:pPr>
            <a:r>
              <a:rPr lang="en-US" sz="1530" kern="0" spc="31">
                <a:solidFill>
                  <a:srgbClr val="FFFFFF"/>
                </a:solidFill>
                <a:latin typeface="Lato" pitchFamily="34" charset="0"/>
                <a:ea typeface="Lato" pitchFamily="34" charset="-122"/>
                <a:cs typeface="Lato" pitchFamily="34" charset="-120"/>
              </a:rPr>
              <a:t>Principles of Public Procurement</a:t>
            </a:r>
            <a:endParaRPr lang="en-US"/>
          </a:p>
        </p:txBody>
      </p:sp>
      <p:sp>
        <p:nvSpPr>
          <p:cNvPr id="13" name="Object 12">
            <a:extLst>
              <a:ext uri="{FF2B5EF4-FFF2-40B4-BE49-F238E27FC236}">
                <a16:creationId xmlns:a16="http://schemas.microsoft.com/office/drawing/2014/main" id="{05D509A1-5676-1C2F-1560-4BF9B727D992}"/>
              </a:ext>
            </a:extLst>
          </p:cNvPr>
          <p:cNvSpPr/>
          <p:nvPr/>
        </p:nvSpPr>
        <p:spPr>
          <a:xfrm>
            <a:off x="9161711" y="3251875"/>
            <a:ext cx="2650145" cy="531283"/>
          </a:xfrm>
          <a:prstGeom prst="rect">
            <a:avLst/>
          </a:prstGeom>
          <a:noFill/>
        </p:spPr>
        <p:txBody>
          <a:bodyPr wrap="square" lIns="0" tIns="0" rIns="0" bIns="0" rtlCol="0" anchor="t"/>
          <a:lstStyle/>
          <a:p>
            <a:pPr algn="ctr">
              <a:lnSpc>
                <a:spcPts val="2093"/>
              </a:lnSpc>
              <a:buNone/>
            </a:pPr>
            <a:r>
              <a:rPr lang="en-US" sz="1530" kern="0" spc="31">
                <a:solidFill>
                  <a:srgbClr val="FFFFFF"/>
                </a:solidFill>
                <a:latin typeface="Lato" pitchFamily="34" charset="0"/>
                <a:ea typeface="Lato" pitchFamily="34" charset="-122"/>
                <a:cs typeface="Lato" pitchFamily="34" charset="-120"/>
              </a:rPr>
              <a:t>Importance of Public Procurement</a:t>
            </a:r>
            <a:endParaRPr lang="en-US"/>
          </a:p>
        </p:txBody>
      </p:sp>
      <p:sp>
        <p:nvSpPr>
          <p:cNvPr id="15" name="Object 14">
            <a:extLst>
              <a:ext uri="{FF2B5EF4-FFF2-40B4-BE49-F238E27FC236}">
                <a16:creationId xmlns:a16="http://schemas.microsoft.com/office/drawing/2014/main" id="{75492995-BDD5-5DBD-4444-3B59DDB6F688}"/>
              </a:ext>
            </a:extLst>
          </p:cNvPr>
          <p:cNvSpPr/>
          <p:nvPr/>
        </p:nvSpPr>
        <p:spPr>
          <a:xfrm>
            <a:off x="0" y="6493979"/>
            <a:ext cx="12188952" cy="397969"/>
          </a:xfrm>
          <a:prstGeom prst="rect">
            <a:avLst/>
          </a:prstGeom>
          <a:solidFill>
            <a:schemeClr val="tx2">
              <a:lumMod val="20000"/>
              <a:lumOff val="80000"/>
            </a:schemeClr>
          </a:solidFill>
        </p:spPr>
        <p:txBody>
          <a:bodyPr/>
          <a:lstStyle/>
          <a:p>
            <a:endParaRPr lang="en-US"/>
          </a:p>
        </p:txBody>
      </p:sp>
      <p:sp>
        <p:nvSpPr>
          <p:cNvPr id="14" name="Object 1">
            <a:extLst>
              <a:ext uri="{FF2B5EF4-FFF2-40B4-BE49-F238E27FC236}">
                <a16:creationId xmlns:a16="http://schemas.microsoft.com/office/drawing/2014/main" id="{5E56189F-200D-EDDB-F3AE-DDE8AEC4EB53}"/>
              </a:ext>
            </a:extLst>
          </p:cNvPr>
          <p:cNvSpPr/>
          <p:nvPr/>
        </p:nvSpPr>
        <p:spPr>
          <a:xfrm>
            <a:off x="548639" y="451048"/>
            <a:ext cx="11803450" cy="400488"/>
          </a:xfrm>
          <a:prstGeom prst="rect">
            <a:avLst/>
          </a:prstGeom>
          <a:noFill/>
        </p:spPr>
        <p:txBody>
          <a:bodyPr wrap="square" lIns="0" tIns="0" rIns="0" bIns="0" rtlCol="0" anchor="t"/>
          <a:lstStyle/>
          <a:p>
            <a:pPr algn="l">
              <a:lnSpc>
                <a:spcPts val="3195"/>
              </a:lnSpc>
              <a:buNone/>
            </a:pPr>
            <a:r>
              <a:rPr lang="lt-LT" sz="3200" b="1" dirty="0">
                <a:solidFill>
                  <a:srgbClr val="F1B434"/>
                </a:solidFill>
                <a:latin typeface="Roboto" panose="02000000000000000000" pitchFamily="2" charset="0"/>
                <a:ea typeface="Roboto" panose="02000000000000000000" pitchFamily="2" charset="0"/>
                <a:cs typeface="Roboto" panose="02000000000000000000" pitchFamily="2" charset="0"/>
              </a:rPr>
              <a:t>Bendras pirkimų vykdytojų vertinimas</a:t>
            </a:r>
          </a:p>
        </p:txBody>
      </p:sp>
      <p:pic>
        <p:nvPicPr>
          <p:cNvPr id="4" name="Picture 3">
            <a:extLst>
              <a:ext uri="{FF2B5EF4-FFF2-40B4-BE49-F238E27FC236}">
                <a16:creationId xmlns:a16="http://schemas.microsoft.com/office/drawing/2014/main" id="{720A86E9-F0C3-9457-A0B1-D11B04C70C25}"/>
              </a:ext>
            </a:extLst>
          </p:cNvPr>
          <p:cNvPicPr>
            <a:picLocks noChangeAspect="1"/>
          </p:cNvPicPr>
          <p:nvPr/>
        </p:nvPicPr>
        <p:blipFill>
          <a:blip r:embed="rId3"/>
          <a:stretch>
            <a:fillRect/>
          </a:stretch>
        </p:blipFill>
        <p:spPr>
          <a:xfrm>
            <a:off x="10997016" y="191004"/>
            <a:ext cx="938865" cy="920576"/>
          </a:xfrm>
          <a:prstGeom prst="rect">
            <a:avLst/>
          </a:prstGeom>
        </p:spPr>
      </p:pic>
      <p:pic>
        <p:nvPicPr>
          <p:cNvPr id="5" name="Picture 4">
            <a:extLst>
              <a:ext uri="{FF2B5EF4-FFF2-40B4-BE49-F238E27FC236}">
                <a16:creationId xmlns:a16="http://schemas.microsoft.com/office/drawing/2014/main" id="{2BF001DB-BEA1-548B-CC6E-D457A60FAB0F}"/>
              </a:ext>
            </a:extLst>
          </p:cNvPr>
          <p:cNvPicPr>
            <a:picLocks noChangeAspect="1"/>
          </p:cNvPicPr>
          <p:nvPr/>
        </p:nvPicPr>
        <p:blipFill>
          <a:blip r:embed="rId4"/>
          <a:stretch>
            <a:fillRect/>
          </a:stretch>
        </p:blipFill>
        <p:spPr>
          <a:xfrm>
            <a:off x="1542285" y="1824958"/>
            <a:ext cx="9169179" cy="4072481"/>
          </a:xfrm>
          <a:prstGeom prst="rect">
            <a:avLst/>
          </a:prstGeom>
        </p:spPr>
      </p:pic>
    </p:spTree>
    <p:extLst>
      <p:ext uri="{BB962C8B-B14F-4D97-AF65-F5344CB8AC3E}">
        <p14:creationId xmlns:p14="http://schemas.microsoft.com/office/powerpoint/2010/main" val="301400521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A3A3C7-1EE3-3AD6-DD85-3EABB68105FA}"/>
            </a:ext>
          </a:extLst>
        </p:cNvPr>
        <p:cNvGrpSpPr/>
        <p:nvPr/>
      </p:nvGrpSpPr>
      <p:grpSpPr>
        <a:xfrm>
          <a:off x="0" y="0"/>
          <a:ext cx="0" cy="0"/>
          <a:chOff x="0" y="0"/>
          <a:chExt cx="0" cy="0"/>
        </a:xfrm>
      </p:grpSpPr>
      <p:sp>
        <p:nvSpPr>
          <p:cNvPr id="17" name="Object 1">
            <a:extLst>
              <a:ext uri="{FF2B5EF4-FFF2-40B4-BE49-F238E27FC236}">
                <a16:creationId xmlns:a16="http://schemas.microsoft.com/office/drawing/2014/main" id="{53492203-61C7-74CC-A7D7-204C07284B45}"/>
              </a:ext>
            </a:extLst>
          </p:cNvPr>
          <p:cNvSpPr/>
          <p:nvPr/>
        </p:nvSpPr>
        <p:spPr>
          <a:xfrm>
            <a:off x="0" y="0"/>
            <a:ext cx="12188944" cy="1228418"/>
          </a:xfrm>
          <a:prstGeom prst="rect">
            <a:avLst/>
          </a:prstGeom>
          <a:solidFill>
            <a:schemeClr val="tx1"/>
          </a:solidFill>
        </p:spPr>
        <p:txBody>
          <a:bodyPr/>
          <a:lstStyle/>
          <a:p>
            <a:endParaRPr lang="lt-LT" sz="2800">
              <a:solidFill>
                <a:srgbClr val="F1B434"/>
              </a:solidFill>
              <a:latin typeface="Roboto" panose="02000000000000000000" pitchFamily="2" charset="0"/>
              <a:ea typeface="Roboto" panose="02000000000000000000" pitchFamily="2" charset="0"/>
              <a:cs typeface="Roboto" panose="02000000000000000000" pitchFamily="2" charset="0"/>
            </a:endParaRPr>
          </a:p>
          <a:p>
            <a:endParaRPr lang="en-US">
              <a:solidFill>
                <a:srgbClr val="F1B434"/>
              </a:solidFill>
            </a:endParaRPr>
          </a:p>
        </p:txBody>
      </p:sp>
      <p:sp>
        <p:nvSpPr>
          <p:cNvPr id="2" name="Object 1">
            <a:extLst>
              <a:ext uri="{FF2B5EF4-FFF2-40B4-BE49-F238E27FC236}">
                <a16:creationId xmlns:a16="http://schemas.microsoft.com/office/drawing/2014/main" id="{39694481-E0B6-774E-9DF5-393D377CDBA5}"/>
              </a:ext>
            </a:extLst>
          </p:cNvPr>
          <p:cNvSpPr/>
          <p:nvPr/>
        </p:nvSpPr>
        <p:spPr>
          <a:xfrm>
            <a:off x="377096" y="412991"/>
            <a:ext cx="11499559" cy="405604"/>
          </a:xfrm>
          <a:prstGeom prst="rect">
            <a:avLst/>
          </a:prstGeom>
          <a:noFill/>
        </p:spPr>
        <p:txBody>
          <a:bodyPr wrap="square" lIns="0" tIns="0" rIns="0" bIns="0" rtlCol="0" anchor="t"/>
          <a:lstStyle/>
          <a:p>
            <a:pPr algn="l">
              <a:lnSpc>
                <a:spcPts val="3195"/>
              </a:lnSpc>
              <a:buNone/>
            </a:pPr>
            <a:endParaRPr lang="lt-LT">
              <a:solidFill>
                <a:srgbClr val="F1B434"/>
              </a:solidFill>
            </a:endParaRPr>
          </a:p>
        </p:txBody>
      </p:sp>
      <p:sp>
        <p:nvSpPr>
          <p:cNvPr id="10" name="Object 9">
            <a:extLst>
              <a:ext uri="{FF2B5EF4-FFF2-40B4-BE49-F238E27FC236}">
                <a16:creationId xmlns:a16="http://schemas.microsoft.com/office/drawing/2014/main" id="{E5C0A80C-D084-940A-FE45-0DF7AA537CC2}"/>
              </a:ext>
            </a:extLst>
          </p:cNvPr>
          <p:cNvSpPr/>
          <p:nvPr/>
        </p:nvSpPr>
        <p:spPr>
          <a:xfrm>
            <a:off x="6348730" y="3251875"/>
            <a:ext cx="2419697" cy="531283"/>
          </a:xfrm>
          <a:prstGeom prst="rect">
            <a:avLst/>
          </a:prstGeom>
          <a:noFill/>
        </p:spPr>
        <p:txBody>
          <a:bodyPr wrap="square" lIns="0" tIns="0" rIns="0" bIns="0" rtlCol="0" anchor="t"/>
          <a:lstStyle/>
          <a:p>
            <a:pPr algn="ctr">
              <a:lnSpc>
                <a:spcPts val="2093"/>
              </a:lnSpc>
              <a:buNone/>
            </a:pPr>
            <a:r>
              <a:rPr lang="en-US" sz="1530" kern="0" spc="31">
                <a:solidFill>
                  <a:srgbClr val="FFFFFF"/>
                </a:solidFill>
                <a:latin typeface="Lato" pitchFamily="34" charset="0"/>
                <a:ea typeface="Lato" pitchFamily="34" charset="-122"/>
                <a:cs typeface="Lato" pitchFamily="34" charset="-120"/>
              </a:rPr>
              <a:t>Principles of Public Procurement</a:t>
            </a:r>
            <a:endParaRPr lang="en-US"/>
          </a:p>
        </p:txBody>
      </p:sp>
      <p:sp>
        <p:nvSpPr>
          <p:cNvPr id="13" name="Object 12">
            <a:extLst>
              <a:ext uri="{FF2B5EF4-FFF2-40B4-BE49-F238E27FC236}">
                <a16:creationId xmlns:a16="http://schemas.microsoft.com/office/drawing/2014/main" id="{9A98D05C-F319-6256-F79C-18553B6E083A}"/>
              </a:ext>
            </a:extLst>
          </p:cNvPr>
          <p:cNvSpPr/>
          <p:nvPr/>
        </p:nvSpPr>
        <p:spPr>
          <a:xfrm>
            <a:off x="9161711" y="3251875"/>
            <a:ext cx="2650145" cy="531283"/>
          </a:xfrm>
          <a:prstGeom prst="rect">
            <a:avLst/>
          </a:prstGeom>
          <a:noFill/>
        </p:spPr>
        <p:txBody>
          <a:bodyPr wrap="square" lIns="0" tIns="0" rIns="0" bIns="0" rtlCol="0" anchor="t"/>
          <a:lstStyle/>
          <a:p>
            <a:pPr algn="ctr">
              <a:lnSpc>
                <a:spcPts val="2093"/>
              </a:lnSpc>
              <a:buNone/>
            </a:pPr>
            <a:r>
              <a:rPr lang="en-US" sz="1530" kern="0" spc="31" dirty="0">
                <a:solidFill>
                  <a:srgbClr val="FFFFFF"/>
                </a:solidFill>
                <a:latin typeface="Lato" pitchFamily="34" charset="0"/>
                <a:ea typeface="Lato" pitchFamily="34" charset="-122"/>
                <a:cs typeface="Lato" pitchFamily="34" charset="-120"/>
              </a:rPr>
              <a:t>Importance of Public Procurement</a:t>
            </a:r>
            <a:endParaRPr lang="en-US" dirty="0"/>
          </a:p>
        </p:txBody>
      </p:sp>
      <p:sp>
        <p:nvSpPr>
          <p:cNvPr id="15" name="Object 14">
            <a:extLst>
              <a:ext uri="{FF2B5EF4-FFF2-40B4-BE49-F238E27FC236}">
                <a16:creationId xmlns:a16="http://schemas.microsoft.com/office/drawing/2014/main" id="{57043348-C303-97F8-2F02-BCBCC899B9A7}"/>
              </a:ext>
            </a:extLst>
          </p:cNvPr>
          <p:cNvSpPr/>
          <p:nvPr/>
        </p:nvSpPr>
        <p:spPr>
          <a:xfrm>
            <a:off x="0" y="6493979"/>
            <a:ext cx="12188952" cy="397969"/>
          </a:xfrm>
          <a:prstGeom prst="rect">
            <a:avLst/>
          </a:prstGeom>
          <a:solidFill>
            <a:schemeClr val="tx2">
              <a:lumMod val="20000"/>
              <a:lumOff val="80000"/>
            </a:schemeClr>
          </a:solidFill>
        </p:spPr>
        <p:txBody>
          <a:bodyPr/>
          <a:lstStyle/>
          <a:p>
            <a:endParaRPr lang="en-US"/>
          </a:p>
        </p:txBody>
      </p:sp>
      <p:sp>
        <p:nvSpPr>
          <p:cNvPr id="14" name="Object 1">
            <a:extLst>
              <a:ext uri="{FF2B5EF4-FFF2-40B4-BE49-F238E27FC236}">
                <a16:creationId xmlns:a16="http://schemas.microsoft.com/office/drawing/2014/main" id="{2BFA6F6D-3D21-88C9-BA47-7799E08F9925}"/>
              </a:ext>
            </a:extLst>
          </p:cNvPr>
          <p:cNvSpPr/>
          <p:nvPr/>
        </p:nvSpPr>
        <p:spPr>
          <a:xfrm>
            <a:off x="548639" y="451048"/>
            <a:ext cx="11803450" cy="400488"/>
          </a:xfrm>
          <a:prstGeom prst="rect">
            <a:avLst/>
          </a:prstGeom>
          <a:noFill/>
        </p:spPr>
        <p:txBody>
          <a:bodyPr wrap="square" lIns="0" tIns="0" rIns="0" bIns="0" rtlCol="0" anchor="t"/>
          <a:lstStyle/>
          <a:p>
            <a:pPr algn="l">
              <a:lnSpc>
                <a:spcPts val="3195"/>
              </a:lnSpc>
              <a:buNone/>
            </a:pPr>
            <a:r>
              <a:rPr lang="lt-LT" sz="3000" b="1" dirty="0">
                <a:solidFill>
                  <a:srgbClr val="F1B434"/>
                </a:solidFill>
                <a:latin typeface="Roboto" panose="02000000000000000000" pitchFamily="2" charset="0"/>
                <a:ea typeface="Roboto" panose="02000000000000000000" pitchFamily="2" charset="0"/>
                <a:cs typeface="Roboto" panose="02000000000000000000" pitchFamily="2" charset="0"/>
              </a:rPr>
              <a:t>Viešųjų </a:t>
            </a:r>
            <a:r>
              <a:rPr lang="lt-LT" sz="3200" b="1" dirty="0">
                <a:solidFill>
                  <a:srgbClr val="F1B434"/>
                </a:solidFill>
                <a:latin typeface="Roboto" panose="02000000000000000000" pitchFamily="2" charset="0"/>
                <a:ea typeface="Roboto" panose="02000000000000000000" pitchFamily="2" charset="0"/>
                <a:cs typeface="Roboto" panose="02000000000000000000" pitchFamily="2" charset="0"/>
              </a:rPr>
              <a:t>pirkimų</a:t>
            </a:r>
            <a:r>
              <a:rPr lang="lt-LT" sz="3000" b="1" dirty="0">
                <a:solidFill>
                  <a:srgbClr val="F1B434"/>
                </a:solidFill>
                <a:latin typeface="Roboto" panose="02000000000000000000" pitchFamily="2" charset="0"/>
                <a:ea typeface="Roboto" panose="02000000000000000000" pitchFamily="2" charset="0"/>
                <a:cs typeface="Roboto" panose="02000000000000000000" pitchFamily="2" charset="0"/>
              </a:rPr>
              <a:t> tarnybos svarbiausios veiklos 2025 m.</a:t>
            </a:r>
          </a:p>
        </p:txBody>
      </p:sp>
      <p:pic>
        <p:nvPicPr>
          <p:cNvPr id="4" name="Picture 3">
            <a:extLst>
              <a:ext uri="{FF2B5EF4-FFF2-40B4-BE49-F238E27FC236}">
                <a16:creationId xmlns:a16="http://schemas.microsoft.com/office/drawing/2014/main" id="{41CF18E3-E33F-E0DF-96C3-2F853DB9EE98}"/>
              </a:ext>
            </a:extLst>
          </p:cNvPr>
          <p:cNvPicPr>
            <a:picLocks noChangeAspect="1"/>
          </p:cNvPicPr>
          <p:nvPr/>
        </p:nvPicPr>
        <p:blipFill>
          <a:blip r:embed="rId3"/>
          <a:stretch>
            <a:fillRect/>
          </a:stretch>
        </p:blipFill>
        <p:spPr>
          <a:xfrm>
            <a:off x="10997016" y="191004"/>
            <a:ext cx="938865" cy="920576"/>
          </a:xfrm>
          <a:prstGeom prst="rect">
            <a:avLst/>
          </a:prstGeom>
        </p:spPr>
      </p:pic>
      <p:graphicFrame>
        <p:nvGraphicFramePr>
          <p:cNvPr id="7" name="Diagrama 20">
            <a:extLst>
              <a:ext uri="{FF2B5EF4-FFF2-40B4-BE49-F238E27FC236}">
                <a16:creationId xmlns:a16="http://schemas.microsoft.com/office/drawing/2014/main" id="{70AE30C2-F721-7CC1-CF53-1F8C531B8F2E}"/>
              </a:ext>
            </a:extLst>
          </p:cNvPr>
          <p:cNvGraphicFramePr/>
          <p:nvPr>
            <p:extLst>
              <p:ext uri="{D42A27DB-BD31-4B8C-83A1-F6EECF244321}">
                <p14:modId xmlns:p14="http://schemas.microsoft.com/office/powerpoint/2010/main" val="3193564188"/>
              </p:ext>
            </p:extLst>
          </p:nvPr>
        </p:nvGraphicFramePr>
        <p:xfrm>
          <a:off x="1584114" y="1641409"/>
          <a:ext cx="8270240" cy="410870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00524464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1"/>
          <p:cNvSpPr/>
          <p:nvPr/>
        </p:nvSpPr>
        <p:spPr>
          <a:xfrm>
            <a:off x="476131" y="3428143"/>
            <a:ext cx="11246213" cy="2961534"/>
          </a:xfrm>
          <a:prstGeom prst="rect">
            <a:avLst/>
          </a:prstGeom>
          <a:solidFill>
            <a:srgbClr val="FFFFFF"/>
          </a:solidFill>
        </p:spPr>
        <p:txBody>
          <a:bodyPr/>
          <a:lstStyle/>
          <a:p>
            <a:endParaRPr lang="en-US"/>
          </a:p>
        </p:txBody>
      </p:sp>
      <p:pic>
        <p:nvPicPr>
          <p:cNvPr id="3" name="Object 2" descr="preencoded.png"/>
          <p:cNvPicPr>
            <a:picLocks noChangeAspect="1"/>
          </p:cNvPicPr>
          <p:nvPr/>
        </p:nvPicPr>
        <p:blipFill>
          <a:blip r:embed="rId3"/>
          <a:srcRect l="-185160" t="-17798" r="-185160" b="-17798"/>
          <a:stretch/>
        </p:blipFill>
        <p:spPr>
          <a:xfrm>
            <a:off x="476131" y="3428143"/>
            <a:ext cx="11246213" cy="2961534"/>
          </a:xfrm>
          <a:prstGeom prst="rect">
            <a:avLst/>
          </a:prstGeom>
        </p:spPr>
      </p:pic>
      <p:sp>
        <p:nvSpPr>
          <p:cNvPr id="4" name="Object 3"/>
          <p:cNvSpPr/>
          <p:nvPr/>
        </p:nvSpPr>
        <p:spPr>
          <a:xfrm>
            <a:off x="655658" y="1173571"/>
            <a:ext cx="10880683" cy="2493553"/>
          </a:xfrm>
          <a:prstGeom prst="rect">
            <a:avLst/>
          </a:prstGeom>
          <a:noFill/>
        </p:spPr>
        <p:txBody>
          <a:bodyPr wrap="square" lIns="0" tIns="0" rIns="0" bIns="0" rtlCol="0" anchor="t"/>
          <a:lstStyle/>
          <a:p>
            <a:pPr algn="ctr">
              <a:lnSpc>
                <a:spcPts val="4793"/>
              </a:lnSpc>
              <a:buNone/>
            </a:pPr>
            <a:r>
              <a:rPr lang="en-US" sz="4500" b="1" err="1">
                <a:solidFill>
                  <a:srgbClr val="0F3332"/>
                </a:solidFill>
                <a:latin typeface="Roboto" pitchFamily="34" charset="0"/>
                <a:ea typeface="Roboto" pitchFamily="34" charset="-122"/>
                <a:cs typeface="Roboto" pitchFamily="34" charset="-120"/>
              </a:rPr>
              <a:t>Ačiū</a:t>
            </a:r>
            <a:r>
              <a:rPr lang="en-US" sz="4500" b="1">
                <a:solidFill>
                  <a:srgbClr val="0F3332"/>
                </a:solidFill>
                <a:latin typeface="Roboto" pitchFamily="34" charset="0"/>
                <a:ea typeface="Roboto" pitchFamily="34" charset="-122"/>
                <a:cs typeface="Roboto" pitchFamily="34" charset="-120"/>
              </a:rPr>
              <a:t>.</a:t>
            </a:r>
            <a:endParaRPr lang="lt-LT" sz="4500" b="1">
              <a:solidFill>
                <a:srgbClr val="0F3332"/>
              </a:solidFill>
              <a:latin typeface="Roboto" pitchFamily="34" charset="0"/>
              <a:ea typeface="Roboto" pitchFamily="34" charset="-122"/>
              <a:cs typeface="Roboto" pitchFamily="34" charset="-120"/>
            </a:endParaRPr>
          </a:p>
          <a:p>
            <a:pPr algn="ctr"/>
            <a:endParaRPr lang="lt-LT" b="1">
              <a:solidFill>
                <a:schemeClr val="tx1">
                  <a:lumMod val="75000"/>
                  <a:lumOff val="25000"/>
                </a:schemeClr>
              </a:solidFill>
              <a:latin typeface="Arial" panose="020B0604020202020204" pitchFamily="34" charset="0"/>
              <a:cs typeface="Arial" panose="020B0604020202020204" pitchFamily="34" charset="0"/>
            </a:endParaRPr>
          </a:p>
          <a:p>
            <a:pPr algn="ctr"/>
            <a:r>
              <a:rPr lang="lt-LT" b="1">
                <a:latin typeface="Arial" panose="020B0604020202020204" pitchFamily="34" charset="0"/>
                <a:cs typeface="Arial" panose="020B0604020202020204" pitchFamily="34" charset="0"/>
              </a:rPr>
              <a:t>Darius Vedrickas</a:t>
            </a:r>
          </a:p>
          <a:p>
            <a:pPr algn="ctr"/>
            <a:r>
              <a:rPr lang="lt-LT">
                <a:latin typeface="Arial" panose="020B0604020202020204" pitchFamily="34" charset="0"/>
                <a:cs typeface="Arial" panose="020B0604020202020204" pitchFamily="34" charset="0"/>
              </a:rPr>
              <a:t>Viešųjų pirkimų tarnybos direktorius</a:t>
            </a:r>
          </a:p>
          <a:p>
            <a:pPr algn="ctr"/>
            <a:endParaRPr lang="lt-LT">
              <a:latin typeface="Arial" panose="020B0604020202020204" pitchFamily="34" charset="0"/>
              <a:cs typeface="Arial" panose="020B0604020202020204" pitchFamily="34" charset="0"/>
            </a:endParaRPr>
          </a:p>
          <a:p>
            <a:pPr algn="ctr"/>
            <a:r>
              <a:rPr lang="lt-LT">
                <a:latin typeface="Arial" panose="020B0604020202020204" pitchFamily="34" charset="0"/>
                <a:cs typeface="Arial" panose="020B0604020202020204" pitchFamily="34" charset="0"/>
              </a:rPr>
              <a:t>El. p. </a:t>
            </a:r>
            <a:r>
              <a:rPr lang="lt-LT" err="1">
                <a:solidFill>
                  <a:schemeClr val="tx1">
                    <a:lumMod val="75000"/>
                    <a:lumOff val="25000"/>
                  </a:schemeClr>
                </a:solidFill>
                <a:latin typeface="Arial" panose="020B0604020202020204" pitchFamily="34" charset="0"/>
                <a:cs typeface="Arial" panose="020B0604020202020204" pitchFamily="34" charset="0"/>
                <a:hlinkClick r:id="rId4"/>
              </a:rPr>
              <a:t>Darius.Vedrickas</a:t>
            </a:r>
            <a:r>
              <a:rPr lang="en-US">
                <a:solidFill>
                  <a:schemeClr val="tx1">
                    <a:lumMod val="75000"/>
                    <a:lumOff val="25000"/>
                  </a:schemeClr>
                </a:solidFill>
                <a:latin typeface="Arial" panose="020B0604020202020204" pitchFamily="34" charset="0"/>
                <a:cs typeface="Arial" panose="020B0604020202020204" pitchFamily="34" charset="0"/>
                <a:hlinkClick r:id="rId4"/>
              </a:rPr>
              <a:t>@vpt.lt</a:t>
            </a:r>
            <a:endParaRPr lang="lt-LT">
              <a:solidFill>
                <a:schemeClr val="tx1">
                  <a:lumMod val="75000"/>
                  <a:lumOff val="25000"/>
                </a:schemeClr>
              </a:solidFill>
              <a:latin typeface="Arial" panose="020B0604020202020204" pitchFamily="34" charset="0"/>
              <a:cs typeface="Arial" panose="020B0604020202020204" pitchFamily="34" charset="0"/>
            </a:endParaRPr>
          </a:p>
          <a:p>
            <a:pPr algn="ctr"/>
            <a:r>
              <a:rPr lang="en-US">
                <a:solidFill>
                  <a:schemeClr val="tx1">
                    <a:lumMod val="75000"/>
                    <a:lumOff val="25000"/>
                  </a:schemeClr>
                </a:solidFill>
                <a:latin typeface="Arial" panose="020B0604020202020204" pitchFamily="34" charset="0"/>
                <a:cs typeface="Arial" panose="020B0604020202020204" pitchFamily="34" charset="0"/>
                <a:hlinkClick r:id="rId5"/>
              </a:rPr>
              <a:t>www.vpt.lrv.lt</a:t>
            </a:r>
            <a:endParaRPr lang="en-US">
              <a:solidFill>
                <a:schemeClr val="tx1">
                  <a:lumMod val="75000"/>
                  <a:lumOff val="25000"/>
                </a:schemeClr>
              </a:solidFill>
              <a:latin typeface="Arial" panose="020B0604020202020204" pitchFamily="34" charset="0"/>
              <a:cs typeface="Arial" panose="020B0604020202020204" pitchFamily="34" charset="0"/>
            </a:endParaRPr>
          </a:p>
          <a:p>
            <a:pPr algn="ctr">
              <a:lnSpc>
                <a:spcPts val="4793"/>
              </a:lnSpc>
              <a:buNone/>
            </a:pPr>
            <a:endParaRPr lang="lt-LT" sz="4500" b="1">
              <a:solidFill>
                <a:srgbClr val="0F3332"/>
              </a:solidFill>
              <a:latin typeface="Roboto" pitchFamily="34" charset="0"/>
              <a:ea typeface="Roboto" pitchFamily="34" charset="-122"/>
              <a:cs typeface="Roboto" pitchFamily="34" charset="-120"/>
            </a:endParaRPr>
          </a:p>
          <a:p>
            <a:pPr algn="ctr">
              <a:lnSpc>
                <a:spcPts val="4793"/>
              </a:lnSpc>
              <a:buNone/>
            </a:pPr>
            <a:endParaRPr lang="en-US"/>
          </a:p>
        </p:txBody>
      </p:sp>
    </p:spTree>
    <p:extLst>
      <p:ext uri="{BB962C8B-B14F-4D97-AF65-F5344CB8AC3E}">
        <p14:creationId xmlns:p14="http://schemas.microsoft.com/office/powerpoint/2010/main" val="14649771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A7A7A7"/>
      </a:dk2>
      <a:lt2>
        <a:srgbClr val="535353"/>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Arial"/>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ListFieldsContentType" ma:contentTypeID="0x01010030D9DBA0AD9F4678BDDB4D5C3B1BB0E200DC267EE0039D4D42B212B402AF75EC0F" ma:contentTypeVersion="3" ma:contentTypeDescription="" ma:contentTypeScope="" ma:versionID="783ad7be3006ba5145f3c1e7a4ab34fc">
  <xsd:schema xmlns:xsd="http://www.w3.org/2001/XMLSchema" xmlns:xs="http://www.w3.org/2001/XMLSchema" xmlns:p="http://schemas.microsoft.com/office/2006/metadata/properties" xmlns:ns1="http://schemas.microsoft.com/sharepoint/v3" xmlns:ns2="120aa1fc-dcaf-4f2f-b844-518cd627cfe7" xmlns:ns3="http://schemas.microsoft.com/sharepoint/v4" targetNamespace="http://schemas.microsoft.com/office/2006/metadata/properties" ma:root="true" ma:fieldsID="d86abc54b540674b1550c20d12241bab" ns1:_="" ns2:_="" ns3:_="">
    <xsd:import namespace="http://schemas.microsoft.com/sharepoint/v3"/>
    <xsd:import namespace="120aa1fc-dcaf-4f2f-b844-518cd627cfe7"/>
    <xsd:import namespace="http://schemas.microsoft.com/sharepoint/v4"/>
    <xsd:element name="properties">
      <xsd:complexType>
        <xsd:sequence>
          <xsd:element name="documentManagement">
            <xsd:complexType>
              <xsd:all>
                <xsd:element ref="ns2:Viesas" minOccurs="0"/>
                <xsd:element ref="ns2:Pagrindinis" minOccurs="0"/>
                <xsd:element ref="ns2:Antrinis" minOccurs="0"/>
                <xsd:element ref="ns3:IconOverlay" minOccurs="0"/>
                <xsd:element ref="ns1:xd_ProgID" minOccurs="0"/>
                <xsd:element ref="ns1:TemplateUrl" minOccurs="0"/>
                <xsd:element ref="ns1:xd_Signature" minOccurs="0"/>
                <xsd:element ref="ns2:rusiavima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xd_ProgID" ma:index="7" nillable="true" ma:displayName="HTML failo saitas" ma:hidden="true" ma:internalName="xd_ProgID">
      <xsd:simpleType>
        <xsd:restriction base="dms:Text"/>
      </xsd:simpleType>
    </xsd:element>
    <xsd:element name="TemplateUrl" ma:index="8" nillable="true" ma:displayName="Šablono saitas" ma:hidden="true" ma:internalName="TemplateUrl">
      <xsd:simpleType>
        <xsd:restriction base="dms:Text"/>
      </xsd:simpleType>
    </xsd:element>
    <xsd:element name="xd_Signature" ma:index="9" nillable="true" ma:displayName="Pasirašyta" ma:hidden="true" ma:internalName="xd_Signature"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120aa1fc-dcaf-4f2f-b844-518cd627cfe7" elementFormDefault="qualified">
    <xsd:import namespace="http://schemas.microsoft.com/office/2006/documentManagement/types"/>
    <xsd:import namespace="http://schemas.microsoft.com/office/infopath/2007/PartnerControls"/>
    <xsd:element name="Viesas" ma:index="1" nillable="true" ma:displayName="Viešas" ma:default="0" ma:internalName="Viesas">
      <xsd:simpleType>
        <xsd:restriction base="dms:Boolean"/>
      </xsd:simpleType>
    </xsd:element>
    <xsd:element name="Pagrindinis" ma:index="2" nillable="true" ma:displayName="Priemonė" ma:default="0" ma:internalName="Pagrindinis">
      <xsd:simpleType>
        <xsd:restriction base="dms:Boolean"/>
      </xsd:simpleType>
    </xsd:element>
    <xsd:element name="Antrinis" ma:index="3" nillable="true" ma:displayName="Vykdymas" ma:default="0" ma:internalName="Antrinis">
      <xsd:simpleType>
        <xsd:restriction base="dms:Boolean"/>
      </xsd:simpleType>
    </xsd:element>
    <xsd:element name="rusiavimas" ma:index="10" nillable="true" ma:displayName="Rūšiavimas" ma:internalName="rusiavimas" ma:percentage="FALSE">
      <xsd:simpleType>
        <xsd:restriction base="dms:Number"/>
      </xsd:simple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4" elementFormDefault="qualified">
    <xsd:import namespace="http://schemas.microsoft.com/office/2006/documentManagement/types"/>
    <xsd:import namespace="http://schemas.microsoft.com/office/infopath/2007/PartnerControls"/>
    <xsd:element name="IconOverlay" ma:index="6" nillable="true" ma:displayName="IconOverlay" ma:hidden="true" ma:internalName="IconOverlay">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xsd:element ref="dc:title" minOccurs="0" maxOccurs="1" ma:index="0" ma:displayName="Antraštė"/>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emplateUrl xmlns="http://schemas.microsoft.com/sharepoint/v3" xsi:nil="true"/>
    <Pagrindinis xmlns="120aa1fc-dcaf-4f2f-b844-518cd627cfe7">true</Pagrindinis>
    <IconOverlay xmlns="http://schemas.microsoft.com/sharepoint/v4" xsi:nil="true"/>
    <rusiavimas xmlns="120aa1fc-dcaf-4f2f-b844-518cd627cfe7">10</rusiavimas>
    <Viesas xmlns="120aa1fc-dcaf-4f2f-b844-518cd627cfe7">true</Viesas>
    <xd_ProgID xmlns="http://schemas.microsoft.com/sharepoint/v3" xsi:nil="true"/>
    <Antrinis xmlns="120aa1fc-dcaf-4f2f-b844-518cd627cfe7">false</Antrinis>
  </documentManagement>
</p:properties>
</file>

<file path=customXml/itemProps1.xml><?xml version="1.0" encoding="utf-8"?>
<ds:datastoreItem xmlns:ds="http://schemas.openxmlformats.org/officeDocument/2006/customXml" ds:itemID="{688FB588-3956-4AA8-9A16-5743311DE603}">
  <ds:schemaRefs>
    <ds:schemaRef ds:uri="http://schemas.microsoft.com/sharepoint/v3/contenttype/forms"/>
  </ds:schemaRefs>
</ds:datastoreItem>
</file>

<file path=customXml/itemProps2.xml><?xml version="1.0" encoding="utf-8"?>
<ds:datastoreItem xmlns:ds="http://schemas.openxmlformats.org/officeDocument/2006/customXml" ds:itemID="{581F7D92-CEDD-4F1F-9162-20F7B22055CF}"/>
</file>

<file path=customXml/itemProps3.xml><?xml version="1.0" encoding="utf-8"?>
<ds:datastoreItem xmlns:ds="http://schemas.openxmlformats.org/officeDocument/2006/customXml" ds:itemID="{357F358C-8A81-428B-8E17-2776BEDAF381}">
  <ds:schemaRefs>
    <ds:schemaRef ds:uri="http://schemas.microsoft.com/office/2006/documentManagement/types"/>
    <ds:schemaRef ds:uri="http://purl.org/dc/dcmitype/"/>
    <ds:schemaRef ds:uri="4b748dc2-cccf-415c-be2f-152827672443"/>
    <ds:schemaRef ds:uri="http://schemas.openxmlformats.org/package/2006/metadata/core-properties"/>
    <ds:schemaRef ds:uri="4e0f8564-4925-4ffc-8953-118f35c62336"/>
    <ds:schemaRef ds:uri="http://purl.org/dc/elements/1.1/"/>
    <ds:schemaRef ds:uri="http://schemas.microsoft.com/office/2006/metadata/properties"/>
    <ds:schemaRef ds:uri="http://schemas.microsoft.com/office/infopath/2007/PartnerControls"/>
    <ds:schemaRef ds:uri="http://www.w3.org/XML/1998/namespace"/>
    <ds:schemaRef ds:uri="http://purl.org/dc/terms/"/>
  </ds:schemaRefs>
</ds:datastoreItem>
</file>

<file path=docProps/app.xml><?xml version="1.0" encoding="utf-8"?>
<Properties xmlns="http://schemas.openxmlformats.org/officeDocument/2006/extended-properties" xmlns:vt="http://schemas.openxmlformats.org/officeDocument/2006/docPropsVTypes">
  <TotalTime>80</TotalTime>
  <Words>1301</Words>
  <Application>Microsoft Office PowerPoint</Application>
  <PresentationFormat>Plačiaekranė</PresentationFormat>
  <Paragraphs>218</Paragraphs>
  <Slides>21</Slides>
  <Notes>21</Notes>
  <HiddenSlides>0</HiddenSlides>
  <MMClips>0</MMClips>
  <ScaleCrop>false</ScaleCrop>
  <HeadingPairs>
    <vt:vector size="6" baseType="variant">
      <vt:variant>
        <vt:lpstr>Naudojami šriftai</vt:lpstr>
      </vt:variant>
      <vt:variant>
        <vt:i4>10</vt:i4>
      </vt:variant>
      <vt:variant>
        <vt:lpstr>Tema</vt:lpstr>
      </vt:variant>
      <vt:variant>
        <vt:i4>1</vt:i4>
      </vt:variant>
      <vt:variant>
        <vt:lpstr>Skaidrių pavadinimai</vt:lpstr>
      </vt:variant>
      <vt:variant>
        <vt:i4>21</vt:i4>
      </vt:variant>
    </vt:vector>
  </HeadingPairs>
  <TitlesOfParts>
    <vt:vector size="32" baseType="lpstr">
      <vt:lpstr>Qualion ExtraBold</vt:lpstr>
      <vt:lpstr>Calibri</vt:lpstr>
      <vt:lpstr>DengXian</vt:lpstr>
      <vt:lpstr>Lato</vt:lpstr>
      <vt:lpstr>Wingdings</vt:lpstr>
      <vt:lpstr>Roboto</vt:lpstr>
      <vt:lpstr>Times New Roman</vt:lpstr>
      <vt:lpstr>Arial</vt:lpstr>
      <vt:lpstr>Colibri</vt:lpstr>
      <vt:lpstr>Aptos</vt:lpstr>
      <vt:lpstr>Office Theme</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vector>
  </TitlesOfParts>
  <Company>Beautiful.ai</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Modern Public Procurement</dc:subject>
  <dc:creator>evelina.butkute-lazdauskiene@vpt.lt</dc:creator>
  <cp:lastModifiedBy>GEDRIMĖ Neringa</cp:lastModifiedBy>
  <cp:revision>4</cp:revision>
  <cp:lastPrinted>2024-10-22T10:02:29Z</cp:lastPrinted>
  <dcterms:created xsi:type="dcterms:W3CDTF">2024-09-12T11:40:00Z</dcterms:created>
  <dcterms:modified xsi:type="dcterms:W3CDTF">2025-05-13T09:02:19Z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0x01010030D9DBA0AD9F4678BDDB4D5C3B1BB0E200DC267EE0039D4D42B212B402AF75EC0F</vt:lpwstr>
  </property>
</Properties>
</file>