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7" Type="http://schemas.microsoft.com/office/2020/02/relationships/classificationlabels" Target="docMetadata/LabelInfo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3" r:id="rId4"/>
  </p:sldMasterIdLst>
  <p:notesMasterIdLst>
    <p:notesMasterId r:id="rId10"/>
  </p:notesMasterIdLst>
  <p:handoutMasterIdLst>
    <p:handoutMasterId r:id="rId11"/>
  </p:handoutMasterIdLst>
  <p:sldIdLst>
    <p:sldId id="655" r:id="rId5"/>
    <p:sldId id="2147379202" r:id="rId6"/>
    <p:sldId id="2147379204" r:id="rId7"/>
    <p:sldId id="2147379203" r:id="rId8"/>
    <p:sldId id="1114" r:id="rId9"/>
  </p:sldIdLst>
  <p:sldSz cx="9144000" cy="5143500" type="screen16x9"/>
  <p:notesSz cx="7010400" cy="9296400"/>
  <p:defaultTextStyle>
    <a:defPPr>
      <a:defRPr lang="en-US"/>
    </a:defPPr>
    <a:lvl1pPr marL="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26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8A0279B-A2CA-8E9F-8FA6-64CEE35F2B67}" name="Aurimas Salapėta" initials="AS" userId="S::a.salapeta@enmin.lt::ec186771-4821-489a-8508-6bca164c7637" providerId="AD"/>
  <p188:author id="{5C820BFA-7F57-720A-AC4E-DC5994066240}" name="Jevgenija Jankevič" initials="JJ" userId="S::j.jankevic@enmin.lt::114a16f6-c4ec-4993-a727-b41611688fb8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omas Lukosevicius" initials="TL" lastIdx="11" clrIdx="0">
    <p:extLst>
      <p:ext uri="{19B8F6BF-5375-455C-9EA6-DF929625EA0E}">
        <p15:presenceInfo xmlns:p15="http://schemas.microsoft.com/office/powerpoint/2012/main" userId="S-1-5-21-1639343680-2082710128-3070128069-119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C3EA"/>
    <a:srgbClr val="404040"/>
    <a:srgbClr val="BCD631"/>
    <a:srgbClr val="1867A5"/>
    <a:srgbClr val="D0108C"/>
    <a:srgbClr val="F6ADCD"/>
    <a:srgbClr val="FFC000"/>
    <a:srgbClr val="859FCA"/>
    <a:srgbClr val="ED1C24"/>
    <a:srgbClr val="5DD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8" d="100"/>
          <a:sy n="98" d="100"/>
        </p:scale>
        <p:origin x="360" y="48"/>
      </p:cViewPr>
      <p:guideLst>
        <p:guide orient="horz" pos="2726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1" Type="http://schemas.openxmlformats.org/officeDocument/2006/relationships/handoutMaster" Target="handoutMasters/handout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3038604" cy="466315"/>
          </a:xfrm>
          <a:prstGeom prst="rect">
            <a:avLst/>
          </a:prstGeom>
        </p:spPr>
        <p:txBody>
          <a:bodyPr vert="horz" lIns="91567" tIns="45785" rIns="91567" bIns="45785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161" y="3"/>
            <a:ext cx="3038604" cy="466315"/>
          </a:xfrm>
          <a:prstGeom prst="rect">
            <a:avLst/>
          </a:prstGeom>
        </p:spPr>
        <p:txBody>
          <a:bodyPr vert="horz" lIns="91567" tIns="45785" rIns="91567" bIns="45785" rtlCol="0"/>
          <a:lstStyle>
            <a:lvl1pPr algn="r">
              <a:defRPr sz="1200"/>
            </a:lvl1pPr>
          </a:lstStyle>
          <a:p>
            <a:fld id="{50297C8C-C60D-480E-B939-06A82F5F2DFB}" type="datetimeFigureOut">
              <a:rPr lang="lt-LT" smtClean="0"/>
              <a:t>2025-04-01</a:t>
            </a:fld>
            <a:endParaRPr lang="lt-L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8830086"/>
            <a:ext cx="3038604" cy="466315"/>
          </a:xfrm>
          <a:prstGeom prst="rect">
            <a:avLst/>
          </a:prstGeom>
        </p:spPr>
        <p:txBody>
          <a:bodyPr vert="horz" lIns="91567" tIns="45785" rIns="91567" bIns="45785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161" y="8830086"/>
            <a:ext cx="3038604" cy="466315"/>
          </a:xfrm>
          <a:prstGeom prst="rect">
            <a:avLst/>
          </a:prstGeom>
        </p:spPr>
        <p:txBody>
          <a:bodyPr vert="horz" lIns="91567" tIns="45785" rIns="91567" bIns="45785" rtlCol="0" anchor="b"/>
          <a:lstStyle>
            <a:lvl1pPr algn="r">
              <a:defRPr sz="1200"/>
            </a:lvl1pPr>
          </a:lstStyle>
          <a:p>
            <a:fld id="{3171CD87-4A45-4157-8ADA-8C7C0E3B566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34513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3037840" cy="466434"/>
          </a:xfrm>
          <a:prstGeom prst="rect">
            <a:avLst/>
          </a:prstGeom>
        </p:spPr>
        <p:txBody>
          <a:bodyPr vert="horz" lIns="91567" tIns="45785" rIns="91567" bIns="45785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42" y="3"/>
            <a:ext cx="3037840" cy="466434"/>
          </a:xfrm>
          <a:prstGeom prst="rect">
            <a:avLst/>
          </a:prstGeom>
        </p:spPr>
        <p:txBody>
          <a:bodyPr vert="horz" lIns="91567" tIns="45785" rIns="91567" bIns="45785" rtlCol="0"/>
          <a:lstStyle>
            <a:lvl1pPr algn="r">
              <a:defRPr sz="1200"/>
            </a:lvl1pPr>
          </a:lstStyle>
          <a:p>
            <a:fld id="{6FF21E74-4261-4AFD-BCE3-C5659583ED6D}" type="datetimeFigureOut">
              <a:rPr lang="lt-LT" smtClean="0"/>
              <a:t>2025-04-01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67" tIns="45785" rIns="91567" bIns="45785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2" y="4473892"/>
            <a:ext cx="5608320" cy="3660458"/>
          </a:xfrm>
          <a:prstGeom prst="rect">
            <a:avLst/>
          </a:prstGeom>
        </p:spPr>
        <p:txBody>
          <a:bodyPr vert="horz" lIns="91567" tIns="45785" rIns="91567" bIns="45785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829970"/>
            <a:ext cx="3037840" cy="466433"/>
          </a:xfrm>
          <a:prstGeom prst="rect">
            <a:avLst/>
          </a:prstGeom>
        </p:spPr>
        <p:txBody>
          <a:bodyPr vert="horz" lIns="91567" tIns="45785" rIns="91567" bIns="45785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42" y="8829970"/>
            <a:ext cx="3037840" cy="466433"/>
          </a:xfrm>
          <a:prstGeom prst="rect">
            <a:avLst/>
          </a:prstGeom>
        </p:spPr>
        <p:txBody>
          <a:bodyPr vert="horz" lIns="91567" tIns="45785" rIns="91567" bIns="45785" rtlCol="0" anchor="b"/>
          <a:lstStyle>
            <a:lvl1pPr algn="r">
              <a:defRPr sz="1200"/>
            </a:lvl1pPr>
          </a:lstStyle>
          <a:p>
            <a:fld id="{3C73CDF6-717D-44DF-89E3-86F4F60C370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70820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73CDF6-717D-44DF-89E3-86F4F60C3709}" type="slidenum">
              <a:rPr lang="lt-LT" smtClean="0"/>
              <a:t>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65348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Single Corner Rectangle 8"/>
          <p:cNvSpPr/>
          <p:nvPr userDrawn="1"/>
        </p:nvSpPr>
        <p:spPr>
          <a:xfrm flipV="1">
            <a:off x="0" y="-1"/>
            <a:ext cx="8419641" cy="3940163"/>
          </a:xfrm>
          <a:prstGeom prst="round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2742" y="1970056"/>
            <a:ext cx="3124489" cy="899527"/>
          </a:xfrm>
        </p:spPr>
        <p:txBody>
          <a:bodyPr anchor="b">
            <a:normAutofit/>
          </a:bodyPr>
          <a:lstStyle>
            <a:lvl1pPr algn="l">
              <a:defRPr sz="1800" b="1">
                <a:solidFill>
                  <a:srgbClr val="BCD63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12742" y="3010570"/>
            <a:ext cx="3124489" cy="929594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Foco" panose="020B0504050202020203" pitchFamily="34" charset="-7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6263010" y="3461779"/>
            <a:ext cx="526597" cy="205978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105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4612742" y="4628709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CD631"/>
                </a:solidFill>
              </a:defRPr>
            </a:lvl1pPr>
          </a:lstStyle>
          <a:p>
            <a:endParaRPr lang="lt-LT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425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Single Corner Rectangle 11"/>
          <p:cNvSpPr/>
          <p:nvPr userDrawn="1"/>
        </p:nvSpPr>
        <p:spPr>
          <a:xfrm flipH="1" flipV="1">
            <a:off x="628649" y="0"/>
            <a:ext cx="8515350" cy="3419198"/>
          </a:xfrm>
          <a:prstGeom prst="round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0" name="Round Single Corner Rectangle 9"/>
          <p:cNvSpPr/>
          <p:nvPr userDrawn="1"/>
        </p:nvSpPr>
        <p:spPr>
          <a:xfrm rot="5400000" flipV="1">
            <a:off x="7961743" y="2757908"/>
            <a:ext cx="520970" cy="1843547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9440" y="1709596"/>
            <a:ext cx="2235646" cy="1378475"/>
          </a:xfrm>
        </p:spPr>
        <p:txBody>
          <a:bodyPr anchor="b">
            <a:noAutofit/>
          </a:bodyPr>
          <a:lstStyle>
            <a:lvl1pPr algn="l">
              <a:defRPr sz="2400" b="1">
                <a:solidFill>
                  <a:schemeClr val="bg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48594" y="3501190"/>
            <a:ext cx="3124489" cy="35697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6263010" y="3461779"/>
            <a:ext cx="526597" cy="205978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105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7554125" y="3519801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lt-LT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/>
          <a:srcRect l="5183" r="5102"/>
          <a:stretch/>
        </p:blipFill>
        <p:spPr>
          <a:xfrm>
            <a:off x="3448594" y="-3"/>
            <a:ext cx="5695406" cy="3419198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3819579"/>
            <a:ext cx="2941755" cy="13239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8649" y="4144309"/>
            <a:ext cx="1837618" cy="56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913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819579"/>
            <a:ext cx="2941755" cy="13239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8649" y="4144309"/>
            <a:ext cx="1837618" cy="5616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94176" y="-443321"/>
            <a:ext cx="9144000" cy="49248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315953"/>
            <a:ext cx="9144000" cy="1219753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ctrTitle" hasCustomPrompt="1"/>
          </p:nvPr>
        </p:nvSpPr>
        <p:spPr>
          <a:xfrm>
            <a:off x="465752" y="2221813"/>
            <a:ext cx="3022006" cy="899527"/>
          </a:xfrm>
        </p:spPr>
        <p:txBody>
          <a:bodyPr anchor="b">
            <a:noAutofit/>
          </a:bodyPr>
          <a:lstStyle>
            <a:lvl1pPr algn="l">
              <a:defRPr sz="2400" b="1">
                <a:solidFill>
                  <a:schemeClr val="bg2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5752" y="3349827"/>
            <a:ext cx="3124489" cy="35697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50512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 userDrawn="1"/>
        </p:nvSpPr>
        <p:spPr>
          <a:xfrm rot="10800000">
            <a:off x="0" y="-6"/>
            <a:ext cx="9144000" cy="564782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40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0670"/>
            <a:ext cx="2860986" cy="307766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800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 userDrawn="1"/>
        </p:nvSpPr>
        <p:spPr>
          <a:xfrm rot="10800000" flipH="1">
            <a:off x="1" y="-7"/>
            <a:ext cx="309716" cy="1327362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44796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 userDrawn="1"/>
        </p:nvSpPr>
        <p:spPr>
          <a:xfrm rot="10800000">
            <a:off x="0" y="-7"/>
            <a:ext cx="9144000" cy="799454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40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0670"/>
            <a:ext cx="2860986" cy="307766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800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 userDrawn="1"/>
        </p:nvSpPr>
        <p:spPr>
          <a:xfrm rot="10800000" flipH="1">
            <a:off x="1" y="-7"/>
            <a:ext cx="309716" cy="1327362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5977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 userDrawn="1"/>
        </p:nvSpPr>
        <p:spPr>
          <a:xfrm rot="10800000">
            <a:off x="0" y="-4"/>
            <a:ext cx="9144000" cy="2241873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24276" y="0"/>
            <a:ext cx="3399472" cy="2159794"/>
          </a:xfrm>
        </p:spPr>
        <p:txBody>
          <a:bodyPr anchor="b">
            <a:normAutofit/>
          </a:bodyPr>
          <a:lstStyle>
            <a:lvl1pPr>
              <a:defRPr sz="2000" b="1">
                <a:solidFill>
                  <a:schemeClr val="tx2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4276" y="2457361"/>
            <a:ext cx="4345004" cy="736005"/>
          </a:xfrm>
        </p:spPr>
        <p:txBody>
          <a:bodyPr/>
          <a:lstStyle>
            <a:lvl1pPr marL="0" indent="0">
              <a:buNone/>
              <a:defRPr sz="1800">
                <a:solidFill>
                  <a:srgbClr val="0099CC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6" name="Round Single Corner Rectangle 5"/>
          <p:cNvSpPr/>
          <p:nvPr userDrawn="1"/>
        </p:nvSpPr>
        <p:spPr>
          <a:xfrm flipV="1">
            <a:off x="0" y="-4"/>
            <a:ext cx="571500" cy="2742179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22765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122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1pPr>
            <a:lvl2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2pPr>
            <a:lvl3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3pPr>
            <a:lvl4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4pPr>
            <a:lvl5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1pPr>
            <a:lvl2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2pPr>
            <a:lvl3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3pPr>
            <a:lvl4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4pPr>
            <a:lvl5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459930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6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lt-L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C4209806-934D-4F9D-BE61-64715C043F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80339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06055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943534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586560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1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947557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046783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2">
  <p:cSld name="Title and body 2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body" idx="1"/>
          </p:nvPr>
        </p:nvSpPr>
        <p:spPr>
          <a:xfrm>
            <a:off x="310896" y="1271016"/>
            <a:ext cx="7671900" cy="3605100"/>
          </a:xfrm>
          <a:prstGeom prst="rect">
            <a:avLst/>
          </a:prstGeom>
          <a:noFill/>
        </p:spPr>
        <p:txBody>
          <a:bodyPr spcFirstLastPara="1" wrap="square" lIns="0" tIns="91425" rIns="0" bIns="0" anchor="t" anchorCtr="0">
            <a:noAutofit/>
          </a:bodyPr>
          <a:lstStyle>
            <a:lvl1pPr marL="457200" lvl="0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Char char="■"/>
              <a:defRPr>
                <a:latin typeface="Nunito Sans" pitchFamily="2" charset="77"/>
              </a:defRPr>
            </a:lvl1pPr>
            <a:lvl2pPr marL="914400" lvl="1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2pPr>
            <a:lvl3pPr marL="1371600" lvl="2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3pPr>
            <a:lvl4pPr marL="1828800" lvl="3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4pPr>
            <a:lvl5pPr marL="2286000" lvl="4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5pPr>
            <a:lvl6pPr marL="2743200" lvl="5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6pPr>
            <a:lvl7pPr marL="3200400" lvl="6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7pPr>
            <a:lvl8pPr marL="3657600" lvl="7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8pPr>
            <a:lvl9pPr marL="4114800" lvl="8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311700" y="990475"/>
            <a:ext cx="7671900" cy="277800"/>
          </a:xfrm>
          <a:prstGeom prst="rect">
            <a:avLst/>
          </a:prstGeom>
          <a:noFill/>
        </p:spPr>
        <p:txBody>
          <a:bodyPr spcFirstLastPara="1" wrap="square" lIns="91425" tIns="0" rIns="91425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 i="0">
                <a:solidFill>
                  <a:schemeClr val="accent1"/>
                </a:solidFill>
                <a:latin typeface="Nunito Sans" pitchFamily="2" charset="77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0" y="4912225"/>
            <a:ext cx="9144000" cy="231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title" idx="2"/>
          </p:nvPr>
        </p:nvSpPr>
        <p:spPr>
          <a:xfrm>
            <a:off x="293150" y="95555"/>
            <a:ext cx="7309200" cy="6989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Prompt SemiBold"/>
              <a:buNone/>
              <a:defRPr sz="3000" b="1" i="0">
                <a:solidFill>
                  <a:schemeClr val="dk2"/>
                </a:solidFill>
                <a:latin typeface="Nunito Sans" pitchFamily="2" charset="77"/>
                <a:ea typeface="Nunito Sans" pitchFamily="2" charset="77"/>
                <a:cs typeface="Prompt SemiBold"/>
                <a:sym typeface="Promp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5403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6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29471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8567823" y="4611916"/>
            <a:ext cx="267843" cy="282216"/>
          </a:xfrm>
          <a:prstGeom prst="roundRect">
            <a:avLst>
              <a:gd name="adj" fmla="val 16666"/>
            </a:avLst>
          </a:prstGeom>
          <a:noFill/>
          <a:ln w="6350">
            <a:solidFill>
              <a:srgbClr val="C0C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lt-LT" sz="1200">
              <a:solidFill>
                <a:schemeClr val="bg2"/>
              </a:solidFill>
              <a:latin typeface="Foco Light" panose="020B0304050202020203" pitchFamily="34" charset="-70"/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C0C0C0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224058" y="4788538"/>
            <a:ext cx="333060" cy="10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02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6" r:id="rId3"/>
    <p:sldLayoutId id="2147483675" r:id="rId4"/>
    <p:sldLayoutId id="2147483689" r:id="rId5"/>
    <p:sldLayoutId id="2147483688" r:id="rId6"/>
    <p:sldLayoutId id="2147483687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90" r:id="rId15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Foco" panose="020B0504050202020203" pitchFamily="34" charset="-70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+mj-lt"/>
        <a:buNone/>
        <a:defRPr sz="1600" kern="1200">
          <a:solidFill>
            <a:schemeClr val="accent1">
              <a:lumMod val="50000"/>
            </a:schemeClr>
          </a:solidFill>
          <a:latin typeface="Foco" panose="020B0504050202020203" pitchFamily="34" charset="-70"/>
          <a:ea typeface="+mn-ea"/>
          <a:cs typeface="+mn-cs"/>
        </a:defRPr>
      </a:lvl1pPr>
      <a:lvl2pPr marL="3429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40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2pPr>
      <a:lvl3pPr marL="6858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50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3pPr>
      <a:lvl4pPr marL="10287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35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4pPr>
      <a:lvl5pPr marL="13716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35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6.sv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12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image" Target="../media/image10.emf"/><Relationship Id="rId5" Type="http://schemas.openxmlformats.org/officeDocument/2006/relationships/image" Target="../media/image8.svg"/><Relationship Id="rId10" Type="http://schemas.openxmlformats.org/officeDocument/2006/relationships/image" Target="../media/image13.svg"/><Relationship Id="rId4" Type="http://schemas.openxmlformats.org/officeDocument/2006/relationships/image" Target="../media/image6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sv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40081" y="1012873"/>
            <a:ext cx="2785402" cy="949569"/>
          </a:xfrm>
        </p:spPr>
        <p:txBody>
          <a:bodyPr/>
          <a:lstStyle/>
          <a:p>
            <a:pPr algn="just"/>
            <a:r>
              <a:rPr lang="lt-LT" sz="1800">
                <a:effectLst/>
                <a:latin typeface="Aptos" panose="020B000402020202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Jūrinio vėjo elektrinių konkurso sąlygų ir kiti pakeitimai</a:t>
            </a:r>
            <a:endParaRPr lang="lt-LT" sz="20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AA1E5E-D79C-DB54-38BA-0A95E8E97168}"/>
              </a:ext>
            </a:extLst>
          </p:cNvPr>
          <p:cNvSpPr txBox="1"/>
          <p:nvPr/>
        </p:nvSpPr>
        <p:spPr>
          <a:xfrm>
            <a:off x="4889318" y="4426133"/>
            <a:ext cx="412836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lt-LT" sz="1600" b="1"/>
              <a:t>Energetikos viceministras Airidas Daukšas</a:t>
            </a:r>
          </a:p>
          <a:p>
            <a:pPr algn="r"/>
            <a:r>
              <a:rPr lang="lt-LT" sz="1600" b="1"/>
              <a:t>2025-0</a:t>
            </a:r>
            <a:r>
              <a:rPr lang="en-US" sz="1600" b="1"/>
              <a:t>4-02</a:t>
            </a:r>
            <a:endParaRPr lang="lt-LT" sz="1600" b="1"/>
          </a:p>
        </p:txBody>
      </p:sp>
    </p:spTree>
    <p:extLst>
      <p:ext uri="{BB962C8B-B14F-4D97-AF65-F5344CB8AC3E}">
        <p14:creationId xmlns:p14="http://schemas.microsoft.com/office/powerpoint/2010/main" val="1919007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A1DD60-26B0-3E9C-425D-20C8106B2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CE4204C-56CC-4D91-A8CC-B334F548729C}"/>
              </a:ext>
            </a:extLst>
          </p:cNvPr>
          <p:cNvSpPr txBox="1"/>
          <p:nvPr/>
        </p:nvSpPr>
        <p:spPr>
          <a:xfrm>
            <a:off x="493260" y="120209"/>
            <a:ext cx="78313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000" b="1">
                <a:solidFill>
                  <a:schemeClr val="bg1"/>
                </a:solidFill>
              </a:rPr>
              <a:t>Siekiami tikslai ir nauda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E2D16B-3E62-51FE-BF13-0470168E949F}"/>
              </a:ext>
            </a:extLst>
          </p:cNvPr>
          <p:cNvSpPr/>
          <p:nvPr/>
        </p:nvSpPr>
        <p:spPr>
          <a:xfrm>
            <a:off x="1303288" y="985252"/>
            <a:ext cx="3938954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Elektros energijos rinkos kainų mažinimas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61ED64A5-C53B-1DC3-ED1F-9CC710F1961B}"/>
              </a:ext>
            </a:extLst>
          </p:cNvPr>
          <p:cNvSpPr/>
          <p:nvPr/>
        </p:nvSpPr>
        <p:spPr>
          <a:xfrm>
            <a:off x="2012382" y="2526046"/>
            <a:ext cx="4537432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Jūrinio vėjo elektrinių gamybos pastovumas (bazinė generacija) ir didesnis efektyvumas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364D19BD-11CF-57DE-004C-1CD66DB5A34F}"/>
              </a:ext>
            </a:extLst>
          </p:cNvPr>
          <p:cNvSpPr/>
          <p:nvPr/>
        </p:nvSpPr>
        <p:spPr>
          <a:xfrm>
            <a:off x="1775676" y="1788123"/>
            <a:ext cx="3938955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Elektros energijos gamybos diversifikavimas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D472585A-A433-A566-D644-4C53C84E27BE}"/>
              </a:ext>
            </a:extLst>
          </p:cNvPr>
          <p:cNvSpPr/>
          <p:nvPr/>
        </p:nvSpPr>
        <p:spPr>
          <a:xfrm>
            <a:off x="2528481" y="3279298"/>
            <a:ext cx="5051809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Maksimalus AEI potencialo išnaudojimas dėl ribotų saus</a:t>
            </a:r>
            <a:r>
              <a:rPr lang="en-US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mos teritorijų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7" name="Graphic 26" descr="Downward trend graph with solid fill">
            <a:extLst>
              <a:ext uri="{FF2B5EF4-FFF2-40B4-BE49-F238E27FC236}">
                <a16:creationId xmlns:a16="http://schemas.microsoft.com/office/drawing/2014/main" id="{CFB92345-8A7F-FCDC-79C0-90870BB79A7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93260" y="835411"/>
            <a:ext cx="660907" cy="660907"/>
          </a:xfrm>
          <a:prstGeom prst="rect">
            <a:avLst/>
          </a:prstGeom>
        </p:spPr>
      </p:pic>
      <p:pic>
        <p:nvPicPr>
          <p:cNvPr id="33" name="Graphic 32" descr="Acquisition with solid fill">
            <a:extLst>
              <a:ext uri="{FF2B5EF4-FFF2-40B4-BE49-F238E27FC236}">
                <a16:creationId xmlns:a16="http://schemas.microsoft.com/office/drawing/2014/main" id="{DC35D280-2E7B-A4B0-1F1E-2A2AF6F38FB1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30248" y="2364898"/>
            <a:ext cx="914400" cy="914400"/>
          </a:xfrm>
          <a:prstGeom prst="rect">
            <a:avLst/>
          </a:prstGeom>
        </p:spPr>
      </p:pic>
      <p:pic>
        <p:nvPicPr>
          <p:cNvPr id="37" name="Graphic 36" descr="Topography Map with solid fill">
            <a:extLst>
              <a:ext uri="{FF2B5EF4-FFF2-40B4-BE49-F238E27FC236}">
                <a16:creationId xmlns:a16="http://schemas.microsoft.com/office/drawing/2014/main" id="{4F56CAC7-4A6E-D512-310D-45E8F1F7C1A8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725909" y="3232010"/>
            <a:ext cx="572946" cy="57294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F26E5208-B991-68F9-6C8A-19BB08A111B6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96436" y="1886995"/>
            <a:ext cx="535833" cy="354195"/>
          </a:xfrm>
          <a:prstGeom prst="rect">
            <a:avLst/>
          </a:prstGeom>
        </p:spPr>
      </p:pic>
      <p:pic>
        <p:nvPicPr>
          <p:cNvPr id="41" name="Graphic 40" descr="Wave outline">
            <a:extLst>
              <a:ext uri="{FF2B5EF4-FFF2-40B4-BE49-F238E27FC236}">
                <a16:creationId xmlns:a16="http://schemas.microsoft.com/office/drawing/2014/main" id="{7DBEC532-11BD-B0DD-9CB3-02347F62AA4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1657" y="1973273"/>
            <a:ext cx="535833" cy="53583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9B18F4B-7EEF-8272-843F-72B11ACDC045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84197" y="1651799"/>
            <a:ext cx="381364" cy="541005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DBD0CE6-28CD-B3E6-263D-730016B50345}"/>
              </a:ext>
            </a:extLst>
          </p:cNvPr>
          <p:cNvSpPr/>
          <p:nvPr/>
        </p:nvSpPr>
        <p:spPr>
          <a:xfrm>
            <a:off x="3026321" y="4032550"/>
            <a:ext cx="5051809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Sumažinta priklausomybė nuo </a:t>
            </a:r>
            <a:r>
              <a:rPr lang="fi-FI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iškastinio kuro </a:t>
            </a:r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rezervinių </a:t>
            </a:r>
            <a:r>
              <a:rPr lang="fi-FI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elektrinių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Graphic 3" descr="Power Plant outline">
            <a:extLst>
              <a:ext uri="{FF2B5EF4-FFF2-40B4-BE49-F238E27FC236}">
                <a16:creationId xmlns:a16="http://schemas.microsoft.com/office/drawing/2014/main" id="{E5A32451-74B0-DA70-4594-8D38015810E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2260243" y="3976757"/>
            <a:ext cx="572946" cy="57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309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EFD4366-AD59-3520-49DB-8817F901A0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892115"/>
              </p:ext>
            </p:extLst>
          </p:nvPr>
        </p:nvGraphicFramePr>
        <p:xfrm>
          <a:off x="1066540" y="905913"/>
          <a:ext cx="2962956" cy="708090"/>
        </p:xfrm>
        <a:graphic>
          <a:graphicData uri="http://schemas.openxmlformats.org/drawingml/2006/table">
            <a:tbl>
              <a:tblPr firstRow="1" bandRow="1"/>
              <a:tblGrid>
                <a:gridCol w="29629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0809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algn="ctr" latinLnBrk="1"/>
                      <a:r>
                        <a:rPr lang="lt-LT" altLang="ko-KR" sz="2600" b="1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Esamos sąlygos</a:t>
                      </a:r>
                      <a:endParaRPr lang="en-US" altLang="ko-KR" sz="2600" b="1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32AE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2AE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B61CE58-FF5A-19BD-FCB0-3904A68D9B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4560203"/>
              </p:ext>
            </p:extLst>
          </p:nvPr>
        </p:nvGraphicFramePr>
        <p:xfrm>
          <a:off x="4810628" y="905913"/>
          <a:ext cx="2962956" cy="714584"/>
        </p:xfrm>
        <a:graphic>
          <a:graphicData uri="http://schemas.openxmlformats.org/drawingml/2006/table">
            <a:tbl>
              <a:tblPr firstRow="1" bandRow="1"/>
              <a:tblGrid>
                <a:gridCol w="29629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14584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algn="ctr" latinLnBrk="1"/>
                      <a:r>
                        <a:rPr lang="lt-LT" altLang="ko-KR" sz="2600" b="1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Naujos sąlygos</a:t>
                      </a:r>
                      <a:endParaRPr lang="en-US" altLang="ko-KR" sz="2600" b="1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FC3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18A860A-A1A8-1FBD-6C50-180698F5A4D7}"/>
              </a:ext>
            </a:extLst>
          </p:cNvPr>
          <p:cNvSpPr txBox="1"/>
          <p:nvPr/>
        </p:nvSpPr>
        <p:spPr>
          <a:xfrm>
            <a:off x="493260" y="120209"/>
            <a:ext cx="78313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000" b="1">
                <a:solidFill>
                  <a:schemeClr val="bg1"/>
                </a:solidFill>
              </a:rPr>
              <a:t>Pagrindiniai konkurso sąlygų pakeitimai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C91DA74-704A-FAF3-3017-BA85FA45121F}"/>
              </a:ext>
            </a:extLst>
          </p:cNvPr>
          <p:cNvSpPr/>
          <p:nvPr/>
        </p:nvSpPr>
        <p:spPr>
          <a:xfrm>
            <a:off x="1066540" y="1894158"/>
            <a:ext cx="2962956" cy="4783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Ne mažiau kaip vienas dalyvis</a:t>
            </a:r>
            <a:endParaRPr lang="en-US" sz="1400">
              <a:solidFill>
                <a:srgbClr val="40404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84F4CBD-8EC9-EA3A-6752-4B41FB0CD145}"/>
              </a:ext>
            </a:extLst>
          </p:cNvPr>
          <p:cNvSpPr/>
          <p:nvPr/>
        </p:nvSpPr>
        <p:spPr>
          <a:xfrm>
            <a:off x="1066540" y="2457631"/>
            <a:ext cx="2962956" cy="4783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Skatinimo laikotarpis – 15 m. 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ED5A4DF-465E-BD51-85BF-A343BB977A1C}"/>
              </a:ext>
            </a:extLst>
          </p:cNvPr>
          <p:cNvSpPr/>
          <p:nvPr/>
        </p:nvSpPr>
        <p:spPr>
          <a:xfrm>
            <a:off x="1066540" y="3051911"/>
            <a:ext cx="2962956" cy="4783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Sandorio ir rinkos kainos skirtumo indeksavimo laikotarpis – 23 m.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6A0558F-7404-A011-A156-862741A65E79}"/>
              </a:ext>
            </a:extLst>
          </p:cNvPr>
          <p:cNvSpPr/>
          <p:nvPr/>
        </p:nvSpPr>
        <p:spPr>
          <a:xfrm>
            <a:off x="1066540" y="3632376"/>
            <a:ext cx="2962956" cy="4783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Finansavimo šaltinis - VIAP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63738FB-1FEC-DB47-FF0D-EE10DA34D6B2}"/>
              </a:ext>
            </a:extLst>
          </p:cNvPr>
          <p:cNvSpPr/>
          <p:nvPr/>
        </p:nvSpPr>
        <p:spPr>
          <a:xfrm>
            <a:off x="4572000" y="1900652"/>
            <a:ext cx="3505460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lt-LT" sz="1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Ne mažiau kaip </a:t>
            </a:r>
            <a:r>
              <a:rPr lang="lt-LT" sz="1400" b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DU</a:t>
            </a:r>
            <a:r>
              <a:rPr lang="lt-LT" sz="1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dalyviai</a:t>
            </a:r>
            <a:endParaRPr lang="en-US" sz="14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20A41919-3E76-21C3-6C13-B01D487987A4}"/>
              </a:ext>
            </a:extLst>
          </p:cNvPr>
          <p:cNvSpPr/>
          <p:nvPr/>
        </p:nvSpPr>
        <p:spPr>
          <a:xfrm>
            <a:off x="4578510" y="2479530"/>
            <a:ext cx="3498949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800"/>
              </a:spcAft>
              <a:tabLst>
                <a:tab pos="685800" algn="l"/>
              </a:tabLst>
            </a:pPr>
            <a:r>
              <a:rPr lang="lt-LT" sz="140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Skatinimo laikotarpis – </a:t>
            </a:r>
            <a:r>
              <a:rPr lang="lt-LT" sz="1400" b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iki kol atsipirks investicijos (iki 15 m.)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9E7CCC9-F097-5A81-8EC6-61386AE4C976}"/>
              </a:ext>
            </a:extLst>
          </p:cNvPr>
          <p:cNvSpPr/>
          <p:nvPr/>
        </p:nvSpPr>
        <p:spPr>
          <a:xfrm>
            <a:off x="4578510" y="3058408"/>
            <a:ext cx="3505460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Sandorio ir rinkos kainos skirtumo indeksavimo laikotarpis – 8 m.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8457C868-6CCF-4D3E-18EA-11C7E74C501D}"/>
              </a:ext>
            </a:extLst>
          </p:cNvPr>
          <p:cNvSpPr/>
          <p:nvPr/>
        </p:nvSpPr>
        <p:spPr>
          <a:xfrm>
            <a:off x="4578510" y="3652688"/>
            <a:ext cx="3505460" cy="566647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Finansavimo šaltinis – VIAP</a:t>
            </a:r>
          </a:p>
          <a:p>
            <a:pPr algn="ctr"/>
            <a:r>
              <a:rPr lang="lt-LT" sz="1400" b="1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Numatomas k</a:t>
            </a:r>
            <a:r>
              <a:rPr lang="lt-LT" sz="1400" b="1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ompensacinis mechanizmas vartotojams</a:t>
            </a:r>
            <a:endParaRPr lang="lt-LT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A16CD53-B9E4-B2CB-E629-F0AF87EAB8D8}"/>
              </a:ext>
            </a:extLst>
          </p:cNvPr>
          <p:cNvSpPr/>
          <p:nvPr/>
        </p:nvSpPr>
        <p:spPr>
          <a:xfrm>
            <a:off x="973183" y="4212841"/>
            <a:ext cx="3200400" cy="4783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Elektros energijos persiuntimo pirmenybė jūrinio vėjo elektrinių parkui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6F7E18EA-F64F-8EB1-8DE3-1B47ECD465BE}"/>
              </a:ext>
            </a:extLst>
          </p:cNvPr>
          <p:cNvSpPr/>
          <p:nvPr/>
        </p:nvSpPr>
        <p:spPr>
          <a:xfrm>
            <a:off x="4578509" y="4323601"/>
            <a:ext cx="3505459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Persiuntimas lygiomis teisėmis visiems rinkos dalyviams</a:t>
            </a:r>
          </a:p>
        </p:txBody>
      </p:sp>
    </p:spTree>
    <p:extLst>
      <p:ext uri="{BB962C8B-B14F-4D97-AF65-F5344CB8AC3E}">
        <p14:creationId xmlns:p14="http://schemas.microsoft.com/office/powerpoint/2010/main" val="325433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B8A27-5077-5FA8-1395-08C642FC91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FC67F07-D114-CEA3-1868-CC3C766D140E}"/>
              </a:ext>
            </a:extLst>
          </p:cNvPr>
          <p:cNvSpPr txBox="1"/>
          <p:nvPr/>
        </p:nvSpPr>
        <p:spPr>
          <a:xfrm>
            <a:off x="471538" y="99108"/>
            <a:ext cx="78313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000" b="1">
                <a:solidFill>
                  <a:schemeClr val="bg1"/>
                </a:solidFill>
              </a:rPr>
              <a:t>Įstatymo pakeitimo tolimesnė eiga ir konkurso atnaujinimas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732C528F-C666-8D72-70D2-7FA3B0C6A08C}"/>
              </a:ext>
            </a:extLst>
          </p:cNvPr>
          <p:cNvSpPr/>
          <p:nvPr/>
        </p:nvSpPr>
        <p:spPr>
          <a:xfrm>
            <a:off x="5516307" y="3545809"/>
            <a:ext cx="3480444" cy="582571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tabLst>
                <a:tab pos="685800" algn="l"/>
              </a:tabLst>
            </a:pPr>
            <a:r>
              <a:rPr lang="en-US" sz="1400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               n</a:t>
            </a:r>
            <a:r>
              <a:rPr lang="lt-LT" sz="1400" err="1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ustatyti</a:t>
            </a:r>
            <a:r>
              <a:rPr lang="lt-LT" sz="1400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konkurso laimėtoją</a:t>
            </a:r>
          </a:p>
          <a:p>
            <a:pPr lvl="0" algn="ctr">
              <a:tabLst>
                <a:tab pos="685800" algn="l"/>
              </a:tabLst>
            </a:pPr>
            <a:r>
              <a:rPr lang="lt-LT" sz="1400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</a:t>
            </a:r>
            <a:r>
              <a:rPr lang="lt-LT" sz="1400" b="1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iki 2025 m. pabaigos</a:t>
            </a:r>
            <a:endParaRPr lang="lt-LT" sz="1400" b="1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0AA0FF8F-2BBE-05E6-5FFA-EF8D5A29D729}"/>
              </a:ext>
            </a:extLst>
          </p:cNvPr>
          <p:cNvSpPr/>
          <p:nvPr/>
        </p:nvSpPr>
        <p:spPr>
          <a:xfrm>
            <a:off x="457813" y="3532557"/>
            <a:ext cx="3619764" cy="642284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   </a:t>
            </a:r>
            <a:r>
              <a:rPr lang="lt-LT" sz="1400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atnaujinti sustabdyto konkurso </a:t>
            </a:r>
            <a:r>
              <a:rPr lang="en-US" sz="1400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 </a:t>
            </a:r>
            <a:r>
              <a:rPr lang="lt-LT" sz="1400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procedūras </a:t>
            </a:r>
            <a:r>
              <a:rPr lang="en-US" sz="1400" b="1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2025 m. </a:t>
            </a:r>
            <a:r>
              <a:rPr lang="lt-LT" sz="1400" b="1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gegu</a:t>
            </a:r>
            <a:r>
              <a:rPr lang="lt-LT" sz="1400" b="1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žės-birželio mėn.</a:t>
            </a:r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15" name="Graphic 14" descr="Pause with solid fill">
            <a:extLst>
              <a:ext uri="{FF2B5EF4-FFF2-40B4-BE49-F238E27FC236}">
                <a16:creationId xmlns:a16="http://schemas.microsoft.com/office/drawing/2014/main" id="{B524425D-666D-FE3F-F5C3-32E67B33136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36350" y="3532557"/>
            <a:ext cx="370883" cy="370883"/>
          </a:xfrm>
          <a:prstGeom prst="rect">
            <a:avLst/>
          </a:prstGeom>
        </p:spPr>
      </p:pic>
      <p:pic>
        <p:nvPicPr>
          <p:cNvPr id="19" name="Graphic 18" descr="Ribbon with solid fill">
            <a:extLst>
              <a:ext uri="{FF2B5EF4-FFF2-40B4-BE49-F238E27FC236}">
                <a16:creationId xmlns:a16="http://schemas.microsoft.com/office/drawing/2014/main" id="{BAB58B66-768E-6653-4AB8-C70F4B21A181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639338" y="3603001"/>
            <a:ext cx="468186" cy="468186"/>
          </a:xfrm>
          <a:prstGeom prst="rect">
            <a:avLst/>
          </a:prstGeom>
        </p:spPr>
      </p:pic>
      <p:sp>
        <p:nvSpPr>
          <p:cNvPr id="31" name="Arrow: Right 30">
            <a:extLst>
              <a:ext uri="{FF2B5EF4-FFF2-40B4-BE49-F238E27FC236}">
                <a16:creationId xmlns:a16="http://schemas.microsoft.com/office/drawing/2014/main" id="{B832EBB6-38DD-2B4D-2461-B4F290D7996D}"/>
              </a:ext>
            </a:extLst>
          </p:cNvPr>
          <p:cNvSpPr/>
          <p:nvPr/>
        </p:nvSpPr>
        <p:spPr>
          <a:xfrm>
            <a:off x="4571999" y="3662526"/>
            <a:ext cx="457200" cy="27608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F6B607F-BD12-2A20-3D07-6A6A12531891}"/>
              </a:ext>
            </a:extLst>
          </p:cNvPr>
          <p:cNvSpPr/>
          <p:nvPr/>
        </p:nvSpPr>
        <p:spPr>
          <a:xfrm>
            <a:off x="1932938" y="926341"/>
            <a:ext cx="5278123" cy="1256015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800"/>
              </a:spcAft>
            </a:pPr>
            <a:endParaRPr lang="lt-LT" sz="140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>
              <a:spcAft>
                <a:spcPts val="800"/>
              </a:spcAft>
            </a:pPr>
            <a:r>
              <a:rPr lang="lt-LT" sz="140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Įstatymo projekto svarstymas / priėmimas:</a:t>
            </a:r>
          </a:p>
          <a:p>
            <a:pPr marL="285750" lvl="0" indent="-2857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lt-LT" sz="1400" b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Vyriausybėje – </a:t>
            </a:r>
            <a:r>
              <a:rPr lang="en-GB" sz="140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iki</a:t>
            </a:r>
            <a:r>
              <a:rPr lang="en-GB" sz="14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balandžio</a:t>
            </a:r>
            <a:r>
              <a:rPr lang="en-GB" sz="14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vidurio</a:t>
            </a:r>
            <a:r>
              <a:rPr lang="en-GB" sz="14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lt-LT" sz="140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0" indent="-2857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lt-LT" sz="1400" b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Lietuvos Respublikos Seime – </a:t>
            </a:r>
            <a:r>
              <a:rPr lang="lt-LT" sz="14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balandis-gegužė</a:t>
            </a:r>
          </a:p>
          <a:p>
            <a:pPr lvl="0" algn="just">
              <a:spcAft>
                <a:spcPts val="800"/>
              </a:spcAft>
            </a:pPr>
            <a:endParaRPr lang="lt-LT" sz="1400" b="1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0C42C57-8DC9-2031-CC8E-3243A500393F}"/>
              </a:ext>
            </a:extLst>
          </p:cNvPr>
          <p:cNvSpPr/>
          <p:nvPr/>
        </p:nvSpPr>
        <p:spPr>
          <a:xfrm>
            <a:off x="1774539" y="2860294"/>
            <a:ext cx="5618034" cy="478370"/>
          </a:xfrm>
          <a:prstGeom prst="roundRect">
            <a:avLst/>
          </a:prstGeom>
          <a:solidFill>
            <a:schemeClr val="bg1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KONKURSO ATNAUJINIMAS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7D040323-0955-5AD1-3F3C-295116496F2A}"/>
              </a:ext>
            </a:extLst>
          </p:cNvPr>
          <p:cNvSpPr/>
          <p:nvPr/>
        </p:nvSpPr>
        <p:spPr>
          <a:xfrm>
            <a:off x="4329683" y="2258950"/>
            <a:ext cx="484632" cy="544152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896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F0B2B4A-059B-5E10-65C1-CD960B575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299" y="4011393"/>
            <a:ext cx="1949196" cy="27780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1600" b="1" kern="1200">
                <a:latin typeface="Foco" panose="020B0504050202020203" pitchFamily="34" charset="-70"/>
                <a:ea typeface="+mj-ea"/>
                <a:cs typeface="+mj-cs"/>
              </a:rPr>
              <a:t/>
            </a:r>
            <a:br>
              <a:rPr lang="en-US" sz="1600" b="1" kern="1200">
                <a:latin typeface="Foco" panose="020B0504050202020203" pitchFamily="34" charset="-70"/>
                <a:ea typeface="+mj-ea"/>
                <a:cs typeface="+mj-cs"/>
              </a:rPr>
            </a:br>
            <a:r>
              <a:rPr lang="lt-LT" sz="900" b="0" kern="1200">
                <a:latin typeface="Foco" panose="020B0504050202020203" pitchFamily="34" charset="-70"/>
                <a:ea typeface="+mj-ea"/>
                <a:cs typeface="+mj-cs"/>
              </a:rPr>
              <a:t/>
            </a:r>
            <a:br>
              <a:rPr lang="lt-LT" sz="900" b="0" kern="1200">
                <a:latin typeface="Foco" panose="020B0504050202020203" pitchFamily="34" charset="-70"/>
                <a:ea typeface="+mj-ea"/>
                <a:cs typeface="+mj-cs"/>
              </a:rPr>
            </a:br>
            <a:r>
              <a:rPr lang="en-US" sz="800" b="0" i="1">
                <a:latin typeface="Foco" panose="020B0504050202020203" pitchFamily="34" charset="-70"/>
              </a:rPr>
              <a:t>Photograph</a:t>
            </a:r>
            <a:r>
              <a:rPr lang="lt-LT" sz="800" b="0" i="1" kern="1200">
                <a:latin typeface="Foco" panose="020B0504050202020203" pitchFamily="34" charset="-70"/>
                <a:ea typeface="+mj-ea"/>
                <a:cs typeface="+mj-cs"/>
              </a:rPr>
              <a:t>: </a:t>
            </a:r>
            <a:br>
              <a:rPr lang="lt-LT" sz="800" b="0" i="1" kern="1200">
                <a:latin typeface="Foco" panose="020B0504050202020203" pitchFamily="34" charset="-70"/>
                <a:ea typeface="+mj-ea"/>
                <a:cs typeface="+mj-cs"/>
              </a:rPr>
            </a:br>
            <a:r>
              <a:rPr lang="en-US" sz="800" b="0" i="1">
                <a:latin typeface="Foco" panose="020B0504050202020203" pitchFamily="34" charset="-70"/>
              </a:rPr>
              <a:t>Barrow o</a:t>
            </a:r>
            <a:r>
              <a:rPr lang="en-US" sz="800" b="0" i="1" kern="1200">
                <a:latin typeface="Foco" panose="020B0504050202020203" pitchFamily="34" charset="-70"/>
                <a:ea typeface="+mj-ea"/>
                <a:cs typeface="+mj-cs"/>
              </a:rPr>
              <a:t>ffshore wind farm</a:t>
            </a:r>
            <a:r>
              <a:rPr lang="lt-LT" sz="800" b="0" i="1">
                <a:latin typeface="Foco" panose="020B0504050202020203" pitchFamily="34" charset="-70"/>
              </a:rPr>
              <a:t>,</a:t>
            </a:r>
            <a:r>
              <a:rPr lang="en-US" sz="800" b="0" i="1">
                <a:latin typeface="Foco" panose="020B0504050202020203" pitchFamily="34" charset="-70"/>
              </a:rPr>
              <a:t>UK</a:t>
            </a:r>
            <a:r>
              <a:rPr lang="lt-LT" sz="800" b="0" i="1">
                <a:latin typeface="Foco" panose="020B0504050202020203" pitchFamily="34" charset="-70"/>
              </a:rPr>
              <a:t>. </a:t>
            </a:r>
            <a:endParaRPr lang="en-US" sz="800" b="0" kern="1200">
              <a:latin typeface="Foco" panose="020B0504050202020203" pitchFamily="34" charset="-70"/>
              <a:ea typeface="+mj-ea"/>
              <a:cs typeface="+mj-cs"/>
            </a:endParaRPr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39E32AE-6AAB-1316-5D3D-0DC06E2C0AB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 vert="horz" lIns="91440" tIns="45720" rIns="91440" bIns="45720" rtlCol="0" anchor="ctr">
            <a:normAutofit fontScale="40000" lnSpcReduction="2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9B303639-94B4-4FD1-BE97-274C781AB08B}" type="slidenum">
              <a:rPr lang="lt-LT" sz="1300" smtClean="0"/>
              <a:pPr>
                <a:lnSpc>
                  <a:spcPct val="90000"/>
                </a:lnSpc>
                <a:spcAft>
                  <a:spcPts val="600"/>
                </a:spcAft>
              </a:pPr>
              <a:t>5</a:t>
            </a:fld>
            <a:endParaRPr lang="lt-LT" sz="13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D1574E-F64E-7867-5476-21950F0886EA}"/>
              </a:ext>
            </a:extLst>
          </p:cNvPr>
          <p:cNvSpPr txBox="1"/>
          <p:nvPr/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</a:pPr>
            <a:endParaRPr lang="en-US" sz="1200" kern="1200">
              <a:solidFill>
                <a:schemeClr val="accent1">
                  <a:lumMod val="50000"/>
                </a:schemeClr>
              </a:solidFill>
              <a:latin typeface="Foco" panose="020B0504050202020203" pitchFamily="34" charset="-70"/>
              <a:ea typeface="+mn-ea"/>
              <a:cs typeface="+mn-cs"/>
            </a:endParaRPr>
          </a:p>
        </p:txBody>
      </p:sp>
      <p:pic>
        <p:nvPicPr>
          <p:cNvPr id="7" name="Picture 6" descr="A group of wind turbines in the water&#10;&#10;Description automatically generated with medium confidence">
            <a:extLst>
              <a:ext uri="{FF2B5EF4-FFF2-40B4-BE49-F238E27FC236}">
                <a16:creationId xmlns:a16="http://schemas.microsoft.com/office/drawing/2014/main" id="{B4CA858D-940B-EC6C-D29C-9B4A379F78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458" y="0"/>
            <a:ext cx="697254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46173"/>
      </p:ext>
    </p:extLst>
  </p:cSld>
  <p:clrMapOvr>
    <a:masterClrMapping/>
  </p:clrMapOvr>
</p:sld>
</file>

<file path=ppt/theme/theme1.xml><?xml version="1.0" encoding="utf-8"?>
<a:theme xmlns:a="http://schemas.openxmlformats.org/drawingml/2006/main" name="Energetikos1">
  <a:themeElements>
    <a:clrScheme name="Custom 41">
      <a:dk1>
        <a:srgbClr val="4D4D4D"/>
      </a:dk1>
      <a:lt1>
        <a:srgbClr val="FFFFFF"/>
      </a:lt1>
      <a:dk2>
        <a:srgbClr val="FFFFFF"/>
      </a:dk2>
      <a:lt2>
        <a:srgbClr val="8FC3EA"/>
      </a:lt2>
      <a:accent1>
        <a:srgbClr val="949494"/>
      </a:accent1>
      <a:accent2>
        <a:srgbClr val="BFD730"/>
      </a:accent2>
      <a:accent3>
        <a:srgbClr val="8FC3EA"/>
      </a:accent3>
      <a:accent4>
        <a:srgbClr val="FFC000"/>
      </a:accent4>
      <a:accent5>
        <a:srgbClr val="C00000"/>
      </a:accent5>
      <a:accent6>
        <a:srgbClr val="D0108C"/>
      </a:accent6>
      <a:hlink>
        <a:srgbClr val="BFD730"/>
      </a:hlink>
      <a:folHlink>
        <a:srgbClr val="FFC000"/>
      </a:folHlink>
    </a:clrScheme>
    <a:fontScheme name="Custom 1">
      <a:majorFont>
        <a:latin typeface="Foco"/>
        <a:ea typeface=""/>
        <a:cs typeface=""/>
      </a:majorFont>
      <a:minorFont>
        <a:latin typeface="Foc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ergetikos1" id="{29429016-11C3-4989-8D1C-13EBC6C01ACB}" vid="{2F4B0B70-B342-49F6-8F24-1CC76C55FD4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54F8EE6B-09CE-42B1-BEDB-B6696044A549}">
  <we:reference id="wa200005566" version="3.0.0.2" store="en-US" storeType="OMEX"/>
  <we:alternateReferences>
    <we:reference id="WA200005566" version="3.0.0.2" store="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as" ma:contentTypeID="0x01010081D476E8BEA45649A6403289E3D4F420" ma:contentTypeVersion="16" ma:contentTypeDescription="Kurkite naują dokumentą." ma:contentTypeScope="" ma:versionID="cdfa4a9be02356844b0470195923a7d5">
  <xsd:schema xmlns:xsd="http://www.w3.org/2001/XMLSchema" xmlns:xs="http://www.w3.org/2001/XMLSchema" xmlns:p="http://schemas.microsoft.com/office/2006/metadata/properties" xmlns:ns3="4e2faf49-b7ff-47bd-90b1-29a772839a78" xmlns:ns4="5de93d2f-c256-4abd-997f-8e5c016df3fd" targetNamespace="http://schemas.microsoft.com/office/2006/metadata/properties" ma:root="true" ma:fieldsID="ef0242449c8e38d66bb42a08263cdcb4" ns3:_="" ns4:_="">
    <xsd:import namespace="4e2faf49-b7ff-47bd-90b1-29a772839a78"/>
    <xsd:import namespace="5de93d2f-c256-4abd-997f-8e5c016df3f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2faf49-b7ff-47bd-90b1-29a772839a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e93d2f-c256-4abd-997f-8e5c016df3fd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Bendrinama s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Bendrinta su išsamia informacija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Bendrinimo užuominos maiša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urinio tipas"/>
        <xsd:element ref="dc:title" minOccurs="0" maxOccurs="1" ma:index="4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 xsi:nil="true"/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B927DF0-EFD2-423A-8398-1EE5F8D0814C}">
  <ds:schemaRefs>
    <ds:schemaRef ds:uri="4e2faf49-b7ff-47bd-90b1-29a772839a78"/>
    <ds:schemaRef ds:uri="5de93d2f-c256-4abd-997f-8e5c016df3f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E4AB838-170A-43C0-898D-1E4D3FB280BF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de93d2f-c256-4abd-997f-8e5c016df3fd"/>
    <ds:schemaRef ds:uri="http://schemas.microsoft.com/office/2006/documentManagement/types"/>
    <ds:schemaRef ds:uri="http://purl.org/dc/terms/"/>
    <ds:schemaRef ds:uri="4e2faf49-b7ff-47bd-90b1-29a772839a78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1F3BF1E-967F-4945-8B24-80C3CD90ED1F}"/>
</file>

<file path=docMetadata/LabelInfo.xml><?xml version="1.0" encoding="utf-8"?>
<clbl:labelList xmlns:clbl="http://schemas.microsoft.com/office/2020/mipLabelMetadata">
  <clbl:label id="{310e198c-91b7-4bdd-bc0d-4d51b990d2e7}" enabled="0" method="" siteId="{310e198c-91b7-4bdd-bc0d-4d51b990d2e7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201</Words>
  <Application>Microsoft Office PowerPoint</Application>
  <PresentationFormat>Demonstracija ekrane (16:9)</PresentationFormat>
  <Paragraphs>35</Paragraphs>
  <Slides>5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10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5</vt:i4>
      </vt:variant>
    </vt:vector>
  </HeadingPairs>
  <TitlesOfParts>
    <vt:vector size="16" baseType="lpstr">
      <vt:lpstr>Aptos</vt:lpstr>
      <vt:lpstr>Arial</vt:lpstr>
      <vt:lpstr>Arial Unicode MS</vt:lpstr>
      <vt:lpstr>Calibri</vt:lpstr>
      <vt:lpstr>Foco</vt:lpstr>
      <vt:lpstr>Foco Light</vt:lpstr>
      <vt:lpstr>Inter</vt:lpstr>
      <vt:lpstr>Nunito Sans</vt:lpstr>
      <vt:lpstr>Prompt SemiBold</vt:lpstr>
      <vt:lpstr>Times New Roman</vt:lpstr>
      <vt:lpstr>Energetikos1</vt:lpstr>
      <vt:lpstr>Jūrinio vėjo elektrinių konkurso sąlygų ir kiti pakeitimai</vt:lpstr>
      <vt:lpstr>„PowerPoint“ pateiktis</vt:lpstr>
      <vt:lpstr>„PowerPoint“ pateiktis</vt:lpstr>
      <vt:lpstr>„PowerPoint“ pateiktis</vt:lpstr>
      <vt:lpstr>  Photograph:  Barrow offshore wind farm,UK.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Energetikos ministerijos prezentacija</dc:title>
  <dc:creator>EM</dc:creator>
  <cp:lastModifiedBy>BĖČIŪTĖ Rūta</cp:lastModifiedBy>
  <cp:revision>2</cp:revision>
  <cp:lastPrinted>2023-09-06T13:11:06Z</cp:lastPrinted>
  <dcterms:created xsi:type="dcterms:W3CDTF">2016-04-12T04:42:49Z</dcterms:created>
  <dcterms:modified xsi:type="dcterms:W3CDTF">2025-04-01T11:36:37Z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0x01010030D9DBA0AD9F4678BDDB4D5C3B1BB0E2000B7028C022D7F345A60887BB29820B25</vt:lpwstr>
  </property>
</Properties>
</file>