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er2.xml" ContentType="application/vnd.openxmlformats-officedocument.wordprocessingml.footer+xml"/>
  <Override PartName="/word/footer1.xml" ContentType="application/vnd.openxmlformats-officedocument.wordprocessingml.footer+xml"/>
  <Override PartName="/word/endnotes.xml" ContentType="application/vnd.openxmlformats-officedocument.wordprocessingml.endnotes+xml"/>
  <Override PartName="/word/footnotes.xml" ContentType="application/vnd.openxmlformats-officedocument.wordprocessingml.footnotes+xml"/>
  <Override PartName="/word/header2.xml" ContentType="application/vnd.openxmlformats-officedocument.wordprocessingml.header+xml"/>
  <Override PartName="/word/header1.xml" ContentType="application/vnd.openxmlformats-officedocument.wordprocessingml.header+xml"/>
  <Override PartName="/word/theme/theme1.xml" ContentType="application/vnd.openxmlformats-officedocument.theme+xml"/>
  <Override PartName="/word/glossary/settings.xml" ContentType="application/vnd.openxmlformats-officedocument.wordprocessingml.settings+xml"/>
  <Override PartName="/word/settings.xml" ContentType="application/vnd.openxmlformats-officedocument.wordprocessingml.settings+xml"/>
  <Override PartName="/word/glossary/document.xml" ContentType="application/vnd.openxmlformats-officedocument.wordprocessingml.document.glossary+xml"/>
  <Override PartName="/customXml/itemProps1.xml" ContentType="application/vnd.openxmlformats-officedocument.customXmlProperties+xml"/>
  <Override PartName="/word/styles.xml" ContentType="application/vnd.openxmlformats-officedocument.wordprocessingml.styles+xml"/>
  <Override PartName="/docProps/app.xml" ContentType="application/vnd.openxmlformats-officedocument.extended-properties+xml"/>
  <Override PartName="/word/glossary/styles.xml" ContentType="application/vnd.openxmlformats-officedocument.wordprocessingml.styles+xml"/>
  <Override PartName="/word/glossary/fontTable.xml" ContentType="application/vnd.openxmlformats-officedocument.wordprocessingml.fontTable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word/glossary/webSettings.xml" ContentType="application/vnd.openxmlformats-officedocument.wordprocessingml.webSettings+xml"/>
  <Override PartName="/docProps/core.xml" ContentType="application/vnd.openxmlformats-package.core-properties+xml"/>
  <Override PartName="/customXml/itemProps4.xml" ContentType="application/vnd.openxmlformats-officedocument.customXml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5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body>
    <w:p w14:paraId="3F30A11D" w14:textId="77777777" w:rsidR="00675A68" w:rsidRPr="00921678" w:rsidRDefault="00CB438D" w:rsidP="002766F1">
      <w:pPr>
        <w:spacing w:before="160"/>
        <w:ind w:left="-851"/>
        <w:jc w:val="center"/>
        <w:rPr>
          <w:b/>
          <w:caps/>
        </w:rPr>
      </w:pPr>
      <w:bookmarkStart w:id="0" w:name="_GoBack"/>
      <w:bookmarkEnd w:id="0"/>
      <w:r w:rsidRPr="00921678">
        <w:rPr>
          <w:noProof/>
          <w:lang w:eastAsia="lt-LT"/>
        </w:rPr>
        <w:drawing>
          <wp:anchor distT="0" distB="0" distL="114300" distR="114300" simplePos="0" relativeHeight="251657216" behindDoc="0" locked="0" layoutInCell="0" allowOverlap="1" wp14:anchorId="00FC1B0D" wp14:editId="62A67280">
            <wp:simplePos x="0" y="0"/>
            <wp:positionH relativeFrom="page">
              <wp:posOffset>3776980</wp:posOffset>
            </wp:positionH>
            <wp:positionV relativeFrom="page">
              <wp:posOffset>720090</wp:posOffset>
            </wp:positionV>
            <wp:extent cx="543560" cy="595630"/>
            <wp:effectExtent l="0" t="0" r="0" b="0"/>
            <wp:wrapTopAndBottom/>
            <wp:docPr id="3" name="Paveikslėlis 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aveikslėlis 3"/>
                    <pic:cNvPicPr>
                      <a:picLocks noChangeAspect="1" noChangeArrowheads="1"/>
                    </pic:cNvPicPr>
                  </pic:nvPicPr>
                  <pic:blipFill>
                    <a:blip r:embed="rId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43560" cy="595630"/>
                    </a:xfrm>
                    <a:prstGeom prst="rect">
                      <a:avLst/>
                    </a:prstGeom>
                    <a:noFill/>
                  </pic:spPr>
                </pic:pic>
              </a:graphicData>
            </a:graphic>
          </wp:anchor>
        </w:drawing>
      </w:r>
      <w:r w:rsidR="00675A68" w:rsidRPr="00921678">
        <w:rPr>
          <w:b/>
          <w:caps/>
        </w:rPr>
        <w:t xml:space="preserve">LIETUVOS RESPUBLIKOS </w:t>
      </w:r>
      <w:r w:rsidR="0055629A" w:rsidRPr="00921678">
        <w:rPr>
          <w:b/>
          <w:caps/>
        </w:rPr>
        <w:t xml:space="preserve">Ekonomikos ir inovacijų </w:t>
      </w:r>
      <w:r w:rsidR="00675A68" w:rsidRPr="00921678">
        <w:rPr>
          <w:b/>
          <w:caps/>
        </w:rPr>
        <w:t>MINISTERIJA</w:t>
      </w:r>
    </w:p>
    <w:p w14:paraId="47A1B3F2" w14:textId="77777777" w:rsidR="00675A68" w:rsidRPr="00921678" w:rsidRDefault="00675A68" w:rsidP="002766F1">
      <w:pPr>
        <w:ind w:left="-851"/>
        <w:jc w:val="center"/>
        <w:rPr>
          <w:b/>
          <w:caps/>
          <w:sz w:val="10"/>
        </w:rPr>
      </w:pPr>
    </w:p>
    <w:p w14:paraId="21811FA9" w14:textId="700D6EAB" w:rsidR="00B86C4D" w:rsidRPr="00921678" w:rsidRDefault="00B86C4D" w:rsidP="002766F1">
      <w:pPr>
        <w:spacing w:before="40"/>
        <w:ind w:left="-851"/>
        <w:jc w:val="center"/>
        <w:rPr>
          <w:sz w:val="17"/>
        </w:rPr>
      </w:pPr>
      <w:r w:rsidRPr="00921678">
        <w:rPr>
          <w:sz w:val="17"/>
        </w:rPr>
        <w:t>Biudžetinė įstaiga, Gedimino pr. 38, LT-01104 Vilnius, tel. 8 706 64 845</w:t>
      </w:r>
      <w:r w:rsidRPr="00921678">
        <w:rPr>
          <w:sz w:val="17"/>
        </w:rPr>
        <w:br/>
        <w:t xml:space="preserve">el. p. </w:t>
      </w:r>
      <w:proofErr w:type="spellStart"/>
      <w:r w:rsidRPr="00921678">
        <w:rPr>
          <w:sz w:val="17"/>
        </w:rPr>
        <w:t>kanc@</w:t>
      </w:r>
      <w:r w:rsidR="0055629A" w:rsidRPr="00921678">
        <w:rPr>
          <w:sz w:val="17"/>
        </w:rPr>
        <w:t>eimin</w:t>
      </w:r>
      <w:r w:rsidRPr="00921678">
        <w:rPr>
          <w:sz w:val="17"/>
        </w:rPr>
        <w:t>.lt</w:t>
      </w:r>
      <w:proofErr w:type="spellEnd"/>
      <w:r w:rsidRPr="00921678">
        <w:rPr>
          <w:sz w:val="17"/>
        </w:rPr>
        <w:t xml:space="preserve">, </w:t>
      </w:r>
      <w:r w:rsidR="00CB438D" w:rsidRPr="00921678">
        <w:rPr>
          <w:sz w:val="17"/>
        </w:rPr>
        <w:t>http://</w:t>
      </w:r>
      <w:r w:rsidR="0055629A" w:rsidRPr="00921678">
        <w:rPr>
          <w:sz w:val="17"/>
        </w:rPr>
        <w:t>eimin</w:t>
      </w:r>
      <w:r w:rsidRPr="00921678">
        <w:rPr>
          <w:sz w:val="17"/>
        </w:rPr>
        <w:t>.</w:t>
      </w:r>
      <w:r w:rsidR="00CB438D" w:rsidRPr="00921678">
        <w:rPr>
          <w:sz w:val="17"/>
        </w:rPr>
        <w:t>lrv.</w:t>
      </w:r>
      <w:r w:rsidRPr="00921678">
        <w:rPr>
          <w:sz w:val="17"/>
        </w:rPr>
        <w:t>lt.</w:t>
      </w:r>
    </w:p>
    <w:p w14:paraId="71A85A94" w14:textId="77777777" w:rsidR="00B86C4D" w:rsidRPr="00921678" w:rsidRDefault="00B86C4D" w:rsidP="002766F1">
      <w:pPr>
        <w:widowControl w:val="0"/>
        <w:spacing w:after="40"/>
        <w:ind w:left="-851"/>
        <w:jc w:val="center"/>
        <w:rPr>
          <w:sz w:val="17"/>
        </w:rPr>
      </w:pPr>
      <w:r w:rsidRPr="00921678">
        <w:rPr>
          <w:sz w:val="17"/>
        </w:rPr>
        <w:t>Duomenys kaupiami ir saugomi Juridinių asmenų registre, kodas 188621919</w:t>
      </w:r>
    </w:p>
    <w:p w14:paraId="62A7C4D8" w14:textId="460CB021" w:rsidR="00675A68" w:rsidRPr="00921678" w:rsidRDefault="00217665" w:rsidP="002766F1">
      <w:r w:rsidRPr="00921678">
        <w:rPr>
          <w:noProof/>
          <w:lang w:eastAsia="lt-LT"/>
        </w:rPr>
        <mc:AlternateContent>
          <mc:Choice Requires="wps">
            <w:drawing>
              <wp:anchor distT="4294967294" distB="4294967294" distL="114300" distR="114300" simplePos="0" relativeHeight="251658240" behindDoc="1" locked="0" layoutInCell="1" allowOverlap="1" wp14:anchorId="26837BDC" wp14:editId="18531300">
                <wp:simplePos x="0" y="0"/>
                <wp:positionH relativeFrom="column">
                  <wp:posOffset>-41910</wp:posOffset>
                </wp:positionH>
                <wp:positionV relativeFrom="paragraph">
                  <wp:posOffset>-636</wp:posOffset>
                </wp:positionV>
                <wp:extent cx="5924550" cy="0"/>
                <wp:effectExtent l="0" t="0" r="0" b="0"/>
                <wp:wrapNone/>
                <wp:docPr id="1" name="AutoShape 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CnPr>
                        <a:cxnSpLocks noChangeShapeType="1"/>
                      </wps:cNvCnPr>
                      <wps:spPr bwMode="auto">
                        <a:xfrm>
                          <a:off x="0" y="0"/>
                          <a:ext cx="5924550" cy="0"/>
                        </a:xfrm>
                        <a:prstGeom prst="straightConnector1">
                          <a:avLst/>
                        </a:prstGeom>
                        <a:noFill/>
                        <a:ln w="6350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:ln>
                        <a:effectLst/>
                      </wps:spPr>
                      <wps:bodyPr/>
                    </wps:wsp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mc:Choice>
          <mc:Fallback xmlns:w16="http://schemas.microsoft.com/office/word/2018/wordml" xmlns:w16cid="http://schemas.microsoft.com/office/word/2016/wordml/cid" xmlns:w16cex="http://schemas.microsoft.com/office/word/2018/wordml/cex" xmlns:am3d="http://schemas.microsoft.com/office/drawing/2017/model3d" xmlns:aink="http://schemas.microsoft.com/office/drawing/2016/ink" xmlns:cx8="http://schemas.microsoft.com/office/drawing/2016/5/14/chartex" xmlns:cx7="http://schemas.microsoft.com/office/drawing/2016/5/13/chartex" xmlns:cx6="http://schemas.microsoft.com/office/drawing/2016/5/12/chartex" xmlns:cx5="http://schemas.microsoft.com/office/drawing/2016/5/11/chartex" xmlns:cx4="http://schemas.microsoft.com/office/drawing/2016/5/10/chartex" xmlns:cx3="http://schemas.microsoft.com/office/drawing/2016/5/9/chartex" xmlns:cx2="http://schemas.microsoft.com/office/drawing/2015/10/21/chartex">
            <w:pict>
              <v:shapetype w14:anchorId="6F18E9A5" id="_x0000_t32" coordsize="21600,21600" o:spt="32" o:oned="t" path="m,l21600,21600e" filled="f">
                <v:path arrowok="t" fillok="f" o:connecttype="none"/>
                <o:lock v:ext="edit" shapetype="t"/>
              </v:shapetype>
              <v:shape id="AutoShape 2" o:spid="_x0000_s1026" type="#_x0000_t32" style="position:absolute;margin-left:-3.3pt;margin-top:-.05pt;width:466.5pt;height:0;z-index:-251658240;visibility:visible;mso-wrap-style:square;mso-width-percent:0;mso-height-percent:0;mso-wrap-distance-left:9pt;mso-wrap-distance-top:-6e-5mm;mso-wrap-distance-right:9pt;mso-wrap-distance-bottom:-6e-5mm;mso-position-horizontal:absolute;mso-position-horizontal-relative:text;mso-position-vertical:absolute;mso-position-vertical-relative:text;mso-width-percent:0;mso-height-percent:0;mso-width-relative:page;mso-height-relative:pag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VQ/0pzQEAAIoDAAAOAAAAZHJzL2Uyb0RvYy54bWysU01v2zAMvQ/YfxB0X5xkS7EZcYohXXfp&#10;tgBtfwAjybYwWRQoJU7+/SjlY1t3K+aDIIrkI/kevbw9DE7sDUWLvpGzyVQK4xVq67tGPj/dv/so&#10;RUzgNTj0ppFHE+Xt6u2b5RhqM8cenTYkGMTHegyN7FMKdVVF1ZsB4gSD8exskQZIbFJXaYKR0QdX&#10;zafTm2pE0oFQmRj59e7klKuC37ZGpR9tG00SrpHcWyonlXObz2q1hLojCL1V5zbgFV0MYD0XvULd&#10;QQKxI/sP1GAVYcQ2TRQOFbatVabMwNPMpi+meewhmDILkxPDlab4/2DV9/2GhNWsnRQeBpbo8y5h&#10;qSzmmZ4xxJqj1n5DeUB18I/hAdXPKDyue/CdKcFPx8C5s5xR/ZWSjRi4yHb8hppjgPELV4eWhgzJ&#10;LIhDkeR4lcQcklD8uPg0/7BYsHLq4qugviQGiumrwUHkSyNjIrBdn9boPQuPNCtlYP8QU24L6ktC&#10;rurx3jpX9HdejI28ec91sieiszo7i0Hddu1I7CFvUPnKjC/CCHdeF7DegP5yview7nTn4s5nPFOW&#10;8tzRhZsTy1vUxw1dCGTBS8/n5cwb9addaP79C61+AQAA//8DAFBLAwQUAAYACAAAACEAtUkPq9oA&#10;AAAGAQAADwAAAGRycy9kb3ducmV2LnhtbEyOzUrEQBCE74LvMLTgbXeyQYLGTBZZFTwtuorirTfT&#10;JsFMT8hMfnx7Wy96Kooqqr5iu7hOTTSE1rOBzToBRVx523Jt4OX5fnUJKkRki51nMvBFAbbl6UmB&#10;ufUzP9F0iLWSEQ45Gmhi7HOtQ9WQw7D2PbFkH35wGMUOtbYDzjLuOp0mSaYdtiwPDfa0a6j6PIzO&#10;gMMHP6bNbtq/LrePdn7nan/3Zsz52XJzDSrSEv/K8IMv6FAK09GPbIPqDKyyTJqiG1ASX6XZBajj&#10;r9dlof/jl98AAAD//wMAUEsBAi0AFAAGAAgAAAAhALaDOJL+AAAA4QEAABMAAAAAAAAAAAAAAAAA&#10;AAAAAFtDb250ZW50X1R5cGVzXS54bWxQSwECLQAUAAYACAAAACEAOP0h/9YAAACUAQAACwAAAAAA&#10;AAAAAAAAAAAvAQAAX3JlbHMvLnJlbHNQSwECLQAUAAYACAAAACEA1UP9Kc0BAACKAwAADgAAAAAA&#10;AAAAAAAAAAAuAgAAZHJzL2Uyb0RvYy54bWxQSwECLQAUAAYACAAAACEAtUkPq9oAAAAGAQAADwAA&#10;AAAAAAAAAAAAAAAnBAAAZHJzL2Rvd25yZXYueG1sUEsFBgAAAAAEAAQA8wAAAC4FAAAAAA==&#10;" strokeweight=".5pt"/>
            </w:pict>
          </mc:Fallback>
        </mc:AlternateContent>
      </w:r>
    </w:p>
    <w:tbl>
      <w:tblPr>
        <w:tblW w:w="9640" w:type="dxa"/>
        <w:tblLayout w:type="fixed"/>
        <w:tblCellMar>
          <w:left w:w="0" w:type="dxa"/>
          <w:right w:w="28" w:type="dxa"/>
        </w:tblCellMar>
        <w:tblLook w:val="04A0" w:firstRow="1" w:lastRow="0" w:firstColumn="1" w:lastColumn="0" w:noHBand="0" w:noVBand="1"/>
      </w:tblPr>
      <w:tblGrid>
        <w:gridCol w:w="4678"/>
        <w:gridCol w:w="709"/>
        <w:gridCol w:w="1526"/>
        <w:gridCol w:w="2727"/>
      </w:tblGrid>
      <w:tr w:rsidR="00620F7E" w:rsidRPr="00921678" w14:paraId="30C66E39" w14:textId="77777777" w:rsidTr="00620F7E">
        <w:trPr>
          <w:cantSplit/>
        </w:trPr>
        <w:tc>
          <w:tcPr>
            <w:tcW w:w="4678" w:type="dxa"/>
            <w:vMerge w:val="restart"/>
            <w:hideMark/>
          </w:tcPr>
          <w:p w14:paraId="34303622" w14:textId="77777777" w:rsidR="00620F7E" w:rsidRPr="00376813" w:rsidRDefault="00620F7E" w:rsidP="00620F7E">
            <w:pPr>
              <w:jc w:val="left"/>
            </w:pPr>
          </w:p>
          <w:p w14:paraId="38999343" w14:textId="77777777" w:rsidR="00620F7E" w:rsidRPr="00376813" w:rsidRDefault="00620F7E" w:rsidP="00620F7E">
            <w:pPr>
              <w:jc w:val="left"/>
              <w:rPr>
                <w:szCs w:val="24"/>
              </w:rPr>
            </w:pPr>
            <w:r w:rsidRPr="00376813">
              <w:rPr>
                <w:szCs w:val="24"/>
              </w:rPr>
              <w:t>Lietuvos Respublikos Seimo</w:t>
            </w:r>
          </w:p>
          <w:p w14:paraId="76B3542B" w14:textId="21DDB4BA" w:rsidR="00620F7E" w:rsidRDefault="00981C6A" w:rsidP="00620F7E">
            <w:pPr>
              <w:jc w:val="left"/>
              <w:rPr>
                <w:szCs w:val="24"/>
              </w:rPr>
            </w:pPr>
            <w:r>
              <w:rPr>
                <w:szCs w:val="24"/>
              </w:rPr>
              <w:t>Valstybės valdymo ir savivaldybių</w:t>
            </w:r>
            <w:r w:rsidR="00620F7E">
              <w:rPr>
                <w:szCs w:val="24"/>
              </w:rPr>
              <w:t xml:space="preserve"> komitetui</w:t>
            </w:r>
          </w:p>
          <w:p w14:paraId="516AFB3E" w14:textId="103551CB" w:rsidR="00272380" w:rsidRDefault="00272380" w:rsidP="00620F7E">
            <w:pPr>
              <w:jc w:val="left"/>
              <w:rPr>
                <w:szCs w:val="24"/>
              </w:rPr>
            </w:pPr>
          </w:p>
          <w:p w14:paraId="688F8B2C" w14:textId="66F8D355" w:rsidR="00272380" w:rsidRDefault="00CA3261" w:rsidP="00620F7E">
            <w:pPr>
              <w:jc w:val="left"/>
              <w:rPr>
                <w:szCs w:val="24"/>
              </w:rPr>
            </w:pPr>
            <w:r>
              <w:rPr>
                <w:szCs w:val="24"/>
              </w:rPr>
              <w:t>Kopija</w:t>
            </w:r>
          </w:p>
          <w:p w14:paraId="342B59DF" w14:textId="2A439C82" w:rsidR="009F0F59" w:rsidRPr="00376813" w:rsidRDefault="009F0F59" w:rsidP="009F0F59">
            <w:pPr>
              <w:jc w:val="left"/>
            </w:pPr>
            <w:r w:rsidRPr="00376813">
              <w:t>Lietuvos Respublikos Vyriausybės kanceliarijai</w:t>
            </w:r>
          </w:p>
          <w:p w14:paraId="72D04E93" w14:textId="77777777" w:rsidR="00CA3261" w:rsidRDefault="00CA3261" w:rsidP="00620F7E">
            <w:pPr>
              <w:jc w:val="left"/>
              <w:rPr>
                <w:szCs w:val="24"/>
              </w:rPr>
            </w:pPr>
          </w:p>
          <w:p w14:paraId="1CFE468E" w14:textId="77777777" w:rsidR="00620F7E" w:rsidRPr="00921678" w:rsidRDefault="00620F7E" w:rsidP="00620F7E">
            <w:pPr>
              <w:jc w:val="left"/>
              <w:rPr>
                <w:sz w:val="23"/>
                <w:szCs w:val="23"/>
              </w:rPr>
            </w:pPr>
          </w:p>
        </w:tc>
        <w:tc>
          <w:tcPr>
            <w:tcW w:w="709" w:type="dxa"/>
          </w:tcPr>
          <w:p w14:paraId="61E576D9" w14:textId="77777777" w:rsidR="00620F7E" w:rsidRPr="00921678" w:rsidRDefault="00620F7E" w:rsidP="00620F7E">
            <w:pPr>
              <w:ind w:firstLine="720"/>
              <w:jc w:val="left"/>
              <w:rPr>
                <w:sz w:val="23"/>
                <w:szCs w:val="23"/>
              </w:rPr>
            </w:pPr>
          </w:p>
        </w:tc>
        <w:tc>
          <w:tcPr>
            <w:tcW w:w="1526" w:type="dxa"/>
            <w:hideMark/>
          </w:tcPr>
          <w:p w14:paraId="156F2D06" w14:textId="77777777" w:rsidR="00620F7E" w:rsidRPr="00376813" w:rsidRDefault="00620F7E" w:rsidP="00620F7E">
            <w:pPr>
              <w:jc w:val="left"/>
            </w:pPr>
          </w:p>
          <w:p w14:paraId="3B0D44B0" w14:textId="0CAC7AA7" w:rsidR="00620F7E" w:rsidRPr="00921678" w:rsidRDefault="00620F7E" w:rsidP="00620F7E">
            <w:pPr>
              <w:jc w:val="left"/>
              <w:rPr>
                <w:szCs w:val="24"/>
              </w:rPr>
            </w:pPr>
            <w:r>
              <w:t xml:space="preserve">   </w:t>
            </w:r>
            <w:r w:rsidRPr="00376813">
              <w:t>2021-</w:t>
            </w:r>
            <w:r w:rsidR="00995560">
              <w:t xml:space="preserve">    </w:t>
            </w:r>
            <w:r w:rsidRPr="00376813">
              <w:t>-</w:t>
            </w:r>
          </w:p>
        </w:tc>
        <w:tc>
          <w:tcPr>
            <w:tcW w:w="2727" w:type="dxa"/>
            <w:hideMark/>
          </w:tcPr>
          <w:p w14:paraId="2A5A53C5" w14:textId="77777777" w:rsidR="00620F7E" w:rsidRPr="00376813" w:rsidRDefault="00620F7E" w:rsidP="00620F7E">
            <w:pPr>
              <w:jc w:val="left"/>
            </w:pPr>
          </w:p>
          <w:p w14:paraId="0710F652" w14:textId="664C8102" w:rsidR="00620F7E" w:rsidRPr="00921678" w:rsidRDefault="00620F7E" w:rsidP="00620F7E">
            <w:pPr>
              <w:rPr>
                <w:szCs w:val="24"/>
              </w:rPr>
            </w:pPr>
            <w:r w:rsidRPr="00376813">
              <w:t>Nr. (37.1-32</w:t>
            </w:r>
            <w:r>
              <w:t>E</w:t>
            </w:r>
            <w:r w:rsidRPr="00376813">
              <w:t>)3-</w:t>
            </w:r>
          </w:p>
        </w:tc>
      </w:tr>
      <w:tr w:rsidR="00620F7E" w:rsidRPr="00921678" w14:paraId="094F623D" w14:textId="77777777" w:rsidTr="00620F7E">
        <w:trPr>
          <w:cantSplit/>
        </w:trPr>
        <w:tc>
          <w:tcPr>
            <w:tcW w:w="4678" w:type="dxa"/>
            <w:vMerge/>
            <w:hideMark/>
          </w:tcPr>
          <w:p w14:paraId="477F50A8" w14:textId="77777777" w:rsidR="00620F7E" w:rsidRPr="00921678" w:rsidRDefault="00620F7E" w:rsidP="00620F7E">
            <w:pPr>
              <w:jc w:val="left"/>
              <w:rPr>
                <w:sz w:val="23"/>
                <w:szCs w:val="23"/>
              </w:rPr>
            </w:pPr>
          </w:p>
        </w:tc>
        <w:tc>
          <w:tcPr>
            <w:tcW w:w="709" w:type="dxa"/>
          </w:tcPr>
          <w:p w14:paraId="7A460F99" w14:textId="77777777" w:rsidR="00620F7E" w:rsidRPr="00921678" w:rsidRDefault="00620F7E" w:rsidP="00620F7E">
            <w:pPr>
              <w:ind w:firstLine="720"/>
              <w:jc w:val="left"/>
              <w:rPr>
                <w:sz w:val="23"/>
                <w:szCs w:val="23"/>
              </w:rPr>
            </w:pPr>
          </w:p>
        </w:tc>
        <w:tc>
          <w:tcPr>
            <w:tcW w:w="1526" w:type="dxa"/>
            <w:hideMark/>
          </w:tcPr>
          <w:p w14:paraId="72EF1466" w14:textId="660359CA" w:rsidR="00620F7E" w:rsidRPr="0017337A" w:rsidRDefault="00620F7E" w:rsidP="00620F7E">
            <w:pPr>
              <w:jc w:val="left"/>
            </w:pPr>
            <w:r w:rsidRPr="0017337A">
              <w:t>Į  2021-0</w:t>
            </w:r>
            <w:r w:rsidR="00E66B87">
              <w:t>6</w:t>
            </w:r>
            <w:r w:rsidRPr="0017337A">
              <w:t>-1</w:t>
            </w:r>
            <w:r w:rsidR="00E66B87">
              <w:t>0</w:t>
            </w:r>
          </w:p>
          <w:p w14:paraId="6CD1673A" w14:textId="65F33877" w:rsidR="00620F7E" w:rsidRPr="00921678" w:rsidRDefault="00620F7E" w:rsidP="00620F7E">
            <w:pPr>
              <w:jc w:val="left"/>
              <w:rPr>
                <w:szCs w:val="24"/>
              </w:rPr>
            </w:pPr>
            <w:r w:rsidRPr="0017337A">
              <w:t xml:space="preserve">   2021-0</w:t>
            </w:r>
            <w:r w:rsidR="00BF1D6A">
              <w:t>6</w:t>
            </w:r>
            <w:r w:rsidRPr="0017337A">
              <w:t>-</w:t>
            </w:r>
            <w:r w:rsidR="00BF1D6A">
              <w:t>15</w:t>
            </w:r>
          </w:p>
        </w:tc>
        <w:tc>
          <w:tcPr>
            <w:tcW w:w="2727" w:type="dxa"/>
            <w:hideMark/>
          </w:tcPr>
          <w:p w14:paraId="2AD5F206" w14:textId="56C21A62" w:rsidR="00620F7E" w:rsidRPr="0017337A" w:rsidRDefault="00620F7E" w:rsidP="00620F7E">
            <w:pPr>
              <w:jc w:val="left"/>
            </w:pPr>
            <w:r w:rsidRPr="0017337A">
              <w:t xml:space="preserve">Nr. </w:t>
            </w:r>
            <w:r w:rsidR="00E66B87" w:rsidRPr="00E66B87">
              <w:t>S-2021-3077</w:t>
            </w:r>
            <w:r w:rsidR="0017442E">
              <w:t>,</w:t>
            </w:r>
            <w:r w:rsidR="00606DF3">
              <w:t xml:space="preserve"> </w:t>
            </w:r>
          </w:p>
          <w:p w14:paraId="387205A5" w14:textId="68F1036F" w:rsidR="00620F7E" w:rsidRPr="00921678" w:rsidRDefault="00620F7E" w:rsidP="00620F7E">
            <w:pPr>
              <w:rPr>
                <w:szCs w:val="24"/>
              </w:rPr>
            </w:pPr>
            <w:r w:rsidRPr="0017337A">
              <w:t xml:space="preserve">Nr. </w:t>
            </w:r>
            <w:r w:rsidR="00BF1D6A" w:rsidRPr="00BF1D6A">
              <w:t>S-1906</w:t>
            </w:r>
          </w:p>
        </w:tc>
      </w:tr>
      <w:tr w:rsidR="00B57872" w:rsidRPr="00921678" w14:paraId="367045A0" w14:textId="77777777" w:rsidTr="00620F7E">
        <w:trPr>
          <w:cantSplit/>
        </w:trPr>
        <w:tc>
          <w:tcPr>
            <w:tcW w:w="9640" w:type="dxa"/>
            <w:gridSpan w:val="4"/>
            <w:hideMark/>
          </w:tcPr>
          <w:p w14:paraId="457862BA" w14:textId="5260AA21" w:rsidR="00980A61" w:rsidRPr="00921678" w:rsidRDefault="00B8759F" w:rsidP="002766F1">
            <w:pPr>
              <w:rPr>
                <w:b/>
                <w:bCs/>
                <w:sz w:val="23"/>
                <w:szCs w:val="23"/>
              </w:rPr>
            </w:pPr>
            <w:r w:rsidRPr="00921678">
              <w:rPr>
                <w:b/>
                <w:szCs w:val="24"/>
              </w:rPr>
              <w:t>DĖL VALSTYBINIO AUDITO ATASKAITO</w:t>
            </w:r>
            <w:r w:rsidR="005D2F5A">
              <w:rPr>
                <w:b/>
                <w:szCs w:val="24"/>
              </w:rPr>
              <w:t>JE</w:t>
            </w:r>
            <w:r w:rsidRPr="00921678">
              <w:rPr>
                <w:b/>
                <w:szCs w:val="24"/>
              </w:rPr>
              <w:t xml:space="preserve"> „</w:t>
            </w:r>
            <w:sdt>
              <w:sdtPr>
                <w:rPr>
                  <w:b/>
                  <w:bCs/>
                  <w:szCs w:val="24"/>
                </w:rPr>
                <w:alias w:val="Pavadinimas"/>
                <w:tag w:val="Pavadinimas"/>
                <w:id w:val="-1495173653"/>
                <w:placeholder>
                  <w:docPart w:val="6D933FE330324820BACBD4F7D58729A5"/>
                </w:placeholder>
              </w:sdtPr>
              <w:sdtEndPr/>
              <w:sdtContent>
                <w:r w:rsidRPr="00921678">
                  <w:rPr>
                    <w:b/>
                    <w:bCs/>
                    <w:szCs w:val="24"/>
                  </w:rPr>
                  <w:t>VALSTYBĖS IR SAVIVALDYBIŲ VALDOMŲ ĮMONIŲ BEI VIEŠŲJŲ ĮSTAIGŲ VALDYSENA</w:t>
                </w:r>
              </w:sdtContent>
            </w:sdt>
            <w:r w:rsidRPr="00921678">
              <w:rPr>
                <w:b/>
                <w:szCs w:val="24"/>
              </w:rPr>
              <w:t>“</w:t>
            </w:r>
            <w:r w:rsidR="005D2F5A">
              <w:rPr>
                <w:b/>
                <w:szCs w:val="24"/>
              </w:rPr>
              <w:t xml:space="preserve"> PATEIKT</w:t>
            </w:r>
            <w:r w:rsidR="00D9251D">
              <w:rPr>
                <w:b/>
                <w:szCs w:val="24"/>
              </w:rPr>
              <w:t>Ų</w:t>
            </w:r>
            <w:r w:rsidR="005D2F5A">
              <w:rPr>
                <w:b/>
                <w:szCs w:val="24"/>
              </w:rPr>
              <w:t xml:space="preserve"> REKOMENDACIJ</w:t>
            </w:r>
            <w:r w:rsidR="00775042">
              <w:rPr>
                <w:b/>
                <w:szCs w:val="24"/>
              </w:rPr>
              <w:t>Ų</w:t>
            </w:r>
            <w:r w:rsidR="00E03BF6">
              <w:rPr>
                <w:b/>
                <w:szCs w:val="24"/>
              </w:rPr>
              <w:t xml:space="preserve"> ĮGYVENDINIMO</w:t>
            </w:r>
          </w:p>
        </w:tc>
      </w:tr>
    </w:tbl>
    <w:p w14:paraId="0C2BCC9E" w14:textId="77777777" w:rsidR="00EA534D" w:rsidRPr="00921678" w:rsidRDefault="00EA534D" w:rsidP="002766F1">
      <w:pPr>
        <w:rPr>
          <w:sz w:val="23"/>
          <w:szCs w:val="23"/>
        </w:rPr>
      </w:pPr>
    </w:p>
    <w:p w14:paraId="07569794" w14:textId="37126FFC" w:rsidR="00B8421E" w:rsidRPr="00132667" w:rsidRDefault="00793A0F" w:rsidP="00166096">
      <w:pPr>
        <w:ind w:firstLine="720"/>
        <w:rPr>
          <w:bCs/>
          <w:noProof/>
        </w:rPr>
      </w:pPr>
      <w:r w:rsidRPr="00921678">
        <w:rPr>
          <w:szCs w:val="24"/>
        </w:rPr>
        <w:t>Lietuvos Respublikos ekonomikos ir inovacijų ministerija</w:t>
      </w:r>
      <w:r w:rsidR="00994243">
        <w:rPr>
          <w:szCs w:val="24"/>
        </w:rPr>
        <w:t xml:space="preserve">, atsakydama į </w:t>
      </w:r>
      <w:r w:rsidR="0049596A" w:rsidRPr="00376813">
        <w:rPr>
          <w:szCs w:val="24"/>
        </w:rPr>
        <w:t>Lietuvos Respublikos Seimo</w:t>
      </w:r>
      <w:r w:rsidR="0049596A">
        <w:rPr>
          <w:szCs w:val="24"/>
        </w:rPr>
        <w:t xml:space="preserve"> Valstybės valdymo ir savivaldybių komiteto</w:t>
      </w:r>
      <w:r w:rsidR="003C578B">
        <w:rPr>
          <w:szCs w:val="24"/>
        </w:rPr>
        <w:t xml:space="preserve"> 2021 m. birželio 10 d. raštą         Nr. </w:t>
      </w:r>
      <w:r w:rsidR="003C578B" w:rsidRPr="00E66B87">
        <w:t>S-2021-3077</w:t>
      </w:r>
      <w:r w:rsidR="003C578B">
        <w:rPr>
          <w:szCs w:val="24"/>
        </w:rPr>
        <w:t xml:space="preserve"> „</w:t>
      </w:r>
      <w:r w:rsidR="00DF2EA9">
        <w:rPr>
          <w:bCs/>
          <w:noProof/>
        </w:rPr>
        <w:t>D</w:t>
      </w:r>
      <w:r w:rsidR="00DF2EA9" w:rsidRPr="00DF2EA9">
        <w:rPr>
          <w:bCs/>
          <w:noProof/>
        </w:rPr>
        <w:t>ėl komiteto sprendimo</w:t>
      </w:r>
      <w:r w:rsidR="00DF2EA9">
        <w:rPr>
          <w:bCs/>
          <w:noProof/>
        </w:rPr>
        <w:t>“</w:t>
      </w:r>
      <w:r w:rsidR="006A65D9">
        <w:rPr>
          <w:bCs/>
          <w:noProof/>
        </w:rPr>
        <w:t xml:space="preserve"> ir </w:t>
      </w:r>
      <w:r w:rsidR="00E83887">
        <w:rPr>
          <w:szCs w:val="24"/>
          <w:lang w:eastAsia="lt-LT"/>
        </w:rPr>
        <w:t>vykdydama Ministro Pirmininko pavedimą Nr.</w:t>
      </w:r>
      <w:r w:rsidR="00E67E4C">
        <w:rPr>
          <w:szCs w:val="24"/>
          <w:lang w:eastAsia="lt-LT"/>
        </w:rPr>
        <w:t> </w:t>
      </w:r>
      <w:r w:rsidR="00E67E4C" w:rsidRPr="00E67E4C">
        <w:rPr>
          <w:szCs w:val="24"/>
          <w:lang w:eastAsia="lt-LT"/>
        </w:rPr>
        <w:t xml:space="preserve">3449236 </w:t>
      </w:r>
      <w:r w:rsidR="00E83887">
        <w:rPr>
          <w:szCs w:val="24"/>
          <w:lang w:eastAsia="lt-LT"/>
        </w:rPr>
        <w:t>(</w:t>
      </w:r>
      <w:r w:rsidR="00E83887">
        <w:rPr>
          <w:szCs w:val="24"/>
        </w:rPr>
        <w:t xml:space="preserve">Vyriausybės kanclerio 2021 m. </w:t>
      </w:r>
      <w:r w:rsidR="00346944">
        <w:rPr>
          <w:szCs w:val="24"/>
        </w:rPr>
        <w:t>birželio</w:t>
      </w:r>
      <w:r w:rsidR="00E83887">
        <w:rPr>
          <w:szCs w:val="24"/>
        </w:rPr>
        <w:t xml:space="preserve"> 1</w:t>
      </w:r>
      <w:r w:rsidR="00346944">
        <w:rPr>
          <w:szCs w:val="24"/>
        </w:rPr>
        <w:t>5</w:t>
      </w:r>
      <w:r w:rsidR="00E83887">
        <w:rPr>
          <w:szCs w:val="24"/>
        </w:rPr>
        <w:t xml:space="preserve"> d. rezoliucija Nr. </w:t>
      </w:r>
      <w:r w:rsidR="00346944" w:rsidRPr="00BF1D6A">
        <w:t>S-1906</w:t>
      </w:r>
      <w:r w:rsidR="00E83887">
        <w:rPr>
          <w:szCs w:val="24"/>
        </w:rPr>
        <w:t>)</w:t>
      </w:r>
      <w:r w:rsidR="00166096">
        <w:rPr>
          <w:szCs w:val="24"/>
        </w:rPr>
        <w:t xml:space="preserve">, </w:t>
      </w:r>
      <w:r w:rsidR="005200C0">
        <w:rPr>
          <w:szCs w:val="24"/>
        </w:rPr>
        <w:t>informuoja</w:t>
      </w:r>
      <w:r w:rsidR="00B8421E">
        <w:rPr>
          <w:szCs w:val="24"/>
        </w:rPr>
        <w:t xml:space="preserve"> apie</w:t>
      </w:r>
      <w:r w:rsidR="00D02789" w:rsidRPr="00921678">
        <w:rPr>
          <w:szCs w:val="24"/>
        </w:rPr>
        <w:t xml:space="preserve"> Lietuvos Respublikos valstybės kontrolės</w:t>
      </w:r>
      <w:r w:rsidR="000B5BD1">
        <w:rPr>
          <w:szCs w:val="24"/>
        </w:rPr>
        <w:t xml:space="preserve"> atlikto </w:t>
      </w:r>
      <w:r w:rsidR="000B5BD1">
        <w:rPr>
          <w:spacing w:val="-4"/>
          <w:szCs w:val="24"/>
        </w:rPr>
        <w:t>valstybinio audito „</w:t>
      </w:r>
      <w:r w:rsidR="000B5BD1">
        <w:rPr>
          <w:szCs w:val="24"/>
        </w:rPr>
        <w:t xml:space="preserve">Valstybės ir savivaldybių valdomų įmonių bei viešųjų įstaigų valdysena“ </w:t>
      </w:r>
      <w:r w:rsidR="000B5BD1">
        <w:t>2021 m. balandžio 6 d. ataskaitoje Nr.</w:t>
      </w:r>
      <w:r w:rsidR="004838A3">
        <w:t> </w:t>
      </w:r>
      <w:r w:rsidR="000B5BD1">
        <w:t>VAE-3</w:t>
      </w:r>
      <w:r w:rsidR="000B5BD1">
        <w:rPr>
          <w:szCs w:val="24"/>
        </w:rPr>
        <w:t xml:space="preserve"> </w:t>
      </w:r>
      <w:r w:rsidR="00B82A4E" w:rsidRPr="00132667">
        <w:rPr>
          <w:bCs/>
          <w:noProof/>
        </w:rPr>
        <w:t>(toliau</w:t>
      </w:r>
      <w:r w:rsidR="0008505B" w:rsidRPr="00132667">
        <w:rPr>
          <w:bCs/>
          <w:noProof/>
        </w:rPr>
        <w:t> </w:t>
      </w:r>
      <w:r w:rsidR="0040169B" w:rsidRPr="00132667">
        <w:rPr>
          <w:bCs/>
          <w:noProof/>
        </w:rPr>
        <w:t>–</w:t>
      </w:r>
      <w:r w:rsidR="00B82A4E" w:rsidRPr="00132667">
        <w:rPr>
          <w:bCs/>
          <w:noProof/>
        </w:rPr>
        <w:t xml:space="preserve"> </w:t>
      </w:r>
      <w:r w:rsidR="0040169B" w:rsidRPr="00132667">
        <w:rPr>
          <w:bCs/>
          <w:noProof/>
        </w:rPr>
        <w:t xml:space="preserve">valstybinio audito ataskaita) </w:t>
      </w:r>
      <w:r w:rsidR="00516820" w:rsidRPr="00132667">
        <w:rPr>
          <w:bCs/>
          <w:noProof/>
        </w:rPr>
        <w:t xml:space="preserve">Ekonomikos ir inovacijų ministerijai vykdyti priskirtų </w:t>
      </w:r>
      <w:r w:rsidR="00B8421E" w:rsidRPr="00132667">
        <w:rPr>
          <w:bCs/>
          <w:noProof/>
        </w:rPr>
        <w:t>rekomendacijų įgyvendinimą.</w:t>
      </w:r>
    </w:p>
    <w:p w14:paraId="2D4030E3" w14:textId="5B9068E3" w:rsidR="00DE229E" w:rsidRPr="00132667" w:rsidRDefault="00B8421E" w:rsidP="00166096">
      <w:pPr>
        <w:ind w:firstLine="720"/>
        <w:rPr>
          <w:bCs/>
          <w:noProof/>
        </w:rPr>
      </w:pPr>
      <w:r w:rsidRPr="00132667">
        <w:rPr>
          <w:bCs/>
          <w:noProof/>
        </w:rPr>
        <w:t>1. A</w:t>
      </w:r>
      <w:r w:rsidR="00DE229E" w:rsidRPr="00132667">
        <w:rPr>
          <w:bCs/>
          <w:noProof/>
        </w:rPr>
        <w:t xml:space="preserve">ntra </w:t>
      </w:r>
      <w:r w:rsidR="00095714" w:rsidRPr="00132667">
        <w:rPr>
          <w:bCs/>
          <w:noProof/>
        </w:rPr>
        <w:t>rekomendacija</w:t>
      </w:r>
      <w:r w:rsidR="00DE229E" w:rsidRPr="00132667">
        <w:rPr>
          <w:bCs/>
          <w:noProof/>
        </w:rPr>
        <w:t xml:space="preserve"> „Siekiant, kad veiktų tik tokios valstybės valdomos įmonės, kurių funkcijos yra svarbios valstybės tikslams įgyvendinti, užtikrinti, kad būtų įgyvendintos priemonės dėl valstybės valdomų įmonių portfelio optimizavimo“ </w:t>
      </w:r>
      <w:r w:rsidR="00363EAB" w:rsidRPr="00132667">
        <w:rPr>
          <w:bCs/>
          <w:noProof/>
        </w:rPr>
        <w:t xml:space="preserve">ir trečia rekomendacija „Siekiant mažinti nepažangios teisinės formos valstybės įmonių (VĮ) skaičių, numatyti priemones jas pertvarkyti į kitų teisinių formų juridinius asmenis“ </w:t>
      </w:r>
      <w:r w:rsidR="00550814" w:rsidRPr="00132667">
        <w:rPr>
          <w:bCs/>
          <w:noProof/>
        </w:rPr>
        <w:t xml:space="preserve">(1-asis pagrindinis audito rezultatas) </w:t>
      </w:r>
      <w:r w:rsidR="00363EAB" w:rsidRPr="00132667">
        <w:rPr>
          <w:bCs/>
          <w:noProof/>
        </w:rPr>
        <w:t>įgyvendinamos</w:t>
      </w:r>
      <w:r w:rsidR="00DE229E" w:rsidRPr="00132667">
        <w:rPr>
          <w:bCs/>
          <w:noProof/>
        </w:rPr>
        <w:t xml:space="preserve"> </w:t>
      </w:r>
      <w:r w:rsidR="00E265EC" w:rsidRPr="00132667">
        <w:rPr>
          <w:bCs/>
          <w:noProof/>
        </w:rPr>
        <w:t xml:space="preserve">vykdant </w:t>
      </w:r>
      <w:r w:rsidR="00095714" w:rsidRPr="00132667">
        <w:rPr>
          <w:bCs/>
          <w:noProof/>
        </w:rPr>
        <w:t xml:space="preserve">Valstybės valdomų įmonių pertvarkos ir valdymo centralizavimo priemonių plano (toliau – Planas) priemones. </w:t>
      </w:r>
    </w:p>
    <w:p w14:paraId="2A6A5DB3" w14:textId="3E92A100" w:rsidR="00DE229E" w:rsidRPr="00132667" w:rsidRDefault="00F46140" w:rsidP="00166096">
      <w:pPr>
        <w:ind w:firstLine="720"/>
        <w:rPr>
          <w:bCs/>
          <w:noProof/>
        </w:rPr>
      </w:pPr>
      <w:r w:rsidRPr="00132667">
        <w:rPr>
          <w:bCs/>
          <w:noProof/>
        </w:rPr>
        <w:t xml:space="preserve">Planas, kuriam pritarta </w:t>
      </w:r>
      <w:r w:rsidR="00C37D18" w:rsidRPr="00132667">
        <w:rPr>
          <w:bCs/>
          <w:noProof/>
        </w:rPr>
        <w:t>Vyriausybės pasitarim</w:t>
      </w:r>
      <w:r w:rsidR="004B3DA4" w:rsidRPr="00132667">
        <w:rPr>
          <w:bCs/>
          <w:noProof/>
        </w:rPr>
        <w:t>e</w:t>
      </w:r>
      <w:r w:rsidRPr="00132667">
        <w:rPr>
          <w:bCs/>
          <w:noProof/>
        </w:rPr>
        <w:t>,</w:t>
      </w:r>
      <w:r w:rsidR="00C37D18" w:rsidRPr="00132667">
        <w:rPr>
          <w:bCs/>
          <w:noProof/>
        </w:rPr>
        <w:t xml:space="preserve"> kas pusmetį yra peržiūrimas</w:t>
      </w:r>
      <w:r w:rsidR="00145431" w:rsidRPr="00132667">
        <w:rPr>
          <w:bCs/>
          <w:noProof/>
        </w:rPr>
        <w:t>.</w:t>
      </w:r>
      <w:r w:rsidR="00C37D18" w:rsidRPr="00132667">
        <w:rPr>
          <w:bCs/>
          <w:noProof/>
        </w:rPr>
        <w:t xml:space="preserve"> </w:t>
      </w:r>
      <w:r w:rsidR="00145431" w:rsidRPr="00132667">
        <w:rPr>
          <w:bCs/>
          <w:noProof/>
        </w:rPr>
        <w:t xml:space="preserve">Šiuo metu </w:t>
      </w:r>
      <w:r w:rsidR="00C37D18" w:rsidRPr="00132667">
        <w:rPr>
          <w:bCs/>
          <w:noProof/>
        </w:rPr>
        <w:t xml:space="preserve">Ekonomikos ir inovacijų ministerija, įvertinusi valstybės nuosavybės reikalingumą tokiose bendrovėse, kurios vykdo išskirtinai komercinę veiklą, taip pat siekdama ilgainiui visiškai atsisakyti valstybės įmonės teisinės formos, </w:t>
      </w:r>
      <w:r w:rsidR="00145431" w:rsidRPr="00132667">
        <w:rPr>
          <w:bCs/>
          <w:noProof/>
        </w:rPr>
        <w:t xml:space="preserve">pateikė Vyriausybei atnaujintą Plano projektą, </w:t>
      </w:r>
      <w:r w:rsidR="009A4DBB">
        <w:rPr>
          <w:bCs/>
          <w:noProof/>
        </w:rPr>
        <w:t xml:space="preserve">į </w:t>
      </w:r>
      <w:r w:rsidR="009A4DBB" w:rsidRPr="00132667">
        <w:rPr>
          <w:bCs/>
          <w:noProof/>
        </w:rPr>
        <w:t>kur</w:t>
      </w:r>
      <w:r w:rsidR="009A4DBB">
        <w:rPr>
          <w:bCs/>
          <w:noProof/>
        </w:rPr>
        <w:t>į</w:t>
      </w:r>
      <w:r w:rsidR="00EE3B52" w:rsidRPr="00132667">
        <w:rPr>
          <w:bCs/>
          <w:noProof/>
        </w:rPr>
        <w:t>,</w:t>
      </w:r>
      <w:r w:rsidR="00145431" w:rsidRPr="00132667">
        <w:rPr>
          <w:bCs/>
          <w:noProof/>
        </w:rPr>
        <w:t xml:space="preserve"> </w:t>
      </w:r>
      <w:r w:rsidR="00EE3B52" w:rsidRPr="00132667">
        <w:rPr>
          <w:bCs/>
          <w:noProof/>
        </w:rPr>
        <w:t xml:space="preserve">be jau esamų valstybės valdomų įmonių pertvarkos ir valdymo centralizavimo priemonių, </w:t>
      </w:r>
      <w:r w:rsidR="00C37D18" w:rsidRPr="00132667">
        <w:rPr>
          <w:bCs/>
          <w:noProof/>
        </w:rPr>
        <w:t>siūlo</w:t>
      </w:r>
      <w:r w:rsidR="00F36FBE" w:rsidRPr="00132667">
        <w:rPr>
          <w:bCs/>
          <w:noProof/>
        </w:rPr>
        <w:t>ma</w:t>
      </w:r>
      <w:r w:rsidR="00C37D18" w:rsidRPr="00132667">
        <w:rPr>
          <w:bCs/>
          <w:noProof/>
        </w:rPr>
        <w:t xml:space="preserve"> įtraukti </w:t>
      </w:r>
      <w:r w:rsidR="000F124C" w:rsidRPr="00132667">
        <w:rPr>
          <w:bCs/>
          <w:noProof/>
        </w:rPr>
        <w:t xml:space="preserve">naujas ir </w:t>
      </w:r>
      <w:r w:rsidR="00C37D18" w:rsidRPr="00132667">
        <w:rPr>
          <w:bCs/>
          <w:noProof/>
        </w:rPr>
        <w:t>dėl įvairių priežasčių išbrauktas valstybės valdomų įmonių pertvarkos ir valdymo centralizavimo priemones</w:t>
      </w:r>
      <w:r w:rsidR="00145431" w:rsidRPr="00132667">
        <w:rPr>
          <w:bCs/>
          <w:noProof/>
        </w:rPr>
        <w:t xml:space="preserve">. </w:t>
      </w:r>
      <w:r w:rsidR="005A54B2" w:rsidRPr="00132667">
        <w:rPr>
          <w:bCs/>
          <w:noProof/>
        </w:rPr>
        <w:t>Atnaujintame Plano projekte siūloma privatizuoti UAB „Projektų ekspertizė“</w:t>
      </w:r>
      <w:r w:rsidR="00363EAB" w:rsidRPr="00132667">
        <w:rPr>
          <w:bCs/>
          <w:noProof/>
        </w:rPr>
        <w:t>,</w:t>
      </w:r>
      <w:r w:rsidR="003F523C" w:rsidRPr="00132667">
        <w:rPr>
          <w:bCs/>
          <w:noProof/>
        </w:rPr>
        <w:t xml:space="preserve"> </w:t>
      </w:r>
      <w:r w:rsidR="00CC6F75" w:rsidRPr="00132667">
        <w:rPr>
          <w:bCs/>
          <w:noProof/>
        </w:rPr>
        <w:t>UAB</w:t>
      </w:r>
      <w:r w:rsidR="00CC6F75">
        <w:rPr>
          <w:bCs/>
          <w:noProof/>
        </w:rPr>
        <w:t> </w:t>
      </w:r>
      <w:r w:rsidR="00203FA8" w:rsidRPr="00132667">
        <w:rPr>
          <w:bCs/>
          <w:noProof/>
        </w:rPr>
        <w:t>„Panevėžio veislininkystė“</w:t>
      </w:r>
      <w:r w:rsidR="005A54B2" w:rsidRPr="00132667">
        <w:rPr>
          <w:bCs/>
          <w:noProof/>
        </w:rPr>
        <w:t xml:space="preserve">, </w:t>
      </w:r>
      <w:r w:rsidR="00203FA8" w:rsidRPr="00132667">
        <w:rPr>
          <w:bCs/>
          <w:noProof/>
        </w:rPr>
        <w:t>AB „Kiaulių veislininkystė“</w:t>
      </w:r>
      <w:r w:rsidR="003E2B65" w:rsidRPr="00132667">
        <w:rPr>
          <w:bCs/>
          <w:noProof/>
        </w:rPr>
        <w:t>,</w:t>
      </w:r>
      <w:r w:rsidR="003F523C" w:rsidRPr="00132667">
        <w:rPr>
          <w:bCs/>
          <w:noProof/>
        </w:rPr>
        <w:t xml:space="preserve"> </w:t>
      </w:r>
      <w:r w:rsidR="00203FA8" w:rsidRPr="00132667">
        <w:rPr>
          <w:bCs/>
          <w:noProof/>
        </w:rPr>
        <w:t>UAB „Šilutės veislininkystė“</w:t>
      </w:r>
      <w:r w:rsidR="003E2B65" w:rsidRPr="00132667">
        <w:rPr>
          <w:bCs/>
          <w:noProof/>
        </w:rPr>
        <w:t xml:space="preserve"> ir</w:t>
      </w:r>
      <w:r w:rsidR="00203FA8" w:rsidRPr="00132667">
        <w:rPr>
          <w:bCs/>
          <w:noProof/>
        </w:rPr>
        <w:t xml:space="preserve"> </w:t>
      </w:r>
      <w:r w:rsidR="005A0547" w:rsidRPr="00132667">
        <w:rPr>
          <w:bCs/>
          <w:noProof/>
        </w:rPr>
        <w:t>UAB</w:t>
      </w:r>
      <w:r w:rsidR="005A0547">
        <w:rPr>
          <w:bCs/>
          <w:noProof/>
        </w:rPr>
        <w:t> </w:t>
      </w:r>
      <w:r w:rsidR="003E2B65" w:rsidRPr="00132667">
        <w:rPr>
          <w:bCs/>
          <w:noProof/>
        </w:rPr>
        <w:t xml:space="preserve">„Šilutės polderiai“ </w:t>
      </w:r>
      <w:r w:rsidR="005A54B2" w:rsidRPr="00132667">
        <w:rPr>
          <w:bCs/>
          <w:noProof/>
        </w:rPr>
        <w:t>valstybei nuosavybės teise priklausančias akcijas</w:t>
      </w:r>
      <w:r w:rsidR="00147303" w:rsidRPr="00132667">
        <w:rPr>
          <w:bCs/>
          <w:noProof/>
        </w:rPr>
        <w:t xml:space="preserve">, </w:t>
      </w:r>
      <w:r w:rsidR="003F523C" w:rsidRPr="00132667">
        <w:rPr>
          <w:bCs/>
          <w:noProof/>
        </w:rPr>
        <w:t>dar dėl 4 valstybės valdomų bendrovių akcijų privatizavimo ir (ar) pertvarkymo institucijos pasiūlymus turės pateikti iki 2021 m. pabaigos.</w:t>
      </w:r>
      <w:r w:rsidR="00D90AD1" w:rsidRPr="00132667">
        <w:rPr>
          <w:bCs/>
          <w:noProof/>
        </w:rPr>
        <w:t xml:space="preserve"> Taip pat atnaujintame Plano projekte siūloma</w:t>
      </w:r>
      <w:r w:rsidR="003F523C" w:rsidRPr="00132667">
        <w:rPr>
          <w:bCs/>
          <w:noProof/>
        </w:rPr>
        <w:t xml:space="preserve"> </w:t>
      </w:r>
      <w:r w:rsidR="00D90AD1" w:rsidRPr="00132667">
        <w:rPr>
          <w:bCs/>
          <w:noProof/>
        </w:rPr>
        <w:t xml:space="preserve">į akcines bendroves pertvarkyti </w:t>
      </w:r>
      <w:r w:rsidR="00D30D53" w:rsidRPr="00132667">
        <w:rPr>
          <w:bCs/>
          <w:noProof/>
        </w:rPr>
        <w:t>VĮ</w:t>
      </w:r>
      <w:r w:rsidR="00D30D53">
        <w:rPr>
          <w:bCs/>
          <w:noProof/>
        </w:rPr>
        <w:t> </w:t>
      </w:r>
      <w:r w:rsidR="00D90AD1" w:rsidRPr="00132667">
        <w:rPr>
          <w:bCs/>
          <w:noProof/>
        </w:rPr>
        <w:t>Registrų centrą, VĮ Lietuvos automobilių kelių direkciją ir VĮ Valstybinių miškų urėdiją, į kitos teisinės formos juridinį asmenį – VĮ „Regitra“,</w:t>
      </w:r>
      <w:r w:rsidR="003F523C" w:rsidRPr="00132667">
        <w:rPr>
          <w:bCs/>
          <w:noProof/>
        </w:rPr>
        <w:t xml:space="preserve"> </w:t>
      </w:r>
      <w:r w:rsidR="00847892">
        <w:rPr>
          <w:bCs/>
          <w:noProof/>
        </w:rPr>
        <w:t>su</w:t>
      </w:r>
      <w:r w:rsidR="00847892" w:rsidRPr="00132667">
        <w:rPr>
          <w:bCs/>
          <w:noProof/>
        </w:rPr>
        <w:t xml:space="preserve">jungti </w:t>
      </w:r>
      <w:r w:rsidR="00147303" w:rsidRPr="00132667">
        <w:rPr>
          <w:bCs/>
          <w:noProof/>
        </w:rPr>
        <w:t>VĮ Valstybės žemės fondą</w:t>
      </w:r>
      <w:r w:rsidR="00145431" w:rsidRPr="00132667">
        <w:rPr>
          <w:bCs/>
          <w:noProof/>
        </w:rPr>
        <w:t xml:space="preserve">, </w:t>
      </w:r>
      <w:r w:rsidR="00147303" w:rsidRPr="00132667">
        <w:rPr>
          <w:bCs/>
          <w:noProof/>
        </w:rPr>
        <w:t>VĮ</w:t>
      </w:r>
      <w:r w:rsidR="00145431" w:rsidRPr="00132667">
        <w:rPr>
          <w:bCs/>
          <w:noProof/>
        </w:rPr>
        <w:t xml:space="preserve"> Žemės ūkio inf</w:t>
      </w:r>
      <w:r w:rsidR="003F523C" w:rsidRPr="00132667">
        <w:rPr>
          <w:bCs/>
          <w:noProof/>
        </w:rPr>
        <w:t>ormacijos ir kaimo verslo centrą</w:t>
      </w:r>
      <w:r w:rsidR="00145431" w:rsidRPr="00132667">
        <w:rPr>
          <w:bCs/>
          <w:noProof/>
        </w:rPr>
        <w:t xml:space="preserve"> ir </w:t>
      </w:r>
      <w:r w:rsidR="00144EB1" w:rsidRPr="00132667">
        <w:rPr>
          <w:bCs/>
          <w:noProof/>
        </w:rPr>
        <w:t xml:space="preserve">VĮ </w:t>
      </w:r>
      <w:r w:rsidR="00145431" w:rsidRPr="00132667">
        <w:rPr>
          <w:bCs/>
          <w:noProof/>
        </w:rPr>
        <w:t xml:space="preserve">Distancinių </w:t>
      </w:r>
      <w:r w:rsidR="00144EB1" w:rsidRPr="00132667">
        <w:rPr>
          <w:bCs/>
          <w:noProof/>
        </w:rPr>
        <w:t>tyrimų ir geoinformatikos centrą</w:t>
      </w:r>
      <w:r w:rsidR="00145431" w:rsidRPr="00132667">
        <w:rPr>
          <w:bCs/>
          <w:noProof/>
        </w:rPr>
        <w:t xml:space="preserve"> „GIS-Cent</w:t>
      </w:r>
      <w:r w:rsidR="00A45F99" w:rsidRPr="00132667">
        <w:rPr>
          <w:bCs/>
          <w:noProof/>
        </w:rPr>
        <w:t>ras“, likviduoti VĮ „Mūsų amatai“.</w:t>
      </w:r>
      <w:r w:rsidR="00F36FBE" w:rsidRPr="00132667">
        <w:rPr>
          <w:bCs/>
          <w:noProof/>
        </w:rPr>
        <w:t xml:space="preserve"> Atnaujintas Plano projektas jau svarstytas Vyriausybės tarpin</w:t>
      </w:r>
      <w:r w:rsidR="002F721C" w:rsidRPr="00132667">
        <w:rPr>
          <w:bCs/>
          <w:noProof/>
        </w:rPr>
        <w:t>s</w:t>
      </w:r>
      <w:r w:rsidR="00F36FBE" w:rsidRPr="00132667">
        <w:rPr>
          <w:bCs/>
          <w:noProof/>
        </w:rPr>
        <w:t>tituciniuose pasitarimuose ir artimiausiu metu bus įtrauktas svarstyti Vyriausybės pasitarime.</w:t>
      </w:r>
    </w:p>
    <w:p w14:paraId="6C64F9C5" w14:textId="56E9D1BE" w:rsidR="00C3258F" w:rsidRPr="00FF7C1C" w:rsidRDefault="00B84600" w:rsidP="00B84600">
      <w:pPr>
        <w:ind w:firstLine="720"/>
        <w:rPr>
          <w:bCs/>
          <w:noProof/>
        </w:rPr>
      </w:pPr>
      <w:r w:rsidRPr="00132667">
        <w:rPr>
          <w:bCs/>
          <w:noProof/>
        </w:rPr>
        <w:t xml:space="preserve">Įgyvendinus visas dar neįgyvendintas Plano priemones iki 2024 m. pabaigos, </w:t>
      </w:r>
      <w:r w:rsidR="00121DE9" w:rsidRPr="00132667">
        <w:rPr>
          <w:bCs/>
          <w:noProof/>
        </w:rPr>
        <w:t>liktų tik tos valstybės valdomos įmonės, kurių funkcijos yra svarbios valstybės tikslams įgyvendinti. V</w:t>
      </w:r>
      <w:r w:rsidRPr="00132667">
        <w:rPr>
          <w:bCs/>
          <w:noProof/>
        </w:rPr>
        <w:t>alstybės</w:t>
      </w:r>
      <w:r w:rsidRPr="00036D33">
        <w:rPr>
          <w:color w:val="0070C0"/>
          <w:szCs w:val="24"/>
        </w:rPr>
        <w:t xml:space="preserve"> </w:t>
      </w:r>
      <w:r w:rsidRPr="00FF7C1C">
        <w:rPr>
          <w:bCs/>
          <w:noProof/>
        </w:rPr>
        <w:lastRenderedPageBreak/>
        <w:t>valdomų įmonių skaičius sumažėtų iki 31 vietoje šiuo metu esamų 48,</w:t>
      </w:r>
      <w:r w:rsidR="00121DE9" w:rsidRPr="00FF7C1C">
        <w:rPr>
          <w:bCs/>
          <w:noProof/>
        </w:rPr>
        <w:t xml:space="preserve"> valstybei atstovaujančių institucijų – iki 7 vietoje šiuo metu esančių 12</w:t>
      </w:r>
      <w:r w:rsidR="00CE7CBE" w:rsidRPr="00FF7C1C">
        <w:rPr>
          <w:bCs/>
          <w:noProof/>
        </w:rPr>
        <w:t>,</w:t>
      </w:r>
      <w:r w:rsidR="00121DE9" w:rsidRPr="00FF7C1C">
        <w:rPr>
          <w:bCs/>
          <w:noProof/>
        </w:rPr>
        <w:t xml:space="preserve"> ir </w:t>
      </w:r>
      <w:r w:rsidRPr="00FF7C1C">
        <w:rPr>
          <w:bCs/>
          <w:noProof/>
        </w:rPr>
        <w:t>liktų tik viena valstybės įmonės teisinę formą turinti įmonė – VĮ Ignalinos atominė elektrinė</w:t>
      </w:r>
      <w:r w:rsidR="00A45F99" w:rsidRPr="00FF7C1C">
        <w:rPr>
          <w:bCs/>
          <w:noProof/>
        </w:rPr>
        <w:t>.</w:t>
      </w:r>
      <w:r w:rsidR="00354FBE" w:rsidRPr="00FF7C1C">
        <w:rPr>
          <w:bCs/>
          <w:noProof/>
        </w:rPr>
        <w:t xml:space="preserve"> </w:t>
      </w:r>
    </w:p>
    <w:p w14:paraId="1BF575C7" w14:textId="1A374875" w:rsidR="00DE229E" w:rsidRPr="00FF7C1C" w:rsidRDefault="00C3258F" w:rsidP="00B84600">
      <w:pPr>
        <w:ind w:firstLine="720"/>
        <w:rPr>
          <w:bCs/>
          <w:noProof/>
        </w:rPr>
      </w:pPr>
      <w:r w:rsidRPr="00FF7C1C">
        <w:rPr>
          <w:bCs/>
          <w:noProof/>
        </w:rPr>
        <w:t>Atsižvelgiant į a</w:t>
      </w:r>
      <w:r w:rsidR="00593DFB" w:rsidRPr="00FF7C1C">
        <w:rPr>
          <w:bCs/>
          <w:noProof/>
        </w:rPr>
        <w:t>ntros</w:t>
      </w:r>
      <w:r w:rsidRPr="00FF7C1C">
        <w:rPr>
          <w:bCs/>
          <w:noProof/>
        </w:rPr>
        <w:t xml:space="preserve"> rekomendacijos</w:t>
      </w:r>
      <w:r w:rsidR="00593DFB" w:rsidRPr="00FF7C1C">
        <w:rPr>
          <w:bCs/>
          <w:noProof/>
        </w:rPr>
        <w:t xml:space="preserve"> vertinimo rodiklių pokyčių </w:t>
      </w:r>
      <w:r w:rsidR="00855510" w:rsidRPr="00FF7C1C">
        <w:rPr>
          <w:bCs/>
          <w:noProof/>
        </w:rPr>
        <w:t xml:space="preserve">siūlymą, </w:t>
      </w:r>
      <w:r w:rsidR="0062450D" w:rsidRPr="00FF7C1C">
        <w:rPr>
          <w:bCs/>
          <w:noProof/>
        </w:rPr>
        <w:t xml:space="preserve">Seimui teikiamoje </w:t>
      </w:r>
      <w:r w:rsidR="00354FBE" w:rsidRPr="00FF7C1C">
        <w:rPr>
          <w:bCs/>
          <w:noProof/>
        </w:rPr>
        <w:t xml:space="preserve">Vyriausybės metinėje ataskaitoje </w:t>
      </w:r>
      <w:r w:rsidR="00855510" w:rsidRPr="00FF7C1C">
        <w:rPr>
          <w:bCs/>
          <w:noProof/>
        </w:rPr>
        <w:t xml:space="preserve">bus pateikiama </w:t>
      </w:r>
      <w:r w:rsidR="00121108">
        <w:rPr>
          <w:bCs/>
          <w:noProof/>
        </w:rPr>
        <w:t>išsamesnė</w:t>
      </w:r>
      <w:r w:rsidR="00121108" w:rsidRPr="00FF7C1C">
        <w:rPr>
          <w:bCs/>
          <w:noProof/>
        </w:rPr>
        <w:t xml:space="preserve"> </w:t>
      </w:r>
      <w:r w:rsidR="00855510" w:rsidRPr="00FF7C1C">
        <w:rPr>
          <w:bCs/>
          <w:noProof/>
        </w:rPr>
        <w:t>informacija apie valstybės valdomų įmonių portfelį ir</w:t>
      </w:r>
      <w:r w:rsidR="0062450D" w:rsidRPr="00FF7C1C">
        <w:rPr>
          <w:bCs/>
          <w:noProof/>
        </w:rPr>
        <w:t xml:space="preserve"> valstybės valdomų įmonių</w:t>
      </w:r>
      <w:r w:rsidR="00855510" w:rsidRPr="00FF7C1C">
        <w:rPr>
          <w:bCs/>
          <w:noProof/>
        </w:rPr>
        <w:t xml:space="preserve"> pertvarkos eigą</w:t>
      </w:r>
      <w:r w:rsidR="0062450D" w:rsidRPr="00FF7C1C">
        <w:rPr>
          <w:bCs/>
          <w:noProof/>
        </w:rPr>
        <w:t xml:space="preserve"> vietoje dabar</w:t>
      </w:r>
      <w:r w:rsidR="00855510" w:rsidRPr="00FF7C1C">
        <w:rPr>
          <w:bCs/>
          <w:noProof/>
        </w:rPr>
        <w:t xml:space="preserve"> </w:t>
      </w:r>
      <w:r w:rsidR="00354FBE" w:rsidRPr="00FF7C1C">
        <w:rPr>
          <w:bCs/>
          <w:noProof/>
        </w:rPr>
        <w:t>pateikiam</w:t>
      </w:r>
      <w:r w:rsidR="0062450D" w:rsidRPr="00FF7C1C">
        <w:rPr>
          <w:bCs/>
          <w:noProof/>
        </w:rPr>
        <w:t xml:space="preserve">o tik valstybės valdomų įmonių </w:t>
      </w:r>
      <w:r w:rsidR="00354FBE" w:rsidRPr="00FF7C1C">
        <w:rPr>
          <w:bCs/>
          <w:noProof/>
        </w:rPr>
        <w:t>skaiči</w:t>
      </w:r>
      <w:r w:rsidR="00593DFB" w:rsidRPr="00FF7C1C">
        <w:rPr>
          <w:bCs/>
          <w:noProof/>
        </w:rPr>
        <w:t>a</w:t>
      </w:r>
      <w:r w:rsidR="00354FBE" w:rsidRPr="00FF7C1C">
        <w:rPr>
          <w:bCs/>
          <w:noProof/>
        </w:rPr>
        <w:t>us ir jo pokyč</w:t>
      </w:r>
      <w:r w:rsidR="0062450D" w:rsidRPr="00FF7C1C">
        <w:rPr>
          <w:bCs/>
          <w:noProof/>
        </w:rPr>
        <w:t>ių</w:t>
      </w:r>
      <w:r w:rsidR="00354FBE" w:rsidRPr="00FF7C1C">
        <w:rPr>
          <w:bCs/>
          <w:noProof/>
        </w:rPr>
        <w:t>.</w:t>
      </w:r>
    </w:p>
    <w:p w14:paraId="4A9E0219" w14:textId="1BFF896F" w:rsidR="00DE229E" w:rsidRPr="00FF7C1C" w:rsidRDefault="00121DE9" w:rsidP="00166096">
      <w:pPr>
        <w:ind w:firstLine="720"/>
        <w:rPr>
          <w:bCs/>
          <w:noProof/>
        </w:rPr>
      </w:pPr>
      <w:r w:rsidRPr="00FF7C1C">
        <w:rPr>
          <w:bCs/>
          <w:noProof/>
        </w:rPr>
        <w:t>Pažymėtina, kad už atskirų Plano priemonių įgyvendinimą yra atsakingos valstybei atstovaujančios institucijos (ministerijos), kurios įgyvendina Plane numatytų pertvarkyti ar siūlomų privatizuoti valstybės valdom</w:t>
      </w:r>
      <w:r w:rsidR="00593DFB" w:rsidRPr="00FF7C1C">
        <w:rPr>
          <w:bCs/>
          <w:noProof/>
        </w:rPr>
        <w:t>ų įmonių</w:t>
      </w:r>
      <w:r w:rsidRPr="00FF7C1C">
        <w:rPr>
          <w:bCs/>
          <w:noProof/>
        </w:rPr>
        <w:t xml:space="preserve"> teises ir pareigas</w:t>
      </w:r>
      <w:r w:rsidR="00931149" w:rsidRPr="00FF7C1C">
        <w:rPr>
          <w:bCs/>
          <w:noProof/>
        </w:rPr>
        <w:t>.</w:t>
      </w:r>
    </w:p>
    <w:p w14:paraId="0A3186E7" w14:textId="0AF75341" w:rsidR="00150340" w:rsidRPr="00443AB5" w:rsidRDefault="00792E10" w:rsidP="00101F71">
      <w:pPr>
        <w:ind w:firstLine="720"/>
        <w:rPr>
          <w:bCs/>
          <w:noProof/>
        </w:rPr>
      </w:pPr>
      <w:r w:rsidRPr="00FF7C1C">
        <w:rPr>
          <w:bCs/>
          <w:noProof/>
        </w:rPr>
        <w:t>2.</w:t>
      </w:r>
      <w:r w:rsidR="00D61E40" w:rsidRPr="00FF7C1C">
        <w:rPr>
          <w:bCs/>
          <w:noProof/>
        </w:rPr>
        <w:t xml:space="preserve"> </w:t>
      </w:r>
      <w:r w:rsidR="0073639C" w:rsidRPr="00FF7C1C">
        <w:rPr>
          <w:bCs/>
          <w:noProof/>
        </w:rPr>
        <w:t>Įgyvendin</w:t>
      </w:r>
      <w:r w:rsidR="0073639C">
        <w:rPr>
          <w:bCs/>
          <w:noProof/>
        </w:rPr>
        <w:t>dama</w:t>
      </w:r>
      <w:r w:rsidR="0073639C" w:rsidRPr="00FF7C1C">
        <w:rPr>
          <w:bCs/>
          <w:noProof/>
        </w:rPr>
        <w:t xml:space="preserve"> </w:t>
      </w:r>
      <w:r w:rsidR="00D61E40" w:rsidRPr="00FF7C1C">
        <w:rPr>
          <w:bCs/>
          <w:noProof/>
        </w:rPr>
        <w:t>ketvirtą rekomendaciją</w:t>
      </w:r>
      <w:r w:rsidR="00AF01E1" w:rsidRPr="00FF7C1C">
        <w:rPr>
          <w:bCs/>
          <w:noProof/>
        </w:rPr>
        <w:t xml:space="preserve"> „</w:t>
      </w:r>
      <w:r w:rsidR="0082193A" w:rsidRPr="00FF7C1C">
        <w:rPr>
          <w:bCs/>
          <w:noProof/>
        </w:rPr>
        <w:t xml:space="preserve">Siekiant sudaryti sąlygas ir padėti savivaldybių valdomoms įmonėms atskleisti komercines ir nekomercines funkcijas, inicijuoti teisės aktų </w:t>
      </w:r>
      <w:r w:rsidR="0082193A" w:rsidRPr="00443AB5">
        <w:rPr>
          <w:bCs/>
          <w:noProof/>
        </w:rPr>
        <w:t>pakeitimus dėl šių funkcijų tinkamo identifikavimo</w:t>
      </w:r>
      <w:r w:rsidR="003972CF" w:rsidRPr="00443AB5">
        <w:rPr>
          <w:bCs/>
          <w:noProof/>
        </w:rPr>
        <w:t>“ (</w:t>
      </w:r>
      <w:r w:rsidR="003C5DD2" w:rsidRPr="00443AB5">
        <w:rPr>
          <w:bCs/>
          <w:noProof/>
        </w:rPr>
        <w:t>1</w:t>
      </w:r>
      <w:r w:rsidR="003972CF" w:rsidRPr="00443AB5">
        <w:rPr>
          <w:bCs/>
          <w:noProof/>
        </w:rPr>
        <w:t>-asis pagrindinis audito rezultatas</w:t>
      </w:r>
      <w:r w:rsidR="003C5DD2" w:rsidRPr="00443AB5">
        <w:rPr>
          <w:bCs/>
          <w:noProof/>
        </w:rPr>
        <w:t>)</w:t>
      </w:r>
      <w:r w:rsidR="00D87643" w:rsidRPr="00443AB5">
        <w:rPr>
          <w:bCs/>
          <w:noProof/>
        </w:rPr>
        <w:t>, Ekonomikos ir inovacijų ministerija parengė</w:t>
      </w:r>
      <w:r w:rsidR="00BD7266" w:rsidRPr="00443AB5">
        <w:rPr>
          <w:bCs/>
          <w:noProof/>
        </w:rPr>
        <w:t xml:space="preserve"> </w:t>
      </w:r>
      <w:r w:rsidR="00BE145F" w:rsidRPr="00443AB5">
        <w:rPr>
          <w:bCs/>
          <w:noProof/>
        </w:rPr>
        <w:t>Lietuvos Respublikos ūkio ministro 2013 m. gruodžio</w:t>
      </w:r>
      <w:r w:rsidR="00512C5E" w:rsidRPr="00443AB5">
        <w:rPr>
          <w:bCs/>
          <w:noProof/>
        </w:rPr>
        <w:t> </w:t>
      </w:r>
      <w:r w:rsidR="00BE145F" w:rsidRPr="00443AB5">
        <w:rPr>
          <w:bCs/>
          <w:noProof/>
        </w:rPr>
        <w:t>20 d. įsakymo Nr. 4-1100 „Dėl Valstybės valdomų įmonių specialiųjų įpareigojimų nustatymo ir informacijos pateikimo rekomendacijų patvirtinimo“ pakeitimo</w:t>
      </w:r>
      <w:r w:rsidR="007308A4" w:rsidRPr="00443AB5">
        <w:rPr>
          <w:bCs/>
          <w:noProof/>
        </w:rPr>
        <w:t xml:space="preserve"> projektą</w:t>
      </w:r>
      <w:r w:rsidR="001019BD" w:rsidRPr="00443AB5">
        <w:rPr>
          <w:bCs/>
          <w:noProof/>
        </w:rPr>
        <w:t xml:space="preserve"> (</w:t>
      </w:r>
      <w:r w:rsidR="000A211D" w:rsidRPr="00443AB5">
        <w:rPr>
          <w:bCs/>
          <w:noProof/>
        </w:rPr>
        <w:t xml:space="preserve">Lietuvos Respublikos ekonomikos ir inovacijų ministro </w:t>
      </w:r>
      <w:r w:rsidR="001019BD" w:rsidRPr="00443AB5">
        <w:rPr>
          <w:bCs/>
          <w:noProof/>
        </w:rPr>
        <w:t>2021 m. rugsėjo 29 d. įsakym</w:t>
      </w:r>
      <w:r w:rsidR="0011023B" w:rsidRPr="00443AB5">
        <w:rPr>
          <w:bCs/>
          <w:noProof/>
        </w:rPr>
        <w:t>as</w:t>
      </w:r>
      <w:r w:rsidR="001019BD" w:rsidRPr="00443AB5">
        <w:rPr>
          <w:bCs/>
          <w:noProof/>
        </w:rPr>
        <w:t xml:space="preserve"> Nr. 4-1036</w:t>
      </w:r>
      <w:r w:rsidR="0011023B" w:rsidRPr="00443AB5">
        <w:rPr>
          <w:bCs/>
          <w:noProof/>
        </w:rPr>
        <w:t xml:space="preserve"> „Dėl Lietuvos Respublikos ūkio ministro 2013 m. gruodžio 20 d. įsakymo Nr. 4-1100 „Dėl Valstybės valdomų įmonių specialiųjų įpareigojimų nustatymo ir informacijos pateikimo rekomendacijų patvirtinimo“ pakeitimo“)</w:t>
      </w:r>
      <w:r w:rsidR="006B67E6" w:rsidRPr="00443AB5">
        <w:rPr>
          <w:bCs/>
          <w:noProof/>
        </w:rPr>
        <w:t>.</w:t>
      </w:r>
      <w:r w:rsidR="00150340" w:rsidRPr="00443AB5">
        <w:rPr>
          <w:bCs/>
          <w:noProof/>
        </w:rPr>
        <w:t xml:space="preserve"> Šiuo įsakymu</w:t>
      </w:r>
      <w:r w:rsidR="00DC2F07" w:rsidRPr="00443AB5">
        <w:rPr>
          <w:bCs/>
          <w:noProof/>
        </w:rPr>
        <w:t xml:space="preserve"> </w:t>
      </w:r>
      <w:r w:rsidR="00B37D7A" w:rsidRPr="00443AB5">
        <w:rPr>
          <w:bCs/>
          <w:noProof/>
        </w:rPr>
        <w:t>įtvirtin</w:t>
      </w:r>
      <w:r w:rsidR="00936AE3" w:rsidRPr="00443AB5">
        <w:rPr>
          <w:bCs/>
          <w:noProof/>
        </w:rPr>
        <w:t>t</w:t>
      </w:r>
      <w:r w:rsidR="0034142B" w:rsidRPr="00443AB5">
        <w:rPr>
          <w:bCs/>
          <w:noProof/>
        </w:rPr>
        <w:t>os</w:t>
      </w:r>
      <w:r w:rsidR="00B37D7A" w:rsidRPr="00443AB5">
        <w:rPr>
          <w:bCs/>
          <w:noProof/>
        </w:rPr>
        <w:t xml:space="preserve"> nuostat</w:t>
      </w:r>
      <w:r w:rsidR="0034142B" w:rsidRPr="00443AB5">
        <w:rPr>
          <w:bCs/>
          <w:noProof/>
        </w:rPr>
        <w:t>o</w:t>
      </w:r>
      <w:r w:rsidR="00B37D7A" w:rsidRPr="00443AB5">
        <w:rPr>
          <w:bCs/>
          <w:noProof/>
        </w:rPr>
        <w:t xml:space="preserve">s, </w:t>
      </w:r>
      <w:r w:rsidR="00B61C7F" w:rsidRPr="00443AB5">
        <w:rPr>
          <w:bCs/>
          <w:noProof/>
        </w:rPr>
        <w:t>padėsianči</w:t>
      </w:r>
      <w:r w:rsidR="00E111BC" w:rsidRPr="00443AB5">
        <w:rPr>
          <w:bCs/>
          <w:noProof/>
        </w:rPr>
        <w:t>o</w:t>
      </w:r>
      <w:r w:rsidR="00B61C7F" w:rsidRPr="00443AB5">
        <w:rPr>
          <w:bCs/>
          <w:noProof/>
        </w:rPr>
        <w:t>s savivaldybių valdomoms įmonėms atskleisti komercines ir nekomercines funkcijas</w:t>
      </w:r>
      <w:r w:rsidR="00170DFB" w:rsidRPr="00443AB5">
        <w:rPr>
          <w:bCs/>
          <w:noProof/>
        </w:rPr>
        <w:t xml:space="preserve">, taip pat </w:t>
      </w:r>
      <w:r w:rsidR="000E513C" w:rsidRPr="00443AB5">
        <w:rPr>
          <w:bCs/>
          <w:noProof/>
        </w:rPr>
        <w:t>reglamentuota</w:t>
      </w:r>
      <w:r w:rsidR="00170DFB" w:rsidRPr="00443AB5">
        <w:rPr>
          <w:bCs/>
          <w:noProof/>
        </w:rPr>
        <w:t xml:space="preserve"> valstybės valdomų įmonių, jų dukterinių bendrovių ir savivaldybių valdomų įmonių specialiųjų įpareigojimų nustatymo tvarka</w:t>
      </w:r>
      <w:r w:rsidR="00B61C7F" w:rsidRPr="00443AB5">
        <w:rPr>
          <w:bCs/>
          <w:noProof/>
        </w:rPr>
        <w:t>.</w:t>
      </w:r>
    </w:p>
    <w:p w14:paraId="44A50EEF" w14:textId="4312BEDE" w:rsidR="00451E77" w:rsidRPr="00443AB5" w:rsidRDefault="00593DFB" w:rsidP="00166096">
      <w:pPr>
        <w:ind w:firstLine="720"/>
        <w:rPr>
          <w:szCs w:val="24"/>
        </w:rPr>
      </w:pPr>
      <w:r w:rsidRPr="00443AB5">
        <w:rPr>
          <w:szCs w:val="24"/>
        </w:rPr>
        <w:t xml:space="preserve">3. </w:t>
      </w:r>
      <w:r w:rsidR="003D7F3D" w:rsidRPr="00443AB5">
        <w:rPr>
          <w:szCs w:val="24"/>
        </w:rPr>
        <w:t xml:space="preserve">Įgyvendindama </w:t>
      </w:r>
      <w:r w:rsidR="000B5BD1" w:rsidRPr="00443AB5">
        <w:rPr>
          <w:szCs w:val="24"/>
        </w:rPr>
        <w:t>penktą rekomendaciją</w:t>
      </w:r>
      <w:r w:rsidR="00D02789" w:rsidRPr="00443AB5">
        <w:rPr>
          <w:szCs w:val="24"/>
        </w:rPr>
        <w:t xml:space="preserve"> </w:t>
      </w:r>
      <w:r w:rsidR="00E0179A" w:rsidRPr="00443AB5">
        <w:rPr>
          <w:szCs w:val="24"/>
        </w:rPr>
        <w:t>„</w:t>
      </w:r>
      <w:r w:rsidR="00E0179A" w:rsidRPr="00443AB5">
        <w:t>Siekiant stiprinti kolegialių organų atranką, įgyvendinti priemones, didinančias kolegialių organų narių atrankos procedūrų skaidrumą</w:t>
      </w:r>
      <w:r w:rsidR="00550814" w:rsidRPr="00443AB5">
        <w:t>“</w:t>
      </w:r>
      <w:r w:rsidR="00E0179A" w:rsidRPr="00443AB5">
        <w:t xml:space="preserve"> (2-asis pagrindinis audito rezultatas)</w:t>
      </w:r>
      <w:r w:rsidR="004838A3" w:rsidRPr="00443AB5">
        <w:t>,</w:t>
      </w:r>
      <w:r w:rsidR="00D52752" w:rsidRPr="00443AB5">
        <w:rPr>
          <w:szCs w:val="24"/>
        </w:rPr>
        <w:t xml:space="preserve"> </w:t>
      </w:r>
      <w:r w:rsidR="00550814" w:rsidRPr="00443AB5">
        <w:rPr>
          <w:szCs w:val="24"/>
        </w:rPr>
        <w:t xml:space="preserve">Ekonomikos ir inovacijų ministerija </w:t>
      </w:r>
      <w:r w:rsidR="00D52752" w:rsidRPr="00443AB5">
        <w:rPr>
          <w:szCs w:val="24"/>
          <w:lang w:eastAsia="lt-LT"/>
        </w:rPr>
        <w:t xml:space="preserve">parengė ir </w:t>
      </w:r>
      <w:r w:rsidR="00270E85" w:rsidRPr="00443AB5">
        <w:rPr>
          <w:szCs w:val="24"/>
          <w:lang w:eastAsia="lt-LT"/>
        </w:rPr>
        <w:t>pa</w:t>
      </w:r>
      <w:r w:rsidR="00D52752" w:rsidRPr="00443AB5">
        <w:rPr>
          <w:szCs w:val="24"/>
          <w:lang w:eastAsia="lt-LT"/>
        </w:rPr>
        <w:t>teik</w:t>
      </w:r>
      <w:r w:rsidR="00270E85" w:rsidRPr="00443AB5">
        <w:rPr>
          <w:szCs w:val="24"/>
          <w:lang w:eastAsia="lt-LT"/>
        </w:rPr>
        <w:t>ė</w:t>
      </w:r>
      <w:r w:rsidR="00D52752" w:rsidRPr="00443AB5">
        <w:rPr>
          <w:szCs w:val="24"/>
          <w:lang w:eastAsia="lt-LT"/>
        </w:rPr>
        <w:t xml:space="preserve"> </w:t>
      </w:r>
      <w:bookmarkStart w:id="1" w:name="OLE_LINK4"/>
      <w:bookmarkStart w:id="2" w:name="OLE_LINK5"/>
      <w:r w:rsidR="002A0D3B" w:rsidRPr="00443AB5">
        <w:rPr>
          <w:szCs w:val="24"/>
          <w:lang w:eastAsia="lt-LT"/>
        </w:rPr>
        <w:t xml:space="preserve">Vyriausybei </w:t>
      </w:r>
      <w:r w:rsidR="00D52752" w:rsidRPr="00443AB5">
        <w:rPr>
          <w:szCs w:val="24"/>
          <w:lang w:eastAsia="lt-LT"/>
        </w:rPr>
        <w:t xml:space="preserve">Lietuvos Respublikos Vyriausybės nutarimo </w:t>
      </w:r>
      <w:bookmarkEnd w:id="1"/>
      <w:bookmarkEnd w:id="2"/>
      <w:r w:rsidR="00D52752" w:rsidRPr="00443AB5">
        <w:rPr>
          <w:szCs w:val="24"/>
          <w:lang w:eastAsia="lt-LT"/>
        </w:rPr>
        <w:t>„</w:t>
      </w:r>
      <w:r w:rsidR="00D52752" w:rsidRPr="00443AB5">
        <w:rPr>
          <w:bCs/>
          <w:lang w:eastAsia="lt-LT"/>
        </w:rPr>
        <w:t xml:space="preserve">Dėl </w:t>
      </w:r>
      <w:r w:rsidR="00D52752" w:rsidRPr="00443AB5">
        <w:rPr>
          <w:bCs/>
          <w:szCs w:val="24"/>
          <w:lang w:eastAsia="lt-LT"/>
        </w:rPr>
        <w:t>Lietuvos Respublikos Vyriausybės 2015 m. birželio 17 d. nutarimo Nr. 631 „</w:t>
      </w:r>
      <w:r w:rsidR="00D52752" w:rsidRPr="00443AB5">
        <w:rPr>
          <w:bCs/>
          <w:color w:val="000000"/>
        </w:rPr>
        <w:t>Dėl Kandidatų į valstybės ar savivaldybės įmonės, valstybės ar savivaldybės valdomos bendrovės ar jos dukterinės bendrovės kolegialų priežiūros ar valdymo organą atrankos aprašo patvirtinimo</w:t>
      </w:r>
      <w:r w:rsidR="00D52752" w:rsidRPr="00443AB5">
        <w:rPr>
          <w:bCs/>
          <w:szCs w:val="24"/>
          <w:lang w:eastAsia="lt-LT"/>
        </w:rPr>
        <w:t>“ pakeitimo</w:t>
      </w:r>
      <w:r w:rsidR="00D52752" w:rsidRPr="00443AB5">
        <w:rPr>
          <w:szCs w:val="24"/>
          <w:lang w:eastAsia="lt-LT"/>
        </w:rPr>
        <w:t>“ projektą</w:t>
      </w:r>
      <w:r w:rsidR="000C357A" w:rsidRPr="00443AB5">
        <w:rPr>
          <w:szCs w:val="24"/>
          <w:lang w:eastAsia="lt-LT"/>
        </w:rPr>
        <w:t xml:space="preserve">. </w:t>
      </w:r>
      <w:r w:rsidR="00F15224" w:rsidRPr="00443AB5">
        <w:rPr>
          <w:szCs w:val="24"/>
          <w:lang w:eastAsia="lt-LT"/>
        </w:rPr>
        <w:t>Vyriausybė</w:t>
      </w:r>
      <w:r w:rsidR="002A0D3B" w:rsidRPr="00443AB5">
        <w:rPr>
          <w:szCs w:val="24"/>
          <w:lang w:eastAsia="lt-LT"/>
        </w:rPr>
        <w:t xml:space="preserve"> </w:t>
      </w:r>
      <w:r w:rsidR="004D65C2" w:rsidRPr="00443AB5">
        <w:rPr>
          <w:szCs w:val="24"/>
          <w:lang w:eastAsia="lt-LT"/>
        </w:rPr>
        <w:t xml:space="preserve">2021 m. rugpjūčio </w:t>
      </w:r>
      <w:r w:rsidR="006F3190" w:rsidRPr="00443AB5">
        <w:rPr>
          <w:szCs w:val="24"/>
          <w:lang w:eastAsia="lt-LT"/>
        </w:rPr>
        <w:t>11 d</w:t>
      </w:r>
      <w:r w:rsidR="00D52752" w:rsidRPr="00443AB5">
        <w:rPr>
          <w:szCs w:val="24"/>
        </w:rPr>
        <w:t>.</w:t>
      </w:r>
      <w:r w:rsidR="00FB0B2E" w:rsidRPr="00443AB5">
        <w:rPr>
          <w:szCs w:val="24"/>
        </w:rPr>
        <w:t xml:space="preserve"> </w:t>
      </w:r>
      <w:r w:rsidR="002A0D3B" w:rsidRPr="00443AB5">
        <w:rPr>
          <w:szCs w:val="24"/>
        </w:rPr>
        <w:t>pri</w:t>
      </w:r>
      <w:r w:rsidR="00EE29F9" w:rsidRPr="00443AB5">
        <w:rPr>
          <w:szCs w:val="24"/>
        </w:rPr>
        <w:t>ė</w:t>
      </w:r>
      <w:r w:rsidR="002A0D3B" w:rsidRPr="00443AB5">
        <w:rPr>
          <w:szCs w:val="24"/>
        </w:rPr>
        <w:t>m</w:t>
      </w:r>
      <w:r w:rsidR="00EE29F9" w:rsidRPr="00443AB5">
        <w:rPr>
          <w:szCs w:val="24"/>
        </w:rPr>
        <w:t>ė</w:t>
      </w:r>
      <w:r w:rsidR="002A0D3B" w:rsidRPr="00443AB5">
        <w:rPr>
          <w:szCs w:val="24"/>
        </w:rPr>
        <w:t xml:space="preserve"> nutarim</w:t>
      </w:r>
      <w:r w:rsidR="00EE29F9" w:rsidRPr="00443AB5">
        <w:rPr>
          <w:szCs w:val="24"/>
        </w:rPr>
        <w:t>ą</w:t>
      </w:r>
      <w:r w:rsidR="002A0D3B" w:rsidRPr="00443AB5">
        <w:rPr>
          <w:szCs w:val="24"/>
        </w:rPr>
        <w:t xml:space="preserve"> Nr.</w:t>
      </w:r>
      <w:r w:rsidR="00142EC1" w:rsidRPr="00443AB5">
        <w:rPr>
          <w:szCs w:val="24"/>
        </w:rPr>
        <w:t> </w:t>
      </w:r>
      <w:r w:rsidR="00EE29F9" w:rsidRPr="00443AB5">
        <w:rPr>
          <w:szCs w:val="24"/>
          <w:lang w:val="en-US"/>
        </w:rPr>
        <w:t xml:space="preserve">663. </w:t>
      </w:r>
    </w:p>
    <w:p w14:paraId="76518898" w14:textId="10F7BA1D" w:rsidR="00D52752" w:rsidRPr="00443AB5" w:rsidRDefault="00451E77" w:rsidP="002766F1">
      <w:pPr>
        <w:widowControl w:val="0"/>
        <w:ind w:firstLine="709"/>
      </w:pPr>
      <w:r w:rsidRPr="00443AB5">
        <w:rPr>
          <w:szCs w:val="24"/>
        </w:rPr>
        <w:t>Minėtu</w:t>
      </w:r>
      <w:r w:rsidR="00FB0B2E" w:rsidRPr="00443AB5">
        <w:rPr>
          <w:szCs w:val="24"/>
        </w:rPr>
        <w:t xml:space="preserve"> nutarimu</w:t>
      </w:r>
      <w:r w:rsidR="00B22EE0" w:rsidRPr="00443AB5">
        <w:rPr>
          <w:szCs w:val="24"/>
        </w:rPr>
        <w:t>, be kita ko, nustatyt</w:t>
      </w:r>
      <w:r w:rsidR="00C77A0D" w:rsidRPr="00443AB5">
        <w:rPr>
          <w:szCs w:val="24"/>
        </w:rPr>
        <w:t>a</w:t>
      </w:r>
      <w:r w:rsidR="00B22EE0" w:rsidRPr="00443AB5">
        <w:rPr>
          <w:szCs w:val="24"/>
        </w:rPr>
        <w:t xml:space="preserve"> </w:t>
      </w:r>
      <w:r w:rsidR="00B22EE0" w:rsidRPr="00443AB5">
        <w:t xml:space="preserve">valstybės tarnautojų ir kitų </w:t>
      </w:r>
      <w:r w:rsidR="002F400A" w:rsidRPr="00443AB5">
        <w:t>asmenų,</w:t>
      </w:r>
      <w:r w:rsidR="00BF243E" w:rsidRPr="00443AB5">
        <w:t xml:space="preserve"> siekiančių būti paskirtais</w:t>
      </w:r>
      <w:r w:rsidR="007540A7" w:rsidRPr="00443AB5">
        <w:t xml:space="preserve"> arba išrinktais</w:t>
      </w:r>
      <w:r w:rsidR="002F400A" w:rsidRPr="00443AB5">
        <w:t xml:space="preserve"> </w:t>
      </w:r>
      <w:r w:rsidR="000D2C6B" w:rsidRPr="00443AB5">
        <w:t>valstybės valdomos įmonės</w:t>
      </w:r>
      <w:r w:rsidR="00101BB7" w:rsidRPr="00443AB5">
        <w:t xml:space="preserve"> ar jos dukterinės bendrovės kolegialaus organo nariais</w:t>
      </w:r>
      <w:r w:rsidR="00041B8F" w:rsidRPr="00443AB5">
        <w:t>,</w:t>
      </w:r>
      <w:r w:rsidR="00101BB7" w:rsidRPr="00443AB5">
        <w:t xml:space="preserve"> </w:t>
      </w:r>
      <w:r w:rsidR="00B22EE0" w:rsidRPr="00443AB5">
        <w:t>parinkimo tvark</w:t>
      </w:r>
      <w:r w:rsidR="00C77A0D" w:rsidRPr="00443AB5">
        <w:t>a</w:t>
      </w:r>
      <w:r w:rsidR="00C83D4C" w:rsidRPr="00443AB5">
        <w:t xml:space="preserve">. </w:t>
      </w:r>
      <w:r w:rsidR="00C83D4C" w:rsidRPr="00443AB5">
        <w:rPr>
          <w:color w:val="000000"/>
        </w:rPr>
        <w:t xml:space="preserve">Nutarime taip pat </w:t>
      </w:r>
      <w:r w:rsidR="000727D2" w:rsidRPr="00443AB5">
        <w:rPr>
          <w:color w:val="000000"/>
        </w:rPr>
        <w:t xml:space="preserve">įtvirtinta </w:t>
      </w:r>
      <w:r w:rsidR="00C83D4C" w:rsidRPr="00443AB5">
        <w:rPr>
          <w:color w:val="000000"/>
        </w:rPr>
        <w:t>p</w:t>
      </w:r>
      <w:r w:rsidR="007C5C71" w:rsidRPr="00443AB5">
        <w:rPr>
          <w:color w:val="000000"/>
        </w:rPr>
        <w:t>areiga</w:t>
      </w:r>
      <w:r w:rsidR="00C83D4C" w:rsidRPr="00443AB5">
        <w:rPr>
          <w:color w:val="000000"/>
        </w:rPr>
        <w:t xml:space="preserve"> v</w:t>
      </w:r>
      <w:r w:rsidR="004B0AAF" w:rsidRPr="00443AB5">
        <w:rPr>
          <w:color w:val="000000"/>
        </w:rPr>
        <w:t>alstybei ar savivaldybei atstovaujančiai institucijai arba valstybės ar savivaldybės valdomai bendrovei, į kurios dukterinės bendrovės kolegialų organą siekiama atrinkti valstybės tarnautojus ir kitus asmenis</w:t>
      </w:r>
      <w:r w:rsidR="000924E6" w:rsidRPr="00443AB5">
        <w:rPr>
          <w:color w:val="000000"/>
        </w:rPr>
        <w:t xml:space="preserve">, </w:t>
      </w:r>
      <w:r w:rsidR="00C220BB" w:rsidRPr="00443AB5">
        <w:t xml:space="preserve">nustatyti </w:t>
      </w:r>
      <w:r w:rsidR="00FB795D" w:rsidRPr="00443AB5">
        <w:t>minėtiems</w:t>
      </w:r>
      <w:r w:rsidR="00C220BB" w:rsidRPr="00443AB5">
        <w:t xml:space="preserve"> asmenims specialiuosius reikalavimus</w:t>
      </w:r>
      <w:r w:rsidR="00A6577B" w:rsidRPr="00443AB5">
        <w:t xml:space="preserve"> </w:t>
      </w:r>
      <w:r w:rsidR="009B51A5" w:rsidRPr="00443AB5">
        <w:t xml:space="preserve">ir </w:t>
      </w:r>
      <w:r w:rsidR="00C6171F" w:rsidRPr="00443AB5">
        <w:t xml:space="preserve">įvertinti, </w:t>
      </w:r>
      <w:r w:rsidR="004B1406" w:rsidRPr="00443AB5">
        <w:t>ar</w:t>
      </w:r>
      <w:r w:rsidR="00C6171F" w:rsidRPr="00443AB5">
        <w:t xml:space="preserve"> šie asmenys atitinka</w:t>
      </w:r>
      <w:r w:rsidR="004B1406" w:rsidRPr="00443AB5">
        <w:t xml:space="preserve"> </w:t>
      </w:r>
      <w:r w:rsidR="00151A2E" w:rsidRPr="00443AB5">
        <w:t>jiems</w:t>
      </w:r>
      <w:r w:rsidR="00023169" w:rsidRPr="00443AB5">
        <w:t xml:space="preserve"> </w:t>
      </w:r>
      <w:r w:rsidR="00023169" w:rsidRPr="00443AB5">
        <w:rPr>
          <w:color w:val="000000"/>
          <w:shd w:val="clear" w:color="auto" w:fill="FFFFFF"/>
        </w:rPr>
        <w:t xml:space="preserve">Lietuvos Respublikos valstybės ir savivaldybės įmonių įstatymo </w:t>
      </w:r>
      <w:r w:rsidR="007A16DE" w:rsidRPr="00443AB5">
        <w:rPr>
          <w:color w:val="000000"/>
          <w:shd w:val="clear" w:color="auto" w:fill="FFFFFF"/>
        </w:rPr>
        <w:t>arba</w:t>
      </w:r>
      <w:r w:rsidR="009D02C3" w:rsidRPr="00443AB5">
        <w:rPr>
          <w:color w:val="000000"/>
          <w:shd w:val="clear" w:color="auto" w:fill="FFFFFF"/>
        </w:rPr>
        <w:t xml:space="preserve"> </w:t>
      </w:r>
      <w:r w:rsidR="00151A2E" w:rsidRPr="00443AB5">
        <w:rPr>
          <w:color w:val="000000"/>
          <w:shd w:val="clear" w:color="auto" w:fill="FFFFFF"/>
        </w:rPr>
        <w:t>Lietuvos Respublikos valstybės ir savivaldybių turto valdymo, naudojimo ir disponavimo juo įstatymo</w:t>
      </w:r>
      <w:r w:rsidR="007B067A" w:rsidRPr="00443AB5">
        <w:rPr>
          <w:color w:val="000000"/>
          <w:shd w:val="clear" w:color="auto" w:fill="FFFFFF"/>
        </w:rPr>
        <w:t xml:space="preserve"> nustatytus </w:t>
      </w:r>
      <w:r w:rsidR="00D31441" w:rsidRPr="00443AB5">
        <w:rPr>
          <w:color w:val="000000"/>
        </w:rPr>
        <w:t xml:space="preserve">bendruosius, specialiuosius </w:t>
      </w:r>
      <w:r w:rsidR="00657BE2" w:rsidRPr="00443AB5">
        <w:rPr>
          <w:color w:val="000000"/>
        </w:rPr>
        <w:t xml:space="preserve">ir nepriklausomumo </w:t>
      </w:r>
      <w:r w:rsidR="007B067A" w:rsidRPr="00443AB5">
        <w:rPr>
          <w:color w:val="000000"/>
          <w:shd w:val="clear" w:color="auto" w:fill="FFFFFF"/>
        </w:rPr>
        <w:t>reikalavimus</w:t>
      </w:r>
      <w:r w:rsidR="0024767F" w:rsidRPr="00443AB5">
        <w:t xml:space="preserve">. </w:t>
      </w:r>
      <w:r w:rsidR="003A64DD" w:rsidRPr="00443AB5">
        <w:t>P</w:t>
      </w:r>
      <w:r w:rsidR="005E3743" w:rsidRPr="00443AB5">
        <w:t>riim</w:t>
      </w:r>
      <w:r w:rsidR="003A64DD" w:rsidRPr="00443AB5">
        <w:t xml:space="preserve">damos sprendimą </w:t>
      </w:r>
      <w:r w:rsidR="00B77D45" w:rsidRPr="00443AB5">
        <w:t>d</w:t>
      </w:r>
      <w:r w:rsidR="003949BB" w:rsidRPr="00443AB5">
        <w:t>ė</w:t>
      </w:r>
      <w:r w:rsidR="00B77D45" w:rsidRPr="00443AB5">
        <w:t>l tinkamiausi</w:t>
      </w:r>
      <w:r w:rsidR="003949BB" w:rsidRPr="00443AB5">
        <w:t>ų</w:t>
      </w:r>
      <w:r w:rsidR="00B77D45" w:rsidRPr="00443AB5">
        <w:t xml:space="preserve"> k</w:t>
      </w:r>
      <w:r w:rsidR="00834E03" w:rsidRPr="00443AB5">
        <w:t>a</w:t>
      </w:r>
      <w:r w:rsidR="00B77D45" w:rsidRPr="00443AB5">
        <w:t>ndidat</w:t>
      </w:r>
      <w:r w:rsidR="003949BB" w:rsidRPr="00443AB5">
        <w:t>ū</w:t>
      </w:r>
      <w:r w:rsidR="00B77D45" w:rsidRPr="00443AB5">
        <w:t>r</w:t>
      </w:r>
      <w:r w:rsidR="003949BB" w:rsidRPr="00443AB5">
        <w:t>ų</w:t>
      </w:r>
      <w:r w:rsidR="0063638D" w:rsidRPr="00443AB5">
        <w:t>,</w:t>
      </w:r>
      <w:r w:rsidR="003949BB" w:rsidRPr="00443AB5">
        <w:t xml:space="preserve"> </w:t>
      </w:r>
      <w:r w:rsidR="003A64DD" w:rsidRPr="00443AB5">
        <w:t xml:space="preserve">minėtos institucijos </w:t>
      </w:r>
      <w:r w:rsidR="00E819CF" w:rsidRPr="00443AB5">
        <w:t xml:space="preserve">turės </w:t>
      </w:r>
      <w:r w:rsidR="005E3743" w:rsidRPr="00443AB5">
        <w:t xml:space="preserve">atsižvelgti į </w:t>
      </w:r>
      <w:r w:rsidR="00E819CF" w:rsidRPr="00443AB5">
        <w:t>nurodytų</w:t>
      </w:r>
      <w:r w:rsidR="000E7E6F" w:rsidRPr="00443AB5">
        <w:t xml:space="preserve"> asmenų </w:t>
      </w:r>
      <w:r w:rsidR="005E3743" w:rsidRPr="00443AB5">
        <w:rPr>
          <w:color w:val="000000"/>
        </w:rPr>
        <w:t xml:space="preserve">profesinę ir (ar) darbo patirtį, dalykines ir asmenines savybes, motyvaciją ir tinkamumą prisidėti prie įmonės strateginių tikslų įgyvendinimo. </w:t>
      </w:r>
      <w:r w:rsidR="002D48BD" w:rsidRPr="00443AB5">
        <w:t>T</w:t>
      </w:r>
      <w:r w:rsidR="00D358BC" w:rsidRPr="00443AB5">
        <w:t>aip pat</w:t>
      </w:r>
      <w:r w:rsidR="00B22EE0" w:rsidRPr="00443AB5">
        <w:t xml:space="preserve"> </w:t>
      </w:r>
      <w:r w:rsidR="003653A2" w:rsidRPr="00443AB5">
        <w:t xml:space="preserve">nustatyta pareiga institucijoms </w:t>
      </w:r>
      <w:r w:rsidR="00B22EE0" w:rsidRPr="00443AB5">
        <w:t xml:space="preserve">patvirtinti </w:t>
      </w:r>
      <w:r w:rsidR="00C207E1" w:rsidRPr="00443AB5">
        <w:t>minėtų</w:t>
      </w:r>
      <w:r w:rsidR="00B22EE0" w:rsidRPr="00443AB5">
        <w:t xml:space="preserve"> asmenų parinkimo procedūrų gaires</w:t>
      </w:r>
      <w:r w:rsidR="00D65547" w:rsidRPr="00443AB5">
        <w:t>.</w:t>
      </w:r>
    </w:p>
    <w:p w14:paraId="0AAB9C37" w14:textId="285A42A7" w:rsidR="005C45F5" w:rsidRDefault="005C45F5" w:rsidP="002766F1">
      <w:pPr>
        <w:widowControl w:val="0"/>
        <w:ind w:firstLine="709"/>
      </w:pPr>
      <w:r w:rsidRPr="00443AB5">
        <w:t>Atsižvelgiant į tai, kas</w:t>
      </w:r>
      <w:r w:rsidR="00A214D6" w:rsidRPr="00443AB5">
        <w:t xml:space="preserve"> išdėstyta, ketvirta ir penkta rekomendacijos yra įgyvendintos.</w:t>
      </w:r>
    </w:p>
    <w:p w14:paraId="71C520CA" w14:textId="706B46A9" w:rsidR="002876CE" w:rsidRDefault="002876CE" w:rsidP="002766F1">
      <w:pPr>
        <w:rPr>
          <w:szCs w:val="24"/>
        </w:rPr>
      </w:pPr>
    </w:p>
    <w:p w14:paraId="5E82B95A" w14:textId="77777777" w:rsidR="002876CE" w:rsidRPr="00921678" w:rsidRDefault="002876CE" w:rsidP="002766F1">
      <w:pPr>
        <w:rPr>
          <w:szCs w:val="24"/>
        </w:rPr>
      </w:pPr>
    </w:p>
    <w:p w14:paraId="647C457B" w14:textId="180EE728" w:rsidR="00DE64C2" w:rsidRPr="00921678" w:rsidRDefault="00DE64C2" w:rsidP="002766F1">
      <w:pPr>
        <w:rPr>
          <w:szCs w:val="24"/>
        </w:rPr>
      </w:pPr>
      <w:r w:rsidRPr="00921678">
        <w:rPr>
          <w:szCs w:val="24"/>
        </w:rPr>
        <w:t xml:space="preserve">Ekonomikos ir inovacijų ministrė                                                                     </w:t>
      </w:r>
      <w:r w:rsidR="007B653C">
        <w:rPr>
          <w:szCs w:val="24"/>
        </w:rPr>
        <w:t xml:space="preserve">  </w:t>
      </w:r>
      <w:r w:rsidR="008A0513">
        <w:rPr>
          <w:szCs w:val="24"/>
        </w:rPr>
        <w:t xml:space="preserve">      </w:t>
      </w:r>
      <w:r w:rsidR="007B653C">
        <w:rPr>
          <w:szCs w:val="24"/>
        </w:rPr>
        <w:t xml:space="preserve"> </w:t>
      </w:r>
      <w:r w:rsidR="008A0513">
        <w:rPr>
          <w:szCs w:val="24"/>
        </w:rPr>
        <w:t>Aušrinė Armonaitė</w:t>
      </w:r>
    </w:p>
    <w:p w14:paraId="0F9EC6AB" w14:textId="7656007D" w:rsidR="00B91D12" w:rsidRDefault="00B91D12" w:rsidP="002766F1">
      <w:pPr>
        <w:rPr>
          <w:szCs w:val="24"/>
        </w:rPr>
      </w:pPr>
    </w:p>
    <w:p w14:paraId="5C5DA5E2" w14:textId="0FB1AD4A" w:rsidR="0050447F" w:rsidRDefault="0050447F" w:rsidP="002766F1">
      <w:pPr>
        <w:rPr>
          <w:szCs w:val="24"/>
        </w:rPr>
      </w:pPr>
    </w:p>
    <w:p w14:paraId="2E51AFB9" w14:textId="0ECF1CC2" w:rsidR="0050447F" w:rsidRDefault="0050447F" w:rsidP="002766F1">
      <w:pPr>
        <w:rPr>
          <w:szCs w:val="24"/>
        </w:rPr>
      </w:pPr>
    </w:p>
    <w:p w14:paraId="3A8EFC11" w14:textId="77777777" w:rsidR="0050447F" w:rsidRDefault="0050447F" w:rsidP="002766F1">
      <w:pPr>
        <w:rPr>
          <w:szCs w:val="24"/>
        </w:rPr>
      </w:pPr>
    </w:p>
    <w:p w14:paraId="17E92D93" w14:textId="77777777" w:rsidR="004A2207" w:rsidRPr="00921678" w:rsidRDefault="004A2207" w:rsidP="002766F1">
      <w:pPr>
        <w:rPr>
          <w:szCs w:val="24"/>
        </w:rPr>
      </w:pPr>
    </w:p>
    <w:p w14:paraId="1D8E4ACF" w14:textId="597B7947" w:rsidR="00B91D12" w:rsidRDefault="00E02B88" w:rsidP="002766F1">
      <w:pPr>
        <w:rPr>
          <w:rStyle w:val="Hipersaitas"/>
          <w:color w:val="auto"/>
          <w:sz w:val="22"/>
          <w:szCs w:val="22"/>
          <w:u w:val="none"/>
        </w:rPr>
      </w:pPr>
      <w:r w:rsidRPr="00376813">
        <w:rPr>
          <w:sz w:val="22"/>
          <w:szCs w:val="22"/>
        </w:rPr>
        <w:t xml:space="preserve">Živilė Gribovskė, tel. 8 </w:t>
      </w:r>
      <w:r>
        <w:rPr>
          <w:sz w:val="22"/>
          <w:szCs w:val="22"/>
        </w:rPr>
        <w:t>640</w:t>
      </w:r>
      <w:r w:rsidRPr="00376813">
        <w:rPr>
          <w:sz w:val="22"/>
          <w:szCs w:val="22"/>
        </w:rPr>
        <w:t xml:space="preserve"> </w:t>
      </w:r>
      <w:r>
        <w:rPr>
          <w:sz w:val="22"/>
          <w:szCs w:val="22"/>
        </w:rPr>
        <w:t>92 463</w:t>
      </w:r>
      <w:r w:rsidRPr="00376813">
        <w:rPr>
          <w:sz w:val="22"/>
          <w:szCs w:val="22"/>
        </w:rPr>
        <w:t>, el. p. zivile.gribovske</w:t>
      </w:r>
      <w:hyperlink r:id="rId8" w:history="1">
        <w:r w:rsidRPr="00376813">
          <w:rPr>
            <w:rStyle w:val="Hipersaitas"/>
            <w:color w:val="auto"/>
            <w:sz w:val="22"/>
            <w:szCs w:val="22"/>
            <w:u w:val="none"/>
          </w:rPr>
          <w:t>@eimin.lt</w:t>
        </w:r>
      </w:hyperlink>
    </w:p>
    <w:p w14:paraId="70E88BF5" w14:textId="2AACEA3F" w:rsidR="00FF161D" w:rsidRPr="00D70F54" w:rsidRDefault="00FF161D" w:rsidP="002766F1">
      <w:pPr>
        <w:rPr>
          <w:sz w:val="22"/>
          <w:szCs w:val="22"/>
        </w:rPr>
      </w:pPr>
      <w:r w:rsidRPr="00D70F54">
        <w:rPr>
          <w:sz w:val="22"/>
          <w:szCs w:val="22"/>
        </w:rPr>
        <w:lastRenderedPageBreak/>
        <w:t xml:space="preserve">Arturas Čaplikas, tel. </w:t>
      </w:r>
      <w:r w:rsidR="00D70F54" w:rsidRPr="00D70F54">
        <w:rPr>
          <w:sz w:val="22"/>
          <w:szCs w:val="22"/>
        </w:rPr>
        <w:t>8 640 92</w:t>
      </w:r>
      <w:r w:rsidR="00601054">
        <w:rPr>
          <w:sz w:val="22"/>
          <w:szCs w:val="22"/>
        </w:rPr>
        <w:t> </w:t>
      </w:r>
      <w:r w:rsidR="00D70F54" w:rsidRPr="00D70F54">
        <w:rPr>
          <w:sz w:val="22"/>
          <w:szCs w:val="22"/>
        </w:rPr>
        <w:t>464, el. p. arturas.caplikas@eimin.lt</w:t>
      </w:r>
    </w:p>
    <w:sectPr w:rsidR="00FF161D" w:rsidRPr="00D70F54" w:rsidSect="00BB005B">
      <w:headerReference w:type="default" r:id="rId9"/>
      <w:footerReference w:type="even" r:id="rId10"/>
      <w:headerReference w:type="first" r:id="rId11"/>
      <w:footerReference w:type="first" r:id="rId12"/>
      <w:pgSz w:w="11906" w:h="16838" w:code="9"/>
      <w:pgMar w:top="1134" w:right="566" w:bottom="630" w:left="1701" w:header="1247" w:footer="567" w:gutter="0"/>
      <w:pgNumType w:start="1"/>
      <w:cols w:space="1296"/>
      <w:titlePg/>
      <w:docGrid w:linePitch="326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endnote w:type="separator" w:id="-1">
    <w:p w14:paraId="42173037" w14:textId="77777777" w:rsidR="004D3A0F" w:rsidRDefault="004D3A0F">
      <w:r>
        <w:separator/>
      </w:r>
    </w:p>
  </w:endnote>
  <w:endnote w:type="continuationSeparator" w:id="0">
    <w:p w14:paraId="6690CD33" w14:textId="77777777" w:rsidR="004D3A0F" w:rsidRDefault="004D3A0F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font w:name="Times New Roman">
    <w:panose1 w:val="02020603050405020304"/>
    <w:charset w:val="BA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BA"/>
    <w:family w:val="swiss"/>
    <w:pitch w:val="variable"/>
    <w:sig w:usb0="E0002EFF" w:usb1="C0007843" w:usb2="00000009" w:usb3="00000000" w:csb0="000001FF" w:csb1="00000000"/>
  </w:font>
  <w:font w:name="Tahoma">
    <w:panose1 w:val="020B0604030504040204"/>
    <w:charset w:val="BA"/>
    <w:family w:val="swiss"/>
    <w:pitch w:val="variable"/>
    <w:sig w:usb0="E1002EFF" w:usb1="C000605B" w:usb2="00000029" w:usb3="00000000" w:csb0="000101FF" w:csb1="00000000"/>
  </w:font>
  <w:font w:name="Fira Sans Light">
    <w:charset w:val="00"/>
    <w:family w:val="swiss"/>
    <w:pitch w:val="variable"/>
    <w:sig w:usb0="600002FF" w:usb1="00000001" w:usb2="00000000" w:usb3="00000000" w:csb0="0000019F" w:csb1="00000000"/>
  </w:font>
  <w:font w:name="Cambria">
    <w:panose1 w:val="02040503050406030204"/>
    <w:charset w:val="BA"/>
    <w:family w:val="roman"/>
    <w:pitch w:val="variable"/>
    <w:sig w:usb0="E00002FF" w:usb1="400004FF" w:usb2="00000000" w:usb3="00000000" w:csb0="0000019F" w:csb1="00000000"/>
  </w:font>
  <w:font w:name="Calibri">
    <w:panose1 w:val="020F0502020204030204"/>
    <w:charset w:val="BA"/>
    <w:family w:val="swiss"/>
    <w:pitch w:val="variable"/>
    <w:sig w:usb0="E0002A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14:paraId="33311233" w14:textId="77777777" w:rsidR="009134A6" w:rsidRDefault="004307B2">
    <w:pPr>
      <w:pStyle w:val="Porat"/>
      <w:framePr w:wrap="around" w:vAnchor="text" w:hAnchor="margin" w:xAlign="center" w:y="1"/>
      <w:rPr>
        <w:rStyle w:val="Puslapionumeris"/>
      </w:rPr>
    </w:pPr>
    <w:r>
      <w:rPr>
        <w:rStyle w:val="Puslapionumeris"/>
      </w:rPr>
      <w:fldChar w:fldCharType="begin"/>
    </w:r>
    <w:r w:rsidR="009134A6">
      <w:rPr>
        <w:rStyle w:val="Puslapionumeris"/>
      </w:rPr>
      <w:instrText xml:space="preserve">PAGE  </w:instrText>
    </w:r>
    <w:r>
      <w:rPr>
        <w:rStyle w:val="Puslapionumeris"/>
      </w:rPr>
      <w:fldChar w:fldCharType="separate"/>
    </w:r>
    <w:r w:rsidR="009134A6">
      <w:rPr>
        <w:rStyle w:val="Puslapionumeris"/>
        <w:noProof/>
      </w:rPr>
      <w:t>1</w:t>
    </w:r>
    <w:r>
      <w:rPr>
        <w:rStyle w:val="Puslapionumeris"/>
      </w:rPr>
      <w:fldChar w:fldCharType="end"/>
    </w:r>
  </w:p>
  <w:p w14:paraId="7C93FE19" w14:textId="77777777" w:rsidR="009134A6" w:rsidRDefault="009134A6">
    <w:pPr>
      <w:pStyle w:val="Pora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14:paraId="51801DC7" w14:textId="12B3B0B7" w:rsidR="009134A6" w:rsidRDefault="00217665" w:rsidP="00624FB4">
    <w:pPr>
      <w:pStyle w:val="Porat"/>
      <w:tabs>
        <w:tab w:val="clear" w:pos="8306"/>
        <w:tab w:val="right" w:pos="7088"/>
        <w:tab w:val="left" w:pos="9072"/>
      </w:tabs>
    </w:pPr>
    <w:r>
      <w:rPr>
        <w:noProof/>
        <w:lang w:eastAsia="lt-LT"/>
      </w:rPr>
      <mc:AlternateContent>
        <mc:Choice Requires="wps">
          <w:drawing>
            <wp:anchor distT="0" distB="0" distL="114300" distR="114300" simplePos="0" relativeHeight="251659264" behindDoc="0" locked="0" layoutInCell="1" allowOverlap="1" wp14:anchorId="5F4EB49C" wp14:editId="3DA2340D">
              <wp:simplePos x="0" y="0"/>
              <wp:positionH relativeFrom="column">
                <wp:posOffset>4949190</wp:posOffset>
              </wp:positionH>
              <wp:positionV relativeFrom="paragraph">
                <wp:posOffset>-679450</wp:posOffset>
              </wp:positionV>
              <wp:extent cx="1133475" cy="962025"/>
              <wp:effectExtent l="0" t="0" r="0" b="0"/>
              <wp:wrapNone/>
              <wp:docPr id="20" name="Teksto laukas 20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/>
                    </wps:cNvSpPr>
                    <wps:spPr>
                      <a:xfrm>
                        <a:off x="0" y="0"/>
                        <a:ext cx="1133475" cy="962025"/>
                      </a:xfrm>
                      <a:prstGeom prst="rect">
                        <a:avLst/>
                      </a:prstGeom>
                      <a:solidFill>
                        <a:schemeClr val="lt1"/>
                      </a:solidFill>
                      <a:ln w="6350">
                        <a:noFill/>
                      </a:ln>
                    </wps:spPr>
                    <wps:txbx>
                      <w:txbxContent>
                        <w:p w14:paraId="6973ACD2" w14:textId="77777777" w:rsidR="009134A6" w:rsidRDefault="009134A6"/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 xmlns:w16="http://schemas.microsoft.com/office/word/2018/wordml" xmlns:w16cid="http://schemas.microsoft.com/office/word/2016/wordml/cid" xmlns:w16cex="http://schemas.microsoft.com/office/word/2018/wordml/cex" xmlns:am3d="http://schemas.microsoft.com/office/drawing/2017/model3d" xmlns:aink="http://schemas.microsoft.com/office/drawing/2016/ink" xmlns:cx8="http://schemas.microsoft.com/office/drawing/2016/5/14/chartex" xmlns:cx7="http://schemas.microsoft.com/office/drawing/2016/5/13/chartex" xmlns:cx6="http://schemas.microsoft.com/office/drawing/2016/5/12/chartex" xmlns:cx5="http://schemas.microsoft.com/office/drawing/2016/5/11/chartex" xmlns:cx4="http://schemas.microsoft.com/office/drawing/2016/5/10/chartex" xmlns:cx3="http://schemas.microsoft.com/office/drawing/2016/5/9/chartex" xmlns:cx2="http://schemas.microsoft.com/office/drawing/2015/10/21/chartex">
          <w:pict>
            <v:shapetype w14:anchorId="5F4EB49C" id="_x0000_t202" coordsize="21600,21600" o:spt="202" path="m,l,21600r21600,l21600,xe">
              <v:stroke joinstyle="miter"/>
              <v:path gradientshapeok="t" o:connecttype="rect"/>
            </v:shapetype>
            <v:shape id="Teksto laukas 20" o:spid="_x0000_s1026" type="#_x0000_t202" style="position:absolute;left:0;text-align:left;margin-left:389.7pt;margin-top:-53.5pt;width:89.25pt;height:75.75pt;z-index:25165926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NG5i4TwIAAJkEAAAOAAAAZHJzL2Uyb0RvYy54bWysVE1v2zAMvQ/YfxB0X2znq6sRp8hSZBgQ&#10;tAWSoWdFlmMjsqhJSuzu14+SnY91Ow27yJT4ROqRj549tLUkJ2FsBSqjySCmRCgOeaX2Gf2+XX36&#10;TIl1TOVMghIZfROWPsw/fpg1OhVDKEHmwhAMomza6IyWzuk0iiwvRc3sALRQ6CzA1Mzh1uyj3LAG&#10;o9cyGsbxNGrA5NoAF9bi6WPnpPMQvygEd89FYYUjMqP4NhdWE9adX6P5jKV7w3RZ8f4Z7B9eUbNK&#10;YdJLqEfmGDma6o9QdcUNWCjcgEMdQVFUXAQOyCaJ37HZlEyLwAWLY/WlTPb/heVPpxdDqjyjQyyP&#10;YjX2aCsO1gGR7HhgluA5FqnRNkXsRiPatV+gxWYHwlavgR8sQqIbTHfBItoXpS1M7b9Il+BFTPR2&#10;qb1oHeE+WjIaje8mlHD03U+H8XDi80bX29pY91VATbyRUYO9DS9gp7V1HfQM8cksyCpfVVKGjdeT&#10;WEpDTgyVIF3SB/8NJRVpMjodTeIQWIG/3kWWqifYcfJUXbtr0enNHeRvWBgDnb6s5qsKH7lm1r0w&#10;g4JCyjgk7hmXQgImgd6ipATz82/nHo99Ri8lDQo0o/bHkRlBifymUAH3yXjsFR0248md75+59exu&#10;PepYLwGZJziOmgfT4508m4WB+hVnaeGzoospjrkz6s7m0nVjg7PIxWIRQKhhzdxabTQ/68G3YNu+&#10;MqP7Pjns8BOcpczSd+3qsL5HChZHB0UVenmtal931H9QQz+rfsBu9wF1/aPMfwEAAP//AwBQSwME&#10;FAAGAAgAAAAhAMw4khrjAAAACwEAAA8AAABkcnMvZG93bnJldi54bWxMj8FOwzAQRO9I/IO1SFxQ&#10;65QmNQlxKoSAStxoCoibG5skIl5HsZuEv2c5wXG1TzNv8u1sOzaawbcOJayWETCDldMt1hIO5ePi&#10;BpgPCrXqHBoJ38bDtjg/y1Wm3YQvZtyHmlEI+kxJaELoM8591Rir/NL1Bun36QarAp1DzfWgJgq3&#10;Hb+Oog23qkVqaFRv7htTfe1PVsLHVf3+7Oen12mdrPuH3ViKN11KeXkx390CC2YOfzD86pM6FOR0&#10;dCfUnnUShEhjQiUsVpGgVYSkiUiBHSXEcQK8yPn/DcUPAAAA//8DAFBLAQItABQABgAIAAAAIQC2&#10;gziS/gAAAOEBAAATAAAAAAAAAAAAAAAAAAAAAABbQ29udGVudF9UeXBlc10ueG1sUEsBAi0AFAAG&#10;AAgAAAAhADj9If/WAAAAlAEAAAsAAAAAAAAAAAAAAAAALwEAAF9yZWxzLy5yZWxzUEsBAi0AFAAG&#10;AAgAAAAhAM0bmLhPAgAAmQQAAA4AAAAAAAAAAAAAAAAALgIAAGRycy9lMm9Eb2MueG1sUEsBAi0A&#10;FAAGAAgAAAAhAMw4khrjAAAACwEAAA8AAAAAAAAAAAAAAAAAqQQAAGRycy9kb3ducmV2LnhtbFBL&#10;BQYAAAAABAAEAPMAAAC5BQAAAAA=&#10;" fillcolor="white [3201]" stroked="f" strokeweight=".5pt">
              <v:textbox>
                <w:txbxContent>
                  <w:p w14:paraId="6973ACD2" w14:textId="77777777" w:rsidR="009134A6" w:rsidRDefault="009134A6"/>
                </w:txbxContent>
              </v:textbox>
            </v:shape>
          </w:pict>
        </mc:Fallback>
      </mc:AlternateConten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footnote w:type="separator" w:id="-1">
    <w:p w14:paraId="1F30049E" w14:textId="77777777" w:rsidR="004D3A0F" w:rsidRDefault="004D3A0F">
      <w:r>
        <w:separator/>
      </w:r>
    </w:p>
  </w:footnote>
  <w:footnote w:type="continuationSeparator" w:id="0">
    <w:p w14:paraId="4D85366B" w14:textId="77777777" w:rsidR="004D3A0F" w:rsidRDefault="004D3A0F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14:paraId="6BBD98AC" w14:textId="21768B4A" w:rsidR="009134A6" w:rsidRDefault="004307B2">
    <w:pPr>
      <w:pStyle w:val="Antrats"/>
      <w:jc w:val="center"/>
    </w:pPr>
    <w:r>
      <w:rPr>
        <w:rStyle w:val="Puslapionumeris"/>
      </w:rPr>
      <w:fldChar w:fldCharType="begin"/>
    </w:r>
    <w:r w:rsidR="009134A6">
      <w:rPr>
        <w:rStyle w:val="Puslapionumeris"/>
      </w:rPr>
      <w:instrText xml:space="preserve"> PAGE </w:instrText>
    </w:r>
    <w:r>
      <w:rPr>
        <w:rStyle w:val="Puslapionumeris"/>
      </w:rPr>
      <w:fldChar w:fldCharType="separate"/>
    </w:r>
    <w:r w:rsidR="003C1C7F">
      <w:rPr>
        <w:rStyle w:val="Puslapionumeris"/>
        <w:noProof/>
      </w:rPr>
      <w:t>3</w:t>
    </w:r>
    <w:r>
      <w:rPr>
        <w:rStyle w:val="Puslapionumeris"/>
      </w:rPr>
      <w:fldChar w:fldCharType="end"/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14:paraId="00AFD9BD" w14:textId="77777777" w:rsidR="009134A6" w:rsidRDefault="009134A6" w:rsidP="00051C5C">
    <w:pPr>
      <w:pStyle w:val="Antrats"/>
      <w:jc w:val="right"/>
    </w:pPr>
  </w:p>
</w:hdr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sl="http://schemas.openxmlformats.org/schemaLibrary/2006/main" mc:Ignorable="w14 w15 w16se">
  <w:zoom w:percent="120"/>
  <w:proofState w:spelling="clean" w:grammar="clean"/>
  <w:defaultTabStop w:val="720"/>
  <w:hyphenationZone w:val="396"/>
  <w:displayHorizontalDrawingGridEvery w:val="0"/>
  <w:displayVerticalDrawingGridEvery w:val="0"/>
  <w:doNotUseMarginsForDrawingGridOrigin/>
  <w:noPunctuationKerning/>
  <w:characterSpacingControl w:val="doNotCompress"/>
  <w:hdrShapeDefaults>
    <o:shapedefaults v:ext="edit" spidmax="2049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</w:compat>
  <w:rsids>
    <w:rsidRoot w:val="0055629A"/>
    <w:rsid w:val="000018CD"/>
    <w:rsid w:val="000026D3"/>
    <w:rsid w:val="00004330"/>
    <w:rsid w:val="00006986"/>
    <w:rsid w:val="00006F72"/>
    <w:rsid w:val="00010EC6"/>
    <w:rsid w:val="00011600"/>
    <w:rsid w:val="00015E01"/>
    <w:rsid w:val="000177BF"/>
    <w:rsid w:val="0002156A"/>
    <w:rsid w:val="000225C9"/>
    <w:rsid w:val="00023169"/>
    <w:rsid w:val="00026B11"/>
    <w:rsid w:val="00031B2F"/>
    <w:rsid w:val="00036D33"/>
    <w:rsid w:val="000379FD"/>
    <w:rsid w:val="000407EA"/>
    <w:rsid w:val="00041B8F"/>
    <w:rsid w:val="000435AE"/>
    <w:rsid w:val="00051C5C"/>
    <w:rsid w:val="000535B7"/>
    <w:rsid w:val="00053671"/>
    <w:rsid w:val="00060103"/>
    <w:rsid w:val="00071E34"/>
    <w:rsid w:val="00072302"/>
    <w:rsid w:val="000727D2"/>
    <w:rsid w:val="00077959"/>
    <w:rsid w:val="0008505B"/>
    <w:rsid w:val="0009173F"/>
    <w:rsid w:val="00091BB1"/>
    <w:rsid w:val="000924E6"/>
    <w:rsid w:val="00094348"/>
    <w:rsid w:val="00095714"/>
    <w:rsid w:val="0009649D"/>
    <w:rsid w:val="000A211D"/>
    <w:rsid w:val="000A356B"/>
    <w:rsid w:val="000A49F3"/>
    <w:rsid w:val="000B5BD1"/>
    <w:rsid w:val="000C2852"/>
    <w:rsid w:val="000C357A"/>
    <w:rsid w:val="000C7995"/>
    <w:rsid w:val="000D2C6B"/>
    <w:rsid w:val="000D700D"/>
    <w:rsid w:val="000D7E6A"/>
    <w:rsid w:val="000E2145"/>
    <w:rsid w:val="000E3FDB"/>
    <w:rsid w:val="000E513C"/>
    <w:rsid w:val="000E7A7B"/>
    <w:rsid w:val="000E7E6F"/>
    <w:rsid w:val="000F124C"/>
    <w:rsid w:val="000F5D83"/>
    <w:rsid w:val="001004DB"/>
    <w:rsid w:val="001005BB"/>
    <w:rsid w:val="001009FD"/>
    <w:rsid w:val="001019BD"/>
    <w:rsid w:val="00101BB7"/>
    <w:rsid w:val="00101F71"/>
    <w:rsid w:val="0010470B"/>
    <w:rsid w:val="0011023B"/>
    <w:rsid w:val="00112E21"/>
    <w:rsid w:val="00120775"/>
    <w:rsid w:val="00121108"/>
    <w:rsid w:val="00121DE9"/>
    <w:rsid w:val="001227C5"/>
    <w:rsid w:val="00124329"/>
    <w:rsid w:val="0012604D"/>
    <w:rsid w:val="00126CE6"/>
    <w:rsid w:val="00126FC3"/>
    <w:rsid w:val="00131266"/>
    <w:rsid w:val="00132667"/>
    <w:rsid w:val="001327B2"/>
    <w:rsid w:val="001330B9"/>
    <w:rsid w:val="00136089"/>
    <w:rsid w:val="00142EC1"/>
    <w:rsid w:val="00144EB1"/>
    <w:rsid w:val="00145256"/>
    <w:rsid w:val="00145431"/>
    <w:rsid w:val="00147303"/>
    <w:rsid w:val="00150340"/>
    <w:rsid w:val="00151A2E"/>
    <w:rsid w:val="00160C94"/>
    <w:rsid w:val="00161D5F"/>
    <w:rsid w:val="00163D0A"/>
    <w:rsid w:val="00163F91"/>
    <w:rsid w:val="00166096"/>
    <w:rsid w:val="001665A3"/>
    <w:rsid w:val="00170DFB"/>
    <w:rsid w:val="00172194"/>
    <w:rsid w:val="00172A9D"/>
    <w:rsid w:val="00173AB2"/>
    <w:rsid w:val="0017442E"/>
    <w:rsid w:val="00176DA0"/>
    <w:rsid w:val="00177E02"/>
    <w:rsid w:val="0018340F"/>
    <w:rsid w:val="001878B9"/>
    <w:rsid w:val="001962F3"/>
    <w:rsid w:val="001964B1"/>
    <w:rsid w:val="00197685"/>
    <w:rsid w:val="001A2E7C"/>
    <w:rsid w:val="001A3BBC"/>
    <w:rsid w:val="001B56FD"/>
    <w:rsid w:val="001C6B39"/>
    <w:rsid w:val="001D6423"/>
    <w:rsid w:val="001E2051"/>
    <w:rsid w:val="001E43F1"/>
    <w:rsid w:val="001E49D5"/>
    <w:rsid w:val="001F1409"/>
    <w:rsid w:val="001F26B6"/>
    <w:rsid w:val="00203FA8"/>
    <w:rsid w:val="0020797E"/>
    <w:rsid w:val="00216990"/>
    <w:rsid w:val="00217447"/>
    <w:rsid w:val="00217665"/>
    <w:rsid w:val="0022093C"/>
    <w:rsid w:val="0022316B"/>
    <w:rsid w:val="00225227"/>
    <w:rsid w:val="00236E33"/>
    <w:rsid w:val="00240D52"/>
    <w:rsid w:val="0024122E"/>
    <w:rsid w:val="0024136A"/>
    <w:rsid w:val="002428B6"/>
    <w:rsid w:val="0024383D"/>
    <w:rsid w:val="00243F16"/>
    <w:rsid w:val="00245818"/>
    <w:rsid w:val="0024767F"/>
    <w:rsid w:val="00251C69"/>
    <w:rsid w:val="00255BB0"/>
    <w:rsid w:val="00256580"/>
    <w:rsid w:val="0026102F"/>
    <w:rsid w:val="00261342"/>
    <w:rsid w:val="002647BD"/>
    <w:rsid w:val="002650CA"/>
    <w:rsid w:val="0027097F"/>
    <w:rsid w:val="00270E85"/>
    <w:rsid w:val="00272380"/>
    <w:rsid w:val="00276687"/>
    <w:rsid w:val="002766F1"/>
    <w:rsid w:val="002772C5"/>
    <w:rsid w:val="00282963"/>
    <w:rsid w:val="00286416"/>
    <w:rsid w:val="002876CE"/>
    <w:rsid w:val="002A05AA"/>
    <w:rsid w:val="002A0D3B"/>
    <w:rsid w:val="002A490D"/>
    <w:rsid w:val="002C0381"/>
    <w:rsid w:val="002C0902"/>
    <w:rsid w:val="002C0CD1"/>
    <w:rsid w:val="002C28BA"/>
    <w:rsid w:val="002C30C5"/>
    <w:rsid w:val="002C4C3D"/>
    <w:rsid w:val="002C6615"/>
    <w:rsid w:val="002D3DD1"/>
    <w:rsid w:val="002D48BD"/>
    <w:rsid w:val="002D7F00"/>
    <w:rsid w:val="002F1578"/>
    <w:rsid w:val="002F400A"/>
    <w:rsid w:val="002F4562"/>
    <w:rsid w:val="002F721C"/>
    <w:rsid w:val="00300A17"/>
    <w:rsid w:val="00301ECD"/>
    <w:rsid w:val="00302694"/>
    <w:rsid w:val="003054F0"/>
    <w:rsid w:val="00307595"/>
    <w:rsid w:val="00307A6F"/>
    <w:rsid w:val="00314211"/>
    <w:rsid w:val="003168D0"/>
    <w:rsid w:val="00316DAE"/>
    <w:rsid w:val="00330224"/>
    <w:rsid w:val="00331148"/>
    <w:rsid w:val="00332867"/>
    <w:rsid w:val="00332C42"/>
    <w:rsid w:val="00335C5D"/>
    <w:rsid w:val="0034142B"/>
    <w:rsid w:val="00342CA5"/>
    <w:rsid w:val="003445D2"/>
    <w:rsid w:val="00346165"/>
    <w:rsid w:val="00346944"/>
    <w:rsid w:val="003502CB"/>
    <w:rsid w:val="00354FBE"/>
    <w:rsid w:val="0035669A"/>
    <w:rsid w:val="00356DD2"/>
    <w:rsid w:val="00357F1E"/>
    <w:rsid w:val="0036365B"/>
    <w:rsid w:val="00363EAB"/>
    <w:rsid w:val="003653A2"/>
    <w:rsid w:val="0036602B"/>
    <w:rsid w:val="0037197C"/>
    <w:rsid w:val="00373A48"/>
    <w:rsid w:val="00382C5C"/>
    <w:rsid w:val="003871EB"/>
    <w:rsid w:val="00387816"/>
    <w:rsid w:val="00387C00"/>
    <w:rsid w:val="0039474D"/>
    <w:rsid w:val="003949BB"/>
    <w:rsid w:val="00395B16"/>
    <w:rsid w:val="00395B35"/>
    <w:rsid w:val="0039613A"/>
    <w:rsid w:val="003972CF"/>
    <w:rsid w:val="003A64DD"/>
    <w:rsid w:val="003B52B7"/>
    <w:rsid w:val="003C1C7F"/>
    <w:rsid w:val="003C5627"/>
    <w:rsid w:val="003C578B"/>
    <w:rsid w:val="003C5DD2"/>
    <w:rsid w:val="003C5E81"/>
    <w:rsid w:val="003D0825"/>
    <w:rsid w:val="003D627D"/>
    <w:rsid w:val="003D7F3D"/>
    <w:rsid w:val="003E1B57"/>
    <w:rsid w:val="003E2B65"/>
    <w:rsid w:val="003E313A"/>
    <w:rsid w:val="003E4937"/>
    <w:rsid w:val="003F180B"/>
    <w:rsid w:val="003F3866"/>
    <w:rsid w:val="003F523C"/>
    <w:rsid w:val="00400194"/>
    <w:rsid w:val="00400285"/>
    <w:rsid w:val="0040169B"/>
    <w:rsid w:val="004066CA"/>
    <w:rsid w:val="0041050C"/>
    <w:rsid w:val="00413F39"/>
    <w:rsid w:val="00415AF2"/>
    <w:rsid w:val="004164A9"/>
    <w:rsid w:val="004179CE"/>
    <w:rsid w:val="004265D2"/>
    <w:rsid w:val="00426E3E"/>
    <w:rsid w:val="00430316"/>
    <w:rsid w:val="004307B2"/>
    <w:rsid w:val="004358B6"/>
    <w:rsid w:val="00436006"/>
    <w:rsid w:val="00436B8E"/>
    <w:rsid w:val="00437905"/>
    <w:rsid w:val="0044179A"/>
    <w:rsid w:val="00443AB5"/>
    <w:rsid w:val="00444220"/>
    <w:rsid w:val="004444B3"/>
    <w:rsid w:val="00446272"/>
    <w:rsid w:val="0044679D"/>
    <w:rsid w:val="00447505"/>
    <w:rsid w:val="00451DFC"/>
    <w:rsid w:val="00451E77"/>
    <w:rsid w:val="00451E8A"/>
    <w:rsid w:val="00452D2D"/>
    <w:rsid w:val="004555A3"/>
    <w:rsid w:val="004559A1"/>
    <w:rsid w:val="004572FC"/>
    <w:rsid w:val="0046048A"/>
    <w:rsid w:val="00461416"/>
    <w:rsid w:val="00467231"/>
    <w:rsid w:val="00467305"/>
    <w:rsid w:val="00471173"/>
    <w:rsid w:val="00472152"/>
    <w:rsid w:val="004733A9"/>
    <w:rsid w:val="004750C8"/>
    <w:rsid w:val="004838A3"/>
    <w:rsid w:val="0048514C"/>
    <w:rsid w:val="00487DCA"/>
    <w:rsid w:val="0049294D"/>
    <w:rsid w:val="00493144"/>
    <w:rsid w:val="0049596A"/>
    <w:rsid w:val="004A2207"/>
    <w:rsid w:val="004A4480"/>
    <w:rsid w:val="004A53F5"/>
    <w:rsid w:val="004B0000"/>
    <w:rsid w:val="004B0AAF"/>
    <w:rsid w:val="004B1406"/>
    <w:rsid w:val="004B1461"/>
    <w:rsid w:val="004B2EF1"/>
    <w:rsid w:val="004B3DA4"/>
    <w:rsid w:val="004B6C35"/>
    <w:rsid w:val="004B7EC9"/>
    <w:rsid w:val="004C06E3"/>
    <w:rsid w:val="004C7185"/>
    <w:rsid w:val="004C7251"/>
    <w:rsid w:val="004C73A1"/>
    <w:rsid w:val="004D168C"/>
    <w:rsid w:val="004D3A0F"/>
    <w:rsid w:val="004D5A38"/>
    <w:rsid w:val="004D65C2"/>
    <w:rsid w:val="004E2C30"/>
    <w:rsid w:val="004E3837"/>
    <w:rsid w:val="004F1644"/>
    <w:rsid w:val="00501BE3"/>
    <w:rsid w:val="0050447F"/>
    <w:rsid w:val="005113B6"/>
    <w:rsid w:val="00512C5E"/>
    <w:rsid w:val="00512DB5"/>
    <w:rsid w:val="00516820"/>
    <w:rsid w:val="005200C0"/>
    <w:rsid w:val="00521CE7"/>
    <w:rsid w:val="00527C3C"/>
    <w:rsid w:val="00530126"/>
    <w:rsid w:val="00535FF0"/>
    <w:rsid w:val="00544ABF"/>
    <w:rsid w:val="00547AB6"/>
    <w:rsid w:val="00550814"/>
    <w:rsid w:val="005517B9"/>
    <w:rsid w:val="00553B1E"/>
    <w:rsid w:val="0055629A"/>
    <w:rsid w:val="00563D32"/>
    <w:rsid w:val="00563DD0"/>
    <w:rsid w:val="00566AED"/>
    <w:rsid w:val="005743E0"/>
    <w:rsid w:val="00577F3A"/>
    <w:rsid w:val="005858B1"/>
    <w:rsid w:val="00587923"/>
    <w:rsid w:val="0059043B"/>
    <w:rsid w:val="00593DFB"/>
    <w:rsid w:val="00594441"/>
    <w:rsid w:val="005A0547"/>
    <w:rsid w:val="005A2AF9"/>
    <w:rsid w:val="005A3778"/>
    <w:rsid w:val="005A37B5"/>
    <w:rsid w:val="005A54B2"/>
    <w:rsid w:val="005B1429"/>
    <w:rsid w:val="005B4C6D"/>
    <w:rsid w:val="005C45F5"/>
    <w:rsid w:val="005D13FE"/>
    <w:rsid w:val="005D1B63"/>
    <w:rsid w:val="005D2F5A"/>
    <w:rsid w:val="005E1D53"/>
    <w:rsid w:val="005E3743"/>
    <w:rsid w:val="005E3E29"/>
    <w:rsid w:val="005E5DC0"/>
    <w:rsid w:val="005E605E"/>
    <w:rsid w:val="005F2531"/>
    <w:rsid w:val="005F3D98"/>
    <w:rsid w:val="005F5189"/>
    <w:rsid w:val="005F6AAA"/>
    <w:rsid w:val="00601054"/>
    <w:rsid w:val="00606DF3"/>
    <w:rsid w:val="00610D9B"/>
    <w:rsid w:val="00612243"/>
    <w:rsid w:val="00614100"/>
    <w:rsid w:val="00620F7E"/>
    <w:rsid w:val="0062205D"/>
    <w:rsid w:val="0062450D"/>
    <w:rsid w:val="00624FB4"/>
    <w:rsid w:val="006353FF"/>
    <w:rsid w:val="0063638D"/>
    <w:rsid w:val="00637B3E"/>
    <w:rsid w:val="006437D1"/>
    <w:rsid w:val="0064444A"/>
    <w:rsid w:val="00645322"/>
    <w:rsid w:val="00647770"/>
    <w:rsid w:val="00657BE2"/>
    <w:rsid w:val="00662AE8"/>
    <w:rsid w:val="00670A65"/>
    <w:rsid w:val="00672B55"/>
    <w:rsid w:val="006740EB"/>
    <w:rsid w:val="00675A68"/>
    <w:rsid w:val="00677162"/>
    <w:rsid w:val="00680462"/>
    <w:rsid w:val="00680575"/>
    <w:rsid w:val="006814C4"/>
    <w:rsid w:val="00684052"/>
    <w:rsid w:val="00684060"/>
    <w:rsid w:val="00690002"/>
    <w:rsid w:val="006A25B5"/>
    <w:rsid w:val="006A5E29"/>
    <w:rsid w:val="006A65D9"/>
    <w:rsid w:val="006B3BBD"/>
    <w:rsid w:val="006B67E6"/>
    <w:rsid w:val="006C08ED"/>
    <w:rsid w:val="006C550A"/>
    <w:rsid w:val="006C56C9"/>
    <w:rsid w:val="006D2860"/>
    <w:rsid w:val="006E0233"/>
    <w:rsid w:val="006E4290"/>
    <w:rsid w:val="006E7C59"/>
    <w:rsid w:val="006F3190"/>
    <w:rsid w:val="006F7FBF"/>
    <w:rsid w:val="00706068"/>
    <w:rsid w:val="00707C2C"/>
    <w:rsid w:val="00712295"/>
    <w:rsid w:val="007136DB"/>
    <w:rsid w:val="00715730"/>
    <w:rsid w:val="007157F0"/>
    <w:rsid w:val="00715E9B"/>
    <w:rsid w:val="007305C5"/>
    <w:rsid w:val="007308A4"/>
    <w:rsid w:val="0073469A"/>
    <w:rsid w:val="0073639C"/>
    <w:rsid w:val="007404E0"/>
    <w:rsid w:val="00741553"/>
    <w:rsid w:val="007415E7"/>
    <w:rsid w:val="00742BA4"/>
    <w:rsid w:val="007431BF"/>
    <w:rsid w:val="00743A8C"/>
    <w:rsid w:val="0074610B"/>
    <w:rsid w:val="00746BB6"/>
    <w:rsid w:val="007540A7"/>
    <w:rsid w:val="0075748E"/>
    <w:rsid w:val="00770079"/>
    <w:rsid w:val="00774CAC"/>
    <w:rsid w:val="00775042"/>
    <w:rsid w:val="007755B4"/>
    <w:rsid w:val="0077679D"/>
    <w:rsid w:val="00780517"/>
    <w:rsid w:val="00780DFF"/>
    <w:rsid w:val="0078313D"/>
    <w:rsid w:val="00784989"/>
    <w:rsid w:val="00787918"/>
    <w:rsid w:val="007920F2"/>
    <w:rsid w:val="00792E10"/>
    <w:rsid w:val="00793A0F"/>
    <w:rsid w:val="007A16DE"/>
    <w:rsid w:val="007B067A"/>
    <w:rsid w:val="007B35B7"/>
    <w:rsid w:val="007B4B6D"/>
    <w:rsid w:val="007B653C"/>
    <w:rsid w:val="007C33F2"/>
    <w:rsid w:val="007C5C71"/>
    <w:rsid w:val="007C6457"/>
    <w:rsid w:val="007C77F4"/>
    <w:rsid w:val="007D2856"/>
    <w:rsid w:val="007D43F5"/>
    <w:rsid w:val="007D781A"/>
    <w:rsid w:val="007D7E90"/>
    <w:rsid w:val="007E58D6"/>
    <w:rsid w:val="007F2A40"/>
    <w:rsid w:val="007F2B88"/>
    <w:rsid w:val="007F5787"/>
    <w:rsid w:val="00804DDA"/>
    <w:rsid w:val="00806367"/>
    <w:rsid w:val="00806EC0"/>
    <w:rsid w:val="00811FD5"/>
    <w:rsid w:val="00814C26"/>
    <w:rsid w:val="00817FE2"/>
    <w:rsid w:val="0082193A"/>
    <w:rsid w:val="00834A47"/>
    <w:rsid w:val="00834E03"/>
    <w:rsid w:val="00837100"/>
    <w:rsid w:val="00847892"/>
    <w:rsid w:val="0085236B"/>
    <w:rsid w:val="00854036"/>
    <w:rsid w:val="00855510"/>
    <w:rsid w:val="00855C4A"/>
    <w:rsid w:val="008608D1"/>
    <w:rsid w:val="00863AAF"/>
    <w:rsid w:val="0087074D"/>
    <w:rsid w:val="0087144C"/>
    <w:rsid w:val="00871FBA"/>
    <w:rsid w:val="008746DA"/>
    <w:rsid w:val="00880AF5"/>
    <w:rsid w:val="00880B90"/>
    <w:rsid w:val="00880F45"/>
    <w:rsid w:val="0088306F"/>
    <w:rsid w:val="00883CD2"/>
    <w:rsid w:val="00887B50"/>
    <w:rsid w:val="00890725"/>
    <w:rsid w:val="00896191"/>
    <w:rsid w:val="008979B9"/>
    <w:rsid w:val="008A0513"/>
    <w:rsid w:val="008A25B5"/>
    <w:rsid w:val="008B566F"/>
    <w:rsid w:val="008B782A"/>
    <w:rsid w:val="008C3FD0"/>
    <w:rsid w:val="008C6998"/>
    <w:rsid w:val="008C7114"/>
    <w:rsid w:val="008D46C4"/>
    <w:rsid w:val="008D710A"/>
    <w:rsid w:val="008E19EF"/>
    <w:rsid w:val="008E45E0"/>
    <w:rsid w:val="008E5809"/>
    <w:rsid w:val="008E77BC"/>
    <w:rsid w:val="008F33F3"/>
    <w:rsid w:val="008F5DDF"/>
    <w:rsid w:val="008F67EE"/>
    <w:rsid w:val="009025BF"/>
    <w:rsid w:val="00913125"/>
    <w:rsid w:val="00913350"/>
    <w:rsid w:val="009134A6"/>
    <w:rsid w:val="00914BF0"/>
    <w:rsid w:val="00916716"/>
    <w:rsid w:val="00921678"/>
    <w:rsid w:val="00926C6F"/>
    <w:rsid w:val="00931149"/>
    <w:rsid w:val="009349C3"/>
    <w:rsid w:val="00935B44"/>
    <w:rsid w:val="00936AE3"/>
    <w:rsid w:val="00940C42"/>
    <w:rsid w:val="00945713"/>
    <w:rsid w:val="00945898"/>
    <w:rsid w:val="00950DA3"/>
    <w:rsid w:val="00956532"/>
    <w:rsid w:val="00962660"/>
    <w:rsid w:val="009745D9"/>
    <w:rsid w:val="00976195"/>
    <w:rsid w:val="00980A61"/>
    <w:rsid w:val="00981C6A"/>
    <w:rsid w:val="00981FD7"/>
    <w:rsid w:val="009853E1"/>
    <w:rsid w:val="00994243"/>
    <w:rsid w:val="0099455F"/>
    <w:rsid w:val="00995560"/>
    <w:rsid w:val="009A4DBB"/>
    <w:rsid w:val="009A617C"/>
    <w:rsid w:val="009B2E6A"/>
    <w:rsid w:val="009B3F57"/>
    <w:rsid w:val="009B51A5"/>
    <w:rsid w:val="009B6B07"/>
    <w:rsid w:val="009C543B"/>
    <w:rsid w:val="009D02C3"/>
    <w:rsid w:val="009D2E5B"/>
    <w:rsid w:val="009D406F"/>
    <w:rsid w:val="009D5E69"/>
    <w:rsid w:val="009D64A8"/>
    <w:rsid w:val="009D6B62"/>
    <w:rsid w:val="009D6B78"/>
    <w:rsid w:val="009E6CA3"/>
    <w:rsid w:val="009E7874"/>
    <w:rsid w:val="009E7ABD"/>
    <w:rsid w:val="009F0197"/>
    <w:rsid w:val="009F0F59"/>
    <w:rsid w:val="009F47A4"/>
    <w:rsid w:val="00A00AAD"/>
    <w:rsid w:val="00A057FC"/>
    <w:rsid w:val="00A05949"/>
    <w:rsid w:val="00A0757E"/>
    <w:rsid w:val="00A15F1F"/>
    <w:rsid w:val="00A214D6"/>
    <w:rsid w:val="00A22FAF"/>
    <w:rsid w:val="00A2301D"/>
    <w:rsid w:val="00A23379"/>
    <w:rsid w:val="00A23673"/>
    <w:rsid w:val="00A27813"/>
    <w:rsid w:val="00A31053"/>
    <w:rsid w:val="00A338EB"/>
    <w:rsid w:val="00A36627"/>
    <w:rsid w:val="00A42C6B"/>
    <w:rsid w:val="00A45F99"/>
    <w:rsid w:val="00A465FF"/>
    <w:rsid w:val="00A5433E"/>
    <w:rsid w:val="00A56977"/>
    <w:rsid w:val="00A601A9"/>
    <w:rsid w:val="00A644C2"/>
    <w:rsid w:val="00A6577B"/>
    <w:rsid w:val="00A67890"/>
    <w:rsid w:val="00A70CC8"/>
    <w:rsid w:val="00A71347"/>
    <w:rsid w:val="00A74E27"/>
    <w:rsid w:val="00A76853"/>
    <w:rsid w:val="00A77DF2"/>
    <w:rsid w:val="00A8097D"/>
    <w:rsid w:val="00A844E2"/>
    <w:rsid w:val="00A87DFC"/>
    <w:rsid w:val="00A87E92"/>
    <w:rsid w:val="00A904E2"/>
    <w:rsid w:val="00A91FDD"/>
    <w:rsid w:val="00A952EE"/>
    <w:rsid w:val="00AA208F"/>
    <w:rsid w:val="00AA3843"/>
    <w:rsid w:val="00AA47B8"/>
    <w:rsid w:val="00AA6379"/>
    <w:rsid w:val="00AA6C03"/>
    <w:rsid w:val="00AA7393"/>
    <w:rsid w:val="00AB4CA9"/>
    <w:rsid w:val="00AB4D5E"/>
    <w:rsid w:val="00AB5A65"/>
    <w:rsid w:val="00AB73CA"/>
    <w:rsid w:val="00AC2A78"/>
    <w:rsid w:val="00AC3FB3"/>
    <w:rsid w:val="00AC66A6"/>
    <w:rsid w:val="00AC7ECC"/>
    <w:rsid w:val="00AD0643"/>
    <w:rsid w:val="00AD24A0"/>
    <w:rsid w:val="00AD58DD"/>
    <w:rsid w:val="00AE0B44"/>
    <w:rsid w:val="00AE14F1"/>
    <w:rsid w:val="00AF01E1"/>
    <w:rsid w:val="00AF5C4B"/>
    <w:rsid w:val="00AF77D9"/>
    <w:rsid w:val="00B0261A"/>
    <w:rsid w:val="00B02961"/>
    <w:rsid w:val="00B0310A"/>
    <w:rsid w:val="00B03D6B"/>
    <w:rsid w:val="00B0760A"/>
    <w:rsid w:val="00B119AE"/>
    <w:rsid w:val="00B14756"/>
    <w:rsid w:val="00B14E43"/>
    <w:rsid w:val="00B20056"/>
    <w:rsid w:val="00B22EE0"/>
    <w:rsid w:val="00B2399E"/>
    <w:rsid w:val="00B24F0C"/>
    <w:rsid w:val="00B25AFE"/>
    <w:rsid w:val="00B27D2B"/>
    <w:rsid w:val="00B30E97"/>
    <w:rsid w:val="00B3116D"/>
    <w:rsid w:val="00B37D7A"/>
    <w:rsid w:val="00B4038B"/>
    <w:rsid w:val="00B44856"/>
    <w:rsid w:val="00B51276"/>
    <w:rsid w:val="00B51870"/>
    <w:rsid w:val="00B57872"/>
    <w:rsid w:val="00B60BCE"/>
    <w:rsid w:val="00B61C7F"/>
    <w:rsid w:val="00B63C20"/>
    <w:rsid w:val="00B646B4"/>
    <w:rsid w:val="00B726D7"/>
    <w:rsid w:val="00B72D58"/>
    <w:rsid w:val="00B75134"/>
    <w:rsid w:val="00B75F75"/>
    <w:rsid w:val="00B77D45"/>
    <w:rsid w:val="00B82A4E"/>
    <w:rsid w:val="00B8421E"/>
    <w:rsid w:val="00B84600"/>
    <w:rsid w:val="00B86C4D"/>
    <w:rsid w:val="00B8759F"/>
    <w:rsid w:val="00B91D12"/>
    <w:rsid w:val="00B92019"/>
    <w:rsid w:val="00B94B9C"/>
    <w:rsid w:val="00B96F40"/>
    <w:rsid w:val="00BA2079"/>
    <w:rsid w:val="00BA670B"/>
    <w:rsid w:val="00BB005B"/>
    <w:rsid w:val="00BB02CF"/>
    <w:rsid w:val="00BB270B"/>
    <w:rsid w:val="00BB4CC0"/>
    <w:rsid w:val="00BC19AE"/>
    <w:rsid w:val="00BC1AF0"/>
    <w:rsid w:val="00BC3357"/>
    <w:rsid w:val="00BC42CD"/>
    <w:rsid w:val="00BC528F"/>
    <w:rsid w:val="00BD2C87"/>
    <w:rsid w:val="00BD5177"/>
    <w:rsid w:val="00BD7266"/>
    <w:rsid w:val="00BE06B6"/>
    <w:rsid w:val="00BE145F"/>
    <w:rsid w:val="00BE5707"/>
    <w:rsid w:val="00BE5A4B"/>
    <w:rsid w:val="00BF15AE"/>
    <w:rsid w:val="00BF1D6A"/>
    <w:rsid w:val="00BF22CA"/>
    <w:rsid w:val="00BF243E"/>
    <w:rsid w:val="00BF24AB"/>
    <w:rsid w:val="00BF796F"/>
    <w:rsid w:val="00C0335D"/>
    <w:rsid w:val="00C04DB2"/>
    <w:rsid w:val="00C15DB2"/>
    <w:rsid w:val="00C16279"/>
    <w:rsid w:val="00C207E1"/>
    <w:rsid w:val="00C220BB"/>
    <w:rsid w:val="00C25144"/>
    <w:rsid w:val="00C274D4"/>
    <w:rsid w:val="00C3258F"/>
    <w:rsid w:val="00C32938"/>
    <w:rsid w:val="00C353DD"/>
    <w:rsid w:val="00C37D18"/>
    <w:rsid w:val="00C4163B"/>
    <w:rsid w:val="00C416DF"/>
    <w:rsid w:val="00C459BF"/>
    <w:rsid w:val="00C507C5"/>
    <w:rsid w:val="00C542BE"/>
    <w:rsid w:val="00C6171F"/>
    <w:rsid w:val="00C626D5"/>
    <w:rsid w:val="00C6495A"/>
    <w:rsid w:val="00C66A2D"/>
    <w:rsid w:val="00C714F3"/>
    <w:rsid w:val="00C73186"/>
    <w:rsid w:val="00C77A0D"/>
    <w:rsid w:val="00C83049"/>
    <w:rsid w:val="00C83D4C"/>
    <w:rsid w:val="00C843EA"/>
    <w:rsid w:val="00C84BB9"/>
    <w:rsid w:val="00C96C03"/>
    <w:rsid w:val="00C97712"/>
    <w:rsid w:val="00CA00E0"/>
    <w:rsid w:val="00CA2A6F"/>
    <w:rsid w:val="00CA3261"/>
    <w:rsid w:val="00CB004F"/>
    <w:rsid w:val="00CB438D"/>
    <w:rsid w:val="00CB6EEA"/>
    <w:rsid w:val="00CC019F"/>
    <w:rsid w:val="00CC2224"/>
    <w:rsid w:val="00CC2CCA"/>
    <w:rsid w:val="00CC591C"/>
    <w:rsid w:val="00CC6F75"/>
    <w:rsid w:val="00CD6103"/>
    <w:rsid w:val="00CD69B0"/>
    <w:rsid w:val="00CD7C85"/>
    <w:rsid w:val="00CE0EF9"/>
    <w:rsid w:val="00CE3EE6"/>
    <w:rsid w:val="00CE74FE"/>
    <w:rsid w:val="00CE7CBE"/>
    <w:rsid w:val="00CF03FA"/>
    <w:rsid w:val="00CF646F"/>
    <w:rsid w:val="00D01BBA"/>
    <w:rsid w:val="00D01F0D"/>
    <w:rsid w:val="00D02789"/>
    <w:rsid w:val="00D0749C"/>
    <w:rsid w:val="00D11ADA"/>
    <w:rsid w:val="00D20E4F"/>
    <w:rsid w:val="00D20FA0"/>
    <w:rsid w:val="00D24691"/>
    <w:rsid w:val="00D25E34"/>
    <w:rsid w:val="00D27885"/>
    <w:rsid w:val="00D30D53"/>
    <w:rsid w:val="00D31441"/>
    <w:rsid w:val="00D355E8"/>
    <w:rsid w:val="00D358BC"/>
    <w:rsid w:val="00D413BE"/>
    <w:rsid w:val="00D45129"/>
    <w:rsid w:val="00D50DE4"/>
    <w:rsid w:val="00D5132D"/>
    <w:rsid w:val="00D52270"/>
    <w:rsid w:val="00D52752"/>
    <w:rsid w:val="00D549D7"/>
    <w:rsid w:val="00D61AD4"/>
    <w:rsid w:val="00D61E40"/>
    <w:rsid w:val="00D65547"/>
    <w:rsid w:val="00D65F89"/>
    <w:rsid w:val="00D70F54"/>
    <w:rsid w:val="00D72C35"/>
    <w:rsid w:val="00D8148E"/>
    <w:rsid w:val="00D85B42"/>
    <w:rsid w:val="00D87643"/>
    <w:rsid w:val="00D901C9"/>
    <w:rsid w:val="00D90AD1"/>
    <w:rsid w:val="00D91E4E"/>
    <w:rsid w:val="00D921F5"/>
    <w:rsid w:val="00D9251D"/>
    <w:rsid w:val="00D938EB"/>
    <w:rsid w:val="00D94629"/>
    <w:rsid w:val="00D947AB"/>
    <w:rsid w:val="00D959F3"/>
    <w:rsid w:val="00DA4BB6"/>
    <w:rsid w:val="00DA5F4A"/>
    <w:rsid w:val="00DB2A10"/>
    <w:rsid w:val="00DB5BB3"/>
    <w:rsid w:val="00DC062E"/>
    <w:rsid w:val="00DC2F07"/>
    <w:rsid w:val="00DC5FBA"/>
    <w:rsid w:val="00DD25F2"/>
    <w:rsid w:val="00DD5F61"/>
    <w:rsid w:val="00DE229E"/>
    <w:rsid w:val="00DE2BE7"/>
    <w:rsid w:val="00DE2DBF"/>
    <w:rsid w:val="00DE2FA9"/>
    <w:rsid w:val="00DE3E42"/>
    <w:rsid w:val="00DE64C2"/>
    <w:rsid w:val="00DE6844"/>
    <w:rsid w:val="00DF1992"/>
    <w:rsid w:val="00DF1F9B"/>
    <w:rsid w:val="00DF2EA9"/>
    <w:rsid w:val="00E0135B"/>
    <w:rsid w:val="00E0179A"/>
    <w:rsid w:val="00E02B88"/>
    <w:rsid w:val="00E03BF6"/>
    <w:rsid w:val="00E0590F"/>
    <w:rsid w:val="00E111BC"/>
    <w:rsid w:val="00E1486C"/>
    <w:rsid w:val="00E15207"/>
    <w:rsid w:val="00E20CA0"/>
    <w:rsid w:val="00E21EDB"/>
    <w:rsid w:val="00E2409B"/>
    <w:rsid w:val="00E265CB"/>
    <w:rsid w:val="00E265EC"/>
    <w:rsid w:val="00E31F01"/>
    <w:rsid w:val="00E34028"/>
    <w:rsid w:val="00E4006E"/>
    <w:rsid w:val="00E423A8"/>
    <w:rsid w:val="00E46E5C"/>
    <w:rsid w:val="00E4706A"/>
    <w:rsid w:val="00E47D5D"/>
    <w:rsid w:val="00E54714"/>
    <w:rsid w:val="00E5737B"/>
    <w:rsid w:val="00E57F78"/>
    <w:rsid w:val="00E63B3A"/>
    <w:rsid w:val="00E66B87"/>
    <w:rsid w:val="00E67E4C"/>
    <w:rsid w:val="00E726E9"/>
    <w:rsid w:val="00E7608B"/>
    <w:rsid w:val="00E80768"/>
    <w:rsid w:val="00E80E81"/>
    <w:rsid w:val="00E8139C"/>
    <w:rsid w:val="00E819CF"/>
    <w:rsid w:val="00E83887"/>
    <w:rsid w:val="00E8423D"/>
    <w:rsid w:val="00E87274"/>
    <w:rsid w:val="00E914D7"/>
    <w:rsid w:val="00E95BF1"/>
    <w:rsid w:val="00E96355"/>
    <w:rsid w:val="00EA534D"/>
    <w:rsid w:val="00EB0F53"/>
    <w:rsid w:val="00ED21B1"/>
    <w:rsid w:val="00EE007A"/>
    <w:rsid w:val="00EE1B70"/>
    <w:rsid w:val="00EE29F9"/>
    <w:rsid w:val="00EE3B52"/>
    <w:rsid w:val="00EE5C57"/>
    <w:rsid w:val="00EE793F"/>
    <w:rsid w:val="00EF29EA"/>
    <w:rsid w:val="00EF6D35"/>
    <w:rsid w:val="00F01989"/>
    <w:rsid w:val="00F05E86"/>
    <w:rsid w:val="00F10241"/>
    <w:rsid w:val="00F13E28"/>
    <w:rsid w:val="00F14377"/>
    <w:rsid w:val="00F14AF2"/>
    <w:rsid w:val="00F15224"/>
    <w:rsid w:val="00F16511"/>
    <w:rsid w:val="00F16942"/>
    <w:rsid w:val="00F16A0F"/>
    <w:rsid w:val="00F17CE2"/>
    <w:rsid w:val="00F229B0"/>
    <w:rsid w:val="00F24BDD"/>
    <w:rsid w:val="00F25397"/>
    <w:rsid w:val="00F26BDA"/>
    <w:rsid w:val="00F2751B"/>
    <w:rsid w:val="00F31D16"/>
    <w:rsid w:val="00F35530"/>
    <w:rsid w:val="00F36C25"/>
    <w:rsid w:val="00F36FBE"/>
    <w:rsid w:val="00F379D3"/>
    <w:rsid w:val="00F4170D"/>
    <w:rsid w:val="00F46140"/>
    <w:rsid w:val="00F46D8A"/>
    <w:rsid w:val="00F47162"/>
    <w:rsid w:val="00F50C06"/>
    <w:rsid w:val="00F52BD7"/>
    <w:rsid w:val="00F530A1"/>
    <w:rsid w:val="00F56A11"/>
    <w:rsid w:val="00F60AA9"/>
    <w:rsid w:val="00F61ECB"/>
    <w:rsid w:val="00F61EDB"/>
    <w:rsid w:val="00F6244B"/>
    <w:rsid w:val="00F62D38"/>
    <w:rsid w:val="00F63E86"/>
    <w:rsid w:val="00F700D9"/>
    <w:rsid w:val="00F71781"/>
    <w:rsid w:val="00F758A5"/>
    <w:rsid w:val="00F77559"/>
    <w:rsid w:val="00F85AE7"/>
    <w:rsid w:val="00F8612A"/>
    <w:rsid w:val="00F924CC"/>
    <w:rsid w:val="00F928FE"/>
    <w:rsid w:val="00F960BC"/>
    <w:rsid w:val="00FA43BA"/>
    <w:rsid w:val="00FA4F5C"/>
    <w:rsid w:val="00FB0B2E"/>
    <w:rsid w:val="00FB1401"/>
    <w:rsid w:val="00FB3568"/>
    <w:rsid w:val="00FB651E"/>
    <w:rsid w:val="00FB795D"/>
    <w:rsid w:val="00FC04FD"/>
    <w:rsid w:val="00FC09C9"/>
    <w:rsid w:val="00FC121D"/>
    <w:rsid w:val="00FC64C0"/>
    <w:rsid w:val="00FC733A"/>
    <w:rsid w:val="00FD0B08"/>
    <w:rsid w:val="00FD2B58"/>
    <w:rsid w:val="00FE0DD2"/>
    <w:rsid w:val="00FE1023"/>
    <w:rsid w:val="00FE1F7E"/>
    <w:rsid w:val="00FF161D"/>
    <w:rsid w:val="00FF2EA2"/>
    <w:rsid w:val="00FF5716"/>
    <w:rsid w:val="00FF7C1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49"/>
    <o:shapelayout v:ext="edit">
      <o:idmap v:ext="edit" data="1"/>
    </o:shapelayout>
  </w:shapeDefaults>
  <w:decimalSymbol w:val=","/>
  <w:listSeparator w:val=";"/>
  <w14:docId w14:val="08601C21"/>
  <w15:docId w15:val="{0B093E5D-1694-4C3F-853A-480EF721E3C0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ocDefaults>
    <w:rPrDefault>
      <w:rPr>
        <w:rFonts w:ascii="Times New Roman" w:eastAsia="Times New Roman" w:hAnsi="Times New Roman" w:cs="Times New Roman"/>
        <w:lang w:val="lt-LT" w:eastAsia="lt-LT" w:bidi="ar-SA"/>
      </w:rPr>
    </w:rPrDefault>
    <w:pPrDefault/>
  </w:docDefaults>
  <w:latentStyles w:defLockedState="0" w:defUIPriority="99" w:defSemiHidden="0" w:defUnhideWhenUsed="0" w:defQFormat="0" w:count="371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</w:latentStyles>
  <w:style w:type="paragraph" w:default="1" w:styleId="prastasis">
    <w:name w:val="Normal"/>
    <w:qFormat/>
    <w:rsid w:val="00DA5F4A"/>
    <w:pPr>
      <w:jc w:val="both"/>
    </w:pPr>
    <w:rPr>
      <w:sz w:val="24"/>
      <w:lang w:eastAsia="en-US"/>
    </w:rPr>
  </w:style>
  <w:style w:type="paragraph" w:styleId="Antrat9">
    <w:name w:val="heading 9"/>
    <w:basedOn w:val="prastasis"/>
    <w:next w:val="prastasis"/>
    <w:link w:val="Antrat9Diagrama"/>
    <w:qFormat/>
    <w:rsid w:val="001005BB"/>
    <w:pPr>
      <w:spacing w:before="240" w:after="60"/>
      <w:jc w:val="left"/>
      <w:outlineLvl w:val="8"/>
    </w:pPr>
    <w:rPr>
      <w:rFonts w:ascii="Arial" w:hAnsi="Arial" w:cs="Arial"/>
      <w:sz w:val="20"/>
      <w:lang w:val="en-US" w:eastAsia="lt-LT"/>
    </w:rPr>
  </w:style>
  <w:style w:type="character" w:default="1" w:styleId="Numatytasispastraiposriftas">
    <w:name w:val="Default Paragraph Font"/>
    <w:uiPriority w:val="1"/>
    <w:semiHidden/>
    <w:unhideWhenUsed/>
  </w:style>
  <w:style w:type="table" w:default="1" w:styleId="prastojilent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Sraonra">
    <w:name w:val="No List"/>
    <w:uiPriority w:val="99"/>
    <w:semiHidden/>
    <w:unhideWhenUsed/>
  </w:style>
  <w:style w:type="paragraph" w:styleId="Antrats">
    <w:name w:val="header"/>
    <w:basedOn w:val="prastasis"/>
    <w:semiHidden/>
    <w:rsid w:val="00DA5F4A"/>
    <w:pPr>
      <w:tabs>
        <w:tab w:val="center" w:pos="4153"/>
        <w:tab w:val="right" w:pos="8306"/>
      </w:tabs>
    </w:pPr>
  </w:style>
  <w:style w:type="paragraph" w:styleId="Porat">
    <w:name w:val="footer"/>
    <w:basedOn w:val="prastasis"/>
    <w:semiHidden/>
    <w:rsid w:val="00DA5F4A"/>
    <w:pPr>
      <w:tabs>
        <w:tab w:val="center" w:pos="4153"/>
        <w:tab w:val="right" w:pos="8306"/>
      </w:tabs>
    </w:pPr>
  </w:style>
  <w:style w:type="character" w:styleId="Puslapionumeris">
    <w:name w:val="page number"/>
    <w:basedOn w:val="Numatytasispastraiposriftas"/>
    <w:semiHidden/>
    <w:rsid w:val="00DA5F4A"/>
  </w:style>
  <w:style w:type="character" w:styleId="Hipersaitas">
    <w:name w:val="Hyperlink"/>
    <w:semiHidden/>
    <w:rsid w:val="00DA5F4A"/>
    <w:rPr>
      <w:color w:val="0000FF"/>
      <w:u w:val="single"/>
    </w:rPr>
  </w:style>
  <w:style w:type="paragraph" w:styleId="Debesliotekstas">
    <w:name w:val="Balloon Text"/>
    <w:basedOn w:val="prastasis"/>
    <w:link w:val="DebesliotekstasDiagrama"/>
    <w:uiPriority w:val="99"/>
    <w:semiHidden/>
    <w:unhideWhenUsed/>
    <w:rsid w:val="00A2301D"/>
    <w:rPr>
      <w:rFonts w:ascii="Tahoma" w:hAnsi="Tahoma"/>
      <w:sz w:val="16"/>
      <w:szCs w:val="16"/>
    </w:rPr>
  </w:style>
  <w:style w:type="character" w:customStyle="1" w:styleId="DebesliotekstasDiagrama">
    <w:name w:val="Debesėlio tekstas Diagrama"/>
    <w:link w:val="Debesliotekstas"/>
    <w:uiPriority w:val="99"/>
    <w:semiHidden/>
    <w:rsid w:val="00A2301D"/>
    <w:rPr>
      <w:rFonts w:ascii="Tahoma" w:hAnsi="Tahoma" w:cs="Tahoma"/>
      <w:sz w:val="16"/>
      <w:szCs w:val="16"/>
      <w:lang w:eastAsia="en-US"/>
    </w:rPr>
  </w:style>
  <w:style w:type="paragraph" w:customStyle="1" w:styleId="preformatted">
    <w:name w:val="preformatted"/>
    <w:basedOn w:val="prastasis"/>
    <w:rsid w:val="009134A6"/>
    <w:pPr>
      <w:spacing w:before="100" w:beforeAutospacing="1" w:after="100" w:afterAutospacing="1"/>
      <w:jc w:val="left"/>
    </w:pPr>
    <w:rPr>
      <w:szCs w:val="24"/>
      <w:lang w:val="en-US"/>
    </w:rPr>
  </w:style>
  <w:style w:type="character" w:customStyle="1" w:styleId="UnresolvedMention1">
    <w:name w:val="Unresolved Mention1"/>
    <w:basedOn w:val="Numatytasispastraiposriftas"/>
    <w:uiPriority w:val="99"/>
    <w:semiHidden/>
    <w:unhideWhenUsed/>
    <w:rsid w:val="0024136A"/>
    <w:rPr>
      <w:color w:val="605E5C"/>
      <w:shd w:val="clear" w:color="auto" w:fill="E1DFDD"/>
    </w:rPr>
  </w:style>
  <w:style w:type="paragraph" w:styleId="Komentarotekstas">
    <w:name w:val="annotation text"/>
    <w:basedOn w:val="prastasis"/>
    <w:link w:val="KomentarotekstasDiagrama"/>
    <w:uiPriority w:val="99"/>
    <w:unhideWhenUsed/>
    <w:rsid w:val="00493144"/>
    <w:pPr>
      <w:jc w:val="left"/>
    </w:pPr>
    <w:rPr>
      <w:rFonts w:eastAsiaTheme="minorEastAsia"/>
      <w:sz w:val="20"/>
      <w:lang w:eastAsia="lt-LT"/>
    </w:rPr>
  </w:style>
  <w:style w:type="character" w:customStyle="1" w:styleId="KomentarotekstasDiagrama">
    <w:name w:val="Komentaro tekstas Diagrama"/>
    <w:basedOn w:val="Numatytasispastraiposriftas"/>
    <w:link w:val="Komentarotekstas"/>
    <w:uiPriority w:val="99"/>
    <w:rsid w:val="00493144"/>
    <w:rPr>
      <w:rFonts w:eastAsiaTheme="minorEastAsia"/>
    </w:rPr>
  </w:style>
  <w:style w:type="character" w:styleId="Komentaronuoroda">
    <w:name w:val="annotation reference"/>
    <w:basedOn w:val="Numatytasispastraiposriftas"/>
    <w:uiPriority w:val="99"/>
    <w:semiHidden/>
    <w:unhideWhenUsed/>
    <w:rsid w:val="00C25144"/>
    <w:rPr>
      <w:sz w:val="16"/>
      <w:szCs w:val="16"/>
    </w:rPr>
  </w:style>
  <w:style w:type="paragraph" w:styleId="Komentarotema">
    <w:name w:val="annotation subject"/>
    <w:basedOn w:val="Komentarotekstas"/>
    <w:next w:val="Komentarotekstas"/>
    <w:link w:val="KomentarotemaDiagrama"/>
    <w:uiPriority w:val="99"/>
    <w:semiHidden/>
    <w:unhideWhenUsed/>
    <w:rsid w:val="00FD2B58"/>
    <w:pPr>
      <w:jc w:val="both"/>
    </w:pPr>
    <w:rPr>
      <w:rFonts w:eastAsia="Times New Roman"/>
      <w:b/>
      <w:bCs/>
      <w:lang w:eastAsia="en-US"/>
    </w:rPr>
  </w:style>
  <w:style w:type="character" w:customStyle="1" w:styleId="KomentarotemaDiagrama">
    <w:name w:val="Komentaro tema Diagrama"/>
    <w:basedOn w:val="KomentarotekstasDiagrama"/>
    <w:link w:val="Komentarotema"/>
    <w:uiPriority w:val="99"/>
    <w:semiHidden/>
    <w:rsid w:val="00FD2B58"/>
    <w:rPr>
      <w:rFonts w:eastAsiaTheme="minorEastAsia"/>
      <w:b/>
      <w:bCs/>
      <w:lang w:eastAsia="en-US"/>
    </w:rPr>
  </w:style>
  <w:style w:type="character" w:customStyle="1" w:styleId="Antrat9Diagrama">
    <w:name w:val="Antraštė 9 Diagrama"/>
    <w:basedOn w:val="Numatytasispastraiposriftas"/>
    <w:link w:val="Antrat9"/>
    <w:rsid w:val="001005BB"/>
    <w:rPr>
      <w:rFonts w:ascii="Arial" w:hAnsi="Arial" w:cs="Arial"/>
      <w:lang w:val="en-US"/>
    </w:rPr>
  </w:style>
  <w:style w:type="paragraph" w:styleId="Sraopastraipa">
    <w:name w:val="List Paragraph"/>
    <w:basedOn w:val="prastasis"/>
    <w:uiPriority w:val="34"/>
    <w:qFormat/>
    <w:rsid w:val="00D52270"/>
    <w:pPr>
      <w:ind w:left="720"/>
      <w:contextualSpacing/>
    </w:pPr>
  </w:style>
  <w:style w:type="paragraph" w:customStyle="1" w:styleId="Default">
    <w:name w:val="Default"/>
    <w:rsid w:val="0082193A"/>
    <w:pPr>
      <w:autoSpaceDE w:val="0"/>
      <w:autoSpaceDN w:val="0"/>
      <w:adjustRightInd w:val="0"/>
    </w:pPr>
    <w:rPr>
      <w:rFonts w:ascii="Fira Sans Light" w:hAnsi="Fira Sans Light" w:cs="Fira Sans Light"/>
      <w:color w:val="000000"/>
      <w:sz w:val="24"/>
      <w:szCs w:val="24"/>
      <w:lang w:val="en-US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ivs>
    <w:div w:id="10691576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43191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22678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42916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4585154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547652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hyperlink" Target="mailto:arturas.caplikas@ukmin.lt" TargetMode="External"/><Relationship Id="rId13" Type="http://schemas.openxmlformats.org/officeDocument/2006/relationships/fontTable" Target="fontTable.xml"/><Relationship Id="rId18" Type="http://schemas.openxmlformats.org/officeDocument/2006/relationships/customXml" Target="../customXml/item4.xml"/><Relationship Id="rId3" Type="http://schemas.openxmlformats.org/officeDocument/2006/relationships/settings" Target="settings.xml"/><Relationship Id="rId7" Type="http://schemas.openxmlformats.org/officeDocument/2006/relationships/image" Target="media/image1.png"/><Relationship Id="rId12" Type="http://schemas.openxmlformats.org/officeDocument/2006/relationships/footer" Target="footer2.xml"/><Relationship Id="rId17" Type="http://schemas.openxmlformats.org/officeDocument/2006/relationships/customXml" Target="../customXml/item3.xml"/><Relationship Id="rId2" Type="http://schemas.openxmlformats.org/officeDocument/2006/relationships/styles" Target="styles.xml"/><Relationship Id="rId16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endnotes" Target="endnotes.xml"/><Relationship Id="rId11" Type="http://schemas.openxmlformats.org/officeDocument/2006/relationships/header" Target="header2.xml"/><Relationship Id="rId5" Type="http://schemas.openxmlformats.org/officeDocument/2006/relationships/footnotes" Target="footnotes.xml"/><Relationship Id="rId15" Type="http://schemas.openxmlformats.org/officeDocument/2006/relationships/theme" Target="theme/theme1.xml"/><Relationship Id="rId10" Type="http://schemas.openxmlformats.org/officeDocument/2006/relationships/footer" Target="footer1.xml"/><Relationship Id="rId19" Type="http://schemas.openxmlformats.org/officeDocument/2006/relationships/customXml" Target="../customXml/item5.xml"/><Relationship Id="rId4" Type="http://schemas.openxmlformats.org/officeDocument/2006/relationships/webSettings" Target="webSettings.xml"/><Relationship Id="rId9" Type="http://schemas.openxmlformats.org/officeDocument/2006/relationships/header" Target="header1.xml"/><Relationship Id="rId14" Type="http://schemas.openxmlformats.org/officeDocument/2006/relationships/glossaryDocument" Target="glossary/document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docParts>
    <w:docPart>
      <w:docPartPr>
        <w:name w:val="6D933FE330324820BACBD4F7D58729A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2CA392D-47AC-4920-9A0D-4EAE9F00573D}"/>
      </w:docPartPr>
      <w:docPartBody>
        <w:p w:rsidR="003D6B50" w:rsidRDefault="00FA4F1C" w:rsidP="00FA4F1C">
          <w:pPr>
            <w:pStyle w:val="6D933FE330324820BACBD4F7D58729A5"/>
          </w:pPr>
          <w:r w:rsidRPr="00BC09F4">
            <w:rPr>
              <w:rStyle w:val="Vietosrezervavimoenklotekstas"/>
            </w:rPr>
            <w:t>Norėdami įvesti tekstą, spustelėkite arba bakstelėkite čia.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font w:name="Times New Roman">
    <w:panose1 w:val="02020603050405020304"/>
    <w:charset w:val="BA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BA"/>
    <w:family w:val="swiss"/>
    <w:pitch w:val="variable"/>
    <w:sig w:usb0="E0002EFF" w:usb1="C0007843" w:usb2="00000009" w:usb3="00000000" w:csb0="000001FF" w:csb1="00000000"/>
  </w:font>
  <w:font w:name="Tahoma">
    <w:panose1 w:val="020B0604030504040204"/>
    <w:charset w:val="BA"/>
    <w:family w:val="swiss"/>
    <w:pitch w:val="variable"/>
    <w:sig w:usb0="E1002EFF" w:usb1="C000605B" w:usb2="00000029" w:usb3="00000000" w:csb0="000101FF" w:csb1="00000000"/>
  </w:font>
  <w:font w:name="Fira Sans Light">
    <w:charset w:val="00"/>
    <w:family w:val="swiss"/>
    <w:pitch w:val="variable"/>
    <w:sig w:usb0="600002FF" w:usb1="00000001" w:usb2="00000000" w:usb3="00000000" w:csb0="0000019F" w:csb1="00000000"/>
  </w:font>
  <w:font w:name="Cambria">
    <w:panose1 w:val="02040503050406030204"/>
    <w:charset w:val="BA"/>
    <w:family w:val="roman"/>
    <w:pitch w:val="variable"/>
    <w:sig w:usb0="E00002FF" w:usb1="400004FF" w:usb2="00000000" w:usb3="00000000" w:csb0="0000019F" w:csb1="00000000"/>
  </w:font>
  <w:font w:name="Calibri">
    <w:panose1 w:val="020F0502020204030204"/>
    <w:charset w:val="BA"/>
    <w:family w:val="swiss"/>
    <w:pitch w:val="variable"/>
    <w:sig w:usb0="E0002AFF" w:usb1="C000247B" w:usb2="00000009" w:usb3="00000000" w:csb0="000001FF" w:csb1="00000000"/>
  </w:font>
  <w:font w:name="Calibri Light">
    <w:panose1 w:val="020F0302020204030204"/>
    <w:charset w:val="BA"/>
    <w:family w:val="swiss"/>
    <w:pitch w:val="variable"/>
    <w:sig w:usb0="E0002A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sl="http://schemas.openxmlformats.org/schemaLibrary/2006/main" mc:Ignorable="w14 w15 w16se">
  <w:view w:val="normal"/>
  <w:defaultTabStop w:val="720"/>
  <w:hyphenationZone w:val="396"/>
  <w:characterSpacingControl w:val="doNotCompress"/>
  <w:compat>
    <w:useFELayout/>
    <w:compatSetting w:name="compatibilityMode" w:uri="http://schemas.microsoft.com/office/word" w:val="12"/>
  </w:compat>
  <w:rsids>
    <w:rsidRoot w:val="00FA4F1C"/>
    <w:rsid w:val="000233F2"/>
    <w:rsid w:val="000251F0"/>
    <w:rsid w:val="00151522"/>
    <w:rsid w:val="001B27DD"/>
    <w:rsid w:val="002B4597"/>
    <w:rsid w:val="002C21A5"/>
    <w:rsid w:val="00343662"/>
    <w:rsid w:val="003D6B50"/>
    <w:rsid w:val="003E4532"/>
    <w:rsid w:val="0041494A"/>
    <w:rsid w:val="0052095F"/>
    <w:rsid w:val="005842A9"/>
    <w:rsid w:val="00613629"/>
    <w:rsid w:val="00634C5B"/>
    <w:rsid w:val="006830CB"/>
    <w:rsid w:val="007104E7"/>
    <w:rsid w:val="007E4560"/>
    <w:rsid w:val="0087316C"/>
    <w:rsid w:val="008C38D4"/>
    <w:rsid w:val="008D7FB4"/>
    <w:rsid w:val="00925B47"/>
    <w:rsid w:val="009F549E"/>
    <w:rsid w:val="00AF1803"/>
    <w:rsid w:val="00B75257"/>
    <w:rsid w:val="00B8286F"/>
    <w:rsid w:val="00DA1ED3"/>
    <w:rsid w:val="00E2464F"/>
    <w:rsid w:val="00E4233A"/>
    <w:rsid w:val="00FA4F1C"/>
    <w:rsid w:val="00FB2F4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ocDefaults>
    <w:rPrDefault>
      <w:rPr>
        <w:rFonts w:asciiTheme="minorHAnsi" w:eastAsiaTheme="minorEastAsia" w:hAnsiTheme="minorHAnsi" w:cstheme="minorBidi"/>
        <w:sz w:val="22"/>
        <w:szCs w:val="22"/>
        <w:lang w:val="en-US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1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</w:latentStyles>
  <w:style w:type="paragraph" w:default="1" w:styleId="prastasis">
    <w:name w:val="Normal"/>
    <w:qFormat/>
    <w:rsid w:val="003D6B50"/>
  </w:style>
  <w:style w:type="character" w:default="1" w:styleId="Numatytasispastraiposriftas">
    <w:name w:val="Default Paragraph Font"/>
    <w:uiPriority w:val="1"/>
    <w:semiHidden/>
    <w:unhideWhenUsed/>
  </w:style>
  <w:style w:type="table" w:default="1" w:styleId="prastojilent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Sraonra">
    <w:name w:val="No List"/>
    <w:uiPriority w:val="99"/>
    <w:semiHidden/>
    <w:unhideWhenUsed/>
  </w:style>
  <w:style w:type="character" w:styleId="Vietosrezervavimoenklotekstas">
    <w:name w:val="Placeholder Text"/>
    <w:basedOn w:val="Numatytasispastraiposriftas"/>
    <w:uiPriority w:val="99"/>
    <w:semiHidden/>
    <w:rsid w:val="00FA4F1C"/>
    <w:rPr>
      <w:color w:val="808080"/>
    </w:rPr>
  </w:style>
  <w:style w:type="paragraph" w:customStyle="1" w:styleId="6D933FE330324820BACBD4F7D58729A5">
    <w:name w:val="6D933FE330324820BACBD4F7D58729A5"/>
    <w:rsid w:val="00FA4F1C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optimizeForBrowser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as" ma:contentTypeID="0x0101007806B2E0D324B141B20BC7A6C38CA879" ma:contentTypeVersion="0" ma:contentTypeDescription="Kurkite naują dokumentą." ma:contentTypeScope="" ma:versionID="be7ad5fde2d5d4cbf76363a8e0659368">
  <xsd:schema xmlns:xsd="http://www.w3.org/2001/XMLSchema" xmlns:xs="http://www.w3.org/2001/XMLSchema" xmlns:p="http://schemas.microsoft.com/office/2006/metadata/properties" xmlns:ns2="28130d43-1b56-4a10-ad88-2cd38123f4c1" targetNamespace="http://schemas.microsoft.com/office/2006/metadata/properties" ma:root="true" ma:fieldsID="b83ee54e3fde14d56dbbd12a052227b8" ns2:_="">
    <xsd:import namespace="28130d43-1b56-4a10-ad88-2cd38123f4c1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8130d43-1b56-4a10-ad88-2cd38123f4c1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kumento ID reikšmė" ma:description="Dokumento ID reikšmė, priskirta šiam elementui." ma:internalName="_dlc_DocId" ma:readOnly="true">
      <xsd:simpleType>
        <xsd:restriction base="dms:Text"/>
      </xsd:simpleType>
    </xsd:element>
    <xsd:element name="_dlc_DocIdUrl" ma:index="9" nillable="true" ma:displayName="Dokumento ID" ma:description="Nuolatinis saitas į šį dokumentą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urinio tipas"/>
        <xsd:element ref="dc:title" minOccurs="0" maxOccurs="1" ma:index="4" ma:displayName="Antraštė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28130d43-1b56-4a10-ad88-2cd38123f4c1">Z6YWEJNPDQQR-1835182369-124</_dlc_DocId>
    <_dlc_DocIdUrl xmlns="28130d43-1b56-4a10-ad88-2cd38123f4c1">
      <Url>https://intranetas.lrs.lt/8/vka/_layouts/15/DocIdRedir.aspx?ID=Z6YWEJNPDQQR-1835182369-124</Url>
      <Description>Z6YWEJNPDQQR-1835182369-124</Description>
    </_dlc_DocIdUrl>
  </documentManagement>
</p:properties>
</file>

<file path=customXml/itemProps1.xml><?xml version="1.0" encoding="utf-8"?>
<ds:datastoreItem xmlns:ds="http://schemas.openxmlformats.org/officeDocument/2006/customXml" ds:itemID="{278BD902-0AD3-4EFE-81E9-46B4937B881F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2A25BEB4-0AB8-4951-B64F-D1CCFDAF550A}"/>
</file>

<file path=customXml/itemProps3.xml><?xml version="1.0" encoding="utf-8"?>
<ds:datastoreItem xmlns:ds="http://schemas.openxmlformats.org/officeDocument/2006/customXml" ds:itemID="{1D603428-5F27-4453-8EE3-AF492E6CD520}"/>
</file>

<file path=customXml/itemProps4.xml><?xml version="1.0" encoding="utf-8"?>
<ds:datastoreItem xmlns:ds="http://schemas.openxmlformats.org/officeDocument/2006/customXml" ds:itemID="{A7CB98ED-E135-4153-8BBF-9A93F5493EED}"/>
</file>

<file path=customXml/itemProps5.xml><?xml version="1.0" encoding="utf-8"?>
<ds:datastoreItem xmlns:ds="http://schemas.openxmlformats.org/officeDocument/2006/customXml" ds:itemID="{D0EA78E1-3867-4128-AF84-C93031B74566}"/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1</TotalTime>
  <Pages>3</Pages>
  <Words>4947</Words>
  <Characters>2821</Characters>
  <Application>Microsoft Office Word</Application>
  <DocSecurity>0</DocSecurity>
  <Lines>23</Lines>
  <Paragraphs>15</Paragraphs>
  <ScaleCrop>false</ScaleCrop>
  <HeadingPairs>
    <vt:vector size="4" baseType="variant">
      <vt:variant>
        <vt:lpstr>Pavadinimas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/>
      <vt:lpstr/>
    </vt:vector>
  </TitlesOfParts>
  <Company>KPC</Company>
  <LinksUpToDate>false</LinksUpToDate>
  <CharactersWithSpaces>7753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Brazeviciute Justina</dc:creator>
  <cp:lastModifiedBy>TAMINSKAS Juras</cp:lastModifiedBy>
  <cp:revision>2</cp:revision>
  <cp:lastPrinted>2020-01-17T09:07:00Z</cp:lastPrinted>
  <dcterms:created xsi:type="dcterms:W3CDTF">2024-02-08T11:04:00Z</dcterms:created>
  <dcterms:modified xsi:type="dcterms:W3CDTF">2024-02-08T11:04:00Z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0x0101007806B2E0D324B141B20BC7A6C38CA879</vt:lpwstr>
  </property>
  <property fmtid="{D5CDD505-2E9C-101B-9397-08002B2CF9AE}" pid="3" name="_dlc_DocIdItemGuid">
    <vt:lpwstr>0efa145e-9f49-4d48-8adb-9803664ecb6c</vt:lpwstr>
  </property>
</Properties>
</file>