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docMetadata/LabelInfo.xml" ContentType="application/vnd.ms-office.classificationlabels+xml"/>
  <Override PartName="/ppt/authors.xml" ContentType="application/vnd.ms-powerpoint.authors+xml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6" Type="http://schemas.microsoft.com/office/2020/02/relationships/classificationlabels" Target="docMetadata/LabelInfo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48" r:id="rId3"/>
  </p:sldMasterIdLst>
  <p:notesMasterIdLst>
    <p:notesMasterId r:id="rId20"/>
  </p:notesMasterIdLst>
  <p:handoutMasterIdLst>
    <p:handoutMasterId r:id="rId21"/>
  </p:handoutMasterIdLst>
  <p:sldIdLst>
    <p:sldId id="265" r:id="rId4"/>
    <p:sldId id="269" r:id="rId5"/>
    <p:sldId id="291" r:id="rId6"/>
    <p:sldId id="288" r:id="rId7"/>
    <p:sldId id="274" r:id="rId8"/>
    <p:sldId id="289" r:id="rId9"/>
    <p:sldId id="290" r:id="rId10"/>
    <p:sldId id="286" r:id="rId11"/>
    <p:sldId id="292" r:id="rId12"/>
    <p:sldId id="294" r:id="rId13"/>
    <p:sldId id="275" r:id="rId14"/>
    <p:sldId id="299" r:id="rId15"/>
    <p:sldId id="266" r:id="rId16"/>
    <p:sldId id="296" r:id="rId17"/>
    <p:sldId id="293" r:id="rId18"/>
    <p:sldId id="295" r:id="rId19"/>
  </p:sldIdLst>
  <p:sldSz cx="12192000" cy="6858000"/>
  <p:notesSz cx="6858000" cy="9144000"/>
  <p:defaultTextStyle>
    <a:defPPr>
      <a:defRPr lang="lt-LT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authors.xml><?xml version="1.0" encoding="utf-8"?>
<p188:authorLst xmlns:a="http://schemas.openxmlformats.org/drawingml/2006/main" xmlns:r="http://schemas.openxmlformats.org/officeDocument/2006/relationships" xmlns:p188="http://schemas.microsoft.com/office/powerpoint/2018/8/main">
  <p188:author id="{E1B70709-D8AA-4055-424A-291DFD0CDE0D}" name="Jurga Rukšėnaitė" initials="JR" userId="S::jruksenaite@vkontrole.lt::4646364e-a733-46e0-9a7b-d75ad9c0c435" providerId="AD"/>
  <p188:author id="{9CE37F17-6B68-B615-7116-5D213BC2A08E}" name="Rasa Ibelhauptaitė-Duobienė" initials="RI" userId="S::ribelhauptaite@vkontrole.lt::8550e4b4-5ba4-4d32-ac21-b2faed7c4605" providerId="AD"/>
  <p188:author id="{B659E72B-7E92-8364-9317-14069F400F62}" name="Mantas Jasutis" initials="MJ" userId="S::mjasutis@vkontrole.lt::bff0bcb7-95c0-4b31-b618-97a4d4f0f8ed" providerId="AD"/>
  <p188:author id="{65D14CAB-024B-6EF0-2AC3-20F4718A97E8}" name="Viktorija Bindoriūtė-Sakalauskė" initials="VB" userId="S::vbindoriute@vkontrole.lt::ed1e0191-16a9-4d92-8a17-f711cf4a8847" providerId="AD"/>
  <p188:author id="{4F54BEAE-ADB5-EC55-9CE1-A5746985E422}" name="Agnė Kazlauskaitė" initials="AK" userId="S::akazlauskaite@vkontrole.lt::dcb273d1-1b48-4a91-a31f-746cd0dded1e" providerId="AD"/>
  <p188:author id="{D1FDAED4-6703-DE9E-5CDF-F3476D346FE0}" name="Jaroslav Mečkovski" initials="JM" userId="S::jmeckovski@vkontrole.lt::d9b2225b-616b-4a72-b590-5aafced00c06" providerId="AD"/>
</p188: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8C6E87"/>
    <a:srgbClr val="192850"/>
    <a:srgbClr val="166AA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22A37220-6FC6-48A9-B884-CDE4C9BD4817}" v="251" dt="2024-09-23T10:31:36.579"/>
    <p1510:client id="{699A5A8D-841F-476F-8510-11D4894480D9}" v="25" dt="2024-09-23T10:48:31.170"/>
    <p1510:client id="{8B9B83AC-402A-4229-819F-4A3F4DE157AE}" v="8" dt="2024-09-23T08:45:49.175"/>
    <p1510:client id="{D6E7B232-E42C-4A40-A473-8EECD363ADBD}" v="640" dt="2024-09-23T08:45:48.547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Vidutinis stilius 2 – paryškinimas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17292A2E-F333-43FB-9621-5CBBE7FDCDCB}" styleName="Šviesus stilius 2 – paryškinimas 4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</a:tcStyle>
    </a:band1H>
    <a:band1V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</a:tcBdr>
      </a:tcStyle>
    </a:band1V>
    <a:band2V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4"/>
        </a:fillRef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65" d="100"/>
          <a:sy n="65" d="100"/>
        </p:scale>
        <p:origin x="700" y="4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>
        <p:scale>
          <a:sx n="1" d="2"/>
          <a:sy n="1" d="2"/>
        </p:scale>
        <p:origin x="0" y="0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3" Type="http://schemas.openxmlformats.org/officeDocument/2006/relationships/slideMaster" Target="slideMasters/slideMaster1.xml"/><Relationship Id="rId21" Type="http://schemas.openxmlformats.org/officeDocument/2006/relationships/handoutMaster" Target="handoutMasters/handoutMaster1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tableStyles" Target="tableStyles.xml"/><Relationship Id="rId2" Type="http://schemas.openxmlformats.org/officeDocument/2006/relationships/customXml" Target="../customXml/item2.xml"/><Relationship Id="rId16" Type="http://schemas.openxmlformats.org/officeDocument/2006/relationships/slide" Target="slides/slide13.xml"/><Relationship Id="rId20" Type="http://schemas.openxmlformats.org/officeDocument/2006/relationships/notesMaster" Target="notesMasters/notesMaster1.xml"/><Relationship Id="rId1" Type="http://schemas.openxmlformats.org/officeDocument/2006/relationships/customXml" Target="../customXml/item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theme" Target="theme/theme1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viewProps" Target="viewProps.xml"/><Relationship Id="rId28" Type="http://schemas.microsoft.com/office/2018/10/relationships/authors" Target="authors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presProps" Target="presProps.xml"/><Relationship Id="rId27" Type="http://schemas.microsoft.com/office/2015/10/relationships/revisionInfo" Target="revisionInfo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4_2">
  <dgm:title val=""/>
  <dgm:desc val=""/>
  <dgm:catLst>
    <dgm:cat type="accent4" pri="112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4"/>
    </dgm:fillClrLst>
    <dgm:linClrLst meth="repeat">
      <a:schemeClr val="accent4"/>
    </dgm:linClrLst>
    <dgm:effectClrLst/>
    <dgm:txLinClrLst/>
    <dgm:txFillClrLst/>
    <dgm:txEffectClrLst/>
  </dgm:styleLbl>
  <dgm:styleLbl name="lnNode1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4">
        <a:tint val="60000"/>
      </a:schemeClr>
    </dgm:fillClrLst>
    <dgm:linClrLst meth="repeat">
      <a:schemeClr val="accent4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4">
        <a:tint val="60000"/>
      </a:schemeClr>
    </dgm:fillClrLst>
    <dgm:linClrLst meth="repeat">
      <a:schemeClr val="accent4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4">
        <a:tint val="60000"/>
      </a:schemeClr>
    </dgm:fillClrLst>
    <dgm:linClrLst meth="repeat">
      <a:schemeClr val="accent4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>
        <a:tint val="60000"/>
      </a:schemeClr>
    </dgm:fillClrLst>
    <dgm:linClrLst meth="repeat">
      <a:schemeClr val="accent4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/>
    </dgm:fillClrLst>
    <dgm:linClrLst meth="repeat">
      <a:schemeClr val="accent4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/>
    </dgm:fillClrLst>
    <dgm:linClrLst meth="repeat">
      <a:schemeClr val="accent4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/>
    </dgm:fillClrLst>
    <dgm:linClrLst meth="repeat">
      <a:schemeClr val="accent4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4">
        <a:alpha val="90000"/>
        <a:tint val="40000"/>
      </a:schemeClr>
    </dgm:fillClrLst>
    <dgm:linClrLst meth="repeat">
      <a:schemeClr val="accent4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4">
        <a:alpha val="90000"/>
        <a:tint val="40000"/>
      </a:schemeClr>
    </dgm:fillClrLst>
    <dgm:linClrLst meth="repeat">
      <a:schemeClr val="accent4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4">
        <a:alpha val="90000"/>
        <a:tint val="40000"/>
      </a:schemeClr>
    </dgm:fillClrLst>
    <dgm:linClrLst meth="repeat">
      <a:schemeClr val="accent4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8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885F268D-EB51-4B53-A2C6-D208F901C9BF}" type="doc">
      <dgm:prSet loTypeId="urn:microsoft.com/office/officeart/2005/8/layout/default" loCatId="list" qsTypeId="urn:microsoft.com/office/officeart/2005/8/quickstyle/simple1" qsCatId="simple" csTypeId="urn:microsoft.com/office/officeart/2005/8/colors/accent4_2" csCatId="accent4" phldr="1"/>
      <dgm:spPr/>
      <dgm:t>
        <a:bodyPr/>
        <a:lstStyle/>
        <a:p>
          <a:endParaRPr lang="en-US"/>
        </a:p>
      </dgm:t>
    </dgm:pt>
    <dgm:pt modelId="{8FE47977-D47F-4F82-B3EF-56C6E8C69150}">
      <dgm:prSet/>
      <dgm:spPr/>
      <dgm:t>
        <a:bodyPr/>
        <a:lstStyle/>
        <a:p>
          <a:r>
            <a:rPr lang="lt-LT" b="0">
              <a:latin typeface="Fira Sans" panose="020B0503050000020004" pitchFamily="34" charset="0"/>
              <a:ea typeface="Fira Sans" panose="020B0503050000020004" pitchFamily="34" charset="0"/>
            </a:rPr>
            <a:t>Formuoti tikslesnius ir skaidresnius biudžeto projektų planus</a:t>
          </a:r>
          <a:endParaRPr lang="en-US" b="0">
            <a:latin typeface="Fira Sans" panose="020B0503050000020004" pitchFamily="34" charset="0"/>
            <a:ea typeface="Fira Sans" panose="020B0503050000020004" pitchFamily="34" charset="0"/>
          </a:endParaRPr>
        </a:p>
      </dgm:t>
    </dgm:pt>
    <dgm:pt modelId="{36666DF5-A894-4A8E-9629-83B76ABB5C05}" type="parTrans" cxnId="{0A8BAB99-F96A-475C-AD09-25A41B82F21E}">
      <dgm:prSet/>
      <dgm:spPr/>
      <dgm:t>
        <a:bodyPr/>
        <a:lstStyle/>
        <a:p>
          <a:endParaRPr lang="en-US" b="0">
            <a:latin typeface="Fira Sans" panose="020B0503050000020004" pitchFamily="34" charset="0"/>
            <a:ea typeface="Fira Sans" panose="020B0503050000020004" pitchFamily="34" charset="0"/>
          </a:endParaRPr>
        </a:p>
      </dgm:t>
    </dgm:pt>
    <dgm:pt modelId="{8E8C2182-16AB-4EC4-A105-2587715E71B6}" type="sibTrans" cxnId="{0A8BAB99-F96A-475C-AD09-25A41B82F21E}">
      <dgm:prSet/>
      <dgm:spPr/>
      <dgm:t>
        <a:bodyPr/>
        <a:lstStyle/>
        <a:p>
          <a:endParaRPr lang="en-US" b="0">
            <a:latin typeface="Fira Sans" panose="020B0503050000020004" pitchFamily="34" charset="0"/>
            <a:ea typeface="Fira Sans" panose="020B0503050000020004" pitchFamily="34" charset="0"/>
          </a:endParaRPr>
        </a:p>
      </dgm:t>
    </dgm:pt>
    <dgm:pt modelId="{DF1EC0CA-88C3-4681-95D5-FD64FE77754C}">
      <dgm:prSet/>
      <dgm:spPr/>
      <dgm:t>
        <a:bodyPr/>
        <a:lstStyle/>
        <a:p>
          <a:r>
            <a:rPr lang="lt-LT" b="0">
              <a:latin typeface="Fira Sans" panose="020B0503050000020004" pitchFamily="34" charset="0"/>
              <a:ea typeface="Fira Sans" panose="020B0503050000020004" pitchFamily="34" charset="0"/>
            </a:rPr>
            <a:t>Tiksliau prognozuoti makroekonominius rodiklius</a:t>
          </a:r>
          <a:endParaRPr lang="en-US" b="0">
            <a:latin typeface="Fira Sans" panose="020B0503050000020004" pitchFamily="34" charset="0"/>
            <a:ea typeface="Fira Sans" panose="020B0503050000020004" pitchFamily="34" charset="0"/>
          </a:endParaRPr>
        </a:p>
      </dgm:t>
    </dgm:pt>
    <dgm:pt modelId="{CC4B5ED6-5E7B-440F-9DC9-89A156686D6F}" type="parTrans" cxnId="{2D83978A-3591-4DBA-9919-146FF81A222D}">
      <dgm:prSet/>
      <dgm:spPr/>
      <dgm:t>
        <a:bodyPr/>
        <a:lstStyle/>
        <a:p>
          <a:endParaRPr lang="en-US" b="0">
            <a:latin typeface="Fira Sans" panose="020B0503050000020004" pitchFamily="34" charset="0"/>
            <a:ea typeface="Fira Sans" panose="020B0503050000020004" pitchFamily="34" charset="0"/>
          </a:endParaRPr>
        </a:p>
      </dgm:t>
    </dgm:pt>
    <dgm:pt modelId="{64F249FE-53D7-4A7F-A017-10D614C60C54}" type="sibTrans" cxnId="{2D83978A-3591-4DBA-9919-146FF81A222D}">
      <dgm:prSet/>
      <dgm:spPr/>
      <dgm:t>
        <a:bodyPr/>
        <a:lstStyle/>
        <a:p>
          <a:endParaRPr lang="en-US" b="0">
            <a:latin typeface="Fira Sans" panose="020B0503050000020004" pitchFamily="34" charset="0"/>
            <a:ea typeface="Fira Sans" panose="020B0503050000020004" pitchFamily="34" charset="0"/>
          </a:endParaRPr>
        </a:p>
      </dgm:t>
    </dgm:pt>
    <dgm:pt modelId="{2F5B96E1-2963-4A0A-92A4-F6118DEAB6CB}">
      <dgm:prSet/>
      <dgm:spPr/>
      <dgm:t>
        <a:bodyPr/>
        <a:lstStyle/>
        <a:p>
          <a:r>
            <a:rPr lang="lt-LT" b="0">
              <a:latin typeface="Fira Sans" panose="020B0503050000020004" pitchFamily="34" charset="0"/>
              <a:ea typeface="Fira Sans" panose="020B0503050000020004" pitchFamily="34" charset="0"/>
            </a:rPr>
            <a:t>Tinkamiau įvertinti priimtų sprendimų įtaką ateities biudžetams </a:t>
          </a:r>
          <a:endParaRPr lang="en-US" b="0">
            <a:latin typeface="Fira Sans" panose="020B0503050000020004" pitchFamily="34" charset="0"/>
            <a:ea typeface="Fira Sans" panose="020B0503050000020004" pitchFamily="34" charset="0"/>
          </a:endParaRPr>
        </a:p>
      </dgm:t>
    </dgm:pt>
    <dgm:pt modelId="{D5678843-9D91-4D87-A08E-FB465A8A5021}" type="parTrans" cxnId="{B72A49CF-1912-49CF-BE6E-4167F618EA48}">
      <dgm:prSet/>
      <dgm:spPr/>
      <dgm:t>
        <a:bodyPr/>
        <a:lstStyle/>
        <a:p>
          <a:endParaRPr lang="en-US" b="0">
            <a:latin typeface="Fira Sans" panose="020B0503050000020004" pitchFamily="34" charset="0"/>
            <a:ea typeface="Fira Sans" panose="020B0503050000020004" pitchFamily="34" charset="0"/>
          </a:endParaRPr>
        </a:p>
      </dgm:t>
    </dgm:pt>
    <dgm:pt modelId="{BE132E74-904C-48AA-9300-32CEE16D4E80}" type="sibTrans" cxnId="{B72A49CF-1912-49CF-BE6E-4167F618EA48}">
      <dgm:prSet/>
      <dgm:spPr/>
      <dgm:t>
        <a:bodyPr/>
        <a:lstStyle/>
        <a:p>
          <a:endParaRPr lang="en-US" b="0">
            <a:latin typeface="Fira Sans" panose="020B0503050000020004" pitchFamily="34" charset="0"/>
            <a:ea typeface="Fira Sans" panose="020B0503050000020004" pitchFamily="34" charset="0"/>
          </a:endParaRPr>
        </a:p>
      </dgm:t>
    </dgm:pt>
    <dgm:pt modelId="{044FC56C-9CE6-4F42-A591-ACA8EB67EE2D}">
      <dgm:prSet/>
      <dgm:spPr/>
      <dgm:t>
        <a:bodyPr/>
        <a:lstStyle/>
        <a:p>
          <a:r>
            <a:rPr lang="lt-LT" b="0">
              <a:latin typeface="Fira Sans" panose="020B0503050000020004" pitchFamily="34" charset="0"/>
              <a:ea typeface="Fira Sans" panose="020B0503050000020004" pitchFamily="34" charset="0"/>
            </a:rPr>
            <a:t>Identifikuoti rizikas dėl fiskalinės drausmės taisyklių laikymosi</a:t>
          </a:r>
          <a:endParaRPr lang="en-US" b="0">
            <a:latin typeface="Fira Sans" panose="020B0503050000020004" pitchFamily="34" charset="0"/>
            <a:ea typeface="Fira Sans" panose="020B0503050000020004" pitchFamily="34" charset="0"/>
          </a:endParaRPr>
        </a:p>
      </dgm:t>
    </dgm:pt>
    <dgm:pt modelId="{0D5D1404-1B0F-46F5-A849-23C504D7B91F}" type="parTrans" cxnId="{5E813DC8-7D2F-4A9B-AA94-7782636B5FC9}">
      <dgm:prSet/>
      <dgm:spPr/>
      <dgm:t>
        <a:bodyPr/>
        <a:lstStyle/>
        <a:p>
          <a:endParaRPr lang="en-US" b="0">
            <a:latin typeface="Fira Sans" panose="020B0503050000020004" pitchFamily="34" charset="0"/>
            <a:ea typeface="Fira Sans" panose="020B0503050000020004" pitchFamily="34" charset="0"/>
          </a:endParaRPr>
        </a:p>
      </dgm:t>
    </dgm:pt>
    <dgm:pt modelId="{036C6BE3-8236-44FA-BF95-C8E731077DFC}" type="sibTrans" cxnId="{5E813DC8-7D2F-4A9B-AA94-7782636B5FC9}">
      <dgm:prSet/>
      <dgm:spPr/>
      <dgm:t>
        <a:bodyPr/>
        <a:lstStyle/>
        <a:p>
          <a:endParaRPr lang="en-US" b="0">
            <a:latin typeface="Fira Sans" panose="020B0503050000020004" pitchFamily="34" charset="0"/>
            <a:ea typeface="Fira Sans" panose="020B0503050000020004" pitchFamily="34" charset="0"/>
          </a:endParaRPr>
        </a:p>
      </dgm:t>
    </dgm:pt>
    <dgm:pt modelId="{9F941A1D-8AEE-40C9-B3F7-2D433F289E6F}" type="pres">
      <dgm:prSet presAssocID="{885F268D-EB51-4B53-A2C6-D208F901C9BF}" presName="diagram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lt-LT"/>
        </a:p>
      </dgm:t>
    </dgm:pt>
    <dgm:pt modelId="{70C59457-1299-4565-87F1-EE4BED93A7C8}" type="pres">
      <dgm:prSet presAssocID="{8FE47977-D47F-4F82-B3EF-56C6E8C69150}" presName="node" presStyleLbl="node1" presStyleIdx="0" presStyleCnt="4" custScaleX="133096">
        <dgm:presLayoutVars>
          <dgm:bulletEnabled val="1"/>
        </dgm:presLayoutVars>
      </dgm:prSet>
      <dgm:spPr/>
      <dgm:t>
        <a:bodyPr/>
        <a:lstStyle/>
        <a:p>
          <a:endParaRPr lang="lt-LT"/>
        </a:p>
      </dgm:t>
    </dgm:pt>
    <dgm:pt modelId="{8B2FA9A9-9987-4439-8C91-3F1F6A6603CA}" type="pres">
      <dgm:prSet presAssocID="{8E8C2182-16AB-4EC4-A105-2587715E71B6}" presName="sibTrans" presStyleCnt="0"/>
      <dgm:spPr/>
    </dgm:pt>
    <dgm:pt modelId="{716BEF39-D2E7-4758-A319-B9CD1C3E44C5}" type="pres">
      <dgm:prSet presAssocID="{DF1EC0CA-88C3-4681-95D5-FD64FE77754C}" presName="node" presStyleLbl="node1" presStyleIdx="1" presStyleCnt="4" custScaleX="133096">
        <dgm:presLayoutVars>
          <dgm:bulletEnabled val="1"/>
        </dgm:presLayoutVars>
      </dgm:prSet>
      <dgm:spPr/>
      <dgm:t>
        <a:bodyPr/>
        <a:lstStyle/>
        <a:p>
          <a:endParaRPr lang="lt-LT"/>
        </a:p>
      </dgm:t>
    </dgm:pt>
    <dgm:pt modelId="{8A3B37B2-C357-4580-BEA7-12C1F193EE18}" type="pres">
      <dgm:prSet presAssocID="{64F249FE-53D7-4A7F-A017-10D614C60C54}" presName="sibTrans" presStyleCnt="0"/>
      <dgm:spPr/>
    </dgm:pt>
    <dgm:pt modelId="{0E6C7819-BB82-4876-8919-F8C224917EBE}" type="pres">
      <dgm:prSet presAssocID="{2F5B96E1-2963-4A0A-92A4-F6118DEAB6CB}" presName="node" presStyleLbl="node1" presStyleIdx="2" presStyleCnt="4" custScaleX="133096">
        <dgm:presLayoutVars>
          <dgm:bulletEnabled val="1"/>
        </dgm:presLayoutVars>
      </dgm:prSet>
      <dgm:spPr/>
      <dgm:t>
        <a:bodyPr/>
        <a:lstStyle/>
        <a:p>
          <a:endParaRPr lang="lt-LT"/>
        </a:p>
      </dgm:t>
    </dgm:pt>
    <dgm:pt modelId="{1C467994-7093-4DAA-8B32-579745C6EBAE}" type="pres">
      <dgm:prSet presAssocID="{BE132E74-904C-48AA-9300-32CEE16D4E80}" presName="sibTrans" presStyleCnt="0"/>
      <dgm:spPr/>
    </dgm:pt>
    <dgm:pt modelId="{4A5AB822-2CCB-4135-AAF0-6464C8DDBBFF}" type="pres">
      <dgm:prSet presAssocID="{044FC56C-9CE6-4F42-A591-ACA8EB67EE2D}" presName="node" presStyleLbl="node1" presStyleIdx="3" presStyleCnt="4" custScaleX="133096">
        <dgm:presLayoutVars>
          <dgm:bulletEnabled val="1"/>
        </dgm:presLayoutVars>
      </dgm:prSet>
      <dgm:spPr/>
      <dgm:t>
        <a:bodyPr/>
        <a:lstStyle/>
        <a:p>
          <a:endParaRPr lang="lt-LT"/>
        </a:p>
      </dgm:t>
    </dgm:pt>
  </dgm:ptLst>
  <dgm:cxnLst>
    <dgm:cxn modelId="{2D83978A-3591-4DBA-9919-146FF81A222D}" srcId="{885F268D-EB51-4B53-A2C6-D208F901C9BF}" destId="{DF1EC0CA-88C3-4681-95D5-FD64FE77754C}" srcOrd="1" destOrd="0" parTransId="{CC4B5ED6-5E7B-440F-9DC9-89A156686D6F}" sibTransId="{64F249FE-53D7-4A7F-A017-10D614C60C54}"/>
    <dgm:cxn modelId="{B72A49CF-1912-49CF-BE6E-4167F618EA48}" srcId="{885F268D-EB51-4B53-A2C6-D208F901C9BF}" destId="{2F5B96E1-2963-4A0A-92A4-F6118DEAB6CB}" srcOrd="2" destOrd="0" parTransId="{D5678843-9D91-4D87-A08E-FB465A8A5021}" sibTransId="{BE132E74-904C-48AA-9300-32CEE16D4E80}"/>
    <dgm:cxn modelId="{FF37AEA0-B4C4-4387-A162-B574DE43CBE7}" type="presOf" srcId="{044FC56C-9CE6-4F42-A591-ACA8EB67EE2D}" destId="{4A5AB822-2CCB-4135-AAF0-6464C8DDBBFF}" srcOrd="0" destOrd="0" presId="urn:microsoft.com/office/officeart/2005/8/layout/default"/>
    <dgm:cxn modelId="{5E813DC8-7D2F-4A9B-AA94-7782636B5FC9}" srcId="{885F268D-EB51-4B53-A2C6-D208F901C9BF}" destId="{044FC56C-9CE6-4F42-A591-ACA8EB67EE2D}" srcOrd="3" destOrd="0" parTransId="{0D5D1404-1B0F-46F5-A849-23C504D7B91F}" sibTransId="{036C6BE3-8236-44FA-BF95-C8E731077DFC}"/>
    <dgm:cxn modelId="{C8F6447D-8E08-40F9-8B68-B287295677E7}" type="presOf" srcId="{2F5B96E1-2963-4A0A-92A4-F6118DEAB6CB}" destId="{0E6C7819-BB82-4876-8919-F8C224917EBE}" srcOrd="0" destOrd="0" presId="urn:microsoft.com/office/officeart/2005/8/layout/default"/>
    <dgm:cxn modelId="{55BEE4B6-FC50-4174-B69C-F93F54C62D13}" type="presOf" srcId="{885F268D-EB51-4B53-A2C6-D208F901C9BF}" destId="{9F941A1D-8AEE-40C9-B3F7-2D433F289E6F}" srcOrd="0" destOrd="0" presId="urn:microsoft.com/office/officeart/2005/8/layout/default"/>
    <dgm:cxn modelId="{8B32EA46-D3F1-402C-A7FC-074875FF1BAC}" type="presOf" srcId="{8FE47977-D47F-4F82-B3EF-56C6E8C69150}" destId="{70C59457-1299-4565-87F1-EE4BED93A7C8}" srcOrd="0" destOrd="0" presId="urn:microsoft.com/office/officeart/2005/8/layout/default"/>
    <dgm:cxn modelId="{31FA6A67-336B-424F-A428-289A87B4FC52}" type="presOf" srcId="{DF1EC0CA-88C3-4681-95D5-FD64FE77754C}" destId="{716BEF39-D2E7-4758-A319-B9CD1C3E44C5}" srcOrd="0" destOrd="0" presId="urn:microsoft.com/office/officeart/2005/8/layout/default"/>
    <dgm:cxn modelId="{0A8BAB99-F96A-475C-AD09-25A41B82F21E}" srcId="{885F268D-EB51-4B53-A2C6-D208F901C9BF}" destId="{8FE47977-D47F-4F82-B3EF-56C6E8C69150}" srcOrd="0" destOrd="0" parTransId="{36666DF5-A894-4A8E-9629-83B76ABB5C05}" sibTransId="{8E8C2182-16AB-4EC4-A105-2587715E71B6}"/>
    <dgm:cxn modelId="{3509CC0D-2339-475F-84CF-62C555211FEE}" type="presParOf" srcId="{9F941A1D-8AEE-40C9-B3F7-2D433F289E6F}" destId="{70C59457-1299-4565-87F1-EE4BED93A7C8}" srcOrd="0" destOrd="0" presId="urn:microsoft.com/office/officeart/2005/8/layout/default"/>
    <dgm:cxn modelId="{B2B6D0D0-2227-4355-A25D-EB50D5D1E4E1}" type="presParOf" srcId="{9F941A1D-8AEE-40C9-B3F7-2D433F289E6F}" destId="{8B2FA9A9-9987-4439-8C91-3F1F6A6603CA}" srcOrd="1" destOrd="0" presId="urn:microsoft.com/office/officeart/2005/8/layout/default"/>
    <dgm:cxn modelId="{0E237993-A111-4554-A6C3-C7998BE0A740}" type="presParOf" srcId="{9F941A1D-8AEE-40C9-B3F7-2D433F289E6F}" destId="{716BEF39-D2E7-4758-A319-B9CD1C3E44C5}" srcOrd="2" destOrd="0" presId="urn:microsoft.com/office/officeart/2005/8/layout/default"/>
    <dgm:cxn modelId="{35B64EFE-E6D2-4D79-9BED-92A07D629D25}" type="presParOf" srcId="{9F941A1D-8AEE-40C9-B3F7-2D433F289E6F}" destId="{8A3B37B2-C357-4580-BEA7-12C1F193EE18}" srcOrd="3" destOrd="0" presId="urn:microsoft.com/office/officeart/2005/8/layout/default"/>
    <dgm:cxn modelId="{B484A15E-19ED-42E0-903F-C7A242FBE2D4}" type="presParOf" srcId="{9F941A1D-8AEE-40C9-B3F7-2D433F289E6F}" destId="{0E6C7819-BB82-4876-8919-F8C224917EBE}" srcOrd="4" destOrd="0" presId="urn:microsoft.com/office/officeart/2005/8/layout/default"/>
    <dgm:cxn modelId="{19394B42-A757-4555-8ADF-994573B89518}" type="presParOf" srcId="{9F941A1D-8AEE-40C9-B3F7-2D433F289E6F}" destId="{1C467994-7093-4DAA-8B32-579745C6EBAE}" srcOrd="5" destOrd="0" presId="urn:microsoft.com/office/officeart/2005/8/layout/default"/>
    <dgm:cxn modelId="{6D8FD342-25A3-4D88-B0EB-5D95796B3211}" type="presParOf" srcId="{9F941A1D-8AEE-40C9-B3F7-2D433F289E6F}" destId="{4A5AB822-2CCB-4135-AAF0-6464C8DDBBFF}" srcOrd="6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0C59457-1299-4565-87F1-EE4BED93A7C8}">
      <dsp:nvSpPr>
        <dsp:cNvPr id="0" name=""/>
        <dsp:cNvSpPr/>
      </dsp:nvSpPr>
      <dsp:spPr>
        <a:xfrm>
          <a:off x="474077" y="103"/>
          <a:ext cx="3600013" cy="1622894"/>
        </a:xfrm>
        <a:prstGeom prst="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lvl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lt-LT" sz="2500" b="0" kern="1200">
              <a:latin typeface="Fira Sans" panose="020B0503050000020004" pitchFamily="34" charset="0"/>
              <a:ea typeface="Fira Sans" panose="020B0503050000020004" pitchFamily="34" charset="0"/>
            </a:rPr>
            <a:t>Formuoti tikslesnius ir skaidresnius biudžeto projektų planus</a:t>
          </a:r>
          <a:endParaRPr lang="en-US" sz="2500" b="0" kern="1200">
            <a:latin typeface="Fira Sans" panose="020B0503050000020004" pitchFamily="34" charset="0"/>
            <a:ea typeface="Fira Sans" panose="020B0503050000020004" pitchFamily="34" charset="0"/>
          </a:endParaRPr>
        </a:p>
      </dsp:txBody>
      <dsp:txXfrm>
        <a:off x="474077" y="103"/>
        <a:ext cx="3600013" cy="1622894"/>
      </dsp:txXfrm>
    </dsp:sp>
    <dsp:sp modelId="{716BEF39-D2E7-4758-A319-B9CD1C3E44C5}">
      <dsp:nvSpPr>
        <dsp:cNvPr id="0" name=""/>
        <dsp:cNvSpPr/>
      </dsp:nvSpPr>
      <dsp:spPr>
        <a:xfrm>
          <a:off x="4344572" y="103"/>
          <a:ext cx="3600013" cy="1622894"/>
        </a:xfrm>
        <a:prstGeom prst="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lvl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lt-LT" sz="2500" b="0" kern="1200">
              <a:latin typeface="Fira Sans" panose="020B0503050000020004" pitchFamily="34" charset="0"/>
              <a:ea typeface="Fira Sans" panose="020B0503050000020004" pitchFamily="34" charset="0"/>
            </a:rPr>
            <a:t>Tiksliau prognozuoti makroekonominius rodiklius</a:t>
          </a:r>
          <a:endParaRPr lang="en-US" sz="2500" b="0" kern="1200">
            <a:latin typeface="Fira Sans" panose="020B0503050000020004" pitchFamily="34" charset="0"/>
            <a:ea typeface="Fira Sans" panose="020B0503050000020004" pitchFamily="34" charset="0"/>
          </a:endParaRPr>
        </a:p>
      </dsp:txBody>
      <dsp:txXfrm>
        <a:off x="4344572" y="103"/>
        <a:ext cx="3600013" cy="1622894"/>
      </dsp:txXfrm>
    </dsp:sp>
    <dsp:sp modelId="{0E6C7819-BB82-4876-8919-F8C224917EBE}">
      <dsp:nvSpPr>
        <dsp:cNvPr id="0" name=""/>
        <dsp:cNvSpPr/>
      </dsp:nvSpPr>
      <dsp:spPr>
        <a:xfrm>
          <a:off x="474077" y="1893480"/>
          <a:ext cx="3600013" cy="1622894"/>
        </a:xfrm>
        <a:prstGeom prst="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lvl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lt-LT" sz="2500" b="0" kern="1200">
              <a:latin typeface="Fira Sans" panose="020B0503050000020004" pitchFamily="34" charset="0"/>
              <a:ea typeface="Fira Sans" panose="020B0503050000020004" pitchFamily="34" charset="0"/>
            </a:rPr>
            <a:t>Tinkamiau įvertinti priimtų sprendimų įtaką ateities biudžetams </a:t>
          </a:r>
          <a:endParaRPr lang="en-US" sz="2500" b="0" kern="1200">
            <a:latin typeface="Fira Sans" panose="020B0503050000020004" pitchFamily="34" charset="0"/>
            <a:ea typeface="Fira Sans" panose="020B0503050000020004" pitchFamily="34" charset="0"/>
          </a:endParaRPr>
        </a:p>
      </dsp:txBody>
      <dsp:txXfrm>
        <a:off x="474077" y="1893480"/>
        <a:ext cx="3600013" cy="1622894"/>
      </dsp:txXfrm>
    </dsp:sp>
    <dsp:sp modelId="{4A5AB822-2CCB-4135-AAF0-6464C8DDBBFF}">
      <dsp:nvSpPr>
        <dsp:cNvPr id="0" name=""/>
        <dsp:cNvSpPr/>
      </dsp:nvSpPr>
      <dsp:spPr>
        <a:xfrm>
          <a:off x="4344572" y="1893480"/>
          <a:ext cx="3600013" cy="1622894"/>
        </a:xfrm>
        <a:prstGeom prst="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lvl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lt-LT" sz="2500" b="0" kern="1200">
              <a:latin typeface="Fira Sans" panose="020B0503050000020004" pitchFamily="34" charset="0"/>
              <a:ea typeface="Fira Sans" panose="020B0503050000020004" pitchFamily="34" charset="0"/>
            </a:rPr>
            <a:t>Identifikuoti rizikas dėl fiskalinės drausmės taisyklių laikymosi</a:t>
          </a:r>
          <a:endParaRPr lang="en-US" sz="2500" b="0" kern="1200">
            <a:latin typeface="Fira Sans" panose="020B0503050000020004" pitchFamily="34" charset="0"/>
            <a:ea typeface="Fira Sans" panose="020B0503050000020004" pitchFamily="34" charset="0"/>
          </a:endParaRPr>
        </a:p>
      </dsp:txBody>
      <dsp:txXfrm>
        <a:off x="4344572" y="1893480"/>
        <a:ext cx="3600013" cy="162289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37C2DE3D-3E81-34FD-3390-4CEBC4713B97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lt-LT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DEDEECF1-4595-6A8C-FD99-7E7A2ED702B2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BD24771-62D8-474A-AB34-6EBFCDD27785}" type="datetimeFigureOut">
              <a:rPr lang="lt-LT" smtClean="0"/>
              <a:t>2024-09-26</a:t>
            </a:fld>
            <a:endParaRPr lang="lt-LT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73372F45-644D-3F6B-F250-0CE8AD447D89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lt-LT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A01567E6-DA23-B8D1-7BF6-DF941CE6FE2F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730617F-50CA-46CF-A25E-B6373A438595}" type="slidenum">
              <a:rPr lang="lt-LT" smtClean="0"/>
              <a:t>‹#›</a:t>
            </a:fld>
            <a:endParaRPr lang="lt-LT"/>
          </a:p>
        </p:txBody>
      </p:sp>
    </p:spTree>
    <p:extLst>
      <p:ext uri="{BB962C8B-B14F-4D97-AF65-F5344CB8AC3E}">
        <p14:creationId xmlns:p14="http://schemas.microsoft.com/office/powerpoint/2010/main" val="262500959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lt-LT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63817B6-01BC-4BB3-A362-2DDDF71A3A13}" type="datetimeFigureOut">
              <a:rPr lang="lt-LT" smtClean="0"/>
              <a:t>2024-09-26</a:t>
            </a:fld>
            <a:endParaRPr lang="lt-LT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lt-LT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lt-L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lt-LT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9F3B318-99C4-499B-9111-DFE9AB64F863}" type="slidenum">
              <a:rPr lang="lt-LT" smtClean="0"/>
              <a:t>‹#›</a:t>
            </a:fld>
            <a:endParaRPr lang="lt-LT"/>
          </a:p>
        </p:txBody>
      </p:sp>
    </p:spTree>
    <p:extLst>
      <p:ext uri="{BB962C8B-B14F-4D97-AF65-F5344CB8AC3E}">
        <p14:creationId xmlns:p14="http://schemas.microsoft.com/office/powerpoint/2010/main" val="118068654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kaidrės vaizdo vietos rezervavimo ženkla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Pastabų vietos rezervavimo ženkl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lt-LT"/>
          </a:p>
        </p:txBody>
      </p:sp>
      <p:sp>
        <p:nvSpPr>
          <p:cNvPr id="4" name="Skaidrės numerio vietos rezervavimo ženklas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9F3B318-99C4-499B-9111-DFE9AB64F863}" type="slidenum">
              <a:rPr lang="lt-LT" smtClean="0"/>
              <a:t>2</a:t>
            </a:fld>
            <a:endParaRPr lang="lt-LT"/>
          </a:p>
        </p:txBody>
      </p:sp>
    </p:spTree>
    <p:extLst>
      <p:ext uri="{BB962C8B-B14F-4D97-AF65-F5344CB8AC3E}">
        <p14:creationId xmlns:p14="http://schemas.microsoft.com/office/powerpoint/2010/main" val="312508308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kaidrės vaizdo vietos rezervavimo ženkla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Pastabų vietos rezervavimo ženkl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lt-LT"/>
          </a:p>
        </p:txBody>
      </p:sp>
      <p:sp>
        <p:nvSpPr>
          <p:cNvPr id="4" name="Skaidrės numerio vietos rezervavimo ženklas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9F3B318-99C4-499B-9111-DFE9AB64F863}" type="slidenum">
              <a:rPr lang="lt-LT" smtClean="0"/>
              <a:t>6</a:t>
            </a:fld>
            <a:endParaRPr lang="lt-LT"/>
          </a:p>
        </p:txBody>
      </p:sp>
    </p:spTree>
    <p:extLst>
      <p:ext uri="{BB962C8B-B14F-4D97-AF65-F5344CB8AC3E}">
        <p14:creationId xmlns:p14="http://schemas.microsoft.com/office/powerpoint/2010/main" val="63681812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4.svg"/><Relationship Id="rId4" Type="http://schemas.openxmlformats.org/officeDocument/2006/relationships/image" Target="../media/image3.png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4.svg"/><Relationship Id="rId4" Type="http://schemas.openxmlformats.org/officeDocument/2006/relationships/image" Target="../media/image3.png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4.svg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4.svg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4.svg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4.svg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BFD11597-DE83-623D-E6A7-F5EFB04323CE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" b="9"/>
          <a:stretch/>
        </p:blipFill>
        <p:spPr>
          <a:xfrm>
            <a:off x="0" y="-23542"/>
            <a:ext cx="8248293" cy="6881542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EB84FE2B-7A19-D2C0-1E82-875CAA2210EE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3542"/>
            <a:ext cx="12221251" cy="4633750"/>
          </a:xfrm>
          <a:prstGeom prst="rect">
            <a:avLst/>
          </a:prstGeom>
        </p:spPr>
      </p:pic>
      <p:sp>
        <p:nvSpPr>
          <p:cNvPr id="16" name="Freeform: Shape 15">
            <a:extLst>
              <a:ext uri="{FF2B5EF4-FFF2-40B4-BE49-F238E27FC236}">
                <a16:creationId xmlns:a16="http://schemas.microsoft.com/office/drawing/2014/main" id="{15CD6F5C-35AB-AF0B-D808-876DB7223ABA}"/>
              </a:ext>
            </a:extLst>
          </p:cNvPr>
          <p:cNvSpPr/>
          <p:nvPr userDrawn="1"/>
        </p:nvSpPr>
        <p:spPr>
          <a:xfrm rot="2634071">
            <a:off x="4820095" y="-1079162"/>
            <a:ext cx="7637559" cy="12315018"/>
          </a:xfrm>
          <a:custGeom>
            <a:avLst/>
            <a:gdLst>
              <a:gd name="connsiteX0" fmla="*/ 0 w 7637559"/>
              <a:gd name="connsiteY0" fmla="*/ 2751877 h 12315018"/>
              <a:gd name="connsiteX1" fmla="*/ 2859505 w 7637559"/>
              <a:gd name="connsiteY1" fmla="*/ 0 h 12315018"/>
              <a:gd name="connsiteX2" fmla="*/ 7637559 w 7637559"/>
              <a:gd name="connsiteY2" fmla="*/ 4964928 h 12315018"/>
              <a:gd name="connsiteX3" fmla="*/ 0 w 7637559"/>
              <a:gd name="connsiteY3" fmla="*/ 12315018 h 1231501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7637559" h="12315018">
                <a:moveTo>
                  <a:pt x="0" y="2751877"/>
                </a:moveTo>
                <a:lnTo>
                  <a:pt x="2859505" y="0"/>
                </a:lnTo>
                <a:lnTo>
                  <a:pt x="7637559" y="4964928"/>
                </a:lnTo>
                <a:lnTo>
                  <a:pt x="0" y="12315018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lt-LT"/>
          </a:p>
        </p:txBody>
      </p:sp>
      <p:sp>
        <p:nvSpPr>
          <p:cNvPr id="20" name="Text Placeholder 2">
            <a:extLst>
              <a:ext uri="{FF2B5EF4-FFF2-40B4-BE49-F238E27FC236}">
                <a16:creationId xmlns:a16="http://schemas.microsoft.com/office/drawing/2014/main" id="{CED23180-2C96-1490-93D6-6C952EC25715}"/>
              </a:ext>
            </a:extLst>
          </p:cNvPr>
          <p:cNvSpPr>
            <a:spLocks noGrp="1"/>
          </p:cNvSpPr>
          <p:nvPr>
            <p:ph type="body" idx="13"/>
          </p:nvPr>
        </p:nvSpPr>
        <p:spPr>
          <a:xfrm>
            <a:off x="6455510" y="3638550"/>
            <a:ext cx="4774371" cy="2034406"/>
          </a:xfrm>
        </p:spPr>
        <p:txBody>
          <a:bodyPr>
            <a:noAutofit/>
          </a:bodyPr>
          <a:lstStyle>
            <a:lvl1pPr marL="0" indent="0">
              <a:buNone/>
              <a:defRPr sz="3700" b="1">
                <a:solidFill>
                  <a:srgbClr val="192850"/>
                </a:solidFill>
                <a:latin typeface="Fira Sans" panose="020B0503050000020004" pitchFamily="34" charset="0"/>
                <a:ea typeface="Fira Sans" panose="020B0503050000020004" pitchFamily="34" charset="0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endParaRPr lang="en-US"/>
          </a:p>
        </p:txBody>
      </p:sp>
      <p:sp>
        <p:nvSpPr>
          <p:cNvPr id="18" name="Text Placeholder 2">
            <a:extLst>
              <a:ext uri="{FF2B5EF4-FFF2-40B4-BE49-F238E27FC236}">
                <a16:creationId xmlns:a16="http://schemas.microsoft.com/office/drawing/2014/main" id="{B83239B7-29DB-0D6A-A98B-D339B0854081}"/>
              </a:ext>
            </a:extLst>
          </p:cNvPr>
          <p:cNvSpPr>
            <a:spLocks noGrp="1"/>
          </p:cNvSpPr>
          <p:nvPr>
            <p:ph type="body" idx="14"/>
          </p:nvPr>
        </p:nvSpPr>
        <p:spPr>
          <a:xfrm>
            <a:off x="6455509" y="3259052"/>
            <a:ext cx="4774371" cy="300068"/>
          </a:xfrm>
        </p:spPr>
        <p:txBody>
          <a:bodyPr>
            <a:noAutofit/>
          </a:bodyPr>
          <a:lstStyle>
            <a:lvl1pPr marL="0" indent="0">
              <a:buNone/>
              <a:defRPr sz="1700" b="0">
                <a:solidFill>
                  <a:srgbClr val="192850"/>
                </a:solidFill>
                <a:latin typeface="Fira Sans" panose="020B0503050000020004" pitchFamily="34" charset="0"/>
                <a:ea typeface="Fira Sans" panose="020B0503050000020004" pitchFamily="34" charset="0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9" name="Text Placeholder 2">
            <a:extLst>
              <a:ext uri="{FF2B5EF4-FFF2-40B4-BE49-F238E27FC236}">
                <a16:creationId xmlns:a16="http://schemas.microsoft.com/office/drawing/2014/main" id="{4E3692F6-4670-E121-73A5-C7DE3B055785}"/>
              </a:ext>
            </a:extLst>
          </p:cNvPr>
          <p:cNvSpPr>
            <a:spLocks noGrp="1"/>
          </p:cNvSpPr>
          <p:nvPr>
            <p:ph type="body" idx="15"/>
          </p:nvPr>
        </p:nvSpPr>
        <p:spPr>
          <a:xfrm>
            <a:off x="6455510" y="5864619"/>
            <a:ext cx="4774371" cy="300068"/>
          </a:xfrm>
        </p:spPr>
        <p:txBody>
          <a:bodyPr>
            <a:noAutofit/>
          </a:bodyPr>
          <a:lstStyle>
            <a:lvl1pPr marL="0" indent="0">
              <a:buNone/>
              <a:defRPr sz="2100" b="0">
                <a:solidFill>
                  <a:srgbClr val="8C6E87"/>
                </a:solidFill>
                <a:latin typeface="Fira Sans" panose="020B0503050000020004" pitchFamily="34" charset="0"/>
                <a:ea typeface="Fira Sans" panose="020B0503050000020004" pitchFamily="34" charset="0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pic>
        <p:nvPicPr>
          <p:cNvPr id="11" name="Grafinis elementas 10">
            <a:extLst>
              <a:ext uri="{FF2B5EF4-FFF2-40B4-BE49-F238E27FC236}">
                <a16:creationId xmlns:a16="http://schemas.microsoft.com/office/drawing/2014/main" id="{9AB7174C-25BE-410B-8C09-2398998CFACE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5"/>
              </a:ext>
            </a:extLst>
          </a:blip>
          <a:stretch>
            <a:fillRect/>
          </a:stretch>
        </p:blipFill>
        <p:spPr>
          <a:xfrm>
            <a:off x="6568614" y="2121397"/>
            <a:ext cx="1728000" cy="8886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800897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076C6B57-6C8E-4723-D607-E6F689CAE275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" r="8"/>
          <a:stretch/>
        </p:blipFill>
        <p:spPr>
          <a:xfrm>
            <a:off x="0" y="0"/>
            <a:ext cx="10489474" cy="6858000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EB84FE2B-7A19-D2C0-1E82-875CAA2210EE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221251" cy="4633750"/>
          </a:xfrm>
          <a:prstGeom prst="rect">
            <a:avLst/>
          </a:prstGeom>
        </p:spPr>
      </p:pic>
      <p:sp>
        <p:nvSpPr>
          <p:cNvPr id="18" name="Freeform: Shape 17">
            <a:extLst>
              <a:ext uri="{FF2B5EF4-FFF2-40B4-BE49-F238E27FC236}">
                <a16:creationId xmlns:a16="http://schemas.microsoft.com/office/drawing/2014/main" id="{3DF81DB1-04EA-46AE-BF16-458D7BB6CCA6}"/>
              </a:ext>
            </a:extLst>
          </p:cNvPr>
          <p:cNvSpPr/>
          <p:nvPr userDrawn="1"/>
        </p:nvSpPr>
        <p:spPr>
          <a:xfrm rot="2634071">
            <a:off x="6715576" y="-322063"/>
            <a:ext cx="6064139" cy="10800820"/>
          </a:xfrm>
          <a:custGeom>
            <a:avLst/>
            <a:gdLst>
              <a:gd name="connsiteX0" fmla="*/ 0 w 6064139"/>
              <a:gd name="connsiteY0" fmla="*/ 1237679 h 10800820"/>
              <a:gd name="connsiteX1" fmla="*/ 1286085 w 6064139"/>
              <a:gd name="connsiteY1" fmla="*/ 0 h 10800820"/>
              <a:gd name="connsiteX2" fmla="*/ 6064139 w 6064139"/>
              <a:gd name="connsiteY2" fmla="*/ 4964928 h 10800820"/>
              <a:gd name="connsiteX3" fmla="*/ 0 w 6064139"/>
              <a:gd name="connsiteY3" fmla="*/ 10800820 h 108008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064139" h="10800820">
                <a:moveTo>
                  <a:pt x="0" y="1237679"/>
                </a:moveTo>
                <a:lnTo>
                  <a:pt x="1286085" y="0"/>
                </a:lnTo>
                <a:lnTo>
                  <a:pt x="6064139" y="4964928"/>
                </a:lnTo>
                <a:lnTo>
                  <a:pt x="0" y="1080082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lt-LT"/>
          </a:p>
        </p:txBody>
      </p:sp>
      <p:sp>
        <p:nvSpPr>
          <p:cNvPr id="20" name="Text Placeholder 2">
            <a:extLst>
              <a:ext uri="{FF2B5EF4-FFF2-40B4-BE49-F238E27FC236}">
                <a16:creationId xmlns:a16="http://schemas.microsoft.com/office/drawing/2014/main" id="{CED23180-2C96-1490-93D6-6C952EC25715}"/>
              </a:ext>
            </a:extLst>
          </p:cNvPr>
          <p:cNvSpPr>
            <a:spLocks noGrp="1"/>
          </p:cNvSpPr>
          <p:nvPr>
            <p:ph type="body" idx="13" hasCustomPrompt="1"/>
          </p:nvPr>
        </p:nvSpPr>
        <p:spPr>
          <a:xfrm>
            <a:off x="7108654" y="5048072"/>
            <a:ext cx="4578521" cy="1070095"/>
          </a:xfrm>
        </p:spPr>
        <p:txBody>
          <a:bodyPr>
            <a:noAutofit/>
          </a:bodyPr>
          <a:lstStyle>
            <a:lvl1pPr marL="0" indent="0">
              <a:buNone/>
              <a:defRPr sz="3700" b="1">
                <a:solidFill>
                  <a:srgbClr val="192850"/>
                </a:solidFill>
                <a:latin typeface="Fira Sans" panose="020B0503050000020004" pitchFamily="34" charset="0"/>
                <a:ea typeface="Fira Sans" panose="020B0503050000020004" pitchFamily="34" charset="0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</a:t>
            </a:r>
            <a:r>
              <a:rPr lang="lt-LT"/>
              <a:t> </a:t>
            </a:r>
            <a:r>
              <a:rPr lang="lt-LT" err="1"/>
              <a:t>Master</a:t>
            </a:r>
            <a:r>
              <a:rPr lang="lt-LT"/>
              <a:t> </a:t>
            </a:r>
            <a:r>
              <a:rPr lang="lt-LT" err="1"/>
              <a:t>text</a:t>
            </a:r>
            <a:r>
              <a:rPr lang="lt-LT"/>
              <a:t> </a:t>
            </a:r>
            <a:r>
              <a:rPr lang="lt-LT" err="1"/>
              <a:t>styles</a:t>
            </a:r>
            <a:endParaRPr lang="en-US"/>
          </a:p>
        </p:txBody>
      </p:sp>
      <p:pic>
        <p:nvPicPr>
          <p:cNvPr id="9" name="Grafinis elementas 8">
            <a:extLst>
              <a:ext uri="{FF2B5EF4-FFF2-40B4-BE49-F238E27FC236}">
                <a16:creationId xmlns:a16="http://schemas.microsoft.com/office/drawing/2014/main" id="{6A030231-EB05-42D9-8D25-338B49205E87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5"/>
              </a:ext>
            </a:extLst>
          </a:blip>
          <a:stretch>
            <a:fillRect/>
          </a:stretch>
        </p:blipFill>
        <p:spPr>
          <a:xfrm>
            <a:off x="7221620" y="3866840"/>
            <a:ext cx="1728000" cy="888683"/>
          </a:xfrm>
          <a:prstGeom prst="rect">
            <a:avLst/>
          </a:prstGeom>
        </p:spPr>
      </p:pic>
      <p:sp>
        <p:nvSpPr>
          <p:cNvPr id="8" name="Text Placeholder 2">
            <a:extLst>
              <a:ext uri="{FF2B5EF4-FFF2-40B4-BE49-F238E27FC236}">
                <a16:creationId xmlns:a16="http://schemas.microsoft.com/office/drawing/2014/main" id="{FB453B89-B64A-431A-999B-84C5B5F83268}"/>
              </a:ext>
            </a:extLst>
          </p:cNvPr>
          <p:cNvSpPr>
            <a:spLocks noGrp="1"/>
          </p:cNvSpPr>
          <p:nvPr>
            <p:ph type="body" idx="14" hasCustomPrompt="1"/>
          </p:nvPr>
        </p:nvSpPr>
        <p:spPr>
          <a:xfrm>
            <a:off x="7108654" y="6157822"/>
            <a:ext cx="4578521" cy="575488"/>
          </a:xfrm>
        </p:spPr>
        <p:txBody>
          <a:bodyPr>
            <a:noAutofit/>
          </a:bodyPr>
          <a:lstStyle>
            <a:lvl1pPr marL="0" indent="0">
              <a:buNone/>
              <a:defRPr sz="2400" b="1">
                <a:solidFill>
                  <a:srgbClr val="192850"/>
                </a:solidFill>
                <a:latin typeface="Fira Sans" panose="020B0503050000020004" pitchFamily="34" charset="0"/>
                <a:ea typeface="Fira Sans" panose="020B0503050000020004" pitchFamily="34" charset="0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</a:t>
            </a:r>
            <a:r>
              <a:rPr lang="lt-LT"/>
              <a:t> </a:t>
            </a:r>
            <a:r>
              <a:rPr lang="lt-LT" err="1"/>
              <a:t>text</a:t>
            </a:r>
            <a:r>
              <a:rPr lang="lt-LT"/>
              <a:t> </a:t>
            </a:r>
            <a:r>
              <a:rPr lang="lt-LT" err="1"/>
              <a:t>styles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6275108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EF0ED86-A1BF-0B0C-BE74-C79E1111A5F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90843"/>
            <a:ext cx="10515600" cy="451945"/>
          </a:xfrm>
        </p:spPr>
        <p:txBody>
          <a:bodyPr anchor="t" anchorCtr="0">
            <a:normAutofit/>
          </a:bodyPr>
          <a:lstStyle>
            <a:lvl1pPr>
              <a:defRPr sz="1400">
                <a:solidFill>
                  <a:srgbClr val="192850"/>
                </a:solidFill>
                <a:latin typeface="Fira Sans" panose="020B0503050000020004" pitchFamily="34" charset="0"/>
                <a:ea typeface="Fira Sans" panose="020B0503050000020004" pitchFamily="34" charset="0"/>
              </a:defRPr>
            </a:lvl1pPr>
          </a:lstStyle>
          <a:p>
            <a:r>
              <a:rPr lang="en-US"/>
              <a:t>Click to edit Master title style</a:t>
            </a:r>
            <a:endParaRPr lang="lt-LT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C85658E-4F9D-A46F-54C7-D3D71EBE86E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1566251"/>
            <a:ext cx="9423122" cy="1663573"/>
          </a:xfrm>
        </p:spPr>
        <p:txBody>
          <a:bodyPr>
            <a:noAutofit/>
          </a:bodyPr>
          <a:lstStyle>
            <a:lvl1pPr marL="0" indent="0">
              <a:buNone/>
              <a:defRPr sz="6000" b="1">
                <a:solidFill>
                  <a:srgbClr val="192850"/>
                </a:solidFill>
                <a:latin typeface="Fira Sans" panose="020B0503050000020004" pitchFamily="34" charset="0"/>
                <a:ea typeface="Fira Sans" panose="020B0503050000020004" pitchFamily="34" charset="0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B3162C6-D2A0-EA8D-3C1E-A640DBDE0F2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257425" y="6356350"/>
            <a:ext cx="5895975" cy="365125"/>
          </a:xfrm>
        </p:spPr>
        <p:txBody>
          <a:bodyPr/>
          <a:lstStyle/>
          <a:p>
            <a:endParaRPr lang="lt-LT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2A87629-2ABF-C5E3-C2C0-2E3C31425AB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625447" cy="365125"/>
          </a:xfrm>
        </p:spPr>
        <p:txBody>
          <a:bodyPr/>
          <a:lstStyle/>
          <a:p>
            <a:fld id="{433D822E-14E5-4FC8-890B-4527FF1CA33F}" type="slidenum">
              <a:rPr lang="lt-LT" smtClean="0"/>
              <a:t>‹#›</a:t>
            </a:fld>
            <a:endParaRPr lang="lt-LT"/>
          </a:p>
        </p:txBody>
      </p:sp>
      <p:sp>
        <p:nvSpPr>
          <p:cNvPr id="9" name="Text Placeholder 2">
            <a:extLst>
              <a:ext uri="{FF2B5EF4-FFF2-40B4-BE49-F238E27FC236}">
                <a16:creationId xmlns:a16="http://schemas.microsoft.com/office/drawing/2014/main" id="{95F1ADC9-4842-314C-F647-DC6C6AD3B37B}"/>
              </a:ext>
            </a:extLst>
          </p:cNvPr>
          <p:cNvSpPr>
            <a:spLocks noGrp="1"/>
          </p:cNvSpPr>
          <p:nvPr>
            <p:ph type="body" idx="13" hasCustomPrompt="1"/>
          </p:nvPr>
        </p:nvSpPr>
        <p:spPr>
          <a:xfrm>
            <a:off x="831850" y="3699151"/>
            <a:ext cx="9423122" cy="526892"/>
          </a:xfrm>
        </p:spPr>
        <p:txBody>
          <a:bodyPr>
            <a:noAutofit/>
          </a:bodyPr>
          <a:lstStyle>
            <a:lvl1pPr marL="0" indent="0">
              <a:buNone/>
              <a:defRPr sz="3700" b="1">
                <a:solidFill>
                  <a:srgbClr val="192850"/>
                </a:solidFill>
                <a:latin typeface="Fira Sans" panose="020B0503050000020004" pitchFamily="34" charset="0"/>
                <a:ea typeface="Fira Sans" panose="020B0503050000020004" pitchFamily="34" charset="0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</a:t>
            </a:r>
          </a:p>
        </p:txBody>
      </p:sp>
      <p:sp>
        <p:nvSpPr>
          <p:cNvPr id="10" name="Text Placeholder 2">
            <a:extLst>
              <a:ext uri="{FF2B5EF4-FFF2-40B4-BE49-F238E27FC236}">
                <a16:creationId xmlns:a16="http://schemas.microsoft.com/office/drawing/2014/main" id="{BFCA557F-662C-EBC1-B501-A562D2FE8072}"/>
              </a:ext>
            </a:extLst>
          </p:cNvPr>
          <p:cNvSpPr>
            <a:spLocks noGrp="1"/>
          </p:cNvSpPr>
          <p:nvPr>
            <p:ph type="body" idx="14"/>
          </p:nvPr>
        </p:nvSpPr>
        <p:spPr>
          <a:xfrm>
            <a:off x="838200" y="4363489"/>
            <a:ext cx="9423122" cy="526892"/>
          </a:xfrm>
        </p:spPr>
        <p:txBody>
          <a:bodyPr>
            <a:normAutofit/>
          </a:bodyPr>
          <a:lstStyle>
            <a:lvl1pPr marL="0" indent="0">
              <a:buNone/>
              <a:defRPr sz="3000" b="1">
                <a:solidFill>
                  <a:srgbClr val="8C6E87"/>
                </a:solidFill>
                <a:latin typeface="Fira Sans" panose="020B0503050000020004" pitchFamily="34" charset="0"/>
                <a:ea typeface="Fira Sans" panose="020B0503050000020004" pitchFamily="34" charset="0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</a:t>
            </a:r>
          </a:p>
        </p:txBody>
      </p:sp>
      <p:pic>
        <p:nvPicPr>
          <p:cNvPr id="18" name="Picture 17">
            <a:extLst>
              <a:ext uri="{FF2B5EF4-FFF2-40B4-BE49-F238E27FC236}">
                <a16:creationId xmlns:a16="http://schemas.microsoft.com/office/drawing/2014/main" id="{541DBC2A-E12D-B6AD-ED97-E995029AE2F3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66771" y="0"/>
            <a:ext cx="1883664" cy="6858000"/>
          </a:xfrm>
          <a:prstGeom prst="rect">
            <a:avLst/>
          </a:prstGeom>
        </p:spPr>
      </p:pic>
      <p:pic>
        <p:nvPicPr>
          <p:cNvPr id="13" name="Grafinis elementas 12">
            <a:extLst>
              <a:ext uri="{FF2B5EF4-FFF2-40B4-BE49-F238E27FC236}">
                <a16:creationId xmlns:a16="http://schemas.microsoft.com/office/drawing/2014/main" id="{A9F9870E-C4F0-430D-A2F9-2C10D276031E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4"/>
              </a:ext>
            </a:extLst>
          </a:blip>
          <a:stretch>
            <a:fillRect/>
          </a:stretch>
        </p:blipFill>
        <p:spPr>
          <a:xfrm>
            <a:off x="927100" y="6234788"/>
            <a:ext cx="1008000" cy="5184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9529024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EF0ED86-A1BF-0B0C-BE74-C79E1111A5F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90843"/>
            <a:ext cx="10515600" cy="451945"/>
          </a:xfrm>
        </p:spPr>
        <p:txBody>
          <a:bodyPr anchor="t" anchorCtr="0">
            <a:normAutofit/>
          </a:bodyPr>
          <a:lstStyle>
            <a:lvl1pPr>
              <a:defRPr sz="1400">
                <a:solidFill>
                  <a:srgbClr val="192850"/>
                </a:solidFill>
                <a:latin typeface="Fira Sans" panose="020B0503050000020004" pitchFamily="34" charset="0"/>
                <a:ea typeface="Fira Sans" panose="020B0503050000020004" pitchFamily="34" charset="0"/>
              </a:defRPr>
            </a:lvl1pPr>
          </a:lstStyle>
          <a:p>
            <a:r>
              <a:rPr lang="en-US"/>
              <a:t>Click to edit Master title style</a:t>
            </a:r>
            <a:endParaRPr lang="lt-LT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B3162C6-D2A0-EA8D-3C1E-A640DBDE0F2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257425" y="6356350"/>
            <a:ext cx="5895975" cy="365125"/>
          </a:xfrm>
        </p:spPr>
        <p:txBody>
          <a:bodyPr/>
          <a:lstStyle/>
          <a:p>
            <a:endParaRPr lang="lt-LT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2A87629-2ABF-C5E3-C2C0-2E3C31425AB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625447" cy="365125"/>
          </a:xfrm>
        </p:spPr>
        <p:txBody>
          <a:bodyPr/>
          <a:lstStyle/>
          <a:p>
            <a:fld id="{433D822E-14E5-4FC8-890B-4527FF1CA33F}" type="slidenum">
              <a:rPr lang="lt-LT" smtClean="0"/>
              <a:t>‹#›</a:t>
            </a:fld>
            <a:endParaRPr lang="lt-LT"/>
          </a:p>
        </p:txBody>
      </p:sp>
      <p:sp>
        <p:nvSpPr>
          <p:cNvPr id="9" name="Text Placeholder 2">
            <a:extLst>
              <a:ext uri="{FF2B5EF4-FFF2-40B4-BE49-F238E27FC236}">
                <a16:creationId xmlns:a16="http://schemas.microsoft.com/office/drawing/2014/main" id="{95F1ADC9-4842-314C-F647-DC6C6AD3B37B}"/>
              </a:ext>
            </a:extLst>
          </p:cNvPr>
          <p:cNvSpPr>
            <a:spLocks noGrp="1"/>
          </p:cNvSpPr>
          <p:nvPr>
            <p:ph type="body" idx="13" hasCustomPrompt="1"/>
          </p:nvPr>
        </p:nvSpPr>
        <p:spPr>
          <a:xfrm>
            <a:off x="831850" y="984526"/>
            <a:ext cx="6730875" cy="526892"/>
          </a:xfrm>
        </p:spPr>
        <p:txBody>
          <a:bodyPr>
            <a:noAutofit/>
          </a:bodyPr>
          <a:lstStyle>
            <a:lvl1pPr marL="0" indent="0">
              <a:buNone/>
              <a:defRPr sz="3700" b="1">
                <a:solidFill>
                  <a:srgbClr val="192850"/>
                </a:solidFill>
                <a:latin typeface="Fira Sans" panose="020B0503050000020004" pitchFamily="34" charset="0"/>
                <a:ea typeface="Fira Sans" panose="020B0503050000020004" pitchFamily="34" charset="0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</a:t>
            </a:r>
          </a:p>
        </p:txBody>
      </p:sp>
      <p:pic>
        <p:nvPicPr>
          <p:cNvPr id="18" name="Picture 17">
            <a:extLst>
              <a:ext uri="{FF2B5EF4-FFF2-40B4-BE49-F238E27FC236}">
                <a16:creationId xmlns:a16="http://schemas.microsoft.com/office/drawing/2014/main" id="{541DBC2A-E12D-B6AD-ED97-E995029AE2F3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81503" y="0"/>
            <a:ext cx="1883664" cy="6858000"/>
          </a:xfrm>
          <a:prstGeom prst="rect">
            <a:avLst/>
          </a:prstGeom>
        </p:spPr>
      </p:pic>
      <p:sp>
        <p:nvSpPr>
          <p:cNvPr id="12" name="Content Placeholder 3">
            <a:extLst>
              <a:ext uri="{FF2B5EF4-FFF2-40B4-BE49-F238E27FC236}">
                <a16:creationId xmlns:a16="http://schemas.microsoft.com/office/drawing/2014/main" id="{248C746E-4F7B-47A2-09C0-E20A5AB4A38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115315" y="642788"/>
            <a:ext cx="3222610" cy="5534175"/>
          </a:xfrm>
        </p:spPr>
        <p:txBody>
          <a:bodyPr/>
          <a:lstStyle>
            <a:lvl1pPr>
              <a:defRPr>
                <a:solidFill>
                  <a:srgbClr val="192850"/>
                </a:solidFill>
              </a:defRPr>
            </a:lvl1pPr>
            <a:lvl2pPr>
              <a:defRPr>
                <a:solidFill>
                  <a:srgbClr val="192850"/>
                </a:solidFill>
              </a:defRPr>
            </a:lvl2pPr>
            <a:lvl3pPr>
              <a:defRPr>
                <a:solidFill>
                  <a:srgbClr val="192850"/>
                </a:solidFill>
              </a:defRPr>
            </a:lvl3pPr>
            <a:lvl4pPr>
              <a:defRPr>
                <a:solidFill>
                  <a:srgbClr val="192850"/>
                </a:solidFill>
              </a:defRPr>
            </a:lvl4pPr>
            <a:lvl5pPr>
              <a:defRPr>
                <a:solidFill>
                  <a:srgbClr val="192850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lt-LT"/>
          </a:p>
        </p:txBody>
      </p:sp>
      <p:sp>
        <p:nvSpPr>
          <p:cNvPr id="25" name="Text Placeholder 2">
            <a:extLst>
              <a:ext uri="{FF2B5EF4-FFF2-40B4-BE49-F238E27FC236}">
                <a16:creationId xmlns:a16="http://schemas.microsoft.com/office/drawing/2014/main" id="{40DD3C4D-A7DB-36DE-AF77-A7E4B480A2F4}"/>
              </a:ext>
            </a:extLst>
          </p:cNvPr>
          <p:cNvSpPr>
            <a:spLocks noGrp="1"/>
          </p:cNvSpPr>
          <p:nvPr>
            <p:ph type="body" idx="16" hasCustomPrompt="1"/>
          </p:nvPr>
        </p:nvSpPr>
        <p:spPr>
          <a:xfrm>
            <a:off x="831850" y="1753261"/>
            <a:ext cx="3244836" cy="358499"/>
          </a:xfrm>
        </p:spPr>
        <p:txBody>
          <a:bodyPr>
            <a:noAutofit/>
          </a:bodyPr>
          <a:lstStyle>
            <a:lvl1pPr marL="0" indent="0">
              <a:buNone/>
              <a:defRPr sz="2000" b="1">
                <a:solidFill>
                  <a:srgbClr val="192850"/>
                </a:solidFill>
                <a:latin typeface="Fira Sans" panose="020B0503050000020004" pitchFamily="34" charset="0"/>
                <a:ea typeface="Fira Sans" panose="020B0503050000020004" pitchFamily="34" charset="0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</a:t>
            </a:r>
          </a:p>
        </p:txBody>
      </p:sp>
      <p:sp>
        <p:nvSpPr>
          <p:cNvPr id="26" name="Text Placeholder 2">
            <a:extLst>
              <a:ext uri="{FF2B5EF4-FFF2-40B4-BE49-F238E27FC236}">
                <a16:creationId xmlns:a16="http://schemas.microsoft.com/office/drawing/2014/main" id="{9C77349B-0A4C-2C9D-3924-4169C5B0FD6C}"/>
              </a:ext>
            </a:extLst>
          </p:cNvPr>
          <p:cNvSpPr>
            <a:spLocks noGrp="1"/>
          </p:cNvSpPr>
          <p:nvPr>
            <p:ph type="body" idx="17" hasCustomPrompt="1"/>
          </p:nvPr>
        </p:nvSpPr>
        <p:spPr>
          <a:xfrm>
            <a:off x="831850" y="2187960"/>
            <a:ext cx="3244836" cy="1488690"/>
          </a:xfrm>
        </p:spPr>
        <p:txBody>
          <a:bodyPr>
            <a:noAutofit/>
          </a:bodyPr>
          <a:lstStyle>
            <a:lvl1pPr marL="0" indent="0">
              <a:buNone/>
              <a:defRPr sz="2000" b="0">
                <a:solidFill>
                  <a:srgbClr val="192850"/>
                </a:solidFill>
                <a:latin typeface="Fira Sans" panose="020B0503050000020004" pitchFamily="34" charset="0"/>
                <a:ea typeface="Fira Sans" panose="020B0503050000020004" pitchFamily="34" charset="0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sv-SE"/>
              <a:t>Sit amet, elita  ut labo consectetur adipiscing elit, sed do eiusmod tempor incididunt ut labore et dolore.</a:t>
            </a:r>
            <a:endParaRPr lang="en-US"/>
          </a:p>
        </p:txBody>
      </p:sp>
      <p:sp>
        <p:nvSpPr>
          <p:cNvPr id="27" name="Text Placeholder 2">
            <a:extLst>
              <a:ext uri="{FF2B5EF4-FFF2-40B4-BE49-F238E27FC236}">
                <a16:creationId xmlns:a16="http://schemas.microsoft.com/office/drawing/2014/main" id="{3D6AE2A6-D63A-C526-FB7E-C59A15B75EF3}"/>
              </a:ext>
            </a:extLst>
          </p:cNvPr>
          <p:cNvSpPr>
            <a:spLocks noGrp="1"/>
          </p:cNvSpPr>
          <p:nvPr>
            <p:ph type="body" idx="18" hasCustomPrompt="1"/>
          </p:nvPr>
        </p:nvSpPr>
        <p:spPr>
          <a:xfrm>
            <a:off x="4317890" y="1753261"/>
            <a:ext cx="3244836" cy="358499"/>
          </a:xfrm>
        </p:spPr>
        <p:txBody>
          <a:bodyPr>
            <a:noAutofit/>
          </a:bodyPr>
          <a:lstStyle>
            <a:lvl1pPr marL="0" indent="0">
              <a:buNone/>
              <a:defRPr sz="2000" b="1">
                <a:solidFill>
                  <a:srgbClr val="192850"/>
                </a:solidFill>
                <a:latin typeface="Fira Sans" panose="020B0503050000020004" pitchFamily="34" charset="0"/>
                <a:ea typeface="Fira Sans" panose="020B0503050000020004" pitchFamily="34" charset="0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</a:t>
            </a:r>
          </a:p>
        </p:txBody>
      </p:sp>
      <p:sp>
        <p:nvSpPr>
          <p:cNvPr id="28" name="Text Placeholder 2">
            <a:extLst>
              <a:ext uri="{FF2B5EF4-FFF2-40B4-BE49-F238E27FC236}">
                <a16:creationId xmlns:a16="http://schemas.microsoft.com/office/drawing/2014/main" id="{90FD4382-4CDC-A618-2253-586CA5C1FAC6}"/>
              </a:ext>
            </a:extLst>
          </p:cNvPr>
          <p:cNvSpPr>
            <a:spLocks noGrp="1"/>
          </p:cNvSpPr>
          <p:nvPr>
            <p:ph type="body" idx="19" hasCustomPrompt="1"/>
          </p:nvPr>
        </p:nvSpPr>
        <p:spPr>
          <a:xfrm>
            <a:off x="4317890" y="2187960"/>
            <a:ext cx="3244836" cy="1488690"/>
          </a:xfrm>
        </p:spPr>
        <p:txBody>
          <a:bodyPr>
            <a:noAutofit/>
          </a:bodyPr>
          <a:lstStyle>
            <a:lvl1pPr marL="0" indent="0">
              <a:buNone/>
              <a:defRPr sz="2000" b="0">
                <a:solidFill>
                  <a:srgbClr val="192850"/>
                </a:solidFill>
                <a:latin typeface="Fira Sans" panose="020B0503050000020004" pitchFamily="34" charset="0"/>
                <a:ea typeface="Fira Sans" panose="020B0503050000020004" pitchFamily="34" charset="0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sv-SE"/>
              <a:t>Sit amet, elita  ut labo consectetur adipiscing elit, sed do eiusmod tempor incididunt ut labore et dolore.</a:t>
            </a:r>
            <a:endParaRPr lang="en-US"/>
          </a:p>
        </p:txBody>
      </p:sp>
      <p:sp>
        <p:nvSpPr>
          <p:cNvPr id="33" name="Text Placeholder 2">
            <a:extLst>
              <a:ext uri="{FF2B5EF4-FFF2-40B4-BE49-F238E27FC236}">
                <a16:creationId xmlns:a16="http://schemas.microsoft.com/office/drawing/2014/main" id="{6FF6C6FC-3546-F24E-2B1D-7512B0667531}"/>
              </a:ext>
            </a:extLst>
          </p:cNvPr>
          <p:cNvSpPr>
            <a:spLocks noGrp="1"/>
          </p:cNvSpPr>
          <p:nvPr>
            <p:ph type="body" idx="20" hasCustomPrompt="1"/>
          </p:nvPr>
        </p:nvSpPr>
        <p:spPr>
          <a:xfrm>
            <a:off x="831850" y="3950085"/>
            <a:ext cx="3244836" cy="358499"/>
          </a:xfrm>
        </p:spPr>
        <p:txBody>
          <a:bodyPr>
            <a:noAutofit/>
          </a:bodyPr>
          <a:lstStyle>
            <a:lvl1pPr marL="0" indent="0">
              <a:buNone/>
              <a:defRPr sz="2000" b="1">
                <a:solidFill>
                  <a:srgbClr val="192850"/>
                </a:solidFill>
                <a:latin typeface="Fira Sans" panose="020B0503050000020004" pitchFamily="34" charset="0"/>
                <a:ea typeface="Fira Sans" panose="020B0503050000020004" pitchFamily="34" charset="0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</a:t>
            </a:r>
          </a:p>
        </p:txBody>
      </p:sp>
      <p:sp>
        <p:nvSpPr>
          <p:cNvPr id="34" name="Text Placeholder 2">
            <a:extLst>
              <a:ext uri="{FF2B5EF4-FFF2-40B4-BE49-F238E27FC236}">
                <a16:creationId xmlns:a16="http://schemas.microsoft.com/office/drawing/2014/main" id="{3EAB19F6-4337-AB2E-4362-44FDD8397102}"/>
              </a:ext>
            </a:extLst>
          </p:cNvPr>
          <p:cNvSpPr>
            <a:spLocks noGrp="1"/>
          </p:cNvSpPr>
          <p:nvPr>
            <p:ph type="body" idx="21" hasCustomPrompt="1"/>
          </p:nvPr>
        </p:nvSpPr>
        <p:spPr>
          <a:xfrm>
            <a:off x="831850" y="4384784"/>
            <a:ext cx="3244836" cy="1488690"/>
          </a:xfrm>
        </p:spPr>
        <p:txBody>
          <a:bodyPr>
            <a:noAutofit/>
          </a:bodyPr>
          <a:lstStyle>
            <a:lvl1pPr marL="0" indent="0">
              <a:buNone/>
              <a:defRPr sz="2000" b="0">
                <a:solidFill>
                  <a:srgbClr val="192850"/>
                </a:solidFill>
                <a:latin typeface="Fira Sans" panose="020B0503050000020004" pitchFamily="34" charset="0"/>
                <a:ea typeface="Fira Sans" panose="020B0503050000020004" pitchFamily="34" charset="0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sv-SE"/>
              <a:t>Sit amet, elita  ut labo consectetur adipiscing elit, sed do eiusmod tempor incididunt ut labore et dolore.</a:t>
            </a:r>
            <a:endParaRPr lang="en-US"/>
          </a:p>
        </p:txBody>
      </p:sp>
      <p:sp>
        <p:nvSpPr>
          <p:cNvPr id="35" name="Text Placeholder 2">
            <a:extLst>
              <a:ext uri="{FF2B5EF4-FFF2-40B4-BE49-F238E27FC236}">
                <a16:creationId xmlns:a16="http://schemas.microsoft.com/office/drawing/2014/main" id="{81966091-64B2-5E72-C08D-C761F90A18F4}"/>
              </a:ext>
            </a:extLst>
          </p:cNvPr>
          <p:cNvSpPr>
            <a:spLocks noGrp="1"/>
          </p:cNvSpPr>
          <p:nvPr>
            <p:ph type="body" idx="22" hasCustomPrompt="1"/>
          </p:nvPr>
        </p:nvSpPr>
        <p:spPr>
          <a:xfrm>
            <a:off x="4317890" y="3950085"/>
            <a:ext cx="3244836" cy="358499"/>
          </a:xfrm>
        </p:spPr>
        <p:txBody>
          <a:bodyPr>
            <a:noAutofit/>
          </a:bodyPr>
          <a:lstStyle>
            <a:lvl1pPr marL="0" indent="0">
              <a:buNone/>
              <a:defRPr sz="2000" b="1">
                <a:solidFill>
                  <a:srgbClr val="192850"/>
                </a:solidFill>
                <a:latin typeface="Fira Sans" panose="020B0503050000020004" pitchFamily="34" charset="0"/>
                <a:ea typeface="Fira Sans" panose="020B0503050000020004" pitchFamily="34" charset="0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</a:t>
            </a:r>
          </a:p>
        </p:txBody>
      </p:sp>
      <p:sp>
        <p:nvSpPr>
          <p:cNvPr id="36" name="Text Placeholder 2">
            <a:extLst>
              <a:ext uri="{FF2B5EF4-FFF2-40B4-BE49-F238E27FC236}">
                <a16:creationId xmlns:a16="http://schemas.microsoft.com/office/drawing/2014/main" id="{4F80113A-197B-23DC-BB01-7AD4A85DFA26}"/>
              </a:ext>
            </a:extLst>
          </p:cNvPr>
          <p:cNvSpPr>
            <a:spLocks noGrp="1"/>
          </p:cNvSpPr>
          <p:nvPr>
            <p:ph type="body" idx="23" hasCustomPrompt="1"/>
          </p:nvPr>
        </p:nvSpPr>
        <p:spPr>
          <a:xfrm>
            <a:off x="4317890" y="4384784"/>
            <a:ext cx="3244836" cy="1488690"/>
          </a:xfrm>
        </p:spPr>
        <p:txBody>
          <a:bodyPr>
            <a:noAutofit/>
          </a:bodyPr>
          <a:lstStyle>
            <a:lvl1pPr marL="0" indent="0">
              <a:buNone/>
              <a:defRPr sz="2000" b="0">
                <a:solidFill>
                  <a:srgbClr val="192850"/>
                </a:solidFill>
                <a:latin typeface="Fira Sans" panose="020B0503050000020004" pitchFamily="34" charset="0"/>
                <a:ea typeface="Fira Sans" panose="020B0503050000020004" pitchFamily="34" charset="0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sv-SE"/>
              <a:t>Sit amet, elita  ut labo consectetur adipiscing elit, sed do eiusmod tempor incididunt ut labore et dolore.</a:t>
            </a:r>
            <a:endParaRPr lang="en-US"/>
          </a:p>
        </p:txBody>
      </p:sp>
      <p:pic>
        <p:nvPicPr>
          <p:cNvPr id="17" name="Grafinis elementas 16">
            <a:extLst>
              <a:ext uri="{FF2B5EF4-FFF2-40B4-BE49-F238E27FC236}">
                <a16:creationId xmlns:a16="http://schemas.microsoft.com/office/drawing/2014/main" id="{93A4DA98-3C9D-4C60-8D8D-BEE13EB0B457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4"/>
              </a:ext>
            </a:extLst>
          </a:blip>
          <a:stretch>
            <a:fillRect/>
          </a:stretch>
        </p:blipFill>
        <p:spPr>
          <a:xfrm>
            <a:off x="927100" y="6234788"/>
            <a:ext cx="1008000" cy="5184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8402341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EF0ED86-A1BF-0B0C-BE74-C79E1111A5F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90843"/>
            <a:ext cx="10515600" cy="451945"/>
          </a:xfrm>
        </p:spPr>
        <p:txBody>
          <a:bodyPr anchor="t" anchorCtr="0">
            <a:normAutofit/>
          </a:bodyPr>
          <a:lstStyle>
            <a:lvl1pPr>
              <a:defRPr sz="1400">
                <a:solidFill>
                  <a:srgbClr val="192850"/>
                </a:solidFill>
                <a:latin typeface="Fira Sans" panose="020B0503050000020004" pitchFamily="34" charset="0"/>
                <a:ea typeface="Fira Sans" panose="020B0503050000020004" pitchFamily="34" charset="0"/>
              </a:defRPr>
            </a:lvl1pPr>
          </a:lstStyle>
          <a:p>
            <a:r>
              <a:rPr lang="en-US"/>
              <a:t>Click to edit Master title style</a:t>
            </a:r>
            <a:endParaRPr lang="lt-LT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B3162C6-D2A0-EA8D-3C1E-A640DBDE0F2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257425" y="6356350"/>
            <a:ext cx="5895975" cy="365125"/>
          </a:xfrm>
        </p:spPr>
        <p:txBody>
          <a:bodyPr/>
          <a:lstStyle/>
          <a:p>
            <a:endParaRPr lang="lt-LT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2A87629-2ABF-C5E3-C2C0-2E3C31425AB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625447" cy="365125"/>
          </a:xfrm>
        </p:spPr>
        <p:txBody>
          <a:bodyPr/>
          <a:lstStyle/>
          <a:p>
            <a:fld id="{433D822E-14E5-4FC8-890B-4527FF1CA33F}" type="slidenum">
              <a:rPr lang="lt-LT" smtClean="0"/>
              <a:t>‹#›</a:t>
            </a:fld>
            <a:endParaRPr lang="lt-LT"/>
          </a:p>
        </p:txBody>
      </p:sp>
      <p:sp>
        <p:nvSpPr>
          <p:cNvPr id="9" name="Text Placeholder 2">
            <a:extLst>
              <a:ext uri="{FF2B5EF4-FFF2-40B4-BE49-F238E27FC236}">
                <a16:creationId xmlns:a16="http://schemas.microsoft.com/office/drawing/2014/main" id="{95F1ADC9-4842-314C-F647-DC6C6AD3B37B}"/>
              </a:ext>
            </a:extLst>
          </p:cNvPr>
          <p:cNvSpPr>
            <a:spLocks noGrp="1"/>
          </p:cNvSpPr>
          <p:nvPr>
            <p:ph type="body" idx="13" hasCustomPrompt="1"/>
          </p:nvPr>
        </p:nvSpPr>
        <p:spPr>
          <a:xfrm>
            <a:off x="831851" y="984526"/>
            <a:ext cx="3244836" cy="526892"/>
          </a:xfrm>
        </p:spPr>
        <p:txBody>
          <a:bodyPr>
            <a:noAutofit/>
          </a:bodyPr>
          <a:lstStyle>
            <a:lvl1pPr marL="0" indent="0">
              <a:buNone/>
              <a:defRPr sz="3700" b="1">
                <a:solidFill>
                  <a:srgbClr val="192850"/>
                </a:solidFill>
                <a:latin typeface="Fira Sans" panose="020B0503050000020004" pitchFamily="34" charset="0"/>
                <a:ea typeface="Fira Sans" panose="020B0503050000020004" pitchFamily="34" charset="0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</a:t>
            </a:r>
          </a:p>
        </p:txBody>
      </p:sp>
      <p:pic>
        <p:nvPicPr>
          <p:cNvPr id="18" name="Picture 17">
            <a:extLst>
              <a:ext uri="{FF2B5EF4-FFF2-40B4-BE49-F238E27FC236}">
                <a16:creationId xmlns:a16="http://schemas.microsoft.com/office/drawing/2014/main" id="{541DBC2A-E12D-B6AD-ED97-E995029AE2F3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73190" y="0"/>
            <a:ext cx="1883664" cy="6858000"/>
          </a:xfrm>
          <a:prstGeom prst="rect">
            <a:avLst/>
          </a:prstGeom>
        </p:spPr>
      </p:pic>
      <p:sp>
        <p:nvSpPr>
          <p:cNvPr id="12" name="Content Placeholder 3">
            <a:extLst>
              <a:ext uri="{FF2B5EF4-FFF2-40B4-BE49-F238E27FC236}">
                <a16:creationId xmlns:a16="http://schemas.microsoft.com/office/drawing/2014/main" id="{248C746E-4F7B-47A2-09C0-E20A5AB4A38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619751" y="642788"/>
            <a:ext cx="6718174" cy="5534175"/>
          </a:xfrm>
        </p:spPr>
        <p:txBody>
          <a:bodyPr/>
          <a:lstStyle>
            <a:lvl1pPr>
              <a:defRPr>
                <a:solidFill>
                  <a:srgbClr val="192850"/>
                </a:solidFill>
              </a:defRPr>
            </a:lvl1pPr>
            <a:lvl2pPr>
              <a:defRPr>
                <a:solidFill>
                  <a:srgbClr val="192850"/>
                </a:solidFill>
              </a:defRPr>
            </a:lvl2pPr>
            <a:lvl3pPr>
              <a:defRPr>
                <a:solidFill>
                  <a:srgbClr val="192850"/>
                </a:solidFill>
              </a:defRPr>
            </a:lvl3pPr>
            <a:lvl4pPr>
              <a:defRPr>
                <a:solidFill>
                  <a:srgbClr val="192850"/>
                </a:solidFill>
              </a:defRPr>
            </a:lvl4pPr>
            <a:lvl5pPr>
              <a:defRPr>
                <a:solidFill>
                  <a:srgbClr val="192850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lt-LT"/>
          </a:p>
        </p:txBody>
      </p:sp>
      <p:sp>
        <p:nvSpPr>
          <p:cNvPr id="25" name="Text Placeholder 2">
            <a:extLst>
              <a:ext uri="{FF2B5EF4-FFF2-40B4-BE49-F238E27FC236}">
                <a16:creationId xmlns:a16="http://schemas.microsoft.com/office/drawing/2014/main" id="{40DD3C4D-A7DB-36DE-AF77-A7E4B480A2F4}"/>
              </a:ext>
            </a:extLst>
          </p:cNvPr>
          <p:cNvSpPr>
            <a:spLocks noGrp="1"/>
          </p:cNvSpPr>
          <p:nvPr>
            <p:ph type="body" idx="16" hasCustomPrompt="1"/>
          </p:nvPr>
        </p:nvSpPr>
        <p:spPr>
          <a:xfrm>
            <a:off x="831850" y="1753261"/>
            <a:ext cx="3244836" cy="358499"/>
          </a:xfrm>
        </p:spPr>
        <p:txBody>
          <a:bodyPr>
            <a:noAutofit/>
          </a:bodyPr>
          <a:lstStyle>
            <a:lvl1pPr marL="0" indent="0">
              <a:buNone/>
              <a:defRPr sz="2000" b="1">
                <a:solidFill>
                  <a:srgbClr val="192850"/>
                </a:solidFill>
                <a:latin typeface="Fira Sans" panose="020B0503050000020004" pitchFamily="34" charset="0"/>
                <a:ea typeface="Fira Sans" panose="020B0503050000020004" pitchFamily="34" charset="0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</a:t>
            </a:r>
          </a:p>
        </p:txBody>
      </p:sp>
      <p:sp>
        <p:nvSpPr>
          <p:cNvPr id="26" name="Text Placeholder 2">
            <a:extLst>
              <a:ext uri="{FF2B5EF4-FFF2-40B4-BE49-F238E27FC236}">
                <a16:creationId xmlns:a16="http://schemas.microsoft.com/office/drawing/2014/main" id="{9C77349B-0A4C-2C9D-3924-4169C5B0FD6C}"/>
              </a:ext>
            </a:extLst>
          </p:cNvPr>
          <p:cNvSpPr>
            <a:spLocks noGrp="1"/>
          </p:cNvSpPr>
          <p:nvPr>
            <p:ph type="body" idx="17" hasCustomPrompt="1"/>
          </p:nvPr>
        </p:nvSpPr>
        <p:spPr>
          <a:xfrm>
            <a:off x="831850" y="2187960"/>
            <a:ext cx="3244836" cy="1488690"/>
          </a:xfrm>
        </p:spPr>
        <p:txBody>
          <a:bodyPr>
            <a:noAutofit/>
          </a:bodyPr>
          <a:lstStyle>
            <a:lvl1pPr marL="0" indent="0">
              <a:buNone/>
              <a:defRPr sz="2000" b="0">
                <a:solidFill>
                  <a:srgbClr val="192850"/>
                </a:solidFill>
                <a:latin typeface="Fira Sans" panose="020B0503050000020004" pitchFamily="34" charset="0"/>
                <a:ea typeface="Fira Sans" panose="020B0503050000020004" pitchFamily="34" charset="0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sv-SE"/>
              <a:t>Sit amet, elita  ut labo consectetur adipiscing elit, sed do eiusmod tempor incididunt ut labore et dolore.</a:t>
            </a:r>
            <a:endParaRPr lang="en-US"/>
          </a:p>
        </p:txBody>
      </p:sp>
      <p:sp>
        <p:nvSpPr>
          <p:cNvPr id="33" name="Text Placeholder 2">
            <a:extLst>
              <a:ext uri="{FF2B5EF4-FFF2-40B4-BE49-F238E27FC236}">
                <a16:creationId xmlns:a16="http://schemas.microsoft.com/office/drawing/2014/main" id="{6FF6C6FC-3546-F24E-2B1D-7512B0667531}"/>
              </a:ext>
            </a:extLst>
          </p:cNvPr>
          <p:cNvSpPr>
            <a:spLocks noGrp="1"/>
          </p:cNvSpPr>
          <p:nvPr>
            <p:ph type="body" idx="20" hasCustomPrompt="1"/>
          </p:nvPr>
        </p:nvSpPr>
        <p:spPr>
          <a:xfrm>
            <a:off x="831850" y="3950085"/>
            <a:ext cx="3244836" cy="358499"/>
          </a:xfrm>
        </p:spPr>
        <p:txBody>
          <a:bodyPr>
            <a:noAutofit/>
          </a:bodyPr>
          <a:lstStyle>
            <a:lvl1pPr marL="0" indent="0">
              <a:buNone/>
              <a:defRPr sz="2000" b="1">
                <a:solidFill>
                  <a:srgbClr val="192850"/>
                </a:solidFill>
                <a:latin typeface="Fira Sans" panose="020B0503050000020004" pitchFamily="34" charset="0"/>
                <a:ea typeface="Fira Sans" panose="020B0503050000020004" pitchFamily="34" charset="0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</a:t>
            </a:r>
          </a:p>
        </p:txBody>
      </p:sp>
      <p:sp>
        <p:nvSpPr>
          <p:cNvPr id="34" name="Text Placeholder 2">
            <a:extLst>
              <a:ext uri="{FF2B5EF4-FFF2-40B4-BE49-F238E27FC236}">
                <a16:creationId xmlns:a16="http://schemas.microsoft.com/office/drawing/2014/main" id="{3EAB19F6-4337-AB2E-4362-44FDD8397102}"/>
              </a:ext>
            </a:extLst>
          </p:cNvPr>
          <p:cNvSpPr>
            <a:spLocks noGrp="1"/>
          </p:cNvSpPr>
          <p:nvPr>
            <p:ph type="body" idx="21" hasCustomPrompt="1"/>
          </p:nvPr>
        </p:nvSpPr>
        <p:spPr>
          <a:xfrm>
            <a:off x="831850" y="4384784"/>
            <a:ext cx="3244836" cy="1488690"/>
          </a:xfrm>
        </p:spPr>
        <p:txBody>
          <a:bodyPr>
            <a:noAutofit/>
          </a:bodyPr>
          <a:lstStyle>
            <a:lvl1pPr marL="0" indent="0">
              <a:buNone/>
              <a:defRPr sz="2000" b="0">
                <a:solidFill>
                  <a:srgbClr val="192850"/>
                </a:solidFill>
                <a:latin typeface="Fira Sans" panose="020B0503050000020004" pitchFamily="34" charset="0"/>
                <a:ea typeface="Fira Sans" panose="020B0503050000020004" pitchFamily="34" charset="0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sv-SE"/>
              <a:t>Sit amet, elita  ut labo consectetur adipiscing elit, sed do eiusmod tempor incididunt ut labore et dolore.</a:t>
            </a:r>
            <a:endParaRPr lang="en-US"/>
          </a:p>
        </p:txBody>
      </p:sp>
      <p:pic>
        <p:nvPicPr>
          <p:cNvPr id="13" name="Grafinis elementas 12">
            <a:extLst>
              <a:ext uri="{FF2B5EF4-FFF2-40B4-BE49-F238E27FC236}">
                <a16:creationId xmlns:a16="http://schemas.microsoft.com/office/drawing/2014/main" id="{202E4F88-108E-476A-94A0-E5207A773D9B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4"/>
              </a:ext>
            </a:extLst>
          </a:blip>
          <a:stretch>
            <a:fillRect/>
          </a:stretch>
        </p:blipFill>
        <p:spPr>
          <a:xfrm>
            <a:off x="927100" y="6234788"/>
            <a:ext cx="1008000" cy="5184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822136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EF0ED86-A1BF-0B0C-BE74-C79E1111A5F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90843"/>
            <a:ext cx="10515600" cy="451945"/>
          </a:xfrm>
        </p:spPr>
        <p:txBody>
          <a:bodyPr anchor="t" anchorCtr="0">
            <a:normAutofit/>
          </a:bodyPr>
          <a:lstStyle>
            <a:lvl1pPr>
              <a:defRPr sz="1400">
                <a:solidFill>
                  <a:srgbClr val="192850"/>
                </a:solidFill>
                <a:latin typeface="Fira Sans" panose="020B0503050000020004" pitchFamily="34" charset="0"/>
                <a:ea typeface="Fira Sans" panose="020B0503050000020004" pitchFamily="34" charset="0"/>
              </a:defRPr>
            </a:lvl1pPr>
          </a:lstStyle>
          <a:p>
            <a:r>
              <a:rPr lang="en-US"/>
              <a:t>Click to edit Master title style</a:t>
            </a:r>
            <a:endParaRPr lang="lt-LT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B3162C6-D2A0-EA8D-3C1E-A640DBDE0F2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257425" y="6356350"/>
            <a:ext cx="5895975" cy="365125"/>
          </a:xfrm>
        </p:spPr>
        <p:txBody>
          <a:bodyPr/>
          <a:lstStyle/>
          <a:p>
            <a:endParaRPr lang="lt-LT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2A87629-2ABF-C5E3-C2C0-2E3C31425AB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625447" cy="365125"/>
          </a:xfrm>
        </p:spPr>
        <p:txBody>
          <a:bodyPr/>
          <a:lstStyle/>
          <a:p>
            <a:fld id="{433D822E-14E5-4FC8-890B-4527FF1CA33F}" type="slidenum">
              <a:rPr lang="lt-LT" smtClean="0"/>
              <a:t>‹#›</a:t>
            </a:fld>
            <a:endParaRPr lang="lt-LT"/>
          </a:p>
        </p:txBody>
      </p:sp>
      <p:sp>
        <p:nvSpPr>
          <p:cNvPr id="9" name="Text Placeholder 2">
            <a:extLst>
              <a:ext uri="{FF2B5EF4-FFF2-40B4-BE49-F238E27FC236}">
                <a16:creationId xmlns:a16="http://schemas.microsoft.com/office/drawing/2014/main" id="{95F1ADC9-4842-314C-F647-DC6C6AD3B37B}"/>
              </a:ext>
            </a:extLst>
          </p:cNvPr>
          <p:cNvSpPr>
            <a:spLocks noGrp="1"/>
          </p:cNvSpPr>
          <p:nvPr>
            <p:ph type="body" idx="13" hasCustomPrompt="1"/>
          </p:nvPr>
        </p:nvSpPr>
        <p:spPr>
          <a:xfrm>
            <a:off x="831850" y="984526"/>
            <a:ext cx="10515600" cy="526892"/>
          </a:xfrm>
        </p:spPr>
        <p:txBody>
          <a:bodyPr>
            <a:noAutofit/>
          </a:bodyPr>
          <a:lstStyle>
            <a:lvl1pPr marL="0" indent="0">
              <a:buNone/>
              <a:defRPr sz="3700" b="1">
                <a:solidFill>
                  <a:srgbClr val="192850"/>
                </a:solidFill>
                <a:latin typeface="Fira Sans" panose="020B0503050000020004" pitchFamily="34" charset="0"/>
                <a:ea typeface="Fira Sans" panose="020B0503050000020004" pitchFamily="34" charset="0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</a:t>
            </a:r>
          </a:p>
        </p:txBody>
      </p:sp>
      <p:sp>
        <p:nvSpPr>
          <p:cNvPr id="12" name="Content Placeholder 3">
            <a:extLst>
              <a:ext uri="{FF2B5EF4-FFF2-40B4-BE49-F238E27FC236}">
                <a16:creationId xmlns:a16="http://schemas.microsoft.com/office/drawing/2014/main" id="{248C746E-4F7B-47A2-09C0-E20A5AB4A38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1850" y="1753261"/>
            <a:ext cx="10506075" cy="4423702"/>
          </a:xfrm>
        </p:spPr>
        <p:txBody>
          <a:bodyPr/>
          <a:lstStyle>
            <a:lvl1pPr>
              <a:defRPr>
                <a:solidFill>
                  <a:srgbClr val="192850"/>
                </a:solidFill>
              </a:defRPr>
            </a:lvl1pPr>
            <a:lvl2pPr>
              <a:defRPr>
                <a:solidFill>
                  <a:srgbClr val="192850"/>
                </a:solidFill>
              </a:defRPr>
            </a:lvl2pPr>
            <a:lvl3pPr>
              <a:defRPr>
                <a:solidFill>
                  <a:srgbClr val="192850"/>
                </a:solidFill>
              </a:defRPr>
            </a:lvl3pPr>
            <a:lvl4pPr>
              <a:defRPr>
                <a:solidFill>
                  <a:srgbClr val="192850"/>
                </a:solidFill>
              </a:defRPr>
            </a:lvl4pPr>
            <a:lvl5pPr>
              <a:defRPr>
                <a:solidFill>
                  <a:srgbClr val="192850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lt-LT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54A9F883-6480-8A7D-EA39-D37F8BD6A38B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48995" y="0"/>
            <a:ext cx="693127" cy="6858000"/>
          </a:xfrm>
          <a:prstGeom prst="rect">
            <a:avLst/>
          </a:prstGeom>
        </p:spPr>
      </p:pic>
      <p:pic>
        <p:nvPicPr>
          <p:cNvPr id="10" name="Grafinis elementas 9">
            <a:extLst>
              <a:ext uri="{FF2B5EF4-FFF2-40B4-BE49-F238E27FC236}">
                <a16:creationId xmlns:a16="http://schemas.microsoft.com/office/drawing/2014/main" id="{7912BB85-ED2B-4E59-AFE4-A79FB89E85CC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4"/>
              </a:ext>
            </a:extLst>
          </a:blip>
          <a:stretch>
            <a:fillRect/>
          </a:stretch>
        </p:blipFill>
        <p:spPr>
          <a:xfrm>
            <a:off x="927100" y="6234788"/>
            <a:ext cx="1008000" cy="5184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3245553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020F4F78-BF78-05BF-F3F5-A63F111D8A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E175A9-5DAE-4755-8670-5ECB26C36C17}" type="datetime1">
              <a:rPr lang="lt-LT" smtClean="0"/>
              <a:t>2024-09-26</a:t>
            </a:fld>
            <a:endParaRPr lang="lt-LT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090E659F-C309-C446-D951-358D6EA2BFC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lt-LT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F62A1CB-934D-184D-77B9-94CCF3D57B6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3D822E-14E5-4FC8-890B-4527FF1CA33F}" type="slidenum">
              <a:rPr lang="lt-LT" smtClean="0"/>
              <a:t>‹#›</a:t>
            </a:fld>
            <a:endParaRPr lang="lt-LT"/>
          </a:p>
        </p:txBody>
      </p:sp>
    </p:spTree>
    <p:extLst>
      <p:ext uri="{BB962C8B-B14F-4D97-AF65-F5344CB8AC3E}">
        <p14:creationId xmlns:p14="http://schemas.microsoft.com/office/powerpoint/2010/main" val="83338204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9A47F24-5B7D-1453-F91E-35781C22A34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lt-LT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4F5A1DE-B815-009C-3650-0D6781D7CFE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lt-LT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3BF8C74-9B19-BE22-B4B3-3332C6B17CB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lt-LT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D74D4C6-D25D-AE5D-F11C-B841E175008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540140-490D-4A5D-B557-D35CD0BED8C2}" type="datetime1">
              <a:rPr lang="lt-LT" smtClean="0"/>
              <a:t>2024-09-26</a:t>
            </a:fld>
            <a:endParaRPr lang="lt-LT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02B8294-3716-C9AB-524B-A307C24450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lt-LT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E512EFD-0F71-42B0-85CF-3C7FF303F85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3D822E-14E5-4FC8-890B-4527FF1CA33F}" type="slidenum">
              <a:rPr lang="lt-LT" smtClean="0"/>
              <a:t>‹#›</a:t>
            </a:fld>
            <a:endParaRPr lang="lt-LT"/>
          </a:p>
        </p:txBody>
      </p:sp>
    </p:spTree>
    <p:extLst>
      <p:ext uri="{BB962C8B-B14F-4D97-AF65-F5344CB8AC3E}">
        <p14:creationId xmlns:p14="http://schemas.microsoft.com/office/powerpoint/2010/main" val="380137015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26DBD97-5F5A-B3C8-5CA0-1D8B58412A0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lt-LT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B5E861A-DBE3-6D99-124E-6C00B667C12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60D3813-2F4E-0CAF-3F51-CA6179BA717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lt-LT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32AAD08-F16B-4F7E-479A-8814D746EC5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1D9ECB78-696C-3822-B93C-08DB45B69FEE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lt-LT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9AFD2DD8-1BB4-3A36-B3B7-4B61AB79FB3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95F7CB-A25A-4F7F-B263-29DF956EBF12}" type="datetime1">
              <a:rPr lang="lt-LT" smtClean="0"/>
              <a:t>2024-09-26</a:t>
            </a:fld>
            <a:endParaRPr lang="lt-LT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BD973AD4-9EBC-1FDA-33AB-8250CECE56D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lt-LT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64A7293B-BEDD-5DF7-34F7-1C034AADCC8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3D822E-14E5-4FC8-890B-4527FF1CA33F}" type="slidenum">
              <a:rPr lang="lt-LT" smtClean="0"/>
              <a:t>‹#›</a:t>
            </a:fld>
            <a:endParaRPr lang="lt-LT"/>
          </a:p>
        </p:txBody>
      </p:sp>
    </p:spTree>
    <p:extLst>
      <p:ext uri="{BB962C8B-B14F-4D97-AF65-F5344CB8AC3E}">
        <p14:creationId xmlns:p14="http://schemas.microsoft.com/office/powerpoint/2010/main" val="71422069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6DE67A1-7DC8-C5B8-DFC7-7AEB67B35D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lt-LT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596FCE6-9E53-8920-B178-B229A7A5456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49A640-6173-4382-9FE8-377A3D2F4FA8}" type="datetime1">
              <a:rPr lang="lt-LT" smtClean="0"/>
              <a:t>2024-09-26</a:t>
            </a:fld>
            <a:endParaRPr lang="lt-LT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84F864CD-4923-E045-167E-0DC9AE1A515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lt-LT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4FB18248-C97C-49F5-EBE5-2A5E7AB5632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3D822E-14E5-4FC8-890B-4527FF1CA33F}" type="slidenum">
              <a:rPr lang="lt-LT" smtClean="0"/>
              <a:t>‹#›</a:t>
            </a:fld>
            <a:endParaRPr lang="lt-LT"/>
          </a:p>
        </p:txBody>
      </p:sp>
    </p:spTree>
    <p:extLst>
      <p:ext uri="{BB962C8B-B14F-4D97-AF65-F5344CB8AC3E}">
        <p14:creationId xmlns:p14="http://schemas.microsoft.com/office/powerpoint/2010/main" val="226930227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EF9BD39-6541-3251-7697-1902B3665A7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lt-LT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194E0C4-94E4-8073-4889-364CCDF0D6D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lt-LT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4CC0A6B-3624-4B8D-E4DF-74485CFB501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F337021-0BED-5C6D-FB14-506ECC6F1FE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6CE8CC-8BBB-41DA-8ACE-4E03C058B09F}" type="datetime1">
              <a:rPr lang="lt-LT" smtClean="0"/>
              <a:t>2024-09-26</a:t>
            </a:fld>
            <a:endParaRPr lang="lt-LT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781BA1A-3D15-EFF0-EADE-5068B26B97F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lt-LT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35AF61E-1123-EEA8-212D-A7AB2FFC27A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3D822E-14E5-4FC8-890B-4527FF1CA33F}" type="slidenum">
              <a:rPr lang="lt-LT" smtClean="0"/>
              <a:t>‹#›</a:t>
            </a:fld>
            <a:endParaRPr lang="lt-LT"/>
          </a:p>
        </p:txBody>
      </p:sp>
    </p:spTree>
    <p:extLst>
      <p:ext uri="{BB962C8B-B14F-4D97-AF65-F5344CB8AC3E}">
        <p14:creationId xmlns:p14="http://schemas.microsoft.com/office/powerpoint/2010/main" val="75926929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864A13A-54EB-2C27-A8F5-A5F3F8C3B94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lt-LT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10678D43-E33B-9DDA-23EC-9CAD50DD07B0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lt-LT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D2C0739-BC59-DDA3-00FE-5E6F2B16688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FDF1AC8-5BA1-181C-F8F1-85A032B873E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366DBA-6AC6-4FDD-A059-C90637F0046E}" type="datetime1">
              <a:rPr lang="lt-LT" smtClean="0"/>
              <a:t>2024-09-26</a:t>
            </a:fld>
            <a:endParaRPr lang="lt-LT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E287062-FD46-E55F-F0E0-570FB55B5E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lt-LT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091FD8B-8124-7E09-43CE-E21F73DDC92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3D822E-14E5-4FC8-890B-4527FF1CA33F}" type="slidenum">
              <a:rPr lang="lt-LT" smtClean="0"/>
              <a:t>‹#›</a:t>
            </a:fld>
            <a:endParaRPr lang="lt-LT"/>
          </a:p>
        </p:txBody>
      </p:sp>
    </p:spTree>
    <p:extLst>
      <p:ext uri="{BB962C8B-B14F-4D97-AF65-F5344CB8AC3E}">
        <p14:creationId xmlns:p14="http://schemas.microsoft.com/office/powerpoint/2010/main" val="394613320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130E916-1E34-8105-8616-EFAB3DDE881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lt-LT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0BDE5703-E4F5-B1BF-9DD9-C785F7B08F5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lt-LT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33AB2A6-49ED-2B72-C354-6E82F0CF97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864F24-45A2-41D8-AB1F-B6DD850D189B}" type="datetime1">
              <a:rPr lang="lt-LT" smtClean="0"/>
              <a:t>2024-09-26</a:t>
            </a:fld>
            <a:endParaRPr lang="lt-LT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8630B09-95D5-D43C-3980-25DD47C4177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lt-LT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C515C8F-2619-0F04-27B1-D04A28F2963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3D822E-14E5-4FC8-890B-4527FF1CA33F}" type="slidenum">
              <a:rPr lang="lt-LT" smtClean="0"/>
              <a:t>‹#›</a:t>
            </a:fld>
            <a:endParaRPr lang="lt-LT"/>
          </a:p>
        </p:txBody>
      </p:sp>
    </p:spTree>
    <p:extLst>
      <p:ext uri="{BB962C8B-B14F-4D97-AF65-F5344CB8AC3E}">
        <p14:creationId xmlns:p14="http://schemas.microsoft.com/office/powerpoint/2010/main" val="3005965991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02DFE86B-3813-74F2-BC3C-E3A0A8E046A5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lt-LT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1B00D50-3405-BB57-538C-1E75942233A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lt-LT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68C483B-B0ED-20EE-1EBE-C64AD96DD6F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1172CB-2D18-4984-8F6B-E7A8173C45C0}" type="datetime1">
              <a:rPr lang="lt-LT" smtClean="0"/>
              <a:t>2024-09-26</a:t>
            </a:fld>
            <a:endParaRPr lang="lt-LT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728EC2E-5167-6764-246E-01E033D6327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lt-LT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186C66C-8A7E-FB24-05FC-7E97293900E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3D822E-14E5-4FC8-890B-4527FF1CA33F}" type="slidenum">
              <a:rPr lang="lt-LT" smtClean="0"/>
              <a:t>‹#›</a:t>
            </a:fld>
            <a:endParaRPr lang="lt-LT"/>
          </a:p>
        </p:txBody>
      </p:sp>
    </p:spTree>
    <p:extLst>
      <p:ext uri="{BB962C8B-B14F-4D97-AF65-F5344CB8AC3E}">
        <p14:creationId xmlns:p14="http://schemas.microsoft.com/office/powerpoint/2010/main" val="209749561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C5E60DEE-A5E2-3A6C-B6B9-7EF7111605E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lt-LT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82FD7D7-5C6A-B048-252C-FEF4E342D14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lt-LT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DADB0E-E9FB-85F4-FAE2-695CA4245D6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BA77133-069A-4DBC-B511-C565C0B22B35}" type="datetime1">
              <a:rPr lang="lt-LT" smtClean="0"/>
              <a:t>2024-09-26</a:t>
            </a:fld>
            <a:endParaRPr lang="lt-LT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7FA627-F5C8-B087-5E05-CE90D364A3C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lt-LT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DB00EE8-0581-46E8-B469-1666E775601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33D822E-14E5-4FC8-890B-4527FF1CA33F}" type="slidenum">
              <a:rPr lang="lt-LT" smtClean="0"/>
              <a:t>‹#›</a:t>
            </a:fld>
            <a:endParaRPr lang="lt-LT"/>
          </a:p>
        </p:txBody>
      </p:sp>
    </p:spTree>
    <p:extLst>
      <p:ext uri="{BB962C8B-B14F-4D97-AF65-F5344CB8AC3E}">
        <p14:creationId xmlns:p14="http://schemas.microsoft.com/office/powerpoint/2010/main" val="168159856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0" r:id="rId1"/>
    <p:sldLayoutId id="2147483662" r:id="rId2"/>
    <p:sldLayoutId id="2147483651" r:id="rId3"/>
    <p:sldLayoutId id="2147483663" r:id="rId4"/>
    <p:sldLayoutId id="2147483664" r:id="rId5"/>
    <p:sldLayoutId id="2147483665" r:id="rId6"/>
    <p:sldLayoutId id="2147483655" r:id="rId7"/>
    <p:sldLayoutId id="2147483652" r:id="rId8"/>
    <p:sldLayoutId id="2147483653" r:id="rId9"/>
    <p:sldLayoutId id="2147483654" r:id="rId10"/>
    <p:sldLayoutId id="2147483656" r:id="rId11"/>
    <p:sldLayoutId id="2147483657" r:id="rId12"/>
    <p:sldLayoutId id="2147483658" r:id="rId13"/>
    <p:sldLayoutId id="2147483659" r:id="rId14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lt-L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emf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emf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emf"/><Relationship Id="rId3" Type="http://schemas.openxmlformats.org/officeDocument/2006/relationships/image" Target="../media/image10.emf"/><Relationship Id="rId7" Type="http://schemas.openxmlformats.org/officeDocument/2006/relationships/image" Target="../media/image14.em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3.emf"/><Relationship Id="rId5" Type="http://schemas.openxmlformats.org/officeDocument/2006/relationships/image" Target="../media/image12.emf"/><Relationship Id="rId4" Type="http://schemas.openxmlformats.org/officeDocument/2006/relationships/image" Target="../media/image11.emf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emf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emf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emf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6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emf"/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emf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CF2007A0-7FEB-A076-144F-4295C47A766E}"/>
              </a:ext>
            </a:extLst>
          </p:cNvPr>
          <p:cNvSpPr>
            <a:spLocks noGrp="1"/>
          </p:cNvSpPr>
          <p:nvPr>
            <p:ph type="body" idx="13"/>
          </p:nvPr>
        </p:nvSpPr>
        <p:spPr>
          <a:xfrm>
            <a:off x="6252310" y="3658464"/>
            <a:ext cx="5655210" cy="2034406"/>
          </a:xfrm>
        </p:spPr>
        <p:txBody>
          <a:bodyPr/>
          <a:lstStyle/>
          <a:p>
            <a:r>
              <a:rPr lang="lt-LT"/>
              <a:t>DĖL 2024–2027 M. EKONOMINĖS RAIDOS SCENARIJAUS TVIRTINIMO</a:t>
            </a:r>
          </a:p>
          <a:p>
            <a:endParaRPr lang="lt-LT">
              <a:solidFill>
                <a:srgbClr val="192850"/>
              </a:solidFill>
            </a:endParaRP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A3F5667-D71E-2B0E-5789-9E30625D6EAD}"/>
              </a:ext>
            </a:extLst>
          </p:cNvPr>
          <p:cNvSpPr>
            <a:spLocks noGrp="1"/>
          </p:cNvSpPr>
          <p:nvPr>
            <p:ph type="body" idx="14"/>
          </p:nvPr>
        </p:nvSpPr>
        <p:spPr>
          <a:xfrm>
            <a:off x="6252309" y="3278966"/>
            <a:ext cx="4774371" cy="300068"/>
          </a:xfrm>
        </p:spPr>
        <p:txBody>
          <a:bodyPr/>
          <a:lstStyle/>
          <a:p>
            <a:r>
              <a:rPr lang="lt-LT">
                <a:solidFill>
                  <a:srgbClr val="192850"/>
                </a:solidFill>
              </a:rPr>
              <a:t>IŠVADA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AAA4118-5016-2B78-0192-95544FD34814}"/>
              </a:ext>
            </a:extLst>
          </p:cNvPr>
          <p:cNvSpPr>
            <a:spLocks noGrp="1"/>
          </p:cNvSpPr>
          <p:nvPr>
            <p:ph type="body" idx="15"/>
          </p:nvPr>
        </p:nvSpPr>
        <p:spPr>
          <a:xfrm>
            <a:off x="6252308" y="6128373"/>
            <a:ext cx="4774371" cy="300068"/>
          </a:xfrm>
        </p:spPr>
        <p:txBody>
          <a:bodyPr/>
          <a:lstStyle/>
          <a:p>
            <a:r>
              <a:rPr lang="es-ES"/>
              <a:t>202</a:t>
            </a:r>
            <a:r>
              <a:rPr lang="lt-LT"/>
              <a:t>4 m. rugsėjo 25 d.</a:t>
            </a:r>
          </a:p>
        </p:txBody>
      </p:sp>
    </p:spTree>
    <p:extLst>
      <p:ext uri="{BB962C8B-B14F-4D97-AF65-F5344CB8AC3E}">
        <p14:creationId xmlns:p14="http://schemas.microsoft.com/office/powerpoint/2010/main" val="284432945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E0C8665-5C57-EC5B-9344-B9077FE0451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lt-LT"/>
              <a:t>Rugsėjis 2024 | Išvada „Dėl ekonominės raidos scenarijaus tvirtinimo“</a:t>
            </a: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DCE3B634-BB6E-FA68-ABA8-45D4E0DB15D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3D822E-14E5-4FC8-890B-4527FF1CA33F}" type="slidenum">
              <a:rPr lang="lt-LT" smtClean="0"/>
              <a:t>2</a:t>
            </a:fld>
            <a:endParaRPr lang="lt-LT"/>
          </a:p>
        </p:txBody>
      </p:sp>
      <p:sp>
        <p:nvSpPr>
          <p:cNvPr id="7" name="Stačiakampis 6">
            <a:extLst>
              <a:ext uri="{FF2B5EF4-FFF2-40B4-BE49-F238E27FC236}">
                <a16:creationId xmlns:a16="http://schemas.microsoft.com/office/drawing/2014/main" id="{C2783324-DD2B-AC15-675B-BE4B565DC7EA}"/>
              </a:ext>
            </a:extLst>
          </p:cNvPr>
          <p:cNvSpPr/>
          <p:nvPr/>
        </p:nvSpPr>
        <p:spPr>
          <a:xfrm>
            <a:off x="177281" y="6064486"/>
            <a:ext cx="2373864" cy="753397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lt-LT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42B4F212-7B64-EFAD-F625-57DBB1536108}"/>
              </a:ext>
            </a:extLst>
          </p:cNvPr>
          <p:cNvSpPr txBox="1"/>
          <p:nvPr/>
        </p:nvSpPr>
        <p:spPr>
          <a:xfrm>
            <a:off x="752821" y="2391753"/>
            <a:ext cx="10562253" cy="395274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lvl="0" indent="-342900" algn="just">
              <a:lnSpc>
                <a:spcPct val="120000"/>
              </a:lnSpc>
              <a:spcBef>
                <a:spcPts val="600"/>
              </a:spcBef>
              <a:buClr>
                <a:srgbClr val="8C6E87"/>
              </a:buClr>
              <a:buSzPct val="150000"/>
              <a:buFont typeface="Arial" panose="020B0604020202020204" pitchFamily="34" charset="0"/>
              <a:buChar char="•"/>
              <a:tabLst>
                <a:tab pos="172720" algn="l"/>
                <a:tab pos="228600" algn="l"/>
                <a:tab pos="172720" algn="l"/>
              </a:tabLst>
            </a:pPr>
            <a:r>
              <a:rPr lang="lt-LT" sz="2200" spc="-35">
                <a:solidFill>
                  <a:schemeClr val="accent1"/>
                </a:solidFill>
                <a:latin typeface="Fira Sans" panose="020B0503050000020004" pitchFamily="34" charset="0"/>
                <a:ea typeface="Fira Sans" panose="020B0503050000020004" pitchFamily="34" charset="0"/>
                <a:cs typeface="Fira Sans SemiBold" panose="020B0603050000020004" pitchFamily="34" charset="0"/>
              </a:rPr>
              <a:t>R</a:t>
            </a:r>
            <a:r>
              <a:rPr lang="lt-LT" sz="2200" spc="-35">
                <a:solidFill>
                  <a:schemeClr val="accent1"/>
                </a:solidFill>
                <a:effectLst/>
                <a:latin typeface="Fira Sans" panose="020B0503050000020004" pitchFamily="34" charset="0"/>
                <a:ea typeface="Fira Sans" panose="020B0503050000020004" pitchFamily="34" charset="0"/>
                <a:cs typeface="Fira Sans SemiBold" panose="020B0603050000020004" pitchFamily="34" charset="0"/>
              </a:rPr>
              <a:t>ealusis BVP 2024 m. gali augti sparčiau, nei tikėtasi vasarą. 2025 m. numatomas užsienio paklausos atsigavimas skatins veržlesnę nei šiemet Lietuvos ekonomikos plėtrą. </a:t>
            </a:r>
          </a:p>
          <a:p>
            <a:pPr marL="342900" indent="-342900" algn="just">
              <a:lnSpc>
                <a:spcPct val="120000"/>
              </a:lnSpc>
              <a:spcBef>
                <a:spcPts val="600"/>
              </a:spcBef>
              <a:buClr>
                <a:srgbClr val="8C6E87"/>
              </a:buClr>
              <a:buSzPct val="150000"/>
              <a:buFont typeface="Arial" panose="020B0604020202020204" pitchFamily="34" charset="0"/>
              <a:buChar char="•"/>
              <a:tabLst>
                <a:tab pos="172720" algn="l"/>
                <a:tab pos="228600" algn="l"/>
                <a:tab pos="172720" algn="l"/>
              </a:tabLst>
            </a:pPr>
            <a:r>
              <a:rPr lang="lt-LT" sz="2200" spc="-35">
                <a:solidFill>
                  <a:schemeClr val="accent1"/>
                </a:solidFill>
                <a:latin typeface="Fira Sans" panose="020B0503050000020004" pitchFamily="34" charset="0"/>
                <a:ea typeface="Fira Sans" panose="020B0503050000020004" pitchFamily="34" charset="0"/>
                <a:cs typeface="Fira Sans SemiBold" panose="020B0603050000020004" pitchFamily="34" charset="0"/>
              </a:rPr>
              <a:t>Lietuvos ekonomikos raidą daugiausia paveikti galinčios rizikos išlieka susijusios su geopolitine situacija ir tarptautine prekyba. </a:t>
            </a:r>
          </a:p>
          <a:p>
            <a:pPr marL="342900" lvl="0" indent="-342900" algn="just">
              <a:lnSpc>
                <a:spcPct val="120000"/>
              </a:lnSpc>
              <a:spcBef>
                <a:spcPts val="600"/>
              </a:spcBef>
              <a:buClr>
                <a:srgbClr val="8C6E87"/>
              </a:buClr>
              <a:buSzPct val="150000"/>
              <a:buFont typeface="Arial" panose="020B0604020202020204" pitchFamily="34" charset="0"/>
              <a:buChar char="•"/>
              <a:tabLst>
                <a:tab pos="172720" algn="l"/>
                <a:tab pos="228600" algn="l"/>
                <a:tab pos="172720" algn="l"/>
              </a:tabLst>
            </a:pPr>
            <a:r>
              <a:rPr lang="lt-LT" sz="2200" spc="-70">
                <a:solidFill>
                  <a:schemeClr val="accent1"/>
                </a:solidFill>
                <a:latin typeface="Fira Sans" panose="020B0503050000020004" pitchFamily="34" charset="0"/>
                <a:ea typeface="Fira Sans" panose="020B0503050000020004" pitchFamily="34" charset="0"/>
                <a:cs typeface="Fira Sans SemiBold" panose="020B0603050000020004" pitchFamily="34" charset="0"/>
              </a:rPr>
              <a:t>N</a:t>
            </a:r>
            <a:r>
              <a:rPr lang="lt-LT" sz="2200" spc="-70">
                <a:solidFill>
                  <a:schemeClr val="accent1"/>
                </a:solidFill>
                <a:effectLst/>
                <a:latin typeface="Fira Sans" panose="020B0503050000020004" pitchFamily="34" charset="0"/>
                <a:ea typeface="Fira Sans" panose="020B0503050000020004" pitchFamily="34" charset="0"/>
                <a:cs typeface="Fira Sans SemiBold" panose="020B0603050000020004" pitchFamily="34" charset="0"/>
              </a:rPr>
              <a:t>orint išlikti konkurencingai šaliai, būtina skatinti aukštos pridėtinės vertės gamybos augimą.</a:t>
            </a:r>
          </a:p>
          <a:p>
            <a:pPr marL="342900" lvl="0" indent="-342900" algn="just">
              <a:lnSpc>
                <a:spcPct val="120000"/>
              </a:lnSpc>
              <a:spcBef>
                <a:spcPts val="600"/>
              </a:spcBef>
              <a:buClr>
                <a:srgbClr val="8C6E87"/>
              </a:buClr>
              <a:buSzPct val="150000"/>
              <a:buFont typeface="Arial" panose="020B0604020202020204" pitchFamily="34" charset="0"/>
              <a:buChar char="•"/>
              <a:tabLst>
                <a:tab pos="172720" algn="l"/>
                <a:tab pos="228600" algn="l"/>
                <a:tab pos="172720" algn="l"/>
              </a:tabLst>
            </a:pPr>
            <a:r>
              <a:rPr lang="lt-LT" sz="2200" spc="-100">
                <a:solidFill>
                  <a:schemeClr val="accent1"/>
                </a:solidFill>
                <a:latin typeface="Fira Sans" panose="020B0503050000020004" pitchFamily="34" charset="0"/>
                <a:ea typeface="Fira Sans" panose="020B0503050000020004" pitchFamily="34" charset="0"/>
                <a:cs typeface="Fira Sans SemiBold" panose="020B0603050000020004" pitchFamily="34" charset="0"/>
              </a:rPr>
              <a:t>R</a:t>
            </a:r>
            <a:r>
              <a:rPr lang="lt-LT" sz="2200" spc="-100">
                <a:solidFill>
                  <a:schemeClr val="accent1"/>
                </a:solidFill>
                <a:effectLst/>
                <a:latin typeface="Fira Sans" panose="020B0503050000020004" pitchFamily="34" charset="0"/>
                <a:ea typeface="Fira Sans" panose="020B0503050000020004" pitchFamily="34" charset="0"/>
                <a:cs typeface="Fira Sans SemiBold" panose="020B0603050000020004" pitchFamily="34" charset="0"/>
              </a:rPr>
              <a:t>odikliai, koeficientai ir kiti dydžiai, veikiantys valstybės biudžetą, turėtų būti prognozuojami ne trumpesniam kaip trejų metų laikotarpiui.</a:t>
            </a:r>
            <a:endParaRPr lang="lt-LT" sz="2200" spc="-35">
              <a:solidFill>
                <a:schemeClr val="accent1"/>
              </a:solidFill>
              <a:effectLst/>
              <a:latin typeface="Fira Sans" panose="020B0503050000020004" pitchFamily="34" charset="0"/>
              <a:ea typeface="Fira Sans" panose="020B0503050000020004" pitchFamily="34" charset="0"/>
              <a:cs typeface="Fira Sans SemiBold" panose="020B0603050000020004" pitchFamily="34" charset="0"/>
            </a:endParaRPr>
          </a:p>
        </p:txBody>
      </p:sp>
      <p:sp>
        <p:nvSpPr>
          <p:cNvPr id="8" name="Stačiakampis 7">
            <a:extLst>
              <a:ext uri="{FF2B5EF4-FFF2-40B4-BE49-F238E27FC236}">
                <a16:creationId xmlns:a16="http://schemas.microsoft.com/office/drawing/2014/main" id="{90ADE2ED-D3C1-214D-22E3-67B0F9079233}"/>
              </a:ext>
            </a:extLst>
          </p:cNvPr>
          <p:cNvSpPr/>
          <p:nvPr/>
        </p:nvSpPr>
        <p:spPr>
          <a:xfrm>
            <a:off x="831850" y="1429751"/>
            <a:ext cx="10404197" cy="877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  <a:spcBef>
                <a:spcPts val="1800"/>
              </a:spcBef>
              <a:spcAft>
                <a:spcPts val="0"/>
              </a:spcAft>
            </a:pPr>
            <a:r>
              <a:rPr lang="lt-LT" sz="2200" spc="-20">
                <a:solidFill>
                  <a:srgbClr val="8C6E87"/>
                </a:solidFill>
                <a:latin typeface="Fira Sans SemiBold" panose="020B06030500000200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2024–2027 M. EKONOMINĖS RAIDOS SCENARIJUS YRA TINKAMAS VALSTYBĖS BIUDŽETO PROJEKTUI RENGTI </a:t>
            </a:r>
            <a:endParaRPr lang="lt-LT" sz="2200">
              <a:effectLst/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Stačiakampis 7">
            <a:extLst>
              <a:ext uri="{FF2B5EF4-FFF2-40B4-BE49-F238E27FC236}">
                <a16:creationId xmlns:a16="http://schemas.microsoft.com/office/drawing/2014/main" id="{AB8010DE-B9C5-DC69-1872-15AACD362D22}"/>
              </a:ext>
            </a:extLst>
          </p:cNvPr>
          <p:cNvSpPr/>
          <p:nvPr/>
        </p:nvSpPr>
        <p:spPr>
          <a:xfrm>
            <a:off x="6908800" y="6428508"/>
            <a:ext cx="4137891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lt-LT" sz="1000">
                <a:solidFill>
                  <a:srgbClr val="000000"/>
                </a:solidFill>
                <a:latin typeface="Fira Sans" panose="020B0503050000020004" pitchFamily="34" charset="0"/>
                <a:ea typeface="Fira Sans" panose="020B0503050000020004" pitchFamily="34" charset="0"/>
                <a:cs typeface="Times New Roman" panose="02020603050405020304" pitchFamily="18" charset="0"/>
              </a:rPr>
              <a:t>VK FI – Valstybės kontrolė, vykdanti fiskalinės institucijos funkcijas</a:t>
            </a:r>
            <a:endParaRPr lang="lt-LT" sz="2400">
              <a:latin typeface="Fira Sans" panose="020B0503050000020004" pitchFamily="34" charset="0"/>
              <a:ea typeface="Fira Sans" panose="020B0503050000020004" pitchFamily="34" charset="0"/>
            </a:endParaRPr>
          </a:p>
        </p:txBody>
      </p:sp>
      <p:sp>
        <p:nvSpPr>
          <p:cNvPr id="5" name="Text Placeholder 3">
            <a:extLst>
              <a:ext uri="{FF2B5EF4-FFF2-40B4-BE49-F238E27FC236}">
                <a16:creationId xmlns:a16="http://schemas.microsoft.com/office/drawing/2014/main" id="{C98AEE4E-11B8-FAD4-D5F5-91A2D74F3261}"/>
              </a:ext>
            </a:extLst>
          </p:cNvPr>
          <p:cNvSpPr txBox="1">
            <a:spLocks/>
          </p:cNvSpPr>
          <p:nvPr/>
        </p:nvSpPr>
        <p:spPr>
          <a:xfrm>
            <a:off x="831850" y="635894"/>
            <a:ext cx="10285754" cy="52689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700" b="1" kern="1200">
                <a:solidFill>
                  <a:srgbClr val="192850"/>
                </a:solidFill>
                <a:latin typeface="Fira Sans" panose="020B0503050000020004" pitchFamily="34" charset="0"/>
                <a:ea typeface="Fira Sans" panose="020B0503050000020004" pitchFamily="34" charset="0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/>
            <a:endParaRPr lang="lt-LT" spc="-100"/>
          </a:p>
        </p:txBody>
      </p:sp>
      <p:sp>
        <p:nvSpPr>
          <p:cNvPr id="11" name="Teksto vietos rezervavimo ženklas 10">
            <a:extLst>
              <a:ext uri="{FF2B5EF4-FFF2-40B4-BE49-F238E27FC236}">
                <a16:creationId xmlns:a16="http://schemas.microsoft.com/office/drawing/2014/main" id="{3025773D-0D2F-E785-19FB-EDABC6149293}"/>
              </a:ext>
            </a:extLst>
          </p:cNvPr>
          <p:cNvSpPr>
            <a:spLocks noGrp="1"/>
          </p:cNvSpPr>
          <p:nvPr>
            <p:ph type="body" idx="13"/>
          </p:nvPr>
        </p:nvSpPr>
        <p:spPr>
          <a:xfrm>
            <a:off x="844550" y="677967"/>
            <a:ext cx="10515600" cy="633806"/>
          </a:xfrm>
        </p:spPr>
        <p:txBody>
          <a:bodyPr/>
          <a:lstStyle/>
          <a:p>
            <a:r>
              <a:rPr lang="lt-LT"/>
              <a:t>Pagrindinės išvados žinutės</a:t>
            </a:r>
          </a:p>
        </p:txBody>
      </p:sp>
    </p:spTree>
    <p:extLst>
      <p:ext uri="{BB962C8B-B14F-4D97-AF65-F5344CB8AC3E}">
        <p14:creationId xmlns:p14="http://schemas.microsoft.com/office/powerpoint/2010/main" val="146539252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D96471C-A3C2-AC19-54BD-66C00DFECC7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A575D09-1B13-F0C4-F5A9-895FDC50211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lt-LT"/>
              <a:t>Rugsėjis 2024 | Išvada „Dėl ekonominės raidos scenarijaus tvirtinimo“</a:t>
            </a: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7788974F-3488-D3F1-62F8-28E3A39CC58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3D822E-14E5-4FC8-890B-4527FF1CA33F}" type="slidenum">
              <a:rPr lang="lt-LT" smtClean="0"/>
              <a:t>3</a:t>
            </a:fld>
            <a:endParaRPr lang="lt-LT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5D327D3-463C-0403-E3A0-6718549D047E}"/>
              </a:ext>
            </a:extLst>
          </p:cNvPr>
          <p:cNvSpPr>
            <a:spLocks noGrp="1"/>
          </p:cNvSpPr>
          <p:nvPr>
            <p:ph type="body" idx="13"/>
          </p:nvPr>
        </p:nvSpPr>
        <p:spPr>
          <a:xfrm>
            <a:off x="831850" y="635894"/>
            <a:ext cx="10515600" cy="526892"/>
          </a:xfrm>
        </p:spPr>
        <p:txBody>
          <a:bodyPr/>
          <a:lstStyle/>
          <a:p>
            <a:pPr algn="just"/>
            <a:r>
              <a:rPr lang="lt-LT"/>
              <a:t>2024 m. II ketv. toliau tęsiasi kelių svarbiausių ekonomikos sektorių atsigavimas </a:t>
            </a:r>
          </a:p>
        </p:txBody>
      </p:sp>
      <p:sp>
        <p:nvSpPr>
          <p:cNvPr id="7" name="Stačiakampis 7">
            <a:extLst>
              <a:ext uri="{FF2B5EF4-FFF2-40B4-BE49-F238E27FC236}">
                <a16:creationId xmlns:a16="http://schemas.microsoft.com/office/drawing/2014/main" id="{58CB1254-EB39-3EA6-AE94-D14B827625BA}"/>
              </a:ext>
            </a:extLst>
          </p:cNvPr>
          <p:cNvSpPr/>
          <p:nvPr/>
        </p:nvSpPr>
        <p:spPr>
          <a:xfrm>
            <a:off x="7563426" y="6433293"/>
            <a:ext cx="3554178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lt-LT" sz="1000">
                <a:solidFill>
                  <a:srgbClr val="000000"/>
                </a:solidFill>
                <a:latin typeface="Fira Sans" panose="020B0503050000020004" pitchFamily="34" charset="0"/>
                <a:ea typeface="Fira Sans" panose="020B0503050000020004" pitchFamily="34" charset="0"/>
                <a:cs typeface="Times New Roman" panose="02020603050405020304" pitchFamily="18" charset="0"/>
              </a:rPr>
              <a:t>Šaltinis – Valstybės duomenų agentūra, VK FI skaičiavimai</a:t>
            </a:r>
            <a:endParaRPr lang="lt-LT" sz="2400">
              <a:latin typeface="Fira Sans" panose="020B0503050000020004" pitchFamily="34" charset="0"/>
              <a:ea typeface="Fira Sans" panose="020B0503050000020004" pitchFamily="34" charset="0"/>
            </a:endParaRPr>
          </a:p>
        </p:txBody>
      </p:sp>
      <p:sp>
        <p:nvSpPr>
          <p:cNvPr id="5" name="Text Placeholder 3">
            <a:extLst>
              <a:ext uri="{FF2B5EF4-FFF2-40B4-BE49-F238E27FC236}">
                <a16:creationId xmlns:a16="http://schemas.microsoft.com/office/drawing/2014/main" id="{D3AAF4B3-4867-9909-3413-37E030294C8D}"/>
              </a:ext>
            </a:extLst>
          </p:cNvPr>
          <p:cNvSpPr txBox="1">
            <a:spLocks/>
          </p:cNvSpPr>
          <p:nvPr/>
        </p:nvSpPr>
        <p:spPr>
          <a:xfrm>
            <a:off x="831850" y="635894"/>
            <a:ext cx="10285754" cy="52689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700" b="1" kern="1200">
                <a:solidFill>
                  <a:srgbClr val="192850"/>
                </a:solidFill>
                <a:latin typeface="Fira Sans" panose="020B0503050000020004" pitchFamily="34" charset="0"/>
                <a:ea typeface="Fira Sans" panose="020B0503050000020004" pitchFamily="34" charset="0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/>
            <a:endParaRPr lang="lt-LT" spc="-100"/>
          </a:p>
        </p:txBody>
      </p:sp>
      <p:pic>
        <p:nvPicPr>
          <p:cNvPr id="8" name="Paveikslėlis 7">
            <a:extLst>
              <a:ext uri="{FF2B5EF4-FFF2-40B4-BE49-F238E27FC236}">
                <a16:creationId xmlns:a16="http://schemas.microsoft.com/office/drawing/2014/main" id="{1C0C5573-EAD8-4A23-76E0-56BF3DD1ACE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96662" y="1913450"/>
            <a:ext cx="7434486" cy="4140222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981EE5D6-CF67-FA4E-884A-B0E77B43CAC1}"/>
              </a:ext>
            </a:extLst>
          </p:cNvPr>
          <p:cNvSpPr txBox="1"/>
          <p:nvPr/>
        </p:nvSpPr>
        <p:spPr>
          <a:xfrm>
            <a:off x="8128826" y="6187073"/>
            <a:ext cx="2988778" cy="24622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lt-LT" sz="1000">
                <a:latin typeface="Fira Sans" panose="020B0503050000020004" pitchFamily="34" charset="0"/>
                <a:ea typeface="Fira Sans" panose="020B0503050000020004" pitchFamily="34" charset="0"/>
              </a:rPr>
              <a:t>Pašalinus sezono ir darbo dienų skaičiaus įtaką.</a:t>
            </a:r>
          </a:p>
        </p:txBody>
      </p:sp>
    </p:spTree>
    <p:extLst>
      <p:ext uri="{BB962C8B-B14F-4D97-AF65-F5344CB8AC3E}">
        <p14:creationId xmlns:p14="http://schemas.microsoft.com/office/powerpoint/2010/main" val="186257121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D96471C-A3C2-AC19-54BD-66C00DFECC7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A575D09-1B13-F0C4-F5A9-895FDC50211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lt-LT"/>
              <a:t>Rugsėjis 2024 | Išvada „Dėl ekonominės raidos scenarijaus tvirtinimo“</a:t>
            </a: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7788974F-3488-D3F1-62F8-28E3A39CC58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3D822E-14E5-4FC8-890B-4527FF1CA33F}" type="slidenum">
              <a:rPr lang="lt-LT" smtClean="0"/>
              <a:t>4</a:t>
            </a:fld>
            <a:endParaRPr lang="lt-LT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5D327D3-463C-0403-E3A0-6718549D047E}"/>
              </a:ext>
            </a:extLst>
          </p:cNvPr>
          <p:cNvSpPr>
            <a:spLocks noGrp="1"/>
          </p:cNvSpPr>
          <p:nvPr>
            <p:ph type="body" idx="13"/>
          </p:nvPr>
        </p:nvSpPr>
        <p:spPr>
          <a:xfrm>
            <a:off x="831850" y="635893"/>
            <a:ext cx="10285754" cy="1088131"/>
          </a:xfrm>
        </p:spPr>
        <p:txBody>
          <a:bodyPr/>
          <a:lstStyle/>
          <a:p>
            <a:pPr algn="just"/>
            <a:r>
              <a:rPr lang="lt-LT" spc="-100"/>
              <a:t>2024 m. II ketv. prekių eksporto kritimą lėmė toliau mažėjantis reeksportas</a:t>
            </a:r>
          </a:p>
        </p:txBody>
      </p:sp>
      <p:sp>
        <p:nvSpPr>
          <p:cNvPr id="6" name="Stačiakampis 7">
            <a:extLst>
              <a:ext uri="{FF2B5EF4-FFF2-40B4-BE49-F238E27FC236}">
                <a16:creationId xmlns:a16="http://schemas.microsoft.com/office/drawing/2014/main" id="{663657F2-AB26-C0F4-D708-F969C94EA3E9}"/>
              </a:ext>
            </a:extLst>
          </p:cNvPr>
          <p:cNvSpPr/>
          <p:nvPr/>
        </p:nvSpPr>
        <p:spPr>
          <a:xfrm>
            <a:off x="7563426" y="6426277"/>
            <a:ext cx="3554178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lt-LT" sz="1000">
                <a:solidFill>
                  <a:srgbClr val="000000"/>
                </a:solidFill>
                <a:latin typeface="Fira Sans" panose="020B0503050000020004" pitchFamily="34" charset="0"/>
                <a:ea typeface="Fira Sans" panose="020B0503050000020004" pitchFamily="34" charset="0"/>
                <a:cs typeface="Times New Roman" panose="02020603050405020304" pitchFamily="18" charset="0"/>
              </a:rPr>
              <a:t>Šaltinis – Valstybės duomenų agentūra, VK FI skaičiavimai</a:t>
            </a:r>
            <a:endParaRPr lang="lt-LT" sz="2400">
              <a:latin typeface="Fira Sans" panose="020B0503050000020004" pitchFamily="34" charset="0"/>
              <a:ea typeface="Fira Sans" panose="020B0503050000020004" pitchFamily="34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EF895024-E6C6-914D-C13C-ADE0E1AB1C45}"/>
              </a:ext>
            </a:extLst>
          </p:cNvPr>
          <p:cNvSpPr txBox="1"/>
          <p:nvPr/>
        </p:nvSpPr>
        <p:spPr>
          <a:xfrm>
            <a:off x="8896679" y="6137082"/>
            <a:ext cx="2159309" cy="24653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lt-LT" sz="1000">
                <a:latin typeface="Fira Sans" panose="020B0503050000020004" pitchFamily="34" charset="0"/>
                <a:ea typeface="Fira Sans" panose="020B0503050000020004" pitchFamily="34" charset="0"/>
              </a:rPr>
              <a:t>* išskyrus mineralinius produktus</a:t>
            </a:r>
          </a:p>
        </p:txBody>
      </p:sp>
      <p:pic>
        <p:nvPicPr>
          <p:cNvPr id="5" name="Paveikslėlis 4">
            <a:extLst>
              <a:ext uri="{FF2B5EF4-FFF2-40B4-BE49-F238E27FC236}">
                <a16:creationId xmlns:a16="http://schemas.microsoft.com/office/drawing/2014/main" id="{65D1A2C8-800C-BF25-A3C1-91DC15FE3BF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35328" y="1862157"/>
            <a:ext cx="7979787" cy="40441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0370250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D96471C-A3C2-AC19-54BD-66C00DFECC7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A575D09-1B13-F0C4-F5A9-895FDC50211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lt-LT"/>
              <a:t>Rugsėjis 2024 | Išvada „Dėl ekonominės raidos scenarijaus tvirtinimo“</a:t>
            </a: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7788974F-3488-D3F1-62F8-28E3A39CC58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3D822E-14E5-4FC8-890B-4527FF1CA33F}" type="slidenum">
              <a:rPr lang="lt-LT" smtClean="0"/>
              <a:t>5</a:t>
            </a:fld>
            <a:endParaRPr lang="lt-LT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5D327D3-463C-0403-E3A0-6718549D047E}"/>
              </a:ext>
            </a:extLst>
          </p:cNvPr>
          <p:cNvSpPr>
            <a:spLocks noGrp="1"/>
          </p:cNvSpPr>
          <p:nvPr>
            <p:ph type="body" idx="13"/>
          </p:nvPr>
        </p:nvSpPr>
        <p:spPr>
          <a:xfrm>
            <a:off x="365759" y="635893"/>
            <a:ext cx="10870287" cy="1223731"/>
          </a:xfrm>
        </p:spPr>
        <p:txBody>
          <a:bodyPr/>
          <a:lstStyle/>
          <a:p>
            <a:pPr algn="just"/>
            <a:r>
              <a:rPr lang="lt-LT" spc="-250"/>
              <a:t>2025 m. prie spartesnės ūkio raidos prisidės atsigaunantis eksportas ir investicijos</a:t>
            </a:r>
          </a:p>
        </p:txBody>
      </p:sp>
      <p:sp>
        <p:nvSpPr>
          <p:cNvPr id="6" name="Stačiakampis 7">
            <a:extLst>
              <a:ext uri="{FF2B5EF4-FFF2-40B4-BE49-F238E27FC236}">
                <a16:creationId xmlns:a16="http://schemas.microsoft.com/office/drawing/2014/main" id="{663657F2-AB26-C0F4-D708-F969C94EA3E9}"/>
              </a:ext>
            </a:extLst>
          </p:cNvPr>
          <p:cNvSpPr/>
          <p:nvPr/>
        </p:nvSpPr>
        <p:spPr>
          <a:xfrm>
            <a:off x="7563426" y="6426277"/>
            <a:ext cx="3554178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lt-LT" sz="1000">
                <a:solidFill>
                  <a:srgbClr val="000000"/>
                </a:solidFill>
                <a:latin typeface="Fira Sans" panose="020B0503050000020004" pitchFamily="34" charset="0"/>
                <a:ea typeface="Fira Sans" panose="020B0503050000020004" pitchFamily="34" charset="0"/>
                <a:cs typeface="Times New Roman" panose="02020603050405020304" pitchFamily="18" charset="0"/>
              </a:rPr>
              <a:t>Šaltinis – Valstybės duomenų agentūra, VK FI skaičiavimai</a:t>
            </a:r>
            <a:endParaRPr lang="lt-LT" sz="2400">
              <a:latin typeface="Fira Sans" panose="020B0503050000020004" pitchFamily="34" charset="0"/>
              <a:ea typeface="Fira Sans" panose="020B0503050000020004" pitchFamily="34" charset="0"/>
            </a:endParaRPr>
          </a:p>
        </p:txBody>
      </p:sp>
      <p:pic>
        <p:nvPicPr>
          <p:cNvPr id="7" name="Paveikslėlis 6">
            <a:extLst>
              <a:ext uri="{FF2B5EF4-FFF2-40B4-BE49-F238E27FC236}">
                <a16:creationId xmlns:a16="http://schemas.microsoft.com/office/drawing/2014/main" id="{55DD0785-E902-BEC4-AF95-AE863B31D2C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72026" y="1954661"/>
            <a:ext cx="6939312" cy="43066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0731944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D96471C-A3C2-AC19-54BD-66C00DFECC7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A575D09-1B13-F0C4-F5A9-895FDC50211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lt-LT"/>
              <a:t>Rugsėjis 2024 | Išvada „Dėl ekonominės raidos scenarijaus tvirtinimo“</a:t>
            </a: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7788974F-3488-D3F1-62F8-28E3A39CC58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3D822E-14E5-4FC8-890B-4527FF1CA33F}" type="slidenum">
              <a:rPr lang="lt-LT" smtClean="0"/>
              <a:t>6</a:t>
            </a:fld>
            <a:endParaRPr lang="lt-LT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5D327D3-463C-0403-E3A0-6718549D047E}"/>
              </a:ext>
            </a:extLst>
          </p:cNvPr>
          <p:cNvSpPr>
            <a:spLocks noGrp="1"/>
          </p:cNvSpPr>
          <p:nvPr>
            <p:ph type="body" idx="13"/>
          </p:nvPr>
        </p:nvSpPr>
        <p:spPr>
          <a:xfrm>
            <a:off x="416560" y="635894"/>
            <a:ext cx="10701044" cy="526892"/>
          </a:xfrm>
        </p:spPr>
        <p:txBody>
          <a:bodyPr/>
          <a:lstStyle/>
          <a:p>
            <a:pPr algn="just"/>
            <a:r>
              <a:rPr lang="lt-LT" spc="-200"/>
              <a:t>FM ir VK FI 2024–2027 m. pagrindinių makroekonominių rodiklių projekcijos reikšmingai nesiskiria</a:t>
            </a:r>
          </a:p>
        </p:txBody>
      </p:sp>
      <p:sp>
        <p:nvSpPr>
          <p:cNvPr id="5" name="Stačiakampis 7">
            <a:extLst>
              <a:ext uri="{FF2B5EF4-FFF2-40B4-BE49-F238E27FC236}">
                <a16:creationId xmlns:a16="http://schemas.microsoft.com/office/drawing/2014/main" id="{F29CD042-81D1-BC13-C185-34819803AB23}"/>
              </a:ext>
            </a:extLst>
          </p:cNvPr>
          <p:cNvSpPr/>
          <p:nvPr/>
        </p:nvSpPr>
        <p:spPr>
          <a:xfrm>
            <a:off x="8151727" y="6439694"/>
            <a:ext cx="2965877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lt-LT" sz="1000">
                <a:solidFill>
                  <a:srgbClr val="000000"/>
                </a:solidFill>
                <a:latin typeface="Fira Sans" panose="020B0503050000020004" pitchFamily="34" charset="0"/>
                <a:ea typeface="Fira Sans" panose="020B0503050000020004" pitchFamily="34" charset="0"/>
                <a:cs typeface="Times New Roman" panose="02020603050405020304" pitchFamily="18" charset="0"/>
              </a:rPr>
              <a:t>Šaltinis – Finansų ministerija, VK FI skaičiavimai</a:t>
            </a:r>
            <a:endParaRPr lang="lt-LT" sz="2400">
              <a:latin typeface="Fira Sans" panose="020B0503050000020004" pitchFamily="34" charset="0"/>
              <a:ea typeface="Fira Sans" panose="020B0503050000020004" pitchFamily="34" charset="0"/>
            </a:endParaRPr>
          </a:p>
        </p:txBody>
      </p:sp>
      <p:sp>
        <p:nvSpPr>
          <p:cNvPr id="12" name="Stačiakampis 11">
            <a:extLst>
              <a:ext uri="{FF2B5EF4-FFF2-40B4-BE49-F238E27FC236}">
                <a16:creationId xmlns:a16="http://schemas.microsoft.com/office/drawing/2014/main" id="{809B2902-7A55-DA15-1D19-DB72E9B017A3}"/>
              </a:ext>
            </a:extLst>
          </p:cNvPr>
          <p:cNvSpPr/>
          <p:nvPr/>
        </p:nvSpPr>
        <p:spPr>
          <a:xfrm>
            <a:off x="538480" y="5852160"/>
            <a:ext cx="2255520" cy="100584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lt-LT"/>
          </a:p>
        </p:txBody>
      </p:sp>
      <p:pic>
        <p:nvPicPr>
          <p:cNvPr id="16" name="Paveikslėlis 15">
            <a:extLst>
              <a:ext uri="{FF2B5EF4-FFF2-40B4-BE49-F238E27FC236}">
                <a16:creationId xmlns:a16="http://schemas.microsoft.com/office/drawing/2014/main" id="{36BBD654-9E9E-63CD-B970-77458A4529A6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54406" t="3000" r="2375" b="-3000"/>
          <a:stretch/>
        </p:blipFill>
        <p:spPr>
          <a:xfrm>
            <a:off x="8286432" y="4414135"/>
            <a:ext cx="2815204" cy="2307340"/>
          </a:xfrm>
          <a:prstGeom prst="rect">
            <a:avLst/>
          </a:prstGeom>
        </p:spPr>
      </p:pic>
      <p:pic>
        <p:nvPicPr>
          <p:cNvPr id="11" name="Paveikslėlis 10">
            <a:extLst>
              <a:ext uri="{FF2B5EF4-FFF2-40B4-BE49-F238E27FC236}">
                <a16:creationId xmlns:a16="http://schemas.microsoft.com/office/drawing/2014/main" id="{07497040-86DD-2DE0-982A-4C00F824B5C1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r="48606"/>
          <a:stretch/>
        </p:blipFill>
        <p:spPr>
          <a:xfrm>
            <a:off x="4180643" y="4303446"/>
            <a:ext cx="4054488" cy="2786386"/>
          </a:xfrm>
          <a:prstGeom prst="rect">
            <a:avLst/>
          </a:prstGeom>
        </p:spPr>
      </p:pic>
      <p:pic>
        <p:nvPicPr>
          <p:cNvPr id="6" name="Paveikslėlis 5">
            <a:extLst>
              <a:ext uri="{FF2B5EF4-FFF2-40B4-BE49-F238E27FC236}">
                <a16:creationId xmlns:a16="http://schemas.microsoft.com/office/drawing/2014/main" id="{D22BA228-5BED-97B5-C5B8-A577C273543D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958118" y="1804221"/>
            <a:ext cx="3814472" cy="2726162"/>
          </a:xfrm>
          <a:prstGeom prst="rect">
            <a:avLst/>
          </a:prstGeom>
        </p:spPr>
      </p:pic>
      <p:pic>
        <p:nvPicPr>
          <p:cNvPr id="8" name="Paveikslėlis 7">
            <a:extLst>
              <a:ext uri="{FF2B5EF4-FFF2-40B4-BE49-F238E27FC236}">
                <a16:creationId xmlns:a16="http://schemas.microsoft.com/office/drawing/2014/main" id="{70EADA4B-3BAC-7B22-70F6-2C528A475118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5190" y="1768533"/>
            <a:ext cx="3855371" cy="2782071"/>
          </a:xfrm>
          <a:prstGeom prst="rect">
            <a:avLst/>
          </a:prstGeom>
        </p:spPr>
      </p:pic>
      <p:pic>
        <p:nvPicPr>
          <p:cNvPr id="14" name="Paveikslėlis 13">
            <a:extLst>
              <a:ext uri="{FF2B5EF4-FFF2-40B4-BE49-F238E27FC236}">
                <a16:creationId xmlns:a16="http://schemas.microsoft.com/office/drawing/2014/main" id="{BF025547-7BE4-836D-1A18-8BE46617E8C9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730251" y="1804221"/>
            <a:ext cx="3808827" cy="2726162"/>
          </a:xfrm>
          <a:prstGeom prst="rect">
            <a:avLst/>
          </a:prstGeom>
        </p:spPr>
      </p:pic>
      <p:pic>
        <p:nvPicPr>
          <p:cNvPr id="15" name="Paveikslėlis 14">
            <a:extLst>
              <a:ext uri="{FF2B5EF4-FFF2-40B4-BE49-F238E27FC236}">
                <a16:creationId xmlns:a16="http://schemas.microsoft.com/office/drawing/2014/main" id="{C3352B09-C653-548B-15B5-E018B031A436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b="9543"/>
          <a:stretch/>
        </p:blipFill>
        <p:spPr>
          <a:xfrm>
            <a:off x="94794" y="4272716"/>
            <a:ext cx="3967406" cy="25345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0983318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D96471C-A3C2-AC19-54BD-66C00DFECC7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A575D09-1B13-F0C4-F5A9-895FDC50211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lt-LT"/>
              <a:t>Rugsėjis 2024 | Išvada „Dėl ekonominės raidos scenarijaus tvirtinimo“</a:t>
            </a: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7788974F-3488-D3F1-62F8-28E3A39CC58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3D822E-14E5-4FC8-890B-4527FF1CA33F}" type="slidenum">
              <a:rPr lang="lt-LT" smtClean="0"/>
              <a:t>7</a:t>
            </a:fld>
            <a:endParaRPr lang="lt-LT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5D327D3-463C-0403-E3A0-6718549D047E}"/>
              </a:ext>
            </a:extLst>
          </p:cNvPr>
          <p:cNvSpPr>
            <a:spLocks noGrp="1"/>
          </p:cNvSpPr>
          <p:nvPr>
            <p:ph type="body" idx="13"/>
          </p:nvPr>
        </p:nvSpPr>
        <p:spPr>
          <a:xfrm>
            <a:off x="831850" y="635894"/>
            <a:ext cx="10285754" cy="526892"/>
          </a:xfrm>
        </p:spPr>
        <p:txBody>
          <a:bodyPr/>
          <a:lstStyle/>
          <a:p>
            <a:pPr algn="just"/>
            <a:r>
              <a:rPr lang="lt-LT" spc="-100"/>
              <a:t>ERS realiojo BVP projekcijos 2024</a:t>
            </a:r>
            <a:r>
              <a:rPr lang="lt-LT" spc="-120"/>
              <a:t>–</a:t>
            </a:r>
            <a:r>
              <a:rPr lang="lt-LT" spc="-100"/>
              <a:t>2025 m. yra artimos kitų institucijų vidurkiui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77C9989B-92EF-3FC2-1B53-E3CF6D9BCCAE}"/>
              </a:ext>
            </a:extLst>
          </p:cNvPr>
          <p:cNvSpPr txBox="1"/>
          <p:nvPr/>
        </p:nvSpPr>
        <p:spPr>
          <a:xfrm>
            <a:off x="2665177" y="6164417"/>
            <a:ext cx="7068758" cy="44948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20000"/>
              </a:lnSpc>
              <a:spcBef>
                <a:spcPts val="300"/>
              </a:spcBef>
              <a:spcAft>
                <a:spcPts val="200"/>
              </a:spcAft>
            </a:pPr>
            <a:r>
              <a:rPr lang="lt-LT" sz="1000">
                <a:solidFill>
                  <a:srgbClr val="000000"/>
                </a:solidFill>
                <a:effectLst/>
                <a:latin typeface="Fira Sans" panose="020B0503050000020004" pitchFamily="34" charset="0"/>
                <a:ea typeface="Fira Sans" panose="020B0503050000020004" pitchFamily="34" charset="0"/>
                <a:cs typeface="Arial" panose="020B0604020202020204" pitchFamily="34" charset="0"/>
              </a:rPr>
              <a:t>Į projekcijų sklaidą įtrauktos šios institucijos: Europos Komisija, Tarptautinis valiutos fondas, Ekonominio bendradarbiavimo ir plėtros organizacija, Lietuvos bankas, AB „Swedbank“, AB SEB.</a:t>
            </a:r>
            <a:endParaRPr lang="lt-LT" sz="4000">
              <a:effectLst/>
              <a:latin typeface="Fira Sans" panose="020B0503050000020004" pitchFamily="34" charset="0"/>
              <a:ea typeface="Fira Sans" panose="020B0503050000020004" pitchFamily="34" charset="0"/>
              <a:cs typeface="Arial" panose="020B0604020202020204" pitchFamily="34" charset="0"/>
            </a:endParaRPr>
          </a:p>
        </p:txBody>
      </p:sp>
      <p:sp>
        <p:nvSpPr>
          <p:cNvPr id="7" name="Stačiakampis 7">
            <a:extLst>
              <a:ext uri="{FF2B5EF4-FFF2-40B4-BE49-F238E27FC236}">
                <a16:creationId xmlns:a16="http://schemas.microsoft.com/office/drawing/2014/main" id="{58CB1254-EB39-3EA6-AE94-D14B827625BA}"/>
              </a:ext>
            </a:extLst>
          </p:cNvPr>
          <p:cNvSpPr/>
          <p:nvPr/>
        </p:nvSpPr>
        <p:spPr>
          <a:xfrm>
            <a:off x="9333141" y="6430804"/>
            <a:ext cx="1784463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lt-LT" sz="1000">
                <a:solidFill>
                  <a:srgbClr val="000000"/>
                </a:solidFill>
                <a:latin typeface="Fira Sans" panose="020B0503050000020004" pitchFamily="34" charset="0"/>
                <a:ea typeface="Fira Sans" panose="020B0503050000020004" pitchFamily="34" charset="0"/>
                <a:cs typeface="Times New Roman" panose="02020603050405020304" pitchFamily="18" charset="0"/>
              </a:rPr>
              <a:t>Šaltinis – VK FI skaičiavimai</a:t>
            </a:r>
            <a:endParaRPr lang="lt-LT" sz="2400">
              <a:latin typeface="Fira Sans" panose="020B0503050000020004" pitchFamily="34" charset="0"/>
              <a:ea typeface="Fira Sans" panose="020B0503050000020004" pitchFamily="34" charset="0"/>
            </a:endParaRPr>
          </a:p>
        </p:txBody>
      </p:sp>
      <p:grpSp>
        <p:nvGrpSpPr>
          <p:cNvPr id="13" name="Grupė 12">
            <a:extLst>
              <a:ext uri="{FF2B5EF4-FFF2-40B4-BE49-F238E27FC236}">
                <a16:creationId xmlns:a16="http://schemas.microsoft.com/office/drawing/2014/main" id="{B22F713F-B734-3CC5-B597-CC1524C25523}"/>
              </a:ext>
            </a:extLst>
          </p:cNvPr>
          <p:cNvGrpSpPr/>
          <p:nvPr/>
        </p:nvGrpSpPr>
        <p:grpSpPr>
          <a:xfrm>
            <a:off x="2184400" y="1771513"/>
            <a:ext cx="7386320" cy="412887"/>
            <a:chOff x="2184400" y="1771513"/>
            <a:chExt cx="7386320" cy="412887"/>
          </a:xfrm>
        </p:grpSpPr>
        <p:grpSp>
          <p:nvGrpSpPr>
            <p:cNvPr id="9" name="Grupė 8">
              <a:extLst>
                <a:ext uri="{FF2B5EF4-FFF2-40B4-BE49-F238E27FC236}">
                  <a16:creationId xmlns:a16="http://schemas.microsoft.com/office/drawing/2014/main" id="{C029BB29-B661-7C73-2344-7A39AEB04EEA}"/>
                </a:ext>
              </a:extLst>
            </p:cNvPr>
            <p:cNvGrpSpPr/>
            <p:nvPr/>
          </p:nvGrpSpPr>
          <p:grpSpPr>
            <a:xfrm>
              <a:off x="2184400" y="1819207"/>
              <a:ext cx="7386320" cy="365193"/>
              <a:chOff x="2184400" y="1819207"/>
              <a:chExt cx="7386320" cy="365193"/>
            </a:xfrm>
          </p:grpSpPr>
          <p:sp>
            <p:nvSpPr>
              <p:cNvPr id="5" name="Stačiakampis 4">
                <a:extLst>
                  <a:ext uri="{FF2B5EF4-FFF2-40B4-BE49-F238E27FC236}">
                    <a16:creationId xmlns:a16="http://schemas.microsoft.com/office/drawing/2014/main" id="{CE6E3220-E6D1-B822-4E7D-CB681C546131}"/>
                  </a:ext>
                </a:extLst>
              </p:cNvPr>
              <p:cNvSpPr/>
              <p:nvPr/>
            </p:nvSpPr>
            <p:spPr>
              <a:xfrm>
                <a:off x="2184400" y="1839338"/>
                <a:ext cx="2499360" cy="345062"/>
              </a:xfrm>
              <a:prstGeom prst="rect">
                <a:avLst/>
              </a:prstGeom>
              <a:solidFill>
                <a:schemeClr val="bg1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lt-LT"/>
              </a:p>
            </p:txBody>
          </p:sp>
          <p:sp>
            <p:nvSpPr>
              <p:cNvPr id="8" name="Stačiakampis 7">
                <a:extLst>
                  <a:ext uri="{FF2B5EF4-FFF2-40B4-BE49-F238E27FC236}">
                    <a16:creationId xmlns:a16="http://schemas.microsoft.com/office/drawing/2014/main" id="{AF5B3A7D-3E77-4E83-EC88-DFADB03DF0FE}"/>
                  </a:ext>
                </a:extLst>
              </p:cNvPr>
              <p:cNvSpPr/>
              <p:nvPr/>
            </p:nvSpPr>
            <p:spPr>
              <a:xfrm>
                <a:off x="7071360" y="1819207"/>
                <a:ext cx="2499360" cy="345062"/>
              </a:xfrm>
              <a:prstGeom prst="rect">
                <a:avLst/>
              </a:prstGeom>
              <a:solidFill>
                <a:schemeClr val="bg1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lt-LT"/>
              </a:p>
            </p:txBody>
          </p:sp>
        </p:grpSp>
        <p:sp>
          <p:nvSpPr>
            <p:cNvPr id="11" name="TextBox 10">
              <a:extLst>
                <a:ext uri="{FF2B5EF4-FFF2-40B4-BE49-F238E27FC236}">
                  <a16:creationId xmlns:a16="http://schemas.microsoft.com/office/drawing/2014/main" id="{CF826B0F-26D9-816E-682B-5D33B9065A4D}"/>
                </a:ext>
              </a:extLst>
            </p:cNvPr>
            <p:cNvSpPr txBox="1"/>
            <p:nvPr/>
          </p:nvSpPr>
          <p:spPr>
            <a:xfrm>
              <a:off x="2982674" y="1771513"/>
              <a:ext cx="902811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lt-LT" sz="1600" b="1">
                  <a:solidFill>
                    <a:schemeClr val="accent4"/>
                  </a:solidFill>
                  <a:latin typeface="Fira Sans" panose="020B0503050000020004" pitchFamily="34" charset="0"/>
                  <a:ea typeface="Fira Sans" panose="020B0503050000020004" pitchFamily="34" charset="0"/>
                </a:rPr>
                <a:t>2024 m.</a:t>
              </a:r>
            </a:p>
          </p:txBody>
        </p:sp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E328A4B5-C2AB-7E42-4163-2C0E9224F74D}"/>
                </a:ext>
              </a:extLst>
            </p:cNvPr>
            <p:cNvSpPr txBox="1"/>
            <p:nvPr/>
          </p:nvSpPr>
          <p:spPr>
            <a:xfrm>
              <a:off x="7869634" y="1771513"/>
              <a:ext cx="898003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lt-LT" sz="1600" b="1">
                  <a:solidFill>
                    <a:schemeClr val="accent4"/>
                  </a:solidFill>
                  <a:latin typeface="Fira Sans" panose="020B0503050000020004" pitchFamily="34" charset="0"/>
                  <a:ea typeface="Fira Sans" panose="020B0503050000020004" pitchFamily="34" charset="0"/>
                </a:rPr>
                <a:t>2025 m.</a:t>
              </a:r>
            </a:p>
          </p:txBody>
        </p:sp>
      </p:grpSp>
      <p:pic>
        <p:nvPicPr>
          <p:cNvPr id="10" name="Paveikslėlis 9">
            <a:extLst>
              <a:ext uri="{FF2B5EF4-FFF2-40B4-BE49-F238E27FC236}">
                <a16:creationId xmlns:a16="http://schemas.microsoft.com/office/drawing/2014/main" id="{01C6DA3E-A021-44DA-9302-BF32FC99790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1850" y="1781876"/>
            <a:ext cx="10078940" cy="42839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0148864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DCE3B634-BB6E-FA68-ABA8-45D4E0DB15D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3D822E-14E5-4FC8-890B-4527FF1CA33F}" type="slidenum">
              <a:rPr lang="lt-LT" smtClean="0"/>
              <a:t>8</a:t>
            </a:fld>
            <a:endParaRPr lang="lt-LT"/>
          </a:p>
        </p:txBody>
      </p:sp>
      <p:sp>
        <p:nvSpPr>
          <p:cNvPr id="9" name="Title 1">
            <a:extLst>
              <a:ext uri="{FF2B5EF4-FFF2-40B4-BE49-F238E27FC236}">
                <a16:creationId xmlns:a16="http://schemas.microsoft.com/office/drawing/2014/main" id="{B3292171-D3C5-41A2-8C8E-FAFDC92FFBC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90500"/>
            <a:ext cx="10515600" cy="452438"/>
          </a:xfrm>
        </p:spPr>
        <p:txBody>
          <a:bodyPr>
            <a:normAutofit/>
          </a:bodyPr>
          <a:lstStyle/>
          <a:p>
            <a:r>
              <a:rPr lang="lt-LT" sz="1400"/>
              <a:t>Rugsėjis 2024 | Išvada „Dėl ekonominės raidos scenarijaus tvirtinimo“</a:t>
            </a:r>
            <a:endParaRPr lang="lt-LT"/>
          </a:p>
        </p:txBody>
      </p:sp>
      <p:sp>
        <p:nvSpPr>
          <p:cNvPr id="8" name="Text Placeholder 10">
            <a:extLst>
              <a:ext uri="{FF2B5EF4-FFF2-40B4-BE49-F238E27FC236}">
                <a16:creationId xmlns:a16="http://schemas.microsoft.com/office/drawing/2014/main" id="{49870B4F-E83E-4CFE-BC8A-C602CC2FA6A2}"/>
              </a:ext>
            </a:extLst>
          </p:cNvPr>
          <p:cNvSpPr txBox="1">
            <a:spLocks/>
          </p:cNvSpPr>
          <p:nvPr/>
        </p:nvSpPr>
        <p:spPr>
          <a:xfrm>
            <a:off x="955953" y="2779916"/>
            <a:ext cx="4568547" cy="2720569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indent="-342900" algn="just">
              <a:buClr>
                <a:schemeClr val="accent5"/>
              </a:buClr>
              <a:buSzPct val="150000"/>
            </a:pPr>
            <a:r>
              <a:rPr lang="lt-LT" sz="2000">
                <a:solidFill>
                  <a:schemeClr val="accent1"/>
                </a:solidFill>
                <a:latin typeface="Fira Sans" panose="020B0503050000020004" pitchFamily="34" charset="0"/>
                <a:ea typeface="Fira Sans" panose="020B0503050000020004" pitchFamily="34" charset="0"/>
              </a:rPr>
              <a:t>Geopolitinės įtampos padidėjimas</a:t>
            </a:r>
          </a:p>
          <a:p>
            <a:pPr marL="342900" indent="-342900" algn="just">
              <a:buClr>
                <a:schemeClr val="accent5"/>
              </a:buClr>
              <a:buSzPct val="150000"/>
            </a:pPr>
            <a:r>
              <a:rPr lang="lt-LT" sz="2000">
                <a:solidFill>
                  <a:schemeClr val="accent1"/>
                </a:solidFill>
                <a:latin typeface="Fira Sans" panose="020B0503050000020004" pitchFamily="34" charset="0"/>
                <a:ea typeface="Fira Sans" panose="020B0503050000020004" pitchFamily="34" charset="0"/>
              </a:rPr>
              <a:t>Lėtesnis, nei tikimasi, Lietuvos eksporto partnerių atsigavimas</a:t>
            </a:r>
          </a:p>
          <a:p>
            <a:pPr marL="342900" indent="-342900" algn="just">
              <a:buClr>
                <a:schemeClr val="accent5"/>
              </a:buClr>
              <a:buSzPct val="150000"/>
            </a:pPr>
            <a:r>
              <a:rPr lang="lt-LT" sz="2000">
                <a:solidFill>
                  <a:schemeClr val="accent1"/>
                </a:solidFill>
                <a:latin typeface="Fira Sans" panose="020B0503050000020004" pitchFamily="34" charset="0"/>
                <a:ea typeface="Fira Sans" panose="020B0503050000020004" pitchFamily="34" charset="0"/>
              </a:rPr>
              <a:t>Intensyvėjanti klimato kaita</a:t>
            </a:r>
          </a:p>
          <a:p>
            <a:pPr marL="342900" indent="-342900" algn="just">
              <a:buClr>
                <a:schemeClr val="accent5"/>
              </a:buClr>
              <a:buSzPct val="150000"/>
            </a:pPr>
            <a:r>
              <a:rPr lang="lt-LT" sz="2000">
                <a:solidFill>
                  <a:schemeClr val="accent1"/>
                </a:solidFill>
                <a:latin typeface="Fira Sans" panose="020B0503050000020004" pitchFamily="34" charset="0"/>
                <a:ea typeface="Fira Sans" panose="020B0503050000020004" pitchFamily="34" charset="0"/>
              </a:rPr>
              <a:t>Ekonomikų neskatinanti fiskalinė politika</a:t>
            </a:r>
          </a:p>
          <a:p>
            <a:pPr marL="342900" indent="-342900" algn="just">
              <a:buClr>
                <a:schemeClr val="accent5"/>
              </a:buClr>
              <a:buSzPct val="150000"/>
            </a:pPr>
            <a:r>
              <a:rPr lang="lt-LT" sz="2000">
                <a:solidFill>
                  <a:schemeClr val="accent1"/>
                </a:solidFill>
                <a:latin typeface="Fira Sans" panose="020B0503050000020004" pitchFamily="34" charset="0"/>
                <a:ea typeface="Fira Sans" panose="020B0503050000020004" pitchFamily="34" charset="0"/>
              </a:rPr>
              <a:t>Iššūkiai konkurencingumui</a:t>
            </a:r>
            <a:endParaRPr lang="lt-LT" sz="2000">
              <a:latin typeface="Fira Sans" panose="020B0503050000020004" pitchFamily="34" charset="0"/>
              <a:ea typeface="Fira Sans" panose="020B0503050000020004" pitchFamily="34" charset="0"/>
            </a:endParaRPr>
          </a:p>
          <a:p>
            <a:pPr marL="342900" indent="-342900" algn="just">
              <a:buClr>
                <a:schemeClr val="accent5"/>
              </a:buClr>
              <a:buSzPct val="150000"/>
            </a:pPr>
            <a:endParaRPr lang="lt-LT" sz="2000">
              <a:latin typeface="Fira Sans" panose="020B0503050000020004" pitchFamily="34" charset="0"/>
              <a:ea typeface="Fira Sans" panose="020B0503050000020004" pitchFamily="34" charset="0"/>
            </a:endParaRPr>
          </a:p>
        </p:txBody>
      </p:sp>
      <p:sp>
        <p:nvSpPr>
          <p:cNvPr id="10" name="Text Placeholder 12">
            <a:extLst>
              <a:ext uri="{FF2B5EF4-FFF2-40B4-BE49-F238E27FC236}">
                <a16:creationId xmlns:a16="http://schemas.microsoft.com/office/drawing/2014/main" id="{A0B8D9FD-6ADF-4391-9509-779ACEA18EFF}"/>
              </a:ext>
            </a:extLst>
          </p:cNvPr>
          <p:cNvSpPr txBox="1">
            <a:spLocks/>
          </p:cNvSpPr>
          <p:nvPr/>
        </p:nvSpPr>
        <p:spPr>
          <a:xfrm>
            <a:off x="6376601" y="2779916"/>
            <a:ext cx="4859446" cy="2050188"/>
          </a:xfrm>
          <a:prstGeom prst="rect">
            <a:avLst/>
          </a:prstGeom>
        </p:spPr>
        <p:txBody>
          <a:bodyPr lIns="91440" tIns="45720" rIns="91440" bIns="45720" anchor="t"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indent="-342900" algn="just">
              <a:buClr>
                <a:schemeClr val="accent4"/>
              </a:buClr>
              <a:buSzPct val="150000"/>
            </a:pPr>
            <a:r>
              <a:rPr lang="lt-LT" sz="2000">
                <a:solidFill>
                  <a:schemeClr val="accent1"/>
                </a:solidFill>
                <a:latin typeface="Fira Sans" panose="020B0503050000020004" pitchFamily="34" charset="0"/>
                <a:ea typeface="Fira Sans" panose="020B0503050000020004" pitchFamily="34" charset="0"/>
              </a:rPr>
              <a:t>Geresnė padėtis darbo rinkoje</a:t>
            </a:r>
          </a:p>
          <a:p>
            <a:pPr marL="342900" indent="-342900" algn="just">
              <a:buClr>
                <a:schemeClr val="accent4"/>
              </a:buClr>
              <a:buSzPct val="150000"/>
            </a:pPr>
            <a:r>
              <a:rPr lang="lt-LT" sz="2000">
                <a:solidFill>
                  <a:schemeClr val="accent1"/>
                </a:solidFill>
                <a:latin typeface="Fira Sans" panose="020B0503050000020004" pitchFamily="34" charset="0"/>
                <a:ea typeface="Fira Sans" panose="020B0503050000020004" pitchFamily="34" charset="0"/>
              </a:rPr>
              <a:t>Spartesnė viešųjų ar privačiųjų investicijų plėtra</a:t>
            </a:r>
          </a:p>
          <a:p>
            <a:pPr marL="342900" indent="-342900" algn="just">
              <a:buClr>
                <a:schemeClr val="accent4"/>
              </a:buClr>
              <a:buSzPct val="150000"/>
            </a:pPr>
            <a:r>
              <a:rPr lang="lt-LT" sz="2000">
                <a:solidFill>
                  <a:schemeClr val="accent1"/>
                </a:solidFill>
                <a:latin typeface="Fira Sans" panose="020B0503050000020004" pitchFamily="34" charset="0"/>
                <a:ea typeface="Fira Sans" panose="020B0503050000020004" pitchFamily="34" charset="0"/>
              </a:rPr>
              <a:t>Taupymo normos pokyčiai, didinantys namų ūkių vartojimą</a:t>
            </a:r>
          </a:p>
          <a:p>
            <a:pPr marL="342900" indent="-342900" algn="just">
              <a:buClr>
                <a:schemeClr val="accent4"/>
              </a:buClr>
              <a:buSzPct val="150000"/>
            </a:pPr>
            <a:r>
              <a:rPr lang="lt-LT" sz="2000">
                <a:solidFill>
                  <a:schemeClr val="accent1"/>
                </a:solidFill>
                <a:latin typeface="Fira Sans" panose="020B0503050000020004" pitchFamily="34" charset="0"/>
                <a:ea typeface="Fira Sans" panose="020B0503050000020004" pitchFamily="34" charset="0"/>
              </a:rPr>
              <a:t>Mažiau ribojanti monetarinė politika</a:t>
            </a:r>
          </a:p>
          <a:p>
            <a:pPr marL="342900" indent="-342900" algn="just">
              <a:buClr>
                <a:schemeClr val="accent4"/>
              </a:buClr>
              <a:buSzPct val="150000"/>
            </a:pPr>
            <a:r>
              <a:rPr lang="lt-LT" sz="2000">
                <a:solidFill>
                  <a:schemeClr val="accent1"/>
                </a:solidFill>
                <a:latin typeface="Fira Sans" panose="020B0503050000020004" pitchFamily="34" charset="0"/>
                <a:ea typeface="Fira Sans" panose="020B0503050000020004" pitchFamily="34" charset="0"/>
              </a:rPr>
              <a:t>Spartesnis perėjimas prie žaliosios energetikos</a:t>
            </a:r>
          </a:p>
        </p:txBody>
      </p:sp>
      <p:sp>
        <p:nvSpPr>
          <p:cNvPr id="12" name="Text Placeholder 11">
            <a:extLst>
              <a:ext uri="{FF2B5EF4-FFF2-40B4-BE49-F238E27FC236}">
                <a16:creationId xmlns:a16="http://schemas.microsoft.com/office/drawing/2014/main" id="{B8F638DD-5216-4F9B-A5FD-4531CA5BE87C}"/>
              </a:ext>
            </a:extLst>
          </p:cNvPr>
          <p:cNvSpPr txBox="1">
            <a:spLocks/>
          </p:cNvSpPr>
          <p:nvPr/>
        </p:nvSpPr>
        <p:spPr>
          <a:xfrm>
            <a:off x="7316122" y="1908580"/>
            <a:ext cx="3328988" cy="422591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000" b="1" kern="1200">
                <a:solidFill>
                  <a:srgbClr val="192850"/>
                </a:solidFill>
                <a:latin typeface="Fira Sans" panose="020B0503050000020004" pitchFamily="34" charset="0"/>
                <a:ea typeface="Fira Sans" panose="020B0503050000020004" pitchFamily="34" charset="0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lt-LT">
                <a:solidFill>
                  <a:schemeClr val="accent4"/>
                </a:solidFill>
              </a:rPr>
              <a:t>Palankesnę</a:t>
            </a:r>
            <a:r>
              <a:rPr lang="lt-LT"/>
              <a:t> Lietuvos ekonominę raidą</a:t>
            </a:r>
          </a:p>
        </p:txBody>
      </p:sp>
      <p:sp>
        <p:nvSpPr>
          <p:cNvPr id="13" name="Text Placeholder 11">
            <a:extLst>
              <a:ext uri="{FF2B5EF4-FFF2-40B4-BE49-F238E27FC236}">
                <a16:creationId xmlns:a16="http://schemas.microsoft.com/office/drawing/2014/main" id="{65CFE633-ED65-4F8E-817C-A81A1598BF61}"/>
              </a:ext>
            </a:extLst>
          </p:cNvPr>
          <p:cNvSpPr txBox="1">
            <a:spLocks/>
          </p:cNvSpPr>
          <p:nvPr/>
        </p:nvSpPr>
        <p:spPr>
          <a:xfrm>
            <a:off x="1797795" y="1942193"/>
            <a:ext cx="3328988" cy="422591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000" b="1" kern="1200">
                <a:solidFill>
                  <a:srgbClr val="192850"/>
                </a:solidFill>
                <a:latin typeface="Fira Sans" panose="020B0503050000020004" pitchFamily="34" charset="0"/>
                <a:ea typeface="Fira Sans" panose="020B0503050000020004" pitchFamily="34" charset="0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lt-LT">
                <a:solidFill>
                  <a:schemeClr val="accent5"/>
                </a:solidFill>
              </a:rPr>
              <a:t>Prastesnę</a:t>
            </a:r>
            <a:r>
              <a:rPr lang="lt-LT"/>
              <a:t> Lietuvos ekonominę raidą</a:t>
            </a:r>
          </a:p>
        </p:txBody>
      </p:sp>
      <p:grpSp>
        <p:nvGrpSpPr>
          <p:cNvPr id="14" name="Grupė 13">
            <a:extLst>
              <a:ext uri="{FF2B5EF4-FFF2-40B4-BE49-F238E27FC236}">
                <a16:creationId xmlns:a16="http://schemas.microsoft.com/office/drawing/2014/main" id="{DAA31ED6-5822-4974-A9D8-336A87DFDF13}"/>
              </a:ext>
            </a:extLst>
          </p:cNvPr>
          <p:cNvGrpSpPr/>
          <p:nvPr/>
        </p:nvGrpSpPr>
        <p:grpSpPr>
          <a:xfrm rot="1686144">
            <a:off x="6542037" y="1981236"/>
            <a:ext cx="460800" cy="445876"/>
            <a:chOff x="7736137" y="5589303"/>
            <a:chExt cx="460800" cy="445876"/>
          </a:xfrm>
        </p:grpSpPr>
        <p:sp>
          <p:nvSpPr>
            <p:cNvPr id="15" name="Oval 53">
              <a:extLst>
                <a:ext uri="{FF2B5EF4-FFF2-40B4-BE49-F238E27FC236}">
                  <a16:creationId xmlns:a16="http://schemas.microsoft.com/office/drawing/2014/main" id="{23DFB0E1-6091-4C5C-A4B6-23DC3627D0E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7736137" y="5589303"/>
              <a:ext cx="460800" cy="445876"/>
            </a:xfrm>
            <a:prstGeom prst="ellipse">
              <a:avLst/>
            </a:prstGeom>
            <a:solidFill>
              <a:schemeClr val="accent4"/>
            </a:solidFill>
            <a:ln w="57150">
              <a:solidFill>
                <a:schemeClr val="accent4"/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6" name="Rodyklė: žemyn 15">
              <a:extLst>
                <a:ext uri="{FF2B5EF4-FFF2-40B4-BE49-F238E27FC236}">
                  <a16:creationId xmlns:a16="http://schemas.microsoft.com/office/drawing/2014/main" id="{859EB418-80DB-48A5-ACB0-24872868769E}"/>
                </a:ext>
              </a:extLst>
            </p:cNvPr>
            <p:cNvSpPr/>
            <p:nvPr/>
          </p:nvSpPr>
          <p:spPr>
            <a:xfrm rot="10800000">
              <a:off x="7873231" y="5617653"/>
              <a:ext cx="186612" cy="377441"/>
            </a:xfrm>
            <a:prstGeom prst="downArrow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lt-LT"/>
            </a:p>
          </p:txBody>
        </p:sp>
      </p:grpSp>
      <p:grpSp>
        <p:nvGrpSpPr>
          <p:cNvPr id="17" name="Grupė 16">
            <a:extLst>
              <a:ext uri="{FF2B5EF4-FFF2-40B4-BE49-F238E27FC236}">
                <a16:creationId xmlns:a16="http://schemas.microsoft.com/office/drawing/2014/main" id="{6FE89800-30B5-4EEB-A703-A50A4F157672}"/>
              </a:ext>
            </a:extLst>
          </p:cNvPr>
          <p:cNvGrpSpPr/>
          <p:nvPr/>
        </p:nvGrpSpPr>
        <p:grpSpPr>
          <a:xfrm rot="1389735">
            <a:off x="1034821" y="1981235"/>
            <a:ext cx="460800" cy="445876"/>
            <a:chOff x="7736137" y="5589303"/>
            <a:chExt cx="460800" cy="445876"/>
          </a:xfrm>
        </p:grpSpPr>
        <p:sp>
          <p:nvSpPr>
            <p:cNvPr id="18" name="Oval 53">
              <a:extLst>
                <a:ext uri="{FF2B5EF4-FFF2-40B4-BE49-F238E27FC236}">
                  <a16:creationId xmlns:a16="http://schemas.microsoft.com/office/drawing/2014/main" id="{3CE89735-8790-40A9-9CC5-62EE5E9F901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7736137" y="5589303"/>
              <a:ext cx="460800" cy="445876"/>
            </a:xfrm>
            <a:prstGeom prst="ellipse">
              <a:avLst/>
            </a:prstGeom>
            <a:solidFill>
              <a:schemeClr val="accent5"/>
            </a:solidFill>
            <a:ln w="57150">
              <a:solidFill>
                <a:schemeClr val="accent5"/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Rodyklė: žemyn 18">
              <a:extLst>
                <a:ext uri="{FF2B5EF4-FFF2-40B4-BE49-F238E27FC236}">
                  <a16:creationId xmlns:a16="http://schemas.microsoft.com/office/drawing/2014/main" id="{9517B39F-7E7E-45DC-81AE-2CE2D94005C4}"/>
                </a:ext>
              </a:extLst>
            </p:cNvPr>
            <p:cNvSpPr/>
            <p:nvPr/>
          </p:nvSpPr>
          <p:spPr>
            <a:xfrm>
              <a:off x="7873231" y="5629388"/>
              <a:ext cx="186612" cy="377441"/>
            </a:xfrm>
            <a:prstGeom prst="downArrow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lt-LT"/>
            </a:p>
          </p:txBody>
        </p:sp>
      </p:grpSp>
      <p:sp>
        <p:nvSpPr>
          <p:cNvPr id="2" name="Text Placeholder 3">
            <a:extLst>
              <a:ext uri="{FF2B5EF4-FFF2-40B4-BE49-F238E27FC236}">
                <a16:creationId xmlns:a16="http://schemas.microsoft.com/office/drawing/2014/main" id="{752F784E-5DDC-7B56-C223-80E3C6332CB8}"/>
              </a:ext>
            </a:extLst>
          </p:cNvPr>
          <p:cNvSpPr>
            <a:spLocks noGrp="1"/>
          </p:cNvSpPr>
          <p:nvPr>
            <p:ph type="body" idx="13"/>
          </p:nvPr>
        </p:nvSpPr>
        <p:spPr>
          <a:xfrm>
            <a:off x="831850" y="698560"/>
            <a:ext cx="10515600" cy="526892"/>
          </a:xfrm>
        </p:spPr>
        <p:txBody>
          <a:bodyPr/>
          <a:lstStyle/>
          <a:p>
            <a:r>
              <a:rPr lang="lt-LT"/>
              <a:t>Rizikos, galinčios lemti:</a:t>
            </a:r>
          </a:p>
        </p:txBody>
      </p:sp>
    </p:spTree>
    <p:extLst>
      <p:ext uri="{BB962C8B-B14F-4D97-AF65-F5344CB8AC3E}">
        <p14:creationId xmlns:p14="http://schemas.microsoft.com/office/powerpoint/2010/main" val="425490895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D96471C-A3C2-AC19-54BD-66C00DFECC7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A575D09-1B13-F0C4-F5A9-895FDC50211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lt-LT"/>
              <a:t>Rugsėjis 2024 | Išvada „Dėl ekonominės raidos scenarijaus tvirtinimo“</a:t>
            </a: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7788974F-3488-D3F1-62F8-28E3A39CC58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3D822E-14E5-4FC8-890B-4527FF1CA33F}" type="slidenum">
              <a:rPr lang="lt-LT" smtClean="0"/>
              <a:t>9</a:t>
            </a:fld>
            <a:endParaRPr lang="lt-LT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5D327D3-463C-0403-E3A0-6718549D047E}"/>
              </a:ext>
            </a:extLst>
          </p:cNvPr>
          <p:cNvSpPr>
            <a:spLocks noGrp="1"/>
          </p:cNvSpPr>
          <p:nvPr>
            <p:ph type="body" idx="13"/>
          </p:nvPr>
        </p:nvSpPr>
        <p:spPr>
          <a:xfrm>
            <a:off x="831850" y="635894"/>
            <a:ext cx="10515600" cy="526892"/>
          </a:xfrm>
        </p:spPr>
        <p:txBody>
          <a:bodyPr/>
          <a:lstStyle/>
          <a:p>
            <a:pPr algn="just"/>
            <a:r>
              <a:rPr lang="lt-LT"/>
              <a:t>Per pandemiją rekordines aukštumas pasiekęs darbo našumas* nuo 2022 m. mažėja</a:t>
            </a:r>
          </a:p>
        </p:txBody>
      </p:sp>
      <p:sp>
        <p:nvSpPr>
          <p:cNvPr id="7" name="Stačiakampis 7">
            <a:extLst>
              <a:ext uri="{FF2B5EF4-FFF2-40B4-BE49-F238E27FC236}">
                <a16:creationId xmlns:a16="http://schemas.microsoft.com/office/drawing/2014/main" id="{58CB1254-EB39-3EA6-AE94-D14B827625BA}"/>
              </a:ext>
            </a:extLst>
          </p:cNvPr>
          <p:cNvSpPr/>
          <p:nvPr/>
        </p:nvSpPr>
        <p:spPr>
          <a:xfrm>
            <a:off x="8647056" y="6420936"/>
            <a:ext cx="2470548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lt-LT" sz="1000">
                <a:solidFill>
                  <a:srgbClr val="000000"/>
                </a:solidFill>
                <a:latin typeface="Fira Sans" panose="020B0503050000020004" pitchFamily="34" charset="0"/>
                <a:ea typeface="Fira Sans" panose="020B0503050000020004" pitchFamily="34" charset="0"/>
                <a:cs typeface="Times New Roman" panose="02020603050405020304" pitchFamily="18" charset="0"/>
              </a:rPr>
              <a:t>Šaltinis – Eurostatas, VK FI skaičiavimai</a:t>
            </a:r>
            <a:endParaRPr lang="lt-LT" sz="2400">
              <a:latin typeface="Fira Sans" panose="020B0503050000020004" pitchFamily="34" charset="0"/>
              <a:ea typeface="Fira Sans" panose="020B0503050000020004" pitchFamily="34" charset="0"/>
            </a:endParaRPr>
          </a:p>
        </p:txBody>
      </p:sp>
      <p:sp>
        <p:nvSpPr>
          <p:cNvPr id="5" name="Text Placeholder 3">
            <a:extLst>
              <a:ext uri="{FF2B5EF4-FFF2-40B4-BE49-F238E27FC236}">
                <a16:creationId xmlns:a16="http://schemas.microsoft.com/office/drawing/2014/main" id="{D3AAF4B3-4867-9909-3413-37E030294C8D}"/>
              </a:ext>
            </a:extLst>
          </p:cNvPr>
          <p:cNvSpPr txBox="1">
            <a:spLocks/>
          </p:cNvSpPr>
          <p:nvPr/>
        </p:nvSpPr>
        <p:spPr>
          <a:xfrm>
            <a:off x="831850" y="635894"/>
            <a:ext cx="10285754" cy="52689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700" b="1" kern="1200">
                <a:solidFill>
                  <a:srgbClr val="192850"/>
                </a:solidFill>
                <a:latin typeface="Fira Sans" panose="020B0503050000020004" pitchFamily="34" charset="0"/>
                <a:ea typeface="Fira Sans" panose="020B0503050000020004" pitchFamily="34" charset="0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/>
            <a:endParaRPr lang="lt-LT" spc="-10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921B570E-884C-E3D0-4E0F-82EABA4DB0DE}"/>
              </a:ext>
            </a:extLst>
          </p:cNvPr>
          <p:cNvSpPr txBox="1"/>
          <p:nvPr/>
        </p:nvSpPr>
        <p:spPr>
          <a:xfrm>
            <a:off x="1754698" y="5589227"/>
            <a:ext cx="8440058" cy="41549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endParaRPr lang="lt-LT" sz="1050">
              <a:latin typeface="Fira Sans" panose="020B0503050000020004" pitchFamily="34" charset="0"/>
              <a:ea typeface="Fira Sans" panose="020B0503050000020004" pitchFamily="34" charset="0"/>
            </a:endParaRPr>
          </a:p>
          <a:p>
            <a:pPr algn="ctr"/>
            <a:r>
              <a:rPr lang="lt-LT" sz="1050">
                <a:latin typeface="Fira Sans" panose="020B0503050000020004" pitchFamily="34" charset="0"/>
                <a:ea typeface="Fira Sans" panose="020B0503050000020004" pitchFamily="34" charset="0"/>
              </a:rPr>
              <a:t>* Realioji bendroji pridėtinė vertė per vieną dirbą valandą, pašalinus sezono ir darbo dienų įtaką, 4 ketvirčių indekso slankusis vidurkis.</a:t>
            </a:r>
          </a:p>
        </p:txBody>
      </p:sp>
      <p:pic>
        <p:nvPicPr>
          <p:cNvPr id="14" name="Paveikslėlis 13">
            <a:extLst>
              <a:ext uri="{FF2B5EF4-FFF2-40B4-BE49-F238E27FC236}">
                <a16:creationId xmlns:a16="http://schemas.microsoft.com/office/drawing/2014/main" id="{07FB1FEB-D1A6-D0D3-39BC-D3121F7F6979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r="16945"/>
          <a:stretch/>
        </p:blipFill>
        <p:spPr>
          <a:xfrm>
            <a:off x="1160110" y="2069996"/>
            <a:ext cx="9516322" cy="34649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1488245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D96471C-A3C2-AC19-54BD-66C00DFECC7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A575D09-1B13-F0C4-F5A9-895FDC50211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lt-LT"/>
              <a:t>Rugsėjis 2024 | Išvada „Dėl ekonominės raidos scenarijaus tvirtinimo“</a:t>
            </a: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7788974F-3488-D3F1-62F8-28E3A39CC58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3D822E-14E5-4FC8-890B-4527FF1CA33F}" type="slidenum">
              <a:rPr lang="lt-LT" smtClean="0"/>
              <a:t>10</a:t>
            </a:fld>
            <a:endParaRPr lang="lt-LT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5D327D3-463C-0403-E3A0-6718549D047E}"/>
              </a:ext>
            </a:extLst>
          </p:cNvPr>
          <p:cNvSpPr>
            <a:spLocks noGrp="1"/>
          </p:cNvSpPr>
          <p:nvPr>
            <p:ph type="body" idx="13"/>
          </p:nvPr>
        </p:nvSpPr>
        <p:spPr>
          <a:xfrm>
            <a:off x="831850" y="635894"/>
            <a:ext cx="10515600" cy="526892"/>
          </a:xfrm>
        </p:spPr>
        <p:txBody>
          <a:bodyPr/>
          <a:lstStyle/>
          <a:p>
            <a:pPr algn="just"/>
            <a:r>
              <a:rPr lang="lt-LT"/>
              <a:t>Lietuvoje dominuoja žemos ir vidutiniškai žemos pridėtinės vertės gamyba</a:t>
            </a:r>
          </a:p>
        </p:txBody>
      </p:sp>
      <p:sp>
        <p:nvSpPr>
          <p:cNvPr id="7" name="Stačiakampis 7">
            <a:extLst>
              <a:ext uri="{FF2B5EF4-FFF2-40B4-BE49-F238E27FC236}">
                <a16:creationId xmlns:a16="http://schemas.microsoft.com/office/drawing/2014/main" id="{58CB1254-EB39-3EA6-AE94-D14B827625BA}"/>
              </a:ext>
            </a:extLst>
          </p:cNvPr>
          <p:cNvSpPr/>
          <p:nvPr/>
        </p:nvSpPr>
        <p:spPr>
          <a:xfrm>
            <a:off x="5103839" y="6420936"/>
            <a:ext cx="5908990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lt-LT" sz="1000">
                <a:solidFill>
                  <a:srgbClr val="000000"/>
                </a:solidFill>
                <a:latin typeface="Fira Sans" panose="020B0503050000020004" pitchFamily="34" charset="0"/>
                <a:ea typeface="Fira Sans" panose="020B0503050000020004" pitchFamily="34" charset="0"/>
                <a:cs typeface="Times New Roman" panose="02020603050405020304" pitchFamily="18" charset="0"/>
              </a:rPr>
              <a:t>Šaltinis – Valstybės duomenų agentūra, Vokietijos federalinė statistikos tarnyba, VK FI skaičiavimai</a:t>
            </a:r>
            <a:endParaRPr lang="lt-LT" sz="2400">
              <a:latin typeface="Fira Sans" panose="020B0503050000020004" pitchFamily="34" charset="0"/>
              <a:ea typeface="Fira Sans" panose="020B0503050000020004" pitchFamily="34" charset="0"/>
            </a:endParaRPr>
          </a:p>
        </p:txBody>
      </p:sp>
      <p:sp>
        <p:nvSpPr>
          <p:cNvPr id="5" name="Text Placeholder 3">
            <a:extLst>
              <a:ext uri="{FF2B5EF4-FFF2-40B4-BE49-F238E27FC236}">
                <a16:creationId xmlns:a16="http://schemas.microsoft.com/office/drawing/2014/main" id="{D3AAF4B3-4867-9909-3413-37E030294C8D}"/>
              </a:ext>
            </a:extLst>
          </p:cNvPr>
          <p:cNvSpPr txBox="1">
            <a:spLocks/>
          </p:cNvSpPr>
          <p:nvPr/>
        </p:nvSpPr>
        <p:spPr>
          <a:xfrm>
            <a:off x="831850" y="635894"/>
            <a:ext cx="10285754" cy="52689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700" b="1" kern="1200">
                <a:solidFill>
                  <a:srgbClr val="192850"/>
                </a:solidFill>
                <a:latin typeface="Fira Sans" panose="020B0503050000020004" pitchFamily="34" charset="0"/>
                <a:ea typeface="Fira Sans" panose="020B0503050000020004" pitchFamily="34" charset="0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/>
            <a:endParaRPr lang="lt-LT" spc="-10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D8E766FB-7E92-3A4E-8BCF-E63072BC9FCC}"/>
              </a:ext>
            </a:extLst>
          </p:cNvPr>
          <p:cNvSpPr txBox="1"/>
          <p:nvPr/>
        </p:nvSpPr>
        <p:spPr>
          <a:xfrm>
            <a:off x="2926727" y="2037348"/>
            <a:ext cx="609600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lt-LT" sz="1400" b="1">
                <a:solidFill>
                  <a:schemeClr val="accent4"/>
                </a:solidFill>
                <a:latin typeface="Fira Sans" panose="020B0503050000020004" pitchFamily="34" charset="0"/>
                <a:ea typeface="Fira Sans" panose="020B0503050000020004" pitchFamily="34" charset="0"/>
              </a:rPr>
              <a:t>Apdirbamosios gamybos struktūra pagal pramonės produkcijos apimtis, 2019–2023 m. vidurkis</a:t>
            </a:r>
          </a:p>
        </p:txBody>
      </p:sp>
      <p:pic>
        <p:nvPicPr>
          <p:cNvPr id="11" name="Paveikslėlis 10">
            <a:extLst>
              <a:ext uri="{FF2B5EF4-FFF2-40B4-BE49-F238E27FC236}">
                <a16:creationId xmlns:a16="http://schemas.microsoft.com/office/drawing/2014/main" id="{7330C719-9879-0E2D-89D1-65FF8B532D33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3402" r="15158" b="8848"/>
          <a:stretch/>
        </p:blipFill>
        <p:spPr>
          <a:xfrm>
            <a:off x="2431566" y="2560568"/>
            <a:ext cx="7567896" cy="36061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4870872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6D1CD45-DC31-BC39-1B44-71A777D8E14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32E3422-A035-362C-26DA-D43C540301D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lt-LT"/>
              <a:t>Rugsėjis 2024 | Išvada „Dėl ekonominės raidos scenarijaus tvirtinimo“</a:t>
            </a: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5587BE09-3C7C-EE42-2D24-FFFC7B27C9E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3D822E-14E5-4FC8-890B-4527FF1CA33F}" type="slidenum">
              <a:rPr lang="lt-LT" smtClean="0"/>
              <a:t>11</a:t>
            </a:fld>
            <a:endParaRPr lang="lt-LT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6A39781-40B2-FD07-8DFE-4B646F48FDDC}"/>
              </a:ext>
            </a:extLst>
          </p:cNvPr>
          <p:cNvSpPr>
            <a:spLocks noGrp="1"/>
          </p:cNvSpPr>
          <p:nvPr>
            <p:ph type="body" idx="13"/>
          </p:nvPr>
        </p:nvSpPr>
        <p:spPr>
          <a:xfrm>
            <a:off x="831850" y="642788"/>
            <a:ext cx="10515600" cy="526892"/>
          </a:xfrm>
        </p:spPr>
        <p:txBody>
          <a:bodyPr/>
          <a:lstStyle/>
          <a:p>
            <a:r>
              <a:rPr lang="lt-LT"/>
              <a:t>Įvertinę scenarijų, jį tvirtiname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E078DB10-5255-8C11-4257-B7B18724DC82}"/>
              </a:ext>
            </a:extLst>
          </p:cNvPr>
          <p:cNvSpPr txBox="1"/>
          <p:nvPr/>
        </p:nvSpPr>
        <p:spPr>
          <a:xfrm>
            <a:off x="360896" y="1621625"/>
            <a:ext cx="10764304" cy="415498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800100" lvl="1" indent="-342900" algn="just">
              <a:buClr>
                <a:schemeClr val="accent4"/>
              </a:buClr>
              <a:buSzPct val="150000"/>
              <a:buFont typeface="Wingdings" panose="05000000000000000000" pitchFamily="2" charset="2"/>
              <a:buChar char="ü"/>
            </a:pPr>
            <a:r>
              <a:rPr lang="lt-LT" sz="2400">
                <a:solidFill>
                  <a:schemeClr val="accent1"/>
                </a:solidFill>
                <a:latin typeface="Fira Sans" panose="020B0503050000020004" pitchFamily="34" charset="0"/>
                <a:ea typeface="Fira Sans" panose="020B0503050000020004" pitchFamily="34" charset="0"/>
              </a:rPr>
              <a:t>2024 m. rugsėjo mėn. ERS taikytos prielaidos yra pagrįstos. </a:t>
            </a:r>
          </a:p>
          <a:p>
            <a:pPr marL="800100" lvl="1" indent="-342900" algn="just">
              <a:buClr>
                <a:schemeClr val="accent4"/>
              </a:buClr>
              <a:buSzPct val="150000"/>
              <a:buFont typeface="Wingdings" panose="05000000000000000000" pitchFamily="2" charset="2"/>
              <a:buChar char="ü"/>
            </a:pPr>
            <a:endParaRPr lang="lt-LT" sz="2400">
              <a:solidFill>
                <a:schemeClr val="accent1"/>
              </a:solidFill>
              <a:latin typeface="Fira Sans" panose="020B0503050000020004" pitchFamily="34" charset="0"/>
              <a:ea typeface="Fira Sans" panose="020B0503050000020004" pitchFamily="34" charset="0"/>
            </a:endParaRPr>
          </a:p>
          <a:p>
            <a:pPr marL="800100" lvl="1" indent="-342900" algn="just">
              <a:buClr>
                <a:schemeClr val="accent4"/>
              </a:buClr>
              <a:buSzPct val="150000"/>
              <a:buFont typeface="Wingdings" panose="05000000000000000000" pitchFamily="2" charset="2"/>
              <a:buChar char="ü"/>
            </a:pPr>
            <a:r>
              <a:rPr lang="lt-LT" sz="2400">
                <a:solidFill>
                  <a:schemeClr val="accent1"/>
                </a:solidFill>
                <a:latin typeface="Fira Sans" panose="020B0503050000020004" pitchFamily="34" charset="0"/>
                <a:ea typeface="Fira Sans" panose="020B0503050000020004" pitchFamily="34" charset="0"/>
              </a:rPr>
              <a:t>FM ir VK FI 2024–2027 m. pagrindinių makroekonominių rodiklių projekcijos reikšmingai nesiskiria.</a:t>
            </a:r>
          </a:p>
          <a:p>
            <a:pPr marL="800100" lvl="1" indent="-342900" algn="just">
              <a:buClr>
                <a:schemeClr val="accent4"/>
              </a:buClr>
              <a:buSzPct val="150000"/>
              <a:buFont typeface="Wingdings" panose="05000000000000000000" pitchFamily="2" charset="2"/>
              <a:buChar char="ü"/>
            </a:pPr>
            <a:endParaRPr lang="lt-LT" sz="2400">
              <a:solidFill>
                <a:schemeClr val="accent1"/>
              </a:solidFill>
              <a:latin typeface="Fira Sans" panose="020B0503050000020004" pitchFamily="34" charset="0"/>
              <a:ea typeface="Fira Sans" panose="020B0503050000020004" pitchFamily="34" charset="0"/>
            </a:endParaRPr>
          </a:p>
          <a:p>
            <a:pPr marL="800100" lvl="1" indent="-342900" algn="just">
              <a:buClr>
                <a:schemeClr val="accent4"/>
              </a:buClr>
              <a:buSzPct val="150000"/>
              <a:buFont typeface="Wingdings" panose="05000000000000000000" pitchFamily="2" charset="2"/>
              <a:buChar char="ü"/>
            </a:pPr>
            <a:r>
              <a:rPr lang="lt-LT" sz="2400" spc="-20">
                <a:solidFill>
                  <a:schemeClr val="accent1"/>
                </a:solidFill>
                <a:latin typeface="Fira Sans" panose="020B0503050000020004" pitchFamily="34" charset="0"/>
                <a:ea typeface="Fira Sans" panose="020B0503050000020004" pitchFamily="34" charset="0"/>
              </a:rPr>
              <a:t>Pagal taikytą VK FI potencialaus BVP vertinimo metodą, skirtą vidutinio laikotarpio projekcijų suderinamumui tikrinti, ERS realiojo BVP projekcija 2027 m. laikoma tikėtina</a:t>
            </a:r>
            <a:r>
              <a:rPr lang="lt-LT" sz="2400">
                <a:solidFill>
                  <a:schemeClr val="accent1"/>
                </a:solidFill>
                <a:latin typeface="Fira Sans" panose="020B0503050000020004" pitchFamily="34" charset="0"/>
                <a:ea typeface="Fira Sans" panose="020B0503050000020004" pitchFamily="34" charset="0"/>
              </a:rPr>
              <a:t>.</a:t>
            </a:r>
          </a:p>
          <a:p>
            <a:pPr marL="800100" lvl="1" indent="-342900" algn="just">
              <a:buClr>
                <a:schemeClr val="accent4"/>
              </a:buClr>
              <a:buSzPct val="150000"/>
              <a:buFont typeface="Wingdings" panose="05000000000000000000" pitchFamily="2" charset="2"/>
              <a:buChar char="ü"/>
            </a:pPr>
            <a:endParaRPr lang="lt-LT" sz="2400">
              <a:solidFill>
                <a:schemeClr val="accent1"/>
              </a:solidFill>
              <a:latin typeface="Fira Sans" panose="020B0503050000020004" pitchFamily="34" charset="0"/>
              <a:ea typeface="Fira Sans" panose="020B0503050000020004" pitchFamily="34" charset="0"/>
            </a:endParaRPr>
          </a:p>
          <a:p>
            <a:pPr marL="800100" lvl="1" indent="-342900" algn="just">
              <a:buClr>
                <a:schemeClr val="accent4"/>
              </a:buClr>
              <a:buSzPct val="150000"/>
              <a:buFont typeface="Wingdings" panose="05000000000000000000" pitchFamily="2" charset="2"/>
              <a:buChar char="ü"/>
            </a:pPr>
            <a:r>
              <a:rPr lang="lt-LT" sz="2400" spc="-100">
                <a:solidFill>
                  <a:schemeClr val="accent1"/>
                </a:solidFill>
                <a:latin typeface="Fira Sans" panose="020B0503050000020004" pitchFamily="34" charset="0"/>
                <a:ea typeface="Fira Sans" panose="020B0503050000020004" pitchFamily="34" charset="0"/>
              </a:rPr>
              <a:t>ERS realiojo BVP projekcijos 2024–2025 m. yra artimos kitų institucijų projekcijų vidurkiui. </a:t>
            </a:r>
          </a:p>
        </p:txBody>
      </p:sp>
    </p:spTree>
    <p:extLst>
      <p:ext uri="{BB962C8B-B14F-4D97-AF65-F5344CB8AC3E}">
        <p14:creationId xmlns:p14="http://schemas.microsoft.com/office/powerpoint/2010/main" val="6745770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avadinimas 1">
            <a:extLst>
              <a:ext uri="{FF2B5EF4-FFF2-40B4-BE49-F238E27FC236}">
                <a16:creationId xmlns:a16="http://schemas.microsoft.com/office/drawing/2014/main" id="{8435639F-09BF-6DDA-46AA-1F84AE6DE21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lt-LT"/>
              <a:t>Rugsėjis 2024 | Išvada „Dėl ekonominės raidos scenarijaus tvirtinimo“</a:t>
            </a:r>
          </a:p>
        </p:txBody>
      </p:sp>
      <p:sp>
        <p:nvSpPr>
          <p:cNvPr id="3" name="Skaidrės numerio vietos rezervavimo ženklas 2">
            <a:extLst>
              <a:ext uri="{FF2B5EF4-FFF2-40B4-BE49-F238E27FC236}">
                <a16:creationId xmlns:a16="http://schemas.microsoft.com/office/drawing/2014/main" id="{8CE05CCC-67A8-8FE6-1FD5-7669E80D48F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3D822E-14E5-4FC8-890B-4527FF1CA33F}" type="slidenum">
              <a:rPr lang="lt-LT" smtClean="0"/>
              <a:t>12</a:t>
            </a:fld>
            <a:endParaRPr lang="lt-LT"/>
          </a:p>
        </p:txBody>
      </p:sp>
      <p:sp>
        <p:nvSpPr>
          <p:cNvPr id="4" name="Teksto vietos rezervavimo ženklas 3">
            <a:extLst>
              <a:ext uri="{FF2B5EF4-FFF2-40B4-BE49-F238E27FC236}">
                <a16:creationId xmlns:a16="http://schemas.microsoft.com/office/drawing/2014/main" id="{761DB0FF-5571-9399-6D16-54C2791493D2}"/>
              </a:ext>
            </a:extLst>
          </p:cNvPr>
          <p:cNvSpPr>
            <a:spLocks noGrp="1"/>
          </p:cNvSpPr>
          <p:nvPr>
            <p:ph type="body" idx="13"/>
          </p:nvPr>
        </p:nvSpPr>
        <p:spPr>
          <a:xfrm>
            <a:off x="599440" y="642788"/>
            <a:ext cx="10636606" cy="526892"/>
          </a:xfrm>
        </p:spPr>
        <p:txBody>
          <a:bodyPr/>
          <a:lstStyle/>
          <a:p>
            <a:pPr algn="just">
              <a:lnSpc>
                <a:spcPct val="96000"/>
              </a:lnSpc>
            </a:pPr>
            <a:r>
              <a:rPr lang="lt-LT" spc="-50"/>
              <a:t>Dydžiai, veikiantys valstybės biudžetą, turėtų būti prognozuojami bent 3 m. laikotarpiui. Tai leistų: </a:t>
            </a:r>
          </a:p>
        </p:txBody>
      </p:sp>
      <p:graphicFrame>
        <p:nvGraphicFramePr>
          <p:cNvPr id="7" name="Turinio vietos rezervavimo ženklas 4">
            <a:extLst>
              <a:ext uri="{FF2B5EF4-FFF2-40B4-BE49-F238E27FC236}">
                <a16:creationId xmlns:a16="http://schemas.microsoft.com/office/drawing/2014/main" id="{0E5677BA-E3F8-5156-3407-0BD80C377283}"/>
              </a:ext>
            </a:extLst>
          </p:cNvPr>
          <p:cNvGraphicFramePr>
            <a:graphicFrameLocks noGrp="1"/>
          </p:cNvGraphicFramePr>
          <p:nvPr>
            <p:ph sz="half" idx="2"/>
            <p:extLst>
              <p:ext uri="{D42A27DB-BD31-4B8C-83A1-F6EECF244321}">
                <p14:modId xmlns:p14="http://schemas.microsoft.com/office/powerpoint/2010/main" val="2299561066"/>
              </p:ext>
            </p:extLst>
          </p:nvPr>
        </p:nvGraphicFramePr>
        <p:xfrm>
          <a:off x="1509655" y="2205625"/>
          <a:ext cx="8418663" cy="351647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87425497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 Placeholder 1">
            <a:extLst>
              <a:ext uri="{FF2B5EF4-FFF2-40B4-BE49-F238E27FC236}">
                <a16:creationId xmlns:a16="http://schemas.microsoft.com/office/drawing/2014/main" id="{2B8F04FC-0C06-4DB0-A16A-E0F240EAA133}"/>
              </a:ext>
            </a:extLst>
          </p:cNvPr>
          <p:cNvSpPr>
            <a:spLocks noGrp="1"/>
          </p:cNvSpPr>
          <p:nvPr>
            <p:ph type="body" idx="13"/>
          </p:nvPr>
        </p:nvSpPr>
        <p:spPr>
          <a:xfrm>
            <a:off x="6410326" y="4952822"/>
            <a:ext cx="5276850" cy="590728"/>
          </a:xfrm>
        </p:spPr>
        <p:txBody>
          <a:bodyPr/>
          <a:lstStyle/>
          <a:p>
            <a:r>
              <a:rPr lang="en-US"/>
              <a:t>A</a:t>
            </a:r>
            <a:r>
              <a:rPr lang="lt-LT"/>
              <a:t>ČIŪ UŽ DĖMESĮ</a:t>
            </a:r>
            <a:r>
              <a:rPr lang="en-US"/>
              <a:t>!</a:t>
            </a:r>
            <a:r>
              <a:rPr lang="lt-LT"/>
              <a:t>  </a:t>
            </a:r>
            <a:br>
              <a:rPr lang="lt-LT"/>
            </a:br>
            <a:endParaRPr lang="lt-LT"/>
          </a:p>
          <a:p>
            <a:endParaRPr lang="lt-LT"/>
          </a:p>
          <a:p>
            <a:endParaRPr lang="lt-LT"/>
          </a:p>
        </p:txBody>
      </p:sp>
      <p:sp>
        <p:nvSpPr>
          <p:cNvPr id="10" name="Text Placeholder 3">
            <a:extLst>
              <a:ext uri="{FF2B5EF4-FFF2-40B4-BE49-F238E27FC236}">
                <a16:creationId xmlns:a16="http://schemas.microsoft.com/office/drawing/2014/main" id="{EB0A8D2C-6ABB-4656-8237-2ED89940F879}"/>
              </a:ext>
            </a:extLst>
          </p:cNvPr>
          <p:cNvSpPr txBox="1">
            <a:spLocks/>
          </p:cNvSpPr>
          <p:nvPr/>
        </p:nvSpPr>
        <p:spPr>
          <a:xfrm>
            <a:off x="6410326" y="5543550"/>
            <a:ext cx="5430221" cy="968277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700" b="1" kern="1200">
                <a:solidFill>
                  <a:srgbClr val="192850"/>
                </a:solidFill>
                <a:latin typeface="Fira Sans" panose="020B0503050000020004" pitchFamily="34" charset="0"/>
                <a:ea typeface="Fira Sans" panose="020B0503050000020004" pitchFamily="34" charset="0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50000"/>
              </a:lnSpc>
            </a:pPr>
            <a:r>
              <a:rPr lang="lt-LT" sz="2400">
                <a:solidFill>
                  <a:schemeClr val="accent4"/>
                </a:solidFill>
              </a:rPr>
              <a:t>JURGA RUKŠĖNAITĖ</a:t>
            </a:r>
            <a:r>
              <a:rPr lang="lt-LT" sz="2400"/>
              <a:t/>
            </a:r>
            <a:br>
              <a:rPr lang="lt-LT" sz="2400"/>
            </a:br>
            <a:r>
              <a:rPr lang="lt-LT" sz="2000"/>
              <a:t>Biudžeto stebėsenos departamento vadovė</a:t>
            </a:r>
          </a:p>
          <a:p>
            <a:pPr>
              <a:lnSpc>
                <a:spcPct val="150000"/>
              </a:lnSpc>
            </a:pPr>
            <a:r>
              <a:rPr lang="lt-LT" sz="3000"/>
              <a:t> </a:t>
            </a:r>
            <a:br>
              <a:rPr lang="lt-LT" sz="3000"/>
            </a:br>
            <a:endParaRPr lang="lt-LT"/>
          </a:p>
        </p:txBody>
      </p:sp>
    </p:spTree>
    <p:extLst>
      <p:ext uri="{BB962C8B-B14F-4D97-AF65-F5344CB8AC3E}">
        <p14:creationId xmlns:p14="http://schemas.microsoft.com/office/powerpoint/2010/main" val="79974549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tačiakampis 4">
            <a:extLst>
              <a:ext uri="{FF2B5EF4-FFF2-40B4-BE49-F238E27FC236}">
                <a16:creationId xmlns:a16="http://schemas.microsoft.com/office/drawing/2014/main" id="{CF292348-F74B-2821-56B6-B1A2DFAE66E5}"/>
              </a:ext>
            </a:extLst>
          </p:cNvPr>
          <p:cNvSpPr/>
          <p:nvPr/>
        </p:nvSpPr>
        <p:spPr>
          <a:xfrm>
            <a:off x="735059" y="5154027"/>
            <a:ext cx="2698812" cy="166012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lt-LT"/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DCE3B634-BB6E-FA68-ABA8-45D4E0DB15D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3D822E-14E5-4FC8-890B-4527FF1CA33F}" type="slidenum">
              <a:rPr lang="lt-LT" smtClean="0"/>
              <a:t>14</a:t>
            </a:fld>
            <a:endParaRPr lang="lt-LT"/>
          </a:p>
        </p:txBody>
      </p:sp>
      <p:sp>
        <p:nvSpPr>
          <p:cNvPr id="11" name="Title 1">
            <a:extLst>
              <a:ext uri="{FF2B5EF4-FFF2-40B4-BE49-F238E27FC236}">
                <a16:creationId xmlns:a16="http://schemas.microsoft.com/office/drawing/2014/main" id="{8C634963-9C06-47C6-8771-045CE750F57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90500"/>
            <a:ext cx="10515600" cy="452438"/>
          </a:xfrm>
        </p:spPr>
        <p:txBody>
          <a:bodyPr>
            <a:normAutofit fontScale="90000"/>
          </a:bodyPr>
          <a:lstStyle/>
          <a:p>
            <a:r>
              <a:rPr lang="lt-LT" sz="1400"/>
              <a:t>Rugsėjis 2024 | Išvada „Dėl ekonominės raidos scenarijaus tvirtinimo“</a:t>
            </a:r>
            <a:br>
              <a:rPr lang="lt-LT" sz="1400"/>
            </a:br>
            <a:r>
              <a:rPr lang="lt-LT" sz="1400"/>
              <a:t>	</a:t>
            </a:r>
            <a:br>
              <a:rPr lang="lt-LT" sz="1400"/>
            </a:br>
            <a:r>
              <a:rPr lang="lt-LT" sz="1400"/>
              <a:t>	</a:t>
            </a:r>
            <a:endParaRPr lang="lt-LT"/>
          </a:p>
        </p:txBody>
      </p:sp>
      <p:sp>
        <p:nvSpPr>
          <p:cNvPr id="8" name="Text Placeholder 3">
            <a:extLst>
              <a:ext uri="{FF2B5EF4-FFF2-40B4-BE49-F238E27FC236}">
                <a16:creationId xmlns:a16="http://schemas.microsoft.com/office/drawing/2014/main" id="{FCC57012-2A04-44E9-AFCE-4BE8D03B3EA0}"/>
              </a:ext>
            </a:extLst>
          </p:cNvPr>
          <p:cNvSpPr txBox="1">
            <a:spLocks/>
          </p:cNvSpPr>
          <p:nvPr/>
        </p:nvSpPr>
        <p:spPr>
          <a:xfrm>
            <a:off x="838200" y="729125"/>
            <a:ext cx="10515600" cy="52689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700" b="1" kern="1200">
                <a:solidFill>
                  <a:srgbClr val="192850"/>
                </a:solidFill>
                <a:latin typeface="Fira Sans" panose="020B0503050000020004" pitchFamily="34" charset="0"/>
                <a:ea typeface="Fira Sans" panose="020B0503050000020004" pitchFamily="34" charset="0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/>
            <a:r>
              <a:rPr lang="lt-LT" spc="-40"/>
              <a:t>VK FI makroekonominės prognozės 2024–2027 m.</a:t>
            </a:r>
          </a:p>
        </p:txBody>
      </p:sp>
      <p:graphicFrame>
        <p:nvGraphicFramePr>
          <p:cNvPr id="4" name="Lentelė 3">
            <a:extLst>
              <a:ext uri="{FF2B5EF4-FFF2-40B4-BE49-F238E27FC236}">
                <a16:creationId xmlns:a16="http://schemas.microsoft.com/office/drawing/2014/main" id="{78D63515-0DE8-4544-CC3A-5FAC58CCAD4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87024796"/>
              </p:ext>
            </p:extLst>
          </p:nvPr>
        </p:nvGraphicFramePr>
        <p:xfrm>
          <a:off x="1444224" y="1378287"/>
          <a:ext cx="8923537" cy="5225795"/>
        </p:xfrm>
        <a:graphic>
          <a:graphicData uri="http://schemas.openxmlformats.org/drawingml/2006/table">
            <a:tbl>
              <a:tblPr firstRow="1" firstCol="1" bandRow="1">
                <a:tableStyleId>{17292A2E-F333-43FB-9621-5CBBE7FDCDCB}</a:tableStyleId>
              </a:tblPr>
              <a:tblGrid>
                <a:gridCol w="4536000">
                  <a:extLst>
                    <a:ext uri="{9D8B030D-6E8A-4147-A177-3AD203B41FA5}">
                      <a16:colId xmlns:a16="http://schemas.microsoft.com/office/drawing/2014/main" val="473039481"/>
                    </a:ext>
                  </a:extLst>
                </a:gridCol>
                <a:gridCol w="892214">
                  <a:extLst>
                    <a:ext uri="{9D8B030D-6E8A-4147-A177-3AD203B41FA5}">
                      <a16:colId xmlns:a16="http://schemas.microsoft.com/office/drawing/2014/main" val="1784408979"/>
                    </a:ext>
                  </a:extLst>
                </a:gridCol>
                <a:gridCol w="893440">
                  <a:extLst>
                    <a:ext uri="{9D8B030D-6E8A-4147-A177-3AD203B41FA5}">
                      <a16:colId xmlns:a16="http://schemas.microsoft.com/office/drawing/2014/main" val="3590347073"/>
                    </a:ext>
                  </a:extLst>
                </a:gridCol>
                <a:gridCol w="893440">
                  <a:extLst>
                    <a:ext uri="{9D8B030D-6E8A-4147-A177-3AD203B41FA5}">
                      <a16:colId xmlns:a16="http://schemas.microsoft.com/office/drawing/2014/main" val="3734704852"/>
                    </a:ext>
                  </a:extLst>
                </a:gridCol>
                <a:gridCol w="824809">
                  <a:extLst>
                    <a:ext uri="{9D8B030D-6E8A-4147-A177-3AD203B41FA5}">
                      <a16:colId xmlns:a16="http://schemas.microsoft.com/office/drawing/2014/main" val="872435621"/>
                    </a:ext>
                  </a:extLst>
                </a:gridCol>
                <a:gridCol w="883634">
                  <a:extLst>
                    <a:ext uri="{9D8B030D-6E8A-4147-A177-3AD203B41FA5}">
                      <a16:colId xmlns:a16="http://schemas.microsoft.com/office/drawing/2014/main" val="3989251912"/>
                    </a:ext>
                  </a:extLst>
                </a:gridCol>
              </a:tblGrid>
              <a:tr h="266679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lt-LT" sz="1200">
                          <a:solidFill>
                            <a:schemeClr val="tx1"/>
                          </a:solidFill>
                          <a:effectLst/>
                          <a:latin typeface="Fira Sans" panose="020B0503050000020004" pitchFamily="34" charset="0"/>
                          <a:ea typeface="Fira Sans" panose="020B0503050000020004" pitchFamily="34" charset="0"/>
                        </a:rPr>
                        <a:t>Rodiklis, proc.</a:t>
                      </a:r>
                      <a:endParaRPr lang="lt-LT" sz="1800">
                        <a:solidFill>
                          <a:schemeClr val="tx1"/>
                        </a:solidFill>
                        <a:effectLst/>
                        <a:latin typeface="Fira Sans" panose="020B0503050000020004" pitchFamily="34" charset="0"/>
                        <a:ea typeface="Fira Sans" panose="020B0503050000020004" pitchFamily="34" charset="0"/>
                        <a:cs typeface="Arial" panose="020B0604020202020204" pitchFamily="34" charset="0"/>
                      </a:endParaRPr>
                    </a:p>
                  </a:txBody>
                  <a:tcPr marL="63439" marR="63439" marT="0" marB="0" anchor="ctr">
                    <a:lnL w="6350" cap="flat" cmpd="sng" algn="ctr">
                      <a:noFill/>
                      <a:prstDash val="solid"/>
                      <a:miter lim="800000"/>
                    </a:lnL>
                    <a:lnR w="12700" cap="flat" cmpd="sng" algn="ctr">
                      <a:solidFill>
                        <a:schemeClr val="accent4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lt-LT" sz="1200">
                          <a:solidFill>
                            <a:schemeClr val="tx1"/>
                          </a:solidFill>
                          <a:effectLst/>
                          <a:latin typeface="Fira Sans" panose="020B0503050000020004" pitchFamily="34" charset="0"/>
                          <a:ea typeface="Fira Sans" panose="020B0503050000020004" pitchFamily="34" charset="0"/>
                        </a:rPr>
                        <a:t>2023</a:t>
                      </a:r>
                      <a:endParaRPr lang="lt-LT" sz="1800">
                        <a:solidFill>
                          <a:schemeClr val="tx1"/>
                        </a:solidFill>
                        <a:effectLst/>
                        <a:latin typeface="Fira Sans" panose="020B0503050000020004" pitchFamily="34" charset="0"/>
                        <a:ea typeface="Fira Sans" panose="020B0503050000020004" pitchFamily="34" charset="0"/>
                        <a:cs typeface="Arial" panose="020B0604020202020204" pitchFamily="34" charset="0"/>
                      </a:endParaRPr>
                    </a:p>
                  </a:txBody>
                  <a:tcPr marL="63439" marR="63439" marT="0" marB="0" anchor="ctr">
                    <a:lnL w="12700" cap="flat" cmpd="sng" algn="ctr">
                      <a:solidFill>
                        <a:schemeClr val="accent4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4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lt-LT" sz="1200">
                          <a:solidFill>
                            <a:schemeClr val="tx1"/>
                          </a:solidFill>
                          <a:effectLst/>
                          <a:latin typeface="Fira Sans" panose="020B0503050000020004" pitchFamily="34" charset="0"/>
                          <a:ea typeface="Fira Sans" panose="020B0503050000020004" pitchFamily="34" charset="0"/>
                        </a:rPr>
                        <a:t>2024P</a:t>
                      </a:r>
                      <a:endParaRPr lang="lt-LT" sz="1800">
                        <a:solidFill>
                          <a:schemeClr val="tx1"/>
                        </a:solidFill>
                        <a:effectLst/>
                        <a:latin typeface="Fira Sans" panose="020B0503050000020004" pitchFamily="34" charset="0"/>
                        <a:ea typeface="Fira Sans" panose="020B0503050000020004" pitchFamily="34" charset="0"/>
                        <a:cs typeface="Arial" panose="020B0604020202020204" pitchFamily="34" charset="0"/>
                      </a:endParaRPr>
                    </a:p>
                  </a:txBody>
                  <a:tcPr marL="63439" marR="63439" marT="0" marB="0" anchor="ctr">
                    <a:lnL w="12700" cap="flat" cmpd="sng" algn="ctr">
                      <a:solidFill>
                        <a:schemeClr val="accent4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4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lt-LT" sz="1200">
                          <a:solidFill>
                            <a:schemeClr val="tx1"/>
                          </a:solidFill>
                          <a:effectLst/>
                          <a:latin typeface="Fira Sans" panose="020B0503050000020004" pitchFamily="34" charset="0"/>
                          <a:ea typeface="Fira Sans" panose="020B0503050000020004" pitchFamily="34" charset="0"/>
                        </a:rPr>
                        <a:t>2025P</a:t>
                      </a:r>
                      <a:endParaRPr lang="lt-LT" sz="1800">
                        <a:solidFill>
                          <a:schemeClr val="tx1"/>
                        </a:solidFill>
                        <a:effectLst/>
                        <a:latin typeface="Fira Sans" panose="020B0503050000020004" pitchFamily="34" charset="0"/>
                        <a:ea typeface="Fira Sans" panose="020B0503050000020004" pitchFamily="34" charset="0"/>
                        <a:cs typeface="Arial" panose="020B0604020202020204" pitchFamily="34" charset="0"/>
                      </a:endParaRPr>
                    </a:p>
                  </a:txBody>
                  <a:tcPr marL="63439" marR="63439" marT="0" marB="0" anchor="ctr">
                    <a:lnL w="12700" cap="flat" cmpd="sng" algn="ctr">
                      <a:solidFill>
                        <a:schemeClr val="accent4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4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lt-LT" sz="1200">
                          <a:solidFill>
                            <a:schemeClr val="tx1"/>
                          </a:solidFill>
                          <a:effectLst/>
                          <a:latin typeface="Fira Sans" panose="020B0503050000020004" pitchFamily="34" charset="0"/>
                          <a:ea typeface="Fira Sans" panose="020B0503050000020004" pitchFamily="34" charset="0"/>
                        </a:rPr>
                        <a:t>2026P</a:t>
                      </a:r>
                      <a:endParaRPr lang="lt-LT" sz="1800">
                        <a:solidFill>
                          <a:schemeClr val="tx1"/>
                        </a:solidFill>
                        <a:effectLst/>
                        <a:latin typeface="Fira Sans" panose="020B0503050000020004" pitchFamily="34" charset="0"/>
                        <a:ea typeface="Fira Sans" panose="020B0503050000020004" pitchFamily="34" charset="0"/>
                        <a:cs typeface="Arial" panose="020B0604020202020204" pitchFamily="34" charset="0"/>
                      </a:endParaRPr>
                    </a:p>
                  </a:txBody>
                  <a:tcPr marL="63439" marR="63439" marT="0" marB="0" anchor="ctr">
                    <a:lnL w="12700" cap="flat" cmpd="sng" algn="ctr">
                      <a:solidFill>
                        <a:schemeClr val="accent4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4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lt-LT" sz="1200">
                          <a:solidFill>
                            <a:schemeClr val="tx1"/>
                          </a:solidFill>
                          <a:effectLst/>
                          <a:latin typeface="Fira Sans" panose="020B0503050000020004" pitchFamily="34" charset="0"/>
                          <a:ea typeface="Fira Sans" panose="020B0503050000020004" pitchFamily="34" charset="0"/>
                        </a:rPr>
                        <a:t>2027P</a:t>
                      </a:r>
                      <a:endParaRPr lang="lt-LT" sz="1800">
                        <a:solidFill>
                          <a:schemeClr val="tx1"/>
                        </a:solidFill>
                        <a:effectLst/>
                        <a:latin typeface="Fira Sans" panose="020B0503050000020004" pitchFamily="34" charset="0"/>
                        <a:ea typeface="Fira Sans" panose="020B0503050000020004" pitchFamily="34" charset="0"/>
                        <a:cs typeface="Arial" panose="020B0604020202020204" pitchFamily="34" charset="0"/>
                      </a:endParaRPr>
                    </a:p>
                  </a:txBody>
                  <a:tcPr marL="63439" marR="63439" marT="0" marB="0" anchor="ctr">
                    <a:lnL w="12700" cap="flat" cmpd="sng" algn="ctr">
                      <a:solidFill>
                        <a:schemeClr val="accent4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miter lim="800000"/>
                    </a:lnR>
                    <a:lnT w="12700" cap="flat" cmpd="sng" algn="ctr">
                      <a:solidFill>
                        <a:schemeClr val="accent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62468958"/>
                  </a:ext>
                </a:extLst>
              </a:tr>
              <a:tr h="288000">
                <a:tc gridSpan="6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200"/>
                        </a:spcBef>
                        <a:spcAft>
                          <a:spcPts val="1000"/>
                        </a:spcAft>
                      </a:pPr>
                      <a:r>
                        <a:rPr lang="lt-LT" sz="1200">
                          <a:effectLst/>
                          <a:latin typeface="Fira Sans" panose="020B0503050000020004" pitchFamily="34" charset="0"/>
                          <a:ea typeface="Fira Sans" panose="020B0503050000020004" pitchFamily="34" charset="0"/>
                        </a:rPr>
                        <a:t>Pagrindiniai makroekonominiai rodikliai, pokytis</a:t>
                      </a:r>
                      <a:endParaRPr lang="lt-LT" sz="1800">
                        <a:effectLst/>
                        <a:latin typeface="Fira Sans" panose="020B0503050000020004" pitchFamily="34" charset="0"/>
                        <a:ea typeface="Fira Sans" panose="020B0503050000020004" pitchFamily="34" charset="0"/>
                        <a:cs typeface="Arial" panose="020B0604020202020204" pitchFamily="34" charset="0"/>
                      </a:endParaRPr>
                    </a:p>
                  </a:txBody>
                  <a:tcPr marL="63439" marR="63439" marT="0" marB="0" anchor="ctr">
                    <a:lnL w="6350" cap="flat" cmpd="sng" algn="ctr">
                      <a:noFill/>
                      <a:prstDash val="solid"/>
                      <a:miter lim="800000"/>
                    </a:lnL>
                    <a:lnR w="6350" cap="flat" cmpd="sng" algn="ctr">
                      <a:noFill/>
                      <a:prstDash val="solid"/>
                      <a:miter lim="800000"/>
                    </a:lnR>
                    <a:lnT w="12700" cap="flat" cmpd="sng" algn="ctr">
                      <a:solidFill>
                        <a:schemeClr val="accent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lt-LT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lt-LT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lt-LT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lt-LT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lt-LT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916558793"/>
                  </a:ext>
                </a:extLst>
              </a:tr>
              <a:tr h="199716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Bef>
                          <a:spcPts val="200"/>
                        </a:spcBef>
                        <a:spcAft>
                          <a:spcPts val="1000"/>
                        </a:spcAft>
                      </a:pPr>
                      <a:r>
                        <a:rPr lang="lt-LT" sz="1200" b="0">
                          <a:effectLst/>
                          <a:latin typeface="Fira Sans" panose="020B0503050000020004" pitchFamily="34" charset="0"/>
                          <a:ea typeface="Fira Sans" panose="020B0503050000020004" pitchFamily="34" charset="0"/>
                        </a:rPr>
                        <a:t>BVP palyginamosiomis kainomis </a:t>
                      </a:r>
                      <a:endParaRPr lang="lt-LT" sz="1800" b="0">
                        <a:effectLst/>
                        <a:latin typeface="Fira Sans" panose="020B0503050000020004" pitchFamily="34" charset="0"/>
                        <a:ea typeface="Fira Sans" panose="020B0503050000020004" pitchFamily="34" charset="0"/>
                        <a:cs typeface="Arial" panose="020B0604020202020204" pitchFamily="34" charset="0"/>
                      </a:endParaRPr>
                    </a:p>
                  </a:txBody>
                  <a:tcPr marL="63439" marR="63439" marT="0" marB="0" anchor="ctr">
                    <a:lnL w="6350" cap="flat" cmpd="sng" algn="ctr">
                      <a:noFill/>
                      <a:prstDash val="solid"/>
                      <a:miter lim="800000"/>
                    </a:lnL>
                    <a:lnR w="9525" cap="flat" cmpd="sng" algn="ctr">
                      <a:solidFill>
                        <a:schemeClr val="accent4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accent4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200"/>
                        </a:spcBef>
                        <a:spcAft>
                          <a:spcPts val="1000"/>
                        </a:spcAft>
                      </a:pPr>
                      <a:r>
                        <a:rPr lang="lt-LT" sz="1200">
                          <a:effectLst/>
                          <a:latin typeface="Fira Sans" panose="020B0503050000020004" pitchFamily="34" charset="0"/>
                          <a:ea typeface="Fira Sans" panose="020B0503050000020004" pitchFamily="34" charset="0"/>
                          <a:cs typeface="Arial" panose="020B0604020202020204" pitchFamily="34" charset="0"/>
                        </a:rPr>
                        <a:t>–0,3</a:t>
                      </a:r>
                    </a:p>
                  </a:txBody>
                  <a:tcPr marL="63439" marR="63439" marT="0" marB="0" anchor="ctr">
                    <a:lnL w="9525" cap="flat" cmpd="sng" algn="ctr">
                      <a:solidFill>
                        <a:schemeClr val="accent4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accent4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accent4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200"/>
                        </a:spcBef>
                        <a:spcAft>
                          <a:spcPts val="1000"/>
                        </a:spcAft>
                      </a:pPr>
                      <a:r>
                        <a:rPr lang="lt-LT" sz="1200">
                          <a:effectLst/>
                          <a:latin typeface="Fira Sans" panose="020B0503050000020004" pitchFamily="34" charset="0"/>
                          <a:ea typeface="Fira Sans" panose="020B0503050000020004" pitchFamily="34" charset="0"/>
                          <a:cs typeface="Arial" panose="020B0604020202020204" pitchFamily="34" charset="0"/>
                        </a:rPr>
                        <a:t>2,2</a:t>
                      </a:r>
                    </a:p>
                  </a:txBody>
                  <a:tcPr marL="63439" marR="63439" marT="0" marB="0" anchor="ctr">
                    <a:lnL w="9525" cap="flat" cmpd="sng" algn="ctr">
                      <a:solidFill>
                        <a:schemeClr val="accent4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accent4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accent4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36195" algn="ctr">
                        <a:lnSpc>
                          <a:spcPct val="115000"/>
                        </a:lnSpc>
                        <a:spcBef>
                          <a:spcPts val="200"/>
                        </a:spcBef>
                        <a:spcAft>
                          <a:spcPts val="1000"/>
                        </a:spcAft>
                      </a:pPr>
                      <a:r>
                        <a:rPr lang="lt-LT" sz="1200">
                          <a:effectLst/>
                          <a:latin typeface="Fira Sans" panose="020B0503050000020004" pitchFamily="34" charset="0"/>
                          <a:ea typeface="Fira Sans" panose="020B0503050000020004" pitchFamily="34" charset="0"/>
                          <a:cs typeface="Arial" panose="020B0604020202020204" pitchFamily="34" charset="0"/>
                        </a:rPr>
                        <a:t>2,9</a:t>
                      </a:r>
                    </a:p>
                  </a:txBody>
                  <a:tcPr marL="63439" marR="63439" marT="0" marB="0" anchor="ctr">
                    <a:lnL w="9525" cap="flat" cmpd="sng" algn="ctr">
                      <a:solidFill>
                        <a:schemeClr val="accent4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accent4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accent4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36195" algn="ctr">
                        <a:lnSpc>
                          <a:spcPct val="115000"/>
                        </a:lnSpc>
                        <a:spcBef>
                          <a:spcPts val="200"/>
                        </a:spcBef>
                        <a:spcAft>
                          <a:spcPts val="1000"/>
                        </a:spcAft>
                      </a:pPr>
                      <a:r>
                        <a:rPr lang="lt-LT" sz="1200">
                          <a:effectLst/>
                          <a:latin typeface="Fira Sans" panose="020B0503050000020004" pitchFamily="34" charset="0"/>
                          <a:ea typeface="Fira Sans" panose="020B0503050000020004" pitchFamily="34" charset="0"/>
                          <a:cs typeface="Arial" panose="020B0604020202020204" pitchFamily="34" charset="0"/>
                        </a:rPr>
                        <a:t>3,2</a:t>
                      </a:r>
                    </a:p>
                  </a:txBody>
                  <a:tcPr marL="63439" marR="63439" marT="0" marB="0" anchor="ctr">
                    <a:lnL w="9525" cap="flat" cmpd="sng" algn="ctr">
                      <a:solidFill>
                        <a:schemeClr val="accent4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accent4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accent4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36195" algn="ctr">
                        <a:lnSpc>
                          <a:spcPct val="115000"/>
                        </a:lnSpc>
                        <a:spcBef>
                          <a:spcPts val="200"/>
                        </a:spcBef>
                        <a:spcAft>
                          <a:spcPts val="1000"/>
                        </a:spcAft>
                      </a:pPr>
                      <a:r>
                        <a:rPr lang="lt-LT" sz="1200">
                          <a:effectLst/>
                          <a:latin typeface="Fira Sans" panose="020B0503050000020004" pitchFamily="34" charset="0"/>
                          <a:ea typeface="Fira Sans" panose="020B0503050000020004" pitchFamily="34" charset="0"/>
                          <a:cs typeface="Arial" panose="020B0604020202020204" pitchFamily="34" charset="0"/>
                        </a:rPr>
                        <a:t>3,2</a:t>
                      </a:r>
                    </a:p>
                  </a:txBody>
                  <a:tcPr marL="63439" marR="63439" marT="0" marB="0" anchor="ctr">
                    <a:lnL w="9525" cap="flat" cmpd="sng" algn="ctr">
                      <a:solidFill>
                        <a:schemeClr val="accent4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miter lim="800000"/>
                    </a:lnR>
                    <a:lnT w="12700" cap="flat" cmpd="sng" algn="ctr">
                      <a:solidFill>
                        <a:schemeClr val="accent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accent4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68777448"/>
                  </a:ext>
                </a:extLst>
              </a:tr>
              <a:tr h="199716">
                <a:tc>
                  <a:txBody>
                    <a:bodyPr/>
                    <a:lstStyle/>
                    <a:p>
                      <a:pPr marL="180340" algn="just">
                        <a:lnSpc>
                          <a:spcPct val="115000"/>
                        </a:lnSpc>
                        <a:spcBef>
                          <a:spcPts val="200"/>
                        </a:spcBef>
                        <a:spcAft>
                          <a:spcPts val="1000"/>
                        </a:spcAft>
                      </a:pPr>
                      <a:r>
                        <a:rPr lang="lt-LT" sz="1200" b="0" spc="-10">
                          <a:effectLst/>
                          <a:latin typeface="Fira Sans" panose="020B0503050000020004" pitchFamily="34" charset="0"/>
                          <a:ea typeface="Fira Sans" panose="020B0503050000020004" pitchFamily="34" charset="0"/>
                        </a:rPr>
                        <a:t>Namų ūkių vartojimo išlaidos</a:t>
                      </a:r>
                      <a:endParaRPr lang="lt-LT" sz="1800" b="0">
                        <a:effectLst/>
                        <a:latin typeface="Fira Sans" panose="020B0503050000020004" pitchFamily="34" charset="0"/>
                        <a:ea typeface="Fira Sans" panose="020B0503050000020004" pitchFamily="34" charset="0"/>
                        <a:cs typeface="Arial" panose="020B0604020202020204" pitchFamily="34" charset="0"/>
                      </a:endParaRPr>
                    </a:p>
                  </a:txBody>
                  <a:tcPr marL="63439" marR="63439" marT="0" marB="0" anchor="ctr">
                    <a:lnL w="6350" cap="flat" cmpd="sng" algn="ctr">
                      <a:noFill/>
                      <a:prstDash val="solid"/>
                      <a:miter lim="800000"/>
                    </a:lnL>
                    <a:lnR w="9525" cap="flat" cmpd="sng" algn="ctr">
                      <a:solidFill>
                        <a:schemeClr val="accent4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accent4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accent4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200"/>
                        </a:spcBef>
                        <a:spcAft>
                          <a:spcPts val="1000"/>
                        </a:spcAft>
                      </a:pPr>
                      <a:r>
                        <a:rPr lang="lt-LT" sz="1200">
                          <a:effectLst/>
                          <a:latin typeface="Fira Sans" panose="020B0503050000020004" pitchFamily="34" charset="0"/>
                          <a:ea typeface="Fira Sans" panose="020B0503050000020004" pitchFamily="34" charset="0"/>
                          <a:cs typeface="Arial" panose="020B0604020202020204" pitchFamily="34" charset="0"/>
                        </a:rPr>
                        <a:t>–1,0</a:t>
                      </a:r>
                    </a:p>
                  </a:txBody>
                  <a:tcPr marL="63439" marR="63439" marT="0" marB="0" anchor="ctr">
                    <a:lnL w="9525" cap="flat" cmpd="sng" algn="ctr">
                      <a:solidFill>
                        <a:schemeClr val="accent4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accent4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accent4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accent4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36195" algn="ctr">
                        <a:lnSpc>
                          <a:spcPct val="115000"/>
                        </a:lnSpc>
                        <a:spcBef>
                          <a:spcPts val="200"/>
                        </a:spcBef>
                        <a:spcAft>
                          <a:spcPts val="1000"/>
                        </a:spcAft>
                      </a:pPr>
                      <a:r>
                        <a:rPr lang="lt-LT" sz="1200">
                          <a:effectLst/>
                          <a:latin typeface="Fira Sans" panose="020B0503050000020004" pitchFamily="34" charset="0"/>
                          <a:ea typeface="Fira Sans" panose="020B0503050000020004" pitchFamily="34" charset="0"/>
                          <a:cs typeface="Arial" panose="020B0604020202020204" pitchFamily="34" charset="0"/>
                        </a:rPr>
                        <a:t>3,2</a:t>
                      </a:r>
                    </a:p>
                  </a:txBody>
                  <a:tcPr marL="63439" marR="63439" marT="0" marB="0" anchor="ctr">
                    <a:lnL w="9525" cap="flat" cmpd="sng" algn="ctr">
                      <a:solidFill>
                        <a:schemeClr val="accent4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accent4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accent4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accent4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36195" algn="ctr">
                        <a:lnSpc>
                          <a:spcPct val="115000"/>
                        </a:lnSpc>
                        <a:spcBef>
                          <a:spcPts val="200"/>
                        </a:spcBef>
                        <a:spcAft>
                          <a:spcPts val="1000"/>
                        </a:spcAft>
                      </a:pPr>
                      <a:r>
                        <a:rPr lang="lt-LT" sz="1200">
                          <a:effectLst/>
                          <a:latin typeface="Fira Sans" panose="020B0503050000020004" pitchFamily="34" charset="0"/>
                          <a:ea typeface="Fira Sans" panose="020B0503050000020004" pitchFamily="34" charset="0"/>
                          <a:cs typeface="Arial" panose="020B0604020202020204" pitchFamily="34" charset="0"/>
                        </a:rPr>
                        <a:t>3,4</a:t>
                      </a:r>
                    </a:p>
                  </a:txBody>
                  <a:tcPr marL="63439" marR="63439" marT="0" marB="0" anchor="ctr">
                    <a:lnL w="9525" cap="flat" cmpd="sng" algn="ctr">
                      <a:solidFill>
                        <a:schemeClr val="accent4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accent4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accent4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accent4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36195" algn="ctr">
                        <a:lnSpc>
                          <a:spcPct val="115000"/>
                        </a:lnSpc>
                        <a:spcBef>
                          <a:spcPts val="200"/>
                        </a:spcBef>
                        <a:spcAft>
                          <a:spcPts val="1000"/>
                        </a:spcAft>
                      </a:pPr>
                      <a:r>
                        <a:rPr lang="lt-LT" sz="1200">
                          <a:effectLst/>
                          <a:latin typeface="Fira Sans" panose="020B0503050000020004" pitchFamily="34" charset="0"/>
                          <a:ea typeface="Fira Sans" panose="020B0503050000020004" pitchFamily="34" charset="0"/>
                          <a:cs typeface="Arial" panose="020B0604020202020204" pitchFamily="34" charset="0"/>
                        </a:rPr>
                        <a:t>3,5</a:t>
                      </a:r>
                    </a:p>
                  </a:txBody>
                  <a:tcPr marL="63439" marR="63439" marT="0" marB="0" anchor="ctr">
                    <a:lnL w="9525" cap="flat" cmpd="sng" algn="ctr">
                      <a:solidFill>
                        <a:schemeClr val="accent4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accent4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accent4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accent4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36195" algn="ctr">
                        <a:lnSpc>
                          <a:spcPct val="115000"/>
                        </a:lnSpc>
                        <a:spcBef>
                          <a:spcPts val="200"/>
                        </a:spcBef>
                        <a:spcAft>
                          <a:spcPts val="1000"/>
                        </a:spcAft>
                      </a:pPr>
                      <a:r>
                        <a:rPr lang="lt-LT" sz="1200">
                          <a:effectLst/>
                          <a:latin typeface="Fira Sans" panose="020B0503050000020004" pitchFamily="34" charset="0"/>
                          <a:ea typeface="Fira Sans" panose="020B0503050000020004" pitchFamily="34" charset="0"/>
                          <a:cs typeface="Arial" panose="020B0604020202020204" pitchFamily="34" charset="0"/>
                        </a:rPr>
                        <a:t>3,5</a:t>
                      </a:r>
                    </a:p>
                  </a:txBody>
                  <a:tcPr marL="63439" marR="63439" marT="0" marB="0" anchor="ctr">
                    <a:lnL w="9525" cap="flat" cmpd="sng" algn="ctr">
                      <a:solidFill>
                        <a:schemeClr val="accent4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miter lim="800000"/>
                    </a:lnR>
                    <a:lnT w="9525" cap="flat" cmpd="sng" algn="ctr">
                      <a:solidFill>
                        <a:schemeClr val="accent4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accent4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99463785"/>
                  </a:ext>
                </a:extLst>
              </a:tr>
              <a:tr h="199716">
                <a:tc>
                  <a:txBody>
                    <a:bodyPr/>
                    <a:lstStyle/>
                    <a:p>
                      <a:pPr marL="180340" algn="just">
                        <a:lnSpc>
                          <a:spcPct val="115000"/>
                        </a:lnSpc>
                        <a:spcBef>
                          <a:spcPts val="200"/>
                        </a:spcBef>
                        <a:spcAft>
                          <a:spcPts val="1000"/>
                        </a:spcAft>
                      </a:pPr>
                      <a:r>
                        <a:rPr lang="lt-LT" sz="1200" b="0">
                          <a:effectLst/>
                          <a:latin typeface="Fira Sans" panose="020B0503050000020004" pitchFamily="34" charset="0"/>
                          <a:ea typeface="Fira Sans" panose="020B0503050000020004" pitchFamily="34" charset="0"/>
                        </a:rPr>
                        <a:t>Valdžios sektoriaus vartojimo išlaidos</a:t>
                      </a:r>
                      <a:endParaRPr lang="lt-LT" sz="1800" b="0">
                        <a:effectLst/>
                        <a:latin typeface="Fira Sans" panose="020B0503050000020004" pitchFamily="34" charset="0"/>
                        <a:ea typeface="Fira Sans" panose="020B0503050000020004" pitchFamily="34" charset="0"/>
                        <a:cs typeface="Arial" panose="020B0604020202020204" pitchFamily="34" charset="0"/>
                      </a:endParaRPr>
                    </a:p>
                  </a:txBody>
                  <a:tcPr marL="63439" marR="63439" marT="0" marB="0" anchor="ctr">
                    <a:lnL w="6350" cap="flat" cmpd="sng" algn="ctr">
                      <a:noFill/>
                      <a:prstDash val="solid"/>
                      <a:miter lim="800000"/>
                    </a:lnL>
                    <a:lnR w="9525" cap="flat" cmpd="sng" algn="ctr">
                      <a:solidFill>
                        <a:schemeClr val="accent4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accent4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accent4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-16510" algn="ctr">
                        <a:lnSpc>
                          <a:spcPct val="115000"/>
                        </a:lnSpc>
                        <a:spcBef>
                          <a:spcPts val="200"/>
                        </a:spcBef>
                        <a:spcAft>
                          <a:spcPts val="1000"/>
                        </a:spcAft>
                      </a:pPr>
                      <a:r>
                        <a:rPr lang="lt-LT" sz="1200">
                          <a:effectLst/>
                          <a:latin typeface="Fira Sans" panose="020B0503050000020004" pitchFamily="34" charset="0"/>
                          <a:ea typeface="Fira Sans" panose="020B0503050000020004" pitchFamily="34" charset="0"/>
                          <a:cs typeface="Arial" panose="020B0604020202020204" pitchFamily="34" charset="0"/>
                        </a:rPr>
                        <a:t>0,2</a:t>
                      </a:r>
                    </a:p>
                  </a:txBody>
                  <a:tcPr marL="63439" marR="63439" marT="0" marB="0" anchor="ctr">
                    <a:lnL w="9525" cap="flat" cmpd="sng" algn="ctr">
                      <a:solidFill>
                        <a:schemeClr val="accent4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accent4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accent4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accent4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52705" indent="-16510" algn="ctr">
                        <a:lnSpc>
                          <a:spcPct val="115000"/>
                        </a:lnSpc>
                        <a:spcBef>
                          <a:spcPts val="200"/>
                        </a:spcBef>
                        <a:spcAft>
                          <a:spcPts val="1000"/>
                        </a:spcAft>
                      </a:pPr>
                      <a:r>
                        <a:rPr lang="lt-LT" sz="1200">
                          <a:effectLst/>
                          <a:latin typeface="Fira Sans" panose="020B0503050000020004" pitchFamily="34" charset="0"/>
                          <a:ea typeface="Fira Sans" panose="020B0503050000020004" pitchFamily="34" charset="0"/>
                          <a:cs typeface="Arial" panose="020B0604020202020204" pitchFamily="34" charset="0"/>
                        </a:rPr>
                        <a:t>0,4</a:t>
                      </a:r>
                    </a:p>
                  </a:txBody>
                  <a:tcPr marL="63439" marR="63439" marT="0" marB="0" anchor="ctr">
                    <a:lnL w="9525" cap="flat" cmpd="sng" algn="ctr">
                      <a:solidFill>
                        <a:schemeClr val="accent4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accent4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accent4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accent4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36195" indent="-16510" algn="ctr">
                        <a:lnSpc>
                          <a:spcPct val="115000"/>
                        </a:lnSpc>
                        <a:spcBef>
                          <a:spcPts val="200"/>
                        </a:spcBef>
                        <a:spcAft>
                          <a:spcPts val="1000"/>
                        </a:spcAft>
                      </a:pPr>
                      <a:r>
                        <a:rPr lang="lt-LT" sz="1200">
                          <a:effectLst/>
                          <a:latin typeface="Fira Sans" panose="020B0503050000020004" pitchFamily="34" charset="0"/>
                          <a:ea typeface="Fira Sans" panose="020B0503050000020004" pitchFamily="34" charset="0"/>
                          <a:cs typeface="Arial" panose="020B0604020202020204" pitchFamily="34" charset="0"/>
                        </a:rPr>
                        <a:t>0,1</a:t>
                      </a:r>
                    </a:p>
                  </a:txBody>
                  <a:tcPr marL="63439" marR="63439" marT="0" marB="0" anchor="ctr">
                    <a:lnL w="9525" cap="flat" cmpd="sng" algn="ctr">
                      <a:solidFill>
                        <a:schemeClr val="accent4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accent4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accent4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accent4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36195" indent="-16510" algn="ctr">
                        <a:lnSpc>
                          <a:spcPct val="115000"/>
                        </a:lnSpc>
                        <a:spcBef>
                          <a:spcPts val="200"/>
                        </a:spcBef>
                        <a:spcAft>
                          <a:spcPts val="1000"/>
                        </a:spcAft>
                      </a:pPr>
                      <a:r>
                        <a:rPr lang="lt-LT" sz="1200">
                          <a:effectLst/>
                          <a:latin typeface="Fira Sans" panose="020B0503050000020004" pitchFamily="34" charset="0"/>
                          <a:ea typeface="Fira Sans" panose="020B0503050000020004" pitchFamily="34" charset="0"/>
                          <a:cs typeface="Arial" panose="020B0604020202020204" pitchFamily="34" charset="0"/>
                        </a:rPr>
                        <a:t>0,1</a:t>
                      </a:r>
                    </a:p>
                  </a:txBody>
                  <a:tcPr marL="63439" marR="63439" marT="0" marB="0" anchor="ctr">
                    <a:lnL w="9525" cap="flat" cmpd="sng" algn="ctr">
                      <a:solidFill>
                        <a:schemeClr val="accent4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accent4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accent4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accent4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36195" indent="-16510" algn="ctr">
                        <a:lnSpc>
                          <a:spcPct val="115000"/>
                        </a:lnSpc>
                        <a:spcBef>
                          <a:spcPts val="200"/>
                        </a:spcBef>
                        <a:spcAft>
                          <a:spcPts val="1000"/>
                        </a:spcAft>
                      </a:pPr>
                      <a:r>
                        <a:rPr lang="lt-LT" sz="1200">
                          <a:effectLst/>
                          <a:latin typeface="Fira Sans" panose="020B0503050000020004" pitchFamily="34" charset="0"/>
                          <a:ea typeface="Fira Sans" panose="020B0503050000020004" pitchFamily="34" charset="0"/>
                          <a:cs typeface="Arial" panose="020B0604020202020204" pitchFamily="34" charset="0"/>
                        </a:rPr>
                        <a:t>0,1</a:t>
                      </a:r>
                    </a:p>
                  </a:txBody>
                  <a:tcPr marL="63439" marR="63439" marT="0" marB="0" anchor="ctr">
                    <a:lnL w="9525" cap="flat" cmpd="sng" algn="ctr">
                      <a:solidFill>
                        <a:schemeClr val="accent4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miter lim="800000"/>
                    </a:lnR>
                    <a:lnT w="9525" cap="flat" cmpd="sng" algn="ctr">
                      <a:solidFill>
                        <a:schemeClr val="accent4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accent4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930597233"/>
                  </a:ext>
                </a:extLst>
              </a:tr>
              <a:tr h="199716">
                <a:tc>
                  <a:txBody>
                    <a:bodyPr/>
                    <a:lstStyle/>
                    <a:p>
                      <a:pPr marL="180340" algn="just">
                        <a:lnSpc>
                          <a:spcPct val="115000"/>
                        </a:lnSpc>
                        <a:spcBef>
                          <a:spcPts val="200"/>
                        </a:spcBef>
                        <a:spcAft>
                          <a:spcPts val="1000"/>
                        </a:spcAft>
                      </a:pPr>
                      <a:r>
                        <a:rPr lang="lt-LT" sz="1200" b="0">
                          <a:effectLst/>
                          <a:latin typeface="Fira Sans" panose="020B0503050000020004" pitchFamily="34" charset="0"/>
                          <a:ea typeface="Fira Sans" panose="020B0503050000020004" pitchFamily="34" charset="0"/>
                        </a:rPr>
                        <a:t>Bendrojo pagrindinio kapitalo formavimas</a:t>
                      </a:r>
                      <a:endParaRPr lang="lt-LT" sz="1800" b="0">
                        <a:effectLst/>
                        <a:latin typeface="Fira Sans" panose="020B0503050000020004" pitchFamily="34" charset="0"/>
                        <a:ea typeface="Fira Sans" panose="020B0503050000020004" pitchFamily="34" charset="0"/>
                        <a:cs typeface="Arial" panose="020B0604020202020204" pitchFamily="34" charset="0"/>
                      </a:endParaRPr>
                    </a:p>
                  </a:txBody>
                  <a:tcPr marL="63439" marR="63439" marT="0" marB="0" anchor="ctr">
                    <a:lnL w="6350" cap="flat" cmpd="sng" algn="ctr">
                      <a:noFill/>
                      <a:prstDash val="solid"/>
                      <a:miter lim="800000"/>
                    </a:lnL>
                    <a:lnR w="9525" cap="flat" cmpd="sng" algn="ctr">
                      <a:solidFill>
                        <a:schemeClr val="accent4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accent4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accent4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200"/>
                        </a:spcBef>
                        <a:spcAft>
                          <a:spcPts val="1000"/>
                        </a:spcAft>
                      </a:pPr>
                      <a:r>
                        <a:rPr lang="lt-LT" sz="1200">
                          <a:effectLst/>
                          <a:latin typeface="Fira Sans" panose="020B0503050000020004" pitchFamily="34" charset="0"/>
                          <a:ea typeface="Fira Sans" panose="020B0503050000020004" pitchFamily="34" charset="0"/>
                          <a:cs typeface="Arial" panose="020B0604020202020204" pitchFamily="34" charset="0"/>
                        </a:rPr>
                        <a:t>10,6</a:t>
                      </a:r>
                    </a:p>
                  </a:txBody>
                  <a:tcPr marL="63439" marR="63439" marT="0" marB="0" anchor="ctr">
                    <a:lnL w="9525" cap="flat" cmpd="sng" algn="ctr">
                      <a:solidFill>
                        <a:schemeClr val="accent4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accent4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accent4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accent4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36195" algn="ctr">
                        <a:lnSpc>
                          <a:spcPct val="115000"/>
                        </a:lnSpc>
                        <a:spcBef>
                          <a:spcPts val="200"/>
                        </a:spcBef>
                        <a:spcAft>
                          <a:spcPts val="1000"/>
                        </a:spcAft>
                      </a:pPr>
                      <a:r>
                        <a:rPr lang="lt-LT" sz="1200">
                          <a:effectLst/>
                          <a:latin typeface="Fira Sans" panose="020B0503050000020004" pitchFamily="34" charset="0"/>
                          <a:ea typeface="Fira Sans" panose="020B0503050000020004" pitchFamily="34" charset="0"/>
                          <a:cs typeface="Arial" panose="020B0604020202020204" pitchFamily="34" charset="0"/>
                        </a:rPr>
                        <a:t>–1,8</a:t>
                      </a:r>
                    </a:p>
                  </a:txBody>
                  <a:tcPr marL="63439" marR="63439" marT="0" marB="0" anchor="ctr">
                    <a:lnL w="9525" cap="flat" cmpd="sng" algn="ctr">
                      <a:solidFill>
                        <a:schemeClr val="accent4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accent4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accent4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accent4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36195" algn="ctr">
                        <a:lnSpc>
                          <a:spcPct val="115000"/>
                        </a:lnSpc>
                        <a:spcBef>
                          <a:spcPts val="200"/>
                        </a:spcBef>
                        <a:spcAft>
                          <a:spcPts val="1000"/>
                        </a:spcAft>
                      </a:pPr>
                      <a:r>
                        <a:rPr lang="lt-LT" sz="1200">
                          <a:effectLst/>
                          <a:latin typeface="Fira Sans" panose="020B0503050000020004" pitchFamily="34" charset="0"/>
                          <a:ea typeface="Fira Sans" panose="020B0503050000020004" pitchFamily="34" charset="0"/>
                          <a:cs typeface="Arial" panose="020B0604020202020204" pitchFamily="34" charset="0"/>
                        </a:rPr>
                        <a:t>4,7</a:t>
                      </a:r>
                    </a:p>
                  </a:txBody>
                  <a:tcPr marL="63439" marR="63439" marT="0" marB="0" anchor="ctr">
                    <a:lnL w="9525" cap="flat" cmpd="sng" algn="ctr">
                      <a:solidFill>
                        <a:schemeClr val="accent4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accent4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accent4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accent4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36195" algn="ctr">
                        <a:lnSpc>
                          <a:spcPct val="115000"/>
                        </a:lnSpc>
                        <a:spcBef>
                          <a:spcPts val="200"/>
                        </a:spcBef>
                        <a:spcAft>
                          <a:spcPts val="1000"/>
                        </a:spcAft>
                      </a:pPr>
                      <a:r>
                        <a:rPr lang="lt-LT" sz="1200">
                          <a:effectLst/>
                          <a:latin typeface="Fira Sans" panose="020B0503050000020004" pitchFamily="34" charset="0"/>
                          <a:ea typeface="Fira Sans" panose="020B0503050000020004" pitchFamily="34" charset="0"/>
                          <a:cs typeface="Arial" panose="020B0604020202020204" pitchFamily="34" charset="0"/>
                        </a:rPr>
                        <a:t>5,5</a:t>
                      </a:r>
                    </a:p>
                  </a:txBody>
                  <a:tcPr marL="63439" marR="63439" marT="0" marB="0" anchor="ctr">
                    <a:lnL w="9525" cap="flat" cmpd="sng" algn="ctr">
                      <a:solidFill>
                        <a:schemeClr val="accent4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accent4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accent4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accent4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36195" algn="ctr">
                        <a:lnSpc>
                          <a:spcPct val="115000"/>
                        </a:lnSpc>
                        <a:spcBef>
                          <a:spcPts val="200"/>
                        </a:spcBef>
                        <a:spcAft>
                          <a:spcPts val="1000"/>
                        </a:spcAft>
                      </a:pPr>
                      <a:r>
                        <a:rPr lang="lt-LT" sz="1200">
                          <a:effectLst/>
                          <a:latin typeface="Fira Sans" panose="020B0503050000020004" pitchFamily="34" charset="0"/>
                          <a:ea typeface="Fira Sans" panose="020B0503050000020004" pitchFamily="34" charset="0"/>
                          <a:cs typeface="Arial" panose="020B0604020202020204" pitchFamily="34" charset="0"/>
                        </a:rPr>
                        <a:t>5,5</a:t>
                      </a:r>
                    </a:p>
                  </a:txBody>
                  <a:tcPr marL="63439" marR="63439" marT="0" marB="0" anchor="ctr">
                    <a:lnL w="9525" cap="flat" cmpd="sng" algn="ctr">
                      <a:solidFill>
                        <a:schemeClr val="accent4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miter lim="800000"/>
                    </a:lnR>
                    <a:lnT w="9525" cap="flat" cmpd="sng" algn="ctr">
                      <a:solidFill>
                        <a:schemeClr val="accent4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accent4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538101258"/>
                  </a:ext>
                </a:extLst>
              </a:tr>
              <a:tr h="199716">
                <a:tc>
                  <a:txBody>
                    <a:bodyPr/>
                    <a:lstStyle/>
                    <a:p>
                      <a:pPr marL="180340" algn="just">
                        <a:lnSpc>
                          <a:spcPct val="115000"/>
                        </a:lnSpc>
                        <a:spcBef>
                          <a:spcPts val="200"/>
                        </a:spcBef>
                        <a:spcAft>
                          <a:spcPts val="1000"/>
                        </a:spcAft>
                      </a:pPr>
                      <a:r>
                        <a:rPr lang="lt-LT" sz="1200" b="0">
                          <a:effectLst/>
                          <a:latin typeface="Fira Sans" panose="020B0503050000020004" pitchFamily="34" charset="0"/>
                          <a:ea typeface="Fira Sans" panose="020B0503050000020004" pitchFamily="34" charset="0"/>
                        </a:rPr>
                        <a:t>Prekių ir paslaugų eksportas</a:t>
                      </a:r>
                      <a:endParaRPr lang="lt-LT" sz="1800" b="0">
                        <a:effectLst/>
                        <a:latin typeface="Fira Sans" panose="020B0503050000020004" pitchFamily="34" charset="0"/>
                        <a:ea typeface="Fira Sans" panose="020B0503050000020004" pitchFamily="34" charset="0"/>
                        <a:cs typeface="Arial" panose="020B0604020202020204" pitchFamily="34" charset="0"/>
                      </a:endParaRPr>
                    </a:p>
                  </a:txBody>
                  <a:tcPr marL="63439" marR="63439" marT="0" marB="0" anchor="ctr">
                    <a:lnL w="6350" cap="flat" cmpd="sng" algn="ctr">
                      <a:noFill/>
                      <a:prstDash val="solid"/>
                      <a:miter lim="800000"/>
                    </a:lnL>
                    <a:lnR w="9525" cap="flat" cmpd="sng" algn="ctr">
                      <a:solidFill>
                        <a:schemeClr val="accent4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accent4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accent4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200"/>
                        </a:spcBef>
                        <a:spcAft>
                          <a:spcPts val="1000"/>
                        </a:spcAft>
                      </a:pPr>
                      <a:r>
                        <a:rPr lang="lt-LT" sz="1200">
                          <a:effectLst/>
                          <a:latin typeface="Fira Sans" panose="020B0503050000020004" pitchFamily="34" charset="0"/>
                          <a:ea typeface="Fira Sans" panose="020B0503050000020004" pitchFamily="34" charset="0"/>
                          <a:cs typeface="Arial" panose="020B0604020202020204" pitchFamily="34" charset="0"/>
                        </a:rPr>
                        <a:t>–3,3</a:t>
                      </a:r>
                    </a:p>
                  </a:txBody>
                  <a:tcPr marL="63439" marR="63439" marT="0" marB="0" anchor="ctr">
                    <a:lnL w="9525" cap="flat" cmpd="sng" algn="ctr">
                      <a:solidFill>
                        <a:schemeClr val="accent4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accent4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accent4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accent4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200"/>
                        </a:spcBef>
                        <a:spcAft>
                          <a:spcPts val="1000"/>
                        </a:spcAft>
                      </a:pPr>
                      <a:r>
                        <a:rPr lang="lt-LT" sz="1200">
                          <a:effectLst/>
                          <a:latin typeface="Fira Sans" panose="020B0503050000020004" pitchFamily="34" charset="0"/>
                          <a:ea typeface="Fira Sans" panose="020B0503050000020004" pitchFamily="34" charset="0"/>
                          <a:cs typeface="Arial" panose="020B0604020202020204" pitchFamily="34" charset="0"/>
                        </a:rPr>
                        <a:t>0,9</a:t>
                      </a:r>
                    </a:p>
                  </a:txBody>
                  <a:tcPr marL="63439" marR="63439" marT="0" marB="0" anchor="ctr">
                    <a:lnL w="9525" cap="flat" cmpd="sng" algn="ctr">
                      <a:solidFill>
                        <a:schemeClr val="accent4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accent4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accent4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accent4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36195" algn="ctr">
                        <a:lnSpc>
                          <a:spcPct val="115000"/>
                        </a:lnSpc>
                        <a:spcBef>
                          <a:spcPts val="200"/>
                        </a:spcBef>
                        <a:spcAft>
                          <a:spcPts val="1000"/>
                        </a:spcAft>
                      </a:pPr>
                      <a:r>
                        <a:rPr lang="lt-LT" sz="1200">
                          <a:effectLst/>
                          <a:latin typeface="Fira Sans" panose="020B0503050000020004" pitchFamily="34" charset="0"/>
                          <a:ea typeface="Fira Sans" panose="020B0503050000020004" pitchFamily="34" charset="0"/>
                          <a:cs typeface="Arial" panose="020B0604020202020204" pitchFamily="34" charset="0"/>
                        </a:rPr>
                        <a:t>4,7</a:t>
                      </a:r>
                    </a:p>
                  </a:txBody>
                  <a:tcPr marL="63439" marR="63439" marT="0" marB="0" anchor="ctr">
                    <a:lnL w="9525" cap="flat" cmpd="sng" algn="ctr">
                      <a:solidFill>
                        <a:schemeClr val="accent4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accent4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accent4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accent4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36195" algn="ctr">
                        <a:lnSpc>
                          <a:spcPct val="115000"/>
                        </a:lnSpc>
                        <a:spcBef>
                          <a:spcPts val="200"/>
                        </a:spcBef>
                        <a:spcAft>
                          <a:spcPts val="1000"/>
                        </a:spcAft>
                      </a:pPr>
                      <a:r>
                        <a:rPr lang="lt-LT" sz="1200">
                          <a:effectLst/>
                          <a:latin typeface="Fira Sans" panose="020B0503050000020004" pitchFamily="34" charset="0"/>
                          <a:ea typeface="Fira Sans" panose="020B0503050000020004" pitchFamily="34" charset="0"/>
                          <a:cs typeface="Arial" panose="020B0604020202020204" pitchFamily="34" charset="0"/>
                        </a:rPr>
                        <a:t>4,7</a:t>
                      </a:r>
                    </a:p>
                  </a:txBody>
                  <a:tcPr marL="63439" marR="63439" marT="0" marB="0" anchor="ctr">
                    <a:lnL w="9525" cap="flat" cmpd="sng" algn="ctr">
                      <a:solidFill>
                        <a:schemeClr val="accent4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accent4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accent4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accent4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36195" algn="ctr">
                        <a:lnSpc>
                          <a:spcPct val="115000"/>
                        </a:lnSpc>
                        <a:spcBef>
                          <a:spcPts val="200"/>
                        </a:spcBef>
                        <a:spcAft>
                          <a:spcPts val="1000"/>
                        </a:spcAft>
                      </a:pPr>
                      <a:r>
                        <a:rPr lang="lt-LT" sz="1200">
                          <a:effectLst/>
                          <a:latin typeface="Fira Sans" panose="020B0503050000020004" pitchFamily="34" charset="0"/>
                          <a:ea typeface="Fira Sans" panose="020B0503050000020004" pitchFamily="34" charset="0"/>
                          <a:cs typeface="Arial" panose="020B0604020202020204" pitchFamily="34" charset="0"/>
                        </a:rPr>
                        <a:t>4,7</a:t>
                      </a:r>
                    </a:p>
                  </a:txBody>
                  <a:tcPr marL="63439" marR="63439" marT="0" marB="0" anchor="ctr">
                    <a:lnL w="9525" cap="flat" cmpd="sng" algn="ctr">
                      <a:solidFill>
                        <a:schemeClr val="accent4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miter lim="800000"/>
                    </a:lnR>
                    <a:lnT w="9525" cap="flat" cmpd="sng" algn="ctr">
                      <a:solidFill>
                        <a:schemeClr val="accent4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accent4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284790106"/>
                  </a:ext>
                </a:extLst>
              </a:tr>
              <a:tr h="199716">
                <a:tc>
                  <a:txBody>
                    <a:bodyPr/>
                    <a:lstStyle/>
                    <a:p>
                      <a:pPr marL="180340" algn="just">
                        <a:lnSpc>
                          <a:spcPct val="115000"/>
                        </a:lnSpc>
                        <a:spcBef>
                          <a:spcPts val="200"/>
                        </a:spcBef>
                        <a:spcAft>
                          <a:spcPts val="1000"/>
                        </a:spcAft>
                      </a:pPr>
                      <a:r>
                        <a:rPr lang="lt-LT" sz="1200" b="0">
                          <a:effectLst/>
                          <a:latin typeface="Fira Sans" panose="020B0503050000020004" pitchFamily="34" charset="0"/>
                          <a:ea typeface="Fira Sans" panose="020B0503050000020004" pitchFamily="34" charset="0"/>
                        </a:rPr>
                        <a:t>Prekių ir paslaugų importas</a:t>
                      </a:r>
                      <a:endParaRPr lang="lt-LT" sz="1800" b="0">
                        <a:effectLst/>
                        <a:latin typeface="Fira Sans" panose="020B0503050000020004" pitchFamily="34" charset="0"/>
                        <a:ea typeface="Fira Sans" panose="020B0503050000020004" pitchFamily="34" charset="0"/>
                        <a:cs typeface="Arial" panose="020B0604020202020204" pitchFamily="34" charset="0"/>
                      </a:endParaRPr>
                    </a:p>
                  </a:txBody>
                  <a:tcPr marL="63439" marR="63439" marT="0" marB="0" anchor="ctr">
                    <a:lnL w="6350" cap="flat" cmpd="sng" algn="ctr">
                      <a:noFill/>
                      <a:prstDash val="solid"/>
                      <a:miter lim="800000"/>
                    </a:lnL>
                    <a:lnR w="9525" cap="flat" cmpd="sng" algn="ctr">
                      <a:solidFill>
                        <a:schemeClr val="accent4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accent4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accent4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200"/>
                        </a:spcBef>
                        <a:spcAft>
                          <a:spcPts val="1000"/>
                        </a:spcAft>
                      </a:pPr>
                      <a:r>
                        <a:rPr lang="lt-LT" sz="1200">
                          <a:effectLst/>
                          <a:latin typeface="Fira Sans" panose="020B0503050000020004" pitchFamily="34" charset="0"/>
                          <a:ea typeface="Fira Sans" panose="020B0503050000020004" pitchFamily="34" charset="0"/>
                          <a:cs typeface="Arial" panose="020B0604020202020204" pitchFamily="34" charset="0"/>
                        </a:rPr>
                        <a:t>–4,9</a:t>
                      </a:r>
                    </a:p>
                  </a:txBody>
                  <a:tcPr marL="63439" marR="63439" marT="0" marB="0" anchor="ctr">
                    <a:lnL w="9525" cap="flat" cmpd="sng" algn="ctr">
                      <a:solidFill>
                        <a:schemeClr val="accent4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accent4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accent4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accent4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200"/>
                        </a:spcBef>
                        <a:spcAft>
                          <a:spcPts val="1000"/>
                        </a:spcAft>
                      </a:pPr>
                      <a:r>
                        <a:rPr lang="lt-LT" sz="1200">
                          <a:effectLst/>
                          <a:latin typeface="Fira Sans" panose="020B0503050000020004" pitchFamily="34" charset="0"/>
                          <a:ea typeface="Fira Sans" panose="020B0503050000020004" pitchFamily="34" charset="0"/>
                          <a:cs typeface="Arial" panose="020B0604020202020204" pitchFamily="34" charset="0"/>
                        </a:rPr>
                        <a:t>0,1</a:t>
                      </a:r>
                    </a:p>
                  </a:txBody>
                  <a:tcPr marL="63439" marR="63439" marT="0" marB="0" anchor="ctr">
                    <a:lnL w="9525" cap="flat" cmpd="sng" algn="ctr">
                      <a:solidFill>
                        <a:schemeClr val="accent4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accent4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accent4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accent4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36195" algn="ctr">
                        <a:lnSpc>
                          <a:spcPct val="115000"/>
                        </a:lnSpc>
                        <a:spcBef>
                          <a:spcPts val="200"/>
                        </a:spcBef>
                        <a:spcAft>
                          <a:spcPts val="1000"/>
                        </a:spcAft>
                      </a:pPr>
                      <a:r>
                        <a:rPr lang="lt-LT" sz="1200">
                          <a:effectLst/>
                          <a:latin typeface="Fira Sans" panose="020B0503050000020004" pitchFamily="34" charset="0"/>
                          <a:ea typeface="Fira Sans" panose="020B0503050000020004" pitchFamily="34" charset="0"/>
                          <a:cs typeface="Arial" panose="020B0604020202020204" pitchFamily="34" charset="0"/>
                        </a:rPr>
                        <a:t>5,0</a:t>
                      </a:r>
                    </a:p>
                  </a:txBody>
                  <a:tcPr marL="63439" marR="63439" marT="0" marB="0" anchor="ctr">
                    <a:lnL w="9525" cap="flat" cmpd="sng" algn="ctr">
                      <a:solidFill>
                        <a:schemeClr val="accent4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accent4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accent4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accent4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36195" algn="ctr">
                        <a:lnSpc>
                          <a:spcPct val="115000"/>
                        </a:lnSpc>
                        <a:spcBef>
                          <a:spcPts val="200"/>
                        </a:spcBef>
                        <a:spcAft>
                          <a:spcPts val="1000"/>
                        </a:spcAft>
                      </a:pPr>
                      <a:r>
                        <a:rPr lang="lt-LT" sz="1200">
                          <a:effectLst/>
                          <a:latin typeface="Fira Sans" panose="020B0503050000020004" pitchFamily="34" charset="0"/>
                          <a:ea typeface="Fira Sans" panose="020B0503050000020004" pitchFamily="34" charset="0"/>
                          <a:cs typeface="Arial" panose="020B0604020202020204" pitchFamily="34" charset="0"/>
                        </a:rPr>
                        <a:t>4,9</a:t>
                      </a:r>
                    </a:p>
                  </a:txBody>
                  <a:tcPr marL="63439" marR="63439" marT="0" marB="0" anchor="ctr">
                    <a:lnL w="9525" cap="flat" cmpd="sng" algn="ctr">
                      <a:solidFill>
                        <a:schemeClr val="accent4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accent4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accent4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accent4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36195" algn="ctr">
                        <a:lnSpc>
                          <a:spcPct val="115000"/>
                        </a:lnSpc>
                        <a:spcBef>
                          <a:spcPts val="200"/>
                        </a:spcBef>
                        <a:spcAft>
                          <a:spcPts val="1000"/>
                        </a:spcAft>
                      </a:pPr>
                      <a:r>
                        <a:rPr lang="lt-LT" sz="1200">
                          <a:effectLst/>
                          <a:latin typeface="Fira Sans" panose="020B0503050000020004" pitchFamily="34" charset="0"/>
                          <a:ea typeface="Fira Sans" panose="020B0503050000020004" pitchFamily="34" charset="0"/>
                          <a:cs typeface="Arial" panose="020B0604020202020204" pitchFamily="34" charset="0"/>
                        </a:rPr>
                        <a:t>5,0</a:t>
                      </a:r>
                    </a:p>
                  </a:txBody>
                  <a:tcPr marL="63439" marR="63439" marT="0" marB="0" anchor="ctr">
                    <a:lnL w="9525" cap="flat" cmpd="sng" algn="ctr">
                      <a:solidFill>
                        <a:schemeClr val="accent4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miter lim="800000"/>
                    </a:lnR>
                    <a:lnT w="9525" cap="flat" cmpd="sng" algn="ctr">
                      <a:solidFill>
                        <a:schemeClr val="accent4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accent4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921696223"/>
                  </a:ext>
                </a:extLst>
              </a:tr>
              <a:tr h="19971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200"/>
                        </a:spcBef>
                        <a:spcAft>
                          <a:spcPts val="1000"/>
                        </a:spcAft>
                      </a:pPr>
                      <a:r>
                        <a:rPr lang="lt-LT" sz="1200" b="0">
                          <a:effectLst/>
                          <a:latin typeface="Fira Sans" panose="020B0503050000020004" pitchFamily="34" charset="0"/>
                          <a:ea typeface="Fira Sans" panose="020B0503050000020004" pitchFamily="34" charset="0"/>
                        </a:rPr>
                        <a:t>BVP to meto kainomis </a:t>
                      </a:r>
                      <a:endParaRPr lang="lt-LT" sz="1800" b="0">
                        <a:effectLst/>
                        <a:latin typeface="Fira Sans" panose="020B0503050000020004" pitchFamily="34" charset="0"/>
                        <a:ea typeface="Fira Sans" panose="020B0503050000020004" pitchFamily="34" charset="0"/>
                        <a:cs typeface="Arial" panose="020B0604020202020204" pitchFamily="34" charset="0"/>
                      </a:endParaRPr>
                    </a:p>
                  </a:txBody>
                  <a:tcPr marL="63439" marR="63439" marT="0" marB="0" anchor="ctr">
                    <a:lnL w="6350" cap="flat" cmpd="sng" algn="ctr">
                      <a:noFill/>
                      <a:prstDash val="solid"/>
                      <a:miter lim="800000"/>
                    </a:lnL>
                    <a:lnR w="9525" cap="flat" cmpd="sng" algn="ctr">
                      <a:solidFill>
                        <a:schemeClr val="accent4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accent4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200"/>
                        </a:spcBef>
                        <a:spcAft>
                          <a:spcPts val="1000"/>
                        </a:spcAft>
                      </a:pPr>
                      <a:r>
                        <a:rPr lang="lt-LT" sz="1200">
                          <a:effectLst/>
                          <a:latin typeface="Fira Sans" panose="020B0503050000020004" pitchFamily="34" charset="0"/>
                          <a:ea typeface="Fira Sans" panose="020B0503050000020004" pitchFamily="34" charset="0"/>
                          <a:cs typeface="Arial" panose="020B0604020202020204" pitchFamily="34" charset="0"/>
                        </a:rPr>
                        <a:t>6,7</a:t>
                      </a:r>
                    </a:p>
                  </a:txBody>
                  <a:tcPr marL="63439" marR="63439" marT="0" marB="0" anchor="ctr">
                    <a:lnL w="9525" cap="flat" cmpd="sng" algn="ctr">
                      <a:solidFill>
                        <a:schemeClr val="accent4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accent4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accent4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36195" algn="ctr">
                        <a:lnSpc>
                          <a:spcPct val="115000"/>
                        </a:lnSpc>
                        <a:spcBef>
                          <a:spcPts val="200"/>
                        </a:spcBef>
                        <a:spcAft>
                          <a:spcPts val="1000"/>
                        </a:spcAft>
                      </a:pPr>
                      <a:r>
                        <a:rPr lang="lt-LT" sz="1200">
                          <a:effectLst/>
                          <a:latin typeface="Fira Sans" panose="020B0503050000020004" pitchFamily="34" charset="0"/>
                          <a:ea typeface="Fira Sans" panose="020B0503050000020004" pitchFamily="34" charset="0"/>
                          <a:cs typeface="Arial" panose="020B0604020202020204" pitchFamily="34" charset="0"/>
                        </a:rPr>
                        <a:t>5,3</a:t>
                      </a:r>
                    </a:p>
                  </a:txBody>
                  <a:tcPr marL="63439" marR="63439" marT="0" marB="0" anchor="ctr">
                    <a:lnL w="9525" cap="flat" cmpd="sng" algn="ctr">
                      <a:solidFill>
                        <a:schemeClr val="accent4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accent4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accent4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36195" algn="ctr">
                        <a:lnSpc>
                          <a:spcPct val="115000"/>
                        </a:lnSpc>
                        <a:spcBef>
                          <a:spcPts val="200"/>
                        </a:spcBef>
                        <a:spcAft>
                          <a:spcPts val="1000"/>
                        </a:spcAft>
                      </a:pPr>
                      <a:r>
                        <a:rPr lang="lt-LT" sz="1200">
                          <a:effectLst/>
                          <a:latin typeface="Fira Sans" panose="020B0503050000020004" pitchFamily="34" charset="0"/>
                          <a:ea typeface="Fira Sans" panose="020B0503050000020004" pitchFamily="34" charset="0"/>
                          <a:cs typeface="Arial" panose="020B0604020202020204" pitchFamily="34" charset="0"/>
                        </a:rPr>
                        <a:t>5,5</a:t>
                      </a:r>
                    </a:p>
                  </a:txBody>
                  <a:tcPr marL="63439" marR="63439" marT="0" marB="0" anchor="ctr">
                    <a:lnL w="9525" cap="flat" cmpd="sng" algn="ctr">
                      <a:solidFill>
                        <a:schemeClr val="accent4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accent4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accent4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36195" algn="ctr">
                        <a:lnSpc>
                          <a:spcPct val="115000"/>
                        </a:lnSpc>
                        <a:spcBef>
                          <a:spcPts val="200"/>
                        </a:spcBef>
                        <a:spcAft>
                          <a:spcPts val="1000"/>
                        </a:spcAft>
                      </a:pPr>
                      <a:r>
                        <a:rPr lang="lt-LT" sz="1200">
                          <a:effectLst/>
                          <a:latin typeface="Fira Sans" panose="020B0503050000020004" pitchFamily="34" charset="0"/>
                          <a:ea typeface="Fira Sans" panose="020B0503050000020004" pitchFamily="34" charset="0"/>
                          <a:cs typeface="Arial" panose="020B0604020202020204" pitchFamily="34" charset="0"/>
                        </a:rPr>
                        <a:t>5,9</a:t>
                      </a:r>
                    </a:p>
                  </a:txBody>
                  <a:tcPr marL="63439" marR="63439" marT="0" marB="0" anchor="ctr">
                    <a:lnL w="9525" cap="flat" cmpd="sng" algn="ctr">
                      <a:solidFill>
                        <a:schemeClr val="accent4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accent4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accent4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36195" algn="ctr">
                        <a:lnSpc>
                          <a:spcPct val="115000"/>
                        </a:lnSpc>
                        <a:spcBef>
                          <a:spcPts val="200"/>
                        </a:spcBef>
                        <a:spcAft>
                          <a:spcPts val="1000"/>
                        </a:spcAft>
                      </a:pPr>
                      <a:r>
                        <a:rPr lang="lt-LT" sz="1200">
                          <a:effectLst/>
                          <a:latin typeface="Fira Sans" panose="020B0503050000020004" pitchFamily="34" charset="0"/>
                          <a:ea typeface="Fira Sans" panose="020B0503050000020004" pitchFamily="34" charset="0"/>
                          <a:cs typeface="Arial" panose="020B0604020202020204" pitchFamily="34" charset="0"/>
                        </a:rPr>
                        <a:t>5,7</a:t>
                      </a:r>
                    </a:p>
                  </a:txBody>
                  <a:tcPr marL="63439" marR="63439" marT="0" marB="0" anchor="ctr">
                    <a:lnL w="9525" cap="flat" cmpd="sng" algn="ctr">
                      <a:solidFill>
                        <a:schemeClr val="accent4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miter lim="800000"/>
                    </a:lnR>
                    <a:lnT w="9525" cap="flat" cmpd="sng" algn="ctr">
                      <a:solidFill>
                        <a:schemeClr val="accent4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4136283"/>
                  </a:ext>
                </a:extLst>
              </a:tr>
              <a:tr h="288000">
                <a:tc gridSpan="6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200"/>
                        </a:spcBef>
                        <a:spcAft>
                          <a:spcPts val="1000"/>
                        </a:spcAft>
                      </a:pPr>
                      <a:r>
                        <a:rPr lang="lt-LT" sz="1200">
                          <a:effectLst/>
                          <a:latin typeface="Fira Sans" panose="020B0503050000020004" pitchFamily="34" charset="0"/>
                          <a:ea typeface="Fira Sans" panose="020B0503050000020004" pitchFamily="34" charset="0"/>
                        </a:rPr>
                        <a:t>Kainų rodikliai, pokytis</a:t>
                      </a:r>
                      <a:endParaRPr lang="lt-LT" sz="1200">
                        <a:effectLst/>
                        <a:latin typeface="Fira Sans" panose="020B0503050000020004" pitchFamily="34" charset="0"/>
                        <a:ea typeface="Fira Sans" panose="020B0503050000020004" pitchFamily="34" charset="0"/>
                        <a:cs typeface="Arial" panose="020B0604020202020204" pitchFamily="34" charset="0"/>
                      </a:endParaRPr>
                    </a:p>
                  </a:txBody>
                  <a:tcPr marL="63439" marR="63439" marT="0" marB="0" anchor="ctr">
                    <a:lnL w="6350" cap="flat" cmpd="sng" algn="ctr">
                      <a:noFill/>
                      <a:prstDash val="solid"/>
                      <a:miter lim="800000"/>
                    </a:lnL>
                    <a:lnR w="6350" cap="flat" cmpd="sng" algn="ctr">
                      <a:noFill/>
                      <a:prstDash val="solid"/>
                      <a:miter lim="800000"/>
                    </a:lnR>
                    <a:lnT w="12700" cap="flat" cmpd="sng" algn="ctr">
                      <a:solidFill>
                        <a:schemeClr val="accent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lt-LT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lt-LT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lt-LT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lt-LT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lt-LT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833443976"/>
                  </a:ext>
                </a:extLst>
              </a:tr>
              <a:tr h="199716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Bef>
                          <a:spcPts val="200"/>
                        </a:spcBef>
                        <a:spcAft>
                          <a:spcPts val="1000"/>
                        </a:spcAft>
                      </a:pPr>
                      <a:r>
                        <a:rPr lang="lt-LT" sz="1200" b="0">
                          <a:effectLst/>
                          <a:latin typeface="Fira Sans" panose="020B0503050000020004" pitchFamily="34" charset="0"/>
                          <a:ea typeface="Fira Sans" panose="020B0503050000020004" pitchFamily="34" charset="0"/>
                        </a:rPr>
                        <a:t>BVP defliatorius</a:t>
                      </a:r>
                      <a:endParaRPr lang="lt-LT" sz="1800" b="0">
                        <a:effectLst/>
                        <a:latin typeface="Fira Sans" panose="020B0503050000020004" pitchFamily="34" charset="0"/>
                        <a:ea typeface="Fira Sans" panose="020B0503050000020004" pitchFamily="34" charset="0"/>
                        <a:cs typeface="Arial" panose="020B0604020202020204" pitchFamily="34" charset="0"/>
                      </a:endParaRPr>
                    </a:p>
                  </a:txBody>
                  <a:tcPr marL="63439" marR="63439" marT="0" marB="0" anchor="ctr">
                    <a:lnL w="6350" cap="flat" cmpd="sng" algn="ctr">
                      <a:noFill/>
                      <a:prstDash val="solid"/>
                      <a:miter lim="800000"/>
                    </a:lnL>
                    <a:lnR w="9525" cap="flat" cmpd="sng" algn="ctr">
                      <a:solidFill>
                        <a:schemeClr val="accent4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accent4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200"/>
                        </a:spcBef>
                        <a:spcAft>
                          <a:spcPts val="1000"/>
                        </a:spcAft>
                      </a:pPr>
                      <a:r>
                        <a:rPr lang="lt-LT" sz="1200">
                          <a:effectLst/>
                          <a:latin typeface="Fira Sans" panose="020B0503050000020004" pitchFamily="34" charset="0"/>
                          <a:ea typeface="Fira Sans" panose="020B0503050000020004" pitchFamily="34" charset="0"/>
                          <a:cs typeface="Arial" panose="020B0604020202020204" pitchFamily="34" charset="0"/>
                        </a:rPr>
                        <a:t>7,1</a:t>
                      </a:r>
                    </a:p>
                  </a:txBody>
                  <a:tcPr marL="63439" marR="63439" marT="0" marB="0" anchor="ctr">
                    <a:lnL w="9525" cap="flat" cmpd="sng" algn="ctr">
                      <a:solidFill>
                        <a:schemeClr val="accent4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accent4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accent4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36195" algn="ctr">
                        <a:lnSpc>
                          <a:spcPct val="115000"/>
                        </a:lnSpc>
                        <a:spcBef>
                          <a:spcPts val="200"/>
                        </a:spcBef>
                        <a:spcAft>
                          <a:spcPts val="1000"/>
                        </a:spcAft>
                      </a:pPr>
                      <a:r>
                        <a:rPr lang="lt-LT" sz="1200">
                          <a:effectLst/>
                          <a:latin typeface="Fira Sans" panose="020B0503050000020004" pitchFamily="34" charset="0"/>
                          <a:ea typeface="Fira Sans" panose="020B0503050000020004" pitchFamily="34" charset="0"/>
                          <a:cs typeface="Arial" panose="020B0604020202020204" pitchFamily="34" charset="0"/>
                        </a:rPr>
                        <a:t>3,0</a:t>
                      </a:r>
                    </a:p>
                  </a:txBody>
                  <a:tcPr marL="63439" marR="63439" marT="0" marB="0" anchor="ctr">
                    <a:lnL w="9525" cap="flat" cmpd="sng" algn="ctr">
                      <a:solidFill>
                        <a:schemeClr val="accent4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accent4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accent4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36195" algn="ctr">
                        <a:lnSpc>
                          <a:spcPct val="115000"/>
                        </a:lnSpc>
                        <a:spcBef>
                          <a:spcPts val="200"/>
                        </a:spcBef>
                        <a:spcAft>
                          <a:spcPts val="1000"/>
                        </a:spcAft>
                      </a:pPr>
                      <a:r>
                        <a:rPr lang="lt-LT" sz="1200">
                          <a:effectLst/>
                          <a:latin typeface="Fira Sans" panose="020B0503050000020004" pitchFamily="34" charset="0"/>
                          <a:ea typeface="Fira Sans" panose="020B0503050000020004" pitchFamily="34" charset="0"/>
                          <a:cs typeface="Arial" panose="020B0604020202020204" pitchFamily="34" charset="0"/>
                        </a:rPr>
                        <a:t>2,6</a:t>
                      </a:r>
                    </a:p>
                  </a:txBody>
                  <a:tcPr marL="63439" marR="63439" marT="0" marB="0" anchor="ctr">
                    <a:lnL w="9525" cap="flat" cmpd="sng" algn="ctr">
                      <a:solidFill>
                        <a:schemeClr val="accent4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accent4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accent4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36195" algn="ctr">
                        <a:lnSpc>
                          <a:spcPct val="115000"/>
                        </a:lnSpc>
                        <a:spcBef>
                          <a:spcPts val="200"/>
                        </a:spcBef>
                        <a:spcAft>
                          <a:spcPts val="1000"/>
                        </a:spcAft>
                      </a:pPr>
                      <a:r>
                        <a:rPr lang="lt-LT" sz="1200">
                          <a:effectLst/>
                          <a:latin typeface="Fira Sans" panose="020B0503050000020004" pitchFamily="34" charset="0"/>
                          <a:ea typeface="Fira Sans" panose="020B0503050000020004" pitchFamily="34" charset="0"/>
                          <a:cs typeface="Arial" panose="020B0604020202020204" pitchFamily="34" charset="0"/>
                        </a:rPr>
                        <a:t>2,6</a:t>
                      </a:r>
                    </a:p>
                  </a:txBody>
                  <a:tcPr marL="63439" marR="63439" marT="0" marB="0" anchor="ctr">
                    <a:lnL w="9525" cap="flat" cmpd="sng" algn="ctr">
                      <a:solidFill>
                        <a:schemeClr val="accent4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accent4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accent4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36195" algn="ctr">
                        <a:lnSpc>
                          <a:spcPct val="115000"/>
                        </a:lnSpc>
                        <a:spcBef>
                          <a:spcPts val="200"/>
                        </a:spcBef>
                        <a:spcAft>
                          <a:spcPts val="1000"/>
                        </a:spcAft>
                      </a:pPr>
                      <a:r>
                        <a:rPr lang="lt-LT" sz="1200">
                          <a:effectLst/>
                          <a:latin typeface="Fira Sans" panose="020B0503050000020004" pitchFamily="34" charset="0"/>
                          <a:ea typeface="Fira Sans" panose="020B0503050000020004" pitchFamily="34" charset="0"/>
                          <a:cs typeface="Arial" panose="020B0604020202020204" pitchFamily="34" charset="0"/>
                        </a:rPr>
                        <a:t>2,5</a:t>
                      </a:r>
                    </a:p>
                  </a:txBody>
                  <a:tcPr marL="63439" marR="63439" marT="0" marB="0" anchor="ctr">
                    <a:lnL w="9525" cap="flat" cmpd="sng" algn="ctr">
                      <a:solidFill>
                        <a:schemeClr val="accent4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miter lim="800000"/>
                    </a:lnR>
                    <a:lnT w="12700" cap="flat" cmpd="sng" algn="ctr">
                      <a:solidFill>
                        <a:schemeClr val="accent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accent4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887905966"/>
                  </a:ext>
                </a:extLst>
              </a:tr>
              <a:tr h="199716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Bef>
                          <a:spcPts val="200"/>
                        </a:spcBef>
                        <a:spcAft>
                          <a:spcPts val="1000"/>
                        </a:spcAft>
                      </a:pPr>
                      <a:r>
                        <a:rPr lang="lt-LT" sz="1200" b="0">
                          <a:effectLst/>
                          <a:latin typeface="Fira Sans" panose="020B0503050000020004" pitchFamily="34" charset="0"/>
                          <a:ea typeface="Fira Sans" panose="020B0503050000020004" pitchFamily="34" charset="0"/>
                        </a:rPr>
                        <a:t>Suderintas vartotojų kainų indeksas (vidutinis metinis)</a:t>
                      </a:r>
                      <a:endParaRPr lang="lt-LT" sz="1800" b="0">
                        <a:effectLst/>
                        <a:latin typeface="Fira Sans" panose="020B0503050000020004" pitchFamily="34" charset="0"/>
                        <a:ea typeface="Fira Sans" panose="020B0503050000020004" pitchFamily="34" charset="0"/>
                        <a:cs typeface="Arial" panose="020B0604020202020204" pitchFamily="34" charset="0"/>
                      </a:endParaRPr>
                    </a:p>
                  </a:txBody>
                  <a:tcPr marL="63439" marR="63439" marT="0" marB="0" anchor="ctr">
                    <a:lnL w="6350" cap="flat" cmpd="sng" algn="ctr">
                      <a:noFill/>
                      <a:prstDash val="solid"/>
                      <a:miter lim="800000"/>
                    </a:lnL>
                    <a:lnR w="9525" cap="flat" cmpd="sng" algn="ctr">
                      <a:solidFill>
                        <a:schemeClr val="accent4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accent4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200"/>
                        </a:spcBef>
                        <a:spcAft>
                          <a:spcPts val="1000"/>
                        </a:spcAft>
                      </a:pPr>
                      <a:r>
                        <a:rPr lang="lt-LT" sz="1200">
                          <a:effectLst/>
                          <a:latin typeface="Fira Sans" panose="020B0503050000020004" pitchFamily="34" charset="0"/>
                          <a:ea typeface="Fira Sans" panose="020B0503050000020004" pitchFamily="34" charset="0"/>
                          <a:cs typeface="Arial" panose="020B0604020202020204" pitchFamily="34" charset="0"/>
                        </a:rPr>
                        <a:t>8,7</a:t>
                      </a:r>
                    </a:p>
                  </a:txBody>
                  <a:tcPr marL="63439" marR="63439" marT="0" marB="0" anchor="ctr">
                    <a:lnL w="9525" cap="flat" cmpd="sng" algn="ctr">
                      <a:solidFill>
                        <a:schemeClr val="accent4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accent4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accent4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36195" algn="ctr">
                        <a:lnSpc>
                          <a:spcPct val="115000"/>
                        </a:lnSpc>
                        <a:spcBef>
                          <a:spcPts val="200"/>
                        </a:spcBef>
                        <a:spcAft>
                          <a:spcPts val="1000"/>
                        </a:spcAft>
                      </a:pPr>
                      <a:r>
                        <a:rPr lang="lt-LT" sz="1200">
                          <a:effectLst/>
                          <a:latin typeface="Fira Sans" panose="020B0503050000020004" pitchFamily="34" charset="0"/>
                          <a:ea typeface="Fira Sans" panose="020B0503050000020004" pitchFamily="34" charset="0"/>
                          <a:cs typeface="Arial" panose="020B0604020202020204" pitchFamily="34" charset="0"/>
                        </a:rPr>
                        <a:t>1,1</a:t>
                      </a:r>
                    </a:p>
                  </a:txBody>
                  <a:tcPr marL="63439" marR="63439" marT="0" marB="0" anchor="ctr">
                    <a:lnL w="9525" cap="flat" cmpd="sng" algn="ctr">
                      <a:solidFill>
                        <a:schemeClr val="accent4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accent4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accent4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36195" algn="ctr">
                        <a:lnSpc>
                          <a:spcPct val="115000"/>
                        </a:lnSpc>
                        <a:spcBef>
                          <a:spcPts val="200"/>
                        </a:spcBef>
                        <a:spcAft>
                          <a:spcPts val="1000"/>
                        </a:spcAft>
                      </a:pPr>
                      <a:r>
                        <a:rPr lang="lt-LT" sz="1200">
                          <a:effectLst/>
                          <a:latin typeface="Fira Sans" panose="020B0503050000020004" pitchFamily="34" charset="0"/>
                          <a:ea typeface="Fira Sans" panose="020B0503050000020004" pitchFamily="34" charset="0"/>
                          <a:cs typeface="Arial" panose="020B0604020202020204" pitchFamily="34" charset="0"/>
                        </a:rPr>
                        <a:t>2,5</a:t>
                      </a:r>
                    </a:p>
                  </a:txBody>
                  <a:tcPr marL="63439" marR="63439" marT="0" marB="0" anchor="ctr">
                    <a:lnL w="9525" cap="flat" cmpd="sng" algn="ctr">
                      <a:solidFill>
                        <a:schemeClr val="accent4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accent4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accent4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36195" algn="ctr">
                        <a:lnSpc>
                          <a:spcPct val="115000"/>
                        </a:lnSpc>
                        <a:spcBef>
                          <a:spcPts val="200"/>
                        </a:spcBef>
                        <a:spcAft>
                          <a:spcPts val="1000"/>
                        </a:spcAft>
                      </a:pPr>
                      <a:r>
                        <a:rPr lang="lt-LT" sz="1200">
                          <a:effectLst/>
                          <a:latin typeface="Fira Sans" panose="020B0503050000020004" pitchFamily="34" charset="0"/>
                          <a:ea typeface="Fira Sans" panose="020B0503050000020004" pitchFamily="34" charset="0"/>
                          <a:cs typeface="Arial" panose="020B0604020202020204" pitchFamily="34" charset="0"/>
                        </a:rPr>
                        <a:t>2,5</a:t>
                      </a:r>
                    </a:p>
                  </a:txBody>
                  <a:tcPr marL="63439" marR="63439" marT="0" marB="0" anchor="ctr">
                    <a:lnL w="9525" cap="flat" cmpd="sng" algn="ctr">
                      <a:solidFill>
                        <a:schemeClr val="accent4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accent4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accent4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36195" algn="ctr">
                        <a:lnSpc>
                          <a:spcPct val="115000"/>
                        </a:lnSpc>
                        <a:spcBef>
                          <a:spcPts val="200"/>
                        </a:spcBef>
                        <a:spcAft>
                          <a:spcPts val="1000"/>
                        </a:spcAft>
                      </a:pPr>
                      <a:r>
                        <a:rPr lang="lt-LT" sz="1200">
                          <a:effectLst/>
                          <a:latin typeface="Fira Sans" panose="020B0503050000020004" pitchFamily="34" charset="0"/>
                          <a:ea typeface="Fira Sans" panose="020B0503050000020004" pitchFamily="34" charset="0"/>
                          <a:cs typeface="Arial" panose="020B0604020202020204" pitchFamily="34" charset="0"/>
                        </a:rPr>
                        <a:t>2,4</a:t>
                      </a:r>
                    </a:p>
                  </a:txBody>
                  <a:tcPr marL="63439" marR="63439" marT="0" marB="0" anchor="ctr">
                    <a:lnL w="9525" cap="flat" cmpd="sng" algn="ctr">
                      <a:solidFill>
                        <a:schemeClr val="accent4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miter lim="800000"/>
                    </a:lnR>
                    <a:lnT w="9525" cap="flat" cmpd="sng" algn="ctr">
                      <a:solidFill>
                        <a:schemeClr val="accent4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22099434"/>
                  </a:ext>
                </a:extLst>
              </a:tr>
              <a:tr h="288000">
                <a:tc gridSpan="6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200"/>
                        </a:spcBef>
                        <a:spcAft>
                          <a:spcPts val="1000"/>
                        </a:spcAft>
                      </a:pPr>
                      <a:r>
                        <a:rPr lang="lt-LT" sz="1200">
                          <a:effectLst/>
                          <a:latin typeface="Fira Sans" panose="020B0503050000020004" pitchFamily="34" charset="0"/>
                          <a:ea typeface="Fira Sans" panose="020B0503050000020004" pitchFamily="34" charset="0"/>
                        </a:rPr>
                        <a:t>Darbo rinkos rodikliai</a:t>
                      </a:r>
                      <a:endParaRPr lang="lt-LT" sz="1200">
                        <a:effectLst/>
                        <a:latin typeface="Fira Sans" panose="020B0503050000020004" pitchFamily="34" charset="0"/>
                        <a:ea typeface="Fira Sans" panose="020B0503050000020004" pitchFamily="34" charset="0"/>
                        <a:cs typeface="Arial" panose="020B0604020202020204" pitchFamily="34" charset="0"/>
                      </a:endParaRPr>
                    </a:p>
                  </a:txBody>
                  <a:tcPr marL="63439" marR="63439" marT="0" marB="0" anchor="ctr">
                    <a:lnL w="6350" cap="flat" cmpd="sng" algn="ctr">
                      <a:noFill/>
                      <a:prstDash val="solid"/>
                      <a:miter lim="800000"/>
                    </a:lnL>
                    <a:lnR w="6350" cap="flat" cmpd="sng" algn="ctr">
                      <a:noFill/>
                      <a:prstDash val="solid"/>
                      <a:miter lim="800000"/>
                    </a:lnR>
                    <a:lnT w="12700" cap="flat" cmpd="sng" algn="ctr">
                      <a:solidFill>
                        <a:schemeClr val="accent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lt-LT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lt-LT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lt-LT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lt-LT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lt-LT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41916846"/>
                  </a:ext>
                </a:extLst>
              </a:tr>
              <a:tr h="199716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Bef>
                          <a:spcPts val="200"/>
                        </a:spcBef>
                        <a:spcAft>
                          <a:spcPts val="1000"/>
                        </a:spcAft>
                      </a:pPr>
                      <a:r>
                        <a:rPr lang="lt-LT" sz="1200" b="0">
                          <a:effectLst/>
                          <a:latin typeface="Fira Sans" panose="020B0503050000020004" pitchFamily="34" charset="0"/>
                          <a:ea typeface="Fira Sans" panose="020B0503050000020004" pitchFamily="34" charset="0"/>
                        </a:rPr>
                        <a:t>Vidutinio mėnesinio bruto darbo užmokesčio pokytis</a:t>
                      </a:r>
                      <a:endParaRPr lang="lt-LT" sz="1800" b="0">
                        <a:effectLst/>
                        <a:latin typeface="Fira Sans" panose="020B0503050000020004" pitchFamily="34" charset="0"/>
                        <a:ea typeface="Fira Sans" panose="020B0503050000020004" pitchFamily="34" charset="0"/>
                        <a:cs typeface="Arial" panose="020B0604020202020204" pitchFamily="34" charset="0"/>
                      </a:endParaRPr>
                    </a:p>
                  </a:txBody>
                  <a:tcPr marL="63439" marR="63439" marT="0" marB="0" anchor="ctr">
                    <a:lnL w="6350" cap="flat" cmpd="sng" algn="ctr">
                      <a:noFill/>
                      <a:prstDash val="solid"/>
                      <a:miter lim="800000"/>
                    </a:lnL>
                    <a:lnR w="9525" cap="flat" cmpd="sng" algn="ctr">
                      <a:solidFill>
                        <a:schemeClr val="accent4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accent4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200"/>
                        </a:spcBef>
                        <a:spcAft>
                          <a:spcPts val="1000"/>
                        </a:spcAft>
                      </a:pPr>
                      <a:r>
                        <a:rPr lang="lt-LT" sz="1200" b="0">
                          <a:effectLst/>
                          <a:latin typeface="Fira Sans" panose="020B0503050000020004" pitchFamily="34" charset="0"/>
                          <a:ea typeface="Fira Sans" panose="020B0503050000020004" pitchFamily="34" charset="0"/>
                          <a:cs typeface="Arial" panose="020B0604020202020204" pitchFamily="34" charset="0"/>
                        </a:rPr>
                        <a:t>12,6</a:t>
                      </a:r>
                    </a:p>
                  </a:txBody>
                  <a:tcPr marL="63439" marR="63439" marT="0" marB="0" anchor="ctr">
                    <a:lnL w="9525" cap="flat" cmpd="sng" algn="ctr">
                      <a:solidFill>
                        <a:schemeClr val="accent4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accent4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accent4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36195" algn="ctr">
                        <a:lnSpc>
                          <a:spcPct val="115000"/>
                        </a:lnSpc>
                        <a:spcBef>
                          <a:spcPts val="200"/>
                        </a:spcBef>
                        <a:spcAft>
                          <a:spcPts val="1000"/>
                        </a:spcAft>
                      </a:pPr>
                      <a:r>
                        <a:rPr lang="lt-LT" sz="1200">
                          <a:effectLst/>
                          <a:latin typeface="Fira Sans" panose="020B0503050000020004" pitchFamily="34" charset="0"/>
                          <a:ea typeface="Fira Sans" panose="020B0503050000020004" pitchFamily="34" charset="0"/>
                          <a:cs typeface="Arial" panose="020B0604020202020204" pitchFamily="34" charset="0"/>
                        </a:rPr>
                        <a:t>9,7</a:t>
                      </a:r>
                    </a:p>
                  </a:txBody>
                  <a:tcPr marL="63439" marR="63439" marT="0" marB="0" anchor="ctr">
                    <a:lnL w="9525" cap="flat" cmpd="sng" algn="ctr">
                      <a:solidFill>
                        <a:schemeClr val="accent4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accent4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accent4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36195" algn="ctr">
                        <a:lnSpc>
                          <a:spcPct val="115000"/>
                        </a:lnSpc>
                        <a:spcBef>
                          <a:spcPts val="200"/>
                        </a:spcBef>
                        <a:spcAft>
                          <a:spcPts val="1000"/>
                        </a:spcAft>
                      </a:pPr>
                      <a:r>
                        <a:rPr lang="lt-LT" sz="1200">
                          <a:effectLst/>
                          <a:latin typeface="Fira Sans" panose="020B0503050000020004" pitchFamily="34" charset="0"/>
                          <a:ea typeface="Fira Sans" panose="020B0503050000020004" pitchFamily="34" charset="0"/>
                          <a:cs typeface="Arial" panose="020B0604020202020204" pitchFamily="34" charset="0"/>
                        </a:rPr>
                        <a:t>8,1</a:t>
                      </a:r>
                    </a:p>
                  </a:txBody>
                  <a:tcPr marL="63439" marR="63439" marT="0" marB="0" anchor="ctr">
                    <a:lnL w="9525" cap="flat" cmpd="sng" algn="ctr">
                      <a:solidFill>
                        <a:schemeClr val="accent4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accent4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accent4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36195" algn="ctr">
                        <a:lnSpc>
                          <a:spcPct val="115000"/>
                        </a:lnSpc>
                        <a:spcBef>
                          <a:spcPts val="200"/>
                        </a:spcBef>
                        <a:spcAft>
                          <a:spcPts val="1000"/>
                        </a:spcAft>
                      </a:pPr>
                      <a:r>
                        <a:rPr lang="lt-LT" sz="1200">
                          <a:effectLst/>
                          <a:latin typeface="Fira Sans" panose="020B0503050000020004" pitchFamily="34" charset="0"/>
                          <a:ea typeface="Fira Sans" panose="020B0503050000020004" pitchFamily="34" charset="0"/>
                          <a:cs typeface="Arial" panose="020B0604020202020204" pitchFamily="34" charset="0"/>
                        </a:rPr>
                        <a:t>7,1</a:t>
                      </a:r>
                    </a:p>
                  </a:txBody>
                  <a:tcPr marL="63439" marR="63439" marT="0" marB="0" anchor="ctr">
                    <a:lnL w="9525" cap="flat" cmpd="sng" algn="ctr">
                      <a:solidFill>
                        <a:schemeClr val="accent4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accent4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accent4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36195" algn="ctr">
                        <a:lnSpc>
                          <a:spcPct val="115000"/>
                        </a:lnSpc>
                        <a:spcBef>
                          <a:spcPts val="200"/>
                        </a:spcBef>
                        <a:spcAft>
                          <a:spcPts val="1000"/>
                        </a:spcAft>
                      </a:pPr>
                      <a:r>
                        <a:rPr lang="lt-LT" sz="1200">
                          <a:effectLst/>
                          <a:latin typeface="Fira Sans" panose="020B0503050000020004" pitchFamily="34" charset="0"/>
                          <a:ea typeface="Fira Sans" panose="020B0503050000020004" pitchFamily="34" charset="0"/>
                          <a:cs typeface="Arial" panose="020B0604020202020204" pitchFamily="34" charset="0"/>
                        </a:rPr>
                        <a:t>6,3</a:t>
                      </a:r>
                    </a:p>
                  </a:txBody>
                  <a:tcPr marL="63439" marR="63439" marT="0" marB="0" anchor="ctr">
                    <a:lnL w="9525" cap="flat" cmpd="sng" algn="ctr">
                      <a:solidFill>
                        <a:schemeClr val="accent4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miter lim="800000"/>
                    </a:lnR>
                    <a:lnT w="12700" cap="flat" cmpd="sng" algn="ctr">
                      <a:solidFill>
                        <a:schemeClr val="accent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accent4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79174784"/>
                  </a:ext>
                </a:extLst>
              </a:tr>
              <a:tr h="199716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Bef>
                          <a:spcPts val="200"/>
                        </a:spcBef>
                        <a:spcAft>
                          <a:spcPts val="1000"/>
                        </a:spcAft>
                      </a:pPr>
                      <a:r>
                        <a:rPr lang="lt-LT" sz="1200" b="0">
                          <a:effectLst/>
                          <a:latin typeface="Fira Sans" panose="020B0503050000020004" pitchFamily="34" charset="0"/>
                          <a:ea typeface="Fira Sans" panose="020B0503050000020004" pitchFamily="34" charset="0"/>
                        </a:rPr>
                        <a:t>Nedarbo lygis (pagal gyventojų užimtumo tyrimo apibrėžtį)</a:t>
                      </a:r>
                      <a:endParaRPr lang="lt-LT" sz="1800" b="0">
                        <a:effectLst/>
                        <a:latin typeface="Fira Sans" panose="020B0503050000020004" pitchFamily="34" charset="0"/>
                        <a:ea typeface="Fira Sans" panose="020B0503050000020004" pitchFamily="34" charset="0"/>
                        <a:cs typeface="Arial" panose="020B0604020202020204" pitchFamily="34" charset="0"/>
                      </a:endParaRPr>
                    </a:p>
                  </a:txBody>
                  <a:tcPr marL="63439" marR="63439" marT="0" marB="0" anchor="ctr">
                    <a:lnL w="6350" cap="flat" cmpd="sng" algn="ctr">
                      <a:noFill/>
                      <a:prstDash val="solid"/>
                      <a:miter lim="800000"/>
                    </a:lnL>
                    <a:lnR w="9525" cap="flat" cmpd="sng" algn="ctr">
                      <a:solidFill>
                        <a:schemeClr val="accent4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accent4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accent4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200"/>
                        </a:spcBef>
                        <a:spcAft>
                          <a:spcPts val="1000"/>
                        </a:spcAft>
                      </a:pPr>
                      <a:r>
                        <a:rPr lang="lt-LT" sz="1200" b="0">
                          <a:effectLst/>
                          <a:latin typeface="Fira Sans" panose="020B0503050000020004" pitchFamily="34" charset="0"/>
                          <a:ea typeface="Fira Sans" panose="020B0503050000020004" pitchFamily="34" charset="0"/>
                          <a:cs typeface="Arial" panose="020B0604020202020204" pitchFamily="34" charset="0"/>
                        </a:rPr>
                        <a:t>6,8</a:t>
                      </a:r>
                    </a:p>
                  </a:txBody>
                  <a:tcPr marL="63439" marR="63439" marT="0" marB="0" anchor="ctr">
                    <a:lnL w="9525" cap="flat" cmpd="sng" algn="ctr">
                      <a:solidFill>
                        <a:schemeClr val="accent4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accent4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accent4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accent4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36195" algn="ctr">
                        <a:lnSpc>
                          <a:spcPct val="115000"/>
                        </a:lnSpc>
                        <a:spcBef>
                          <a:spcPts val="200"/>
                        </a:spcBef>
                        <a:spcAft>
                          <a:spcPts val="1000"/>
                        </a:spcAft>
                      </a:pPr>
                      <a:r>
                        <a:rPr lang="lt-LT" sz="1200">
                          <a:effectLst/>
                          <a:latin typeface="Fira Sans" panose="020B0503050000020004" pitchFamily="34" charset="0"/>
                          <a:ea typeface="Fira Sans" panose="020B0503050000020004" pitchFamily="34" charset="0"/>
                          <a:cs typeface="Arial" panose="020B0604020202020204" pitchFamily="34" charset="0"/>
                        </a:rPr>
                        <a:t>7,3</a:t>
                      </a:r>
                    </a:p>
                  </a:txBody>
                  <a:tcPr marL="63439" marR="63439" marT="0" marB="0" anchor="ctr">
                    <a:lnL w="9525" cap="flat" cmpd="sng" algn="ctr">
                      <a:solidFill>
                        <a:schemeClr val="accent4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accent4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accent4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accent4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36195" algn="ctr">
                        <a:lnSpc>
                          <a:spcPct val="115000"/>
                        </a:lnSpc>
                        <a:spcBef>
                          <a:spcPts val="200"/>
                        </a:spcBef>
                        <a:spcAft>
                          <a:spcPts val="1000"/>
                        </a:spcAft>
                      </a:pPr>
                      <a:r>
                        <a:rPr lang="lt-LT" sz="1200">
                          <a:effectLst/>
                          <a:latin typeface="Fira Sans" panose="020B0503050000020004" pitchFamily="34" charset="0"/>
                          <a:ea typeface="Fira Sans" panose="020B0503050000020004" pitchFamily="34" charset="0"/>
                          <a:cs typeface="Arial" panose="020B0604020202020204" pitchFamily="34" charset="0"/>
                        </a:rPr>
                        <a:t>7,0</a:t>
                      </a:r>
                    </a:p>
                  </a:txBody>
                  <a:tcPr marL="63439" marR="63439" marT="0" marB="0" anchor="ctr">
                    <a:lnL w="9525" cap="flat" cmpd="sng" algn="ctr">
                      <a:solidFill>
                        <a:schemeClr val="accent4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accent4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accent4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accent4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36195" algn="ctr">
                        <a:lnSpc>
                          <a:spcPct val="115000"/>
                        </a:lnSpc>
                        <a:spcBef>
                          <a:spcPts val="200"/>
                        </a:spcBef>
                        <a:spcAft>
                          <a:spcPts val="1000"/>
                        </a:spcAft>
                      </a:pPr>
                      <a:r>
                        <a:rPr lang="lt-LT" sz="1200">
                          <a:effectLst/>
                          <a:latin typeface="Fira Sans" panose="020B0503050000020004" pitchFamily="34" charset="0"/>
                          <a:ea typeface="Fira Sans" panose="020B0503050000020004" pitchFamily="34" charset="0"/>
                          <a:cs typeface="Arial" panose="020B0604020202020204" pitchFamily="34" charset="0"/>
                        </a:rPr>
                        <a:t>6,8</a:t>
                      </a:r>
                    </a:p>
                  </a:txBody>
                  <a:tcPr marL="63439" marR="63439" marT="0" marB="0" anchor="ctr">
                    <a:lnL w="9525" cap="flat" cmpd="sng" algn="ctr">
                      <a:solidFill>
                        <a:schemeClr val="accent4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accent4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accent4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accent4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36195" algn="ctr">
                        <a:lnSpc>
                          <a:spcPct val="115000"/>
                        </a:lnSpc>
                        <a:spcBef>
                          <a:spcPts val="200"/>
                        </a:spcBef>
                        <a:spcAft>
                          <a:spcPts val="1000"/>
                        </a:spcAft>
                      </a:pPr>
                      <a:r>
                        <a:rPr lang="lt-LT" sz="1200">
                          <a:effectLst/>
                          <a:latin typeface="Fira Sans" panose="020B0503050000020004" pitchFamily="34" charset="0"/>
                          <a:ea typeface="Fira Sans" panose="020B0503050000020004" pitchFamily="34" charset="0"/>
                          <a:cs typeface="Arial" panose="020B0604020202020204" pitchFamily="34" charset="0"/>
                        </a:rPr>
                        <a:t>6,5</a:t>
                      </a:r>
                    </a:p>
                  </a:txBody>
                  <a:tcPr marL="63439" marR="63439" marT="0" marB="0" anchor="ctr">
                    <a:lnL w="9525" cap="flat" cmpd="sng" algn="ctr">
                      <a:solidFill>
                        <a:schemeClr val="accent4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miter lim="800000"/>
                    </a:lnR>
                    <a:lnT w="9525" cap="flat" cmpd="sng" algn="ctr">
                      <a:solidFill>
                        <a:schemeClr val="accent4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accent4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261261433"/>
                  </a:ext>
                </a:extLst>
              </a:tr>
              <a:tr h="305512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Bef>
                          <a:spcPts val="200"/>
                        </a:spcBef>
                        <a:spcAft>
                          <a:spcPts val="1000"/>
                        </a:spcAft>
                      </a:pPr>
                      <a:r>
                        <a:rPr lang="lt-LT" sz="1200" b="0">
                          <a:effectLst/>
                          <a:latin typeface="Fira Sans" panose="020B0503050000020004" pitchFamily="34" charset="0"/>
                          <a:ea typeface="Fira Sans" panose="020B0503050000020004" pitchFamily="34" charset="0"/>
                        </a:rPr>
                        <a:t>Užimtų gyventojų skaičiaus (pagal gyventojų užimtumo tyrimo apibrėžtį) pokytis</a:t>
                      </a:r>
                      <a:endParaRPr lang="lt-LT" sz="1800" b="0">
                        <a:effectLst/>
                        <a:latin typeface="Fira Sans" panose="020B0503050000020004" pitchFamily="34" charset="0"/>
                        <a:ea typeface="Fira Sans" panose="020B0503050000020004" pitchFamily="34" charset="0"/>
                        <a:cs typeface="Arial" panose="020B0604020202020204" pitchFamily="34" charset="0"/>
                      </a:endParaRPr>
                    </a:p>
                  </a:txBody>
                  <a:tcPr marL="63439" marR="63439" marT="0" marB="0" anchor="ctr">
                    <a:lnL w="6350" cap="flat" cmpd="sng" algn="ctr">
                      <a:noFill/>
                      <a:prstDash val="solid"/>
                      <a:miter lim="800000"/>
                    </a:lnL>
                    <a:lnR w="9525" cap="flat" cmpd="sng" algn="ctr">
                      <a:solidFill>
                        <a:schemeClr val="accent4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accent4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200"/>
                        </a:spcBef>
                        <a:spcAft>
                          <a:spcPts val="1000"/>
                        </a:spcAft>
                      </a:pPr>
                      <a:r>
                        <a:rPr lang="lt-LT" sz="1200" b="0">
                          <a:effectLst/>
                          <a:latin typeface="Fira Sans" panose="020B0503050000020004" pitchFamily="34" charset="0"/>
                          <a:ea typeface="Fira Sans" panose="020B0503050000020004" pitchFamily="34" charset="0"/>
                          <a:cs typeface="Arial" panose="020B0604020202020204" pitchFamily="34" charset="0"/>
                        </a:rPr>
                        <a:t>1,4</a:t>
                      </a:r>
                    </a:p>
                  </a:txBody>
                  <a:tcPr marL="63439" marR="63439" marT="0" marB="0" anchor="ctr">
                    <a:lnL w="9525" cap="flat" cmpd="sng" algn="ctr">
                      <a:solidFill>
                        <a:schemeClr val="accent4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accent4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accent4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36195" algn="ctr">
                        <a:lnSpc>
                          <a:spcPct val="115000"/>
                        </a:lnSpc>
                        <a:spcBef>
                          <a:spcPts val="200"/>
                        </a:spcBef>
                        <a:spcAft>
                          <a:spcPts val="1000"/>
                        </a:spcAft>
                      </a:pPr>
                      <a:r>
                        <a:rPr lang="lt-LT" sz="1200">
                          <a:effectLst/>
                          <a:latin typeface="Fira Sans" panose="020B0503050000020004" pitchFamily="34" charset="0"/>
                          <a:ea typeface="Fira Sans" panose="020B0503050000020004" pitchFamily="34" charset="0"/>
                          <a:cs typeface="Arial" panose="020B0604020202020204" pitchFamily="34" charset="0"/>
                        </a:rPr>
                        <a:t>1,1</a:t>
                      </a:r>
                    </a:p>
                  </a:txBody>
                  <a:tcPr marL="63439" marR="63439" marT="0" marB="0" anchor="ctr">
                    <a:lnL w="9525" cap="flat" cmpd="sng" algn="ctr">
                      <a:solidFill>
                        <a:schemeClr val="accent4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accent4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accent4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36195" algn="ctr">
                        <a:lnSpc>
                          <a:spcPct val="115000"/>
                        </a:lnSpc>
                        <a:spcBef>
                          <a:spcPts val="200"/>
                        </a:spcBef>
                        <a:spcAft>
                          <a:spcPts val="1000"/>
                        </a:spcAft>
                      </a:pPr>
                      <a:r>
                        <a:rPr lang="lt-LT" sz="1200">
                          <a:effectLst/>
                          <a:latin typeface="Fira Sans" panose="020B0503050000020004" pitchFamily="34" charset="0"/>
                          <a:ea typeface="Fira Sans" panose="020B0503050000020004" pitchFamily="34" charset="0"/>
                          <a:cs typeface="Arial" panose="020B0604020202020204" pitchFamily="34" charset="0"/>
                        </a:rPr>
                        <a:t>–0,3</a:t>
                      </a:r>
                    </a:p>
                  </a:txBody>
                  <a:tcPr marL="63439" marR="63439" marT="0" marB="0" anchor="ctr">
                    <a:lnL w="9525" cap="flat" cmpd="sng" algn="ctr">
                      <a:solidFill>
                        <a:schemeClr val="accent4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accent4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accent4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36195" algn="ctr">
                        <a:lnSpc>
                          <a:spcPct val="115000"/>
                        </a:lnSpc>
                        <a:spcBef>
                          <a:spcPts val="200"/>
                        </a:spcBef>
                        <a:spcAft>
                          <a:spcPts val="1000"/>
                        </a:spcAft>
                      </a:pPr>
                      <a:r>
                        <a:rPr lang="lt-LT" sz="1200">
                          <a:effectLst/>
                          <a:latin typeface="Fira Sans" panose="020B0503050000020004" pitchFamily="34" charset="0"/>
                          <a:ea typeface="Fira Sans" panose="020B0503050000020004" pitchFamily="34" charset="0"/>
                          <a:cs typeface="Arial" panose="020B0604020202020204" pitchFamily="34" charset="0"/>
                        </a:rPr>
                        <a:t>–0,2</a:t>
                      </a:r>
                    </a:p>
                  </a:txBody>
                  <a:tcPr marL="63439" marR="63439" marT="0" marB="0" anchor="ctr">
                    <a:lnL w="9525" cap="flat" cmpd="sng" algn="ctr">
                      <a:solidFill>
                        <a:schemeClr val="accent4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accent4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accent4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200"/>
                        </a:spcBef>
                        <a:spcAft>
                          <a:spcPts val="1000"/>
                        </a:spcAft>
                      </a:pPr>
                      <a:r>
                        <a:rPr lang="lt-LT" sz="1200">
                          <a:effectLst/>
                          <a:latin typeface="Fira Sans" panose="020B0503050000020004" pitchFamily="34" charset="0"/>
                          <a:ea typeface="Fira Sans" panose="020B0503050000020004" pitchFamily="34" charset="0"/>
                          <a:cs typeface="Arial" panose="020B0604020202020204" pitchFamily="34" charset="0"/>
                        </a:rPr>
                        <a:t>–0,1</a:t>
                      </a:r>
                    </a:p>
                  </a:txBody>
                  <a:tcPr marL="63439" marR="63439" marT="0" marB="0" anchor="ctr">
                    <a:lnL w="9525" cap="flat" cmpd="sng" algn="ctr">
                      <a:solidFill>
                        <a:schemeClr val="accent4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miter lim="800000"/>
                    </a:lnR>
                    <a:lnT w="9525" cap="flat" cmpd="sng" algn="ctr">
                      <a:solidFill>
                        <a:schemeClr val="accent4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54925856"/>
                  </a:ext>
                </a:extLst>
              </a:tr>
              <a:tr h="224582">
                <a:tc gridSpan="6">
                  <a:txBody>
                    <a:bodyPr/>
                    <a:lstStyle/>
                    <a:p>
                      <a:pPr marL="71755" algn="ctr">
                        <a:lnSpc>
                          <a:spcPct val="115000"/>
                        </a:lnSpc>
                        <a:spcBef>
                          <a:spcPts val="200"/>
                        </a:spcBef>
                        <a:spcAft>
                          <a:spcPts val="1000"/>
                        </a:spcAft>
                      </a:pPr>
                      <a:r>
                        <a:rPr lang="lt-LT" sz="1200">
                          <a:effectLst/>
                          <a:latin typeface="Fira Sans" panose="020B0503050000020004" pitchFamily="34" charset="0"/>
                          <a:ea typeface="Fira Sans" panose="020B0503050000020004" pitchFamily="34" charset="0"/>
                        </a:rPr>
                        <a:t>Potencialaus BVP pokytis ir BVP atotrūkis nuo potencialo</a:t>
                      </a:r>
                      <a:endParaRPr lang="lt-LT" sz="1200">
                        <a:effectLst/>
                        <a:latin typeface="Fira Sans" panose="020B0503050000020004" pitchFamily="34" charset="0"/>
                        <a:ea typeface="Fira Sans" panose="020B0503050000020004" pitchFamily="34" charset="0"/>
                        <a:cs typeface="Arial" panose="020B0604020202020204" pitchFamily="34" charset="0"/>
                      </a:endParaRPr>
                    </a:p>
                  </a:txBody>
                  <a:tcPr marL="63439" marR="63439" marT="0" marB="0" anchor="ctr">
                    <a:lnL w="6350" cap="flat" cmpd="sng" algn="ctr">
                      <a:noFill/>
                      <a:prstDash val="solid"/>
                      <a:miter lim="800000"/>
                    </a:lnL>
                    <a:lnR w="6350" cap="flat" cmpd="sng" algn="ctr">
                      <a:noFill/>
                      <a:prstDash val="solid"/>
                      <a:miter lim="800000"/>
                    </a:lnR>
                    <a:lnT w="12700" cap="flat" cmpd="sng" algn="ctr">
                      <a:solidFill>
                        <a:schemeClr val="accent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lt-LT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lt-LT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lt-LT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lt-LT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lt-LT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249667582"/>
                  </a:ext>
                </a:extLst>
              </a:tr>
              <a:tr h="199716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Bef>
                          <a:spcPts val="200"/>
                        </a:spcBef>
                        <a:spcAft>
                          <a:spcPts val="1000"/>
                        </a:spcAft>
                      </a:pPr>
                      <a:r>
                        <a:rPr lang="lt-LT" sz="1200" b="0">
                          <a:effectLst/>
                          <a:latin typeface="Fira Sans" panose="020B0503050000020004" pitchFamily="34" charset="0"/>
                          <a:ea typeface="Fira Sans" panose="020B0503050000020004" pitchFamily="34" charset="0"/>
                        </a:rPr>
                        <a:t>Potencialus BVP</a:t>
                      </a:r>
                      <a:endParaRPr lang="lt-LT" sz="1800" b="0">
                        <a:effectLst/>
                        <a:latin typeface="Fira Sans" panose="020B0503050000020004" pitchFamily="34" charset="0"/>
                        <a:ea typeface="Fira Sans" panose="020B0503050000020004" pitchFamily="34" charset="0"/>
                        <a:cs typeface="Arial" panose="020B0604020202020204" pitchFamily="34" charset="0"/>
                      </a:endParaRPr>
                    </a:p>
                  </a:txBody>
                  <a:tcPr marL="63439" marR="63439" marT="0" marB="0" anchor="ctr">
                    <a:lnL w="6350" cap="flat" cmpd="sng" algn="ctr">
                      <a:noFill/>
                      <a:prstDash val="solid"/>
                      <a:miter lim="800000"/>
                    </a:lnL>
                    <a:lnR w="9525" cap="flat" cmpd="sng" algn="ctr">
                      <a:solidFill>
                        <a:schemeClr val="accent4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accent4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200"/>
                        </a:spcBef>
                        <a:spcAft>
                          <a:spcPts val="1000"/>
                        </a:spcAft>
                      </a:pPr>
                      <a:r>
                        <a:rPr lang="lt-LT" sz="1200" b="0">
                          <a:effectLst/>
                          <a:latin typeface="Fira Sans" panose="020B0503050000020004" pitchFamily="34" charset="0"/>
                          <a:ea typeface="Fira Sans" panose="020B0503050000020004" pitchFamily="34" charset="0"/>
                          <a:cs typeface="Arial" panose="020B0604020202020204" pitchFamily="34" charset="0"/>
                        </a:rPr>
                        <a:t>3,2</a:t>
                      </a:r>
                    </a:p>
                  </a:txBody>
                  <a:tcPr marL="63439" marR="63439" marT="0" marB="0" anchor="ctr">
                    <a:lnL w="9525" cap="flat" cmpd="sng" algn="ctr">
                      <a:solidFill>
                        <a:schemeClr val="accent4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accent4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accent4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36195" algn="ctr">
                        <a:lnSpc>
                          <a:spcPct val="115000"/>
                        </a:lnSpc>
                        <a:spcBef>
                          <a:spcPts val="200"/>
                        </a:spcBef>
                        <a:spcAft>
                          <a:spcPts val="1000"/>
                        </a:spcAft>
                      </a:pPr>
                      <a:r>
                        <a:rPr lang="lt-LT" sz="1200" b="0">
                          <a:effectLst/>
                          <a:latin typeface="Fira Sans" panose="020B0503050000020004" pitchFamily="34" charset="0"/>
                          <a:ea typeface="Fira Sans" panose="020B0503050000020004" pitchFamily="34" charset="0"/>
                          <a:cs typeface="Arial" panose="020B0604020202020204" pitchFamily="34" charset="0"/>
                        </a:rPr>
                        <a:t>3,1</a:t>
                      </a:r>
                    </a:p>
                  </a:txBody>
                  <a:tcPr marL="63439" marR="63439" marT="0" marB="0" anchor="ctr">
                    <a:lnL w="9525" cap="flat" cmpd="sng" algn="ctr">
                      <a:solidFill>
                        <a:schemeClr val="accent4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accent4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accent4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36195" algn="ctr">
                        <a:lnSpc>
                          <a:spcPct val="115000"/>
                        </a:lnSpc>
                        <a:spcBef>
                          <a:spcPts val="200"/>
                        </a:spcBef>
                        <a:spcAft>
                          <a:spcPts val="1000"/>
                        </a:spcAft>
                      </a:pPr>
                      <a:r>
                        <a:rPr lang="lt-LT" sz="1200" b="0">
                          <a:effectLst/>
                          <a:latin typeface="Fira Sans" panose="020B0503050000020004" pitchFamily="34" charset="0"/>
                          <a:ea typeface="Fira Sans" panose="020B0503050000020004" pitchFamily="34" charset="0"/>
                          <a:cs typeface="Arial" panose="020B0604020202020204" pitchFamily="34" charset="0"/>
                        </a:rPr>
                        <a:t>2,9</a:t>
                      </a:r>
                    </a:p>
                  </a:txBody>
                  <a:tcPr marL="63439" marR="63439" marT="0" marB="0" anchor="ctr">
                    <a:lnL w="9525" cap="flat" cmpd="sng" algn="ctr">
                      <a:solidFill>
                        <a:schemeClr val="accent4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accent4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accent4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36195" algn="ctr">
                        <a:lnSpc>
                          <a:spcPct val="115000"/>
                        </a:lnSpc>
                        <a:spcBef>
                          <a:spcPts val="200"/>
                        </a:spcBef>
                        <a:spcAft>
                          <a:spcPts val="1000"/>
                        </a:spcAft>
                      </a:pPr>
                      <a:r>
                        <a:rPr lang="lt-LT" sz="1200" b="0">
                          <a:effectLst/>
                          <a:latin typeface="Fira Sans" panose="020B0503050000020004" pitchFamily="34" charset="0"/>
                          <a:ea typeface="Fira Sans" panose="020B0503050000020004" pitchFamily="34" charset="0"/>
                          <a:cs typeface="Arial" panose="020B0604020202020204" pitchFamily="34" charset="0"/>
                        </a:rPr>
                        <a:t>2,7</a:t>
                      </a:r>
                    </a:p>
                  </a:txBody>
                  <a:tcPr marL="63439" marR="63439" marT="0" marB="0" anchor="ctr">
                    <a:lnL w="9525" cap="flat" cmpd="sng" algn="ctr">
                      <a:solidFill>
                        <a:schemeClr val="accent4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accent4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accent4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36195" algn="ctr">
                        <a:lnSpc>
                          <a:spcPct val="115000"/>
                        </a:lnSpc>
                        <a:spcBef>
                          <a:spcPts val="200"/>
                        </a:spcBef>
                        <a:spcAft>
                          <a:spcPts val="1000"/>
                        </a:spcAft>
                      </a:pPr>
                      <a:r>
                        <a:rPr lang="lt-LT" sz="1200">
                          <a:effectLst/>
                          <a:latin typeface="Fira Sans" panose="020B0503050000020004" pitchFamily="34" charset="0"/>
                          <a:ea typeface="Fira Sans" panose="020B0503050000020004" pitchFamily="34" charset="0"/>
                          <a:cs typeface="Arial" panose="020B0604020202020204" pitchFamily="34" charset="0"/>
                        </a:rPr>
                        <a:t>2,5</a:t>
                      </a:r>
                    </a:p>
                  </a:txBody>
                  <a:tcPr marL="63439" marR="63439" marT="0" marB="0" anchor="ctr">
                    <a:lnL w="9525" cap="flat" cmpd="sng" algn="ctr">
                      <a:solidFill>
                        <a:schemeClr val="accent4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miter lim="800000"/>
                    </a:lnR>
                    <a:lnT w="12700" cap="flat" cmpd="sng" algn="ctr">
                      <a:solidFill>
                        <a:schemeClr val="accent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accent4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613821376"/>
                  </a:ext>
                </a:extLst>
              </a:tr>
              <a:tr h="282047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Bef>
                          <a:spcPts val="200"/>
                        </a:spcBef>
                        <a:spcAft>
                          <a:spcPts val="1000"/>
                        </a:spcAft>
                      </a:pPr>
                      <a:r>
                        <a:rPr lang="lt-LT" sz="1200" b="0">
                          <a:effectLst/>
                          <a:latin typeface="Fira Sans" panose="020B0503050000020004" pitchFamily="34" charset="0"/>
                          <a:ea typeface="Fira Sans" panose="020B0503050000020004" pitchFamily="34" charset="0"/>
                        </a:rPr>
                        <a:t>BVP atotrūkis (proc., palyginti su potencialiuoju BVP)</a:t>
                      </a:r>
                      <a:endParaRPr lang="lt-LT" sz="1800" b="0">
                        <a:effectLst/>
                        <a:latin typeface="Fira Sans" panose="020B0503050000020004" pitchFamily="34" charset="0"/>
                        <a:ea typeface="Fira Sans" panose="020B0503050000020004" pitchFamily="34" charset="0"/>
                        <a:cs typeface="Arial" panose="020B0604020202020204" pitchFamily="34" charset="0"/>
                      </a:endParaRPr>
                    </a:p>
                  </a:txBody>
                  <a:tcPr marL="63439" marR="63439" marT="0" marB="0" anchor="ctr">
                    <a:lnL w="6350" cap="flat" cmpd="sng" algn="ctr">
                      <a:noFill/>
                      <a:prstDash val="solid"/>
                      <a:miter lim="800000"/>
                    </a:lnL>
                    <a:lnR w="9525" cap="flat" cmpd="sng" algn="ctr">
                      <a:solidFill>
                        <a:schemeClr val="accent4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accent4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200"/>
                        </a:spcBef>
                        <a:spcAft>
                          <a:spcPts val="1000"/>
                        </a:spcAft>
                      </a:pPr>
                      <a:r>
                        <a:rPr lang="lt-LT" sz="1200" b="0">
                          <a:effectLst/>
                          <a:latin typeface="Fira Sans" panose="020B0503050000020004" pitchFamily="34" charset="0"/>
                          <a:ea typeface="Fira Sans" panose="020B0503050000020004" pitchFamily="34" charset="0"/>
                          <a:cs typeface="Arial" panose="020B0604020202020204" pitchFamily="34" charset="0"/>
                        </a:rPr>
                        <a:t>–1,1</a:t>
                      </a:r>
                    </a:p>
                  </a:txBody>
                  <a:tcPr marL="63439" marR="63439" marT="0" marB="0" anchor="ctr">
                    <a:lnL w="9525" cap="flat" cmpd="sng" algn="ctr">
                      <a:solidFill>
                        <a:schemeClr val="accent4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accent4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accent4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200"/>
                        </a:spcBef>
                        <a:spcAft>
                          <a:spcPts val="1000"/>
                        </a:spcAft>
                      </a:pPr>
                      <a:r>
                        <a:rPr lang="lt-LT" sz="1200" b="0">
                          <a:effectLst/>
                          <a:latin typeface="Fira Sans" panose="020B0503050000020004" pitchFamily="34" charset="0"/>
                          <a:ea typeface="Fira Sans" panose="020B0503050000020004" pitchFamily="34" charset="0"/>
                          <a:cs typeface="Arial" panose="020B0604020202020204" pitchFamily="34" charset="0"/>
                        </a:rPr>
                        <a:t>–2,0</a:t>
                      </a:r>
                    </a:p>
                  </a:txBody>
                  <a:tcPr marL="63439" marR="63439" marT="0" marB="0" anchor="ctr">
                    <a:lnL w="9525" cap="flat" cmpd="sng" algn="ctr">
                      <a:solidFill>
                        <a:schemeClr val="accent4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accent4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accent4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200"/>
                        </a:spcBef>
                        <a:spcAft>
                          <a:spcPts val="1000"/>
                        </a:spcAft>
                      </a:pPr>
                      <a:r>
                        <a:rPr lang="lt-LT" sz="1200" b="0">
                          <a:effectLst/>
                          <a:latin typeface="Fira Sans" panose="020B0503050000020004" pitchFamily="34" charset="0"/>
                          <a:ea typeface="Fira Sans" panose="020B0503050000020004" pitchFamily="34" charset="0"/>
                          <a:cs typeface="Arial" panose="020B0604020202020204" pitchFamily="34" charset="0"/>
                        </a:rPr>
                        <a:t>–2,1</a:t>
                      </a:r>
                    </a:p>
                  </a:txBody>
                  <a:tcPr marL="63439" marR="63439" marT="0" marB="0" anchor="ctr">
                    <a:lnL w="9525" cap="flat" cmpd="sng" algn="ctr">
                      <a:solidFill>
                        <a:schemeClr val="accent4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accent4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accent4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200"/>
                        </a:spcBef>
                        <a:spcAft>
                          <a:spcPts val="1000"/>
                        </a:spcAft>
                      </a:pPr>
                      <a:r>
                        <a:rPr lang="lt-LT" sz="1200" b="0">
                          <a:effectLst/>
                          <a:latin typeface="Fira Sans" panose="020B0503050000020004" pitchFamily="34" charset="0"/>
                          <a:ea typeface="Fira Sans" panose="020B0503050000020004" pitchFamily="34" charset="0"/>
                          <a:cs typeface="Arial" panose="020B0604020202020204" pitchFamily="34" charset="0"/>
                        </a:rPr>
                        <a:t>–1,9</a:t>
                      </a:r>
                    </a:p>
                  </a:txBody>
                  <a:tcPr marL="63439" marR="63439" marT="0" marB="0" anchor="ctr">
                    <a:lnL w="9525" cap="flat" cmpd="sng" algn="ctr">
                      <a:solidFill>
                        <a:schemeClr val="accent4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accent4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accent4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200"/>
                        </a:spcBef>
                        <a:spcAft>
                          <a:spcPts val="1000"/>
                        </a:spcAft>
                      </a:pPr>
                      <a:r>
                        <a:rPr lang="lt-LT" sz="1200">
                          <a:effectLst/>
                          <a:latin typeface="Fira Sans" panose="020B0503050000020004" pitchFamily="34" charset="0"/>
                          <a:ea typeface="Fira Sans" panose="020B0503050000020004" pitchFamily="34" charset="0"/>
                          <a:cs typeface="Arial" panose="020B0604020202020204" pitchFamily="34" charset="0"/>
                        </a:rPr>
                        <a:t>–1,6</a:t>
                      </a:r>
                    </a:p>
                  </a:txBody>
                  <a:tcPr marL="63439" marR="63439" marT="0" marB="0" anchor="ctr">
                    <a:lnL w="9525" cap="flat" cmpd="sng" algn="ctr">
                      <a:solidFill>
                        <a:schemeClr val="accent4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miter lim="800000"/>
                    </a:lnR>
                    <a:lnT w="9525" cap="flat" cmpd="sng" algn="ctr">
                      <a:solidFill>
                        <a:schemeClr val="accent4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61966618"/>
                  </a:ext>
                </a:extLst>
              </a:tr>
              <a:tr h="489774">
                <a:tc gridSpan="6">
                  <a:txBody>
                    <a:bodyPr/>
                    <a:lstStyle/>
                    <a:p>
                      <a:pPr algn="just">
                        <a:lnSpc>
                          <a:spcPct val="120000"/>
                        </a:lnSpc>
                        <a:spcBef>
                          <a:spcPts val="600"/>
                        </a:spcBef>
                        <a:spcAft>
                          <a:spcPts val="200"/>
                        </a:spcAft>
                      </a:pPr>
                      <a:endParaRPr lang="lt-LT" sz="100">
                        <a:effectLst/>
                        <a:latin typeface="Fira Sans" panose="020B0503050000020004" pitchFamily="34" charset="0"/>
                        <a:ea typeface="Fira Sans" panose="020B0503050000020004" pitchFamily="34" charset="0"/>
                      </a:endParaRPr>
                    </a:p>
                    <a:p>
                      <a:pPr algn="just">
                        <a:lnSpc>
                          <a:spcPct val="120000"/>
                        </a:lnSpc>
                        <a:spcBef>
                          <a:spcPts val="600"/>
                        </a:spcBef>
                        <a:spcAft>
                          <a:spcPts val="200"/>
                        </a:spcAft>
                      </a:pPr>
                      <a:r>
                        <a:rPr lang="lt-LT" sz="1000" b="0">
                          <a:effectLst/>
                          <a:latin typeface="Fira Sans" panose="020B0503050000020004" pitchFamily="34" charset="0"/>
                          <a:ea typeface="Fira Sans" panose="020B0503050000020004" pitchFamily="34" charset="0"/>
                        </a:rPr>
                        <a:t>Pagal ERS vertinimo ir tvirtinimo aprašą violetiniame fone pažymėti rodikliai, pagal kuriuos VK FI priima sprendimą dėl ERS tvirtinimo.</a:t>
                      </a:r>
                    </a:p>
                    <a:p>
                      <a:pPr algn="just">
                        <a:lnSpc>
                          <a:spcPct val="120000"/>
                        </a:lnSpc>
                        <a:spcAft>
                          <a:spcPts val="200"/>
                        </a:spcAft>
                      </a:pPr>
                      <a:r>
                        <a:rPr lang="lt-LT" sz="1000" b="0">
                          <a:effectLst/>
                          <a:latin typeface="Fira Sans" panose="020B0503050000020004" pitchFamily="34" charset="0"/>
                          <a:ea typeface="Fira Sans" panose="020B0503050000020004" pitchFamily="34" charset="0"/>
                        </a:rPr>
                        <a:t>Prognozės parengtos atsižvelgiant į informaciją ir duomenis, paskelbtus iki 2024-08-30.</a:t>
                      </a:r>
                    </a:p>
                    <a:p>
                      <a:pPr algn="just">
                        <a:lnSpc>
                          <a:spcPct val="120000"/>
                        </a:lnSpc>
                        <a:spcBef>
                          <a:spcPts val="600"/>
                        </a:spcBef>
                        <a:spcAft>
                          <a:spcPts val="200"/>
                        </a:spcAft>
                      </a:pPr>
                      <a:r>
                        <a:rPr lang="lt-LT" sz="1000" b="0">
                          <a:effectLst/>
                          <a:latin typeface="Fira Sans" panose="020B0503050000020004" pitchFamily="34" charset="0"/>
                          <a:ea typeface="Fira Sans" panose="020B0503050000020004" pitchFamily="34" charset="0"/>
                        </a:rPr>
                        <a:t>Šaltinis – Valstybinė duomenų agentūra, Valstybės kontrolės, vykdančios fiskalinės institucijos funkcijas, skaičiavimai</a:t>
                      </a:r>
                      <a:endParaRPr lang="lt-LT" sz="1000" b="0">
                        <a:effectLst/>
                        <a:latin typeface="Fira Sans" panose="020B0503050000020004" pitchFamily="34" charset="0"/>
                        <a:ea typeface="Fira Sans" panose="020B0503050000020004" pitchFamily="34" charset="0"/>
                        <a:cs typeface="Arial" panose="020B0604020202020204" pitchFamily="34" charset="0"/>
                      </a:endParaRPr>
                    </a:p>
                  </a:txBody>
                  <a:tcPr marL="63439" marR="63439" marT="0" marB="0">
                    <a:lnL w="6350" cap="flat" cmpd="sng" algn="ctr">
                      <a:noFill/>
                      <a:prstDash val="solid"/>
                      <a:miter lim="800000"/>
                    </a:lnL>
                    <a:lnR w="6350" cap="flat" cmpd="sng" algn="ctr">
                      <a:noFill/>
                      <a:prstDash val="solid"/>
                      <a:miter lim="800000"/>
                    </a:lnR>
                    <a:lnT w="12700" cap="flat" cmpd="sng" algn="ctr">
                      <a:solidFill>
                        <a:schemeClr val="accent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 hMerge="1">
                  <a:txBody>
                    <a:bodyPr/>
                    <a:lstStyle/>
                    <a:p>
                      <a:endParaRPr lang="lt-LT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lt-LT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lt-LT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lt-LT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lt-LT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6446034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27724281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D96471C-A3C2-AC19-54BD-66C00DFECC7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A575D09-1B13-F0C4-F5A9-895FDC50211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lt-LT"/>
              <a:t>Rugsėjis 2024 | Išvada „Dėl ekonominės raidos scenarijaus tvirtinimo“</a:t>
            </a: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7788974F-3488-D3F1-62F8-28E3A39CC58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3D822E-14E5-4FC8-890B-4527FF1CA33F}" type="slidenum">
              <a:rPr lang="lt-LT" smtClean="0"/>
              <a:t>15</a:t>
            </a:fld>
            <a:endParaRPr lang="lt-LT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5D327D3-463C-0403-E3A0-6718549D047E}"/>
              </a:ext>
            </a:extLst>
          </p:cNvPr>
          <p:cNvSpPr>
            <a:spLocks noGrp="1"/>
          </p:cNvSpPr>
          <p:nvPr>
            <p:ph type="body" idx="13"/>
          </p:nvPr>
        </p:nvSpPr>
        <p:spPr>
          <a:xfrm>
            <a:off x="831850" y="635894"/>
            <a:ext cx="10515600" cy="1612006"/>
          </a:xfrm>
        </p:spPr>
        <p:txBody>
          <a:bodyPr/>
          <a:lstStyle/>
          <a:p>
            <a:pPr algn="just"/>
            <a:r>
              <a:rPr lang="lt-LT" spc="-200"/>
              <a:t>Aukštos technologijos gamybos augimas Lietuvoje spartus, tačiau jos įtaka apdirbamosios gamybos augimui vis dar nedidelė</a:t>
            </a:r>
          </a:p>
        </p:txBody>
      </p:sp>
      <p:sp>
        <p:nvSpPr>
          <p:cNvPr id="5" name="Text Placeholder 3">
            <a:extLst>
              <a:ext uri="{FF2B5EF4-FFF2-40B4-BE49-F238E27FC236}">
                <a16:creationId xmlns:a16="http://schemas.microsoft.com/office/drawing/2014/main" id="{D3AAF4B3-4867-9909-3413-37E030294C8D}"/>
              </a:ext>
            </a:extLst>
          </p:cNvPr>
          <p:cNvSpPr txBox="1">
            <a:spLocks/>
          </p:cNvSpPr>
          <p:nvPr/>
        </p:nvSpPr>
        <p:spPr>
          <a:xfrm>
            <a:off x="831850" y="635894"/>
            <a:ext cx="10285754" cy="52689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700" b="1" kern="1200">
                <a:solidFill>
                  <a:srgbClr val="192850"/>
                </a:solidFill>
                <a:latin typeface="Fira Sans" panose="020B0503050000020004" pitchFamily="34" charset="0"/>
                <a:ea typeface="Fira Sans" panose="020B0503050000020004" pitchFamily="34" charset="0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/>
            <a:endParaRPr lang="lt-LT" spc="-10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0CB2519E-524E-4CDE-6DB1-4952F51218D0}"/>
              </a:ext>
            </a:extLst>
          </p:cNvPr>
          <p:cNvSpPr txBox="1"/>
          <p:nvPr/>
        </p:nvSpPr>
        <p:spPr>
          <a:xfrm>
            <a:off x="6582784" y="6011414"/>
            <a:ext cx="4498364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lt-LT" sz="1000">
                <a:latin typeface="Fira Sans" panose="020B0503050000020004" pitchFamily="34" charset="0"/>
                <a:ea typeface="Fira Sans" panose="020B0503050000020004" pitchFamily="34" charset="0"/>
              </a:rPr>
              <a:t>Pramonės (apdirbamosios gamybos) produkcijos duomenys, pašalinus sezono ir darbo dienų įtaką, 4 ketvirčių indekso slankusis vidurkis.</a:t>
            </a:r>
          </a:p>
        </p:txBody>
      </p:sp>
      <p:sp>
        <p:nvSpPr>
          <p:cNvPr id="8" name="Stačiakampis 7">
            <a:extLst>
              <a:ext uri="{FF2B5EF4-FFF2-40B4-BE49-F238E27FC236}">
                <a16:creationId xmlns:a16="http://schemas.microsoft.com/office/drawing/2014/main" id="{8908C016-5841-87B4-A1E6-63D1A0AD843B}"/>
              </a:ext>
            </a:extLst>
          </p:cNvPr>
          <p:cNvSpPr/>
          <p:nvPr/>
        </p:nvSpPr>
        <p:spPr>
          <a:xfrm>
            <a:off x="8519160" y="6433045"/>
            <a:ext cx="2470548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lt-LT" sz="1000">
                <a:solidFill>
                  <a:srgbClr val="000000"/>
                </a:solidFill>
                <a:latin typeface="Fira Sans" panose="020B0503050000020004" pitchFamily="34" charset="0"/>
                <a:ea typeface="Fira Sans" panose="020B0503050000020004" pitchFamily="34" charset="0"/>
                <a:cs typeface="Times New Roman" panose="02020603050405020304" pitchFamily="18" charset="0"/>
              </a:rPr>
              <a:t>Šaltinis – Eurostatas, VK FI skaičiavimai</a:t>
            </a:r>
            <a:endParaRPr lang="lt-LT" sz="2400">
              <a:latin typeface="Fira Sans" panose="020B0503050000020004" pitchFamily="34" charset="0"/>
              <a:ea typeface="Fira Sans" panose="020B0503050000020004" pitchFamily="34" charset="0"/>
            </a:endParaRPr>
          </a:p>
        </p:txBody>
      </p:sp>
      <p:pic>
        <p:nvPicPr>
          <p:cNvPr id="10" name="Paveikslėlis 9">
            <a:extLst>
              <a:ext uri="{FF2B5EF4-FFF2-40B4-BE49-F238E27FC236}">
                <a16:creationId xmlns:a16="http://schemas.microsoft.com/office/drawing/2014/main" id="{9E236BD4-D20D-FE4F-EEF1-197EDD4AD5EC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b="23697"/>
          <a:stretch/>
        </p:blipFill>
        <p:spPr>
          <a:xfrm>
            <a:off x="1611884" y="2432989"/>
            <a:ext cx="9171432" cy="32897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00567749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D96471C-A3C2-AC19-54BD-66C00DFECC7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A575D09-1B13-F0C4-F5A9-895FDC50211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lt-LT"/>
              <a:t>Rugsėjis 2024 | Išvada „Dėl ekonominės raidos scenarijaus tvirtinimo“</a:t>
            </a: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7788974F-3488-D3F1-62F8-28E3A39CC58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3D822E-14E5-4FC8-890B-4527FF1CA33F}" type="slidenum">
              <a:rPr lang="lt-LT" smtClean="0"/>
              <a:t>16</a:t>
            </a:fld>
            <a:endParaRPr lang="lt-LT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5D327D3-463C-0403-E3A0-6718549D047E}"/>
              </a:ext>
            </a:extLst>
          </p:cNvPr>
          <p:cNvSpPr>
            <a:spLocks noGrp="1"/>
          </p:cNvSpPr>
          <p:nvPr>
            <p:ph type="body" idx="13"/>
          </p:nvPr>
        </p:nvSpPr>
        <p:spPr>
          <a:xfrm>
            <a:off x="831850" y="635894"/>
            <a:ext cx="10285754" cy="526892"/>
          </a:xfrm>
        </p:spPr>
        <p:txBody>
          <a:bodyPr/>
          <a:lstStyle/>
          <a:p>
            <a:pPr algn="just"/>
            <a:r>
              <a:rPr lang="lt-LT" spc="-200"/>
              <a:t>Reeksporto vertė (to meto kainomis) į Rytų* šalis 2024 m. II ketv. jau mažesnė nei prieš karą Ukrainoje</a:t>
            </a:r>
          </a:p>
        </p:txBody>
      </p:sp>
      <p:sp>
        <p:nvSpPr>
          <p:cNvPr id="6" name="Stačiakampis 7">
            <a:extLst>
              <a:ext uri="{FF2B5EF4-FFF2-40B4-BE49-F238E27FC236}">
                <a16:creationId xmlns:a16="http://schemas.microsoft.com/office/drawing/2014/main" id="{663657F2-AB26-C0F4-D708-F969C94EA3E9}"/>
              </a:ext>
            </a:extLst>
          </p:cNvPr>
          <p:cNvSpPr/>
          <p:nvPr/>
        </p:nvSpPr>
        <p:spPr>
          <a:xfrm>
            <a:off x="7451010" y="6426277"/>
            <a:ext cx="3554178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lt-LT" sz="1000">
                <a:solidFill>
                  <a:srgbClr val="000000"/>
                </a:solidFill>
                <a:latin typeface="Fira Sans" panose="020B0503050000020004" pitchFamily="34" charset="0"/>
                <a:ea typeface="Fira Sans" panose="020B0503050000020004" pitchFamily="34" charset="0"/>
                <a:cs typeface="Times New Roman" panose="02020603050405020304" pitchFamily="18" charset="0"/>
              </a:rPr>
              <a:t>Šaltinis – Valstybės duomenų agentūra, VK FI skaičiavimai</a:t>
            </a:r>
            <a:endParaRPr lang="lt-LT" sz="2400">
              <a:latin typeface="Fira Sans" panose="020B0503050000020004" pitchFamily="34" charset="0"/>
              <a:ea typeface="Fira Sans" panose="020B0503050000020004" pitchFamily="34" charset="0"/>
            </a:endParaRPr>
          </a:p>
        </p:txBody>
      </p:sp>
      <p:pic>
        <p:nvPicPr>
          <p:cNvPr id="8" name="Paveikslėlis 7">
            <a:extLst>
              <a:ext uri="{FF2B5EF4-FFF2-40B4-BE49-F238E27FC236}">
                <a16:creationId xmlns:a16="http://schemas.microsoft.com/office/drawing/2014/main" id="{3861345C-13A3-E66A-7353-D5FC91A583E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89663" y="2443493"/>
            <a:ext cx="10415525" cy="3287476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95BCB9CC-70B4-1FD4-A5D5-2518278125E0}"/>
              </a:ext>
            </a:extLst>
          </p:cNvPr>
          <p:cNvSpPr txBox="1"/>
          <p:nvPr/>
        </p:nvSpPr>
        <p:spPr>
          <a:xfrm>
            <a:off x="7386320" y="6026167"/>
            <a:ext cx="4318000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lt-LT" sz="1000">
                <a:latin typeface="Fira Sans" panose="020B0503050000020004" pitchFamily="34" charset="0"/>
                <a:ea typeface="Fira Sans" panose="020B0503050000020004" pitchFamily="34" charset="0"/>
              </a:rPr>
              <a:t>* Armėnija, Azerbaidžanas, Baltarusija, Kazachstanas, Kirgizija, Moldovos Respublika, Rusija, Tadžikistanas, Uzbekistanas.</a:t>
            </a:r>
          </a:p>
        </p:txBody>
      </p:sp>
    </p:spTree>
    <p:extLst>
      <p:ext uri="{BB962C8B-B14F-4D97-AF65-F5344CB8AC3E}">
        <p14:creationId xmlns:p14="http://schemas.microsoft.com/office/powerpoint/2010/main" val="346910141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par">
      <a:dk1>
        <a:sysClr val="windowText" lastClr="000000"/>
      </a:dk1>
      <a:lt1>
        <a:sysClr val="window" lastClr="FFFFFF"/>
      </a:lt1>
      <a:dk2>
        <a:srgbClr val="44546A"/>
      </a:dk2>
      <a:lt2>
        <a:srgbClr val="D2A0A0"/>
      </a:lt2>
      <a:accent1>
        <a:srgbClr val="192850"/>
      </a:accent1>
      <a:accent2>
        <a:srgbClr val="1469AA"/>
      </a:accent2>
      <a:accent3>
        <a:srgbClr val="64B4CD"/>
      </a:accent3>
      <a:accent4>
        <a:srgbClr val="8C6E87"/>
      </a:accent4>
      <a:accent5>
        <a:srgbClr val="A0BEDC"/>
      </a:accent5>
      <a:accent6>
        <a:srgbClr val="B9CDAA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emplateUrl xmlns="http://schemas.microsoft.com/sharepoint/v3" xsi:nil="true"/>
    <Pagrindinis xmlns="120aa1fc-dcaf-4f2f-b844-518cd627cfe7">true</Pagrindinis>
    <IconOverlay xmlns="http://schemas.microsoft.com/sharepoint/v4" xsi:nil="true"/>
    <rusiavimas xmlns="120aa1fc-dcaf-4f2f-b844-518cd627cfe7">8</rusiavimas>
    <Viesas xmlns="120aa1fc-dcaf-4f2f-b844-518cd627cfe7">true</Viesas>
    <xd_ProgID xmlns="http://schemas.microsoft.com/sharepoint/v3" xsi:nil="true"/>
    <Antrinis xmlns="120aa1fc-dcaf-4f2f-b844-518cd627cfe7">false</Antrinis>
  </documentManagement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ListFieldsContentType" ma:contentTypeID="0x01010030D9DBA0AD9F4678BDDB4D5C3B1BB0E200DC267EE0039D4D42B212B402AF75EC0F" ma:contentTypeVersion="3" ma:contentTypeDescription="" ma:contentTypeScope="" ma:versionID="783ad7be3006ba5145f3c1e7a4ab34fc">
  <xsd:schema xmlns:xsd="http://www.w3.org/2001/XMLSchema" xmlns:xs="http://www.w3.org/2001/XMLSchema" xmlns:p="http://schemas.microsoft.com/office/2006/metadata/properties" xmlns:ns1="http://schemas.microsoft.com/sharepoint/v3" xmlns:ns2="120aa1fc-dcaf-4f2f-b844-518cd627cfe7" xmlns:ns3="http://schemas.microsoft.com/sharepoint/v4" targetNamespace="http://schemas.microsoft.com/office/2006/metadata/properties" ma:root="true" ma:fieldsID="d86abc54b540674b1550c20d12241bab" ns1:_="" ns2:_="" ns3:_="">
    <xsd:import namespace="http://schemas.microsoft.com/sharepoint/v3"/>
    <xsd:import namespace="120aa1fc-dcaf-4f2f-b844-518cd627cfe7"/>
    <xsd:import namespace="http://schemas.microsoft.com/sharepoint/v4"/>
    <xsd:element name="properties">
      <xsd:complexType>
        <xsd:sequence>
          <xsd:element name="documentManagement">
            <xsd:complexType>
              <xsd:all>
                <xsd:element ref="ns2:Viesas" minOccurs="0"/>
                <xsd:element ref="ns2:Pagrindinis" minOccurs="0"/>
                <xsd:element ref="ns2:Antrinis" minOccurs="0"/>
                <xsd:element ref="ns3:IconOverlay" minOccurs="0"/>
                <xsd:element ref="ns1:xd_ProgID" minOccurs="0"/>
                <xsd:element ref="ns1:TemplateUrl" minOccurs="0"/>
                <xsd:element ref="ns1:xd_Signature" minOccurs="0"/>
                <xsd:element ref="ns2:rusiavima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http://schemas.microsoft.com/sharepoint/v3" elementFormDefault="qualified">
    <xsd:import namespace="http://schemas.microsoft.com/office/2006/documentManagement/types"/>
    <xsd:import namespace="http://schemas.microsoft.com/office/infopath/2007/PartnerControls"/>
    <xsd:element name="xd_ProgID" ma:index="7" nillable="true" ma:displayName="HTML failo saitas" ma:hidden="true" ma:internalName="xd_ProgID">
      <xsd:simpleType>
        <xsd:restriction base="dms:Text"/>
      </xsd:simpleType>
    </xsd:element>
    <xsd:element name="TemplateUrl" ma:index="8" nillable="true" ma:displayName="Šablono saitas" ma:hidden="true" ma:internalName="TemplateUrl">
      <xsd:simpleType>
        <xsd:restriction base="dms:Text"/>
      </xsd:simpleType>
    </xsd:element>
    <xsd:element name="xd_Signature" ma:index="9" nillable="true" ma:displayName="Pasirašyta" ma:hidden="true" ma:internalName="xd_Signature" ma:readOnly="true">
      <xsd:simpleType>
        <xsd:restriction base="dms:Boolean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20aa1fc-dcaf-4f2f-b844-518cd627cfe7" elementFormDefault="qualified">
    <xsd:import namespace="http://schemas.microsoft.com/office/2006/documentManagement/types"/>
    <xsd:import namespace="http://schemas.microsoft.com/office/infopath/2007/PartnerControls"/>
    <xsd:element name="Viesas" ma:index="1" nillable="true" ma:displayName="Viešas" ma:default="0" ma:internalName="Viesas">
      <xsd:simpleType>
        <xsd:restriction base="dms:Boolean"/>
      </xsd:simpleType>
    </xsd:element>
    <xsd:element name="Pagrindinis" ma:index="2" nillable="true" ma:displayName="Priemonė" ma:default="0" ma:internalName="Pagrindinis">
      <xsd:simpleType>
        <xsd:restriction base="dms:Boolean"/>
      </xsd:simpleType>
    </xsd:element>
    <xsd:element name="Antrinis" ma:index="3" nillable="true" ma:displayName="Vykdymas" ma:default="0" ma:internalName="Antrinis">
      <xsd:simpleType>
        <xsd:restriction base="dms:Boolean"/>
      </xsd:simpleType>
    </xsd:element>
    <xsd:element name="rusiavimas" ma:index="10" nillable="true" ma:displayName="Rūšiavimas" ma:internalName="rusiavimas" ma:percentage="FALSE">
      <xsd:simpleType>
        <xsd:restriction base="dms:Number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http://schemas.microsoft.com/sharepoint/v4" elementFormDefault="qualified">
    <xsd:import namespace="http://schemas.microsoft.com/office/2006/documentManagement/types"/>
    <xsd:import namespace="http://schemas.microsoft.com/office/infopath/2007/PartnerControls"/>
    <xsd:element name="IconOverlay" ma:index="6" nillable="true" ma:displayName="IconOverlay" ma:hidden="true" ma:internalName="IconOverlay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/>
        <xsd:element ref="dc:title" minOccurs="0" maxOccurs="1" ma:index="0" ma:displayName="Antraštė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BFDBD17D-E13D-4CFE-8CAC-B28697932AA6}">
  <ds:schemaRefs>
    <ds:schemaRef ds:uri="http://purl.org/dc/elements/1.1/"/>
    <ds:schemaRef ds:uri="http://schemas.microsoft.com/office/2006/metadata/properties"/>
    <ds:schemaRef ds:uri="http://schemas.microsoft.com/sharepoint/v3"/>
    <ds:schemaRef ds:uri="http://schemas.microsoft.com/sharepoint/v4"/>
    <ds:schemaRef ds:uri="http://purl.org/dc/terms/"/>
    <ds:schemaRef ds:uri="http://schemas.microsoft.com/office/2006/documentManagement/types"/>
    <ds:schemaRef ds:uri="120aa1fc-dcaf-4f2f-b844-518cd627cfe7"/>
    <ds:schemaRef ds:uri="http://purl.org/dc/dcmitype/"/>
    <ds:schemaRef ds:uri="http://schemas.microsoft.com/office/infopath/2007/PartnerControls"/>
    <ds:schemaRef ds:uri="http://schemas.openxmlformats.org/package/2006/metadata/core-properties"/>
    <ds:schemaRef ds:uri="http://www.w3.org/XML/1998/namespace"/>
  </ds:schemaRefs>
</ds:datastoreItem>
</file>

<file path=customXml/itemProps2.xml><?xml version="1.0" encoding="utf-8"?>
<ds:datastoreItem xmlns:ds="http://schemas.openxmlformats.org/officeDocument/2006/customXml" ds:itemID="{C40DB4F3-2D11-4107-B367-8A08A0F89953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http://schemas.microsoft.com/sharepoint/v3"/>
    <ds:schemaRef ds:uri="120aa1fc-dcaf-4f2f-b844-518cd627cfe7"/>
    <ds:schemaRef ds:uri="http://schemas.microsoft.com/sharepoint/v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Metadata/LabelInfo.xml><?xml version="1.0" encoding="utf-8"?>
<clbl:labelList xmlns:clbl="http://schemas.microsoft.com/office/2020/mipLabelMetadata">
  <clbl:label id="{3ff45aa8-20e5-4053-a803-dbc4b63d971e}" enabled="0" method="" siteId="{3ff45aa8-20e5-4053-a803-dbc4b63d971e}" removed="1"/>
</clbl:labelList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1051</Words>
  <Application>Microsoft Office PowerPoint</Application>
  <PresentationFormat>Plačiaekranė</PresentationFormat>
  <Paragraphs>196</Paragraphs>
  <Slides>16</Slides>
  <Notes>2</Notes>
  <HiddenSlides>0</HiddenSlides>
  <MMClips>0</MMClips>
  <ScaleCrop>false</ScaleCrop>
  <HeadingPairs>
    <vt:vector size="6" baseType="variant">
      <vt:variant>
        <vt:lpstr>Naudojami šriftai</vt:lpstr>
      </vt:variant>
      <vt:variant>
        <vt:i4>7</vt:i4>
      </vt:variant>
      <vt:variant>
        <vt:lpstr>Tema</vt:lpstr>
      </vt:variant>
      <vt:variant>
        <vt:i4>1</vt:i4>
      </vt:variant>
      <vt:variant>
        <vt:lpstr>Skaidrių pavadinimai</vt:lpstr>
      </vt:variant>
      <vt:variant>
        <vt:i4>16</vt:i4>
      </vt:variant>
    </vt:vector>
  </HeadingPairs>
  <TitlesOfParts>
    <vt:vector size="24" baseType="lpstr">
      <vt:lpstr>Arial</vt:lpstr>
      <vt:lpstr>Calibri</vt:lpstr>
      <vt:lpstr>Calibri Light</vt:lpstr>
      <vt:lpstr>Fira Sans</vt:lpstr>
      <vt:lpstr>Fira Sans SemiBold</vt:lpstr>
      <vt:lpstr>Times New Roman</vt:lpstr>
      <vt:lpstr>Wingdings</vt:lpstr>
      <vt:lpstr>Office Theme</vt:lpstr>
      <vt:lpstr>„PowerPoint“ pateiktis</vt:lpstr>
      <vt:lpstr>Rugsėjis 2024 | Išvada „Dėl ekonominės raidos scenarijaus tvirtinimo“</vt:lpstr>
      <vt:lpstr>Rugsėjis 2024 | Išvada „Dėl ekonominės raidos scenarijaus tvirtinimo“</vt:lpstr>
      <vt:lpstr>Rugsėjis 2024 | Išvada „Dėl ekonominės raidos scenarijaus tvirtinimo“</vt:lpstr>
      <vt:lpstr>Rugsėjis 2024 | Išvada „Dėl ekonominės raidos scenarijaus tvirtinimo“</vt:lpstr>
      <vt:lpstr>Rugsėjis 2024 | Išvada „Dėl ekonominės raidos scenarijaus tvirtinimo“</vt:lpstr>
      <vt:lpstr>Rugsėjis 2024 | Išvada „Dėl ekonominės raidos scenarijaus tvirtinimo“</vt:lpstr>
      <vt:lpstr>Rugsėjis 2024 | Išvada „Dėl ekonominės raidos scenarijaus tvirtinimo“</vt:lpstr>
      <vt:lpstr>Rugsėjis 2024 | Išvada „Dėl ekonominės raidos scenarijaus tvirtinimo“</vt:lpstr>
      <vt:lpstr>Rugsėjis 2024 | Išvada „Dėl ekonominės raidos scenarijaus tvirtinimo“</vt:lpstr>
      <vt:lpstr>Rugsėjis 2024 | Išvada „Dėl ekonominės raidos scenarijaus tvirtinimo“</vt:lpstr>
      <vt:lpstr>Rugsėjis 2024 | Išvada „Dėl ekonominės raidos scenarijaus tvirtinimo“</vt:lpstr>
      <vt:lpstr>„PowerPoint“ pateiktis</vt:lpstr>
      <vt:lpstr>Rugsėjis 2024 | Išvada „Dėl ekonominės raidos scenarijaus tvirtinimo“    </vt:lpstr>
      <vt:lpstr>Rugsėjis 2024 | Išvada „Dėl ekonominės raidos scenarijaus tvirtinimo“</vt:lpstr>
      <vt:lpstr>Rugsėjis 2024 | Išvada „Dėl ekonominės raidos scenarijaus tvirtinimo“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Komunikacijos amatininkai</dc:creator>
  <cp:lastModifiedBy>ANDRIJAUSKIENĖ Ginta</cp:lastModifiedBy>
  <cp:revision>2</cp:revision>
  <dcterms:created xsi:type="dcterms:W3CDTF">2022-05-23T09:09:31Z</dcterms:created>
  <dcterms:modified xsi:type="dcterms:W3CDTF">2024-09-26T07:46:38Z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0x01010030D9DBA0AD9F4678BDDB4D5C3B1BB0E200DC267EE0039D4D42B212B402AF75EC0F</vt:lpwstr>
  </property>
  <property fmtid="{D5CDD505-2E9C-101B-9397-08002B2CF9AE}" pid="3" name="MediaServiceImageTags">
    <vt:lpwstr/>
  </property>
</Properties>
</file>